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1.xml" ContentType="application/vnd.openxmlformats-officedocument.presentationml.tags+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2.xml" ContentType="application/vnd.openxmlformats-officedocument.presentationml.tags+xml"/>
  <Override PartName="/ppt/tags/tag3.xml" ContentType="application/vnd.openxmlformats-officedocument.presentationml.tags+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tags/tag4.xml" ContentType="application/vnd.openxmlformats-officedocument.presentationml.tags+xml"/>
  <Override PartName="/ppt/tags/tag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6" autoAdjust="0"/>
    <p:restoredTop sz="94660"/>
  </p:normalViewPr>
  <p:slideViewPr>
    <p:cSldViewPr snapToGrid="0" showGuides="1">
      <p:cViewPr varScale="1">
        <p:scale>
          <a:sx n="129" d="100"/>
          <a:sy n="129" d="100"/>
        </p:scale>
        <p:origin x="84" y="8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viewProps" Target="view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EAFBE8D-F667-4F80-AA3A-9DCBF8D8CD4A}" type="doc">
      <dgm:prSet loTypeId="urn:microsoft.com/office/officeart/2005/8/layout/vList5" loCatId="list" qsTypeId="urn:microsoft.com/office/officeart/2005/8/quickstyle/simple1" qsCatId="simple" csTypeId="urn:microsoft.com/office/officeart/2005/8/colors/colorful4" csCatId="colorful" phldr="1"/>
      <dgm:spPr/>
      <dgm:t>
        <a:bodyPr/>
        <a:lstStyle/>
        <a:p>
          <a:endParaRPr lang="zh-CN" altLang="en-US"/>
        </a:p>
      </dgm:t>
    </dgm:pt>
    <dgm:pt modelId="{C70B13C7-8EBF-469C-AC32-228449812E56}">
      <dgm:prSet custT="1"/>
      <dgm:spPr/>
      <dgm:t>
        <a:bodyPr/>
        <a:lstStyle/>
        <a:p>
          <a:pPr rtl="0"/>
          <a:r>
            <a:rPr lang="en-US" sz="2800" smtClean="0"/>
            <a:t>(1)</a:t>
          </a:r>
          <a:endParaRPr lang="zh-CN" sz="2800"/>
        </a:p>
      </dgm:t>
    </dgm:pt>
    <dgm:pt modelId="{5E5BD25E-02E3-4335-AC07-7764B9E8C3EF}" type="parTrans" cxnId="{7D41461F-C47D-48FD-9141-1779726DD1E6}">
      <dgm:prSet/>
      <dgm:spPr/>
      <dgm:t>
        <a:bodyPr/>
        <a:lstStyle/>
        <a:p>
          <a:endParaRPr lang="zh-CN" altLang="en-US"/>
        </a:p>
      </dgm:t>
    </dgm:pt>
    <dgm:pt modelId="{B75579BC-E81E-4A06-A7BE-97BDA3876757}" type="sibTrans" cxnId="{7D41461F-C47D-48FD-9141-1779726DD1E6}">
      <dgm:prSet/>
      <dgm:spPr/>
      <dgm:t>
        <a:bodyPr/>
        <a:lstStyle/>
        <a:p>
          <a:endParaRPr lang="zh-CN" altLang="en-US"/>
        </a:p>
      </dgm:t>
    </dgm:pt>
    <dgm:pt modelId="{AF4F5988-B1E4-49C4-8D50-A4028862E54E}">
      <dgm:prSet/>
      <dgm:spPr/>
      <dgm:t>
        <a:bodyPr/>
        <a:lstStyle/>
        <a:p>
          <a:pPr rtl="0"/>
          <a:r>
            <a:rPr lang="zh-CN" smtClean="0"/>
            <a:t>基于频率特性函数的系统模型及其性能分析的物理意义清晰</a:t>
          </a:r>
          <a:endParaRPr lang="zh-CN"/>
        </a:p>
      </dgm:t>
    </dgm:pt>
    <dgm:pt modelId="{27989042-0A3F-4605-B997-5237B5291054}" type="parTrans" cxnId="{73D85E4B-7DF9-4569-B861-408AB0E54AF5}">
      <dgm:prSet/>
      <dgm:spPr/>
      <dgm:t>
        <a:bodyPr/>
        <a:lstStyle/>
        <a:p>
          <a:endParaRPr lang="zh-CN" altLang="en-US"/>
        </a:p>
      </dgm:t>
    </dgm:pt>
    <dgm:pt modelId="{454FDD91-8C7C-40F5-B175-76BA81D105FF}" type="sibTrans" cxnId="{73D85E4B-7DF9-4569-B861-408AB0E54AF5}">
      <dgm:prSet/>
      <dgm:spPr/>
      <dgm:t>
        <a:bodyPr/>
        <a:lstStyle/>
        <a:p>
          <a:endParaRPr lang="zh-CN" altLang="en-US"/>
        </a:p>
      </dgm:t>
    </dgm:pt>
    <dgm:pt modelId="{C2209649-8372-4538-A3B4-73CD392E6F78}">
      <dgm:prSet custT="1"/>
      <dgm:spPr/>
      <dgm:t>
        <a:bodyPr/>
        <a:lstStyle/>
        <a:p>
          <a:pPr rtl="0"/>
          <a:r>
            <a:rPr lang="en-US" sz="2800" smtClean="0"/>
            <a:t>(2)</a:t>
          </a:r>
          <a:endParaRPr lang="zh-CN" sz="2800"/>
        </a:p>
      </dgm:t>
    </dgm:pt>
    <dgm:pt modelId="{356B11DF-34EF-4F2A-A29A-8B5DD54F0153}" type="parTrans" cxnId="{6908E523-67D5-453A-96C7-2C6545DFC949}">
      <dgm:prSet/>
      <dgm:spPr/>
      <dgm:t>
        <a:bodyPr/>
        <a:lstStyle/>
        <a:p>
          <a:endParaRPr lang="zh-CN" altLang="en-US"/>
        </a:p>
      </dgm:t>
    </dgm:pt>
    <dgm:pt modelId="{EBDC4C13-2DA5-4C1A-B3B7-405A0893CD84}" type="sibTrans" cxnId="{6908E523-67D5-453A-96C7-2C6545DFC949}">
      <dgm:prSet/>
      <dgm:spPr/>
      <dgm:t>
        <a:bodyPr/>
        <a:lstStyle/>
        <a:p>
          <a:endParaRPr lang="zh-CN" altLang="en-US"/>
        </a:p>
      </dgm:t>
    </dgm:pt>
    <dgm:pt modelId="{69B95256-B222-4685-BF74-8E0F988555F1}">
      <dgm:prSet/>
      <dgm:spPr/>
      <dgm:t>
        <a:bodyPr/>
        <a:lstStyle/>
        <a:p>
          <a:pPr rtl="0"/>
          <a:r>
            <a:rPr lang="zh-CN" smtClean="0"/>
            <a:t>利用开环频率特性函数的图形分析方法，形象、直观</a:t>
          </a:r>
          <a:endParaRPr lang="zh-CN"/>
        </a:p>
      </dgm:t>
    </dgm:pt>
    <dgm:pt modelId="{510C17FB-0F07-44BF-8A5F-8AE2CB6E6400}" type="parTrans" cxnId="{68EF3B6B-8FEF-4EAB-8B22-5F524A1244D7}">
      <dgm:prSet/>
      <dgm:spPr/>
      <dgm:t>
        <a:bodyPr/>
        <a:lstStyle/>
        <a:p>
          <a:endParaRPr lang="zh-CN" altLang="en-US"/>
        </a:p>
      </dgm:t>
    </dgm:pt>
    <dgm:pt modelId="{41FC3042-2C19-420A-91FC-8CCA3635F9DD}" type="sibTrans" cxnId="{68EF3B6B-8FEF-4EAB-8B22-5F524A1244D7}">
      <dgm:prSet/>
      <dgm:spPr/>
      <dgm:t>
        <a:bodyPr/>
        <a:lstStyle/>
        <a:p>
          <a:endParaRPr lang="zh-CN" altLang="en-US"/>
        </a:p>
      </dgm:t>
    </dgm:pt>
    <dgm:pt modelId="{EC0B70E0-9C35-4E75-8F18-BFF790BCF618}">
      <dgm:prSet custT="1"/>
      <dgm:spPr/>
      <dgm:t>
        <a:bodyPr/>
        <a:lstStyle/>
        <a:p>
          <a:pPr rtl="0"/>
          <a:r>
            <a:rPr lang="en-US" sz="2800" smtClean="0"/>
            <a:t>(3)</a:t>
          </a:r>
          <a:endParaRPr lang="zh-CN" sz="2800"/>
        </a:p>
      </dgm:t>
    </dgm:pt>
    <dgm:pt modelId="{8C4191B0-6ACA-42D7-B421-231D609D0EF7}" type="parTrans" cxnId="{CB51A886-0208-487A-9942-19BF556A2545}">
      <dgm:prSet/>
      <dgm:spPr/>
      <dgm:t>
        <a:bodyPr/>
        <a:lstStyle/>
        <a:p>
          <a:endParaRPr lang="zh-CN" altLang="en-US"/>
        </a:p>
      </dgm:t>
    </dgm:pt>
    <dgm:pt modelId="{260F5672-2507-4866-8AC5-076931B6B35B}" type="sibTrans" cxnId="{CB51A886-0208-487A-9942-19BF556A2545}">
      <dgm:prSet/>
      <dgm:spPr/>
      <dgm:t>
        <a:bodyPr/>
        <a:lstStyle/>
        <a:p>
          <a:endParaRPr lang="zh-CN" altLang="en-US"/>
        </a:p>
      </dgm:t>
    </dgm:pt>
    <dgm:pt modelId="{05F4F1F2-F539-454A-8693-648DE11D65D6}">
      <dgm:prSet/>
      <dgm:spPr/>
      <dgm:t>
        <a:bodyPr/>
        <a:lstStyle/>
        <a:p>
          <a:pPr rtl="0"/>
          <a:r>
            <a:rPr lang="zh-CN" smtClean="0"/>
            <a:t>适用于纯滞后系统和非线性系统的性能分析</a:t>
          </a:r>
          <a:endParaRPr lang="zh-CN"/>
        </a:p>
      </dgm:t>
    </dgm:pt>
    <dgm:pt modelId="{372E8EA6-A94D-4735-BC6C-ADF67F21A55C}" type="parTrans" cxnId="{FD84CC93-4C53-46AB-948D-C596BE206368}">
      <dgm:prSet/>
      <dgm:spPr/>
      <dgm:t>
        <a:bodyPr/>
        <a:lstStyle/>
        <a:p>
          <a:endParaRPr lang="zh-CN" altLang="en-US"/>
        </a:p>
      </dgm:t>
    </dgm:pt>
    <dgm:pt modelId="{006ED0C7-A671-4773-B217-30366A718CCE}" type="sibTrans" cxnId="{FD84CC93-4C53-46AB-948D-C596BE206368}">
      <dgm:prSet/>
      <dgm:spPr/>
      <dgm:t>
        <a:bodyPr/>
        <a:lstStyle/>
        <a:p>
          <a:endParaRPr lang="zh-CN" altLang="en-US"/>
        </a:p>
      </dgm:t>
    </dgm:pt>
    <dgm:pt modelId="{E5E9E559-64B6-4D17-B6C7-109F94D6E55A}" type="pres">
      <dgm:prSet presAssocID="{8EAFBE8D-F667-4F80-AA3A-9DCBF8D8CD4A}" presName="Name0" presStyleCnt="0">
        <dgm:presLayoutVars>
          <dgm:dir/>
          <dgm:animLvl val="lvl"/>
          <dgm:resizeHandles val="exact"/>
        </dgm:presLayoutVars>
      </dgm:prSet>
      <dgm:spPr/>
      <dgm:t>
        <a:bodyPr/>
        <a:lstStyle/>
        <a:p>
          <a:endParaRPr lang="zh-CN" altLang="en-US"/>
        </a:p>
      </dgm:t>
    </dgm:pt>
    <dgm:pt modelId="{53321CF3-9777-4A07-B97D-9EC17A4DAAA5}" type="pres">
      <dgm:prSet presAssocID="{C70B13C7-8EBF-469C-AC32-228449812E56}" presName="linNode" presStyleCnt="0"/>
      <dgm:spPr/>
    </dgm:pt>
    <dgm:pt modelId="{35EA3063-1F96-4ABE-91BD-F946501C67C9}" type="pres">
      <dgm:prSet presAssocID="{C70B13C7-8EBF-469C-AC32-228449812E56}" presName="parentText" presStyleLbl="node1" presStyleIdx="0" presStyleCnt="3" custScaleX="61727">
        <dgm:presLayoutVars>
          <dgm:chMax val="1"/>
          <dgm:bulletEnabled val="1"/>
        </dgm:presLayoutVars>
      </dgm:prSet>
      <dgm:spPr/>
      <dgm:t>
        <a:bodyPr/>
        <a:lstStyle/>
        <a:p>
          <a:endParaRPr lang="zh-CN" altLang="en-US"/>
        </a:p>
      </dgm:t>
    </dgm:pt>
    <dgm:pt modelId="{8E7F8FEC-25EA-4C22-B624-4451E415EF11}" type="pres">
      <dgm:prSet presAssocID="{C70B13C7-8EBF-469C-AC32-228449812E56}" presName="descendantText" presStyleLbl="alignAccFollowNode1" presStyleIdx="0" presStyleCnt="3" custScaleX="117839">
        <dgm:presLayoutVars>
          <dgm:bulletEnabled val="1"/>
        </dgm:presLayoutVars>
      </dgm:prSet>
      <dgm:spPr/>
      <dgm:t>
        <a:bodyPr/>
        <a:lstStyle/>
        <a:p>
          <a:endParaRPr lang="zh-CN" altLang="en-US"/>
        </a:p>
      </dgm:t>
    </dgm:pt>
    <dgm:pt modelId="{D237B38A-E5C9-4E52-BC9F-9400323E66D4}" type="pres">
      <dgm:prSet presAssocID="{B75579BC-E81E-4A06-A7BE-97BDA3876757}" presName="sp" presStyleCnt="0"/>
      <dgm:spPr/>
    </dgm:pt>
    <dgm:pt modelId="{4CDEB781-607A-43BA-8423-062742832130}" type="pres">
      <dgm:prSet presAssocID="{C2209649-8372-4538-A3B4-73CD392E6F78}" presName="linNode" presStyleCnt="0"/>
      <dgm:spPr/>
    </dgm:pt>
    <dgm:pt modelId="{9CCD2107-65E4-496A-829A-E114A44B48DE}" type="pres">
      <dgm:prSet presAssocID="{C2209649-8372-4538-A3B4-73CD392E6F78}" presName="parentText" presStyleLbl="node1" presStyleIdx="1" presStyleCnt="3" custScaleX="61727">
        <dgm:presLayoutVars>
          <dgm:chMax val="1"/>
          <dgm:bulletEnabled val="1"/>
        </dgm:presLayoutVars>
      </dgm:prSet>
      <dgm:spPr/>
      <dgm:t>
        <a:bodyPr/>
        <a:lstStyle/>
        <a:p>
          <a:endParaRPr lang="zh-CN" altLang="en-US"/>
        </a:p>
      </dgm:t>
    </dgm:pt>
    <dgm:pt modelId="{C3CE9218-C9A8-4CFF-AF1F-E41AEF3CE293}" type="pres">
      <dgm:prSet presAssocID="{C2209649-8372-4538-A3B4-73CD392E6F78}" presName="descendantText" presStyleLbl="alignAccFollowNode1" presStyleIdx="1" presStyleCnt="3" custScaleX="117839">
        <dgm:presLayoutVars>
          <dgm:bulletEnabled val="1"/>
        </dgm:presLayoutVars>
      </dgm:prSet>
      <dgm:spPr/>
      <dgm:t>
        <a:bodyPr/>
        <a:lstStyle/>
        <a:p>
          <a:endParaRPr lang="zh-CN" altLang="en-US"/>
        </a:p>
      </dgm:t>
    </dgm:pt>
    <dgm:pt modelId="{AA5D133D-B31E-4304-A5C3-526E1565E695}" type="pres">
      <dgm:prSet presAssocID="{EBDC4C13-2DA5-4C1A-B3B7-405A0893CD84}" presName="sp" presStyleCnt="0"/>
      <dgm:spPr/>
    </dgm:pt>
    <dgm:pt modelId="{225A80A4-71C0-4E4F-97AB-8D2E1370130B}" type="pres">
      <dgm:prSet presAssocID="{EC0B70E0-9C35-4E75-8F18-BFF790BCF618}" presName="linNode" presStyleCnt="0"/>
      <dgm:spPr/>
    </dgm:pt>
    <dgm:pt modelId="{0E35B7DA-1137-44C7-95E9-474BD7C5814C}" type="pres">
      <dgm:prSet presAssocID="{EC0B70E0-9C35-4E75-8F18-BFF790BCF618}" presName="parentText" presStyleLbl="node1" presStyleIdx="2" presStyleCnt="3" custScaleX="61727">
        <dgm:presLayoutVars>
          <dgm:chMax val="1"/>
          <dgm:bulletEnabled val="1"/>
        </dgm:presLayoutVars>
      </dgm:prSet>
      <dgm:spPr/>
      <dgm:t>
        <a:bodyPr/>
        <a:lstStyle/>
        <a:p>
          <a:endParaRPr lang="zh-CN" altLang="en-US"/>
        </a:p>
      </dgm:t>
    </dgm:pt>
    <dgm:pt modelId="{D6993490-1D2E-4F85-9CC0-CE5359900D26}" type="pres">
      <dgm:prSet presAssocID="{EC0B70E0-9C35-4E75-8F18-BFF790BCF618}" presName="descendantText" presStyleLbl="alignAccFollowNode1" presStyleIdx="2" presStyleCnt="3" custScaleX="117839">
        <dgm:presLayoutVars>
          <dgm:bulletEnabled val="1"/>
        </dgm:presLayoutVars>
      </dgm:prSet>
      <dgm:spPr/>
      <dgm:t>
        <a:bodyPr/>
        <a:lstStyle/>
        <a:p>
          <a:endParaRPr lang="zh-CN" altLang="en-US"/>
        </a:p>
      </dgm:t>
    </dgm:pt>
  </dgm:ptLst>
  <dgm:cxnLst>
    <dgm:cxn modelId="{C69D716B-6843-4278-AC1E-9BD52BEC2273}" type="presOf" srcId="{C2209649-8372-4538-A3B4-73CD392E6F78}" destId="{9CCD2107-65E4-496A-829A-E114A44B48DE}" srcOrd="0" destOrd="0" presId="urn:microsoft.com/office/officeart/2005/8/layout/vList5"/>
    <dgm:cxn modelId="{CB51A886-0208-487A-9942-19BF556A2545}" srcId="{8EAFBE8D-F667-4F80-AA3A-9DCBF8D8CD4A}" destId="{EC0B70E0-9C35-4E75-8F18-BFF790BCF618}" srcOrd="2" destOrd="0" parTransId="{8C4191B0-6ACA-42D7-B421-231D609D0EF7}" sibTransId="{260F5672-2507-4866-8AC5-076931B6B35B}"/>
    <dgm:cxn modelId="{73D85E4B-7DF9-4569-B861-408AB0E54AF5}" srcId="{C70B13C7-8EBF-469C-AC32-228449812E56}" destId="{AF4F5988-B1E4-49C4-8D50-A4028862E54E}" srcOrd="0" destOrd="0" parTransId="{27989042-0A3F-4605-B997-5237B5291054}" sibTransId="{454FDD91-8C7C-40F5-B175-76BA81D105FF}"/>
    <dgm:cxn modelId="{FD84CC93-4C53-46AB-948D-C596BE206368}" srcId="{EC0B70E0-9C35-4E75-8F18-BFF790BCF618}" destId="{05F4F1F2-F539-454A-8693-648DE11D65D6}" srcOrd="0" destOrd="0" parTransId="{372E8EA6-A94D-4735-BC6C-ADF67F21A55C}" sibTransId="{006ED0C7-A671-4773-B217-30366A718CCE}"/>
    <dgm:cxn modelId="{06772E0F-F435-487B-A1AC-F9C02525F4DD}" type="presOf" srcId="{AF4F5988-B1E4-49C4-8D50-A4028862E54E}" destId="{8E7F8FEC-25EA-4C22-B624-4451E415EF11}" srcOrd="0" destOrd="0" presId="urn:microsoft.com/office/officeart/2005/8/layout/vList5"/>
    <dgm:cxn modelId="{7D41461F-C47D-48FD-9141-1779726DD1E6}" srcId="{8EAFBE8D-F667-4F80-AA3A-9DCBF8D8CD4A}" destId="{C70B13C7-8EBF-469C-AC32-228449812E56}" srcOrd="0" destOrd="0" parTransId="{5E5BD25E-02E3-4335-AC07-7764B9E8C3EF}" sibTransId="{B75579BC-E81E-4A06-A7BE-97BDA3876757}"/>
    <dgm:cxn modelId="{E7B319F8-AB42-42F2-8C59-BE4BD0D3502B}" type="presOf" srcId="{8EAFBE8D-F667-4F80-AA3A-9DCBF8D8CD4A}" destId="{E5E9E559-64B6-4D17-B6C7-109F94D6E55A}" srcOrd="0" destOrd="0" presId="urn:microsoft.com/office/officeart/2005/8/layout/vList5"/>
    <dgm:cxn modelId="{66F66152-4A80-4812-8377-A488F0405F55}" type="presOf" srcId="{05F4F1F2-F539-454A-8693-648DE11D65D6}" destId="{D6993490-1D2E-4F85-9CC0-CE5359900D26}" srcOrd="0" destOrd="0" presId="urn:microsoft.com/office/officeart/2005/8/layout/vList5"/>
    <dgm:cxn modelId="{6908E523-67D5-453A-96C7-2C6545DFC949}" srcId="{8EAFBE8D-F667-4F80-AA3A-9DCBF8D8CD4A}" destId="{C2209649-8372-4538-A3B4-73CD392E6F78}" srcOrd="1" destOrd="0" parTransId="{356B11DF-34EF-4F2A-A29A-8B5DD54F0153}" sibTransId="{EBDC4C13-2DA5-4C1A-B3B7-405A0893CD84}"/>
    <dgm:cxn modelId="{68EF3B6B-8FEF-4EAB-8B22-5F524A1244D7}" srcId="{C2209649-8372-4538-A3B4-73CD392E6F78}" destId="{69B95256-B222-4685-BF74-8E0F988555F1}" srcOrd="0" destOrd="0" parTransId="{510C17FB-0F07-44BF-8A5F-8AE2CB6E6400}" sibTransId="{41FC3042-2C19-420A-91FC-8CCA3635F9DD}"/>
    <dgm:cxn modelId="{51939E6E-3C29-493C-B728-E8AF57F84AA6}" type="presOf" srcId="{EC0B70E0-9C35-4E75-8F18-BFF790BCF618}" destId="{0E35B7DA-1137-44C7-95E9-474BD7C5814C}" srcOrd="0" destOrd="0" presId="urn:microsoft.com/office/officeart/2005/8/layout/vList5"/>
    <dgm:cxn modelId="{A3E6643C-AA54-4B67-9054-DA06508F849F}" type="presOf" srcId="{69B95256-B222-4685-BF74-8E0F988555F1}" destId="{C3CE9218-C9A8-4CFF-AF1F-E41AEF3CE293}" srcOrd="0" destOrd="0" presId="urn:microsoft.com/office/officeart/2005/8/layout/vList5"/>
    <dgm:cxn modelId="{FB525FC0-6819-4775-8992-5F137870C6E1}" type="presOf" srcId="{C70B13C7-8EBF-469C-AC32-228449812E56}" destId="{35EA3063-1F96-4ABE-91BD-F946501C67C9}" srcOrd="0" destOrd="0" presId="urn:microsoft.com/office/officeart/2005/8/layout/vList5"/>
    <dgm:cxn modelId="{38534202-5245-4224-A759-F21C98006C7A}" type="presParOf" srcId="{E5E9E559-64B6-4D17-B6C7-109F94D6E55A}" destId="{53321CF3-9777-4A07-B97D-9EC17A4DAAA5}" srcOrd="0" destOrd="0" presId="urn:microsoft.com/office/officeart/2005/8/layout/vList5"/>
    <dgm:cxn modelId="{2A5E7D82-C39C-401B-AF48-F558106875B5}" type="presParOf" srcId="{53321CF3-9777-4A07-B97D-9EC17A4DAAA5}" destId="{35EA3063-1F96-4ABE-91BD-F946501C67C9}" srcOrd="0" destOrd="0" presId="urn:microsoft.com/office/officeart/2005/8/layout/vList5"/>
    <dgm:cxn modelId="{B616C96D-90FE-461E-A7BC-04F84DECD53C}" type="presParOf" srcId="{53321CF3-9777-4A07-B97D-9EC17A4DAAA5}" destId="{8E7F8FEC-25EA-4C22-B624-4451E415EF11}" srcOrd="1" destOrd="0" presId="urn:microsoft.com/office/officeart/2005/8/layout/vList5"/>
    <dgm:cxn modelId="{DB7EF965-CE0B-40DE-B6A8-E90A3EFB9013}" type="presParOf" srcId="{E5E9E559-64B6-4D17-B6C7-109F94D6E55A}" destId="{D237B38A-E5C9-4E52-BC9F-9400323E66D4}" srcOrd="1" destOrd="0" presId="urn:microsoft.com/office/officeart/2005/8/layout/vList5"/>
    <dgm:cxn modelId="{738C38A5-25E0-42BB-B2C1-99CFED2103EF}" type="presParOf" srcId="{E5E9E559-64B6-4D17-B6C7-109F94D6E55A}" destId="{4CDEB781-607A-43BA-8423-062742832130}" srcOrd="2" destOrd="0" presId="urn:microsoft.com/office/officeart/2005/8/layout/vList5"/>
    <dgm:cxn modelId="{9D15FBD7-3EE5-4FAE-AF2D-C06439669135}" type="presParOf" srcId="{4CDEB781-607A-43BA-8423-062742832130}" destId="{9CCD2107-65E4-496A-829A-E114A44B48DE}" srcOrd="0" destOrd="0" presId="urn:microsoft.com/office/officeart/2005/8/layout/vList5"/>
    <dgm:cxn modelId="{D44FC0F4-6F3C-4620-86A9-50EA243D31B8}" type="presParOf" srcId="{4CDEB781-607A-43BA-8423-062742832130}" destId="{C3CE9218-C9A8-4CFF-AF1F-E41AEF3CE293}" srcOrd="1" destOrd="0" presId="urn:microsoft.com/office/officeart/2005/8/layout/vList5"/>
    <dgm:cxn modelId="{7393B01A-7A22-47E0-8E2C-19A91F32809D}" type="presParOf" srcId="{E5E9E559-64B6-4D17-B6C7-109F94D6E55A}" destId="{AA5D133D-B31E-4304-A5C3-526E1565E695}" srcOrd="3" destOrd="0" presId="urn:microsoft.com/office/officeart/2005/8/layout/vList5"/>
    <dgm:cxn modelId="{DFD69E1F-A285-4A4A-888C-780DDDF0C0B1}" type="presParOf" srcId="{E5E9E559-64B6-4D17-B6C7-109F94D6E55A}" destId="{225A80A4-71C0-4E4F-97AB-8D2E1370130B}" srcOrd="4" destOrd="0" presId="urn:microsoft.com/office/officeart/2005/8/layout/vList5"/>
    <dgm:cxn modelId="{EDBA4414-B14A-48AE-A906-9CFB20366A54}" type="presParOf" srcId="{225A80A4-71C0-4E4F-97AB-8D2E1370130B}" destId="{0E35B7DA-1137-44C7-95E9-474BD7C5814C}" srcOrd="0" destOrd="0" presId="urn:microsoft.com/office/officeart/2005/8/layout/vList5"/>
    <dgm:cxn modelId="{ACC543EA-83CE-4A71-8D26-6E55748080B2}" type="presParOf" srcId="{225A80A4-71C0-4E4F-97AB-8D2E1370130B}" destId="{D6993490-1D2E-4F85-9CC0-CE5359900D26}"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F2391CF-10D9-4097-AA49-7BB7D1763A9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7BFA435F-9539-427F-8D4C-38EB78AB349B}">
      <dgm:prSet custT="1"/>
      <dgm:spPr/>
      <dgm:t>
        <a:bodyPr/>
        <a:lstStyle/>
        <a:p>
          <a:pPr rtl="0"/>
          <a:r>
            <a:rPr lang="zh-CN" altLang="en-US" sz="2400" dirty="0" smtClean="0"/>
            <a:t>分析的依据是：</a:t>
          </a:r>
          <a:endParaRPr lang="zh-CN" altLang="en-US" sz="2400" dirty="0"/>
        </a:p>
      </dgm:t>
    </dgm:pt>
    <dgm:pt modelId="{1C4AAD9A-2CDE-4848-A4B5-32D71CAF230C}" type="parTrans" cxnId="{218AF176-4276-4348-9920-AEB039BFE373}">
      <dgm:prSet/>
      <dgm:spPr/>
      <dgm:t>
        <a:bodyPr/>
        <a:lstStyle/>
        <a:p>
          <a:endParaRPr lang="zh-CN" altLang="en-US"/>
        </a:p>
      </dgm:t>
    </dgm:pt>
    <dgm:pt modelId="{260F2324-F124-4D55-A3EC-FC7AD1FFADBC}" type="sibTrans" cxnId="{218AF176-4276-4348-9920-AEB039BFE373}">
      <dgm:prSet/>
      <dgm:spPr/>
      <dgm:t>
        <a:bodyPr/>
        <a:lstStyle/>
        <a:p>
          <a:endParaRPr lang="zh-CN" altLang="en-US"/>
        </a:p>
      </dgm:t>
    </dgm:pt>
    <dgm:pt modelId="{B465BF72-761E-4F5C-89CC-A54A97CC9B26}">
      <dgm:prSet/>
      <dgm:spPr/>
      <dgm:t>
        <a:bodyPr/>
        <a:lstStyle/>
        <a:p>
          <a:pPr rtl="0"/>
          <a:r>
            <a:rPr lang="zh-CN" smtClean="0"/>
            <a:t>给予线性定常系统某频率下的谐波函数输入，系统的稳态响应输出是频率一致、幅值和初相位有变化的相同谐波函数。</a:t>
          </a:r>
          <a:endParaRPr lang="zh-CN"/>
        </a:p>
      </dgm:t>
    </dgm:pt>
    <dgm:pt modelId="{0BD9C924-422F-4B55-85CB-16A202E44866}" type="parTrans" cxnId="{817A9D4D-AFE9-4B46-B7F6-DC646BA48936}">
      <dgm:prSet/>
      <dgm:spPr/>
      <dgm:t>
        <a:bodyPr/>
        <a:lstStyle/>
        <a:p>
          <a:endParaRPr lang="zh-CN" altLang="en-US"/>
        </a:p>
      </dgm:t>
    </dgm:pt>
    <dgm:pt modelId="{7B4EF580-1078-4095-989A-77F10627E0E2}" type="sibTrans" cxnId="{817A9D4D-AFE9-4B46-B7F6-DC646BA48936}">
      <dgm:prSet/>
      <dgm:spPr/>
      <dgm:t>
        <a:bodyPr/>
        <a:lstStyle/>
        <a:p>
          <a:endParaRPr lang="zh-CN" altLang="en-US"/>
        </a:p>
      </dgm:t>
    </dgm:pt>
    <dgm:pt modelId="{3128C4E7-0D99-4D67-8049-B368F5CE513A}" type="pres">
      <dgm:prSet presAssocID="{9F2391CF-10D9-4097-AA49-7BB7D1763A99}" presName="Name0" presStyleCnt="0">
        <dgm:presLayoutVars>
          <dgm:dir/>
          <dgm:animLvl val="lvl"/>
          <dgm:resizeHandles val="exact"/>
        </dgm:presLayoutVars>
      </dgm:prSet>
      <dgm:spPr/>
      <dgm:t>
        <a:bodyPr/>
        <a:lstStyle/>
        <a:p>
          <a:endParaRPr lang="zh-CN" altLang="en-US"/>
        </a:p>
      </dgm:t>
    </dgm:pt>
    <dgm:pt modelId="{634BF991-E5CD-4BF6-A860-07BD8CEA04A3}" type="pres">
      <dgm:prSet presAssocID="{7BFA435F-9539-427F-8D4C-38EB78AB349B}" presName="linNode" presStyleCnt="0"/>
      <dgm:spPr/>
    </dgm:pt>
    <dgm:pt modelId="{0BCD2F63-F68F-4698-9868-2C7CCBEE24DF}" type="pres">
      <dgm:prSet presAssocID="{7BFA435F-9539-427F-8D4C-38EB78AB349B}" presName="parentText" presStyleLbl="node1" presStyleIdx="0" presStyleCnt="1" custScaleX="68483">
        <dgm:presLayoutVars>
          <dgm:chMax val="1"/>
          <dgm:bulletEnabled val="1"/>
        </dgm:presLayoutVars>
      </dgm:prSet>
      <dgm:spPr/>
      <dgm:t>
        <a:bodyPr/>
        <a:lstStyle/>
        <a:p>
          <a:endParaRPr lang="zh-CN" altLang="en-US"/>
        </a:p>
      </dgm:t>
    </dgm:pt>
    <dgm:pt modelId="{F3691442-CE7D-4EF1-87C4-609B2BFA1C6B}" type="pres">
      <dgm:prSet presAssocID="{7BFA435F-9539-427F-8D4C-38EB78AB349B}" presName="descendantText" presStyleLbl="alignAccFollowNode1" presStyleIdx="0" presStyleCnt="1" custScaleX="117843">
        <dgm:presLayoutVars>
          <dgm:bulletEnabled val="1"/>
        </dgm:presLayoutVars>
      </dgm:prSet>
      <dgm:spPr/>
      <dgm:t>
        <a:bodyPr/>
        <a:lstStyle/>
        <a:p>
          <a:endParaRPr lang="zh-CN" altLang="en-US"/>
        </a:p>
      </dgm:t>
    </dgm:pt>
  </dgm:ptLst>
  <dgm:cxnLst>
    <dgm:cxn modelId="{817A9D4D-AFE9-4B46-B7F6-DC646BA48936}" srcId="{7BFA435F-9539-427F-8D4C-38EB78AB349B}" destId="{B465BF72-761E-4F5C-89CC-A54A97CC9B26}" srcOrd="0" destOrd="0" parTransId="{0BD9C924-422F-4B55-85CB-16A202E44866}" sibTransId="{7B4EF580-1078-4095-989A-77F10627E0E2}"/>
    <dgm:cxn modelId="{24E76F7A-2324-46BB-9B76-6CF2478819DF}" type="presOf" srcId="{9F2391CF-10D9-4097-AA49-7BB7D1763A99}" destId="{3128C4E7-0D99-4D67-8049-B368F5CE513A}" srcOrd="0" destOrd="0" presId="urn:microsoft.com/office/officeart/2005/8/layout/vList5"/>
    <dgm:cxn modelId="{301AB88D-D4EE-4ABA-B6EB-5C4B27E5BB30}" type="presOf" srcId="{B465BF72-761E-4F5C-89CC-A54A97CC9B26}" destId="{F3691442-CE7D-4EF1-87C4-609B2BFA1C6B}" srcOrd="0" destOrd="0" presId="urn:microsoft.com/office/officeart/2005/8/layout/vList5"/>
    <dgm:cxn modelId="{218AF176-4276-4348-9920-AEB039BFE373}" srcId="{9F2391CF-10D9-4097-AA49-7BB7D1763A99}" destId="{7BFA435F-9539-427F-8D4C-38EB78AB349B}" srcOrd="0" destOrd="0" parTransId="{1C4AAD9A-2CDE-4848-A4B5-32D71CAF230C}" sibTransId="{260F2324-F124-4D55-A3EC-FC7AD1FFADBC}"/>
    <dgm:cxn modelId="{9CBBA235-8503-45A7-B91F-BEA83329AD26}" type="presOf" srcId="{7BFA435F-9539-427F-8D4C-38EB78AB349B}" destId="{0BCD2F63-F68F-4698-9868-2C7CCBEE24DF}" srcOrd="0" destOrd="0" presId="urn:microsoft.com/office/officeart/2005/8/layout/vList5"/>
    <dgm:cxn modelId="{C3F1147E-87C9-4AB5-8559-E73E61CE2DDA}" type="presParOf" srcId="{3128C4E7-0D99-4D67-8049-B368F5CE513A}" destId="{634BF991-E5CD-4BF6-A860-07BD8CEA04A3}" srcOrd="0" destOrd="0" presId="urn:microsoft.com/office/officeart/2005/8/layout/vList5"/>
    <dgm:cxn modelId="{A1392DAD-4067-4672-805C-E487CD9AFDC4}" type="presParOf" srcId="{634BF991-E5CD-4BF6-A860-07BD8CEA04A3}" destId="{0BCD2F63-F68F-4698-9868-2C7CCBEE24DF}" srcOrd="0" destOrd="0" presId="urn:microsoft.com/office/officeart/2005/8/layout/vList5"/>
    <dgm:cxn modelId="{326DD9AD-7184-4CEB-8766-538309C515FE}" type="presParOf" srcId="{634BF991-E5CD-4BF6-A860-07BD8CEA04A3}" destId="{F3691442-CE7D-4EF1-87C4-609B2BFA1C6B}"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9F2F643-E78C-4986-B2C5-D421D84F7702}" type="doc">
      <dgm:prSet loTypeId="urn:microsoft.com/office/officeart/2005/8/layout/vList5" loCatId="list" qsTypeId="urn:microsoft.com/office/officeart/2005/8/quickstyle/simple1" qsCatId="simple" csTypeId="urn:microsoft.com/office/officeart/2005/8/colors/colorful4" csCatId="colorful" phldr="1"/>
      <dgm:spPr/>
      <dgm:t>
        <a:bodyPr/>
        <a:lstStyle/>
        <a:p>
          <a:endParaRPr lang="zh-CN" altLang="en-US"/>
        </a:p>
      </dgm:t>
    </dgm:pt>
    <dgm:pt modelId="{45E2C66F-F950-4C5F-965F-6CF956026D17}">
      <dgm:prSet custT="1"/>
      <dgm:spPr/>
      <dgm:t>
        <a:bodyPr/>
        <a:lstStyle/>
        <a:p>
          <a:pPr rtl="0"/>
          <a:r>
            <a:rPr lang="zh-CN" altLang="en-US" sz="2400" b="1" smtClean="0"/>
            <a:t>频率响应：</a:t>
          </a:r>
          <a:endParaRPr lang="zh-CN" altLang="en-US" sz="2400"/>
        </a:p>
      </dgm:t>
    </dgm:pt>
    <dgm:pt modelId="{158C0026-D795-4625-AF7D-7070135AACA0}" type="parTrans" cxnId="{5A3875A5-6323-4596-8213-B7A6BE93FDE2}">
      <dgm:prSet/>
      <dgm:spPr/>
      <dgm:t>
        <a:bodyPr/>
        <a:lstStyle/>
        <a:p>
          <a:endParaRPr lang="zh-CN" altLang="en-US"/>
        </a:p>
      </dgm:t>
    </dgm:pt>
    <dgm:pt modelId="{468E0CAD-0DE1-46B8-96A7-4ED9605AB751}" type="sibTrans" cxnId="{5A3875A5-6323-4596-8213-B7A6BE93FDE2}">
      <dgm:prSet/>
      <dgm:spPr/>
      <dgm:t>
        <a:bodyPr/>
        <a:lstStyle/>
        <a:p>
          <a:endParaRPr lang="zh-CN" altLang="en-US"/>
        </a:p>
      </dgm:t>
    </dgm:pt>
    <dgm:pt modelId="{C38B7F20-64EA-4C78-9B74-8C3ADC72D6F8}">
      <dgm:prSet custT="1"/>
      <dgm:spPr/>
      <dgm:t>
        <a:bodyPr/>
        <a:lstStyle/>
        <a:p>
          <a:pPr rtl="0"/>
          <a:r>
            <a:rPr lang="zh-CN" altLang="en-US" sz="2000" b="1" dirty="0" smtClean="0"/>
            <a:t>系统对谐波输入信号（如正弦信号）的</a:t>
          </a:r>
          <a:r>
            <a:rPr lang="zh-CN" altLang="en-US" sz="2000" b="1" dirty="0" smtClean="0">
              <a:solidFill>
                <a:srgbClr val="C00000"/>
              </a:solidFill>
            </a:rPr>
            <a:t>稳态响应</a:t>
          </a:r>
          <a:r>
            <a:rPr lang="zh-CN" altLang="en-US" sz="2000" b="1" dirty="0" smtClean="0"/>
            <a:t>，也称为</a:t>
          </a:r>
          <a:r>
            <a:rPr lang="zh-CN" altLang="en-US" sz="2000" b="1" dirty="0" smtClean="0">
              <a:solidFill>
                <a:srgbClr val="0070C0"/>
              </a:solidFill>
            </a:rPr>
            <a:t>谐波响应</a:t>
          </a:r>
          <a:r>
            <a:rPr lang="zh-CN" altLang="en-US" sz="2000" b="1" dirty="0" smtClean="0"/>
            <a:t>，或</a:t>
          </a:r>
          <a:r>
            <a:rPr lang="zh-CN" altLang="en-US" sz="2000" b="1" dirty="0" smtClean="0">
              <a:solidFill>
                <a:srgbClr val="0070C0"/>
              </a:solidFill>
            </a:rPr>
            <a:t>三角函数响应</a:t>
          </a:r>
          <a:r>
            <a:rPr lang="zh-CN" altLang="en-US" sz="2000" b="1" dirty="0" smtClean="0"/>
            <a:t>。</a:t>
          </a:r>
          <a:endParaRPr lang="zh-CN" altLang="en-US" sz="2000" dirty="0"/>
        </a:p>
      </dgm:t>
    </dgm:pt>
    <dgm:pt modelId="{D3FF3EDB-DD05-4B28-A8C6-736807D182B2}" type="parTrans" cxnId="{404C9B51-B220-459A-9B88-026821EBAAF8}">
      <dgm:prSet/>
      <dgm:spPr/>
      <dgm:t>
        <a:bodyPr/>
        <a:lstStyle/>
        <a:p>
          <a:endParaRPr lang="zh-CN" altLang="en-US"/>
        </a:p>
      </dgm:t>
    </dgm:pt>
    <dgm:pt modelId="{FB1BEF6C-BB72-4B44-8C1B-56BF323B0928}" type="sibTrans" cxnId="{404C9B51-B220-459A-9B88-026821EBAAF8}">
      <dgm:prSet/>
      <dgm:spPr/>
      <dgm:t>
        <a:bodyPr/>
        <a:lstStyle/>
        <a:p>
          <a:endParaRPr lang="zh-CN" altLang="en-US"/>
        </a:p>
      </dgm:t>
    </dgm:pt>
    <dgm:pt modelId="{0C8DE852-8A32-4E01-AB97-B3D159A0A067}" type="pres">
      <dgm:prSet presAssocID="{C9F2F643-E78C-4986-B2C5-D421D84F7702}" presName="Name0" presStyleCnt="0">
        <dgm:presLayoutVars>
          <dgm:dir/>
          <dgm:animLvl val="lvl"/>
          <dgm:resizeHandles val="exact"/>
        </dgm:presLayoutVars>
      </dgm:prSet>
      <dgm:spPr/>
      <dgm:t>
        <a:bodyPr/>
        <a:lstStyle/>
        <a:p>
          <a:endParaRPr lang="zh-CN" altLang="en-US"/>
        </a:p>
      </dgm:t>
    </dgm:pt>
    <dgm:pt modelId="{AFF71613-246E-4895-9909-D1104A12B7D2}" type="pres">
      <dgm:prSet presAssocID="{45E2C66F-F950-4C5F-965F-6CF956026D17}" presName="linNode" presStyleCnt="0"/>
      <dgm:spPr/>
    </dgm:pt>
    <dgm:pt modelId="{527D3D12-E3E0-4A3C-A4C8-734E763BDC7B}" type="pres">
      <dgm:prSet presAssocID="{45E2C66F-F950-4C5F-965F-6CF956026D17}" presName="parentText" presStyleLbl="node1" presStyleIdx="0" presStyleCnt="1" custScaleX="51392">
        <dgm:presLayoutVars>
          <dgm:chMax val="1"/>
          <dgm:bulletEnabled val="1"/>
        </dgm:presLayoutVars>
      </dgm:prSet>
      <dgm:spPr/>
      <dgm:t>
        <a:bodyPr/>
        <a:lstStyle/>
        <a:p>
          <a:endParaRPr lang="zh-CN" altLang="en-US"/>
        </a:p>
      </dgm:t>
    </dgm:pt>
    <dgm:pt modelId="{0748CACC-B7CF-4661-A63E-39D7C08C5499}" type="pres">
      <dgm:prSet presAssocID="{45E2C66F-F950-4C5F-965F-6CF956026D17}" presName="descendantText" presStyleLbl="alignAccFollowNode1" presStyleIdx="0" presStyleCnt="1" custScaleX="127152">
        <dgm:presLayoutVars>
          <dgm:bulletEnabled val="1"/>
        </dgm:presLayoutVars>
      </dgm:prSet>
      <dgm:spPr/>
      <dgm:t>
        <a:bodyPr/>
        <a:lstStyle/>
        <a:p>
          <a:endParaRPr lang="zh-CN" altLang="en-US"/>
        </a:p>
      </dgm:t>
    </dgm:pt>
  </dgm:ptLst>
  <dgm:cxnLst>
    <dgm:cxn modelId="{404C9B51-B220-459A-9B88-026821EBAAF8}" srcId="{45E2C66F-F950-4C5F-965F-6CF956026D17}" destId="{C38B7F20-64EA-4C78-9B74-8C3ADC72D6F8}" srcOrd="0" destOrd="0" parTransId="{D3FF3EDB-DD05-4B28-A8C6-736807D182B2}" sibTransId="{FB1BEF6C-BB72-4B44-8C1B-56BF323B0928}"/>
    <dgm:cxn modelId="{5A3875A5-6323-4596-8213-B7A6BE93FDE2}" srcId="{C9F2F643-E78C-4986-B2C5-D421D84F7702}" destId="{45E2C66F-F950-4C5F-965F-6CF956026D17}" srcOrd="0" destOrd="0" parTransId="{158C0026-D795-4625-AF7D-7070135AACA0}" sibTransId="{468E0CAD-0DE1-46B8-96A7-4ED9605AB751}"/>
    <dgm:cxn modelId="{B734AED9-EA49-46A6-B12E-D99EBAF6FCAF}" type="presOf" srcId="{45E2C66F-F950-4C5F-965F-6CF956026D17}" destId="{527D3D12-E3E0-4A3C-A4C8-734E763BDC7B}" srcOrd="0" destOrd="0" presId="urn:microsoft.com/office/officeart/2005/8/layout/vList5"/>
    <dgm:cxn modelId="{ECB0F4B1-A265-49AF-9B74-DF032F9B5086}" type="presOf" srcId="{C38B7F20-64EA-4C78-9B74-8C3ADC72D6F8}" destId="{0748CACC-B7CF-4661-A63E-39D7C08C5499}" srcOrd="0" destOrd="0" presId="urn:microsoft.com/office/officeart/2005/8/layout/vList5"/>
    <dgm:cxn modelId="{00DB2292-4215-49D7-9F43-F13A4A777E98}" type="presOf" srcId="{C9F2F643-E78C-4986-B2C5-D421D84F7702}" destId="{0C8DE852-8A32-4E01-AB97-B3D159A0A067}" srcOrd="0" destOrd="0" presId="urn:microsoft.com/office/officeart/2005/8/layout/vList5"/>
    <dgm:cxn modelId="{C370F9E5-1A8C-4201-BE39-D8E2CD319483}" type="presParOf" srcId="{0C8DE852-8A32-4E01-AB97-B3D159A0A067}" destId="{AFF71613-246E-4895-9909-D1104A12B7D2}" srcOrd="0" destOrd="0" presId="urn:microsoft.com/office/officeart/2005/8/layout/vList5"/>
    <dgm:cxn modelId="{35137A1A-2168-4679-9A56-89922129829D}" type="presParOf" srcId="{AFF71613-246E-4895-9909-D1104A12B7D2}" destId="{527D3D12-E3E0-4A3C-A4C8-734E763BDC7B}" srcOrd="0" destOrd="0" presId="urn:microsoft.com/office/officeart/2005/8/layout/vList5"/>
    <dgm:cxn modelId="{63810A04-CDA8-45EA-9029-AD0DFA855F30}" type="presParOf" srcId="{AFF71613-246E-4895-9909-D1104A12B7D2}" destId="{0748CACC-B7CF-4661-A63E-39D7C08C5499}"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5EB6F84-5AA1-458A-973B-39E93346EC3F}"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3A728682-8F92-48F8-9183-0FADAFB65A51}">
      <dgm:prSet/>
      <dgm:spPr/>
      <dgm:t>
        <a:bodyPr/>
        <a:lstStyle/>
        <a:p>
          <a:pPr rtl="0"/>
          <a:r>
            <a:rPr lang="zh-CN" smtClean="0"/>
            <a:t>表明：</a:t>
          </a:r>
          <a:endParaRPr lang="zh-CN"/>
        </a:p>
      </dgm:t>
    </dgm:pt>
    <dgm:pt modelId="{ED101C60-3801-42BB-8E00-FF74E4D534C5}" type="parTrans" cxnId="{31AD9619-EBE5-4167-BA44-8C4DB8FA8FF6}">
      <dgm:prSet/>
      <dgm:spPr/>
      <dgm:t>
        <a:bodyPr/>
        <a:lstStyle/>
        <a:p>
          <a:endParaRPr lang="zh-CN" altLang="en-US"/>
        </a:p>
      </dgm:t>
    </dgm:pt>
    <dgm:pt modelId="{5D85E8D7-CECC-46A2-9F13-C3184E8BAD13}" type="sibTrans" cxnId="{31AD9619-EBE5-4167-BA44-8C4DB8FA8FF6}">
      <dgm:prSet/>
      <dgm:spPr/>
      <dgm:t>
        <a:bodyPr/>
        <a:lstStyle/>
        <a:p>
          <a:endParaRPr lang="zh-CN" altLang="en-US"/>
        </a:p>
      </dgm:t>
    </dgm:pt>
    <dgm:pt modelId="{B4FB1902-781B-48D5-9AFD-A8810B57FF7D}">
      <dgm:prSet/>
      <dgm:spPr/>
      <dgm:t>
        <a:bodyPr/>
        <a:lstStyle/>
        <a:p>
          <a:pPr rtl="0"/>
          <a:r>
            <a:rPr lang="zh-CN" dirty="0" smtClean="0"/>
            <a:t>函数</a:t>
          </a:r>
          <a:r>
            <a:rPr lang="en-US" altLang="zh-CN" dirty="0" smtClean="0"/>
            <a:t> </a:t>
          </a:r>
          <a:r>
            <a:rPr lang="en-US" b="1" dirty="0" smtClean="0">
              <a:latin typeface="+mj-ea"/>
              <a:ea typeface="+mj-ea"/>
            </a:rPr>
            <a:t>|</a:t>
          </a:r>
          <a:r>
            <a:rPr lang="el-GR" b="1" i="1" dirty="0" smtClean="0">
              <a:latin typeface="+mj-ea"/>
              <a:ea typeface="+mj-ea"/>
            </a:rPr>
            <a:t>Φ</a:t>
          </a:r>
          <a:r>
            <a:rPr lang="en-US" b="1" i="1" dirty="0" smtClean="0">
              <a:latin typeface="+mj-ea"/>
              <a:ea typeface="+mj-ea"/>
            </a:rPr>
            <a:t>(j</a:t>
          </a:r>
          <a:r>
            <a:rPr lang="el-GR" b="1" i="1" dirty="0" smtClean="0">
              <a:latin typeface="+mj-ea"/>
              <a:ea typeface="+mj-ea"/>
            </a:rPr>
            <a:t>ω</a:t>
          </a:r>
          <a:r>
            <a:rPr lang="en-US" b="1" i="1" dirty="0" smtClean="0">
              <a:latin typeface="+mj-ea"/>
              <a:ea typeface="+mj-ea"/>
            </a:rPr>
            <a:t>)</a:t>
          </a:r>
          <a:r>
            <a:rPr lang="en-US" b="1" i="0" dirty="0" smtClean="0">
              <a:latin typeface="+mj-ea"/>
              <a:ea typeface="+mj-ea"/>
            </a:rPr>
            <a:t>| </a:t>
          </a:r>
          <a:r>
            <a:rPr lang="zh-CN" dirty="0" smtClean="0"/>
            <a:t>是线性定常系统的稳态输出幅值与输入幅值之比</a:t>
          </a:r>
          <a:endParaRPr lang="zh-CN" dirty="0"/>
        </a:p>
      </dgm:t>
    </dgm:pt>
    <dgm:pt modelId="{8B866AF0-B4FE-4ACC-8AE0-1AF53754F41D}" type="parTrans" cxnId="{B430F243-0515-4182-AD8C-DD44C155F378}">
      <dgm:prSet/>
      <dgm:spPr/>
      <dgm:t>
        <a:bodyPr/>
        <a:lstStyle/>
        <a:p>
          <a:endParaRPr lang="zh-CN" altLang="en-US"/>
        </a:p>
      </dgm:t>
    </dgm:pt>
    <dgm:pt modelId="{F5EBC558-7CE0-4C6D-9B08-AF00EAC34019}" type="sibTrans" cxnId="{B430F243-0515-4182-AD8C-DD44C155F378}">
      <dgm:prSet/>
      <dgm:spPr/>
      <dgm:t>
        <a:bodyPr/>
        <a:lstStyle/>
        <a:p>
          <a:endParaRPr lang="zh-CN" altLang="en-US"/>
        </a:p>
      </dgm:t>
    </dgm:pt>
    <dgm:pt modelId="{78BB3850-8C5B-4B94-91DC-337DA1F14F30}">
      <dgm:prSet/>
      <dgm:spPr/>
      <dgm:t>
        <a:bodyPr/>
        <a:lstStyle/>
        <a:p>
          <a:pPr rtl="0"/>
          <a:r>
            <a:rPr lang="zh-CN" dirty="0" smtClean="0"/>
            <a:t>函数</a:t>
          </a:r>
          <a:r>
            <a:rPr lang="en-US" altLang="zh-CN" dirty="0" smtClean="0"/>
            <a:t> </a:t>
          </a:r>
          <a:r>
            <a:rPr lang="el-GR" b="1" i="1" dirty="0" smtClean="0">
              <a:latin typeface="+mj-ea"/>
              <a:ea typeface="+mj-ea"/>
            </a:rPr>
            <a:t>φ</a:t>
          </a:r>
          <a:r>
            <a:rPr lang="en-US" b="1" i="1" dirty="0" smtClean="0">
              <a:latin typeface="+mj-ea"/>
              <a:ea typeface="+mj-ea"/>
            </a:rPr>
            <a:t>(</a:t>
          </a:r>
          <a:r>
            <a:rPr lang="el-GR" b="1" i="1" dirty="0" smtClean="0">
              <a:latin typeface="+mj-ea"/>
              <a:ea typeface="+mj-ea"/>
            </a:rPr>
            <a:t>ω</a:t>
          </a:r>
          <a:r>
            <a:rPr lang="en-US" b="1" i="1" dirty="0" smtClean="0">
              <a:latin typeface="+mj-ea"/>
              <a:ea typeface="+mj-ea"/>
            </a:rPr>
            <a:t>) </a:t>
          </a:r>
          <a:r>
            <a:rPr lang="zh-CN" dirty="0" smtClean="0"/>
            <a:t>是线性定常系统的稳态输出相位与输入相位之差</a:t>
          </a:r>
          <a:endParaRPr lang="zh-CN" dirty="0"/>
        </a:p>
      </dgm:t>
    </dgm:pt>
    <dgm:pt modelId="{B6811C7F-5008-420B-B630-676483545995}" type="parTrans" cxnId="{DBC936CC-47C4-4D4C-8216-B1947094CAAD}">
      <dgm:prSet/>
      <dgm:spPr/>
      <dgm:t>
        <a:bodyPr/>
        <a:lstStyle/>
        <a:p>
          <a:endParaRPr lang="zh-CN" altLang="en-US"/>
        </a:p>
      </dgm:t>
    </dgm:pt>
    <dgm:pt modelId="{CB2542D6-5BF4-4EC1-A433-DFF0FBF6DE01}" type="sibTrans" cxnId="{DBC936CC-47C4-4D4C-8216-B1947094CAAD}">
      <dgm:prSet/>
      <dgm:spPr/>
      <dgm:t>
        <a:bodyPr/>
        <a:lstStyle/>
        <a:p>
          <a:endParaRPr lang="zh-CN" altLang="en-US"/>
        </a:p>
      </dgm:t>
    </dgm:pt>
    <dgm:pt modelId="{32B141DD-53F1-4EE8-B4DB-A8670D5FD646}">
      <dgm:prSet/>
      <dgm:spPr/>
      <dgm:t>
        <a:bodyPr/>
        <a:lstStyle/>
        <a:p>
          <a:pPr rtl="0"/>
          <a:r>
            <a:rPr lang="zh-CN" dirty="0" smtClean="0"/>
            <a:t>函数</a:t>
          </a:r>
          <a:r>
            <a:rPr lang="en-US" altLang="zh-CN" dirty="0" smtClean="0"/>
            <a:t> </a:t>
          </a:r>
          <a:r>
            <a:rPr lang="en-US" b="1" dirty="0" smtClean="0">
              <a:latin typeface="+mj-ea"/>
              <a:ea typeface="+mj-ea"/>
            </a:rPr>
            <a:t>|</a:t>
          </a:r>
          <a:r>
            <a:rPr lang="el-GR" b="1" i="1" dirty="0" smtClean="0">
              <a:latin typeface="+mj-ea"/>
              <a:ea typeface="+mj-ea"/>
            </a:rPr>
            <a:t>Φ</a:t>
          </a:r>
          <a:r>
            <a:rPr lang="en-US" b="1" i="1" dirty="0" smtClean="0">
              <a:latin typeface="+mj-ea"/>
              <a:ea typeface="+mj-ea"/>
            </a:rPr>
            <a:t>(j</a:t>
          </a:r>
          <a:r>
            <a:rPr lang="el-GR" b="1" i="1" dirty="0" smtClean="0">
              <a:latin typeface="+mj-ea"/>
              <a:ea typeface="+mj-ea"/>
            </a:rPr>
            <a:t>ω</a:t>
          </a:r>
          <a:r>
            <a:rPr lang="en-US" b="1" i="1" dirty="0" smtClean="0">
              <a:latin typeface="+mj-ea"/>
              <a:ea typeface="+mj-ea"/>
            </a:rPr>
            <a:t>)</a:t>
          </a:r>
          <a:r>
            <a:rPr lang="en-US" b="1" i="0" dirty="0" smtClean="0">
              <a:latin typeface="+mj-ea"/>
              <a:ea typeface="+mj-ea"/>
            </a:rPr>
            <a:t>|</a:t>
          </a:r>
          <a:r>
            <a:rPr lang="en-US" b="1" i="1" dirty="0" smtClean="0">
              <a:latin typeface="+mj-ea"/>
              <a:ea typeface="+mj-ea"/>
            </a:rPr>
            <a:t> </a:t>
          </a:r>
          <a:r>
            <a:rPr lang="zh-CN" dirty="0" smtClean="0"/>
            <a:t>和</a:t>
          </a:r>
          <a:r>
            <a:rPr lang="en-US" altLang="zh-CN" dirty="0" smtClean="0"/>
            <a:t> </a:t>
          </a:r>
          <a:r>
            <a:rPr lang="el-GR" b="1" i="1" dirty="0" smtClean="0">
              <a:latin typeface="+mj-ea"/>
              <a:ea typeface="+mj-ea"/>
            </a:rPr>
            <a:t>φ</a:t>
          </a:r>
          <a:r>
            <a:rPr lang="en-US" b="1" i="1" dirty="0" smtClean="0">
              <a:latin typeface="+mj-ea"/>
              <a:ea typeface="+mj-ea"/>
            </a:rPr>
            <a:t>(</a:t>
          </a:r>
          <a:r>
            <a:rPr lang="el-GR" b="1" i="1" dirty="0" smtClean="0">
              <a:latin typeface="+mj-ea"/>
              <a:ea typeface="+mj-ea"/>
            </a:rPr>
            <a:t>ω</a:t>
          </a:r>
          <a:r>
            <a:rPr lang="en-US" b="1" i="1" dirty="0" smtClean="0">
              <a:latin typeface="+mj-ea"/>
              <a:ea typeface="+mj-ea"/>
            </a:rPr>
            <a:t>) </a:t>
          </a:r>
          <a:r>
            <a:rPr lang="zh-CN" dirty="0" smtClean="0"/>
            <a:t>的自变量都是输入谐波信号的频率</a:t>
          </a:r>
          <a:r>
            <a:rPr lang="en-US" altLang="zh-CN" dirty="0" smtClean="0"/>
            <a:t> </a:t>
          </a:r>
          <a:r>
            <a:rPr lang="el-GR" b="1" dirty="0" smtClean="0">
              <a:latin typeface="+mj-ea"/>
              <a:ea typeface="+mj-ea"/>
            </a:rPr>
            <a:t>ω</a:t>
          </a:r>
          <a:endParaRPr lang="zh-CN" b="1" dirty="0">
            <a:latin typeface="+mj-ea"/>
            <a:ea typeface="+mj-ea"/>
          </a:endParaRPr>
        </a:p>
      </dgm:t>
    </dgm:pt>
    <dgm:pt modelId="{D40603DD-979D-4B6D-820E-7B800273AFF6}" type="parTrans" cxnId="{B1A4E278-50D5-4991-962A-AC2FB709FF63}">
      <dgm:prSet/>
      <dgm:spPr/>
      <dgm:t>
        <a:bodyPr/>
        <a:lstStyle/>
        <a:p>
          <a:endParaRPr lang="zh-CN" altLang="en-US"/>
        </a:p>
      </dgm:t>
    </dgm:pt>
    <dgm:pt modelId="{0958571C-015A-4411-B2FF-180B46318609}" type="sibTrans" cxnId="{B1A4E278-50D5-4991-962A-AC2FB709FF63}">
      <dgm:prSet/>
      <dgm:spPr/>
      <dgm:t>
        <a:bodyPr/>
        <a:lstStyle/>
        <a:p>
          <a:endParaRPr lang="zh-CN" altLang="en-US"/>
        </a:p>
      </dgm:t>
    </dgm:pt>
    <dgm:pt modelId="{83C96AE9-C4C6-467A-8A6B-F0D1E636E726}" type="pres">
      <dgm:prSet presAssocID="{A5EB6F84-5AA1-458A-973B-39E93346EC3F}" presName="linear" presStyleCnt="0">
        <dgm:presLayoutVars>
          <dgm:dir/>
          <dgm:animLvl val="lvl"/>
          <dgm:resizeHandles val="exact"/>
        </dgm:presLayoutVars>
      </dgm:prSet>
      <dgm:spPr/>
      <dgm:t>
        <a:bodyPr/>
        <a:lstStyle/>
        <a:p>
          <a:endParaRPr lang="zh-CN" altLang="en-US"/>
        </a:p>
      </dgm:t>
    </dgm:pt>
    <dgm:pt modelId="{8398919F-430E-4CE2-8ED9-FF7CB02FDC3D}" type="pres">
      <dgm:prSet presAssocID="{3A728682-8F92-48F8-9183-0FADAFB65A51}" presName="parentLin" presStyleCnt="0"/>
      <dgm:spPr/>
    </dgm:pt>
    <dgm:pt modelId="{4FE6D32D-BFAC-41F8-90CB-59017E0744E8}" type="pres">
      <dgm:prSet presAssocID="{3A728682-8F92-48F8-9183-0FADAFB65A51}" presName="parentLeftMargin" presStyleLbl="node1" presStyleIdx="0" presStyleCnt="1"/>
      <dgm:spPr/>
      <dgm:t>
        <a:bodyPr/>
        <a:lstStyle/>
        <a:p>
          <a:endParaRPr lang="zh-CN" altLang="en-US"/>
        </a:p>
      </dgm:t>
    </dgm:pt>
    <dgm:pt modelId="{8476EAF2-C415-4979-AEDB-55D2FC75DA33}" type="pres">
      <dgm:prSet presAssocID="{3A728682-8F92-48F8-9183-0FADAFB65A51}" presName="parentText" presStyleLbl="node1" presStyleIdx="0" presStyleCnt="1" custScaleX="14899">
        <dgm:presLayoutVars>
          <dgm:chMax val="0"/>
          <dgm:bulletEnabled val="1"/>
        </dgm:presLayoutVars>
      </dgm:prSet>
      <dgm:spPr/>
      <dgm:t>
        <a:bodyPr/>
        <a:lstStyle/>
        <a:p>
          <a:endParaRPr lang="zh-CN" altLang="en-US"/>
        </a:p>
      </dgm:t>
    </dgm:pt>
    <dgm:pt modelId="{A8AE8B22-793D-4D06-9F51-826546A9A321}" type="pres">
      <dgm:prSet presAssocID="{3A728682-8F92-48F8-9183-0FADAFB65A51}" presName="negativeSpace" presStyleCnt="0"/>
      <dgm:spPr/>
    </dgm:pt>
    <dgm:pt modelId="{8840DD3C-D0C5-40C0-A779-C507C0556197}" type="pres">
      <dgm:prSet presAssocID="{3A728682-8F92-48F8-9183-0FADAFB65A51}" presName="childText" presStyleLbl="conFgAcc1" presStyleIdx="0" presStyleCnt="1">
        <dgm:presLayoutVars>
          <dgm:bulletEnabled val="1"/>
        </dgm:presLayoutVars>
      </dgm:prSet>
      <dgm:spPr/>
      <dgm:t>
        <a:bodyPr/>
        <a:lstStyle/>
        <a:p>
          <a:endParaRPr lang="zh-CN" altLang="en-US"/>
        </a:p>
      </dgm:t>
    </dgm:pt>
  </dgm:ptLst>
  <dgm:cxnLst>
    <dgm:cxn modelId="{DBC936CC-47C4-4D4C-8216-B1947094CAAD}" srcId="{3A728682-8F92-48F8-9183-0FADAFB65A51}" destId="{78BB3850-8C5B-4B94-91DC-337DA1F14F30}" srcOrd="1" destOrd="0" parTransId="{B6811C7F-5008-420B-B630-676483545995}" sibTransId="{CB2542D6-5BF4-4EC1-A433-DFF0FBF6DE01}"/>
    <dgm:cxn modelId="{B430F243-0515-4182-AD8C-DD44C155F378}" srcId="{3A728682-8F92-48F8-9183-0FADAFB65A51}" destId="{B4FB1902-781B-48D5-9AFD-A8810B57FF7D}" srcOrd="0" destOrd="0" parTransId="{8B866AF0-B4FE-4ACC-8AE0-1AF53754F41D}" sibTransId="{F5EBC558-7CE0-4C6D-9B08-AF00EAC34019}"/>
    <dgm:cxn modelId="{B4DEFA71-396F-4BFC-B090-5BC982C11B2E}" type="presOf" srcId="{3A728682-8F92-48F8-9183-0FADAFB65A51}" destId="{4FE6D32D-BFAC-41F8-90CB-59017E0744E8}" srcOrd="0" destOrd="0" presId="urn:microsoft.com/office/officeart/2005/8/layout/list1"/>
    <dgm:cxn modelId="{23B38229-4F3B-4EB4-8A15-9D3E5D07ECB9}" type="presOf" srcId="{32B141DD-53F1-4EE8-B4DB-A8670D5FD646}" destId="{8840DD3C-D0C5-40C0-A779-C507C0556197}" srcOrd="0" destOrd="2" presId="urn:microsoft.com/office/officeart/2005/8/layout/list1"/>
    <dgm:cxn modelId="{B1A4E278-50D5-4991-962A-AC2FB709FF63}" srcId="{3A728682-8F92-48F8-9183-0FADAFB65A51}" destId="{32B141DD-53F1-4EE8-B4DB-A8670D5FD646}" srcOrd="2" destOrd="0" parTransId="{D40603DD-979D-4B6D-820E-7B800273AFF6}" sibTransId="{0958571C-015A-4411-B2FF-180B46318609}"/>
    <dgm:cxn modelId="{4347E192-7745-4CDF-A22B-5DF3915C7263}" type="presOf" srcId="{B4FB1902-781B-48D5-9AFD-A8810B57FF7D}" destId="{8840DD3C-D0C5-40C0-A779-C507C0556197}" srcOrd="0" destOrd="0" presId="urn:microsoft.com/office/officeart/2005/8/layout/list1"/>
    <dgm:cxn modelId="{87A5507E-9DAD-4167-A128-0FF510C07180}" type="presOf" srcId="{3A728682-8F92-48F8-9183-0FADAFB65A51}" destId="{8476EAF2-C415-4979-AEDB-55D2FC75DA33}" srcOrd="1" destOrd="0" presId="urn:microsoft.com/office/officeart/2005/8/layout/list1"/>
    <dgm:cxn modelId="{1F092D83-48B8-4752-A23A-7B84AF1896D2}" type="presOf" srcId="{78BB3850-8C5B-4B94-91DC-337DA1F14F30}" destId="{8840DD3C-D0C5-40C0-A779-C507C0556197}" srcOrd="0" destOrd="1" presId="urn:microsoft.com/office/officeart/2005/8/layout/list1"/>
    <dgm:cxn modelId="{4722C586-060E-492A-A081-EF17D348E28B}" type="presOf" srcId="{A5EB6F84-5AA1-458A-973B-39E93346EC3F}" destId="{83C96AE9-C4C6-467A-8A6B-F0D1E636E726}" srcOrd="0" destOrd="0" presId="urn:microsoft.com/office/officeart/2005/8/layout/list1"/>
    <dgm:cxn modelId="{31AD9619-EBE5-4167-BA44-8C4DB8FA8FF6}" srcId="{A5EB6F84-5AA1-458A-973B-39E93346EC3F}" destId="{3A728682-8F92-48F8-9183-0FADAFB65A51}" srcOrd="0" destOrd="0" parTransId="{ED101C60-3801-42BB-8E00-FF74E4D534C5}" sibTransId="{5D85E8D7-CECC-46A2-9F13-C3184E8BAD13}"/>
    <dgm:cxn modelId="{1D1312D2-75FA-471C-AF68-94418E4DD8A1}" type="presParOf" srcId="{83C96AE9-C4C6-467A-8A6B-F0D1E636E726}" destId="{8398919F-430E-4CE2-8ED9-FF7CB02FDC3D}" srcOrd="0" destOrd="0" presId="urn:microsoft.com/office/officeart/2005/8/layout/list1"/>
    <dgm:cxn modelId="{5D1DBD35-86CE-430A-91FF-F1B4D89A659A}" type="presParOf" srcId="{8398919F-430E-4CE2-8ED9-FF7CB02FDC3D}" destId="{4FE6D32D-BFAC-41F8-90CB-59017E0744E8}" srcOrd="0" destOrd="0" presId="urn:microsoft.com/office/officeart/2005/8/layout/list1"/>
    <dgm:cxn modelId="{85A14B4A-D9BC-4195-9FE5-50220D8C0822}" type="presParOf" srcId="{8398919F-430E-4CE2-8ED9-FF7CB02FDC3D}" destId="{8476EAF2-C415-4979-AEDB-55D2FC75DA33}" srcOrd="1" destOrd="0" presId="urn:microsoft.com/office/officeart/2005/8/layout/list1"/>
    <dgm:cxn modelId="{B5EC8F47-C059-44C6-A6D9-CA4E5D0BFD98}" type="presParOf" srcId="{83C96AE9-C4C6-467A-8A6B-F0D1E636E726}" destId="{A8AE8B22-793D-4D06-9F51-826546A9A321}" srcOrd="1" destOrd="0" presId="urn:microsoft.com/office/officeart/2005/8/layout/list1"/>
    <dgm:cxn modelId="{395F6BBD-8438-4939-9955-E949E2C97E5E}" type="presParOf" srcId="{83C96AE9-C4C6-467A-8A6B-F0D1E636E726}" destId="{8840DD3C-D0C5-40C0-A779-C507C0556197}" srcOrd="2" destOrd="0" presId="urn:microsoft.com/office/officeart/2005/8/layout/list1"/>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C0AEEC7-B905-41B4-9FF8-6F7A557439AF}" type="doc">
      <dgm:prSet loTypeId="urn:microsoft.com/office/officeart/2009/3/layout/HorizontalOrganizationChart" loCatId="hierarchy" qsTypeId="urn:microsoft.com/office/officeart/2005/8/quickstyle/simple1" qsCatId="simple" csTypeId="urn:microsoft.com/office/officeart/2005/8/colors/colorful3" csCatId="colorful" phldr="1"/>
      <dgm:spPr/>
      <dgm:t>
        <a:bodyPr/>
        <a:lstStyle/>
        <a:p>
          <a:endParaRPr lang="zh-CN" altLang="en-US"/>
        </a:p>
      </dgm:t>
    </dgm:pt>
    <dgm:pt modelId="{333DCB63-2865-45EF-B4B8-F96740D692C6}">
      <dgm:prSet custT="1"/>
      <dgm:spPr/>
      <dgm:t>
        <a:bodyPr/>
        <a:lstStyle/>
        <a:p>
          <a:pPr rtl="0"/>
          <a:r>
            <a:rPr lang="zh-CN" altLang="en-US" sz="2000" dirty="0" smtClean="0"/>
            <a:t>坐标系</a:t>
          </a:r>
          <a:endParaRPr lang="zh-CN" altLang="en-US" sz="2000" dirty="0"/>
        </a:p>
      </dgm:t>
    </dgm:pt>
    <dgm:pt modelId="{F936169B-A815-460A-8734-BC0EE28A2D79}" type="parTrans" cxnId="{62ED90BD-B1B8-4C5B-9C4E-80A85CB148DD}">
      <dgm:prSet/>
      <dgm:spPr/>
      <dgm:t>
        <a:bodyPr/>
        <a:lstStyle/>
        <a:p>
          <a:endParaRPr lang="zh-CN" altLang="en-US" sz="2000"/>
        </a:p>
      </dgm:t>
    </dgm:pt>
    <dgm:pt modelId="{DACAFA43-059F-4A61-B8BD-5A77665BE76D}" type="sibTrans" cxnId="{62ED90BD-B1B8-4C5B-9C4E-80A85CB148DD}">
      <dgm:prSet/>
      <dgm:spPr/>
      <dgm:t>
        <a:bodyPr/>
        <a:lstStyle/>
        <a:p>
          <a:endParaRPr lang="zh-CN" altLang="en-US" sz="2000"/>
        </a:p>
      </dgm:t>
    </dgm:pt>
    <dgm:pt modelId="{4C0E5886-1918-41E9-A221-4F37DBAA373C}">
      <dgm:prSet custT="1"/>
      <dgm:spPr/>
      <dgm:t>
        <a:bodyPr/>
        <a:lstStyle/>
        <a:p>
          <a:pPr rtl="0"/>
          <a:r>
            <a:rPr lang="zh-CN" altLang="en-US" sz="1800" dirty="0" smtClean="0"/>
            <a:t>横坐标是频率，按自然对数分度</a:t>
          </a:r>
          <a:endParaRPr lang="zh-CN" altLang="en-US" sz="1800" dirty="0"/>
        </a:p>
      </dgm:t>
    </dgm:pt>
    <dgm:pt modelId="{05731D90-D971-4304-B4F4-89E2D9FC06A7}" type="parTrans" cxnId="{8DD62067-F5BA-49EC-B3CD-416946CA58FB}">
      <dgm:prSet/>
      <dgm:spPr/>
      <dgm:t>
        <a:bodyPr/>
        <a:lstStyle/>
        <a:p>
          <a:endParaRPr lang="zh-CN" altLang="en-US" sz="2000"/>
        </a:p>
      </dgm:t>
    </dgm:pt>
    <dgm:pt modelId="{9EA06D1F-8FF4-4145-ABAB-076AFDB1CA90}" type="sibTrans" cxnId="{8DD62067-F5BA-49EC-B3CD-416946CA58FB}">
      <dgm:prSet/>
      <dgm:spPr/>
      <dgm:t>
        <a:bodyPr/>
        <a:lstStyle/>
        <a:p>
          <a:endParaRPr lang="zh-CN" altLang="en-US" sz="2000"/>
        </a:p>
      </dgm:t>
    </dgm:pt>
    <dgm:pt modelId="{AE2B7192-316B-4BB0-8653-3AA2260F108C}">
      <dgm:prSet custT="1"/>
      <dgm:spPr/>
      <dgm:t>
        <a:bodyPr/>
        <a:lstStyle/>
        <a:p>
          <a:pPr rtl="0"/>
          <a:r>
            <a:rPr lang="zh-CN" altLang="en-US" sz="1800" smtClean="0"/>
            <a:t>幅频特性函数的纵坐标按分贝数分度</a:t>
          </a:r>
          <a:endParaRPr lang="zh-CN" altLang="en-US" sz="1800"/>
        </a:p>
      </dgm:t>
    </dgm:pt>
    <dgm:pt modelId="{4A685328-4DC8-4827-9E2D-FD4D4BA9F7A1}" type="parTrans" cxnId="{7EB50C6E-98E2-4A58-B0F4-71D5B59E41E9}">
      <dgm:prSet/>
      <dgm:spPr/>
      <dgm:t>
        <a:bodyPr/>
        <a:lstStyle/>
        <a:p>
          <a:endParaRPr lang="zh-CN" altLang="en-US" sz="2000"/>
        </a:p>
      </dgm:t>
    </dgm:pt>
    <dgm:pt modelId="{C20F4E18-240A-459A-A304-47A7F3346BE7}" type="sibTrans" cxnId="{7EB50C6E-98E2-4A58-B0F4-71D5B59E41E9}">
      <dgm:prSet/>
      <dgm:spPr/>
      <dgm:t>
        <a:bodyPr/>
        <a:lstStyle/>
        <a:p>
          <a:endParaRPr lang="zh-CN" altLang="en-US" sz="2000"/>
        </a:p>
      </dgm:t>
    </dgm:pt>
    <dgm:pt modelId="{58FDF64F-DE0A-4D02-8E72-2DD252BED327}">
      <dgm:prSet custT="1"/>
      <dgm:spPr/>
      <dgm:t>
        <a:bodyPr/>
        <a:lstStyle/>
        <a:p>
          <a:pPr rtl="0"/>
          <a:r>
            <a:rPr lang="zh-CN" altLang="en-US" sz="1800" smtClean="0"/>
            <a:t>相频特性函数的纵坐标按角度或弧度分度</a:t>
          </a:r>
          <a:endParaRPr lang="zh-CN" altLang="en-US" sz="1800"/>
        </a:p>
      </dgm:t>
    </dgm:pt>
    <dgm:pt modelId="{0A8BC418-B861-4808-AE68-2D362AC535BB}" type="parTrans" cxnId="{2BEEE440-296D-4498-B439-8088E323989F}">
      <dgm:prSet/>
      <dgm:spPr/>
      <dgm:t>
        <a:bodyPr/>
        <a:lstStyle/>
        <a:p>
          <a:endParaRPr lang="zh-CN" altLang="en-US" sz="2000"/>
        </a:p>
      </dgm:t>
    </dgm:pt>
    <dgm:pt modelId="{3E17B2B2-F4C9-4EBB-BE24-68FDA052DFE8}" type="sibTrans" cxnId="{2BEEE440-296D-4498-B439-8088E323989F}">
      <dgm:prSet/>
      <dgm:spPr/>
      <dgm:t>
        <a:bodyPr/>
        <a:lstStyle/>
        <a:p>
          <a:endParaRPr lang="zh-CN" altLang="en-US" sz="2000"/>
        </a:p>
      </dgm:t>
    </dgm:pt>
    <dgm:pt modelId="{7CB8EC49-A7BA-4677-83E5-9E28141C88D8}" type="pres">
      <dgm:prSet presAssocID="{EC0AEEC7-B905-41B4-9FF8-6F7A557439AF}" presName="hierChild1" presStyleCnt="0">
        <dgm:presLayoutVars>
          <dgm:orgChart val="1"/>
          <dgm:chPref val="1"/>
          <dgm:dir/>
          <dgm:animOne val="branch"/>
          <dgm:animLvl val="lvl"/>
          <dgm:resizeHandles/>
        </dgm:presLayoutVars>
      </dgm:prSet>
      <dgm:spPr/>
      <dgm:t>
        <a:bodyPr/>
        <a:lstStyle/>
        <a:p>
          <a:endParaRPr lang="zh-CN" altLang="en-US"/>
        </a:p>
      </dgm:t>
    </dgm:pt>
    <dgm:pt modelId="{E6C66691-7B16-4C08-8592-34EFBF149DD6}" type="pres">
      <dgm:prSet presAssocID="{333DCB63-2865-45EF-B4B8-F96740D692C6}" presName="hierRoot1" presStyleCnt="0">
        <dgm:presLayoutVars>
          <dgm:hierBranch val="init"/>
        </dgm:presLayoutVars>
      </dgm:prSet>
      <dgm:spPr/>
    </dgm:pt>
    <dgm:pt modelId="{2862ED96-DB21-4FFF-8397-74E8B49979C4}" type="pres">
      <dgm:prSet presAssocID="{333DCB63-2865-45EF-B4B8-F96740D692C6}" presName="rootComposite1" presStyleCnt="0"/>
      <dgm:spPr/>
    </dgm:pt>
    <dgm:pt modelId="{3B751CAC-B9C5-43C9-B4C0-FA30E356F78D}" type="pres">
      <dgm:prSet presAssocID="{333DCB63-2865-45EF-B4B8-F96740D692C6}" presName="rootText1" presStyleLbl="node0" presStyleIdx="0" presStyleCnt="1" custScaleX="141889">
        <dgm:presLayoutVars>
          <dgm:chPref val="3"/>
        </dgm:presLayoutVars>
      </dgm:prSet>
      <dgm:spPr/>
      <dgm:t>
        <a:bodyPr/>
        <a:lstStyle/>
        <a:p>
          <a:endParaRPr lang="zh-CN" altLang="en-US"/>
        </a:p>
      </dgm:t>
    </dgm:pt>
    <dgm:pt modelId="{DF1D169B-9E02-44B4-A8E6-32F37AA725F1}" type="pres">
      <dgm:prSet presAssocID="{333DCB63-2865-45EF-B4B8-F96740D692C6}" presName="rootConnector1" presStyleLbl="node1" presStyleIdx="0" presStyleCnt="0"/>
      <dgm:spPr/>
      <dgm:t>
        <a:bodyPr/>
        <a:lstStyle/>
        <a:p>
          <a:endParaRPr lang="zh-CN" altLang="en-US"/>
        </a:p>
      </dgm:t>
    </dgm:pt>
    <dgm:pt modelId="{22A9C80B-2597-49C4-BA53-157A8B481C0E}" type="pres">
      <dgm:prSet presAssocID="{333DCB63-2865-45EF-B4B8-F96740D692C6}" presName="hierChild2" presStyleCnt="0"/>
      <dgm:spPr/>
    </dgm:pt>
    <dgm:pt modelId="{B2E1C54E-5A23-4664-99F5-1506F19E843A}" type="pres">
      <dgm:prSet presAssocID="{05731D90-D971-4304-B4F4-89E2D9FC06A7}" presName="Name64" presStyleLbl="parChTrans1D2" presStyleIdx="0" presStyleCnt="3"/>
      <dgm:spPr/>
      <dgm:t>
        <a:bodyPr/>
        <a:lstStyle/>
        <a:p>
          <a:endParaRPr lang="zh-CN" altLang="en-US"/>
        </a:p>
      </dgm:t>
    </dgm:pt>
    <dgm:pt modelId="{FB055C79-F7EA-40F3-8921-6297C69C9B57}" type="pres">
      <dgm:prSet presAssocID="{4C0E5886-1918-41E9-A221-4F37DBAA373C}" presName="hierRoot2" presStyleCnt="0">
        <dgm:presLayoutVars>
          <dgm:hierBranch val="init"/>
        </dgm:presLayoutVars>
      </dgm:prSet>
      <dgm:spPr/>
    </dgm:pt>
    <dgm:pt modelId="{CE16CFD5-086D-49E2-B603-E2D8280B387E}" type="pres">
      <dgm:prSet presAssocID="{4C0E5886-1918-41E9-A221-4F37DBAA373C}" presName="rootComposite" presStyleCnt="0"/>
      <dgm:spPr/>
    </dgm:pt>
    <dgm:pt modelId="{883FD2A8-A84E-48BA-84EA-05D3EA8CC3B9}" type="pres">
      <dgm:prSet presAssocID="{4C0E5886-1918-41E9-A221-4F37DBAA373C}" presName="rootText" presStyleLbl="node2" presStyleIdx="0" presStyleCnt="3" custScaleX="568496">
        <dgm:presLayoutVars>
          <dgm:chPref val="3"/>
        </dgm:presLayoutVars>
      </dgm:prSet>
      <dgm:spPr/>
      <dgm:t>
        <a:bodyPr/>
        <a:lstStyle/>
        <a:p>
          <a:endParaRPr lang="zh-CN" altLang="en-US"/>
        </a:p>
      </dgm:t>
    </dgm:pt>
    <dgm:pt modelId="{540BE54F-690E-44F1-B160-D2326FA9D38A}" type="pres">
      <dgm:prSet presAssocID="{4C0E5886-1918-41E9-A221-4F37DBAA373C}" presName="rootConnector" presStyleLbl="node2" presStyleIdx="0" presStyleCnt="3"/>
      <dgm:spPr/>
      <dgm:t>
        <a:bodyPr/>
        <a:lstStyle/>
        <a:p>
          <a:endParaRPr lang="zh-CN" altLang="en-US"/>
        </a:p>
      </dgm:t>
    </dgm:pt>
    <dgm:pt modelId="{F575435A-500E-441D-84C9-CC612B4C04D0}" type="pres">
      <dgm:prSet presAssocID="{4C0E5886-1918-41E9-A221-4F37DBAA373C}" presName="hierChild4" presStyleCnt="0"/>
      <dgm:spPr/>
    </dgm:pt>
    <dgm:pt modelId="{840D0076-7AF3-488A-B0B6-487F7D0D158F}" type="pres">
      <dgm:prSet presAssocID="{4C0E5886-1918-41E9-A221-4F37DBAA373C}" presName="hierChild5" presStyleCnt="0"/>
      <dgm:spPr/>
    </dgm:pt>
    <dgm:pt modelId="{F4B2B4B1-32B4-4BAC-9A4C-54E2B3A7B2E7}" type="pres">
      <dgm:prSet presAssocID="{4A685328-4DC8-4827-9E2D-FD4D4BA9F7A1}" presName="Name64" presStyleLbl="parChTrans1D2" presStyleIdx="1" presStyleCnt="3"/>
      <dgm:spPr/>
      <dgm:t>
        <a:bodyPr/>
        <a:lstStyle/>
        <a:p>
          <a:endParaRPr lang="zh-CN" altLang="en-US"/>
        </a:p>
      </dgm:t>
    </dgm:pt>
    <dgm:pt modelId="{4F3F8251-4613-4F39-8639-E02908576B6D}" type="pres">
      <dgm:prSet presAssocID="{AE2B7192-316B-4BB0-8653-3AA2260F108C}" presName="hierRoot2" presStyleCnt="0">
        <dgm:presLayoutVars>
          <dgm:hierBranch val="init"/>
        </dgm:presLayoutVars>
      </dgm:prSet>
      <dgm:spPr/>
    </dgm:pt>
    <dgm:pt modelId="{DFA3693A-FBE5-43BE-9E0B-AF3405378539}" type="pres">
      <dgm:prSet presAssocID="{AE2B7192-316B-4BB0-8653-3AA2260F108C}" presName="rootComposite" presStyleCnt="0"/>
      <dgm:spPr/>
    </dgm:pt>
    <dgm:pt modelId="{84A3D668-6233-48E3-BC61-A421AFFD7C23}" type="pres">
      <dgm:prSet presAssocID="{AE2B7192-316B-4BB0-8653-3AA2260F108C}" presName="rootText" presStyleLbl="node2" presStyleIdx="1" presStyleCnt="3" custScaleX="568496">
        <dgm:presLayoutVars>
          <dgm:chPref val="3"/>
        </dgm:presLayoutVars>
      </dgm:prSet>
      <dgm:spPr/>
      <dgm:t>
        <a:bodyPr/>
        <a:lstStyle/>
        <a:p>
          <a:endParaRPr lang="zh-CN" altLang="en-US"/>
        </a:p>
      </dgm:t>
    </dgm:pt>
    <dgm:pt modelId="{20786C71-6F2B-4DF8-857E-651E9E1F5F20}" type="pres">
      <dgm:prSet presAssocID="{AE2B7192-316B-4BB0-8653-3AA2260F108C}" presName="rootConnector" presStyleLbl="node2" presStyleIdx="1" presStyleCnt="3"/>
      <dgm:spPr/>
      <dgm:t>
        <a:bodyPr/>
        <a:lstStyle/>
        <a:p>
          <a:endParaRPr lang="zh-CN" altLang="en-US"/>
        </a:p>
      </dgm:t>
    </dgm:pt>
    <dgm:pt modelId="{04766C14-EED1-4B7E-9D0F-C7866CAC5F99}" type="pres">
      <dgm:prSet presAssocID="{AE2B7192-316B-4BB0-8653-3AA2260F108C}" presName="hierChild4" presStyleCnt="0"/>
      <dgm:spPr/>
    </dgm:pt>
    <dgm:pt modelId="{812E32D0-6B57-4233-B8EB-A240559B0B69}" type="pres">
      <dgm:prSet presAssocID="{AE2B7192-316B-4BB0-8653-3AA2260F108C}" presName="hierChild5" presStyleCnt="0"/>
      <dgm:spPr/>
    </dgm:pt>
    <dgm:pt modelId="{062DC7F5-CCDE-4244-92D0-27D91FCD35F5}" type="pres">
      <dgm:prSet presAssocID="{0A8BC418-B861-4808-AE68-2D362AC535BB}" presName="Name64" presStyleLbl="parChTrans1D2" presStyleIdx="2" presStyleCnt="3"/>
      <dgm:spPr/>
      <dgm:t>
        <a:bodyPr/>
        <a:lstStyle/>
        <a:p>
          <a:endParaRPr lang="zh-CN" altLang="en-US"/>
        </a:p>
      </dgm:t>
    </dgm:pt>
    <dgm:pt modelId="{0C455F2E-E6FC-4E42-930E-AFD59A8EB614}" type="pres">
      <dgm:prSet presAssocID="{58FDF64F-DE0A-4D02-8E72-2DD252BED327}" presName="hierRoot2" presStyleCnt="0">
        <dgm:presLayoutVars>
          <dgm:hierBranch val="init"/>
        </dgm:presLayoutVars>
      </dgm:prSet>
      <dgm:spPr/>
    </dgm:pt>
    <dgm:pt modelId="{5815F22B-4C75-4D9E-AD43-A93C59FEE2BA}" type="pres">
      <dgm:prSet presAssocID="{58FDF64F-DE0A-4D02-8E72-2DD252BED327}" presName="rootComposite" presStyleCnt="0"/>
      <dgm:spPr/>
    </dgm:pt>
    <dgm:pt modelId="{63DF30AF-FF5C-47D1-9F93-9705835A5A97}" type="pres">
      <dgm:prSet presAssocID="{58FDF64F-DE0A-4D02-8E72-2DD252BED327}" presName="rootText" presStyleLbl="node2" presStyleIdx="2" presStyleCnt="3" custScaleX="568496">
        <dgm:presLayoutVars>
          <dgm:chPref val="3"/>
        </dgm:presLayoutVars>
      </dgm:prSet>
      <dgm:spPr/>
      <dgm:t>
        <a:bodyPr/>
        <a:lstStyle/>
        <a:p>
          <a:endParaRPr lang="zh-CN" altLang="en-US"/>
        </a:p>
      </dgm:t>
    </dgm:pt>
    <dgm:pt modelId="{D6AF5786-36AE-4F66-A043-E069B4176293}" type="pres">
      <dgm:prSet presAssocID="{58FDF64F-DE0A-4D02-8E72-2DD252BED327}" presName="rootConnector" presStyleLbl="node2" presStyleIdx="2" presStyleCnt="3"/>
      <dgm:spPr/>
      <dgm:t>
        <a:bodyPr/>
        <a:lstStyle/>
        <a:p>
          <a:endParaRPr lang="zh-CN" altLang="en-US"/>
        </a:p>
      </dgm:t>
    </dgm:pt>
    <dgm:pt modelId="{B8049CAF-FCA7-429D-8086-FE905F97E35B}" type="pres">
      <dgm:prSet presAssocID="{58FDF64F-DE0A-4D02-8E72-2DD252BED327}" presName="hierChild4" presStyleCnt="0"/>
      <dgm:spPr/>
    </dgm:pt>
    <dgm:pt modelId="{5A5B37DB-F731-412E-A2D0-FA8F08562D53}" type="pres">
      <dgm:prSet presAssocID="{58FDF64F-DE0A-4D02-8E72-2DD252BED327}" presName="hierChild5" presStyleCnt="0"/>
      <dgm:spPr/>
    </dgm:pt>
    <dgm:pt modelId="{07A92EE4-55BD-4027-8835-75C689CB0033}" type="pres">
      <dgm:prSet presAssocID="{333DCB63-2865-45EF-B4B8-F96740D692C6}" presName="hierChild3" presStyleCnt="0"/>
      <dgm:spPr/>
    </dgm:pt>
  </dgm:ptLst>
  <dgm:cxnLst>
    <dgm:cxn modelId="{4E1AECDA-D724-46FA-B03D-DDC083ECA7FC}" type="presOf" srcId="{AE2B7192-316B-4BB0-8653-3AA2260F108C}" destId="{84A3D668-6233-48E3-BC61-A421AFFD7C23}" srcOrd="0" destOrd="0" presId="urn:microsoft.com/office/officeart/2009/3/layout/HorizontalOrganizationChart"/>
    <dgm:cxn modelId="{2BEEE440-296D-4498-B439-8088E323989F}" srcId="{333DCB63-2865-45EF-B4B8-F96740D692C6}" destId="{58FDF64F-DE0A-4D02-8E72-2DD252BED327}" srcOrd="2" destOrd="0" parTransId="{0A8BC418-B861-4808-AE68-2D362AC535BB}" sibTransId="{3E17B2B2-F4C9-4EBB-BE24-68FDA052DFE8}"/>
    <dgm:cxn modelId="{0DD0B190-73EC-403D-A6B3-089C0F38FAED}" type="presOf" srcId="{0A8BC418-B861-4808-AE68-2D362AC535BB}" destId="{062DC7F5-CCDE-4244-92D0-27D91FCD35F5}" srcOrd="0" destOrd="0" presId="urn:microsoft.com/office/officeart/2009/3/layout/HorizontalOrganizationChart"/>
    <dgm:cxn modelId="{C59C2656-6F93-4516-A13A-3BD57E7049BF}" type="presOf" srcId="{4A685328-4DC8-4827-9E2D-FD4D4BA9F7A1}" destId="{F4B2B4B1-32B4-4BAC-9A4C-54E2B3A7B2E7}" srcOrd="0" destOrd="0" presId="urn:microsoft.com/office/officeart/2009/3/layout/HorizontalOrganizationChart"/>
    <dgm:cxn modelId="{4B3F4E79-0918-4257-A82D-5A0908A87778}" type="presOf" srcId="{333DCB63-2865-45EF-B4B8-F96740D692C6}" destId="{3B751CAC-B9C5-43C9-B4C0-FA30E356F78D}" srcOrd="0" destOrd="0" presId="urn:microsoft.com/office/officeart/2009/3/layout/HorizontalOrganizationChart"/>
    <dgm:cxn modelId="{6CC37C2A-029D-4FC6-A6A0-B4BEB356B4C9}" type="presOf" srcId="{AE2B7192-316B-4BB0-8653-3AA2260F108C}" destId="{20786C71-6F2B-4DF8-857E-651E9E1F5F20}" srcOrd="1" destOrd="0" presId="urn:microsoft.com/office/officeart/2009/3/layout/HorizontalOrganizationChart"/>
    <dgm:cxn modelId="{94CD9D30-A35B-41A3-A2AF-C7DB2C656A86}" type="presOf" srcId="{05731D90-D971-4304-B4F4-89E2D9FC06A7}" destId="{B2E1C54E-5A23-4664-99F5-1506F19E843A}" srcOrd="0" destOrd="0" presId="urn:microsoft.com/office/officeart/2009/3/layout/HorizontalOrganizationChart"/>
    <dgm:cxn modelId="{7EB50C6E-98E2-4A58-B0F4-71D5B59E41E9}" srcId="{333DCB63-2865-45EF-B4B8-F96740D692C6}" destId="{AE2B7192-316B-4BB0-8653-3AA2260F108C}" srcOrd="1" destOrd="0" parTransId="{4A685328-4DC8-4827-9E2D-FD4D4BA9F7A1}" sibTransId="{C20F4E18-240A-459A-A304-47A7F3346BE7}"/>
    <dgm:cxn modelId="{62ED90BD-B1B8-4C5B-9C4E-80A85CB148DD}" srcId="{EC0AEEC7-B905-41B4-9FF8-6F7A557439AF}" destId="{333DCB63-2865-45EF-B4B8-F96740D692C6}" srcOrd="0" destOrd="0" parTransId="{F936169B-A815-460A-8734-BC0EE28A2D79}" sibTransId="{DACAFA43-059F-4A61-B8BD-5A77665BE76D}"/>
    <dgm:cxn modelId="{6A7F37D8-0A0F-42EE-ACA8-4F59BBFCD100}" type="presOf" srcId="{58FDF64F-DE0A-4D02-8E72-2DD252BED327}" destId="{63DF30AF-FF5C-47D1-9F93-9705835A5A97}" srcOrd="0" destOrd="0" presId="urn:microsoft.com/office/officeart/2009/3/layout/HorizontalOrganizationChart"/>
    <dgm:cxn modelId="{8DD62067-F5BA-49EC-B3CD-416946CA58FB}" srcId="{333DCB63-2865-45EF-B4B8-F96740D692C6}" destId="{4C0E5886-1918-41E9-A221-4F37DBAA373C}" srcOrd="0" destOrd="0" parTransId="{05731D90-D971-4304-B4F4-89E2D9FC06A7}" sibTransId="{9EA06D1F-8FF4-4145-ABAB-076AFDB1CA90}"/>
    <dgm:cxn modelId="{A543667C-646B-4D03-8E3A-CF75204E9E9C}" type="presOf" srcId="{4C0E5886-1918-41E9-A221-4F37DBAA373C}" destId="{883FD2A8-A84E-48BA-84EA-05D3EA8CC3B9}" srcOrd="0" destOrd="0" presId="urn:microsoft.com/office/officeart/2009/3/layout/HorizontalOrganizationChart"/>
    <dgm:cxn modelId="{33A87830-7106-411B-B721-32CC4C294CD7}" type="presOf" srcId="{4C0E5886-1918-41E9-A221-4F37DBAA373C}" destId="{540BE54F-690E-44F1-B160-D2326FA9D38A}" srcOrd="1" destOrd="0" presId="urn:microsoft.com/office/officeart/2009/3/layout/HorizontalOrganizationChart"/>
    <dgm:cxn modelId="{640E5F3C-EA5B-4734-8733-C71221C795D8}" type="presOf" srcId="{58FDF64F-DE0A-4D02-8E72-2DD252BED327}" destId="{D6AF5786-36AE-4F66-A043-E069B4176293}" srcOrd="1" destOrd="0" presId="urn:microsoft.com/office/officeart/2009/3/layout/HorizontalOrganizationChart"/>
    <dgm:cxn modelId="{8D196DCB-6A09-492F-9019-3FD29BC3108B}" type="presOf" srcId="{333DCB63-2865-45EF-B4B8-F96740D692C6}" destId="{DF1D169B-9E02-44B4-A8E6-32F37AA725F1}" srcOrd="1" destOrd="0" presId="urn:microsoft.com/office/officeart/2009/3/layout/HorizontalOrganizationChart"/>
    <dgm:cxn modelId="{090F1155-E3D8-4982-BD33-37871696BCDB}" type="presOf" srcId="{EC0AEEC7-B905-41B4-9FF8-6F7A557439AF}" destId="{7CB8EC49-A7BA-4677-83E5-9E28141C88D8}" srcOrd="0" destOrd="0" presId="urn:microsoft.com/office/officeart/2009/3/layout/HorizontalOrganizationChart"/>
    <dgm:cxn modelId="{7EDED06E-AD31-49A2-B3F5-B81A4CE9309B}" type="presParOf" srcId="{7CB8EC49-A7BA-4677-83E5-9E28141C88D8}" destId="{E6C66691-7B16-4C08-8592-34EFBF149DD6}" srcOrd="0" destOrd="0" presId="urn:microsoft.com/office/officeart/2009/3/layout/HorizontalOrganizationChart"/>
    <dgm:cxn modelId="{A0EC7E93-866A-491B-B03F-2EEB4F6C4786}" type="presParOf" srcId="{E6C66691-7B16-4C08-8592-34EFBF149DD6}" destId="{2862ED96-DB21-4FFF-8397-74E8B49979C4}" srcOrd="0" destOrd="0" presId="urn:microsoft.com/office/officeart/2009/3/layout/HorizontalOrganizationChart"/>
    <dgm:cxn modelId="{403F10B6-2A8B-416C-878E-2F040C2F3119}" type="presParOf" srcId="{2862ED96-DB21-4FFF-8397-74E8B49979C4}" destId="{3B751CAC-B9C5-43C9-B4C0-FA30E356F78D}" srcOrd="0" destOrd="0" presId="urn:microsoft.com/office/officeart/2009/3/layout/HorizontalOrganizationChart"/>
    <dgm:cxn modelId="{C1E95C79-E8B9-4E28-8F32-5CA3B35C7B7B}" type="presParOf" srcId="{2862ED96-DB21-4FFF-8397-74E8B49979C4}" destId="{DF1D169B-9E02-44B4-A8E6-32F37AA725F1}" srcOrd="1" destOrd="0" presId="urn:microsoft.com/office/officeart/2009/3/layout/HorizontalOrganizationChart"/>
    <dgm:cxn modelId="{0D3890AE-8E6E-4182-8744-C6C78F4C63EE}" type="presParOf" srcId="{E6C66691-7B16-4C08-8592-34EFBF149DD6}" destId="{22A9C80B-2597-49C4-BA53-157A8B481C0E}" srcOrd="1" destOrd="0" presId="urn:microsoft.com/office/officeart/2009/3/layout/HorizontalOrganizationChart"/>
    <dgm:cxn modelId="{A9E81420-A0FE-4A81-BEF4-D2748F5C29D3}" type="presParOf" srcId="{22A9C80B-2597-49C4-BA53-157A8B481C0E}" destId="{B2E1C54E-5A23-4664-99F5-1506F19E843A}" srcOrd="0" destOrd="0" presId="urn:microsoft.com/office/officeart/2009/3/layout/HorizontalOrganizationChart"/>
    <dgm:cxn modelId="{8293996C-0A55-4324-B678-BE9107B0FDB5}" type="presParOf" srcId="{22A9C80B-2597-49C4-BA53-157A8B481C0E}" destId="{FB055C79-F7EA-40F3-8921-6297C69C9B57}" srcOrd="1" destOrd="0" presId="urn:microsoft.com/office/officeart/2009/3/layout/HorizontalOrganizationChart"/>
    <dgm:cxn modelId="{735E9F0D-FB57-408D-81B8-FDAA3013D1D1}" type="presParOf" srcId="{FB055C79-F7EA-40F3-8921-6297C69C9B57}" destId="{CE16CFD5-086D-49E2-B603-E2D8280B387E}" srcOrd="0" destOrd="0" presId="urn:microsoft.com/office/officeart/2009/3/layout/HorizontalOrganizationChart"/>
    <dgm:cxn modelId="{DAACB07B-0C81-4632-84CF-6CAFB08AF5E5}" type="presParOf" srcId="{CE16CFD5-086D-49E2-B603-E2D8280B387E}" destId="{883FD2A8-A84E-48BA-84EA-05D3EA8CC3B9}" srcOrd="0" destOrd="0" presId="urn:microsoft.com/office/officeart/2009/3/layout/HorizontalOrganizationChart"/>
    <dgm:cxn modelId="{69C5C842-F8D4-44BC-9C0A-1071925EABA2}" type="presParOf" srcId="{CE16CFD5-086D-49E2-B603-E2D8280B387E}" destId="{540BE54F-690E-44F1-B160-D2326FA9D38A}" srcOrd="1" destOrd="0" presId="urn:microsoft.com/office/officeart/2009/3/layout/HorizontalOrganizationChart"/>
    <dgm:cxn modelId="{D3363AAF-DC60-45BD-95F2-534F6DCF5913}" type="presParOf" srcId="{FB055C79-F7EA-40F3-8921-6297C69C9B57}" destId="{F575435A-500E-441D-84C9-CC612B4C04D0}" srcOrd="1" destOrd="0" presId="urn:microsoft.com/office/officeart/2009/3/layout/HorizontalOrganizationChart"/>
    <dgm:cxn modelId="{AF967FF2-CA6B-4D55-82CD-06AD2092F29F}" type="presParOf" srcId="{FB055C79-F7EA-40F3-8921-6297C69C9B57}" destId="{840D0076-7AF3-488A-B0B6-487F7D0D158F}" srcOrd="2" destOrd="0" presId="urn:microsoft.com/office/officeart/2009/3/layout/HorizontalOrganizationChart"/>
    <dgm:cxn modelId="{9E8150F7-C5F6-487C-A904-7F66B2304F1F}" type="presParOf" srcId="{22A9C80B-2597-49C4-BA53-157A8B481C0E}" destId="{F4B2B4B1-32B4-4BAC-9A4C-54E2B3A7B2E7}" srcOrd="2" destOrd="0" presId="urn:microsoft.com/office/officeart/2009/3/layout/HorizontalOrganizationChart"/>
    <dgm:cxn modelId="{02C56C20-1082-4A49-B9DB-30527B1CCC6F}" type="presParOf" srcId="{22A9C80B-2597-49C4-BA53-157A8B481C0E}" destId="{4F3F8251-4613-4F39-8639-E02908576B6D}" srcOrd="3" destOrd="0" presId="urn:microsoft.com/office/officeart/2009/3/layout/HorizontalOrganizationChart"/>
    <dgm:cxn modelId="{1C1A14E3-3967-4C34-BC9C-655DA829FB4E}" type="presParOf" srcId="{4F3F8251-4613-4F39-8639-E02908576B6D}" destId="{DFA3693A-FBE5-43BE-9E0B-AF3405378539}" srcOrd="0" destOrd="0" presId="urn:microsoft.com/office/officeart/2009/3/layout/HorizontalOrganizationChart"/>
    <dgm:cxn modelId="{AF5C7CC0-0D92-4B45-9DD6-DAF479B3450A}" type="presParOf" srcId="{DFA3693A-FBE5-43BE-9E0B-AF3405378539}" destId="{84A3D668-6233-48E3-BC61-A421AFFD7C23}" srcOrd="0" destOrd="0" presId="urn:microsoft.com/office/officeart/2009/3/layout/HorizontalOrganizationChart"/>
    <dgm:cxn modelId="{9BB56E17-CB5E-449A-9B75-942C10669439}" type="presParOf" srcId="{DFA3693A-FBE5-43BE-9E0B-AF3405378539}" destId="{20786C71-6F2B-4DF8-857E-651E9E1F5F20}" srcOrd="1" destOrd="0" presId="urn:microsoft.com/office/officeart/2009/3/layout/HorizontalOrganizationChart"/>
    <dgm:cxn modelId="{C8E54F66-7BDA-4020-B99D-2055A318DBD6}" type="presParOf" srcId="{4F3F8251-4613-4F39-8639-E02908576B6D}" destId="{04766C14-EED1-4B7E-9D0F-C7866CAC5F99}" srcOrd="1" destOrd="0" presId="urn:microsoft.com/office/officeart/2009/3/layout/HorizontalOrganizationChart"/>
    <dgm:cxn modelId="{C465420F-4636-44F1-A762-E73EB6E2CA7B}" type="presParOf" srcId="{4F3F8251-4613-4F39-8639-E02908576B6D}" destId="{812E32D0-6B57-4233-B8EB-A240559B0B69}" srcOrd="2" destOrd="0" presId="urn:microsoft.com/office/officeart/2009/3/layout/HorizontalOrganizationChart"/>
    <dgm:cxn modelId="{5171BC07-3AF6-475E-BF9C-D2C01EF0595C}" type="presParOf" srcId="{22A9C80B-2597-49C4-BA53-157A8B481C0E}" destId="{062DC7F5-CCDE-4244-92D0-27D91FCD35F5}" srcOrd="4" destOrd="0" presId="urn:microsoft.com/office/officeart/2009/3/layout/HorizontalOrganizationChart"/>
    <dgm:cxn modelId="{CD551BEB-46B7-4B0F-9D1E-B6CD302F19B5}" type="presParOf" srcId="{22A9C80B-2597-49C4-BA53-157A8B481C0E}" destId="{0C455F2E-E6FC-4E42-930E-AFD59A8EB614}" srcOrd="5" destOrd="0" presId="urn:microsoft.com/office/officeart/2009/3/layout/HorizontalOrganizationChart"/>
    <dgm:cxn modelId="{C9746689-1FD0-47D1-B4CB-553248E0A7D9}" type="presParOf" srcId="{0C455F2E-E6FC-4E42-930E-AFD59A8EB614}" destId="{5815F22B-4C75-4D9E-AD43-A93C59FEE2BA}" srcOrd="0" destOrd="0" presId="urn:microsoft.com/office/officeart/2009/3/layout/HorizontalOrganizationChart"/>
    <dgm:cxn modelId="{F814BC0D-01AF-4F0B-B233-09E07AB3FED5}" type="presParOf" srcId="{5815F22B-4C75-4D9E-AD43-A93C59FEE2BA}" destId="{63DF30AF-FF5C-47D1-9F93-9705835A5A97}" srcOrd="0" destOrd="0" presId="urn:microsoft.com/office/officeart/2009/3/layout/HorizontalOrganizationChart"/>
    <dgm:cxn modelId="{87805991-01A8-475C-8971-9078C66AB961}" type="presParOf" srcId="{5815F22B-4C75-4D9E-AD43-A93C59FEE2BA}" destId="{D6AF5786-36AE-4F66-A043-E069B4176293}" srcOrd="1" destOrd="0" presId="urn:microsoft.com/office/officeart/2009/3/layout/HorizontalOrganizationChart"/>
    <dgm:cxn modelId="{5D17A24D-487D-4B26-9FFF-FA1C10C9BC53}" type="presParOf" srcId="{0C455F2E-E6FC-4E42-930E-AFD59A8EB614}" destId="{B8049CAF-FCA7-429D-8086-FE905F97E35B}" srcOrd="1" destOrd="0" presId="urn:microsoft.com/office/officeart/2009/3/layout/HorizontalOrganizationChart"/>
    <dgm:cxn modelId="{557E719A-DCC8-45B7-A20A-2279C1BA8A93}" type="presParOf" srcId="{0C455F2E-E6FC-4E42-930E-AFD59A8EB614}" destId="{5A5B37DB-F731-412E-A2D0-FA8F08562D53}" srcOrd="2" destOrd="0" presId="urn:microsoft.com/office/officeart/2009/3/layout/HorizontalOrganizationChart"/>
    <dgm:cxn modelId="{653AC2FE-2CB7-4AFE-B043-4B39069458BC}" type="presParOf" srcId="{E6C66691-7B16-4C08-8592-34EFBF149DD6}" destId="{07A92EE4-55BD-4027-8835-75C689CB0033}" srcOrd="2" destOrd="0" presId="urn:microsoft.com/office/officeart/2009/3/layout/HorizontalOrganizationChart"/>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9F628C1-743A-4F1C-96D6-5AC22D49D889}" type="doc">
      <dgm:prSet loTypeId="urn:microsoft.com/office/officeart/2005/8/layout/list1" loCatId="list" qsTypeId="urn:microsoft.com/office/officeart/2005/8/quickstyle/simple1" qsCatId="simple" csTypeId="urn:microsoft.com/office/officeart/2005/8/colors/colorful3" csCatId="colorful"/>
      <dgm:spPr/>
      <dgm:t>
        <a:bodyPr/>
        <a:lstStyle/>
        <a:p>
          <a:endParaRPr lang="zh-CN" altLang="en-US"/>
        </a:p>
      </dgm:t>
    </dgm:pt>
    <dgm:pt modelId="{AC892D00-1ED8-4581-9ED4-B2812D86F6C2}">
      <dgm:prSet/>
      <dgm:spPr/>
      <dgm:t>
        <a:bodyPr/>
        <a:lstStyle/>
        <a:p>
          <a:pPr rtl="0"/>
          <a:r>
            <a:rPr lang="zh-CN" smtClean="0"/>
            <a:t>应当指出：</a:t>
          </a:r>
          <a:endParaRPr lang="zh-CN"/>
        </a:p>
      </dgm:t>
    </dgm:pt>
    <dgm:pt modelId="{30206653-5DF9-4A89-966A-69D3C2AEFE0C}" type="parTrans" cxnId="{609D986A-EEE5-4FF8-B071-28CABFA9B76A}">
      <dgm:prSet/>
      <dgm:spPr/>
      <dgm:t>
        <a:bodyPr/>
        <a:lstStyle/>
        <a:p>
          <a:endParaRPr lang="zh-CN" altLang="en-US"/>
        </a:p>
      </dgm:t>
    </dgm:pt>
    <dgm:pt modelId="{AA7D126E-9FA5-4BAD-B1BD-82E3AB13BA06}" type="sibTrans" cxnId="{609D986A-EEE5-4FF8-B071-28CABFA9B76A}">
      <dgm:prSet/>
      <dgm:spPr/>
      <dgm:t>
        <a:bodyPr/>
        <a:lstStyle/>
        <a:p>
          <a:endParaRPr lang="zh-CN" altLang="en-US"/>
        </a:p>
      </dgm:t>
    </dgm:pt>
    <dgm:pt modelId="{F724CA89-2FD7-41BD-8B6E-D9CFEF03ECEF}">
      <dgm:prSet/>
      <dgm:spPr/>
      <dgm:t>
        <a:bodyPr/>
        <a:lstStyle/>
        <a:p>
          <a:pPr rtl="0"/>
          <a:r>
            <a:rPr lang="zh-CN" smtClean="0"/>
            <a:t>不论是最小相位系统，还是非最小相位系统，其对数幅频特性图的渐近线图绘制都一样</a:t>
          </a:r>
          <a:endParaRPr lang="zh-CN"/>
        </a:p>
      </dgm:t>
    </dgm:pt>
    <dgm:pt modelId="{B2007C4F-2701-4D0C-8820-D201E98F7C45}" type="parTrans" cxnId="{F0B4141C-D660-40F4-B6CF-70EA508138F0}">
      <dgm:prSet/>
      <dgm:spPr/>
      <dgm:t>
        <a:bodyPr/>
        <a:lstStyle/>
        <a:p>
          <a:endParaRPr lang="zh-CN" altLang="en-US"/>
        </a:p>
      </dgm:t>
    </dgm:pt>
    <dgm:pt modelId="{3B8EF69F-D165-409F-B80F-A7EBA36E4E05}" type="sibTrans" cxnId="{F0B4141C-D660-40F4-B6CF-70EA508138F0}">
      <dgm:prSet/>
      <dgm:spPr/>
      <dgm:t>
        <a:bodyPr/>
        <a:lstStyle/>
        <a:p>
          <a:endParaRPr lang="zh-CN" altLang="en-US"/>
        </a:p>
      </dgm:t>
    </dgm:pt>
    <dgm:pt modelId="{2B371B80-81A1-49F5-A935-7E955E632AAB}">
      <dgm:prSet/>
      <dgm:spPr/>
      <dgm:t>
        <a:bodyPr/>
        <a:lstStyle/>
        <a:p>
          <a:pPr rtl="0"/>
          <a:r>
            <a:rPr lang="zh-CN" smtClean="0"/>
            <a:t>最小相位系统的对数相频特性图的渐近线与对数幅频特性图有对应关系；非最小相位系统的对数相频特性图需描点绘制</a:t>
          </a:r>
          <a:endParaRPr lang="zh-CN"/>
        </a:p>
      </dgm:t>
    </dgm:pt>
    <dgm:pt modelId="{BDE525DD-D175-4029-80C6-4C314A8763EF}" type="parTrans" cxnId="{5AF3BF32-B7EF-4F04-8C5F-8D9D2A33A201}">
      <dgm:prSet/>
      <dgm:spPr/>
      <dgm:t>
        <a:bodyPr/>
        <a:lstStyle/>
        <a:p>
          <a:endParaRPr lang="zh-CN" altLang="en-US"/>
        </a:p>
      </dgm:t>
    </dgm:pt>
    <dgm:pt modelId="{8C7C7900-0C1D-404A-84F4-3341A27F2FDC}" type="sibTrans" cxnId="{5AF3BF32-B7EF-4F04-8C5F-8D9D2A33A201}">
      <dgm:prSet/>
      <dgm:spPr/>
      <dgm:t>
        <a:bodyPr/>
        <a:lstStyle/>
        <a:p>
          <a:endParaRPr lang="zh-CN" altLang="en-US"/>
        </a:p>
      </dgm:t>
    </dgm:pt>
    <dgm:pt modelId="{AC146345-A953-4261-ABF0-777A4A8A6310}">
      <dgm:prSet/>
      <dgm:spPr/>
      <dgm:t>
        <a:bodyPr/>
        <a:lstStyle/>
        <a:p>
          <a:pPr rtl="0"/>
          <a:r>
            <a:rPr lang="zh-CN" smtClean="0"/>
            <a:t>系统的频率特性图没必要在每个频段上都精确绘制，尤其是高频段图形可以大致绘出</a:t>
          </a:r>
          <a:endParaRPr lang="zh-CN"/>
        </a:p>
      </dgm:t>
    </dgm:pt>
    <dgm:pt modelId="{8A1BC075-D3F2-4D33-A85D-CCE5377BAC44}" type="parTrans" cxnId="{ED1E12F5-CCCA-4921-AEEB-13F740B9979A}">
      <dgm:prSet/>
      <dgm:spPr/>
      <dgm:t>
        <a:bodyPr/>
        <a:lstStyle/>
        <a:p>
          <a:endParaRPr lang="zh-CN" altLang="en-US"/>
        </a:p>
      </dgm:t>
    </dgm:pt>
    <dgm:pt modelId="{C036B049-781E-4F8D-A8C5-6B6214E27535}" type="sibTrans" cxnId="{ED1E12F5-CCCA-4921-AEEB-13F740B9979A}">
      <dgm:prSet/>
      <dgm:spPr/>
      <dgm:t>
        <a:bodyPr/>
        <a:lstStyle/>
        <a:p>
          <a:endParaRPr lang="zh-CN" altLang="en-US"/>
        </a:p>
      </dgm:t>
    </dgm:pt>
    <dgm:pt modelId="{326715F1-6622-4973-882F-11EB236E335D}" type="pres">
      <dgm:prSet presAssocID="{99F628C1-743A-4F1C-96D6-5AC22D49D889}" presName="linear" presStyleCnt="0">
        <dgm:presLayoutVars>
          <dgm:dir/>
          <dgm:animLvl val="lvl"/>
          <dgm:resizeHandles val="exact"/>
        </dgm:presLayoutVars>
      </dgm:prSet>
      <dgm:spPr/>
      <dgm:t>
        <a:bodyPr/>
        <a:lstStyle/>
        <a:p>
          <a:endParaRPr lang="zh-CN" altLang="en-US"/>
        </a:p>
      </dgm:t>
    </dgm:pt>
    <dgm:pt modelId="{02910326-B569-4E5E-B8E9-9289C361F1B3}" type="pres">
      <dgm:prSet presAssocID="{AC892D00-1ED8-4581-9ED4-B2812D86F6C2}" presName="parentLin" presStyleCnt="0"/>
      <dgm:spPr/>
    </dgm:pt>
    <dgm:pt modelId="{D1DB5B53-8133-4396-97D6-70F0CF7E19B9}" type="pres">
      <dgm:prSet presAssocID="{AC892D00-1ED8-4581-9ED4-B2812D86F6C2}" presName="parentLeftMargin" presStyleLbl="node1" presStyleIdx="0" presStyleCnt="1"/>
      <dgm:spPr/>
      <dgm:t>
        <a:bodyPr/>
        <a:lstStyle/>
        <a:p>
          <a:endParaRPr lang="zh-CN" altLang="en-US"/>
        </a:p>
      </dgm:t>
    </dgm:pt>
    <dgm:pt modelId="{FD5B7655-AB94-49AD-8994-EA9E17A5DB52}" type="pres">
      <dgm:prSet presAssocID="{AC892D00-1ED8-4581-9ED4-B2812D86F6C2}" presName="parentText" presStyleLbl="node1" presStyleIdx="0" presStyleCnt="1">
        <dgm:presLayoutVars>
          <dgm:chMax val="0"/>
          <dgm:bulletEnabled val="1"/>
        </dgm:presLayoutVars>
      </dgm:prSet>
      <dgm:spPr/>
      <dgm:t>
        <a:bodyPr/>
        <a:lstStyle/>
        <a:p>
          <a:endParaRPr lang="zh-CN" altLang="en-US"/>
        </a:p>
      </dgm:t>
    </dgm:pt>
    <dgm:pt modelId="{EA326F83-1753-493D-AB6E-9853DF2E43CF}" type="pres">
      <dgm:prSet presAssocID="{AC892D00-1ED8-4581-9ED4-B2812D86F6C2}" presName="negativeSpace" presStyleCnt="0"/>
      <dgm:spPr/>
    </dgm:pt>
    <dgm:pt modelId="{F3C69770-1F48-4953-9DBC-743DA792B57E}" type="pres">
      <dgm:prSet presAssocID="{AC892D00-1ED8-4581-9ED4-B2812D86F6C2}" presName="childText" presStyleLbl="conFgAcc1" presStyleIdx="0" presStyleCnt="1">
        <dgm:presLayoutVars>
          <dgm:bulletEnabled val="1"/>
        </dgm:presLayoutVars>
      </dgm:prSet>
      <dgm:spPr/>
      <dgm:t>
        <a:bodyPr/>
        <a:lstStyle/>
        <a:p>
          <a:endParaRPr lang="zh-CN" altLang="en-US"/>
        </a:p>
      </dgm:t>
    </dgm:pt>
  </dgm:ptLst>
  <dgm:cxnLst>
    <dgm:cxn modelId="{609D986A-EEE5-4FF8-B071-28CABFA9B76A}" srcId="{99F628C1-743A-4F1C-96D6-5AC22D49D889}" destId="{AC892D00-1ED8-4581-9ED4-B2812D86F6C2}" srcOrd="0" destOrd="0" parTransId="{30206653-5DF9-4A89-966A-69D3C2AEFE0C}" sibTransId="{AA7D126E-9FA5-4BAD-B1BD-82E3AB13BA06}"/>
    <dgm:cxn modelId="{5AF3BF32-B7EF-4F04-8C5F-8D9D2A33A201}" srcId="{AC892D00-1ED8-4581-9ED4-B2812D86F6C2}" destId="{2B371B80-81A1-49F5-A935-7E955E632AAB}" srcOrd="1" destOrd="0" parTransId="{BDE525DD-D175-4029-80C6-4C314A8763EF}" sibTransId="{8C7C7900-0C1D-404A-84F4-3341A27F2FDC}"/>
    <dgm:cxn modelId="{8EFFAB81-C342-4EB3-99C0-269BAB45CF51}" type="presOf" srcId="{F724CA89-2FD7-41BD-8B6E-D9CFEF03ECEF}" destId="{F3C69770-1F48-4953-9DBC-743DA792B57E}" srcOrd="0" destOrd="0" presId="urn:microsoft.com/office/officeart/2005/8/layout/list1"/>
    <dgm:cxn modelId="{450F8455-4067-43A5-A1FD-940DF6DFFA44}" type="presOf" srcId="{AC146345-A953-4261-ABF0-777A4A8A6310}" destId="{F3C69770-1F48-4953-9DBC-743DA792B57E}" srcOrd="0" destOrd="2" presId="urn:microsoft.com/office/officeart/2005/8/layout/list1"/>
    <dgm:cxn modelId="{ED1E12F5-CCCA-4921-AEEB-13F740B9979A}" srcId="{AC892D00-1ED8-4581-9ED4-B2812D86F6C2}" destId="{AC146345-A953-4261-ABF0-777A4A8A6310}" srcOrd="2" destOrd="0" parTransId="{8A1BC075-D3F2-4D33-A85D-CCE5377BAC44}" sibTransId="{C036B049-781E-4F8D-A8C5-6B6214E27535}"/>
    <dgm:cxn modelId="{AF7F207C-F828-4039-8567-0046E7A71CB8}" type="presOf" srcId="{99F628C1-743A-4F1C-96D6-5AC22D49D889}" destId="{326715F1-6622-4973-882F-11EB236E335D}" srcOrd="0" destOrd="0" presId="urn:microsoft.com/office/officeart/2005/8/layout/list1"/>
    <dgm:cxn modelId="{5F33E63B-0F4C-4C9C-84E7-E33A6526EC27}" type="presOf" srcId="{AC892D00-1ED8-4581-9ED4-B2812D86F6C2}" destId="{D1DB5B53-8133-4396-97D6-70F0CF7E19B9}" srcOrd="0" destOrd="0" presId="urn:microsoft.com/office/officeart/2005/8/layout/list1"/>
    <dgm:cxn modelId="{F0B4141C-D660-40F4-B6CF-70EA508138F0}" srcId="{AC892D00-1ED8-4581-9ED4-B2812D86F6C2}" destId="{F724CA89-2FD7-41BD-8B6E-D9CFEF03ECEF}" srcOrd="0" destOrd="0" parTransId="{B2007C4F-2701-4D0C-8820-D201E98F7C45}" sibTransId="{3B8EF69F-D165-409F-B80F-A7EBA36E4E05}"/>
    <dgm:cxn modelId="{86A04B11-19A2-4208-A1C4-AC09539E7C05}" type="presOf" srcId="{2B371B80-81A1-49F5-A935-7E955E632AAB}" destId="{F3C69770-1F48-4953-9DBC-743DA792B57E}" srcOrd="0" destOrd="1" presId="urn:microsoft.com/office/officeart/2005/8/layout/list1"/>
    <dgm:cxn modelId="{2E61212B-B5BA-4264-98C8-8CAD7AA93573}" type="presOf" srcId="{AC892D00-1ED8-4581-9ED4-B2812D86F6C2}" destId="{FD5B7655-AB94-49AD-8994-EA9E17A5DB52}" srcOrd="1" destOrd="0" presId="urn:microsoft.com/office/officeart/2005/8/layout/list1"/>
    <dgm:cxn modelId="{53179D8B-F009-40C1-B10C-4D5BE11EBFB9}" type="presParOf" srcId="{326715F1-6622-4973-882F-11EB236E335D}" destId="{02910326-B569-4E5E-B8E9-9289C361F1B3}" srcOrd="0" destOrd="0" presId="urn:microsoft.com/office/officeart/2005/8/layout/list1"/>
    <dgm:cxn modelId="{13A3E1F3-5918-4DA0-A750-456DDBDAE7C7}" type="presParOf" srcId="{02910326-B569-4E5E-B8E9-9289C361F1B3}" destId="{D1DB5B53-8133-4396-97D6-70F0CF7E19B9}" srcOrd="0" destOrd="0" presId="urn:microsoft.com/office/officeart/2005/8/layout/list1"/>
    <dgm:cxn modelId="{11142B9A-F579-4AC6-AA1E-9712ED072043}" type="presParOf" srcId="{02910326-B569-4E5E-B8E9-9289C361F1B3}" destId="{FD5B7655-AB94-49AD-8994-EA9E17A5DB52}" srcOrd="1" destOrd="0" presId="urn:microsoft.com/office/officeart/2005/8/layout/list1"/>
    <dgm:cxn modelId="{3E08F542-B748-40C3-ADFB-91139C178D26}" type="presParOf" srcId="{326715F1-6622-4973-882F-11EB236E335D}" destId="{EA326F83-1753-493D-AB6E-9853DF2E43CF}" srcOrd="1" destOrd="0" presId="urn:microsoft.com/office/officeart/2005/8/layout/list1"/>
    <dgm:cxn modelId="{8CF01E84-59B1-4068-8758-E1DEC8FB554D}" type="presParOf" srcId="{326715F1-6622-4973-882F-11EB236E335D}" destId="{F3C69770-1F48-4953-9DBC-743DA792B57E}"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2C1CFE8-93E5-4D89-9240-55564F77C29A}"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zh-CN" altLang="en-US"/>
        </a:p>
      </dgm:t>
    </dgm:pt>
    <dgm:pt modelId="{96FF7A78-15E5-4E68-BB22-2B0ECE907042}">
      <dgm:prSet custT="1"/>
      <dgm:spPr/>
      <dgm:t>
        <a:bodyPr/>
        <a:lstStyle/>
        <a:p>
          <a:pPr rtl="0"/>
          <a:r>
            <a:rPr lang="el-GR" sz="2800" smtClean="0"/>
            <a:t>γ</a:t>
          </a:r>
          <a:r>
            <a:rPr lang="en-US" sz="2800" smtClean="0"/>
            <a:t>&gt;0</a:t>
          </a:r>
          <a:r>
            <a:rPr lang="zh-CN" sz="2800" smtClean="0"/>
            <a:t>，</a:t>
          </a:r>
          <a:endParaRPr lang="zh-CN" sz="2800"/>
        </a:p>
      </dgm:t>
    </dgm:pt>
    <dgm:pt modelId="{6CDC2988-84E8-4E6A-BA56-3EC7BAF64C02}" type="parTrans" cxnId="{6C79FFEC-2307-4862-9CDF-57C1021FF133}">
      <dgm:prSet/>
      <dgm:spPr/>
      <dgm:t>
        <a:bodyPr/>
        <a:lstStyle/>
        <a:p>
          <a:endParaRPr lang="zh-CN" altLang="en-US" sz="2000"/>
        </a:p>
      </dgm:t>
    </dgm:pt>
    <dgm:pt modelId="{AF0EF25E-4CEF-43EE-A59B-F732DD0DBC8E}" type="sibTrans" cxnId="{6C79FFEC-2307-4862-9CDF-57C1021FF133}">
      <dgm:prSet/>
      <dgm:spPr/>
      <dgm:t>
        <a:bodyPr/>
        <a:lstStyle/>
        <a:p>
          <a:endParaRPr lang="zh-CN" altLang="en-US" sz="2000"/>
        </a:p>
      </dgm:t>
    </dgm:pt>
    <dgm:pt modelId="{32CAF37A-B678-4AA9-9CBB-65FF68A11A67}">
      <dgm:prSet custT="1"/>
      <dgm:spPr/>
      <dgm:t>
        <a:bodyPr/>
        <a:lstStyle/>
        <a:p>
          <a:pPr rtl="0"/>
          <a:r>
            <a:rPr lang="zh-CN" altLang="en-US" sz="2000" dirty="0" smtClean="0"/>
            <a:t>表明系统是稳定的，其大小表示稳定的程度</a:t>
          </a:r>
          <a:endParaRPr lang="zh-CN" altLang="en-US" sz="2000" dirty="0"/>
        </a:p>
      </dgm:t>
    </dgm:pt>
    <dgm:pt modelId="{39DA03A9-A255-4044-8663-F767738BDF78}" type="parTrans" cxnId="{3AE365A8-F982-44B7-8256-F6F82B12E745}">
      <dgm:prSet/>
      <dgm:spPr/>
      <dgm:t>
        <a:bodyPr/>
        <a:lstStyle/>
        <a:p>
          <a:endParaRPr lang="zh-CN" altLang="en-US" sz="2000"/>
        </a:p>
      </dgm:t>
    </dgm:pt>
    <dgm:pt modelId="{53D55D5B-8529-4C75-BB4E-CA26837112A3}" type="sibTrans" cxnId="{3AE365A8-F982-44B7-8256-F6F82B12E745}">
      <dgm:prSet/>
      <dgm:spPr/>
      <dgm:t>
        <a:bodyPr/>
        <a:lstStyle/>
        <a:p>
          <a:endParaRPr lang="zh-CN" altLang="en-US" sz="2000"/>
        </a:p>
      </dgm:t>
    </dgm:pt>
    <dgm:pt modelId="{8E347885-E140-4D41-995F-0608D2C24FA9}">
      <dgm:prSet custT="1"/>
      <dgm:spPr/>
      <dgm:t>
        <a:bodyPr/>
        <a:lstStyle/>
        <a:p>
          <a:pPr rtl="0"/>
          <a:r>
            <a:rPr lang="el-GR" sz="2800" smtClean="0"/>
            <a:t>γ</a:t>
          </a:r>
          <a:r>
            <a:rPr lang="en-US" sz="2800" smtClean="0"/>
            <a:t>&lt;0</a:t>
          </a:r>
          <a:r>
            <a:rPr lang="zh-CN" sz="2800" smtClean="0"/>
            <a:t>，</a:t>
          </a:r>
          <a:endParaRPr lang="zh-CN" sz="2800"/>
        </a:p>
      </dgm:t>
    </dgm:pt>
    <dgm:pt modelId="{C267B295-DD1E-4163-B80D-81EFE001BF1E}" type="parTrans" cxnId="{A6FB24E1-D049-4C70-94F0-921C02F43344}">
      <dgm:prSet/>
      <dgm:spPr/>
      <dgm:t>
        <a:bodyPr/>
        <a:lstStyle/>
        <a:p>
          <a:endParaRPr lang="zh-CN" altLang="en-US" sz="2000"/>
        </a:p>
      </dgm:t>
    </dgm:pt>
    <dgm:pt modelId="{9AE9CAD9-D7C7-4C7F-9406-71A181AFF46C}" type="sibTrans" cxnId="{A6FB24E1-D049-4C70-94F0-921C02F43344}">
      <dgm:prSet/>
      <dgm:spPr/>
      <dgm:t>
        <a:bodyPr/>
        <a:lstStyle/>
        <a:p>
          <a:endParaRPr lang="zh-CN" altLang="en-US" sz="2000"/>
        </a:p>
      </dgm:t>
    </dgm:pt>
    <dgm:pt modelId="{BA3392FD-2445-47C2-A962-5C7157F03523}">
      <dgm:prSet custT="1"/>
      <dgm:spPr/>
      <dgm:t>
        <a:bodyPr/>
        <a:lstStyle/>
        <a:p>
          <a:pPr rtl="0"/>
          <a:r>
            <a:rPr lang="zh-CN" altLang="en-US" sz="2000" smtClean="0"/>
            <a:t>表明系统不稳定</a:t>
          </a:r>
          <a:endParaRPr lang="zh-CN" altLang="en-US" sz="2000"/>
        </a:p>
      </dgm:t>
    </dgm:pt>
    <dgm:pt modelId="{DCA877F8-ACC2-4468-B1D4-FE21E2539A64}" type="parTrans" cxnId="{28F9C2A4-D581-45B8-B567-2EC208ECE2BF}">
      <dgm:prSet/>
      <dgm:spPr/>
      <dgm:t>
        <a:bodyPr/>
        <a:lstStyle/>
        <a:p>
          <a:endParaRPr lang="zh-CN" altLang="en-US" sz="2000"/>
        </a:p>
      </dgm:t>
    </dgm:pt>
    <dgm:pt modelId="{8082F210-B448-4FA9-AF77-76BE43323B47}" type="sibTrans" cxnId="{28F9C2A4-D581-45B8-B567-2EC208ECE2BF}">
      <dgm:prSet/>
      <dgm:spPr/>
      <dgm:t>
        <a:bodyPr/>
        <a:lstStyle/>
        <a:p>
          <a:endParaRPr lang="zh-CN" altLang="en-US" sz="2000"/>
        </a:p>
      </dgm:t>
    </dgm:pt>
    <dgm:pt modelId="{31836686-3412-415A-B295-9092A5053923}">
      <dgm:prSet custT="1"/>
      <dgm:spPr/>
      <dgm:t>
        <a:bodyPr/>
        <a:lstStyle/>
        <a:p>
          <a:pPr rtl="0"/>
          <a:r>
            <a:rPr lang="el-GR" sz="2800" smtClean="0"/>
            <a:t>γ</a:t>
          </a:r>
          <a:r>
            <a:rPr lang="en-US" sz="2800" smtClean="0"/>
            <a:t>=0</a:t>
          </a:r>
          <a:r>
            <a:rPr lang="zh-CN" sz="2800" smtClean="0"/>
            <a:t>，</a:t>
          </a:r>
          <a:endParaRPr lang="zh-CN" sz="2800"/>
        </a:p>
      </dgm:t>
    </dgm:pt>
    <dgm:pt modelId="{94DFB92E-A64E-4A1E-8890-93DC381241D1}" type="parTrans" cxnId="{D6D05E25-2CD4-4323-971D-D3E60B28BEC1}">
      <dgm:prSet/>
      <dgm:spPr/>
      <dgm:t>
        <a:bodyPr/>
        <a:lstStyle/>
        <a:p>
          <a:endParaRPr lang="zh-CN" altLang="en-US" sz="2000"/>
        </a:p>
      </dgm:t>
    </dgm:pt>
    <dgm:pt modelId="{CC410395-841B-4E03-A65D-F33458BD7B55}" type="sibTrans" cxnId="{D6D05E25-2CD4-4323-971D-D3E60B28BEC1}">
      <dgm:prSet/>
      <dgm:spPr/>
      <dgm:t>
        <a:bodyPr/>
        <a:lstStyle/>
        <a:p>
          <a:endParaRPr lang="zh-CN" altLang="en-US" sz="2000"/>
        </a:p>
      </dgm:t>
    </dgm:pt>
    <dgm:pt modelId="{6C276D43-4212-4963-8F73-F5DAC8517853}">
      <dgm:prSet custT="1"/>
      <dgm:spPr/>
      <dgm:t>
        <a:bodyPr/>
        <a:lstStyle/>
        <a:p>
          <a:pPr rtl="0"/>
          <a:r>
            <a:rPr lang="zh-CN" altLang="en-US" sz="2000" smtClean="0"/>
            <a:t>表明系统处于临界稳定</a:t>
          </a:r>
          <a:endParaRPr lang="zh-CN" altLang="en-US" sz="2000"/>
        </a:p>
      </dgm:t>
    </dgm:pt>
    <dgm:pt modelId="{9E6D186A-D84E-4320-889D-742E270100EB}" type="parTrans" cxnId="{973A36AE-8D2F-45D1-AB6E-D989A48203AA}">
      <dgm:prSet/>
      <dgm:spPr/>
      <dgm:t>
        <a:bodyPr/>
        <a:lstStyle/>
        <a:p>
          <a:endParaRPr lang="zh-CN" altLang="en-US" sz="2000"/>
        </a:p>
      </dgm:t>
    </dgm:pt>
    <dgm:pt modelId="{0C8EBD96-9AA2-43C4-81F5-EC1B1917B0E8}" type="sibTrans" cxnId="{973A36AE-8D2F-45D1-AB6E-D989A48203AA}">
      <dgm:prSet/>
      <dgm:spPr/>
      <dgm:t>
        <a:bodyPr/>
        <a:lstStyle/>
        <a:p>
          <a:endParaRPr lang="zh-CN" altLang="en-US" sz="2000"/>
        </a:p>
      </dgm:t>
    </dgm:pt>
    <dgm:pt modelId="{885F9605-9562-4B4B-ADF1-F588DAD1DC6D}" type="pres">
      <dgm:prSet presAssocID="{B2C1CFE8-93E5-4D89-9240-55564F77C29A}" presName="Name0" presStyleCnt="0">
        <dgm:presLayoutVars>
          <dgm:dir/>
          <dgm:animLvl val="lvl"/>
          <dgm:resizeHandles val="exact"/>
        </dgm:presLayoutVars>
      </dgm:prSet>
      <dgm:spPr/>
      <dgm:t>
        <a:bodyPr/>
        <a:lstStyle/>
        <a:p>
          <a:endParaRPr lang="zh-CN" altLang="en-US"/>
        </a:p>
      </dgm:t>
    </dgm:pt>
    <dgm:pt modelId="{A84EB7EA-6356-453D-BC3A-D5C9FCB5332B}" type="pres">
      <dgm:prSet presAssocID="{96FF7A78-15E5-4E68-BB22-2B0ECE907042}" presName="linNode" presStyleCnt="0"/>
      <dgm:spPr/>
    </dgm:pt>
    <dgm:pt modelId="{12964202-CE85-46EF-875A-D1EAE5E68D93}" type="pres">
      <dgm:prSet presAssocID="{96FF7A78-15E5-4E68-BB22-2B0ECE907042}" presName="parentText" presStyleLbl="node1" presStyleIdx="0" presStyleCnt="3" custScaleX="56849">
        <dgm:presLayoutVars>
          <dgm:chMax val="1"/>
          <dgm:bulletEnabled val="1"/>
        </dgm:presLayoutVars>
      </dgm:prSet>
      <dgm:spPr/>
      <dgm:t>
        <a:bodyPr/>
        <a:lstStyle/>
        <a:p>
          <a:endParaRPr lang="zh-CN" altLang="en-US"/>
        </a:p>
      </dgm:t>
    </dgm:pt>
    <dgm:pt modelId="{2D33EEF4-10D6-4F07-AC3C-5F47F7233201}" type="pres">
      <dgm:prSet presAssocID="{96FF7A78-15E5-4E68-BB22-2B0ECE907042}" presName="descendantText" presStyleLbl="alignAccFollowNode1" presStyleIdx="0" presStyleCnt="3" custScaleX="122171">
        <dgm:presLayoutVars>
          <dgm:bulletEnabled val="1"/>
        </dgm:presLayoutVars>
      </dgm:prSet>
      <dgm:spPr/>
      <dgm:t>
        <a:bodyPr/>
        <a:lstStyle/>
        <a:p>
          <a:endParaRPr lang="zh-CN" altLang="en-US"/>
        </a:p>
      </dgm:t>
    </dgm:pt>
    <dgm:pt modelId="{E30F861C-91CE-4AF7-9DF1-4BF025964DEB}" type="pres">
      <dgm:prSet presAssocID="{AF0EF25E-4CEF-43EE-A59B-F732DD0DBC8E}" presName="sp" presStyleCnt="0"/>
      <dgm:spPr/>
    </dgm:pt>
    <dgm:pt modelId="{4C93418B-4F1C-49B9-B3C8-677E33033F3E}" type="pres">
      <dgm:prSet presAssocID="{8E347885-E140-4D41-995F-0608D2C24FA9}" presName="linNode" presStyleCnt="0"/>
      <dgm:spPr/>
    </dgm:pt>
    <dgm:pt modelId="{040D8544-A442-42F7-9D82-D73741D7D9A0}" type="pres">
      <dgm:prSet presAssocID="{8E347885-E140-4D41-995F-0608D2C24FA9}" presName="parentText" presStyleLbl="node1" presStyleIdx="1" presStyleCnt="3" custScaleX="56849">
        <dgm:presLayoutVars>
          <dgm:chMax val="1"/>
          <dgm:bulletEnabled val="1"/>
        </dgm:presLayoutVars>
      </dgm:prSet>
      <dgm:spPr/>
      <dgm:t>
        <a:bodyPr/>
        <a:lstStyle/>
        <a:p>
          <a:endParaRPr lang="zh-CN" altLang="en-US"/>
        </a:p>
      </dgm:t>
    </dgm:pt>
    <dgm:pt modelId="{89B1F88D-6A7C-464F-AF4D-9ABF273B206E}" type="pres">
      <dgm:prSet presAssocID="{8E347885-E140-4D41-995F-0608D2C24FA9}" presName="descendantText" presStyleLbl="alignAccFollowNode1" presStyleIdx="1" presStyleCnt="3" custScaleX="122171">
        <dgm:presLayoutVars>
          <dgm:bulletEnabled val="1"/>
        </dgm:presLayoutVars>
      </dgm:prSet>
      <dgm:spPr/>
      <dgm:t>
        <a:bodyPr/>
        <a:lstStyle/>
        <a:p>
          <a:endParaRPr lang="zh-CN" altLang="en-US"/>
        </a:p>
      </dgm:t>
    </dgm:pt>
    <dgm:pt modelId="{1D52F02C-3D00-4E50-B10B-99BB8645E3DE}" type="pres">
      <dgm:prSet presAssocID="{9AE9CAD9-D7C7-4C7F-9406-71A181AFF46C}" presName="sp" presStyleCnt="0"/>
      <dgm:spPr/>
    </dgm:pt>
    <dgm:pt modelId="{E84B6CB8-4E63-433A-B109-F70DFF536630}" type="pres">
      <dgm:prSet presAssocID="{31836686-3412-415A-B295-9092A5053923}" presName="linNode" presStyleCnt="0"/>
      <dgm:spPr/>
    </dgm:pt>
    <dgm:pt modelId="{ADD55EA9-20C7-40DD-AF64-F55A0CD0D414}" type="pres">
      <dgm:prSet presAssocID="{31836686-3412-415A-B295-9092A5053923}" presName="parentText" presStyleLbl="node1" presStyleIdx="2" presStyleCnt="3" custScaleX="56849">
        <dgm:presLayoutVars>
          <dgm:chMax val="1"/>
          <dgm:bulletEnabled val="1"/>
        </dgm:presLayoutVars>
      </dgm:prSet>
      <dgm:spPr/>
      <dgm:t>
        <a:bodyPr/>
        <a:lstStyle/>
        <a:p>
          <a:endParaRPr lang="zh-CN" altLang="en-US"/>
        </a:p>
      </dgm:t>
    </dgm:pt>
    <dgm:pt modelId="{85AFA99E-A64D-4DAC-9F77-52D92AA4314B}" type="pres">
      <dgm:prSet presAssocID="{31836686-3412-415A-B295-9092A5053923}" presName="descendantText" presStyleLbl="alignAccFollowNode1" presStyleIdx="2" presStyleCnt="3" custScaleX="122171">
        <dgm:presLayoutVars>
          <dgm:bulletEnabled val="1"/>
        </dgm:presLayoutVars>
      </dgm:prSet>
      <dgm:spPr/>
      <dgm:t>
        <a:bodyPr/>
        <a:lstStyle/>
        <a:p>
          <a:endParaRPr lang="zh-CN" altLang="en-US"/>
        </a:p>
      </dgm:t>
    </dgm:pt>
  </dgm:ptLst>
  <dgm:cxnLst>
    <dgm:cxn modelId="{F566A8C1-7F25-4D60-846C-81F127A510C8}" type="presOf" srcId="{8E347885-E140-4D41-995F-0608D2C24FA9}" destId="{040D8544-A442-42F7-9D82-D73741D7D9A0}" srcOrd="0" destOrd="0" presId="urn:microsoft.com/office/officeart/2005/8/layout/vList5"/>
    <dgm:cxn modelId="{D6D05E25-2CD4-4323-971D-D3E60B28BEC1}" srcId="{B2C1CFE8-93E5-4D89-9240-55564F77C29A}" destId="{31836686-3412-415A-B295-9092A5053923}" srcOrd="2" destOrd="0" parTransId="{94DFB92E-A64E-4A1E-8890-93DC381241D1}" sibTransId="{CC410395-841B-4E03-A65D-F33458BD7B55}"/>
    <dgm:cxn modelId="{3AE365A8-F982-44B7-8256-F6F82B12E745}" srcId="{96FF7A78-15E5-4E68-BB22-2B0ECE907042}" destId="{32CAF37A-B678-4AA9-9CBB-65FF68A11A67}" srcOrd="0" destOrd="0" parTransId="{39DA03A9-A255-4044-8663-F767738BDF78}" sibTransId="{53D55D5B-8529-4C75-BB4E-CA26837112A3}"/>
    <dgm:cxn modelId="{219413AB-429A-46A2-B744-7840FF1208F8}" type="presOf" srcId="{31836686-3412-415A-B295-9092A5053923}" destId="{ADD55EA9-20C7-40DD-AF64-F55A0CD0D414}" srcOrd="0" destOrd="0" presId="urn:microsoft.com/office/officeart/2005/8/layout/vList5"/>
    <dgm:cxn modelId="{CEA84F17-4518-446F-A88A-39C27A6F96A2}" type="presOf" srcId="{6C276D43-4212-4963-8F73-F5DAC8517853}" destId="{85AFA99E-A64D-4DAC-9F77-52D92AA4314B}" srcOrd="0" destOrd="0" presId="urn:microsoft.com/office/officeart/2005/8/layout/vList5"/>
    <dgm:cxn modelId="{030D1543-EC73-4E10-AF1F-DDBC98D2734C}" type="presOf" srcId="{B2C1CFE8-93E5-4D89-9240-55564F77C29A}" destId="{885F9605-9562-4B4B-ADF1-F588DAD1DC6D}" srcOrd="0" destOrd="0" presId="urn:microsoft.com/office/officeart/2005/8/layout/vList5"/>
    <dgm:cxn modelId="{A6FB24E1-D049-4C70-94F0-921C02F43344}" srcId="{B2C1CFE8-93E5-4D89-9240-55564F77C29A}" destId="{8E347885-E140-4D41-995F-0608D2C24FA9}" srcOrd="1" destOrd="0" parTransId="{C267B295-DD1E-4163-B80D-81EFE001BF1E}" sibTransId="{9AE9CAD9-D7C7-4C7F-9406-71A181AFF46C}"/>
    <dgm:cxn modelId="{28F9C2A4-D581-45B8-B567-2EC208ECE2BF}" srcId="{8E347885-E140-4D41-995F-0608D2C24FA9}" destId="{BA3392FD-2445-47C2-A962-5C7157F03523}" srcOrd="0" destOrd="0" parTransId="{DCA877F8-ACC2-4468-B1D4-FE21E2539A64}" sibTransId="{8082F210-B448-4FA9-AF77-76BE43323B47}"/>
    <dgm:cxn modelId="{AF4394B2-2C87-492C-82E7-0257084035A6}" type="presOf" srcId="{96FF7A78-15E5-4E68-BB22-2B0ECE907042}" destId="{12964202-CE85-46EF-875A-D1EAE5E68D93}" srcOrd="0" destOrd="0" presId="urn:microsoft.com/office/officeart/2005/8/layout/vList5"/>
    <dgm:cxn modelId="{6C79FFEC-2307-4862-9CDF-57C1021FF133}" srcId="{B2C1CFE8-93E5-4D89-9240-55564F77C29A}" destId="{96FF7A78-15E5-4E68-BB22-2B0ECE907042}" srcOrd="0" destOrd="0" parTransId="{6CDC2988-84E8-4E6A-BA56-3EC7BAF64C02}" sibTransId="{AF0EF25E-4CEF-43EE-A59B-F732DD0DBC8E}"/>
    <dgm:cxn modelId="{61E47513-339E-42B2-AC74-A7B0F1824BD3}" type="presOf" srcId="{32CAF37A-B678-4AA9-9CBB-65FF68A11A67}" destId="{2D33EEF4-10D6-4F07-AC3C-5F47F7233201}" srcOrd="0" destOrd="0" presId="urn:microsoft.com/office/officeart/2005/8/layout/vList5"/>
    <dgm:cxn modelId="{973A36AE-8D2F-45D1-AB6E-D989A48203AA}" srcId="{31836686-3412-415A-B295-9092A5053923}" destId="{6C276D43-4212-4963-8F73-F5DAC8517853}" srcOrd="0" destOrd="0" parTransId="{9E6D186A-D84E-4320-889D-742E270100EB}" sibTransId="{0C8EBD96-9AA2-43C4-81F5-EC1B1917B0E8}"/>
    <dgm:cxn modelId="{8E936480-C5B0-4A5B-848E-11C403C64D6E}" type="presOf" srcId="{BA3392FD-2445-47C2-A962-5C7157F03523}" destId="{89B1F88D-6A7C-464F-AF4D-9ABF273B206E}" srcOrd="0" destOrd="0" presId="urn:microsoft.com/office/officeart/2005/8/layout/vList5"/>
    <dgm:cxn modelId="{19C9AA14-0138-4A58-BD97-7C16B1019C81}" type="presParOf" srcId="{885F9605-9562-4B4B-ADF1-F588DAD1DC6D}" destId="{A84EB7EA-6356-453D-BC3A-D5C9FCB5332B}" srcOrd="0" destOrd="0" presId="urn:microsoft.com/office/officeart/2005/8/layout/vList5"/>
    <dgm:cxn modelId="{25701EEA-B921-4D28-B23D-98510BAF7235}" type="presParOf" srcId="{A84EB7EA-6356-453D-BC3A-D5C9FCB5332B}" destId="{12964202-CE85-46EF-875A-D1EAE5E68D93}" srcOrd="0" destOrd="0" presId="urn:microsoft.com/office/officeart/2005/8/layout/vList5"/>
    <dgm:cxn modelId="{DCAAA4A6-AEF4-4A2F-835C-A0DE6B0F5BB1}" type="presParOf" srcId="{A84EB7EA-6356-453D-BC3A-D5C9FCB5332B}" destId="{2D33EEF4-10D6-4F07-AC3C-5F47F7233201}" srcOrd="1" destOrd="0" presId="urn:microsoft.com/office/officeart/2005/8/layout/vList5"/>
    <dgm:cxn modelId="{5624CF6B-4648-4BFC-956B-B4ECCB6568C9}" type="presParOf" srcId="{885F9605-9562-4B4B-ADF1-F588DAD1DC6D}" destId="{E30F861C-91CE-4AF7-9DF1-4BF025964DEB}" srcOrd="1" destOrd="0" presId="urn:microsoft.com/office/officeart/2005/8/layout/vList5"/>
    <dgm:cxn modelId="{0F52DEB9-19EC-4E53-BA13-D0CD2643571D}" type="presParOf" srcId="{885F9605-9562-4B4B-ADF1-F588DAD1DC6D}" destId="{4C93418B-4F1C-49B9-B3C8-677E33033F3E}" srcOrd="2" destOrd="0" presId="urn:microsoft.com/office/officeart/2005/8/layout/vList5"/>
    <dgm:cxn modelId="{2F95E782-278F-4A01-87F2-5F340D9B8642}" type="presParOf" srcId="{4C93418B-4F1C-49B9-B3C8-677E33033F3E}" destId="{040D8544-A442-42F7-9D82-D73741D7D9A0}" srcOrd="0" destOrd="0" presId="urn:microsoft.com/office/officeart/2005/8/layout/vList5"/>
    <dgm:cxn modelId="{1891C036-A3A4-4713-A82F-8ACC5D257F0E}" type="presParOf" srcId="{4C93418B-4F1C-49B9-B3C8-677E33033F3E}" destId="{89B1F88D-6A7C-464F-AF4D-9ABF273B206E}" srcOrd="1" destOrd="0" presId="urn:microsoft.com/office/officeart/2005/8/layout/vList5"/>
    <dgm:cxn modelId="{5B98BEE1-AFAD-45B3-B58C-E1171E6BC4D9}" type="presParOf" srcId="{885F9605-9562-4B4B-ADF1-F588DAD1DC6D}" destId="{1D52F02C-3D00-4E50-B10B-99BB8645E3DE}" srcOrd="3" destOrd="0" presId="urn:microsoft.com/office/officeart/2005/8/layout/vList5"/>
    <dgm:cxn modelId="{3B8BB732-F3BB-4306-8A20-900C0BCFCB06}" type="presParOf" srcId="{885F9605-9562-4B4B-ADF1-F588DAD1DC6D}" destId="{E84B6CB8-4E63-433A-B109-F70DFF536630}" srcOrd="4" destOrd="0" presId="urn:microsoft.com/office/officeart/2005/8/layout/vList5"/>
    <dgm:cxn modelId="{096B565C-7E50-4664-BD01-C221A5220761}" type="presParOf" srcId="{E84B6CB8-4E63-433A-B109-F70DFF536630}" destId="{ADD55EA9-20C7-40DD-AF64-F55A0CD0D414}" srcOrd="0" destOrd="0" presId="urn:microsoft.com/office/officeart/2005/8/layout/vList5"/>
    <dgm:cxn modelId="{66032A27-BDCC-4130-9853-6FBA0B0F39E0}" type="presParOf" srcId="{E84B6CB8-4E63-433A-B109-F70DFF536630}" destId="{85AFA99E-A64D-4DAC-9F77-52D92AA4314B}" srcOrd="1" destOrd="0" presId="urn:microsoft.com/office/officeart/2005/8/layout/vList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A6D06B1-3136-49DE-9B1E-D84D92E29076}" type="doc">
      <dgm:prSet loTypeId="urn:microsoft.com/office/officeart/2005/8/layout/vList5" loCatId="list" qsTypeId="urn:microsoft.com/office/officeart/2005/8/quickstyle/simple1" qsCatId="simple" csTypeId="urn:microsoft.com/office/officeart/2005/8/colors/colorful4" csCatId="colorful" phldr="1"/>
      <dgm:spPr/>
      <dgm:t>
        <a:bodyPr/>
        <a:lstStyle/>
        <a:p>
          <a:endParaRPr lang="zh-CN" altLang="en-US"/>
        </a:p>
      </dgm:t>
    </dgm:pt>
    <dgm:pt modelId="{0804471E-B072-4EE0-B3AE-5B9DC1CF439B}">
      <dgm:prSet custT="1"/>
      <dgm:spPr/>
      <dgm:t>
        <a:bodyPr/>
        <a:lstStyle/>
        <a:p>
          <a:pPr rtl="0"/>
          <a:r>
            <a:rPr lang="zh-CN" altLang="en-US" sz="2800" dirty="0" smtClean="0"/>
            <a:t>应当指出：</a:t>
          </a:r>
          <a:endParaRPr lang="zh-CN" altLang="en-US" sz="2800" dirty="0"/>
        </a:p>
      </dgm:t>
    </dgm:pt>
    <dgm:pt modelId="{900286F9-79DC-4734-B595-F1F5FC693EE0}" type="parTrans" cxnId="{8E58119B-249A-4B45-8879-157EAE77155A}">
      <dgm:prSet/>
      <dgm:spPr/>
      <dgm:t>
        <a:bodyPr/>
        <a:lstStyle/>
        <a:p>
          <a:endParaRPr lang="zh-CN" altLang="en-US"/>
        </a:p>
      </dgm:t>
    </dgm:pt>
    <dgm:pt modelId="{B4632B84-A8D8-4E12-AA4B-D25CC526B442}" type="sibTrans" cxnId="{8E58119B-249A-4B45-8879-157EAE77155A}">
      <dgm:prSet/>
      <dgm:spPr/>
      <dgm:t>
        <a:bodyPr/>
        <a:lstStyle/>
        <a:p>
          <a:endParaRPr lang="zh-CN" altLang="en-US"/>
        </a:p>
      </dgm:t>
    </dgm:pt>
    <dgm:pt modelId="{6BBD1FF5-F99A-4E14-A67C-E0C5C53FD46F}">
      <dgm:prSet/>
      <dgm:spPr/>
      <dgm:t>
        <a:bodyPr/>
        <a:lstStyle/>
        <a:p>
          <a:pPr rtl="0"/>
          <a:r>
            <a:rPr lang="zh-CN" smtClean="0"/>
            <a:t>闭环系统的开环传递函数有极点位于虚轴右边时，不能应用稳定裕量来判别闭环系统的稳定性。</a:t>
          </a:r>
          <a:endParaRPr lang="zh-CN"/>
        </a:p>
      </dgm:t>
    </dgm:pt>
    <dgm:pt modelId="{53B31F6F-21F0-4C57-AA02-8706CDC68884}" type="parTrans" cxnId="{639AD6FF-B917-48B8-B578-08ACB7395185}">
      <dgm:prSet/>
      <dgm:spPr/>
      <dgm:t>
        <a:bodyPr/>
        <a:lstStyle/>
        <a:p>
          <a:endParaRPr lang="zh-CN" altLang="en-US"/>
        </a:p>
      </dgm:t>
    </dgm:pt>
    <dgm:pt modelId="{50336A64-8740-4599-83EC-28689FD30336}" type="sibTrans" cxnId="{639AD6FF-B917-48B8-B578-08ACB7395185}">
      <dgm:prSet/>
      <dgm:spPr/>
      <dgm:t>
        <a:bodyPr/>
        <a:lstStyle/>
        <a:p>
          <a:endParaRPr lang="zh-CN" altLang="en-US"/>
        </a:p>
      </dgm:t>
    </dgm:pt>
    <dgm:pt modelId="{85C65DDA-A1D9-48CD-B6C7-6538217416CE}" type="pres">
      <dgm:prSet presAssocID="{5A6D06B1-3136-49DE-9B1E-D84D92E29076}" presName="Name0" presStyleCnt="0">
        <dgm:presLayoutVars>
          <dgm:dir/>
          <dgm:animLvl val="lvl"/>
          <dgm:resizeHandles val="exact"/>
        </dgm:presLayoutVars>
      </dgm:prSet>
      <dgm:spPr/>
      <dgm:t>
        <a:bodyPr/>
        <a:lstStyle/>
        <a:p>
          <a:endParaRPr lang="zh-CN" altLang="en-US"/>
        </a:p>
      </dgm:t>
    </dgm:pt>
    <dgm:pt modelId="{13B9E928-3A60-4E2E-8AF4-06E82FD249CB}" type="pres">
      <dgm:prSet presAssocID="{0804471E-B072-4EE0-B3AE-5B9DC1CF439B}" presName="linNode" presStyleCnt="0"/>
      <dgm:spPr/>
    </dgm:pt>
    <dgm:pt modelId="{2968A7B1-FF61-455F-8944-E27EF9A7E912}" type="pres">
      <dgm:prSet presAssocID="{0804471E-B072-4EE0-B3AE-5B9DC1CF439B}" presName="parentText" presStyleLbl="node1" presStyleIdx="0" presStyleCnt="1" custScaleX="59963">
        <dgm:presLayoutVars>
          <dgm:chMax val="1"/>
          <dgm:bulletEnabled val="1"/>
        </dgm:presLayoutVars>
      </dgm:prSet>
      <dgm:spPr/>
      <dgm:t>
        <a:bodyPr/>
        <a:lstStyle/>
        <a:p>
          <a:endParaRPr lang="zh-CN" altLang="en-US"/>
        </a:p>
      </dgm:t>
    </dgm:pt>
    <dgm:pt modelId="{87D49BFA-4275-483F-A837-8E1CADAE01A2}" type="pres">
      <dgm:prSet presAssocID="{0804471E-B072-4EE0-B3AE-5B9DC1CF439B}" presName="descendantText" presStyleLbl="alignAccFollowNode1" presStyleIdx="0" presStyleCnt="1" custScaleX="122641">
        <dgm:presLayoutVars>
          <dgm:bulletEnabled val="1"/>
        </dgm:presLayoutVars>
      </dgm:prSet>
      <dgm:spPr/>
      <dgm:t>
        <a:bodyPr/>
        <a:lstStyle/>
        <a:p>
          <a:endParaRPr lang="zh-CN" altLang="en-US"/>
        </a:p>
      </dgm:t>
    </dgm:pt>
  </dgm:ptLst>
  <dgm:cxnLst>
    <dgm:cxn modelId="{4FE9A7C2-E8EB-41B7-994E-91592864E065}" type="presOf" srcId="{6BBD1FF5-F99A-4E14-A67C-E0C5C53FD46F}" destId="{87D49BFA-4275-483F-A837-8E1CADAE01A2}" srcOrd="0" destOrd="0" presId="urn:microsoft.com/office/officeart/2005/8/layout/vList5"/>
    <dgm:cxn modelId="{8E58119B-249A-4B45-8879-157EAE77155A}" srcId="{5A6D06B1-3136-49DE-9B1E-D84D92E29076}" destId="{0804471E-B072-4EE0-B3AE-5B9DC1CF439B}" srcOrd="0" destOrd="0" parTransId="{900286F9-79DC-4734-B595-F1F5FC693EE0}" sibTransId="{B4632B84-A8D8-4E12-AA4B-D25CC526B442}"/>
    <dgm:cxn modelId="{D428CE76-E1AE-44AD-9C8A-2579AB67DD0C}" type="presOf" srcId="{5A6D06B1-3136-49DE-9B1E-D84D92E29076}" destId="{85C65DDA-A1D9-48CD-B6C7-6538217416CE}" srcOrd="0" destOrd="0" presId="urn:microsoft.com/office/officeart/2005/8/layout/vList5"/>
    <dgm:cxn modelId="{97B2C34B-BB8C-4DF1-8030-47FB982FC9F7}" type="presOf" srcId="{0804471E-B072-4EE0-B3AE-5B9DC1CF439B}" destId="{2968A7B1-FF61-455F-8944-E27EF9A7E912}" srcOrd="0" destOrd="0" presId="urn:microsoft.com/office/officeart/2005/8/layout/vList5"/>
    <dgm:cxn modelId="{639AD6FF-B917-48B8-B578-08ACB7395185}" srcId="{0804471E-B072-4EE0-B3AE-5B9DC1CF439B}" destId="{6BBD1FF5-F99A-4E14-A67C-E0C5C53FD46F}" srcOrd="0" destOrd="0" parTransId="{53B31F6F-21F0-4C57-AA02-8706CDC68884}" sibTransId="{50336A64-8740-4599-83EC-28689FD30336}"/>
    <dgm:cxn modelId="{9AAC0E18-8A78-436F-9132-1D8EF89D67B3}" type="presParOf" srcId="{85C65DDA-A1D9-48CD-B6C7-6538217416CE}" destId="{13B9E928-3A60-4E2E-8AF4-06E82FD249CB}" srcOrd="0" destOrd="0" presId="urn:microsoft.com/office/officeart/2005/8/layout/vList5"/>
    <dgm:cxn modelId="{1AF313B0-D249-40D8-999B-C4947DC7C0B4}" type="presParOf" srcId="{13B9E928-3A60-4E2E-8AF4-06E82FD249CB}" destId="{2968A7B1-FF61-455F-8944-E27EF9A7E912}" srcOrd="0" destOrd="0" presId="urn:microsoft.com/office/officeart/2005/8/layout/vList5"/>
    <dgm:cxn modelId="{DA7F2685-11B1-497D-BB6F-EC8B62BFFCC9}" type="presParOf" srcId="{13B9E928-3A60-4E2E-8AF4-06E82FD249CB}" destId="{87D49BFA-4275-483F-A837-8E1CADAE01A2}" srcOrd="1" destOrd="0" presId="urn:microsoft.com/office/officeart/2005/8/layout/vList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8079129-DCF9-4515-86FD-9D2A08EABE17}" type="doc">
      <dgm:prSet loTypeId="urn:microsoft.com/office/officeart/2009/3/layout/HorizontalOrganizationChart" loCatId="hierarchy" qsTypeId="urn:microsoft.com/office/officeart/2005/8/quickstyle/simple1" qsCatId="simple" csTypeId="urn:microsoft.com/office/officeart/2005/8/colors/colorful3" csCatId="colorful" phldr="1"/>
      <dgm:spPr/>
      <dgm:t>
        <a:bodyPr/>
        <a:lstStyle/>
        <a:p>
          <a:endParaRPr lang="zh-CN" altLang="en-US"/>
        </a:p>
      </dgm:t>
    </dgm:pt>
    <dgm:pt modelId="{02CBD1D7-5ACB-4723-AB3D-4D11576EF30C}">
      <dgm:prSet custT="1"/>
      <dgm:spPr/>
      <dgm:t>
        <a:bodyPr/>
        <a:lstStyle/>
        <a:p>
          <a:pPr rtl="0"/>
          <a:r>
            <a:rPr lang="zh-CN" altLang="en-US" sz="2000" dirty="0" smtClean="0"/>
            <a:t>控制系统的动态频域指标有二类：</a:t>
          </a:r>
          <a:endParaRPr lang="zh-CN" altLang="en-US" sz="2000" dirty="0"/>
        </a:p>
      </dgm:t>
    </dgm:pt>
    <dgm:pt modelId="{7A5F39CD-5431-4D90-B032-4635EE77032D}" type="parTrans" cxnId="{512E4DD3-A989-46D6-91FE-13DE4BEF8ECD}">
      <dgm:prSet/>
      <dgm:spPr/>
      <dgm:t>
        <a:bodyPr/>
        <a:lstStyle/>
        <a:p>
          <a:endParaRPr lang="zh-CN" altLang="en-US" sz="1600"/>
        </a:p>
      </dgm:t>
    </dgm:pt>
    <dgm:pt modelId="{39238714-A788-4893-835D-36CE7AD483E5}" type="sibTrans" cxnId="{512E4DD3-A989-46D6-91FE-13DE4BEF8ECD}">
      <dgm:prSet/>
      <dgm:spPr/>
      <dgm:t>
        <a:bodyPr/>
        <a:lstStyle/>
        <a:p>
          <a:endParaRPr lang="zh-CN" altLang="en-US" sz="1600"/>
        </a:p>
      </dgm:t>
    </dgm:pt>
    <dgm:pt modelId="{1A7CD73A-B466-420B-A989-FC58D6ACA36F}">
      <dgm:prSet custT="1"/>
      <dgm:spPr/>
      <dgm:t>
        <a:bodyPr/>
        <a:lstStyle/>
        <a:p>
          <a:pPr rtl="0"/>
          <a:r>
            <a:rPr lang="zh-CN" altLang="en-US" sz="2000" dirty="0" smtClean="0"/>
            <a:t>闭环系统的动态频域指标</a:t>
          </a:r>
          <a:endParaRPr lang="zh-CN" altLang="en-US" sz="2000" dirty="0"/>
        </a:p>
      </dgm:t>
    </dgm:pt>
    <dgm:pt modelId="{40882E93-C926-433F-A8DD-38529F13E7AC}" type="parTrans" cxnId="{0E333AB8-B26F-46AB-9566-D49EC97E8ECA}">
      <dgm:prSet/>
      <dgm:spPr/>
      <dgm:t>
        <a:bodyPr/>
        <a:lstStyle/>
        <a:p>
          <a:endParaRPr lang="zh-CN" altLang="en-US" sz="1600"/>
        </a:p>
      </dgm:t>
    </dgm:pt>
    <dgm:pt modelId="{3ECC1037-9826-4CE4-9F7F-055290EF3096}" type="sibTrans" cxnId="{0E333AB8-B26F-46AB-9566-D49EC97E8ECA}">
      <dgm:prSet/>
      <dgm:spPr/>
      <dgm:t>
        <a:bodyPr/>
        <a:lstStyle/>
        <a:p>
          <a:endParaRPr lang="zh-CN" altLang="en-US" sz="1600"/>
        </a:p>
      </dgm:t>
    </dgm:pt>
    <dgm:pt modelId="{3BAB55F0-55CF-4B88-9C93-62BD890D6BEE}">
      <dgm:prSet custT="1"/>
      <dgm:spPr/>
      <dgm:t>
        <a:bodyPr/>
        <a:lstStyle/>
        <a:p>
          <a:pPr rtl="0"/>
          <a:r>
            <a:rPr lang="zh-CN" altLang="en-US" sz="2000" dirty="0" smtClean="0"/>
            <a:t>闭环系统的开环频域指标</a:t>
          </a:r>
          <a:endParaRPr lang="zh-CN" altLang="en-US" sz="2000" dirty="0"/>
        </a:p>
      </dgm:t>
    </dgm:pt>
    <dgm:pt modelId="{2D308EC0-1B40-4EBC-997A-B266F818A3B9}" type="parTrans" cxnId="{FEE223EF-B365-403A-AD4D-C54AE963DCF9}">
      <dgm:prSet/>
      <dgm:spPr/>
      <dgm:t>
        <a:bodyPr/>
        <a:lstStyle/>
        <a:p>
          <a:endParaRPr lang="zh-CN" altLang="en-US" sz="1600"/>
        </a:p>
      </dgm:t>
    </dgm:pt>
    <dgm:pt modelId="{886038E6-2D32-4890-857E-6606D6D7BA58}" type="sibTrans" cxnId="{FEE223EF-B365-403A-AD4D-C54AE963DCF9}">
      <dgm:prSet/>
      <dgm:spPr/>
      <dgm:t>
        <a:bodyPr/>
        <a:lstStyle/>
        <a:p>
          <a:endParaRPr lang="zh-CN" altLang="en-US" sz="1600"/>
        </a:p>
      </dgm:t>
    </dgm:pt>
    <dgm:pt modelId="{249ECA36-0D56-4A25-97A2-D5C041EB983B}" type="pres">
      <dgm:prSet presAssocID="{68079129-DCF9-4515-86FD-9D2A08EABE17}" presName="hierChild1" presStyleCnt="0">
        <dgm:presLayoutVars>
          <dgm:orgChart val="1"/>
          <dgm:chPref val="1"/>
          <dgm:dir/>
          <dgm:animOne val="branch"/>
          <dgm:animLvl val="lvl"/>
          <dgm:resizeHandles/>
        </dgm:presLayoutVars>
      </dgm:prSet>
      <dgm:spPr/>
      <dgm:t>
        <a:bodyPr/>
        <a:lstStyle/>
        <a:p>
          <a:endParaRPr lang="zh-CN" altLang="en-US"/>
        </a:p>
      </dgm:t>
    </dgm:pt>
    <dgm:pt modelId="{231B1964-9345-42C7-ADC8-6B5403FFFED7}" type="pres">
      <dgm:prSet presAssocID="{02CBD1D7-5ACB-4723-AB3D-4D11576EF30C}" presName="hierRoot1" presStyleCnt="0">
        <dgm:presLayoutVars>
          <dgm:hierBranch val="init"/>
        </dgm:presLayoutVars>
      </dgm:prSet>
      <dgm:spPr/>
      <dgm:t>
        <a:bodyPr/>
        <a:lstStyle/>
        <a:p>
          <a:endParaRPr lang="zh-CN" altLang="en-US"/>
        </a:p>
      </dgm:t>
    </dgm:pt>
    <dgm:pt modelId="{B43A3409-6576-4720-BD28-AA23D1581E20}" type="pres">
      <dgm:prSet presAssocID="{02CBD1D7-5ACB-4723-AB3D-4D11576EF30C}" presName="rootComposite1" presStyleCnt="0"/>
      <dgm:spPr/>
      <dgm:t>
        <a:bodyPr/>
        <a:lstStyle/>
        <a:p>
          <a:endParaRPr lang="zh-CN" altLang="en-US"/>
        </a:p>
      </dgm:t>
    </dgm:pt>
    <dgm:pt modelId="{B61FAC62-D2DE-4F62-ABF5-27B03E8AD5D2}" type="pres">
      <dgm:prSet presAssocID="{02CBD1D7-5ACB-4723-AB3D-4D11576EF30C}" presName="rootText1" presStyleLbl="node0" presStyleIdx="0" presStyleCnt="1" custScaleX="332157">
        <dgm:presLayoutVars>
          <dgm:chPref val="3"/>
        </dgm:presLayoutVars>
      </dgm:prSet>
      <dgm:spPr/>
      <dgm:t>
        <a:bodyPr/>
        <a:lstStyle/>
        <a:p>
          <a:endParaRPr lang="zh-CN" altLang="en-US"/>
        </a:p>
      </dgm:t>
    </dgm:pt>
    <dgm:pt modelId="{CA1CC7DB-2592-4DF0-BDEF-9E8A81A4653B}" type="pres">
      <dgm:prSet presAssocID="{02CBD1D7-5ACB-4723-AB3D-4D11576EF30C}" presName="rootConnector1" presStyleLbl="node1" presStyleIdx="0" presStyleCnt="0"/>
      <dgm:spPr/>
      <dgm:t>
        <a:bodyPr/>
        <a:lstStyle/>
        <a:p>
          <a:endParaRPr lang="zh-CN" altLang="en-US"/>
        </a:p>
      </dgm:t>
    </dgm:pt>
    <dgm:pt modelId="{8C734279-742A-4C46-9F9B-FD12F7D18D39}" type="pres">
      <dgm:prSet presAssocID="{02CBD1D7-5ACB-4723-AB3D-4D11576EF30C}" presName="hierChild2" presStyleCnt="0"/>
      <dgm:spPr/>
      <dgm:t>
        <a:bodyPr/>
        <a:lstStyle/>
        <a:p>
          <a:endParaRPr lang="zh-CN" altLang="en-US"/>
        </a:p>
      </dgm:t>
    </dgm:pt>
    <dgm:pt modelId="{F09A1C33-FCFC-4D42-B0A5-81A2F8550E28}" type="pres">
      <dgm:prSet presAssocID="{40882E93-C926-433F-A8DD-38529F13E7AC}" presName="Name64" presStyleLbl="parChTrans1D2" presStyleIdx="0" presStyleCnt="2"/>
      <dgm:spPr/>
      <dgm:t>
        <a:bodyPr/>
        <a:lstStyle/>
        <a:p>
          <a:endParaRPr lang="zh-CN" altLang="en-US"/>
        </a:p>
      </dgm:t>
    </dgm:pt>
    <dgm:pt modelId="{C4E08222-1E4F-4F6F-A236-DE661458776A}" type="pres">
      <dgm:prSet presAssocID="{1A7CD73A-B466-420B-A989-FC58D6ACA36F}" presName="hierRoot2" presStyleCnt="0">
        <dgm:presLayoutVars>
          <dgm:hierBranch val="init"/>
        </dgm:presLayoutVars>
      </dgm:prSet>
      <dgm:spPr/>
      <dgm:t>
        <a:bodyPr/>
        <a:lstStyle/>
        <a:p>
          <a:endParaRPr lang="zh-CN" altLang="en-US"/>
        </a:p>
      </dgm:t>
    </dgm:pt>
    <dgm:pt modelId="{B038D90C-AC80-4EAB-BF69-0CF6D8A89031}" type="pres">
      <dgm:prSet presAssocID="{1A7CD73A-B466-420B-A989-FC58D6ACA36F}" presName="rootComposite" presStyleCnt="0"/>
      <dgm:spPr/>
      <dgm:t>
        <a:bodyPr/>
        <a:lstStyle/>
        <a:p>
          <a:endParaRPr lang="zh-CN" altLang="en-US"/>
        </a:p>
      </dgm:t>
    </dgm:pt>
    <dgm:pt modelId="{769CC084-BFFB-4611-8189-1913EE409381}" type="pres">
      <dgm:prSet presAssocID="{1A7CD73A-B466-420B-A989-FC58D6ACA36F}" presName="rootText" presStyleLbl="node2" presStyleIdx="0" presStyleCnt="2" custScaleX="333623">
        <dgm:presLayoutVars>
          <dgm:chPref val="3"/>
        </dgm:presLayoutVars>
      </dgm:prSet>
      <dgm:spPr/>
      <dgm:t>
        <a:bodyPr/>
        <a:lstStyle/>
        <a:p>
          <a:endParaRPr lang="zh-CN" altLang="en-US"/>
        </a:p>
      </dgm:t>
    </dgm:pt>
    <dgm:pt modelId="{B1049395-8101-4F85-A306-D812BDD8374A}" type="pres">
      <dgm:prSet presAssocID="{1A7CD73A-B466-420B-A989-FC58D6ACA36F}" presName="rootConnector" presStyleLbl="node2" presStyleIdx="0" presStyleCnt="2"/>
      <dgm:spPr/>
      <dgm:t>
        <a:bodyPr/>
        <a:lstStyle/>
        <a:p>
          <a:endParaRPr lang="zh-CN" altLang="en-US"/>
        </a:p>
      </dgm:t>
    </dgm:pt>
    <dgm:pt modelId="{A4CD369B-8689-4128-82C5-E188C5A11659}" type="pres">
      <dgm:prSet presAssocID="{1A7CD73A-B466-420B-A989-FC58D6ACA36F}" presName="hierChild4" presStyleCnt="0"/>
      <dgm:spPr/>
      <dgm:t>
        <a:bodyPr/>
        <a:lstStyle/>
        <a:p>
          <a:endParaRPr lang="zh-CN" altLang="en-US"/>
        </a:p>
      </dgm:t>
    </dgm:pt>
    <dgm:pt modelId="{D114CCB9-9DD9-4758-B619-439EB4C756D3}" type="pres">
      <dgm:prSet presAssocID="{1A7CD73A-B466-420B-A989-FC58D6ACA36F}" presName="hierChild5" presStyleCnt="0"/>
      <dgm:spPr/>
      <dgm:t>
        <a:bodyPr/>
        <a:lstStyle/>
        <a:p>
          <a:endParaRPr lang="zh-CN" altLang="en-US"/>
        </a:p>
      </dgm:t>
    </dgm:pt>
    <dgm:pt modelId="{E41A5E8E-1A1D-4F5D-B251-F9C6C58E5FD4}" type="pres">
      <dgm:prSet presAssocID="{2D308EC0-1B40-4EBC-997A-B266F818A3B9}" presName="Name64" presStyleLbl="parChTrans1D2" presStyleIdx="1" presStyleCnt="2"/>
      <dgm:spPr/>
      <dgm:t>
        <a:bodyPr/>
        <a:lstStyle/>
        <a:p>
          <a:endParaRPr lang="zh-CN" altLang="en-US"/>
        </a:p>
      </dgm:t>
    </dgm:pt>
    <dgm:pt modelId="{302B460E-1516-40CE-825E-6F4C44C4C8EE}" type="pres">
      <dgm:prSet presAssocID="{3BAB55F0-55CF-4B88-9C93-62BD890D6BEE}" presName="hierRoot2" presStyleCnt="0">
        <dgm:presLayoutVars>
          <dgm:hierBranch val="init"/>
        </dgm:presLayoutVars>
      </dgm:prSet>
      <dgm:spPr/>
      <dgm:t>
        <a:bodyPr/>
        <a:lstStyle/>
        <a:p>
          <a:endParaRPr lang="zh-CN" altLang="en-US"/>
        </a:p>
      </dgm:t>
    </dgm:pt>
    <dgm:pt modelId="{EEF47785-9E9F-477D-90F0-01D020039D6D}" type="pres">
      <dgm:prSet presAssocID="{3BAB55F0-55CF-4B88-9C93-62BD890D6BEE}" presName="rootComposite" presStyleCnt="0"/>
      <dgm:spPr/>
      <dgm:t>
        <a:bodyPr/>
        <a:lstStyle/>
        <a:p>
          <a:endParaRPr lang="zh-CN" altLang="en-US"/>
        </a:p>
      </dgm:t>
    </dgm:pt>
    <dgm:pt modelId="{F1D88E2C-1210-420A-A331-77CEC5F4BC16}" type="pres">
      <dgm:prSet presAssocID="{3BAB55F0-55CF-4B88-9C93-62BD890D6BEE}" presName="rootText" presStyleLbl="node2" presStyleIdx="1" presStyleCnt="2" custScaleX="333623">
        <dgm:presLayoutVars>
          <dgm:chPref val="3"/>
        </dgm:presLayoutVars>
      </dgm:prSet>
      <dgm:spPr/>
      <dgm:t>
        <a:bodyPr/>
        <a:lstStyle/>
        <a:p>
          <a:endParaRPr lang="zh-CN" altLang="en-US"/>
        </a:p>
      </dgm:t>
    </dgm:pt>
    <dgm:pt modelId="{A502C371-7771-4353-B441-292EAB20703B}" type="pres">
      <dgm:prSet presAssocID="{3BAB55F0-55CF-4B88-9C93-62BD890D6BEE}" presName="rootConnector" presStyleLbl="node2" presStyleIdx="1" presStyleCnt="2"/>
      <dgm:spPr/>
      <dgm:t>
        <a:bodyPr/>
        <a:lstStyle/>
        <a:p>
          <a:endParaRPr lang="zh-CN" altLang="en-US"/>
        </a:p>
      </dgm:t>
    </dgm:pt>
    <dgm:pt modelId="{78C5310C-310C-4C1E-82CD-F96B88025EE0}" type="pres">
      <dgm:prSet presAssocID="{3BAB55F0-55CF-4B88-9C93-62BD890D6BEE}" presName="hierChild4" presStyleCnt="0"/>
      <dgm:spPr/>
      <dgm:t>
        <a:bodyPr/>
        <a:lstStyle/>
        <a:p>
          <a:endParaRPr lang="zh-CN" altLang="en-US"/>
        </a:p>
      </dgm:t>
    </dgm:pt>
    <dgm:pt modelId="{398F8F3A-56CF-4DF2-A015-C89FA3B7C733}" type="pres">
      <dgm:prSet presAssocID="{3BAB55F0-55CF-4B88-9C93-62BD890D6BEE}" presName="hierChild5" presStyleCnt="0"/>
      <dgm:spPr/>
      <dgm:t>
        <a:bodyPr/>
        <a:lstStyle/>
        <a:p>
          <a:endParaRPr lang="zh-CN" altLang="en-US"/>
        </a:p>
      </dgm:t>
    </dgm:pt>
    <dgm:pt modelId="{339D65AD-9861-4076-AF63-709473B05C94}" type="pres">
      <dgm:prSet presAssocID="{02CBD1D7-5ACB-4723-AB3D-4D11576EF30C}" presName="hierChild3" presStyleCnt="0"/>
      <dgm:spPr/>
      <dgm:t>
        <a:bodyPr/>
        <a:lstStyle/>
        <a:p>
          <a:endParaRPr lang="zh-CN" altLang="en-US"/>
        </a:p>
      </dgm:t>
    </dgm:pt>
  </dgm:ptLst>
  <dgm:cxnLst>
    <dgm:cxn modelId="{5229EA90-9148-4B56-BA56-77672ADBC2BD}" type="presOf" srcId="{02CBD1D7-5ACB-4723-AB3D-4D11576EF30C}" destId="{CA1CC7DB-2592-4DF0-BDEF-9E8A81A4653B}" srcOrd="1" destOrd="0" presId="urn:microsoft.com/office/officeart/2009/3/layout/HorizontalOrganizationChart"/>
    <dgm:cxn modelId="{00C88AAE-64EE-44D0-99C5-2A66760F9B0A}" type="presOf" srcId="{3BAB55F0-55CF-4B88-9C93-62BD890D6BEE}" destId="{F1D88E2C-1210-420A-A331-77CEC5F4BC16}" srcOrd="0" destOrd="0" presId="urn:microsoft.com/office/officeart/2009/3/layout/HorizontalOrganizationChart"/>
    <dgm:cxn modelId="{1BB5B2CC-C5C7-470A-812F-233CEB6F0EF2}" type="presOf" srcId="{3BAB55F0-55CF-4B88-9C93-62BD890D6BEE}" destId="{A502C371-7771-4353-B441-292EAB20703B}" srcOrd="1" destOrd="0" presId="urn:microsoft.com/office/officeart/2009/3/layout/HorizontalOrganizationChart"/>
    <dgm:cxn modelId="{FE4F2EBC-F3CD-42F9-97DE-C8C013B0384C}" type="presOf" srcId="{2D308EC0-1B40-4EBC-997A-B266F818A3B9}" destId="{E41A5E8E-1A1D-4F5D-B251-F9C6C58E5FD4}" srcOrd="0" destOrd="0" presId="urn:microsoft.com/office/officeart/2009/3/layout/HorizontalOrganizationChart"/>
    <dgm:cxn modelId="{512E4DD3-A989-46D6-91FE-13DE4BEF8ECD}" srcId="{68079129-DCF9-4515-86FD-9D2A08EABE17}" destId="{02CBD1D7-5ACB-4723-AB3D-4D11576EF30C}" srcOrd="0" destOrd="0" parTransId="{7A5F39CD-5431-4D90-B032-4635EE77032D}" sibTransId="{39238714-A788-4893-835D-36CE7AD483E5}"/>
    <dgm:cxn modelId="{F7543CEF-831B-4F56-8F2E-5A30657ED4BF}" type="presOf" srcId="{02CBD1D7-5ACB-4723-AB3D-4D11576EF30C}" destId="{B61FAC62-D2DE-4F62-ABF5-27B03E8AD5D2}" srcOrd="0" destOrd="0" presId="urn:microsoft.com/office/officeart/2009/3/layout/HorizontalOrganizationChart"/>
    <dgm:cxn modelId="{FEE223EF-B365-403A-AD4D-C54AE963DCF9}" srcId="{02CBD1D7-5ACB-4723-AB3D-4D11576EF30C}" destId="{3BAB55F0-55CF-4B88-9C93-62BD890D6BEE}" srcOrd="1" destOrd="0" parTransId="{2D308EC0-1B40-4EBC-997A-B266F818A3B9}" sibTransId="{886038E6-2D32-4890-857E-6606D6D7BA58}"/>
    <dgm:cxn modelId="{F7EB0B8E-0F98-44A4-A31C-F298F4C34388}" type="presOf" srcId="{1A7CD73A-B466-420B-A989-FC58D6ACA36F}" destId="{B1049395-8101-4F85-A306-D812BDD8374A}" srcOrd="1" destOrd="0" presId="urn:microsoft.com/office/officeart/2009/3/layout/HorizontalOrganizationChart"/>
    <dgm:cxn modelId="{9E6C9831-82EF-48DE-83D0-B52E02FBA0BA}" type="presOf" srcId="{1A7CD73A-B466-420B-A989-FC58D6ACA36F}" destId="{769CC084-BFFB-4611-8189-1913EE409381}" srcOrd="0" destOrd="0" presId="urn:microsoft.com/office/officeart/2009/3/layout/HorizontalOrganizationChart"/>
    <dgm:cxn modelId="{0E333AB8-B26F-46AB-9566-D49EC97E8ECA}" srcId="{02CBD1D7-5ACB-4723-AB3D-4D11576EF30C}" destId="{1A7CD73A-B466-420B-A989-FC58D6ACA36F}" srcOrd="0" destOrd="0" parTransId="{40882E93-C926-433F-A8DD-38529F13E7AC}" sibTransId="{3ECC1037-9826-4CE4-9F7F-055290EF3096}"/>
    <dgm:cxn modelId="{52F3CA29-145E-418C-9282-E704089131A7}" type="presOf" srcId="{68079129-DCF9-4515-86FD-9D2A08EABE17}" destId="{249ECA36-0D56-4A25-97A2-D5C041EB983B}" srcOrd="0" destOrd="0" presId="urn:microsoft.com/office/officeart/2009/3/layout/HorizontalOrganizationChart"/>
    <dgm:cxn modelId="{B222AE57-B718-4676-9354-1F38BF589291}" type="presOf" srcId="{40882E93-C926-433F-A8DD-38529F13E7AC}" destId="{F09A1C33-FCFC-4D42-B0A5-81A2F8550E28}" srcOrd="0" destOrd="0" presId="urn:microsoft.com/office/officeart/2009/3/layout/HorizontalOrganizationChart"/>
    <dgm:cxn modelId="{7606BB84-DEA8-4DB6-A575-86BDB1ABBCFD}" type="presParOf" srcId="{249ECA36-0D56-4A25-97A2-D5C041EB983B}" destId="{231B1964-9345-42C7-ADC8-6B5403FFFED7}" srcOrd="0" destOrd="0" presId="urn:microsoft.com/office/officeart/2009/3/layout/HorizontalOrganizationChart"/>
    <dgm:cxn modelId="{6301ECC9-4B34-4963-9D0D-22BB3ED1CED2}" type="presParOf" srcId="{231B1964-9345-42C7-ADC8-6B5403FFFED7}" destId="{B43A3409-6576-4720-BD28-AA23D1581E20}" srcOrd="0" destOrd="0" presId="urn:microsoft.com/office/officeart/2009/3/layout/HorizontalOrganizationChart"/>
    <dgm:cxn modelId="{50F315C3-57E3-4D3B-9F63-21A3BE4861FD}" type="presParOf" srcId="{B43A3409-6576-4720-BD28-AA23D1581E20}" destId="{B61FAC62-D2DE-4F62-ABF5-27B03E8AD5D2}" srcOrd="0" destOrd="0" presId="urn:microsoft.com/office/officeart/2009/3/layout/HorizontalOrganizationChart"/>
    <dgm:cxn modelId="{B86842C5-DCED-4399-B47D-3F8BD1058B4C}" type="presParOf" srcId="{B43A3409-6576-4720-BD28-AA23D1581E20}" destId="{CA1CC7DB-2592-4DF0-BDEF-9E8A81A4653B}" srcOrd="1" destOrd="0" presId="urn:microsoft.com/office/officeart/2009/3/layout/HorizontalOrganizationChart"/>
    <dgm:cxn modelId="{701D6B1B-CB96-4C47-8B4F-1B301B8A2DCF}" type="presParOf" srcId="{231B1964-9345-42C7-ADC8-6B5403FFFED7}" destId="{8C734279-742A-4C46-9F9B-FD12F7D18D39}" srcOrd="1" destOrd="0" presId="urn:microsoft.com/office/officeart/2009/3/layout/HorizontalOrganizationChart"/>
    <dgm:cxn modelId="{16CDB1B0-A2A4-4B6B-B65C-6BB7841E2371}" type="presParOf" srcId="{8C734279-742A-4C46-9F9B-FD12F7D18D39}" destId="{F09A1C33-FCFC-4D42-B0A5-81A2F8550E28}" srcOrd="0" destOrd="0" presId="urn:microsoft.com/office/officeart/2009/3/layout/HorizontalOrganizationChart"/>
    <dgm:cxn modelId="{5B7E21B9-1388-40E8-979C-E6F7A8EE2BC5}" type="presParOf" srcId="{8C734279-742A-4C46-9F9B-FD12F7D18D39}" destId="{C4E08222-1E4F-4F6F-A236-DE661458776A}" srcOrd="1" destOrd="0" presId="urn:microsoft.com/office/officeart/2009/3/layout/HorizontalOrganizationChart"/>
    <dgm:cxn modelId="{3E8C9948-1245-4A61-986F-475DA7D770D4}" type="presParOf" srcId="{C4E08222-1E4F-4F6F-A236-DE661458776A}" destId="{B038D90C-AC80-4EAB-BF69-0CF6D8A89031}" srcOrd="0" destOrd="0" presId="urn:microsoft.com/office/officeart/2009/3/layout/HorizontalOrganizationChart"/>
    <dgm:cxn modelId="{FCF6DEC8-7DBB-4C0F-8E8F-DFA823628D3E}" type="presParOf" srcId="{B038D90C-AC80-4EAB-BF69-0CF6D8A89031}" destId="{769CC084-BFFB-4611-8189-1913EE409381}" srcOrd="0" destOrd="0" presId="urn:microsoft.com/office/officeart/2009/3/layout/HorizontalOrganizationChart"/>
    <dgm:cxn modelId="{7AD60E0B-FAF1-4868-A8DA-594FF5496D27}" type="presParOf" srcId="{B038D90C-AC80-4EAB-BF69-0CF6D8A89031}" destId="{B1049395-8101-4F85-A306-D812BDD8374A}" srcOrd="1" destOrd="0" presId="urn:microsoft.com/office/officeart/2009/3/layout/HorizontalOrganizationChart"/>
    <dgm:cxn modelId="{6B7615A3-A928-45D1-9CDB-494FDF47549F}" type="presParOf" srcId="{C4E08222-1E4F-4F6F-A236-DE661458776A}" destId="{A4CD369B-8689-4128-82C5-E188C5A11659}" srcOrd="1" destOrd="0" presId="urn:microsoft.com/office/officeart/2009/3/layout/HorizontalOrganizationChart"/>
    <dgm:cxn modelId="{B416F949-7DF1-4513-BEAC-2C3057D08FD7}" type="presParOf" srcId="{C4E08222-1E4F-4F6F-A236-DE661458776A}" destId="{D114CCB9-9DD9-4758-B619-439EB4C756D3}" srcOrd="2" destOrd="0" presId="urn:microsoft.com/office/officeart/2009/3/layout/HorizontalOrganizationChart"/>
    <dgm:cxn modelId="{1FD2203F-1ED9-4E5B-A9EB-632B32B262F5}" type="presParOf" srcId="{8C734279-742A-4C46-9F9B-FD12F7D18D39}" destId="{E41A5E8E-1A1D-4F5D-B251-F9C6C58E5FD4}" srcOrd="2" destOrd="0" presId="urn:microsoft.com/office/officeart/2009/3/layout/HorizontalOrganizationChart"/>
    <dgm:cxn modelId="{7801958F-68FC-4BC4-B559-D4AF57C1DE8C}" type="presParOf" srcId="{8C734279-742A-4C46-9F9B-FD12F7D18D39}" destId="{302B460E-1516-40CE-825E-6F4C44C4C8EE}" srcOrd="3" destOrd="0" presId="urn:microsoft.com/office/officeart/2009/3/layout/HorizontalOrganizationChart"/>
    <dgm:cxn modelId="{2C2555E0-F6C2-4A03-9977-2AA4BA39D0BC}" type="presParOf" srcId="{302B460E-1516-40CE-825E-6F4C44C4C8EE}" destId="{EEF47785-9E9F-477D-90F0-01D020039D6D}" srcOrd="0" destOrd="0" presId="urn:microsoft.com/office/officeart/2009/3/layout/HorizontalOrganizationChart"/>
    <dgm:cxn modelId="{9B3F3948-B389-411E-9C60-30BBFCFED0D5}" type="presParOf" srcId="{EEF47785-9E9F-477D-90F0-01D020039D6D}" destId="{F1D88E2C-1210-420A-A331-77CEC5F4BC16}" srcOrd="0" destOrd="0" presId="urn:microsoft.com/office/officeart/2009/3/layout/HorizontalOrganizationChart"/>
    <dgm:cxn modelId="{6E8D314D-EF5F-46C7-8C3B-90DDF917E6D7}" type="presParOf" srcId="{EEF47785-9E9F-477D-90F0-01D020039D6D}" destId="{A502C371-7771-4353-B441-292EAB20703B}" srcOrd="1" destOrd="0" presId="urn:microsoft.com/office/officeart/2009/3/layout/HorizontalOrganizationChart"/>
    <dgm:cxn modelId="{EAC841E3-6A6C-494C-AEFB-FAABB19F10F0}" type="presParOf" srcId="{302B460E-1516-40CE-825E-6F4C44C4C8EE}" destId="{78C5310C-310C-4C1E-82CD-F96B88025EE0}" srcOrd="1" destOrd="0" presId="urn:microsoft.com/office/officeart/2009/3/layout/HorizontalOrganizationChart"/>
    <dgm:cxn modelId="{F6CD67E2-DAE3-4BB5-B483-FE99C00DFE3E}" type="presParOf" srcId="{302B460E-1516-40CE-825E-6F4C44C4C8EE}" destId="{398F8F3A-56CF-4DF2-A015-C89FA3B7C733}" srcOrd="2" destOrd="0" presId="urn:microsoft.com/office/officeart/2009/3/layout/HorizontalOrganizationChart"/>
    <dgm:cxn modelId="{FA49C2F2-8569-4080-8E8A-2F62DB8298F7}" type="presParOf" srcId="{231B1964-9345-42C7-ADC8-6B5403FFFED7}" destId="{339D65AD-9861-4076-AF63-709473B05C94}"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7F8FEC-25EA-4C22-B624-4451E415EF11}">
      <dsp:nvSpPr>
        <dsp:cNvPr id="0" name=""/>
        <dsp:cNvSpPr/>
      </dsp:nvSpPr>
      <dsp:spPr>
        <a:xfrm rot="5400000">
          <a:off x="6185642" y="-3628695"/>
          <a:ext cx="591004" cy="7998385"/>
        </a:xfrm>
        <a:prstGeom prst="round2Same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rtl="0">
            <a:lnSpc>
              <a:spcPct val="90000"/>
            </a:lnSpc>
            <a:spcBef>
              <a:spcPct val="0"/>
            </a:spcBef>
            <a:spcAft>
              <a:spcPct val="15000"/>
            </a:spcAft>
            <a:buChar char="••"/>
          </a:pPr>
          <a:r>
            <a:rPr lang="zh-CN" sz="2100" kern="1200" smtClean="0"/>
            <a:t>基于频率特性函数的系统模型及其性能分析的物理意义清晰</a:t>
          </a:r>
          <a:endParaRPr lang="zh-CN" sz="2100" kern="1200"/>
        </a:p>
      </dsp:txBody>
      <dsp:txXfrm rot="-5400000">
        <a:off x="2481952" y="103845"/>
        <a:ext cx="7969535" cy="533304"/>
      </dsp:txXfrm>
    </dsp:sp>
    <dsp:sp modelId="{35EA3063-1F96-4ABE-91BD-F946501C67C9}">
      <dsp:nvSpPr>
        <dsp:cNvPr id="0" name=""/>
        <dsp:cNvSpPr/>
      </dsp:nvSpPr>
      <dsp:spPr>
        <a:xfrm>
          <a:off x="125215" y="1119"/>
          <a:ext cx="2356736" cy="738755"/>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en-US" sz="2800" kern="1200" smtClean="0"/>
            <a:t>(1)</a:t>
          </a:r>
          <a:endParaRPr lang="zh-CN" sz="2800" kern="1200"/>
        </a:p>
      </dsp:txBody>
      <dsp:txXfrm>
        <a:off x="161278" y="37182"/>
        <a:ext cx="2284610" cy="666629"/>
      </dsp:txXfrm>
    </dsp:sp>
    <dsp:sp modelId="{C3CE9218-C9A8-4CFF-AF1F-E41AEF3CE293}">
      <dsp:nvSpPr>
        <dsp:cNvPr id="0" name=""/>
        <dsp:cNvSpPr/>
      </dsp:nvSpPr>
      <dsp:spPr>
        <a:xfrm rot="5400000">
          <a:off x="6185642" y="-2853002"/>
          <a:ext cx="591004" cy="7998385"/>
        </a:xfrm>
        <a:prstGeom prst="round2SameRect">
          <a:avLst/>
        </a:prstGeom>
        <a:solidFill>
          <a:schemeClr val="accent4">
            <a:tint val="40000"/>
            <a:alpha val="90000"/>
            <a:hueOff val="-6383959"/>
            <a:satOff val="-10227"/>
            <a:lumOff val="3233"/>
            <a:alphaOff val="0"/>
          </a:schemeClr>
        </a:solidFill>
        <a:ln w="12700" cap="flat" cmpd="sng" algn="ctr">
          <a:solidFill>
            <a:schemeClr val="accent4">
              <a:tint val="40000"/>
              <a:alpha val="90000"/>
              <a:hueOff val="-6383959"/>
              <a:satOff val="-10227"/>
              <a:lumOff val="323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rtl="0">
            <a:lnSpc>
              <a:spcPct val="90000"/>
            </a:lnSpc>
            <a:spcBef>
              <a:spcPct val="0"/>
            </a:spcBef>
            <a:spcAft>
              <a:spcPct val="15000"/>
            </a:spcAft>
            <a:buChar char="••"/>
          </a:pPr>
          <a:r>
            <a:rPr lang="zh-CN" sz="2100" kern="1200" smtClean="0"/>
            <a:t>利用开环频率特性函数的图形分析方法，形象、直观</a:t>
          </a:r>
          <a:endParaRPr lang="zh-CN" sz="2100" kern="1200"/>
        </a:p>
      </dsp:txBody>
      <dsp:txXfrm rot="-5400000">
        <a:off x="2481952" y="879538"/>
        <a:ext cx="7969535" cy="533304"/>
      </dsp:txXfrm>
    </dsp:sp>
    <dsp:sp modelId="{9CCD2107-65E4-496A-829A-E114A44B48DE}">
      <dsp:nvSpPr>
        <dsp:cNvPr id="0" name=""/>
        <dsp:cNvSpPr/>
      </dsp:nvSpPr>
      <dsp:spPr>
        <a:xfrm>
          <a:off x="125215" y="776812"/>
          <a:ext cx="2356736" cy="738755"/>
        </a:xfrm>
        <a:prstGeom prst="roundRect">
          <a:avLst/>
        </a:prstGeom>
        <a:solidFill>
          <a:schemeClr val="accent4">
            <a:hueOff val="-6012995"/>
            <a:satOff val="-42081"/>
            <a:lumOff val="1921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en-US" sz="2800" kern="1200" smtClean="0"/>
            <a:t>(2)</a:t>
          </a:r>
          <a:endParaRPr lang="zh-CN" sz="2800" kern="1200"/>
        </a:p>
      </dsp:txBody>
      <dsp:txXfrm>
        <a:off x="161278" y="812875"/>
        <a:ext cx="2284610" cy="666629"/>
      </dsp:txXfrm>
    </dsp:sp>
    <dsp:sp modelId="{D6993490-1D2E-4F85-9CC0-CE5359900D26}">
      <dsp:nvSpPr>
        <dsp:cNvPr id="0" name=""/>
        <dsp:cNvSpPr/>
      </dsp:nvSpPr>
      <dsp:spPr>
        <a:xfrm rot="5400000">
          <a:off x="6185642" y="-2077308"/>
          <a:ext cx="591004" cy="7998385"/>
        </a:xfrm>
        <a:prstGeom prst="round2SameRect">
          <a:avLst/>
        </a:prstGeom>
        <a:solidFill>
          <a:schemeClr val="accent4">
            <a:tint val="40000"/>
            <a:alpha val="90000"/>
            <a:hueOff val="-12767919"/>
            <a:satOff val="-20454"/>
            <a:lumOff val="6467"/>
            <a:alphaOff val="0"/>
          </a:schemeClr>
        </a:solidFill>
        <a:ln w="12700" cap="flat" cmpd="sng" algn="ctr">
          <a:solidFill>
            <a:schemeClr val="accent4">
              <a:tint val="40000"/>
              <a:alpha val="90000"/>
              <a:hueOff val="-12767919"/>
              <a:satOff val="-20454"/>
              <a:lumOff val="646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rtl="0">
            <a:lnSpc>
              <a:spcPct val="90000"/>
            </a:lnSpc>
            <a:spcBef>
              <a:spcPct val="0"/>
            </a:spcBef>
            <a:spcAft>
              <a:spcPct val="15000"/>
            </a:spcAft>
            <a:buChar char="••"/>
          </a:pPr>
          <a:r>
            <a:rPr lang="zh-CN" sz="2100" kern="1200" smtClean="0"/>
            <a:t>适用于纯滞后系统和非线性系统的性能分析</a:t>
          </a:r>
          <a:endParaRPr lang="zh-CN" sz="2100" kern="1200"/>
        </a:p>
      </dsp:txBody>
      <dsp:txXfrm rot="-5400000">
        <a:off x="2481952" y="1655232"/>
        <a:ext cx="7969535" cy="533304"/>
      </dsp:txXfrm>
    </dsp:sp>
    <dsp:sp modelId="{0E35B7DA-1137-44C7-95E9-474BD7C5814C}">
      <dsp:nvSpPr>
        <dsp:cNvPr id="0" name=""/>
        <dsp:cNvSpPr/>
      </dsp:nvSpPr>
      <dsp:spPr>
        <a:xfrm>
          <a:off x="125215" y="1552506"/>
          <a:ext cx="2356736" cy="738755"/>
        </a:xfrm>
        <a:prstGeom prst="roundRect">
          <a:avLst/>
        </a:prstGeom>
        <a:solidFill>
          <a:schemeClr val="accent4">
            <a:hueOff val="-12025989"/>
            <a:satOff val="-84161"/>
            <a:lumOff val="3843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en-US" sz="2800" kern="1200" smtClean="0"/>
            <a:t>(3)</a:t>
          </a:r>
          <a:endParaRPr lang="zh-CN" sz="2800" kern="1200"/>
        </a:p>
      </dsp:txBody>
      <dsp:txXfrm>
        <a:off x="161278" y="1588569"/>
        <a:ext cx="2284610" cy="66662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691442-CE7D-4EF1-87C4-609B2BFA1C6B}">
      <dsp:nvSpPr>
        <dsp:cNvPr id="0" name=""/>
        <dsp:cNvSpPr/>
      </dsp:nvSpPr>
      <dsp:spPr>
        <a:xfrm rot="5400000">
          <a:off x="6107199" y="-3368372"/>
          <a:ext cx="1003280" cy="799084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41910" rIns="83820" bIns="41910" numCol="1" spcCol="1270" anchor="ctr" anchorCtr="0">
          <a:noAutofit/>
        </a:bodyPr>
        <a:lstStyle/>
        <a:p>
          <a:pPr marL="228600" lvl="1" indent="-228600" algn="l" defTabSz="977900" rtl="0">
            <a:lnSpc>
              <a:spcPct val="90000"/>
            </a:lnSpc>
            <a:spcBef>
              <a:spcPct val="0"/>
            </a:spcBef>
            <a:spcAft>
              <a:spcPct val="15000"/>
            </a:spcAft>
            <a:buChar char="••"/>
          </a:pPr>
          <a:r>
            <a:rPr lang="zh-CN" sz="2200" kern="1200" smtClean="0"/>
            <a:t>给予线性定常系统某频率下的谐波函数输入，系统的稳态响应输出是频率一致、幅值和初相位有变化的相同谐波函数。</a:t>
          </a:r>
          <a:endParaRPr lang="zh-CN" sz="2200" kern="1200"/>
        </a:p>
      </dsp:txBody>
      <dsp:txXfrm rot="-5400000">
        <a:off x="2613417" y="174386"/>
        <a:ext cx="7941869" cy="905328"/>
      </dsp:txXfrm>
    </dsp:sp>
    <dsp:sp modelId="{0BCD2F63-F68F-4698-9868-2C7CCBEE24DF}">
      <dsp:nvSpPr>
        <dsp:cNvPr id="0" name=""/>
        <dsp:cNvSpPr/>
      </dsp:nvSpPr>
      <dsp:spPr>
        <a:xfrm>
          <a:off x="1290" y="0"/>
          <a:ext cx="2612126" cy="12541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zh-CN" altLang="en-US" sz="2400" kern="1200" dirty="0" smtClean="0"/>
            <a:t>分析的依据是：</a:t>
          </a:r>
          <a:endParaRPr lang="zh-CN" altLang="en-US" sz="2400" kern="1200" dirty="0"/>
        </a:p>
      </dsp:txBody>
      <dsp:txXfrm>
        <a:off x="62510" y="61220"/>
        <a:ext cx="2489686" cy="11316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48CACC-B7CF-4661-A63E-39D7C08C5499}">
      <dsp:nvSpPr>
        <dsp:cNvPr id="0" name=""/>
        <dsp:cNvSpPr/>
      </dsp:nvSpPr>
      <dsp:spPr>
        <a:xfrm rot="5400000">
          <a:off x="5827713" y="-3800101"/>
          <a:ext cx="715378" cy="8495299"/>
        </a:xfrm>
        <a:prstGeom prst="round2Same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zh-CN" altLang="en-US" sz="2000" b="1" kern="1200" dirty="0" smtClean="0"/>
            <a:t>系统对谐波输入信号（如正弦信号）的</a:t>
          </a:r>
          <a:r>
            <a:rPr lang="zh-CN" altLang="en-US" sz="2000" b="1" kern="1200" dirty="0" smtClean="0">
              <a:solidFill>
                <a:srgbClr val="C00000"/>
              </a:solidFill>
            </a:rPr>
            <a:t>稳态响应</a:t>
          </a:r>
          <a:r>
            <a:rPr lang="zh-CN" altLang="en-US" sz="2000" b="1" kern="1200" dirty="0" smtClean="0"/>
            <a:t>，也称为</a:t>
          </a:r>
          <a:r>
            <a:rPr lang="zh-CN" altLang="en-US" sz="2000" b="1" kern="1200" dirty="0" smtClean="0">
              <a:solidFill>
                <a:srgbClr val="0070C0"/>
              </a:solidFill>
            </a:rPr>
            <a:t>谐波响应</a:t>
          </a:r>
          <a:r>
            <a:rPr lang="zh-CN" altLang="en-US" sz="2000" b="1" kern="1200" dirty="0" smtClean="0"/>
            <a:t>，或</a:t>
          </a:r>
          <a:r>
            <a:rPr lang="zh-CN" altLang="en-US" sz="2000" b="1" kern="1200" dirty="0" smtClean="0">
              <a:solidFill>
                <a:srgbClr val="0070C0"/>
              </a:solidFill>
            </a:rPr>
            <a:t>三角函数响应</a:t>
          </a:r>
          <a:r>
            <a:rPr lang="zh-CN" altLang="en-US" sz="2000" b="1" kern="1200" dirty="0" smtClean="0"/>
            <a:t>。</a:t>
          </a:r>
          <a:endParaRPr lang="zh-CN" altLang="en-US" sz="2000" kern="1200" dirty="0"/>
        </a:p>
      </dsp:txBody>
      <dsp:txXfrm rot="-5400000">
        <a:off x="1937753" y="124781"/>
        <a:ext cx="8460377" cy="645534"/>
      </dsp:txXfrm>
    </dsp:sp>
    <dsp:sp modelId="{527D3D12-E3E0-4A3C-A4C8-734E763BDC7B}">
      <dsp:nvSpPr>
        <dsp:cNvPr id="0" name=""/>
        <dsp:cNvSpPr/>
      </dsp:nvSpPr>
      <dsp:spPr>
        <a:xfrm>
          <a:off x="6347" y="437"/>
          <a:ext cx="1931405" cy="894222"/>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zh-CN" altLang="en-US" sz="2400" b="1" kern="1200" smtClean="0"/>
            <a:t>频率响应：</a:t>
          </a:r>
          <a:endParaRPr lang="zh-CN" altLang="en-US" sz="2400" kern="1200"/>
        </a:p>
      </dsp:txBody>
      <dsp:txXfrm>
        <a:off x="49999" y="44089"/>
        <a:ext cx="1844101" cy="80691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40DD3C-D0C5-40C0-A779-C507C0556197}">
      <dsp:nvSpPr>
        <dsp:cNvPr id="0" name=""/>
        <dsp:cNvSpPr/>
      </dsp:nvSpPr>
      <dsp:spPr>
        <a:xfrm>
          <a:off x="0" y="282830"/>
          <a:ext cx="11160125" cy="1512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6150" tIns="333248" rIns="866150" bIns="113792" numCol="1" spcCol="1270" anchor="t" anchorCtr="0">
          <a:noAutofit/>
        </a:bodyPr>
        <a:lstStyle/>
        <a:p>
          <a:pPr marL="171450" lvl="1" indent="-171450" algn="l" defTabSz="711200" rtl="0">
            <a:lnSpc>
              <a:spcPct val="90000"/>
            </a:lnSpc>
            <a:spcBef>
              <a:spcPct val="0"/>
            </a:spcBef>
            <a:spcAft>
              <a:spcPct val="15000"/>
            </a:spcAft>
            <a:buChar char="••"/>
          </a:pPr>
          <a:r>
            <a:rPr lang="zh-CN" sz="1600" kern="1200" dirty="0" smtClean="0"/>
            <a:t>函数</a:t>
          </a:r>
          <a:r>
            <a:rPr lang="en-US" altLang="zh-CN" sz="1600" kern="1200" dirty="0" smtClean="0"/>
            <a:t> </a:t>
          </a:r>
          <a:r>
            <a:rPr lang="en-US" sz="1600" b="1" kern="1200" dirty="0" smtClean="0">
              <a:latin typeface="+mj-ea"/>
              <a:ea typeface="+mj-ea"/>
            </a:rPr>
            <a:t>|</a:t>
          </a:r>
          <a:r>
            <a:rPr lang="el-GR" sz="1600" b="1" i="1" kern="1200" dirty="0" smtClean="0">
              <a:latin typeface="+mj-ea"/>
              <a:ea typeface="+mj-ea"/>
            </a:rPr>
            <a:t>Φ</a:t>
          </a:r>
          <a:r>
            <a:rPr lang="en-US" sz="1600" b="1" i="1" kern="1200" dirty="0" smtClean="0">
              <a:latin typeface="+mj-ea"/>
              <a:ea typeface="+mj-ea"/>
            </a:rPr>
            <a:t>(j</a:t>
          </a:r>
          <a:r>
            <a:rPr lang="el-GR" sz="1600" b="1" i="1" kern="1200" dirty="0" smtClean="0">
              <a:latin typeface="+mj-ea"/>
              <a:ea typeface="+mj-ea"/>
            </a:rPr>
            <a:t>ω</a:t>
          </a:r>
          <a:r>
            <a:rPr lang="en-US" sz="1600" b="1" i="1" kern="1200" dirty="0" smtClean="0">
              <a:latin typeface="+mj-ea"/>
              <a:ea typeface="+mj-ea"/>
            </a:rPr>
            <a:t>)</a:t>
          </a:r>
          <a:r>
            <a:rPr lang="en-US" sz="1600" b="1" i="0" kern="1200" dirty="0" smtClean="0">
              <a:latin typeface="+mj-ea"/>
              <a:ea typeface="+mj-ea"/>
            </a:rPr>
            <a:t>| </a:t>
          </a:r>
          <a:r>
            <a:rPr lang="zh-CN" sz="1600" kern="1200" dirty="0" smtClean="0"/>
            <a:t>是线性定常系统的稳态输出幅值与输入幅值之比</a:t>
          </a:r>
          <a:endParaRPr lang="zh-CN" sz="1600" kern="1200" dirty="0"/>
        </a:p>
        <a:p>
          <a:pPr marL="171450" lvl="1" indent="-171450" algn="l" defTabSz="711200" rtl="0">
            <a:lnSpc>
              <a:spcPct val="90000"/>
            </a:lnSpc>
            <a:spcBef>
              <a:spcPct val="0"/>
            </a:spcBef>
            <a:spcAft>
              <a:spcPct val="15000"/>
            </a:spcAft>
            <a:buChar char="••"/>
          </a:pPr>
          <a:r>
            <a:rPr lang="zh-CN" sz="1600" kern="1200" dirty="0" smtClean="0"/>
            <a:t>函数</a:t>
          </a:r>
          <a:r>
            <a:rPr lang="en-US" altLang="zh-CN" sz="1600" kern="1200" dirty="0" smtClean="0"/>
            <a:t> </a:t>
          </a:r>
          <a:r>
            <a:rPr lang="el-GR" sz="1600" b="1" i="1" kern="1200" dirty="0" smtClean="0">
              <a:latin typeface="+mj-ea"/>
              <a:ea typeface="+mj-ea"/>
            </a:rPr>
            <a:t>φ</a:t>
          </a:r>
          <a:r>
            <a:rPr lang="en-US" sz="1600" b="1" i="1" kern="1200" dirty="0" smtClean="0">
              <a:latin typeface="+mj-ea"/>
              <a:ea typeface="+mj-ea"/>
            </a:rPr>
            <a:t>(</a:t>
          </a:r>
          <a:r>
            <a:rPr lang="el-GR" sz="1600" b="1" i="1" kern="1200" dirty="0" smtClean="0">
              <a:latin typeface="+mj-ea"/>
              <a:ea typeface="+mj-ea"/>
            </a:rPr>
            <a:t>ω</a:t>
          </a:r>
          <a:r>
            <a:rPr lang="en-US" sz="1600" b="1" i="1" kern="1200" dirty="0" smtClean="0">
              <a:latin typeface="+mj-ea"/>
              <a:ea typeface="+mj-ea"/>
            </a:rPr>
            <a:t>) </a:t>
          </a:r>
          <a:r>
            <a:rPr lang="zh-CN" sz="1600" kern="1200" dirty="0" smtClean="0"/>
            <a:t>是线性定常系统的稳态输出相位与输入相位之差</a:t>
          </a:r>
          <a:endParaRPr lang="zh-CN" sz="1600" kern="1200" dirty="0"/>
        </a:p>
        <a:p>
          <a:pPr marL="171450" lvl="1" indent="-171450" algn="l" defTabSz="711200" rtl="0">
            <a:lnSpc>
              <a:spcPct val="90000"/>
            </a:lnSpc>
            <a:spcBef>
              <a:spcPct val="0"/>
            </a:spcBef>
            <a:spcAft>
              <a:spcPct val="15000"/>
            </a:spcAft>
            <a:buChar char="••"/>
          </a:pPr>
          <a:r>
            <a:rPr lang="zh-CN" sz="1600" kern="1200" dirty="0" smtClean="0"/>
            <a:t>函数</a:t>
          </a:r>
          <a:r>
            <a:rPr lang="en-US" altLang="zh-CN" sz="1600" kern="1200" dirty="0" smtClean="0"/>
            <a:t> </a:t>
          </a:r>
          <a:r>
            <a:rPr lang="en-US" sz="1600" b="1" kern="1200" dirty="0" smtClean="0">
              <a:latin typeface="+mj-ea"/>
              <a:ea typeface="+mj-ea"/>
            </a:rPr>
            <a:t>|</a:t>
          </a:r>
          <a:r>
            <a:rPr lang="el-GR" sz="1600" b="1" i="1" kern="1200" dirty="0" smtClean="0">
              <a:latin typeface="+mj-ea"/>
              <a:ea typeface="+mj-ea"/>
            </a:rPr>
            <a:t>Φ</a:t>
          </a:r>
          <a:r>
            <a:rPr lang="en-US" sz="1600" b="1" i="1" kern="1200" dirty="0" smtClean="0">
              <a:latin typeface="+mj-ea"/>
              <a:ea typeface="+mj-ea"/>
            </a:rPr>
            <a:t>(j</a:t>
          </a:r>
          <a:r>
            <a:rPr lang="el-GR" sz="1600" b="1" i="1" kern="1200" dirty="0" smtClean="0">
              <a:latin typeface="+mj-ea"/>
              <a:ea typeface="+mj-ea"/>
            </a:rPr>
            <a:t>ω</a:t>
          </a:r>
          <a:r>
            <a:rPr lang="en-US" sz="1600" b="1" i="1" kern="1200" dirty="0" smtClean="0">
              <a:latin typeface="+mj-ea"/>
              <a:ea typeface="+mj-ea"/>
            </a:rPr>
            <a:t>)</a:t>
          </a:r>
          <a:r>
            <a:rPr lang="en-US" sz="1600" b="1" i="0" kern="1200" dirty="0" smtClean="0">
              <a:latin typeface="+mj-ea"/>
              <a:ea typeface="+mj-ea"/>
            </a:rPr>
            <a:t>|</a:t>
          </a:r>
          <a:r>
            <a:rPr lang="en-US" sz="1600" b="1" i="1" kern="1200" dirty="0" smtClean="0">
              <a:latin typeface="+mj-ea"/>
              <a:ea typeface="+mj-ea"/>
            </a:rPr>
            <a:t> </a:t>
          </a:r>
          <a:r>
            <a:rPr lang="zh-CN" sz="1600" kern="1200" dirty="0" smtClean="0"/>
            <a:t>和</a:t>
          </a:r>
          <a:r>
            <a:rPr lang="en-US" altLang="zh-CN" sz="1600" kern="1200" dirty="0" smtClean="0"/>
            <a:t> </a:t>
          </a:r>
          <a:r>
            <a:rPr lang="el-GR" sz="1600" b="1" i="1" kern="1200" dirty="0" smtClean="0">
              <a:latin typeface="+mj-ea"/>
              <a:ea typeface="+mj-ea"/>
            </a:rPr>
            <a:t>φ</a:t>
          </a:r>
          <a:r>
            <a:rPr lang="en-US" sz="1600" b="1" i="1" kern="1200" dirty="0" smtClean="0">
              <a:latin typeface="+mj-ea"/>
              <a:ea typeface="+mj-ea"/>
            </a:rPr>
            <a:t>(</a:t>
          </a:r>
          <a:r>
            <a:rPr lang="el-GR" sz="1600" b="1" i="1" kern="1200" dirty="0" smtClean="0">
              <a:latin typeface="+mj-ea"/>
              <a:ea typeface="+mj-ea"/>
            </a:rPr>
            <a:t>ω</a:t>
          </a:r>
          <a:r>
            <a:rPr lang="en-US" sz="1600" b="1" i="1" kern="1200" dirty="0" smtClean="0">
              <a:latin typeface="+mj-ea"/>
              <a:ea typeface="+mj-ea"/>
            </a:rPr>
            <a:t>) </a:t>
          </a:r>
          <a:r>
            <a:rPr lang="zh-CN" sz="1600" kern="1200" dirty="0" smtClean="0"/>
            <a:t>的自变量都是输入谐波信号的频率</a:t>
          </a:r>
          <a:r>
            <a:rPr lang="en-US" altLang="zh-CN" sz="1600" kern="1200" dirty="0" smtClean="0"/>
            <a:t> </a:t>
          </a:r>
          <a:r>
            <a:rPr lang="el-GR" sz="1600" b="1" kern="1200" dirty="0" smtClean="0">
              <a:latin typeface="+mj-ea"/>
              <a:ea typeface="+mj-ea"/>
            </a:rPr>
            <a:t>ω</a:t>
          </a:r>
          <a:endParaRPr lang="zh-CN" sz="1600" b="1" kern="1200" dirty="0">
            <a:latin typeface="+mj-ea"/>
            <a:ea typeface="+mj-ea"/>
          </a:endParaRPr>
        </a:p>
      </dsp:txBody>
      <dsp:txXfrm>
        <a:off x="0" y="282830"/>
        <a:ext cx="11160125" cy="1512000"/>
      </dsp:txXfrm>
    </dsp:sp>
    <dsp:sp modelId="{8476EAF2-C415-4979-AEDB-55D2FC75DA33}">
      <dsp:nvSpPr>
        <dsp:cNvPr id="0" name=""/>
        <dsp:cNvSpPr/>
      </dsp:nvSpPr>
      <dsp:spPr>
        <a:xfrm>
          <a:off x="557461" y="46670"/>
          <a:ext cx="1162786" cy="472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278" tIns="0" rIns="295278" bIns="0" numCol="1" spcCol="1270" anchor="ctr" anchorCtr="0">
          <a:noAutofit/>
        </a:bodyPr>
        <a:lstStyle/>
        <a:p>
          <a:pPr lvl="0" algn="l" defTabSz="711200" rtl="0">
            <a:lnSpc>
              <a:spcPct val="90000"/>
            </a:lnSpc>
            <a:spcBef>
              <a:spcPct val="0"/>
            </a:spcBef>
            <a:spcAft>
              <a:spcPct val="35000"/>
            </a:spcAft>
          </a:pPr>
          <a:r>
            <a:rPr lang="zh-CN" sz="1600" kern="1200" smtClean="0"/>
            <a:t>表明：</a:t>
          </a:r>
          <a:endParaRPr lang="zh-CN" sz="1600" kern="1200"/>
        </a:p>
      </dsp:txBody>
      <dsp:txXfrm>
        <a:off x="580518" y="69727"/>
        <a:ext cx="1116672" cy="42620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2DC7F5-CCDE-4244-92D0-27D91FCD35F5}">
      <dsp:nvSpPr>
        <dsp:cNvPr id="0" name=""/>
        <dsp:cNvSpPr/>
      </dsp:nvSpPr>
      <dsp:spPr>
        <a:xfrm>
          <a:off x="2498747" y="640690"/>
          <a:ext cx="219742" cy="472445"/>
        </a:xfrm>
        <a:custGeom>
          <a:avLst/>
          <a:gdLst/>
          <a:ahLst/>
          <a:cxnLst/>
          <a:rect l="0" t="0" r="0" b="0"/>
          <a:pathLst>
            <a:path>
              <a:moveTo>
                <a:pt x="0" y="0"/>
              </a:moveTo>
              <a:lnTo>
                <a:pt x="109871" y="0"/>
              </a:lnTo>
              <a:lnTo>
                <a:pt x="109871" y="472445"/>
              </a:lnTo>
              <a:lnTo>
                <a:pt x="219742" y="472445"/>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4B2B4B1-32B4-4BAC-9A4C-54E2B3A7B2E7}">
      <dsp:nvSpPr>
        <dsp:cNvPr id="0" name=""/>
        <dsp:cNvSpPr/>
      </dsp:nvSpPr>
      <dsp:spPr>
        <a:xfrm>
          <a:off x="2498747" y="594970"/>
          <a:ext cx="219742" cy="91440"/>
        </a:xfrm>
        <a:custGeom>
          <a:avLst/>
          <a:gdLst/>
          <a:ahLst/>
          <a:cxnLst/>
          <a:rect l="0" t="0" r="0" b="0"/>
          <a:pathLst>
            <a:path>
              <a:moveTo>
                <a:pt x="0" y="45720"/>
              </a:moveTo>
              <a:lnTo>
                <a:pt x="219742" y="4572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2E1C54E-5A23-4664-99F5-1506F19E843A}">
      <dsp:nvSpPr>
        <dsp:cNvPr id="0" name=""/>
        <dsp:cNvSpPr/>
      </dsp:nvSpPr>
      <dsp:spPr>
        <a:xfrm>
          <a:off x="2498747" y="168245"/>
          <a:ext cx="219742" cy="472445"/>
        </a:xfrm>
        <a:custGeom>
          <a:avLst/>
          <a:gdLst/>
          <a:ahLst/>
          <a:cxnLst/>
          <a:rect l="0" t="0" r="0" b="0"/>
          <a:pathLst>
            <a:path>
              <a:moveTo>
                <a:pt x="0" y="472445"/>
              </a:moveTo>
              <a:lnTo>
                <a:pt x="109871" y="472445"/>
              </a:lnTo>
              <a:lnTo>
                <a:pt x="109871" y="0"/>
              </a:lnTo>
              <a:lnTo>
                <a:pt x="219742" y="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B751CAC-B9C5-43C9-B4C0-FA30E356F78D}">
      <dsp:nvSpPr>
        <dsp:cNvPr id="0" name=""/>
        <dsp:cNvSpPr/>
      </dsp:nvSpPr>
      <dsp:spPr>
        <a:xfrm>
          <a:off x="939798" y="473137"/>
          <a:ext cx="1558949" cy="335106"/>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0">
            <a:lnSpc>
              <a:spcPct val="90000"/>
            </a:lnSpc>
            <a:spcBef>
              <a:spcPct val="0"/>
            </a:spcBef>
            <a:spcAft>
              <a:spcPct val="35000"/>
            </a:spcAft>
          </a:pPr>
          <a:r>
            <a:rPr lang="zh-CN" altLang="en-US" sz="2000" kern="1200" dirty="0" smtClean="0"/>
            <a:t>坐标系</a:t>
          </a:r>
          <a:endParaRPr lang="zh-CN" altLang="en-US" sz="2000" kern="1200" dirty="0"/>
        </a:p>
      </dsp:txBody>
      <dsp:txXfrm>
        <a:off x="939798" y="473137"/>
        <a:ext cx="1558949" cy="335106"/>
      </dsp:txXfrm>
    </dsp:sp>
    <dsp:sp modelId="{883FD2A8-A84E-48BA-84EA-05D3EA8CC3B9}">
      <dsp:nvSpPr>
        <dsp:cNvPr id="0" name=""/>
        <dsp:cNvSpPr/>
      </dsp:nvSpPr>
      <dsp:spPr>
        <a:xfrm>
          <a:off x="2718489" y="691"/>
          <a:ext cx="6246124" cy="335106"/>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zh-CN" altLang="en-US" sz="1800" kern="1200" dirty="0" smtClean="0"/>
            <a:t>横坐标是频率，按自然对数分度</a:t>
          </a:r>
          <a:endParaRPr lang="zh-CN" altLang="en-US" sz="1800" kern="1200" dirty="0"/>
        </a:p>
      </dsp:txBody>
      <dsp:txXfrm>
        <a:off x="2718489" y="691"/>
        <a:ext cx="6246124" cy="335106"/>
      </dsp:txXfrm>
    </dsp:sp>
    <dsp:sp modelId="{84A3D668-6233-48E3-BC61-A421AFFD7C23}">
      <dsp:nvSpPr>
        <dsp:cNvPr id="0" name=""/>
        <dsp:cNvSpPr/>
      </dsp:nvSpPr>
      <dsp:spPr>
        <a:xfrm>
          <a:off x="2718489" y="473137"/>
          <a:ext cx="6246124" cy="335106"/>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zh-CN" altLang="en-US" sz="1800" kern="1200" smtClean="0"/>
            <a:t>幅频特性函数的纵坐标按分贝数分度</a:t>
          </a:r>
          <a:endParaRPr lang="zh-CN" altLang="en-US" sz="1800" kern="1200"/>
        </a:p>
      </dsp:txBody>
      <dsp:txXfrm>
        <a:off x="2718489" y="473137"/>
        <a:ext cx="6246124" cy="335106"/>
      </dsp:txXfrm>
    </dsp:sp>
    <dsp:sp modelId="{63DF30AF-FF5C-47D1-9F93-9705835A5A97}">
      <dsp:nvSpPr>
        <dsp:cNvPr id="0" name=""/>
        <dsp:cNvSpPr/>
      </dsp:nvSpPr>
      <dsp:spPr>
        <a:xfrm>
          <a:off x="2718489" y="945582"/>
          <a:ext cx="6246124" cy="335106"/>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zh-CN" altLang="en-US" sz="1800" kern="1200" smtClean="0"/>
            <a:t>相频特性函数的纵坐标按角度或弧度分度</a:t>
          </a:r>
          <a:endParaRPr lang="zh-CN" altLang="en-US" sz="1800" kern="1200"/>
        </a:p>
      </dsp:txBody>
      <dsp:txXfrm>
        <a:off x="2718489" y="945582"/>
        <a:ext cx="6246124" cy="33510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C69770-1F48-4953-9DBC-743DA792B57E}">
      <dsp:nvSpPr>
        <dsp:cNvPr id="0" name=""/>
        <dsp:cNvSpPr/>
      </dsp:nvSpPr>
      <dsp:spPr>
        <a:xfrm>
          <a:off x="0" y="348830"/>
          <a:ext cx="11160125" cy="284445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6150" tIns="437388" rIns="866150" bIns="149352" numCol="1" spcCol="1270" anchor="t" anchorCtr="0">
          <a:noAutofit/>
        </a:bodyPr>
        <a:lstStyle/>
        <a:p>
          <a:pPr marL="228600" lvl="1" indent="-228600" algn="l" defTabSz="933450" rtl="0">
            <a:lnSpc>
              <a:spcPct val="90000"/>
            </a:lnSpc>
            <a:spcBef>
              <a:spcPct val="0"/>
            </a:spcBef>
            <a:spcAft>
              <a:spcPct val="15000"/>
            </a:spcAft>
            <a:buChar char="••"/>
          </a:pPr>
          <a:r>
            <a:rPr lang="zh-CN" sz="2100" kern="1200" smtClean="0"/>
            <a:t>不论是最小相位系统，还是非最小相位系统，其对数幅频特性图的渐近线图绘制都一样</a:t>
          </a:r>
          <a:endParaRPr lang="zh-CN" sz="2100" kern="1200"/>
        </a:p>
        <a:p>
          <a:pPr marL="228600" lvl="1" indent="-228600" algn="l" defTabSz="933450" rtl="0">
            <a:lnSpc>
              <a:spcPct val="90000"/>
            </a:lnSpc>
            <a:spcBef>
              <a:spcPct val="0"/>
            </a:spcBef>
            <a:spcAft>
              <a:spcPct val="15000"/>
            </a:spcAft>
            <a:buChar char="••"/>
          </a:pPr>
          <a:r>
            <a:rPr lang="zh-CN" sz="2100" kern="1200" smtClean="0"/>
            <a:t>最小相位系统的对数相频特性图的渐近线与对数幅频特性图有对应关系；非最小相位系统的对数相频特性图需描点绘制</a:t>
          </a:r>
          <a:endParaRPr lang="zh-CN" sz="2100" kern="1200"/>
        </a:p>
        <a:p>
          <a:pPr marL="228600" lvl="1" indent="-228600" algn="l" defTabSz="933450" rtl="0">
            <a:lnSpc>
              <a:spcPct val="90000"/>
            </a:lnSpc>
            <a:spcBef>
              <a:spcPct val="0"/>
            </a:spcBef>
            <a:spcAft>
              <a:spcPct val="15000"/>
            </a:spcAft>
            <a:buChar char="••"/>
          </a:pPr>
          <a:r>
            <a:rPr lang="zh-CN" sz="2100" kern="1200" smtClean="0"/>
            <a:t>系统的频率特性图没必要在每个频段上都精确绘制，尤其是高频段图形可以大致绘出</a:t>
          </a:r>
          <a:endParaRPr lang="zh-CN" sz="2100" kern="1200"/>
        </a:p>
      </dsp:txBody>
      <dsp:txXfrm>
        <a:off x="0" y="348830"/>
        <a:ext cx="11160125" cy="2844450"/>
      </dsp:txXfrm>
    </dsp:sp>
    <dsp:sp modelId="{FD5B7655-AB94-49AD-8994-EA9E17A5DB52}">
      <dsp:nvSpPr>
        <dsp:cNvPr id="0" name=""/>
        <dsp:cNvSpPr/>
      </dsp:nvSpPr>
      <dsp:spPr>
        <a:xfrm>
          <a:off x="558006" y="38870"/>
          <a:ext cx="7812087" cy="61992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278" tIns="0" rIns="295278" bIns="0" numCol="1" spcCol="1270" anchor="ctr" anchorCtr="0">
          <a:noAutofit/>
        </a:bodyPr>
        <a:lstStyle/>
        <a:p>
          <a:pPr lvl="0" algn="l" defTabSz="933450" rtl="0">
            <a:lnSpc>
              <a:spcPct val="90000"/>
            </a:lnSpc>
            <a:spcBef>
              <a:spcPct val="0"/>
            </a:spcBef>
            <a:spcAft>
              <a:spcPct val="35000"/>
            </a:spcAft>
          </a:pPr>
          <a:r>
            <a:rPr lang="zh-CN" sz="2100" kern="1200" smtClean="0"/>
            <a:t>应当指出：</a:t>
          </a:r>
          <a:endParaRPr lang="zh-CN" sz="2100" kern="1200"/>
        </a:p>
      </dsp:txBody>
      <dsp:txXfrm>
        <a:off x="588268" y="69132"/>
        <a:ext cx="7751563" cy="55939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33EEF4-10D6-4F07-AC3C-5F47F7233201}">
      <dsp:nvSpPr>
        <dsp:cNvPr id="0" name=""/>
        <dsp:cNvSpPr/>
      </dsp:nvSpPr>
      <dsp:spPr>
        <a:xfrm rot="5400000">
          <a:off x="5749919" y="-3583047"/>
          <a:ext cx="492769" cy="7783924"/>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zh-CN" altLang="en-US" sz="2000" kern="1200" dirty="0" smtClean="0"/>
            <a:t>表明系统是稳定的，其大小表示稳定的程度</a:t>
          </a:r>
          <a:endParaRPr lang="zh-CN" altLang="en-US" sz="2000" kern="1200" dirty="0"/>
        </a:p>
      </dsp:txBody>
      <dsp:txXfrm rot="-5400000">
        <a:off x="2104342" y="86585"/>
        <a:ext cx="7759869" cy="444659"/>
      </dsp:txXfrm>
    </dsp:sp>
    <dsp:sp modelId="{12964202-CE85-46EF-875A-D1EAE5E68D93}">
      <dsp:nvSpPr>
        <dsp:cNvPr id="0" name=""/>
        <dsp:cNvSpPr/>
      </dsp:nvSpPr>
      <dsp:spPr>
        <a:xfrm>
          <a:off x="66944" y="933"/>
          <a:ext cx="2037397" cy="615962"/>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el-GR" sz="2800" kern="1200" smtClean="0"/>
            <a:t>γ</a:t>
          </a:r>
          <a:r>
            <a:rPr lang="en-US" sz="2800" kern="1200" smtClean="0"/>
            <a:t>&gt;0</a:t>
          </a:r>
          <a:r>
            <a:rPr lang="zh-CN" sz="2800" kern="1200" smtClean="0"/>
            <a:t>，</a:t>
          </a:r>
          <a:endParaRPr lang="zh-CN" sz="2800" kern="1200"/>
        </a:p>
      </dsp:txBody>
      <dsp:txXfrm>
        <a:off x="97013" y="31002"/>
        <a:ext cx="1977259" cy="555824"/>
      </dsp:txXfrm>
    </dsp:sp>
    <dsp:sp modelId="{89B1F88D-6A7C-464F-AF4D-9ABF273B206E}">
      <dsp:nvSpPr>
        <dsp:cNvPr id="0" name=""/>
        <dsp:cNvSpPr/>
      </dsp:nvSpPr>
      <dsp:spPr>
        <a:xfrm rot="5400000">
          <a:off x="5749919" y="-2936287"/>
          <a:ext cx="492769" cy="7783924"/>
        </a:xfrm>
        <a:prstGeom prst="round2SameRect">
          <a:avLst/>
        </a:prstGeom>
        <a:solidFill>
          <a:schemeClr val="accent3">
            <a:tint val="40000"/>
            <a:alpha val="90000"/>
            <a:hueOff val="-124833"/>
            <a:satOff val="4108"/>
            <a:lumOff val="590"/>
            <a:alphaOff val="0"/>
          </a:schemeClr>
        </a:solidFill>
        <a:ln w="12700" cap="flat" cmpd="sng" algn="ctr">
          <a:solidFill>
            <a:schemeClr val="accent3">
              <a:tint val="40000"/>
              <a:alpha val="90000"/>
              <a:hueOff val="-124833"/>
              <a:satOff val="4108"/>
              <a:lumOff val="59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zh-CN" altLang="en-US" sz="2000" kern="1200" smtClean="0"/>
            <a:t>表明系统不稳定</a:t>
          </a:r>
          <a:endParaRPr lang="zh-CN" altLang="en-US" sz="2000" kern="1200"/>
        </a:p>
      </dsp:txBody>
      <dsp:txXfrm rot="-5400000">
        <a:off x="2104342" y="733345"/>
        <a:ext cx="7759869" cy="444659"/>
      </dsp:txXfrm>
    </dsp:sp>
    <dsp:sp modelId="{040D8544-A442-42F7-9D82-D73741D7D9A0}">
      <dsp:nvSpPr>
        <dsp:cNvPr id="0" name=""/>
        <dsp:cNvSpPr/>
      </dsp:nvSpPr>
      <dsp:spPr>
        <a:xfrm>
          <a:off x="66944" y="647693"/>
          <a:ext cx="2037397" cy="615962"/>
        </a:xfrm>
        <a:prstGeom prst="roundRect">
          <a:avLst/>
        </a:prstGeom>
        <a:solidFill>
          <a:schemeClr val="accent3">
            <a:hueOff val="-141290"/>
            <a:satOff val="4848"/>
            <a:lumOff val="22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el-GR" sz="2800" kern="1200" smtClean="0"/>
            <a:t>γ</a:t>
          </a:r>
          <a:r>
            <a:rPr lang="en-US" sz="2800" kern="1200" smtClean="0"/>
            <a:t>&lt;0</a:t>
          </a:r>
          <a:r>
            <a:rPr lang="zh-CN" sz="2800" kern="1200" smtClean="0"/>
            <a:t>，</a:t>
          </a:r>
          <a:endParaRPr lang="zh-CN" sz="2800" kern="1200"/>
        </a:p>
      </dsp:txBody>
      <dsp:txXfrm>
        <a:off x="97013" y="677762"/>
        <a:ext cx="1977259" cy="555824"/>
      </dsp:txXfrm>
    </dsp:sp>
    <dsp:sp modelId="{85AFA99E-A64D-4DAC-9F77-52D92AA4314B}">
      <dsp:nvSpPr>
        <dsp:cNvPr id="0" name=""/>
        <dsp:cNvSpPr/>
      </dsp:nvSpPr>
      <dsp:spPr>
        <a:xfrm rot="5400000">
          <a:off x="5749919" y="-2289526"/>
          <a:ext cx="492769" cy="7783924"/>
        </a:xfrm>
        <a:prstGeom prst="round2SameRect">
          <a:avLst/>
        </a:prstGeom>
        <a:solidFill>
          <a:schemeClr val="accent3">
            <a:tint val="40000"/>
            <a:alpha val="90000"/>
            <a:hueOff val="-249666"/>
            <a:satOff val="8216"/>
            <a:lumOff val="1180"/>
            <a:alphaOff val="0"/>
          </a:schemeClr>
        </a:solidFill>
        <a:ln w="12700" cap="flat" cmpd="sng" algn="ctr">
          <a:solidFill>
            <a:schemeClr val="accent3">
              <a:tint val="40000"/>
              <a:alpha val="90000"/>
              <a:hueOff val="-249666"/>
              <a:satOff val="8216"/>
              <a:lumOff val="118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zh-CN" altLang="en-US" sz="2000" kern="1200" smtClean="0"/>
            <a:t>表明系统处于临界稳定</a:t>
          </a:r>
          <a:endParaRPr lang="zh-CN" altLang="en-US" sz="2000" kern="1200"/>
        </a:p>
      </dsp:txBody>
      <dsp:txXfrm rot="-5400000">
        <a:off x="2104342" y="1380106"/>
        <a:ext cx="7759869" cy="444659"/>
      </dsp:txXfrm>
    </dsp:sp>
    <dsp:sp modelId="{ADD55EA9-20C7-40DD-AF64-F55A0CD0D414}">
      <dsp:nvSpPr>
        <dsp:cNvPr id="0" name=""/>
        <dsp:cNvSpPr/>
      </dsp:nvSpPr>
      <dsp:spPr>
        <a:xfrm>
          <a:off x="66944" y="1294454"/>
          <a:ext cx="2037397" cy="615962"/>
        </a:xfrm>
        <a:prstGeom prst="roundRect">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el-GR" sz="2800" kern="1200" smtClean="0"/>
            <a:t>γ</a:t>
          </a:r>
          <a:r>
            <a:rPr lang="en-US" sz="2800" kern="1200" smtClean="0"/>
            <a:t>=0</a:t>
          </a:r>
          <a:r>
            <a:rPr lang="zh-CN" sz="2800" kern="1200" smtClean="0"/>
            <a:t>，</a:t>
          </a:r>
          <a:endParaRPr lang="zh-CN" sz="2800" kern="1200"/>
        </a:p>
      </dsp:txBody>
      <dsp:txXfrm>
        <a:off x="97013" y="1324523"/>
        <a:ext cx="1977259" cy="55582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D49BFA-4275-483F-A837-8E1CADAE01A2}">
      <dsp:nvSpPr>
        <dsp:cNvPr id="0" name=""/>
        <dsp:cNvSpPr/>
      </dsp:nvSpPr>
      <dsp:spPr>
        <a:xfrm rot="5400000">
          <a:off x="6232474" y="-3698986"/>
          <a:ext cx="1061720" cy="8725122"/>
        </a:xfrm>
        <a:prstGeom prst="round2Same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47625" rIns="95250" bIns="47625" numCol="1" spcCol="1270" anchor="ctr" anchorCtr="0">
          <a:noAutofit/>
        </a:bodyPr>
        <a:lstStyle/>
        <a:p>
          <a:pPr marL="228600" lvl="1" indent="-228600" algn="l" defTabSz="1111250" rtl="0">
            <a:lnSpc>
              <a:spcPct val="90000"/>
            </a:lnSpc>
            <a:spcBef>
              <a:spcPct val="0"/>
            </a:spcBef>
            <a:spcAft>
              <a:spcPct val="15000"/>
            </a:spcAft>
            <a:buChar char="••"/>
          </a:pPr>
          <a:r>
            <a:rPr lang="zh-CN" sz="2500" kern="1200" smtClean="0"/>
            <a:t>闭环系统的开环传递函数有极点位于虚轴右边时，不能应用稳定裕量来判别闭环系统的稳定性。</a:t>
          </a:r>
          <a:endParaRPr lang="zh-CN" sz="2500" kern="1200"/>
        </a:p>
      </dsp:txBody>
      <dsp:txXfrm rot="-5400000">
        <a:off x="2400774" y="184543"/>
        <a:ext cx="8673293" cy="958062"/>
      </dsp:txXfrm>
    </dsp:sp>
    <dsp:sp modelId="{2968A7B1-FF61-455F-8944-E27EF9A7E912}">
      <dsp:nvSpPr>
        <dsp:cNvPr id="0" name=""/>
        <dsp:cNvSpPr/>
      </dsp:nvSpPr>
      <dsp:spPr>
        <a:xfrm>
          <a:off x="1157" y="0"/>
          <a:ext cx="2399615" cy="132715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zh-CN" altLang="en-US" sz="2800" kern="1200" dirty="0" smtClean="0"/>
            <a:t>应当指出：</a:t>
          </a:r>
          <a:endParaRPr lang="zh-CN" altLang="en-US" sz="2800" kern="1200" dirty="0"/>
        </a:p>
      </dsp:txBody>
      <dsp:txXfrm>
        <a:off x="65943" y="64786"/>
        <a:ext cx="2270043" cy="119757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1A5E8E-1A1D-4F5D-B251-F9C6C58E5FD4}">
      <dsp:nvSpPr>
        <dsp:cNvPr id="0" name=""/>
        <dsp:cNvSpPr/>
      </dsp:nvSpPr>
      <dsp:spPr>
        <a:xfrm>
          <a:off x="4930007" y="543190"/>
          <a:ext cx="295359" cy="317511"/>
        </a:xfrm>
        <a:custGeom>
          <a:avLst/>
          <a:gdLst/>
          <a:ahLst/>
          <a:cxnLst/>
          <a:rect l="0" t="0" r="0" b="0"/>
          <a:pathLst>
            <a:path>
              <a:moveTo>
                <a:pt x="0" y="0"/>
              </a:moveTo>
              <a:lnTo>
                <a:pt x="147679" y="0"/>
              </a:lnTo>
              <a:lnTo>
                <a:pt x="147679" y="317511"/>
              </a:lnTo>
              <a:lnTo>
                <a:pt x="295359" y="31751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09A1C33-FCFC-4D42-B0A5-81A2F8550E28}">
      <dsp:nvSpPr>
        <dsp:cNvPr id="0" name=""/>
        <dsp:cNvSpPr/>
      </dsp:nvSpPr>
      <dsp:spPr>
        <a:xfrm>
          <a:off x="4930007" y="225678"/>
          <a:ext cx="295359" cy="317511"/>
        </a:xfrm>
        <a:custGeom>
          <a:avLst/>
          <a:gdLst/>
          <a:ahLst/>
          <a:cxnLst/>
          <a:rect l="0" t="0" r="0" b="0"/>
          <a:pathLst>
            <a:path>
              <a:moveTo>
                <a:pt x="0" y="317511"/>
              </a:moveTo>
              <a:lnTo>
                <a:pt x="147679" y="317511"/>
              </a:lnTo>
              <a:lnTo>
                <a:pt x="147679" y="0"/>
              </a:lnTo>
              <a:lnTo>
                <a:pt x="295359" y="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61FAC62-D2DE-4F62-ABF5-27B03E8AD5D2}">
      <dsp:nvSpPr>
        <dsp:cNvPr id="0" name=""/>
        <dsp:cNvSpPr/>
      </dsp:nvSpPr>
      <dsp:spPr>
        <a:xfrm>
          <a:off x="24715" y="317978"/>
          <a:ext cx="4905291" cy="450423"/>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0">
            <a:lnSpc>
              <a:spcPct val="90000"/>
            </a:lnSpc>
            <a:spcBef>
              <a:spcPct val="0"/>
            </a:spcBef>
            <a:spcAft>
              <a:spcPct val="35000"/>
            </a:spcAft>
          </a:pPr>
          <a:r>
            <a:rPr lang="zh-CN" altLang="en-US" sz="2000" kern="1200" dirty="0" smtClean="0"/>
            <a:t>控制系统的动态频域指标有二类：</a:t>
          </a:r>
          <a:endParaRPr lang="zh-CN" altLang="en-US" sz="2000" kern="1200" dirty="0"/>
        </a:p>
      </dsp:txBody>
      <dsp:txXfrm>
        <a:off x="24715" y="317978"/>
        <a:ext cx="4905291" cy="450423"/>
      </dsp:txXfrm>
    </dsp:sp>
    <dsp:sp modelId="{769CC084-BFFB-4611-8189-1913EE409381}">
      <dsp:nvSpPr>
        <dsp:cNvPr id="0" name=""/>
        <dsp:cNvSpPr/>
      </dsp:nvSpPr>
      <dsp:spPr>
        <a:xfrm>
          <a:off x="5225366" y="466"/>
          <a:ext cx="4926941" cy="450423"/>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0">
            <a:lnSpc>
              <a:spcPct val="90000"/>
            </a:lnSpc>
            <a:spcBef>
              <a:spcPct val="0"/>
            </a:spcBef>
            <a:spcAft>
              <a:spcPct val="35000"/>
            </a:spcAft>
          </a:pPr>
          <a:r>
            <a:rPr lang="zh-CN" altLang="en-US" sz="2000" kern="1200" dirty="0" smtClean="0"/>
            <a:t>闭环系统的动态频域指标</a:t>
          </a:r>
          <a:endParaRPr lang="zh-CN" altLang="en-US" sz="2000" kern="1200" dirty="0"/>
        </a:p>
      </dsp:txBody>
      <dsp:txXfrm>
        <a:off x="5225366" y="466"/>
        <a:ext cx="4926941" cy="450423"/>
      </dsp:txXfrm>
    </dsp:sp>
    <dsp:sp modelId="{F1D88E2C-1210-420A-A331-77CEC5F4BC16}">
      <dsp:nvSpPr>
        <dsp:cNvPr id="0" name=""/>
        <dsp:cNvSpPr/>
      </dsp:nvSpPr>
      <dsp:spPr>
        <a:xfrm>
          <a:off x="5225366" y="635489"/>
          <a:ext cx="4926941" cy="450423"/>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rtl="0">
            <a:lnSpc>
              <a:spcPct val="90000"/>
            </a:lnSpc>
            <a:spcBef>
              <a:spcPct val="0"/>
            </a:spcBef>
            <a:spcAft>
              <a:spcPct val="35000"/>
            </a:spcAft>
          </a:pPr>
          <a:r>
            <a:rPr lang="zh-CN" altLang="en-US" sz="2000" kern="1200" dirty="0" smtClean="0"/>
            <a:t>闭环系统的开环频域指标</a:t>
          </a:r>
          <a:endParaRPr lang="zh-CN" altLang="en-US" sz="2000" kern="1200" dirty="0"/>
        </a:p>
      </dsp:txBody>
      <dsp:txXfrm>
        <a:off x="5225366" y="635489"/>
        <a:ext cx="4926941" cy="450423"/>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57.wmf"/><Relationship Id="rId1" Type="http://schemas.openxmlformats.org/officeDocument/2006/relationships/image" Target="../media/image56.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image" Target="../media/image59.wmf"/><Relationship Id="rId1" Type="http://schemas.openxmlformats.org/officeDocument/2006/relationships/image" Target="../media/image58.wmf"/><Relationship Id="rId5" Type="http://schemas.openxmlformats.org/officeDocument/2006/relationships/image" Target="../media/image62.wmf"/><Relationship Id="rId4" Type="http://schemas.openxmlformats.org/officeDocument/2006/relationships/image" Target="../media/image61.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65.wmf"/><Relationship Id="rId7" Type="http://schemas.openxmlformats.org/officeDocument/2006/relationships/image" Target="../media/image69.wmf"/><Relationship Id="rId2" Type="http://schemas.openxmlformats.org/officeDocument/2006/relationships/image" Target="../media/image64.wmf"/><Relationship Id="rId1" Type="http://schemas.openxmlformats.org/officeDocument/2006/relationships/image" Target="../media/image63.wmf"/><Relationship Id="rId6" Type="http://schemas.openxmlformats.org/officeDocument/2006/relationships/image" Target="../media/image68.wmf"/><Relationship Id="rId5" Type="http://schemas.openxmlformats.org/officeDocument/2006/relationships/image" Target="../media/image67.wmf"/><Relationship Id="rId4" Type="http://schemas.openxmlformats.org/officeDocument/2006/relationships/image" Target="../media/image66.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70.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73.wmf"/><Relationship Id="rId2" Type="http://schemas.openxmlformats.org/officeDocument/2006/relationships/image" Target="../media/image72.wmf"/><Relationship Id="rId1" Type="http://schemas.openxmlformats.org/officeDocument/2006/relationships/image" Target="../media/image71.wmf"/><Relationship Id="rId4" Type="http://schemas.openxmlformats.org/officeDocument/2006/relationships/image" Target="../media/image74.wmf"/></Relationships>
</file>

<file path=ppt/drawings/_rels/vmlDrawing17.vml.rels><?xml version="1.0" encoding="UTF-8" standalone="yes"?>
<Relationships xmlns="http://schemas.openxmlformats.org/package/2006/relationships"><Relationship Id="rId8" Type="http://schemas.openxmlformats.org/officeDocument/2006/relationships/image" Target="../media/image82.wmf"/><Relationship Id="rId3" Type="http://schemas.openxmlformats.org/officeDocument/2006/relationships/image" Target="../media/image77.wmf"/><Relationship Id="rId7" Type="http://schemas.openxmlformats.org/officeDocument/2006/relationships/image" Target="../media/image81.wmf"/><Relationship Id="rId12" Type="http://schemas.openxmlformats.org/officeDocument/2006/relationships/image" Target="../media/image86.wmf"/><Relationship Id="rId2" Type="http://schemas.openxmlformats.org/officeDocument/2006/relationships/image" Target="../media/image76.wmf"/><Relationship Id="rId1" Type="http://schemas.openxmlformats.org/officeDocument/2006/relationships/image" Target="../media/image75.wmf"/><Relationship Id="rId6" Type="http://schemas.openxmlformats.org/officeDocument/2006/relationships/image" Target="../media/image80.wmf"/><Relationship Id="rId11" Type="http://schemas.openxmlformats.org/officeDocument/2006/relationships/image" Target="../media/image85.wmf"/><Relationship Id="rId5" Type="http://schemas.openxmlformats.org/officeDocument/2006/relationships/image" Target="../media/image79.wmf"/><Relationship Id="rId10" Type="http://schemas.openxmlformats.org/officeDocument/2006/relationships/image" Target="../media/image84.wmf"/><Relationship Id="rId4" Type="http://schemas.openxmlformats.org/officeDocument/2006/relationships/image" Target="../media/image78.wmf"/><Relationship Id="rId9" Type="http://schemas.openxmlformats.org/officeDocument/2006/relationships/image" Target="../media/image83.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89.wmf"/><Relationship Id="rId2" Type="http://schemas.openxmlformats.org/officeDocument/2006/relationships/image" Target="../media/image88.wmf"/><Relationship Id="rId1" Type="http://schemas.openxmlformats.org/officeDocument/2006/relationships/image" Target="../media/image87.wmf"/><Relationship Id="rId5" Type="http://schemas.openxmlformats.org/officeDocument/2006/relationships/image" Target="../media/image91.wmf"/><Relationship Id="rId4" Type="http://schemas.openxmlformats.org/officeDocument/2006/relationships/image" Target="../media/image90.wmf"/></Relationships>
</file>

<file path=ppt/drawings/_rels/vmlDrawing19.vml.rels><?xml version="1.0" encoding="UTF-8" standalone="yes"?>
<Relationships xmlns="http://schemas.openxmlformats.org/package/2006/relationships"><Relationship Id="rId8" Type="http://schemas.openxmlformats.org/officeDocument/2006/relationships/image" Target="../media/image88.wmf"/><Relationship Id="rId3" Type="http://schemas.openxmlformats.org/officeDocument/2006/relationships/image" Target="../media/image95.wmf"/><Relationship Id="rId7" Type="http://schemas.openxmlformats.org/officeDocument/2006/relationships/image" Target="../media/image99.wmf"/><Relationship Id="rId2" Type="http://schemas.openxmlformats.org/officeDocument/2006/relationships/image" Target="../media/image94.wmf"/><Relationship Id="rId1" Type="http://schemas.openxmlformats.org/officeDocument/2006/relationships/image" Target="../media/image93.wmf"/><Relationship Id="rId6" Type="http://schemas.openxmlformats.org/officeDocument/2006/relationships/image" Target="../media/image98.wmf"/><Relationship Id="rId11" Type="http://schemas.openxmlformats.org/officeDocument/2006/relationships/image" Target="../media/image91.wmf"/><Relationship Id="rId5" Type="http://schemas.openxmlformats.org/officeDocument/2006/relationships/image" Target="../media/image97.wmf"/><Relationship Id="rId10" Type="http://schemas.openxmlformats.org/officeDocument/2006/relationships/image" Target="../media/image90.wmf"/><Relationship Id="rId4" Type="http://schemas.openxmlformats.org/officeDocument/2006/relationships/image" Target="../media/image96.wmf"/><Relationship Id="rId9" Type="http://schemas.openxmlformats.org/officeDocument/2006/relationships/image" Target="../media/image89.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2.wmf"/><Relationship Id="rId7" Type="http://schemas.openxmlformats.org/officeDocument/2006/relationships/image" Target="../media/image16.wmf"/><Relationship Id="rId2" Type="http://schemas.openxmlformats.org/officeDocument/2006/relationships/image" Target="../media/image11.wmf"/><Relationship Id="rId1" Type="http://schemas.openxmlformats.org/officeDocument/2006/relationships/image" Target="../media/image10.wmf"/><Relationship Id="rId6" Type="http://schemas.openxmlformats.org/officeDocument/2006/relationships/image" Target="../media/image15.wmf"/><Relationship Id="rId5" Type="http://schemas.openxmlformats.org/officeDocument/2006/relationships/image" Target="../media/image14.wmf"/><Relationship Id="rId4" Type="http://schemas.openxmlformats.org/officeDocument/2006/relationships/image" Target="../media/image13.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103.wmf"/><Relationship Id="rId2" Type="http://schemas.openxmlformats.org/officeDocument/2006/relationships/image" Target="../media/image102.wmf"/><Relationship Id="rId1" Type="http://schemas.openxmlformats.org/officeDocument/2006/relationships/image" Target="../media/image101.wmf"/><Relationship Id="rId6" Type="http://schemas.openxmlformats.org/officeDocument/2006/relationships/image" Target="../media/image106.wmf"/><Relationship Id="rId5" Type="http://schemas.openxmlformats.org/officeDocument/2006/relationships/image" Target="../media/image105.wmf"/><Relationship Id="rId4" Type="http://schemas.openxmlformats.org/officeDocument/2006/relationships/image" Target="../media/image104.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89.wmf"/><Relationship Id="rId2" Type="http://schemas.openxmlformats.org/officeDocument/2006/relationships/image" Target="../media/image88.wmf"/><Relationship Id="rId1" Type="http://schemas.openxmlformats.org/officeDocument/2006/relationships/image" Target="../media/image101.wmf"/><Relationship Id="rId5" Type="http://schemas.openxmlformats.org/officeDocument/2006/relationships/image" Target="../media/image91.wmf"/><Relationship Id="rId4" Type="http://schemas.openxmlformats.org/officeDocument/2006/relationships/image" Target="../media/image90.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110.wmf"/><Relationship Id="rId2" Type="http://schemas.openxmlformats.org/officeDocument/2006/relationships/image" Target="../media/image109.wmf"/><Relationship Id="rId1" Type="http://schemas.openxmlformats.org/officeDocument/2006/relationships/image" Target="../media/image108.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114.wmf"/><Relationship Id="rId2" Type="http://schemas.openxmlformats.org/officeDocument/2006/relationships/image" Target="../media/image113.wmf"/><Relationship Id="rId1" Type="http://schemas.openxmlformats.org/officeDocument/2006/relationships/image" Target="../media/image112.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117.wmf"/><Relationship Id="rId2" Type="http://schemas.openxmlformats.org/officeDocument/2006/relationships/image" Target="../media/image116.wmf"/><Relationship Id="rId1" Type="http://schemas.openxmlformats.org/officeDocument/2006/relationships/image" Target="../media/image115.wmf"/><Relationship Id="rId4" Type="http://schemas.openxmlformats.org/officeDocument/2006/relationships/image" Target="../media/image118.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121.wmf"/><Relationship Id="rId2" Type="http://schemas.openxmlformats.org/officeDocument/2006/relationships/image" Target="../media/image120.wmf"/><Relationship Id="rId1" Type="http://schemas.openxmlformats.org/officeDocument/2006/relationships/image" Target="../media/image119.wmf"/><Relationship Id="rId6" Type="http://schemas.openxmlformats.org/officeDocument/2006/relationships/image" Target="../media/image124.wmf"/><Relationship Id="rId5" Type="http://schemas.openxmlformats.org/officeDocument/2006/relationships/image" Target="../media/image123.wmf"/><Relationship Id="rId4" Type="http://schemas.openxmlformats.org/officeDocument/2006/relationships/image" Target="../media/image122.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127.wmf"/><Relationship Id="rId2" Type="http://schemas.openxmlformats.org/officeDocument/2006/relationships/image" Target="../media/image126.wmf"/><Relationship Id="rId1" Type="http://schemas.openxmlformats.org/officeDocument/2006/relationships/image" Target="../media/image125.wmf"/><Relationship Id="rId6" Type="http://schemas.openxmlformats.org/officeDocument/2006/relationships/image" Target="../media/image130.wmf"/><Relationship Id="rId5" Type="http://schemas.openxmlformats.org/officeDocument/2006/relationships/image" Target="../media/image129.wmf"/><Relationship Id="rId4" Type="http://schemas.openxmlformats.org/officeDocument/2006/relationships/image" Target="../media/image128.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31.w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134.wmf"/><Relationship Id="rId2" Type="http://schemas.openxmlformats.org/officeDocument/2006/relationships/image" Target="../media/image133.wmf"/><Relationship Id="rId1" Type="http://schemas.openxmlformats.org/officeDocument/2006/relationships/image" Target="../media/image132.wmf"/><Relationship Id="rId5" Type="http://schemas.openxmlformats.org/officeDocument/2006/relationships/image" Target="../media/image136.wmf"/><Relationship Id="rId4" Type="http://schemas.openxmlformats.org/officeDocument/2006/relationships/image" Target="../media/image135.w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135.wmf"/><Relationship Id="rId2" Type="http://schemas.openxmlformats.org/officeDocument/2006/relationships/image" Target="../media/image137.wmf"/><Relationship Id="rId1" Type="http://schemas.openxmlformats.org/officeDocument/2006/relationships/image" Target="../media/image134.wmf"/><Relationship Id="rId4" Type="http://schemas.openxmlformats.org/officeDocument/2006/relationships/image" Target="../media/image138.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 Id="rId4" Type="http://schemas.openxmlformats.org/officeDocument/2006/relationships/image" Target="../media/image20.w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139.w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140.wmf"/></Relationships>
</file>

<file path=ppt/drawings/_rels/vmlDrawing32.vml.rels><?xml version="1.0" encoding="UTF-8" standalone="yes"?>
<Relationships xmlns="http://schemas.openxmlformats.org/package/2006/relationships"><Relationship Id="rId2" Type="http://schemas.openxmlformats.org/officeDocument/2006/relationships/image" Target="../media/image141.wmf"/><Relationship Id="rId1" Type="http://schemas.openxmlformats.org/officeDocument/2006/relationships/image" Target="../media/image134.wmf"/></Relationships>
</file>

<file path=ppt/drawings/_rels/vmlDrawing33.vml.rels><?xml version="1.0" encoding="UTF-8" standalone="yes"?>
<Relationships xmlns="http://schemas.openxmlformats.org/package/2006/relationships"><Relationship Id="rId8" Type="http://schemas.openxmlformats.org/officeDocument/2006/relationships/image" Target="../media/image149.wmf"/><Relationship Id="rId13" Type="http://schemas.openxmlformats.org/officeDocument/2006/relationships/image" Target="../media/image154.wmf"/><Relationship Id="rId18" Type="http://schemas.openxmlformats.org/officeDocument/2006/relationships/image" Target="../media/image159.wmf"/><Relationship Id="rId3" Type="http://schemas.openxmlformats.org/officeDocument/2006/relationships/image" Target="../media/image144.wmf"/><Relationship Id="rId7" Type="http://schemas.openxmlformats.org/officeDocument/2006/relationships/image" Target="../media/image148.wmf"/><Relationship Id="rId12" Type="http://schemas.openxmlformats.org/officeDocument/2006/relationships/image" Target="../media/image153.wmf"/><Relationship Id="rId17" Type="http://schemas.openxmlformats.org/officeDocument/2006/relationships/image" Target="../media/image158.wmf"/><Relationship Id="rId2" Type="http://schemas.openxmlformats.org/officeDocument/2006/relationships/image" Target="../media/image143.wmf"/><Relationship Id="rId16" Type="http://schemas.openxmlformats.org/officeDocument/2006/relationships/image" Target="../media/image157.wmf"/><Relationship Id="rId20" Type="http://schemas.openxmlformats.org/officeDocument/2006/relationships/image" Target="../media/image161.wmf"/><Relationship Id="rId1" Type="http://schemas.openxmlformats.org/officeDocument/2006/relationships/image" Target="../media/image142.wmf"/><Relationship Id="rId6" Type="http://schemas.openxmlformats.org/officeDocument/2006/relationships/image" Target="../media/image147.wmf"/><Relationship Id="rId11" Type="http://schemas.openxmlformats.org/officeDocument/2006/relationships/image" Target="../media/image152.wmf"/><Relationship Id="rId5" Type="http://schemas.openxmlformats.org/officeDocument/2006/relationships/image" Target="../media/image146.wmf"/><Relationship Id="rId15" Type="http://schemas.openxmlformats.org/officeDocument/2006/relationships/image" Target="../media/image156.wmf"/><Relationship Id="rId10" Type="http://schemas.openxmlformats.org/officeDocument/2006/relationships/image" Target="../media/image151.wmf"/><Relationship Id="rId19" Type="http://schemas.openxmlformats.org/officeDocument/2006/relationships/image" Target="../media/image160.wmf"/><Relationship Id="rId4" Type="http://schemas.openxmlformats.org/officeDocument/2006/relationships/image" Target="../media/image145.wmf"/><Relationship Id="rId9" Type="http://schemas.openxmlformats.org/officeDocument/2006/relationships/image" Target="../media/image150.wmf"/><Relationship Id="rId14" Type="http://schemas.openxmlformats.org/officeDocument/2006/relationships/image" Target="../media/image155.wmf"/></Relationships>
</file>

<file path=ppt/drawings/_rels/vmlDrawing34.vml.rels><?xml version="1.0" encoding="UTF-8" standalone="yes"?>
<Relationships xmlns="http://schemas.openxmlformats.org/package/2006/relationships"><Relationship Id="rId8" Type="http://schemas.openxmlformats.org/officeDocument/2006/relationships/image" Target="../media/image168.wmf"/><Relationship Id="rId13" Type="http://schemas.openxmlformats.org/officeDocument/2006/relationships/image" Target="../media/image173.wmf"/><Relationship Id="rId3" Type="http://schemas.openxmlformats.org/officeDocument/2006/relationships/image" Target="../media/image163.wmf"/><Relationship Id="rId7" Type="http://schemas.openxmlformats.org/officeDocument/2006/relationships/image" Target="../media/image167.wmf"/><Relationship Id="rId12" Type="http://schemas.openxmlformats.org/officeDocument/2006/relationships/image" Target="../media/image172.wmf"/><Relationship Id="rId2" Type="http://schemas.openxmlformats.org/officeDocument/2006/relationships/image" Target="../media/image142.wmf"/><Relationship Id="rId1" Type="http://schemas.openxmlformats.org/officeDocument/2006/relationships/image" Target="../media/image162.wmf"/><Relationship Id="rId6" Type="http://schemas.openxmlformats.org/officeDocument/2006/relationships/image" Target="../media/image166.wmf"/><Relationship Id="rId11" Type="http://schemas.openxmlformats.org/officeDocument/2006/relationships/image" Target="../media/image171.wmf"/><Relationship Id="rId5" Type="http://schemas.openxmlformats.org/officeDocument/2006/relationships/image" Target="../media/image165.wmf"/><Relationship Id="rId10" Type="http://schemas.openxmlformats.org/officeDocument/2006/relationships/image" Target="../media/image170.wmf"/><Relationship Id="rId4" Type="http://schemas.openxmlformats.org/officeDocument/2006/relationships/image" Target="../media/image164.wmf"/><Relationship Id="rId9" Type="http://schemas.openxmlformats.org/officeDocument/2006/relationships/image" Target="../media/image169.wmf"/></Relationships>
</file>

<file path=ppt/drawings/_rels/vmlDrawing35.vml.rels><?xml version="1.0" encoding="UTF-8" standalone="yes"?>
<Relationships xmlns="http://schemas.openxmlformats.org/package/2006/relationships"><Relationship Id="rId8" Type="http://schemas.openxmlformats.org/officeDocument/2006/relationships/image" Target="../media/image177.wmf"/><Relationship Id="rId13" Type="http://schemas.openxmlformats.org/officeDocument/2006/relationships/image" Target="../media/image182.wmf"/><Relationship Id="rId3" Type="http://schemas.openxmlformats.org/officeDocument/2006/relationships/image" Target="../media/image144.wmf"/><Relationship Id="rId7" Type="http://schemas.openxmlformats.org/officeDocument/2006/relationships/image" Target="../media/image176.wmf"/><Relationship Id="rId12" Type="http://schemas.openxmlformats.org/officeDocument/2006/relationships/image" Target="../media/image181.wmf"/><Relationship Id="rId2" Type="http://schemas.openxmlformats.org/officeDocument/2006/relationships/image" Target="../media/image143.wmf"/><Relationship Id="rId16" Type="http://schemas.openxmlformats.org/officeDocument/2006/relationships/image" Target="../media/image185.wmf"/><Relationship Id="rId1" Type="http://schemas.openxmlformats.org/officeDocument/2006/relationships/image" Target="../media/image174.wmf"/><Relationship Id="rId6" Type="http://schemas.openxmlformats.org/officeDocument/2006/relationships/image" Target="../media/image175.wmf"/><Relationship Id="rId11" Type="http://schemas.openxmlformats.org/officeDocument/2006/relationships/image" Target="../media/image180.wmf"/><Relationship Id="rId5" Type="http://schemas.openxmlformats.org/officeDocument/2006/relationships/image" Target="../media/image146.wmf"/><Relationship Id="rId15" Type="http://schemas.openxmlformats.org/officeDocument/2006/relationships/image" Target="../media/image184.wmf"/><Relationship Id="rId10" Type="http://schemas.openxmlformats.org/officeDocument/2006/relationships/image" Target="../media/image179.wmf"/><Relationship Id="rId4" Type="http://schemas.openxmlformats.org/officeDocument/2006/relationships/image" Target="../media/image145.wmf"/><Relationship Id="rId9" Type="http://schemas.openxmlformats.org/officeDocument/2006/relationships/image" Target="../media/image178.wmf"/><Relationship Id="rId14" Type="http://schemas.openxmlformats.org/officeDocument/2006/relationships/image" Target="../media/image183.wmf"/></Relationships>
</file>

<file path=ppt/drawings/_rels/vmlDrawing36.vml.rels><?xml version="1.0" encoding="UTF-8" standalone="yes"?>
<Relationships xmlns="http://schemas.openxmlformats.org/package/2006/relationships"><Relationship Id="rId8" Type="http://schemas.openxmlformats.org/officeDocument/2006/relationships/image" Target="../media/image175.wmf"/><Relationship Id="rId13" Type="http://schemas.openxmlformats.org/officeDocument/2006/relationships/image" Target="../media/image180.wmf"/><Relationship Id="rId18" Type="http://schemas.openxmlformats.org/officeDocument/2006/relationships/image" Target="../media/image185.wmf"/><Relationship Id="rId3" Type="http://schemas.openxmlformats.org/officeDocument/2006/relationships/image" Target="../media/image188.wmf"/><Relationship Id="rId7" Type="http://schemas.openxmlformats.org/officeDocument/2006/relationships/image" Target="../media/image146.wmf"/><Relationship Id="rId12" Type="http://schemas.openxmlformats.org/officeDocument/2006/relationships/image" Target="../media/image179.wmf"/><Relationship Id="rId17" Type="http://schemas.openxmlformats.org/officeDocument/2006/relationships/image" Target="../media/image184.wmf"/><Relationship Id="rId2" Type="http://schemas.openxmlformats.org/officeDocument/2006/relationships/image" Target="../media/image187.wmf"/><Relationship Id="rId16" Type="http://schemas.openxmlformats.org/officeDocument/2006/relationships/image" Target="../media/image183.wmf"/><Relationship Id="rId1" Type="http://schemas.openxmlformats.org/officeDocument/2006/relationships/image" Target="../media/image186.wmf"/><Relationship Id="rId6" Type="http://schemas.openxmlformats.org/officeDocument/2006/relationships/image" Target="../media/image145.wmf"/><Relationship Id="rId11" Type="http://schemas.openxmlformats.org/officeDocument/2006/relationships/image" Target="../media/image178.wmf"/><Relationship Id="rId5" Type="http://schemas.openxmlformats.org/officeDocument/2006/relationships/image" Target="../media/image144.wmf"/><Relationship Id="rId15" Type="http://schemas.openxmlformats.org/officeDocument/2006/relationships/image" Target="../media/image182.wmf"/><Relationship Id="rId10" Type="http://schemas.openxmlformats.org/officeDocument/2006/relationships/image" Target="../media/image177.wmf"/><Relationship Id="rId19" Type="http://schemas.openxmlformats.org/officeDocument/2006/relationships/image" Target="../media/image189.wmf"/><Relationship Id="rId4" Type="http://schemas.openxmlformats.org/officeDocument/2006/relationships/image" Target="../media/image143.wmf"/><Relationship Id="rId9" Type="http://schemas.openxmlformats.org/officeDocument/2006/relationships/image" Target="../media/image176.wmf"/><Relationship Id="rId14" Type="http://schemas.openxmlformats.org/officeDocument/2006/relationships/image" Target="../media/image181.wmf"/></Relationships>
</file>

<file path=ppt/drawings/_rels/vmlDrawing37.vml.rels><?xml version="1.0" encoding="UTF-8" standalone="yes"?>
<Relationships xmlns="http://schemas.openxmlformats.org/package/2006/relationships"><Relationship Id="rId8" Type="http://schemas.openxmlformats.org/officeDocument/2006/relationships/image" Target="../media/image175.wmf"/><Relationship Id="rId13" Type="http://schemas.openxmlformats.org/officeDocument/2006/relationships/image" Target="../media/image180.wmf"/><Relationship Id="rId18" Type="http://schemas.openxmlformats.org/officeDocument/2006/relationships/image" Target="../media/image189.wmf"/><Relationship Id="rId3" Type="http://schemas.openxmlformats.org/officeDocument/2006/relationships/image" Target="../media/image192.wmf"/><Relationship Id="rId21" Type="http://schemas.openxmlformats.org/officeDocument/2006/relationships/image" Target="../media/image194.wmf"/><Relationship Id="rId7" Type="http://schemas.openxmlformats.org/officeDocument/2006/relationships/image" Target="../media/image146.wmf"/><Relationship Id="rId12" Type="http://schemas.openxmlformats.org/officeDocument/2006/relationships/image" Target="../media/image179.wmf"/><Relationship Id="rId17" Type="http://schemas.openxmlformats.org/officeDocument/2006/relationships/image" Target="../media/image184.wmf"/><Relationship Id="rId2" Type="http://schemas.openxmlformats.org/officeDocument/2006/relationships/image" Target="../media/image191.wmf"/><Relationship Id="rId16" Type="http://schemas.openxmlformats.org/officeDocument/2006/relationships/image" Target="../media/image183.wmf"/><Relationship Id="rId20" Type="http://schemas.openxmlformats.org/officeDocument/2006/relationships/image" Target="../media/image185.wmf"/><Relationship Id="rId1" Type="http://schemas.openxmlformats.org/officeDocument/2006/relationships/image" Target="../media/image190.wmf"/><Relationship Id="rId6" Type="http://schemas.openxmlformats.org/officeDocument/2006/relationships/image" Target="../media/image145.wmf"/><Relationship Id="rId11" Type="http://schemas.openxmlformats.org/officeDocument/2006/relationships/image" Target="../media/image178.wmf"/><Relationship Id="rId5" Type="http://schemas.openxmlformats.org/officeDocument/2006/relationships/image" Target="../media/image144.wmf"/><Relationship Id="rId15" Type="http://schemas.openxmlformats.org/officeDocument/2006/relationships/image" Target="../media/image182.wmf"/><Relationship Id="rId10" Type="http://schemas.openxmlformats.org/officeDocument/2006/relationships/image" Target="../media/image177.wmf"/><Relationship Id="rId19" Type="http://schemas.openxmlformats.org/officeDocument/2006/relationships/image" Target="../media/image193.wmf"/><Relationship Id="rId4" Type="http://schemas.openxmlformats.org/officeDocument/2006/relationships/image" Target="../media/image143.wmf"/><Relationship Id="rId9" Type="http://schemas.openxmlformats.org/officeDocument/2006/relationships/image" Target="../media/image176.wmf"/><Relationship Id="rId14" Type="http://schemas.openxmlformats.org/officeDocument/2006/relationships/image" Target="../media/image181.wmf"/></Relationships>
</file>

<file path=ppt/drawings/_rels/vmlDrawing38.vml.rels><?xml version="1.0" encoding="UTF-8" standalone="yes"?>
<Relationships xmlns="http://schemas.openxmlformats.org/package/2006/relationships"><Relationship Id="rId8" Type="http://schemas.openxmlformats.org/officeDocument/2006/relationships/image" Target="../media/image175.wmf"/><Relationship Id="rId13" Type="http://schemas.openxmlformats.org/officeDocument/2006/relationships/image" Target="../media/image198.wmf"/><Relationship Id="rId18" Type="http://schemas.openxmlformats.org/officeDocument/2006/relationships/image" Target="../media/image184.wmf"/><Relationship Id="rId3" Type="http://schemas.openxmlformats.org/officeDocument/2006/relationships/image" Target="../media/image197.wmf"/><Relationship Id="rId7" Type="http://schemas.openxmlformats.org/officeDocument/2006/relationships/image" Target="../media/image146.wmf"/><Relationship Id="rId12" Type="http://schemas.openxmlformats.org/officeDocument/2006/relationships/image" Target="../media/image179.wmf"/><Relationship Id="rId17" Type="http://schemas.openxmlformats.org/officeDocument/2006/relationships/image" Target="../media/image189.wmf"/><Relationship Id="rId2" Type="http://schemas.openxmlformats.org/officeDocument/2006/relationships/image" Target="../media/image196.wmf"/><Relationship Id="rId16" Type="http://schemas.openxmlformats.org/officeDocument/2006/relationships/image" Target="../media/image183.wmf"/><Relationship Id="rId1" Type="http://schemas.openxmlformats.org/officeDocument/2006/relationships/image" Target="../media/image195.wmf"/><Relationship Id="rId6" Type="http://schemas.openxmlformats.org/officeDocument/2006/relationships/image" Target="../media/image145.wmf"/><Relationship Id="rId11" Type="http://schemas.openxmlformats.org/officeDocument/2006/relationships/image" Target="../media/image178.wmf"/><Relationship Id="rId5" Type="http://schemas.openxmlformats.org/officeDocument/2006/relationships/image" Target="../media/image144.wmf"/><Relationship Id="rId15" Type="http://schemas.openxmlformats.org/officeDocument/2006/relationships/image" Target="../media/image182.wmf"/><Relationship Id="rId10" Type="http://schemas.openxmlformats.org/officeDocument/2006/relationships/image" Target="../media/image177.wmf"/><Relationship Id="rId19" Type="http://schemas.openxmlformats.org/officeDocument/2006/relationships/image" Target="../media/image199.wmf"/><Relationship Id="rId4" Type="http://schemas.openxmlformats.org/officeDocument/2006/relationships/image" Target="../media/image143.wmf"/><Relationship Id="rId9" Type="http://schemas.openxmlformats.org/officeDocument/2006/relationships/image" Target="../media/image176.wmf"/><Relationship Id="rId14" Type="http://schemas.openxmlformats.org/officeDocument/2006/relationships/image" Target="../media/image181.wmf"/></Relationships>
</file>

<file path=ppt/drawings/_rels/vmlDrawing39.vml.rels><?xml version="1.0" encoding="UTF-8" standalone="yes"?>
<Relationships xmlns="http://schemas.openxmlformats.org/package/2006/relationships"><Relationship Id="rId2" Type="http://schemas.openxmlformats.org/officeDocument/2006/relationships/image" Target="../media/image201.wmf"/><Relationship Id="rId1" Type="http://schemas.openxmlformats.org/officeDocument/2006/relationships/image" Target="../media/image200.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202.wmf"/></Relationships>
</file>

<file path=ppt/drawings/_rels/vmlDrawing41.vml.rels><?xml version="1.0" encoding="UTF-8" standalone="yes"?>
<Relationships xmlns="http://schemas.openxmlformats.org/package/2006/relationships"><Relationship Id="rId2" Type="http://schemas.openxmlformats.org/officeDocument/2006/relationships/image" Target="../media/image204.wmf"/><Relationship Id="rId1" Type="http://schemas.openxmlformats.org/officeDocument/2006/relationships/image" Target="../media/image203.wmf"/></Relationships>
</file>

<file path=ppt/drawings/_rels/vmlDrawing42.vml.rels><?xml version="1.0" encoding="UTF-8" standalone="yes"?>
<Relationships xmlns="http://schemas.openxmlformats.org/package/2006/relationships"><Relationship Id="rId8" Type="http://schemas.openxmlformats.org/officeDocument/2006/relationships/image" Target="../media/image169.wmf"/><Relationship Id="rId3" Type="http://schemas.openxmlformats.org/officeDocument/2006/relationships/image" Target="../media/image142.wmf"/><Relationship Id="rId7" Type="http://schemas.openxmlformats.org/officeDocument/2006/relationships/image" Target="../media/image167.wmf"/><Relationship Id="rId2" Type="http://schemas.openxmlformats.org/officeDocument/2006/relationships/image" Target="../media/image162.wmf"/><Relationship Id="rId1" Type="http://schemas.openxmlformats.org/officeDocument/2006/relationships/image" Target="../media/image205.wmf"/><Relationship Id="rId6" Type="http://schemas.openxmlformats.org/officeDocument/2006/relationships/image" Target="../media/image166.wmf"/><Relationship Id="rId11" Type="http://schemas.openxmlformats.org/officeDocument/2006/relationships/image" Target="../media/image208.wmf"/><Relationship Id="rId5" Type="http://schemas.openxmlformats.org/officeDocument/2006/relationships/image" Target="../media/image206.wmf"/><Relationship Id="rId10" Type="http://schemas.openxmlformats.org/officeDocument/2006/relationships/image" Target="../media/image207.wmf"/><Relationship Id="rId4" Type="http://schemas.openxmlformats.org/officeDocument/2006/relationships/image" Target="../media/image164.wmf"/><Relationship Id="rId9" Type="http://schemas.openxmlformats.org/officeDocument/2006/relationships/image" Target="../media/image163.wmf"/></Relationships>
</file>

<file path=ppt/drawings/_rels/vmlDrawing43.vml.rels><?xml version="1.0" encoding="UTF-8" standalone="yes"?>
<Relationships xmlns="http://schemas.openxmlformats.org/package/2006/relationships"><Relationship Id="rId2" Type="http://schemas.openxmlformats.org/officeDocument/2006/relationships/image" Target="../media/image210.wmf"/><Relationship Id="rId1" Type="http://schemas.openxmlformats.org/officeDocument/2006/relationships/image" Target="../media/image209.wmf"/></Relationships>
</file>

<file path=ppt/drawings/_rels/vmlDrawing44.vml.rels><?xml version="1.0" encoding="UTF-8" standalone="yes"?>
<Relationships xmlns="http://schemas.openxmlformats.org/package/2006/relationships"><Relationship Id="rId8" Type="http://schemas.openxmlformats.org/officeDocument/2006/relationships/image" Target="../media/image218.wmf"/><Relationship Id="rId3" Type="http://schemas.openxmlformats.org/officeDocument/2006/relationships/image" Target="../media/image213.wmf"/><Relationship Id="rId7" Type="http://schemas.openxmlformats.org/officeDocument/2006/relationships/image" Target="../media/image217.wmf"/><Relationship Id="rId2" Type="http://schemas.openxmlformats.org/officeDocument/2006/relationships/image" Target="../media/image212.wmf"/><Relationship Id="rId1" Type="http://schemas.openxmlformats.org/officeDocument/2006/relationships/image" Target="../media/image211.wmf"/><Relationship Id="rId6" Type="http://schemas.openxmlformats.org/officeDocument/2006/relationships/image" Target="../media/image216.wmf"/><Relationship Id="rId5" Type="http://schemas.openxmlformats.org/officeDocument/2006/relationships/image" Target="../media/image215.wmf"/><Relationship Id="rId10" Type="http://schemas.openxmlformats.org/officeDocument/2006/relationships/image" Target="../media/image220.wmf"/><Relationship Id="rId4" Type="http://schemas.openxmlformats.org/officeDocument/2006/relationships/image" Target="../media/image214.wmf"/><Relationship Id="rId9" Type="http://schemas.openxmlformats.org/officeDocument/2006/relationships/image" Target="../media/image219.wmf"/></Relationships>
</file>

<file path=ppt/drawings/_rels/vmlDrawing45.vml.rels><?xml version="1.0" encoding="UTF-8" standalone="yes"?>
<Relationships xmlns="http://schemas.openxmlformats.org/package/2006/relationships"><Relationship Id="rId3" Type="http://schemas.openxmlformats.org/officeDocument/2006/relationships/image" Target="../media/image223.wmf"/><Relationship Id="rId2" Type="http://schemas.openxmlformats.org/officeDocument/2006/relationships/image" Target="../media/image222.wmf"/><Relationship Id="rId1" Type="http://schemas.openxmlformats.org/officeDocument/2006/relationships/image" Target="../media/image221.wmf"/></Relationships>
</file>

<file path=ppt/drawings/_rels/vmlDrawing46.vml.rels><?xml version="1.0" encoding="UTF-8" standalone="yes"?>
<Relationships xmlns="http://schemas.openxmlformats.org/package/2006/relationships"><Relationship Id="rId8" Type="http://schemas.openxmlformats.org/officeDocument/2006/relationships/image" Target="../media/image231.wmf"/><Relationship Id="rId3" Type="http://schemas.openxmlformats.org/officeDocument/2006/relationships/image" Target="../media/image226.wmf"/><Relationship Id="rId7" Type="http://schemas.openxmlformats.org/officeDocument/2006/relationships/image" Target="../media/image230.wmf"/><Relationship Id="rId2" Type="http://schemas.openxmlformats.org/officeDocument/2006/relationships/image" Target="../media/image225.wmf"/><Relationship Id="rId1" Type="http://schemas.openxmlformats.org/officeDocument/2006/relationships/image" Target="../media/image224.wmf"/><Relationship Id="rId6" Type="http://schemas.openxmlformats.org/officeDocument/2006/relationships/image" Target="../media/image229.wmf"/><Relationship Id="rId5" Type="http://schemas.openxmlformats.org/officeDocument/2006/relationships/image" Target="../media/image228.wmf"/><Relationship Id="rId4" Type="http://schemas.openxmlformats.org/officeDocument/2006/relationships/image" Target="../media/image227.wmf"/><Relationship Id="rId9" Type="http://schemas.openxmlformats.org/officeDocument/2006/relationships/image" Target="../media/image232.wmf"/></Relationships>
</file>

<file path=ppt/drawings/_rels/vmlDrawing47.vml.rels><?xml version="1.0" encoding="UTF-8" standalone="yes"?>
<Relationships xmlns="http://schemas.openxmlformats.org/package/2006/relationships"><Relationship Id="rId3" Type="http://schemas.openxmlformats.org/officeDocument/2006/relationships/image" Target="../media/image235.wmf"/><Relationship Id="rId2" Type="http://schemas.openxmlformats.org/officeDocument/2006/relationships/image" Target="../media/image234.wmf"/><Relationship Id="rId1" Type="http://schemas.openxmlformats.org/officeDocument/2006/relationships/image" Target="../media/image233.wmf"/><Relationship Id="rId6" Type="http://schemas.openxmlformats.org/officeDocument/2006/relationships/image" Target="../media/image238.wmf"/><Relationship Id="rId5" Type="http://schemas.openxmlformats.org/officeDocument/2006/relationships/image" Target="../media/image237.wmf"/><Relationship Id="rId4" Type="http://schemas.openxmlformats.org/officeDocument/2006/relationships/image" Target="../media/image236.wmf"/></Relationships>
</file>

<file path=ppt/drawings/_rels/vmlDrawing48.vml.rels><?xml version="1.0" encoding="UTF-8" standalone="yes"?>
<Relationships xmlns="http://schemas.openxmlformats.org/package/2006/relationships"><Relationship Id="rId8" Type="http://schemas.openxmlformats.org/officeDocument/2006/relationships/image" Target="../media/image246.wmf"/><Relationship Id="rId3" Type="http://schemas.openxmlformats.org/officeDocument/2006/relationships/image" Target="../media/image241.wmf"/><Relationship Id="rId7" Type="http://schemas.openxmlformats.org/officeDocument/2006/relationships/image" Target="../media/image245.wmf"/><Relationship Id="rId12" Type="http://schemas.openxmlformats.org/officeDocument/2006/relationships/image" Target="../media/image250.wmf"/><Relationship Id="rId2" Type="http://schemas.openxmlformats.org/officeDocument/2006/relationships/image" Target="../media/image240.wmf"/><Relationship Id="rId1" Type="http://schemas.openxmlformats.org/officeDocument/2006/relationships/image" Target="../media/image239.wmf"/><Relationship Id="rId6" Type="http://schemas.openxmlformats.org/officeDocument/2006/relationships/image" Target="../media/image244.wmf"/><Relationship Id="rId11" Type="http://schemas.openxmlformats.org/officeDocument/2006/relationships/image" Target="../media/image249.wmf"/><Relationship Id="rId5" Type="http://schemas.openxmlformats.org/officeDocument/2006/relationships/image" Target="../media/image243.wmf"/><Relationship Id="rId10" Type="http://schemas.openxmlformats.org/officeDocument/2006/relationships/image" Target="../media/image248.wmf"/><Relationship Id="rId4" Type="http://schemas.openxmlformats.org/officeDocument/2006/relationships/image" Target="../media/image242.wmf"/><Relationship Id="rId9" Type="http://schemas.openxmlformats.org/officeDocument/2006/relationships/image" Target="../media/image247.wmf"/></Relationships>
</file>

<file path=ppt/drawings/_rels/vmlDrawing49.vml.rels><?xml version="1.0" encoding="UTF-8" standalone="yes"?>
<Relationships xmlns="http://schemas.openxmlformats.org/package/2006/relationships"><Relationship Id="rId3" Type="http://schemas.openxmlformats.org/officeDocument/2006/relationships/image" Target="../media/image253.wmf"/><Relationship Id="rId2" Type="http://schemas.openxmlformats.org/officeDocument/2006/relationships/image" Target="../media/image252.wmf"/><Relationship Id="rId1" Type="http://schemas.openxmlformats.org/officeDocument/2006/relationships/image" Target="../media/image251.wmf"/><Relationship Id="rId4" Type="http://schemas.openxmlformats.org/officeDocument/2006/relationships/image" Target="../media/image254.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image" Target="../media/image23.wmf"/></Relationships>
</file>

<file path=ppt/drawings/_rels/vmlDrawing50.vml.rels><?xml version="1.0" encoding="UTF-8" standalone="yes"?>
<Relationships xmlns="http://schemas.openxmlformats.org/package/2006/relationships"><Relationship Id="rId3" Type="http://schemas.openxmlformats.org/officeDocument/2006/relationships/image" Target="../media/image242.wmf"/><Relationship Id="rId7" Type="http://schemas.openxmlformats.org/officeDocument/2006/relationships/image" Target="../media/image256.wmf"/><Relationship Id="rId2" Type="http://schemas.openxmlformats.org/officeDocument/2006/relationships/image" Target="../media/image241.wmf"/><Relationship Id="rId1" Type="http://schemas.openxmlformats.org/officeDocument/2006/relationships/image" Target="../media/image240.wmf"/><Relationship Id="rId6" Type="http://schemas.openxmlformats.org/officeDocument/2006/relationships/image" Target="../media/image255.wmf"/><Relationship Id="rId5" Type="http://schemas.openxmlformats.org/officeDocument/2006/relationships/image" Target="../media/image248.wmf"/><Relationship Id="rId4" Type="http://schemas.openxmlformats.org/officeDocument/2006/relationships/image" Target="../media/image244.wmf"/></Relationships>
</file>

<file path=ppt/drawings/_rels/vmlDrawing51.vml.rels><?xml version="1.0" encoding="UTF-8" standalone="yes"?>
<Relationships xmlns="http://schemas.openxmlformats.org/package/2006/relationships"><Relationship Id="rId8" Type="http://schemas.openxmlformats.org/officeDocument/2006/relationships/image" Target="../media/image258.wmf"/><Relationship Id="rId3" Type="http://schemas.openxmlformats.org/officeDocument/2006/relationships/image" Target="../media/image242.wmf"/><Relationship Id="rId7" Type="http://schemas.openxmlformats.org/officeDocument/2006/relationships/image" Target="../media/image257.wmf"/><Relationship Id="rId12" Type="http://schemas.openxmlformats.org/officeDocument/2006/relationships/image" Target="../media/image261.wmf"/><Relationship Id="rId2" Type="http://schemas.openxmlformats.org/officeDocument/2006/relationships/image" Target="../media/image241.wmf"/><Relationship Id="rId1" Type="http://schemas.openxmlformats.org/officeDocument/2006/relationships/image" Target="../media/image240.wmf"/><Relationship Id="rId6" Type="http://schemas.openxmlformats.org/officeDocument/2006/relationships/image" Target="../media/image255.wmf"/><Relationship Id="rId11" Type="http://schemas.openxmlformats.org/officeDocument/2006/relationships/image" Target="../media/image260.wmf"/><Relationship Id="rId5" Type="http://schemas.openxmlformats.org/officeDocument/2006/relationships/image" Target="../media/image248.wmf"/><Relationship Id="rId10" Type="http://schemas.openxmlformats.org/officeDocument/2006/relationships/image" Target="../media/image259.wmf"/><Relationship Id="rId4" Type="http://schemas.openxmlformats.org/officeDocument/2006/relationships/image" Target="../media/image244.wmf"/><Relationship Id="rId9" Type="http://schemas.openxmlformats.org/officeDocument/2006/relationships/image" Target="../media/image256.wmf"/></Relationships>
</file>

<file path=ppt/drawings/_rels/vmlDrawing52.vml.rels><?xml version="1.0" encoding="UTF-8" standalone="yes"?>
<Relationships xmlns="http://schemas.openxmlformats.org/package/2006/relationships"><Relationship Id="rId2" Type="http://schemas.openxmlformats.org/officeDocument/2006/relationships/image" Target="../media/image263.wmf"/><Relationship Id="rId1" Type="http://schemas.openxmlformats.org/officeDocument/2006/relationships/image" Target="../media/image262.w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264.wmf"/></Relationships>
</file>

<file path=ppt/drawings/_rels/vmlDrawing54.vml.rels><?xml version="1.0" encoding="UTF-8" standalone="yes"?>
<Relationships xmlns="http://schemas.openxmlformats.org/package/2006/relationships"><Relationship Id="rId3" Type="http://schemas.openxmlformats.org/officeDocument/2006/relationships/image" Target="../media/image244.wmf"/><Relationship Id="rId7" Type="http://schemas.openxmlformats.org/officeDocument/2006/relationships/image" Target="../media/image265.wmf"/><Relationship Id="rId2" Type="http://schemas.openxmlformats.org/officeDocument/2006/relationships/image" Target="../media/image241.wmf"/><Relationship Id="rId1" Type="http://schemas.openxmlformats.org/officeDocument/2006/relationships/image" Target="../media/image240.wmf"/><Relationship Id="rId6" Type="http://schemas.openxmlformats.org/officeDocument/2006/relationships/image" Target="../media/image248.wmf"/><Relationship Id="rId5" Type="http://schemas.openxmlformats.org/officeDocument/2006/relationships/image" Target="../media/image242.wmf"/><Relationship Id="rId4" Type="http://schemas.openxmlformats.org/officeDocument/2006/relationships/image" Target="../media/image243.wmf"/></Relationships>
</file>

<file path=ppt/drawings/_rels/vmlDrawing55.vml.rels><?xml version="1.0" encoding="UTF-8" standalone="yes"?>
<Relationships xmlns="http://schemas.openxmlformats.org/package/2006/relationships"><Relationship Id="rId8" Type="http://schemas.openxmlformats.org/officeDocument/2006/relationships/image" Target="../media/image273.wmf"/><Relationship Id="rId13" Type="http://schemas.openxmlformats.org/officeDocument/2006/relationships/image" Target="../media/image278.wmf"/><Relationship Id="rId3" Type="http://schemas.openxmlformats.org/officeDocument/2006/relationships/image" Target="../media/image268.wmf"/><Relationship Id="rId7" Type="http://schemas.openxmlformats.org/officeDocument/2006/relationships/image" Target="../media/image272.wmf"/><Relationship Id="rId12" Type="http://schemas.openxmlformats.org/officeDocument/2006/relationships/image" Target="../media/image277.wmf"/><Relationship Id="rId2" Type="http://schemas.openxmlformats.org/officeDocument/2006/relationships/image" Target="../media/image267.wmf"/><Relationship Id="rId1" Type="http://schemas.openxmlformats.org/officeDocument/2006/relationships/image" Target="../media/image266.wmf"/><Relationship Id="rId6" Type="http://schemas.openxmlformats.org/officeDocument/2006/relationships/image" Target="../media/image271.wmf"/><Relationship Id="rId11" Type="http://schemas.openxmlformats.org/officeDocument/2006/relationships/image" Target="../media/image276.wmf"/><Relationship Id="rId5" Type="http://schemas.openxmlformats.org/officeDocument/2006/relationships/image" Target="../media/image270.wmf"/><Relationship Id="rId10" Type="http://schemas.openxmlformats.org/officeDocument/2006/relationships/image" Target="../media/image275.wmf"/><Relationship Id="rId4" Type="http://schemas.openxmlformats.org/officeDocument/2006/relationships/image" Target="../media/image269.wmf"/><Relationship Id="rId9" Type="http://schemas.openxmlformats.org/officeDocument/2006/relationships/image" Target="../media/image274.wmf"/></Relationships>
</file>

<file path=ppt/drawings/_rels/vmlDrawing56.vml.rels><?xml version="1.0" encoding="UTF-8" standalone="yes"?>
<Relationships xmlns="http://schemas.openxmlformats.org/package/2006/relationships"><Relationship Id="rId8" Type="http://schemas.openxmlformats.org/officeDocument/2006/relationships/image" Target="../media/image182.wmf"/><Relationship Id="rId3" Type="http://schemas.openxmlformats.org/officeDocument/2006/relationships/image" Target="../media/image281.wmf"/><Relationship Id="rId7" Type="http://schemas.openxmlformats.org/officeDocument/2006/relationships/image" Target="../media/image285.wmf"/><Relationship Id="rId2" Type="http://schemas.openxmlformats.org/officeDocument/2006/relationships/image" Target="../media/image280.wmf"/><Relationship Id="rId1" Type="http://schemas.openxmlformats.org/officeDocument/2006/relationships/image" Target="../media/image279.wmf"/><Relationship Id="rId6" Type="http://schemas.openxmlformats.org/officeDocument/2006/relationships/image" Target="../media/image284.wmf"/><Relationship Id="rId5" Type="http://schemas.openxmlformats.org/officeDocument/2006/relationships/image" Target="../media/image283.wmf"/><Relationship Id="rId4" Type="http://schemas.openxmlformats.org/officeDocument/2006/relationships/image" Target="../media/image282.wmf"/><Relationship Id="rId9" Type="http://schemas.openxmlformats.org/officeDocument/2006/relationships/image" Target="../media/image184.wmf"/></Relationships>
</file>

<file path=ppt/drawings/_rels/vmlDrawing57.vml.rels><?xml version="1.0" encoding="UTF-8" standalone="yes"?>
<Relationships xmlns="http://schemas.openxmlformats.org/package/2006/relationships"><Relationship Id="rId8" Type="http://schemas.openxmlformats.org/officeDocument/2006/relationships/image" Target="../media/image293.wmf"/><Relationship Id="rId13" Type="http://schemas.openxmlformats.org/officeDocument/2006/relationships/image" Target="../media/image298.wmf"/><Relationship Id="rId3" Type="http://schemas.openxmlformats.org/officeDocument/2006/relationships/image" Target="../media/image288.wmf"/><Relationship Id="rId7" Type="http://schemas.openxmlformats.org/officeDocument/2006/relationships/image" Target="../media/image292.wmf"/><Relationship Id="rId12" Type="http://schemas.openxmlformats.org/officeDocument/2006/relationships/image" Target="../media/image297.wmf"/><Relationship Id="rId2" Type="http://schemas.openxmlformats.org/officeDocument/2006/relationships/image" Target="../media/image287.wmf"/><Relationship Id="rId16" Type="http://schemas.openxmlformats.org/officeDocument/2006/relationships/image" Target="../media/image301.wmf"/><Relationship Id="rId1" Type="http://schemas.openxmlformats.org/officeDocument/2006/relationships/image" Target="../media/image286.wmf"/><Relationship Id="rId6" Type="http://schemas.openxmlformats.org/officeDocument/2006/relationships/image" Target="../media/image291.wmf"/><Relationship Id="rId11" Type="http://schemas.openxmlformats.org/officeDocument/2006/relationships/image" Target="../media/image296.wmf"/><Relationship Id="rId5" Type="http://schemas.openxmlformats.org/officeDocument/2006/relationships/image" Target="../media/image290.wmf"/><Relationship Id="rId15" Type="http://schemas.openxmlformats.org/officeDocument/2006/relationships/image" Target="../media/image300.wmf"/><Relationship Id="rId10" Type="http://schemas.openxmlformats.org/officeDocument/2006/relationships/image" Target="../media/image295.wmf"/><Relationship Id="rId4" Type="http://schemas.openxmlformats.org/officeDocument/2006/relationships/image" Target="../media/image289.wmf"/><Relationship Id="rId9" Type="http://schemas.openxmlformats.org/officeDocument/2006/relationships/image" Target="../media/image294.wmf"/><Relationship Id="rId14" Type="http://schemas.openxmlformats.org/officeDocument/2006/relationships/image" Target="../media/image299.wmf"/></Relationships>
</file>

<file path=ppt/drawings/_rels/vmlDrawing58.vml.rels><?xml version="1.0" encoding="UTF-8" standalone="yes"?>
<Relationships xmlns="http://schemas.openxmlformats.org/package/2006/relationships"><Relationship Id="rId8" Type="http://schemas.openxmlformats.org/officeDocument/2006/relationships/image" Target="../media/image307.wmf"/><Relationship Id="rId3" Type="http://schemas.openxmlformats.org/officeDocument/2006/relationships/image" Target="../media/image302.wmf"/><Relationship Id="rId7" Type="http://schemas.openxmlformats.org/officeDocument/2006/relationships/image" Target="../media/image306.wmf"/><Relationship Id="rId2" Type="http://schemas.openxmlformats.org/officeDocument/2006/relationships/image" Target="../media/image281.wmf"/><Relationship Id="rId1" Type="http://schemas.openxmlformats.org/officeDocument/2006/relationships/image" Target="../media/image280.wmf"/><Relationship Id="rId6" Type="http://schemas.openxmlformats.org/officeDocument/2006/relationships/image" Target="../media/image305.wmf"/><Relationship Id="rId5" Type="http://schemas.openxmlformats.org/officeDocument/2006/relationships/image" Target="../media/image304.wmf"/><Relationship Id="rId10" Type="http://schemas.openxmlformats.org/officeDocument/2006/relationships/image" Target="../media/image309.wmf"/><Relationship Id="rId4" Type="http://schemas.openxmlformats.org/officeDocument/2006/relationships/image" Target="../media/image303.wmf"/><Relationship Id="rId9" Type="http://schemas.openxmlformats.org/officeDocument/2006/relationships/image" Target="../media/image308.wmf"/></Relationships>
</file>

<file path=ppt/drawings/_rels/vmlDrawing59.vml.rels><?xml version="1.0" encoding="UTF-8" standalone="yes"?>
<Relationships xmlns="http://schemas.openxmlformats.org/package/2006/relationships"><Relationship Id="rId8" Type="http://schemas.openxmlformats.org/officeDocument/2006/relationships/image" Target="../media/image309.wmf"/><Relationship Id="rId3" Type="http://schemas.openxmlformats.org/officeDocument/2006/relationships/image" Target="../media/image304.wmf"/><Relationship Id="rId7" Type="http://schemas.openxmlformats.org/officeDocument/2006/relationships/image" Target="../media/image308.wmf"/><Relationship Id="rId2" Type="http://schemas.openxmlformats.org/officeDocument/2006/relationships/image" Target="../media/image303.wmf"/><Relationship Id="rId1" Type="http://schemas.openxmlformats.org/officeDocument/2006/relationships/image" Target="../media/image302.wmf"/><Relationship Id="rId6" Type="http://schemas.openxmlformats.org/officeDocument/2006/relationships/image" Target="../media/image307.wmf"/><Relationship Id="rId5" Type="http://schemas.openxmlformats.org/officeDocument/2006/relationships/image" Target="../media/image306.wmf"/><Relationship Id="rId4" Type="http://schemas.openxmlformats.org/officeDocument/2006/relationships/image" Target="../media/image305.wmf"/><Relationship Id="rId9" Type="http://schemas.openxmlformats.org/officeDocument/2006/relationships/image" Target="../media/image310.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image" Target="../media/image27.wmf"/><Relationship Id="rId5" Type="http://schemas.openxmlformats.org/officeDocument/2006/relationships/image" Target="../media/image31.wmf"/><Relationship Id="rId4" Type="http://schemas.openxmlformats.org/officeDocument/2006/relationships/image" Target="../media/image30.wmf"/></Relationships>
</file>

<file path=ppt/drawings/_rels/vmlDrawing60.vml.rels><?xml version="1.0" encoding="UTF-8" standalone="yes"?>
<Relationships xmlns="http://schemas.openxmlformats.org/package/2006/relationships"><Relationship Id="rId8" Type="http://schemas.openxmlformats.org/officeDocument/2006/relationships/image" Target="../media/image309.wmf"/><Relationship Id="rId3" Type="http://schemas.openxmlformats.org/officeDocument/2006/relationships/image" Target="../media/image304.wmf"/><Relationship Id="rId7" Type="http://schemas.openxmlformats.org/officeDocument/2006/relationships/image" Target="../media/image308.wmf"/><Relationship Id="rId2" Type="http://schemas.openxmlformats.org/officeDocument/2006/relationships/image" Target="../media/image303.wmf"/><Relationship Id="rId1" Type="http://schemas.openxmlformats.org/officeDocument/2006/relationships/image" Target="../media/image302.wmf"/><Relationship Id="rId6" Type="http://schemas.openxmlformats.org/officeDocument/2006/relationships/image" Target="../media/image307.wmf"/><Relationship Id="rId5" Type="http://schemas.openxmlformats.org/officeDocument/2006/relationships/image" Target="../media/image306.wmf"/><Relationship Id="rId4" Type="http://schemas.openxmlformats.org/officeDocument/2006/relationships/image" Target="../media/image305.wmf"/><Relationship Id="rId9" Type="http://schemas.openxmlformats.org/officeDocument/2006/relationships/image" Target="../media/image310.wmf"/></Relationships>
</file>

<file path=ppt/drawings/_rels/vmlDrawing61.vml.rels><?xml version="1.0" encoding="UTF-8" standalone="yes"?>
<Relationships xmlns="http://schemas.openxmlformats.org/package/2006/relationships"><Relationship Id="rId3" Type="http://schemas.openxmlformats.org/officeDocument/2006/relationships/image" Target="../media/image311.wmf"/><Relationship Id="rId2" Type="http://schemas.openxmlformats.org/officeDocument/2006/relationships/image" Target="../media/image303.wmf"/><Relationship Id="rId1" Type="http://schemas.openxmlformats.org/officeDocument/2006/relationships/image" Target="../media/image302.wmf"/><Relationship Id="rId5" Type="http://schemas.openxmlformats.org/officeDocument/2006/relationships/image" Target="../media/image308.wmf"/><Relationship Id="rId4" Type="http://schemas.openxmlformats.org/officeDocument/2006/relationships/image" Target="../media/image307.wmf"/></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310.wmf"/></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312.wmf"/></Relationships>
</file>

<file path=ppt/drawings/_rels/vmlDrawing64.vml.rels><?xml version="1.0" encoding="UTF-8" standalone="yes"?>
<Relationships xmlns="http://schemas.openxmlformats.org/package/2006/relationships"><Relationship Id="rId3" Type="http://schemas.openxmlformats.org/officeDocument/2006/relationships/image" Target="../media/image314.wmf"/><Relationship Id="rId2" Type="http://schemas.openxmlformats.org/officeDocument/2006/relationships/image" Target="../media/image313.wmf"/><Relationship Id="rId1" Type="http://schemas.openxmlformats.org/officeDocument/2006/relationships/image" Target="../media/image280.wmf"/><Relationship Id="rId6" Type="http://schemas.openxmlformats.org/officeDocument/2006/relationships/image" Target="../media/image293.wmf"/><Relationship Id="rId5" Type="http://schemas.openxmlformats.org/officeDocument/2006/relationships/image" Target="../media/image316.wmf"/><Relationship Id="rId4" Type="http://schemas.openxmlformats.org/officeDocument/2006/relationships/image" Target="../media/image315.wmf"/></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317.wmf"/></Relationships>
</file>

<file path=ppt/drawings/_rels/vmlDrawing66.vml.rels><?xml version="1.0" encoding="UTF-8" standalone="yes"?>
<Relationships xmlns="http://schemas.openxmlformats.org/package/2006/relationships"><Relationship Id="rId8" Type="http://schemas.openxmlformats.org/officeDocument/2006/relationships/image" Target="../media/image323.wmf"/><Relationship Id="rId3" Type="http://schemas.openxmlformats.org/officeDocument/2006/relationships/image" Target="../media/image281.wmf"/><Relationship Id="rId7" Type="http://schemas.openxmlformats.org/officeDocument/2006/relationships/image" Target="../media/image322.wmf"/><Relationship Id="rId12" Type="http://schemas.openxmlformats.org/officeDocument/2006/relationships/image" Target="../media/image327.wmf"/><Relationship Id="rId2" Type="http://schemas.openxmlformats.org/officeDocument/2006/relationships/image" Target="../media/image318.wmf"/><Relationship Id="rId1" Type="http://schemas.openxmlformats.org/officeDocument/2006/relationships/image" Target="../media/image280.wmf"/><Relationship Id="rId6" Type="http://schemas.openxmlformats.org/officeDocument/2006/relationships/image" Target="../media/image321.wmf"/><Relationship Id="rId11" Type="http://schemas.openxmlformats.org/officeDocument/2006/relationships/image" Target="../media/image326.wmf"/><Relationship Id="rId5" Type="http://schemas.openxmlformats.org/officeDocument/2006/relationships/image" Target="../media/image320.wmf"/><Relationship Id="rId10" Type="http://schemas.openxmlformats.org/officeDocument/2006/relationships/image" Target="../media/image325.wmf"/><Relationship Id="rId4" Type="http://schemas.openxmlformats.org/officeDocument/2006/relationships/image" Target="../media/image319.wmf"/><Relationship Id="rId9" Type="http://schemas.openxmlformats.org/officeDocument/2006/relationships/image" Target="../media/image324.wmf"/></Relationships>
</file>

<file path=ppt/drawings/_rels/vmlDrawing67.vml.rels><?xml version="1.0" encoding="UTF-8" standalone="yes"?>
<Relationships xmlns="http://schemas.openxmlformats.org/package/2006/relationships"><Relationship Id="rId8" Type="http://schemas.openxmlformats.org/officeDocument/2006/relationships/image" Target="../media/image290.wmf"/><Relationship Id="rId13" Type="http://schemas.openxmlformats.org/officeDocument/2006/relationships/image" Target="../media/image333.wmf"/><Relationship Id="rId18" Type="http://schemas.openxmlformats.org/officeDocument/2006/relationships/image" Target="../media/image338.wmf"/><Relationship Id="rId3" Type="http://schemas.openxmlformats.org/officeDocument/2006/relationships/image" Target="../media/image316.wmf"/><Relationship Id="rId7" Type="http://schemas.openxmlformats.org/officeDocument/2006/relationships/image" Target="../media/image330.wmf"/><Relationship Id="rId12" Type="http://schemas.openxmlformats.org/officeDocument/2006/relationships/image" Target="../media/image332.wmf"/><Relationship Id="rId17" Type="http://schemas.openxmlformats.org/officeDocument/2006/relationships/image" Target="../media/image337.wmf"/><Relationship Id="rId2" Type="http://schemas.openxmlformats.org/officeDocument/2006/relationships/image" Target="../media/image281.wmf"/><Relationship Id="rId16" Type="http://schemas.openxmlformats.org/officeDocument/2006/relationships/image" Target="../media/image336.wmf"/><Relationship Id="rId1" Type="http://schemas.openxmlformats.org/officeDocument/2006/relationships/image" Target="../media/image280.wmf"/><Relationship Id="rId6" Type="http://schemas.openxmlformats.org/officeDocument/2006/relationships/image" Target="../media/image329.wmf"/><Relationship Id="rId11" Type="http://schemas.openxmlformats.org/officeDocument/2006/relationships/image" Target="../media/image292.wmf"/><Relationship Id="rId5" Type="http://schemas.openxmlformats.org/officeDocument/2006/relationships/image" Target="../media/image328.wmf"/><Relationship Id="rId15" Type="http://schemas.openxmlformats.org/officeDocument/2006/relationships/image" Target="../media/image335.wmf"/><Relationship Id="rId10" Type="http://schemas.openxmlformats.org/officeDocument/2006/relationships/image" Target="../media/image331.wmf"/><Relationship Id="rId19" Type="http://schemas.openxmlformats.org/officeDocument/2006/relationships/image" Target="../media/image339.wmf"/><Relationship Id="rId4" Type="http://schemas.openxmlformats.org/officeDocument/2006/relationships/image" Target="../media/image293.wmf"/><Relationship Id="rId9" Type="http://schemas.openxmlformats.org/officeDocument/2006/relationships/image" Target="../media/image291.wmf"/><Relationship Id="rId14" Type="http://schemas.openxmlformats.org/officeDocument/2006/relationships/image" Target="../media/image334.wmf"/></Relationships>
</file>

<file path=ppt/drawings/_rels/vmlDrawing68.vml.rels><?xml version="1.0" encoding="UTF-8" standalone="yes"?>
<Relationships xmlns="http://schemas.openxmlformats.org/package/2006/relationships"><Relationship Id="rId3" Type="http://schemas.openxmlformats.org/officeDocument/2006/relationships/image" Target="../media/image342.wmf"/><Relationship Id="rId2" Type="http://schemas.openxmlformats.org/officeDocument/2006/relationships/image" Target="../media/image341.wmf"/><Relationship Id="rId1" Type="http://schemas.openxmlformats.org/officeDocument/2006/relationships/image" Target="../media/image340.wmf"/></Relationships>
</file>

<file path=ppt/drawings/_rels/vmlDrawing69.vml.rels><?xml version="1.0" encoding="UTF-8" standalone="yes"?>
<Relationships xmlns="http://schemas.openxmlformats.org/package/2006/relationships"><Relationship Id="rId8" Type="http://schemas.openxmlformats.org/officeDocument/2006/relationships/image" Target="../media/image349.wmf"/><Relationship Id="rId3" Type="http://schemas.openxmlformats.org/officeDocument/2006/relationships/image" Target="../media/image345.wmf"/><Relationship Id="rId7" Type="http://schemas.openxmlformats.org/officeDocument/2006/relationships/image" Target="../media/image348.wmf"/><Relationship Id="rId2" Type="http://schemas.openxmlformats.org/officeDocument/2006/relationships/image" Target="../media/image344.wmf"/><Relationship Id="rId1" Type="http://schemas.openxmlformats.org/officeDocument/2006/relationships/image" Target="../media/image343.wmf"/><Relationship Id="rId6" Type="http://schemas.openxmlformats.org/officeDocument/2006/relationships/image" Target="../media/image347.wmf"/><Relationship Id="rId5" Type="http://schemas.openxmlformats.org/officeDocument/2006/relationships/image" Target="../media/image346.wmf"/><Relationship Id="rId4" Type="http://schemas.openxmlformats.org/officeDocument/2006/relationships/image" Target="../media/image341.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39.wmf"/><Relationship Id="rId13" Type="http://schemas.openxmlformats.org/officeDocument/2006/relationships/image" Target="../media/image44.wmf"/><Relationship Id="rId3" Type="http://schemas.openxmlformats.org/officeDocument/2006/relationships/image" Target="../media/image34.wmf"/><Relationship Id="rId7" Type="http://schemas.openxmlformats.org/officeDocument/2006/relationships/image" Target="../media/image38.wmf"/><Relationship Id="rId12" Type="http://schemas.openxmlformats.org/officeDocument/2006/relationships/image" Target="../media/image43.wmf"/><Relationship Id="rId2" Type="http://schemas.openxmlformats.org/officeDocument/2006/relationships/image" Target="../media/image33.wmf"/><Relationship Id="rId1" Type="http://schemas.openxmlformats.org/officeDocument/2006/relationships/image" Target="../media/image32.wmf"/><Relationship Id="rId6" Type="http://schemas.openxmlformats.org/officeDocument/2006/relationships/image" Target="../media/image37.wmf"/><Relationship Id="rId11" Type="http://schemas.openxmlformats.org/officeDocument/2006/relationships/image" Target="../media/image42.wmf"/><Relationship Id="rId5" Type="http://schemas.openxmlformats.org/officeDocument/2006/relationships/image" Target="../media/image36.wmf"/><Relationship Id="rId10" Type="http://schemas.openxmlformats.org/officeDocument/2006/relationships/image" Target="../media/image41.wmf"/><Relationship Id="rId4" Type="http://schemas.openxmlformats.org/officeDocument/2006/relationships/image" Target="../media/image35.wmf"/><Relationship Id="rId9" Type="http://schemas.openxmlformats.org/officeDocument/2006/relationships/image" Target="../media/image40.wmf"/></Relationships>
</file>

<file path=ppt/drawings/_rels/vmlDrawing70.vml.rels><?xml version="1.0" encoding="UTF-8" standalone="yes"?>
<Relationships xmlns="http://schemas.openxmlformats.org/package/2006/relationships"><Relationship Id="rId3" Type="http://schemas.openxmlformats.org/officeDocument/2006/relationships/image" Target="../media/image345.wmf"/><Relationship Id="rId7" Type="http://schemas.openxmlformats.org/officeDocument/2006/relationships/image" Target="../media/image354.wmf"/><Relationship Id="rId2" Type="http://schemas.openxmlformats.org/officeDocument/2006/relationships/image" Target="../media/image344.wmf"/><Relationship Id="rId1" Type="http://schemas.openxmlformats.org/officeDocument/2006/relationships/image" Target="../media/image350.wmf"/><Relationship Id="rId6" Type="http://schemas.openxmlformats.org/officeDocument/2006/relationships/image" Target="../media/image353.wmf"/><Relationship Id="rId5" Type="http://schemas.openxmlformats.org/officeDocument/2006/relationships/image" Target="../media/image352.wmf"/><Relationship Id="rId4" Type="http://schemas.openxmlformats.org/officeDocument/2006/relationships/image" Target="../media/image351.wmf"/></Relationships>
</file>

<file path=ppt/drawings/_rels/vmlDrawing71.vml.rels><?xml version="1.0" encoding="UTF-8" standalone="yes"?>
<Relationships xmlns="http://schemas.openxmlformats.org/package/2006/relationships"><Relationship Id="rId3" Type="http://schemas.openxmlformats.org/officeDocument/2006/relationships/image" Target="../media/image357.wmf"/><Relationship Id="rId2" Type="http://schemas.openxmlformats.org/officeDocument/2006/relationships/image" Target="../media/image356.wmf"/><Relationship Id="rId1" Type="http://schemas.openxmlformats.org/officeDocument/2006/relationships/image" Target="../media/image355.wmf"/><Relationship Id="rId5" Type="http://schemas.openxmlformats.org/officeDocument/2006/relationships/image" Target="../media/image359.wmf"/><Relationship Id="rId4" Type="http://schemas.openxmlformats.org/officeDocument/2006/relationships/image" Target="../media/image358.wmf"/></Relationships>
</file>

<file path=ppt/drawings/_rels/vmlDrawing72.vml.rels><?xml version="1.0" encoding="UTF-8" standalone="yes"?>
<Relationships xmlns="http://schemas.openxmlformats.org/package/2006/relationships"><Relationship Id="rId1" Type="http://schemas.openxmlformats.org/officeDocument/2006/relationships/image" Target="../media/image360.wmf"/></Relationships>
</file>

<file path=ppt/drawings/_rels/vmlDrawing73.vml.rels><?xml version="1.0" encoding="UTF-8" standalone="yes"?>
<Relationships xmlns="http://schemas.openxmlformats.org/package/2006/relationships"><Relationship Id="rId8" Type="http://schemas.openxmlformats.org/officeDocument/2006/relationships/image" Target="../media/image366.wmf"/><Relationship Id="rId13" Type="http://schemas.openxmlformats.org/officeDocument/2006/relationships/image" Target="../media/image370.wmf"/><Relationship Id="rId3" Type="http://schemas.openxmlformats.org/officeDocument/2006/relationships/image" Target="../media/image361.wmf"/><Relationship Id="rId7" Type="http://schemas.openxmlformats.org/officeDocument/2006/relationships/image" Target="../media/image365.wmf"/><Relationship Id="rId12" Type="http://schemas.openxmlformats.org/officeDocument/2006/relationships/image" Target="../media/image369.wmf"/><Relationship Id="rId2" Type="http://schemas.openxmlformats.org/officeDocument/2006/relationships/image" Target="../media/image178.wmf"/><Relationship Id="rId1" Type="http://schemas.openxmlformats.org/officeDocument/2006/relationships/image" Target="../media/image175.wmf"/><Relationship Id="rId6" Type="http://schemas.openxmlformats.org/officeDocument/2006/relationships/image" Target="../media/image364.wmf"/><Relationship Id="rId11" Type="http://schemas.openxmlformats.org/officeDocument/2006/relationships/image" Target="../media/image368.wmf"/><Relationship Id="rId5" Type="http://schemas.openxmlformats.org/officeDocument/2006/relationships/image" Target="../media/image363.wmf"/><Relationship Id="rId15" Type="http://schemas.openxmlformats.org/officeDocument/2006/relationships/image" Target="../media/image372.wmf"/><Relationship Id="rId10" Type="http://schemas.openxmlformats.org/officeDocument/2006/relationships/image" Target="../media/image184.wmf"/><Relationship Id="rId4" Type="http://schemas.openxmlformats.org/officeDocument/2006/relationships/image" Target="../media/image362.wmf"/><Relationship Id="rId9" Type="http://schemas.openxmlformats.org/officeDocument/2006/relationships/image" Target="../media/image367.wmf"/><Relationship Id="rId14" Type="http://schemas.openxmlformats.org/officeDocument/2006/relationships/image" Target="../media/image371.wmf"/></Relationships>
</file>

<file path=ppt/drawings/_rels/vmlDrawing74.vml.rels><?xml version="1.0" encoding="UTF-8" standalone="yes"?>
<Relationships xmlns="http://schemas.openxmlformats.org/package/2006/relationships"><Relationship Id="rId3" Type="http://schemas.openxmlformats.org/officeDocument/2006/relationships/image" Target="../media/image376.wmf"/><Relationship Id="rId2" Type="http://schemas.openxmlformats.org/officeDocument/2006/relationships/image" Target="../media/image375.wmf"/><Relationship Id="rId1" Type="http://schemas.openxmlformats.org/officeDocument/2006/relationships/image" Target="../media/image374.wmf"/><Relationship Id="rId4" Type="http://schemas.openxmlformats.org/officeDocument/2006/relationships/image" Target="../media/image377.wmf"/></Relationships>
</file>

<file path=ppt/drawings/_rels/vmlDrawing75.vml.rels><?xml version="1.0" encoding="UTF-8" standalone="yes"?>
<Relationships xmlns="http://schemas.openxmlformats.org/package/2006/relationships"><Relationship Id="rId3" Type="http://schemas.openxmlformats.org/officeDocument/2006/relationships/image" Target="../media/image380.wmf"/><Relationship Id="rId2" Type="http://schemas.openxmlformats.org/officeDocument/2006/relationships/image" Target="../media/image379.wmf"/><Relationship Id="rId1" Type="http://schemas.openxmlformats.org/officeDocument/2006/relationships/image" Target="../media/image378.wmf"/><Relationship Id="rId4" Type="http://schemas.openxmlformats.org/officeDocument/2006/relationships/image" Target="../media/image381.wmf"/></Relationships>
</file>

<file path=ppt/drawings/_rels/vmlDrawing76.vml.rels><?xml version="1.0" encoding="UTF-8" standalone="yes"?>
<Relationships xmlns="http://schemas.openxmlformats.org/package/2006/relationships"><Relationship Id="rId2" Type="http://schemas.openxmlformats.org/officeDocument/2006/relationships/image" Target="../media/image383.wmf"/><Relationship Id="rId1" Type="http://schemas.openxmlformats.org/officeDocument/2006/relationships/image" Target="../media/image382.wmf"/></Relationships>
</file>

<file path=ppt/drawings/_rels/vmlDrawing77.vml.rels><?xml version="1.0" encoding="UTF-8" standalone="yes"?>
<Relationships xmlns="http://schemas.openxmlformats.org/package/2006/relationships"><Relationship Id="rId2" Type="http://schemas.openxmlformats.org/officeDocument/2006/relationships/image" Target="../media/image385.wmf"/><Relationship Id="rId1" Type="http://schemas.openxmlformats.org/officeDocument/2006/relationships/image" Target="../media/image384.wmf"/></Relationships>
</file>

<file path=ppt/drawings/_rels/vmlDrawing78.vml.rels><?xml version="1.0" encoding="UTF-8" standalone="yes"?>
<Relationships xmlns="http://schemas.openxmlformats.org/package/2006/relationships"><Relationship Id="rId1" Type="http://schemas.openxmlformats.org/officeDocument/2006/relationships/image" Target="../media/image386.wmf"/></Relationships>
</file>

<file path=ppt/drawings/_rels/vmlDrawing79.vml.rels><?xml version="1.0" encoding="UTF-8" standalone="yes"?>
<Relationships xmlns="http://schemas.openxmlformats.org/package/2006/relationships"><Relationship Id="rId8" Type="http://schemas.openxmlformats.org/officeDocument/2006/relationships/image" Target="../media/image388.wmf"/><Relationship Id="rId13" Type="http://schemas.openxmlformats.org/officeDocument/2006/relationships/image" Target="../media/image390.wmf"/><Relationship Id="rId3" Type="http://schemas.openxmlformats.org/officeDocument/2006/relationships/image" Target="../media/image184.wmf"/><Relationship Id="rId7" Type="http://schemas.openxmlformats.org/officeDocument/2006/relationships/image" Target="../media/image387.wmf"/><Relationship Id="rId12" Type="http://schemas.openxmlformats.org/officeDocument/2006/relationships/image" Target="../media/image389.wmf"/><Relationship Id="rId2" Type="http://schemas.openxmlformats.org/officeDocument/2006/relationships/image" Target="../media/image178.wmf"/><Relationship Id="rId1" Type="http://schemas.openxmlformats.org/officeDocument/2006/relationships/image" Target="../media/image175.wmf"/><Relationship Id="rId6" Type="http://schemas.openxmlformats.org/officeDocument/2006/relationships/image" Target="../media/image362.wmf"/><Relationship Id="rId11" Type="http://schemas.openxmlformats.org/officeDocument/2006/relationships/image" Target="../media/image386.wmf"/><Relationship Id="rId5" Type="http://schemas.openxmlformats.org/officeDocument/2006/relationships/image" Target="../media/image361.wmf"/><Relationship Id="rId10" Type="http://schemas.openxmlformats.org/officeDocument/2006/relationships/image" Target="../media/image367.wmf"/><Relationship Id="rId4" Type="http://schemas.openxmlformats.org/officeDocument/2006/relationships/image" Target="../media/image182.wmf"/><Relationship Id="rId9" Type="http://schemas.openxmlformats.org/officeDocument/2006/relationships/image" Target="../media/image370.wmf"/><Relationship Id="rId14" Type="http://schemas.openxmlformats.org/officeDocument/2006/relationships/image" Target="../media/image391.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image" Target="../media/image46.wmf"/><Relationship Id="rId1" Type="http://schemas.openxmlformats.org/officeDocument/2006/relationships/image" Target="../media/image45.wmf"/><Relationship Id="rId4" Type="http://schemas.openxmlformats.org/officeDocument/2006/relationships/image" Target="../media/image48.wmf"/></Relationships>
</file>

<file path=ppt/drawings/_rels/vmlDrawing80.vml.rels><?xml version="1.0" encoding="UTF-8" standalone="yes"?>
<Relationships xmlns="http://schemas.openxmlformats.org/package/2006/relationships"><Relationship Id="rId8" Type="http://schemas.openxmlformats.org/officeDocument/2006/relationships/image" Target="../media/image388.wmf"/><Relationship Id="rId3" Type="http://schemas.openxmlformats.org/officeDocument/2006/relationships/image" Target="../media/image184.wmf"/><Relationship Id="rId7" Type="http://schemas.openxmlformats.org/officeDocument/2006/relationships/image" Target="../media/image387.wmf"/><Relationship Id="rId2" Type="http://schemas.openxmlformats.org/officeDocument/2006/relationships/image" Target="../media/image178.wmf"/><Relationship Id="rId1" Type="http://schemas.openxmlformats.org/officeDocument/2006/relationships/image" Target="../media/image175.wmf"/><Relationship Id="rId6" Type="http://schemas.openxmlformats.org/officeDocument/2006/relationships/image" Target="../media/image362.wmf"/><Relationship Id="rId5" Type="http://schemas.openxmlformats.org/officeDocument/2006/relationships/image" Target="../media/image361.wmf"/><Relationship Id="rId10" Type="http://schemas.openxmlformats.org/officeDocument/2006/relationships/image" Target="../media/image367.wmf"/><Relationship Id="rId4" Type="http://schemas.openxmlformats.org/officeDocument/2006/relationships/image" Target="../media/image182.wmf"/><Relationship Id="rId9" Type="http://schemas.openxmlformats.org/officeDocument/2006/relationships/image" Target="../media/image370.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51.wmf"/><Relationship Id="rId7" Type="http://schemas.openxmlformats.org/officeDocument/2006/relationships/image" Target="../media/image55.wmf"/><Relationship Id="rId2" Type="http://schemas.openxmlformats.org/officeDocument/2006/relationships/image" Target="../media/image50.wmf"/><Relationship Id="rId1" Type="http://schemas.openxmlformats.org/officeDocument/2006/relationships/image" Target="../media/image49.wmf"/><Relationship Id="rId6" Type="http://schemas.openxmlformats.org/officeDocument/2006/relationships/image" Target="../media/image54.wmf"/><Relationship Id="rId5" Type="http://schemas.openxmlformats.org/officeDocument/2006/relationships/image" Target="../media/image53.wmf"/><Relationship Id="rId4" Type="http://schemas.openxmlformats.org/officeDocument/2006/relationships/image" Target="../media/image52.w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8ED73D7-8A68-9AA0-C42F-B1F3CF82AEAA}"/>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3" name="文本框 12">
            <a:extLst>
              <a:ext uri="{FF2B5EF4-FFF2-40B4-BE49-F238E27FC236}">
                <a16:creationId xmlns:a16="http://schemas.microsoft.com/office/drawing/2014/main" id="{BA45E8F4-93E9-5F93-2C7F-94D8B3851122}"/>
              </a:ext>
            </a:extLst>
          </p:cNvPr>
          <p:cNvSpPr txBox="1"/>
          <p:nvPr userDrawn="1"/>
        </p:nvSpPr>
        <p:spPr>
          <a:xfrm>
            <a:off x="776326" y="3099816"/>
            <a:ext cx="5391302" cy="658368"/>
          </a:xfrm>
          <a:custGeom>
            <a:avLst/>
            <a:gdLst/>
            <a:ahLst/>
            <a:cxnLst/>
            <a:rect l="l" t="t" r="r" b="b"/>
            <a:pathLst>
              <a:path w="5391302" h="658368">
                <a:moveTo>
                  <a:pt x="3978554" y="373075"/>
                </a:moveTo>
                <a:lnTo>
                  <a:pt x="3937406" y="425196"/>
                </a:lnTo>
                <a:lnTo>
                  <a:pt x="3988613" y="425196"/>
                </a:lnTo>
                <a:lnTo>
                  <a:pt x="3994099" y="390449"/>
                </a:lnTo>
                <a:lnTo>
                  <a:pt x="4167835" y="390449"/>
                </a:lnTo>
                <a:lnTo>
                  <a:pt x="4162349" y="425196"/>
                </a:lnTo>
                <a:lnTo>
                  <a:pt x="4214470" y="425196"/>
                </a:lnTo>
                <a:lnTo>
                  <a:pt x="4187038" y="373075"/>
                </a:lnTo>
                <a:close/>
                <a:moveTo>
                  <a:pt x="331013" y="348386"/>
                </a:moveTo>
                <a:lnTo>
                  <a:pt x="782726" y="348386"/>
                </a:lnTo>
                <a:lnTo>
                  <a:pt x="770839" y="430682"/>
                </a:lnTo>
                <a:lnTo>
                  <a:pt x="629107" y="430682"/>
                </a:lnTo>
                <a:lnTo>
                  <a:pt x="611733" y="556869"/>
                </a:lnTo>
                <a:lnTo>
                  <a:pt x="776325" y="556869"/>
                </a:lnTo>
                <a:lnTo>
                  <a:pt x="764438" y="641909"/>
                </a:lnTo>
                <a:lnTo>
                  <a:pt x="274320" y="641909"/>
                </a:lnTo>
                <a:lnTo>
                  <a:pt x="286207" y="556869"/>
                </a:lnTo>
                <a:lnTo>
                  <a:pt x="440741" y="556869"/>
                </a:lnTo>
                <a:lnTo>
                  <a:pt x="458114" y="430682"/>
                </a:lnTo>
                <a:lnTo>
                  <a:pt x="319125" y="430682"/>
                </a:lnTo>
                <a:close/>
                <a:moveTo>
                  <a:pt x="4767681" y="323697"/>
                </a:moveTo>
                <a:lnTo>
                  <a:pt x="4734763" y="556869"/>
                </a:lnTo>
                <a:lnTo>
                  <a:pt x="4771339" y="556869"/>
                </a:lnTo>
                <a:lnTo>
                  <a:pt x="4804257" y="323697"/>
                </a:lnTo>
                <a:close/>
                <a:moveTo>
                  <a:pt x="3014776" y="303581"/>
                </a:moveTo>
                <a:lnTo>
                  <a:pt x="3092500" y="303581"/>
                </a:lnTo>
                <a:lnTo>
                  <a:pt x="3059582" y="625449"/>
                </a:lnTo>
                <a:lnTo>
                  <a:pt x="2981858" y="625449"/>
                </a:lnTo>
                <a:close/>
                <a:moveTo>
                  <a:pt x="2809037" y="303581"/>
                </a:moveTo>
                <a:lnTo>
                  <a:pt x="2886761" y="303581"/>
                </a:lnTo>
                <a:lnTo>
                  <a:pt x="2828239" y="625449"/>
                </a:lnTo>
                <a:lnTo>
                  <a:pt x="2750515" y="625449"/>
                </a:lnTo>
                <a:close/>
                <a:moveTo>
                  <a:pt x="3118104" y="288036"/>
                </a:moveTo>
                <a:lnTo>
                  <a:pt x="3553358" y="288036"/>
                </a:lnTo>
                <a:lnTo>
                  <a:pt x="3542386" y="367589"/>
                </a:lnTo>
                <a:lnTo>
                  <a:pt x="3403397" y="367589"/>
                </a:lnTo>
                <a:lnTo>
                  <a:pt x="3396081" y="423367"/>
                </a:lnTo>
                <a:lnTo>
                  <a:pt x="3517697" y="423367"/>
                </a:lnTo>
                <a:lnTo>
                  <a:pt x="3505809" y="506577"/>
                </a:lnTo>
                <a:lnTo>
                  <a:pt x="3384194" y="506577"/>
                </a:lnTo>
                <a:lnTo>
                  <a:pt x="3374136" y="575157"/>
                </a:lnTo>
                <a:lnTo>
                  <a:pt x="3519525" y="575157"/>
                </a:lnTo>
                <a:lnTo>
                  <a:pt x="3507638" y="655625"/>
                </a:lnTo>
                <a:lnTo>
                  <a:pt x="3061411" y="655625"/>
                </a:lnTo>
                <a:lnTo>
                  <a:pt x="3073298" y="575157"/>
                </a:lnTo>
                <a:lnTo>
                  <a:pt x="3215030" y="575157"/>
                </a:lnTo>
                <a:lnTo>
                  <a:pt x="3225089" y="506577"/>
                </a:lnTo>
                <a:lnTo>
                  <a:pt x="3104388" y="506577"/>
                </a:lnTo>
                <a:lnTo>
                  <a:pt x="3116275" y="423367"/>
                </a:lnTo>
                <a:lnTo>
                  <a:pt x="3236976" y="423367"/>
                </a:lnTo>
                <a:lnTo>
                  <a:pt x="3244291" y="367589"/>
                </a:lnTo>
                <a:lnTo>
                  <a:pt x="3107131" y="367589"/>
                </a:lnTo>
                <a:close/>
                <a:moveTo>
                  <a:pt x="3994099" y="268833"/>
                </a:moveTo>
                <a:lnTo>
                  <a:pt x="3991356" y="286207"/>
                </a:lnTo>
                <a:lnTo>
                  <a:pt x="4199839" y="286207"/>
                </a:lnTo>
                <a:lnTo>
                  <a:pt x="4202582" y="268833"/>
                </a:lnTo>
                <a:close/>
                <a:moveTo>
                  <a:pt x="606247" y="215798"/>
                </a:moveTo>
                <a:lnTo>
                  <a:pt x="763524" y="215798"/>
                </a:lnTo>
                <a:lnTo>
                  <a:pt x="806501" y="331013"/>
                </a:lnTo>
                <a:lnTo>
                  <a:pt x="649224" y="331013"/>
                </a:lnTo>
                <a:close/>
                <a:moveTo>
                  <a:pt x="387705" y="215798"/>
                </a:moveTo>
                <a:lnTo>
                  <a:pt x="544982" y="215798"/>
                </a:lnTo>
                <a:lnTo>
                  <a:pt x="470916" y="331013"/>
                </a:lnTo>
                <a:lnTo>
                  <a:pt x="313639" y="331013"/>
                </a:lnTo>
                <a:close/>
                <a:moveTo>
                  <a:pt x="4003243" y="199339"/>
                </a:moveTo>
                <a:lnTo>
                  <a:pt x="4001414" y="216713"/>
                </a:lnTo>
                <a:lnTo>
                  <a:pt x="4209898" y="216713"/>
                </a:lnTo>
                <a:lnTo>
                  <a:pt x="4211726" y="199339"/>
                </a:lnTo>
                <a:close/>
                <a:moveTo>
                  <a:pt x="4013301" y="129845"/>
                </a:moveTo>
                <a:lnTo>
                  <a:pt x="4010558" y="147218"/>
                </a:lnTo>
                <a:lnTo>
                  <a:pt x="4219041" y="147218"/>
                </a:lnTo>
                <a:lnTo>
                  <a:pt x="4221785" y="129845"/>
                </a:lnTo>
                <a:close/>
                <a:moveTo>
                  <a:pt x="3299155" y="96926"/>
                </a:moveTo>
                <a:lnTo>
                  <a:pt x="3289097" y="172821"/>
                </a:lnTo>
                <a:lnTo>
                  <a:pt x="3418941" y="172821"/>
                </a:lnTo>
                <a:lnTo>
                  <a:pt x="3429000" y="96926"/>
                </a:lnTo>
                <a:close/>
                <a:moveTo>
                  <a:pt x="1461211" y="86868"/>
                </a:moveTo>
                <a:lnTo>
                  <a:pt x="1556309" y="86868"/>
                </a:lnTo>
                <a:lnTo>
                  <a:pt x="1490472" y="555955"/>
                </a:lnTo>
                <a:lnTo>
                  <a:pt x="1395374" y="555955"/>
                </a:lnTo>
                <a:close/>
                <a:moveTo>
                  <a:pt x="1934870" y="34747"/>
                </a:moveTo>
                <a:lnTo>
                  <a:pt x="2664561" y="34747"/>
                </a:lnTo>
                <a:lnTo>
                  <a:pt x="2652674" y="121615"/>
                </a:lnTo>
                <a:lnTo>
                  <a:pt x="2374697" y="121615"/>
                </a:lnTo>
                <a:lnTo>
                  <a:pt x="2316175" y="538581"/>
                </a:lnTo>
                <a:lnTo>
                  <a:pt x="2611526" y="538581"/>
                </a:lnTo>
                <a:lnTo>
                  <a:pt x="2599639" y="625449"/>
                </a:lnTo>
                <a:lnTo>
                  <a:pt x="1835201" y="625449"/>
                </a:lnTo>
                <a:lnTo>
                  <a:pt x="1847088" y="538581"/>
                </a:lnTo>
                <a:lnTo>
                  <a:pt x="2142439" y="538581"/>
                </a:lnTo>
                <a:lnTo>
                  <a:pt x="2200961" y="121615"/>
                </a:lnTo>
                <a:lnTo>
                  <a:pt x="1922983" y="121615"/>
                </a:lnTo>
                <a:close/>
                <a:moveTo>
                  <a:pt x="4665269" y="19202"/>
                </a:moveTo>
                <a:lnTo>
                  <a:pt x="4960619" y="19202"/>
                </a:lnTo>
                <a:lnTo>
                  <a:pt x="4946903" y="114300"/>
                </a:lnTo>
                <a:lnTo>
                  <a:pt x="4846320" y="114300"/>
                </a:lnTo>
                <a:lnTo>
                  <a:pt x="4801514" y="229514"/>
                </a:lnTo>
                <a:lnTo>
                  <a:pt x="4929530" y="229514"/>
                </a:lnTo>
                <a:lnTo>
                  <a:pt x="4871923" y="640080"/>
                </a:lnTo>
                <a:lnTo>
                  <a:pt x="4606747" y="640080"/>
                </a:lnTo>
                <a:lnTo>
                  <a:pt x="4638751" y="408737"/>
                </a:lnTo>
                <a:lnTo>
                  <a:pt x="4594860" y="408737"/>
                </a:lnTo>
                <a:lnTo>
                  <a:pt x="4708246" y="114300"/>
                </a:lnTo>
                <a:lnTo>
                  <a:pt x="4651553" y="114300"/>
                </a:lnTo>
                <a:close/>
                <a:moveTo>
                  <a:pt x="3173882" y="17373"/>
                </a:moveTo>
                <a:lnTo>
                  <a:pt x="3578047" y="17373"/>
                </a:lnTo>
                <a:lnTo>
                  <a:pt x="3545129" y="252374"/>
                </a:lnTo>
                <a:lnTo>
                  <a:pt x="3140964" y="252374"/>
                </a:lnTo>
                <a:close/>
                <a:moveTo>
                  <a:pt x="1567281" y="17373"/>
                </a:moveTo>
                <a:lnTo>
                  <a:pt x="1731873" y="17373"/>
                </a:lnTo>
                <a:lnTo>
                  <a:pt x="1652321" y="580644"/>
                </a:lnTo>
                <a:cubicBezTo>
                  <a:pt x="1649882" y="598322"/>
                  <a:pt x="1641957" y="613105"/>
                  <a:pt x="1628547" y="624992"/>
                </a:cubicBezTo>
                <a:cubicBezTo>
                  <a:pt x="1615135" y="636879"/>
                  <a:pt x="1599590" y="642823"/>
                  <a:pt x="1581912" y="642823"/>
                </a:cubicBezTo>
                <a:lnTo>
                  <a:pt x="1435608" y="642823"/>
                </a:lnTo>
                <a:lnTo>
                  <a:pt x="1516990" y="555955"/>
                </a:lnTo>
                <a:lnTo>
                  <a:pt x="1589227" y="42977"/>
                </a:lnTo>
                <a:close/>
                <a:moveTo>
                  <a:pt x="3127248" y="8229"/>
                </a:moveTo>
                <a:lnTo>
                  <a:pt x="3115361" y="92354"/>
                </a:lnTo>
                <a:lnTo>
                  <a:pt x="3048609" y="98755"/>
                </a:lnTo>
                <a:lnTo>
                  <a:pt x="3036722" y="184709"/>
                </a:lnTo>
                <a:lnTo>
                  <a:pt x="3115361" y="184709"/>
                </a:lnTo>
                <a:lnTo>
                  <a:pt x="3103473" y="268833"/>
                </a:lnTo>
                <a:lnTo>
                  <a:pt x="3014776" y="268833"/>
                </a:lnTo>
                <a:lnTo>
                  <a:pt x="2959913" y="658368"/>
                </a:lnTo>
                <a:lnTo>
                  <a:pt x="2839212" y="658368"/>
                </a:lnTo>
                <a:lnTo>
                  <a:pt x="2894076" y="268833"/>
                </a:lnTo>
                <a:lnTo>
                  <a:pt x="2800807" y="268833"/>
                </a:lnTo>
                <a:lnTo>
                  <a:pt x="2812694" y="184709"/>
                </a:lnTo>
                <a:lnTo>
                  <a:pt x="2895905" y="184709"/>
                </a:lnTo>
                <a:lnTo>
                  <a:pt x="2906878" y="111557"/>
                </a:lnTo>
                <a:lnTo>
                  <a:pt x="2828239" y="118872"/>
                </a:lnTo>
                <a:lnTo>
                  <a:pt x="2840126" y="34747"/>
                </a:lnTo>
                <a:close/>
                <a:moveTo>
                  <a:pt x="5109667" y="1828"/>
                </a:moveTo>
                <a:lnTo>
                  <a:pt x="5264200" y="1828"/>
                </a:lnTo>
                <a:lnTo>
                  <a:pt x="5230367" y="242316"/>
                </a:lnTo>
                <a:lnTo>
                  <a:pt x="5263286" y="242316"/>
                </a:lnTo>
                <a:lnTo>
                  <a:pt x="5287061" y="69494"/>
                </a:lnTo>
                <a:lnTo>
                  <a:pt x="5266944" y="43891"/>
                </a:lnTo>
                <a:lnTo>
                  <a:pt x="5391302" y="43891"/>
                </a:lnTo>
                <a:lnTo>
                  <a:pt x="5351983" y="321869"/>
                </a:lnTo>
                <a:lnTo>
                  <a:pt x="5219395" y="321869"/>
                </a:lnTo>
                <a:lnTo>
                  <a:pt x="5185562" y="558698"/>
                </a:lnTo>
                <a:lnTo>
                  <a:pt x="5228539" y="558698"/>
                </a:lnTo>
                <a:lnTo>
                  <a:pt x="5254142" y="378561"/>
                </a:lnTo>
                <a:lnTo>
                  <a:pt x="5360212" y="378561"/>
                </a:lnTo>
                <a:lnTo>
                  <a:pt x="5322722" y="645566"/>
                </a:lnTo>
                <a:lnTo>
                  <a:pt x="4894783" y="645566"/>
                </a:lnTo>
                <a:lnTo>
                  <a:pt x="4932273" y="378561"/>
                </a:lnTo>
                <a:lnTo>
                  <a:pt x="5046573" y="378561"/>
                </a:lnTo>
                <a:lnTo>
                  <a:pt x="5020970" y="558698"/>
                </a:lnTo>
                <a:lnTo>
                  <a:pt x="5056632" y="558698"/>
                </a:lnTo>
                <a:lnTo>
                  <a:pt x="5090464" y="321869"/>
                </a:lnTo>
                <a:lnTo>
                  <a:pt x="4950561" y="321869"/>
                </a:lnTo>
                <a:lnTo>
                  <a:pt x="4986223" y="70409"/>
                </a:lnTo>
                <a:lnTo>
                  <a:pt x="4971593" y="43891"/>
                </a:lnTo>
                <a:lnTo>
                  <a:pt x="5097780" y="43891"/>
                </a:lnTo>
                <a:lnTo>
                  <a:pt x="5070348" y="242316"/>
                </a:lnTo>
                <a:lnTo>
                  <a:pt x="5101437" y="242316"/>
                </a:lnTo>
                <a:lnTo>
                  <a:pt x="5130698" y="36576"/>
                </a:lnTo>
                <a:close/>
                <a:moveTo>
                  <a:pt x="115214" y="1828"/>
                </a:moveTo>
                <a:lnTo>
                  <a:pt x="295351" y="1828"/>
                </a:lnTo>
                <a:lnTo>
                  <a:pt x="278892" y="117957"/>
                </a:lnTo>
                <a:lnTo>
                  <a:pt x="310896" y="117957"/>
                </a:lnTo>
                <a:lnTo>
                  <a:pt x="299009" y="199339"/>
                </a:lnTo>
                <a:lnTo>
                  <a:pt x="267005" y="199339"/>
                </a:lnTo>
                <a:lnTo>
                  <a:pt x="253289" y="298094"/>
                </a:lnTo>
                <a:lnTo>
                  <a:pt x="277977" y="290779"/>
                </a:lnTo>
                <a:lnTo>
                  <a:pt x="264261" y="385877"/>
                </a:lnTo>
                <a:lnTo>
                  <a:pt x="240487" y="393192"/>
                </a:lnTo>
                <a:lnTo>
                  <a:pt x="212141" y="597103"/>
                </a:lnTo>
                <a:cubicBezTo>
                  <a:pt x="209702" y="614781"/>
                  <a:pt x="201625" y="629259"/>
                  <a:pt x="187909" y="640537"/>
                </a:cubicBezTo>
                <a:cubicBezTo>
                  <a:pt x="174193" y="651815"/>
                  <a:pt x="158801" y="657453"/>
                  <a:pt x="141732" y="657453"/>
                </a:cubicBezTo>
                <a:lnTo>
                  <a:pt x="0" y="657453"/>
                </a:lnTo>
                <a:lnTo>
                  <a:pt x="61265" y="575157"/>
                </a:lnTo>
                <a:lnTo>
                  <a:pt x="79553" y="444398"/>
                </a:lnTo>
                <a:lnTo>
                  <a:pt x="28346" y="459943"/>
                </a:lnTo>
                <a:lnTo>
                  <a:pt x="42062" y="363931"/>
                </a:lnTo>
                <a:lnTo>
                  <a:pt x="93269" y="348386"/>
                </a:lnTo>
                <a:lnTo>
                  <a:pt x="114300" y="199339"/>
                </a:lnTo>
                <a:lnTo>
                  <a:pt x="65837" y="199339"/>
                </a:lnTo>
                <a:lnTo>
                  <a:pt x="77724" y="117957"/>
                </a:lnTo>
                <a:lnTo>
                  <a:pt x="125273" y="117957"/>
                </a:lnTo>
                <a:lnTo>
                  <a:pt x="138074" y="28346"/>
                </a:lnTo>
                <a:close/>
                <a:moveTo>
                  <a:pt x="476402" y="914"/>
                </a:moveTo>
                <a:lnTo>
                  <a:pt x="688543" y="914"/>
                </a:lnTo>
                <a:lnTo>
                  <a:pt x="679399" y="64922"/>
                </a:lnTo>
                <a:lnTo>
                  <a:pt x="843991" y="64922"/>
                </a:lnTo>
                <a:lnTo>
                  <a:pt x="824789" y="196596"/>
                </a:lnTo>
                <a:lnTo>
                  <a:pt x="679399" y="196596"/>
                </a:lnTo>
                <a:lnTo>
                  <a:pt x="688543" y="132588"/>
                </a:lnTo>
                <a:lnTo>
                  <a:pt x="484632" y="132588"/>
                </a:lnTo>
                <a:lnTo>
                  <a:pt x="475488" y="196596"/>
                </a:lnTo>
                <a:lnTo>
                  <a:pt x="325526" y="196596"/>
                </a:lnTo>
                <a:lnTo>
                  <a:pt x="344729" y="64922"/>
                </a:lnTo>
                <a:lnTo>
                  <a:pt x="506577" y="64922"/>
                </a:lnTo>
                <a:lnTo>
                  <a:pt x="511149" y="35661"/>
                </a:lnTo>
                <a:close/>
                <a:moveTo>
                  <a:pt x="3840480" y="0"/>
                </a:moveTo>
                <a:lnTo>
                  <a:pt x="4031589" y="0"/>
                </a:lnTo>
                <a:lnTo>
                  <a:pt x="4025189" y="42977"/>
                </a:lnTo>
                <a:lnTo>
                  <a:pt x="4233672" y="42977"/>
                </a:lnTo>
                <a:lnTo>
                  <a:pt x="4235501" y="34747"/>
                </a:lnTo>
                <a:lnTo>
                  <a:pt x="4205325" y="0"/>
                </a:lnTo>
                <a:lnTo>
                  <a:pt x="4396435" y="0"/>
                </a:lnTo>
                <a:lnTo>
                  <a:pt x="4390034" y="42977"/>
                </a:lnTo>
                <a:lnTo>
                  <a:pt x="4477817" y="42977"/>
                </a:lnTo>
                <a:lnTo>
                  <a:pt x="4465015" y="129845"/>
                </a:lnTo>
                <a:lnTo>
                  <a:pt x="4378147" y="129845"/>
                </a:lnTo>
                <a:lnTo>
                  <a:pt x="4356201" y="286207"/>
                </a:lnTo>
                <a:lnTo>
                  <a:pt x="4460443" y="286207"/>
                </a:lnTo>
                <a:lnTo>
                  <a:pt x="4448556" y="373075"/>
                </a:lnTo>
                <a:lnTo>
                  <a:pt x="4360773" y="373075"/>
                </a:lnTo>
                <a:lnTo>
                  <a:pt x="4443984" y="530352"/>
                </a:lnTo>
                <a:lnTo>
                  <a:pt x="4270248" y="530352"/>
                </a:lnTo>
                <a:lnTo>
                  <a:pt x="4260190" y="512064"/>
                </a:lnTo>
                <a:lnTo>
                  <a:pt x="4150462" y="512064"/>
                </a:lnTo>
                <a:lnTo>
                  <a:pt x="4144975" y="555955"/>
                </a:lnTo>
                <a:lnTo>
                  <a:pt x="4422953" y="555955"/>
                </a:lnTo>
                <a:lnTo>
                  <a:pt x="4411065" y="642823"/>
                </a:lnTo>
                <a:lnTo>
                  <a:pt x="3681374" y="642823"/>
                </a:lnTo>
                <a:lnTo>
                  <a:pt x="3693261" y="555955"/>
                </a:lnTo>
                <a:lnTo>
                  <a:pt x="3971239" y="555955"/>
                </a:lnTo>
                <a:lnTo>
                  <a:pt x="3976725" y="512064"/>
                </a:lnTo>
                <a:lnTo>
                  <a:pt x="3867912" y="512064"/>
                </a:lnTo>
                <a:lnTo>
                  <a:pt x="3853281" y="530352"/>
                </a:lnTo>
                <a:lnTo>
                  <a:pt x="3679545" y="530352"/>
                </a:lnTo>
                <a:lnTo>
                  <a:pt x="3804818" y="373075"/>
                </a:lnTo>
                <a:lnTo>
                  <a:pt x="3718865" y="373075"/>
                </a:lnTo>
                <a:lnTo>
                  <a:pt x="3730752" y="286207"/>
                </a:lnTo>
                <a:lnTo>
                  <a:pt x="3834994" y="286207"/>
                </a:lnTo>
                <a:lnTo>
                  <a:pt x="3856939" y="129845"/>
                </a:lnTo>
                <a:lnTo>
                  <a:pt x="3770071" y="129845"/>
                </a:lnTo>
                <a:lnTo>
                  <a:pt x="3782873" y="42977"/>
                </a:lnTo>
                <a:lnTo>
                  <a:pt x="3868826" y="42977"/>
                </a:lnTo>
                <a:lnTo>
                  <a:pt x="3870655" y="34747"/>
                </a:lnTo>
                <a:close/>
                <a:moveTo>
                  <a:pt x="1126541" y="0"/>
                </a:moveTo>
                <a:lnTo>
                  <a:pt x="1300277" y="0"/>
                </a:lnTo>
                <a:lnTo>
                  <a:pt x="1287475" y="86868"/>
                </a:lnTo>
                <a:lnTo>
                  <a:pt x="1418234" y="86868"/>
                </a:lnTo>
                <a:lnTo>
                  <a:pt x="1406347" y="173736"/>
                </a:lnTo>
                <a:lnTo>
                  <a:pt x="1275588" y="173736"/>
                </a:lnTo>
                <a:lnTo>
                  <a:pt x="1268273" y="225857"/>
                </a:lnTo>
                <a:lnTo>
                  <a:pt x="1424635" y="225857"/>
                </a:lnTo>
                <a:lnTo>
                  <a:pt x="1412748" y="312725"/>
                </a:lnTo>
                <a:lnTo>
                  <a:pt x="1255471" y="312725"/>
                </a:lnTo>
                <a:lnTo>
                  <a:pt x="1250899" y="347472"/>
                </a:lnTo>
                <a:lnTo>
                  <a:pt x="1389888" y="347472"/>
                </a:lnTo>
                <a:lnTo>
                  <a:pt x="1361542" y="553212"/>
                </a:lnTo>
                <a:cubicBezTo>
                  <a:pt x="1359713" y="563575"/>
                  <a:pt x="1354684" y="572414"/>
                  <a:pt x="1346454" y="579729"/>
                </a:cubicBezTo>
                <a:cubicBezTo>
                  <a:pt x="1338224" y="587045"/>
                  <a:pt x="1328928" y="590702"/>
                  <a:pt x="1318565" y="590702"/>
                </a:cubicBezTo>
                <a:lnTo>
                  <a:pt x="1217981" y="590702"/>
                </a:lnTo>
                <a:lnTo>
                  <a:pt x="1259129" y="539496"/>
                </a:lnTo>
                <a:lnTo>
                  <a:pt x="1273759" y="434340"/>
                </a:lnTo>
                <a:lnTo>
                  <a:pt x="1238097" y="434340"/>
                </a:lnTo>
                <a:lnTo>
                  <a:pt x="1207008" y="658368"/>
                </a:lnTo>
                <a:lnTo>
                  <a:pt x="1068019" y="658368"/>
                </a:lnTo>
                <a:lnTo>
                  <a:pt x="1099109" y="434340"/>
                </a:lnTo>
                <a:lnTo>
                  <a:pt x="1065276" y="434340"/>
                </a:lnTo>
                <a:lnTo>
                  <a:pt x="1043330" y="590702"/>
                </a:lnTo>
                <a:lnTo>
                  <a:pt x="939089" y="590702"/>
                </a:lnTo>
                <a:lnTo>
                  <a:pt x="972921" y="347472"/>
                </a:lnTo>
                <a:lnTo>
                  <a:pt x="1111910" y="347472"/>
                </a:lnTo>
                <a:lnTo>
                  <a:pt x="1116482" y="312725"/>
                </a:lnTo>
                <a:lnTo>
                  <a:pt x="961034" y="312725"/>
                </a:lnTo>
                <a:lnTo>
                  <a:pt x="972921" y="225857"/>
                </a:lnTo>
                <a:lnTo>
                  <a:pt x="1129284" y="225857"/>
                </a:lnTo>
                <a:lnTo>
                  <a:pt x="1136599" y="173736"/>
                </a:lnTo>
                <a:lnTo>
                  <a:pt x="1088136" y="173736"/>
                </a:lnTo>
                <a:lnTo>
                  <a:pt x="1079906" y="208483"/>
                </a:lnTo>
                <a:lnTo>
                  <a:pt x="975665" y="208483"/>
                </a:lnTo>
                <a:lnTo>
                  <a:pt x="1014984" y="52121"/>
                </a:lnTo>
                <a:lnTo>
                  <a:pt x="1119225" y="52121"/>
                </a:lnTo>
                <a:lnTo>
                  <a:pt x="1110081" y="86868"/>
                </a:lnTo>
                <a:lnTo>
                  <a:pt x="1148486" y="86868"/>
                </a:lnTo>
                <a:lnTo>
                  <a:pt x="1155801" y="34747"/>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7200" spc="600" dirty="0">
              <a:solidFill>
                <a:schemeClr val="accent1"/>
              </a:solidFill>
              <a:latin typeface="优设标题黑" panose="00000500000000000000" pitchFamily="2" charset="-122"/>
              <a:ea typeface="优设标题黑" panose="00000500000000000000" pitchFamily="2" charset="-122"/>
            </a:endParaRPr>
          </a:p>
        </p:txBody>
      </p:sp>
      <p:pic>
        <p:nvPicPr>
          <p:cNvPr id="11" name="图片 10">
            <a:extLst>
              <a:ext uri="{FF2B5EF4-FFF2-40B4-BE49-F238E27FC236}">
                <a16:creationId xmlns:a16="http://schemas.microsoft.com/office/drawing/2014/main" id="{3F330488-3A21-7EC0-5653-C89090F7C515}"/>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685800" y="694418"/>
            <a:ext cx="3592551" cy="720000"/>
          </a:xfrm>
          <a:prstGeom prst="rect">
            <a:avLst/>
          </a:prstGeom>
        </p:spPr>
      </p:pic>
      <p:sp>
        <p:nvSpPr>
          <p:cNvPr id="17" name="文本框 16">
            <a:extLst>
              <a:ext uri="{FF2B5EF4-FFF2-40B4-BE49-F238E27FC236}">
                <a16:creationId xmlns:a16="http://schemas.microsoft.com/office/drawing/2014/main" id="{17399E68-739D-401B-B03B-64C1CF1691A0}"/>
              </a:ext>
            </a:extLst>
          </p:cNvPr>
          <p:cNvSpPr txBox="1"/>
          <p:nvPr userDrawn="1"/>
        </p:nvSpPr>
        <p:spPr>
          <a:xfrm>
            <a:off x="776326" y="3916245"/>
            <a:ext cx="5286603" cy="226314"/>
          </a:xfrm>
          <a:custGeom>
            <a:avLst/>
            <a:gdLst/>
            <a:ahLst/>
            <a:cxnLst/>
            <a:rect l="l" t="t" r="r" b="b"/>
            <a:pathLst>
              <a:path w="5286603" h="226314">
                <a:moveTo>
                  <a:pt x="4281525" y="181737"/>
                </a:moveTo>
                <a:lnTo>
                  <a:pt x="4303928" y="181737"/>
                </a:lnTo>
                <a:lnTo>
                  <a:pt x="4301413" y="204139"/>
                </a:lnTo>
                <a:lnTo>
                  <a:pt x="4288154" y="226314"/>
                </a:lnTo>
                <a:lnTo>
                  <a:pt x="4276724" y="226314"/>
                </a:lnTo>
                <a:lnTo>
                  <a:pt x="4290440" y="204139"/>
                </a:lnTo>
                <a:lnTo>
                  <a:pt x="4279239" y="204139"/>
                </a:lnTo>
                <a:close/>
                <a:moveTo>
                  <a:pt x="2614650" y="181737"/>
                </a:moveTo>
                <a:lnTo>
                  <a:pt x="2637053" y="181737"/>
                </a:lnTo>
                <a:lnTo>
                  <a:pt x="2634538" y="204139"/>
                </a:lnTo>
                <a:lnTo>
                  <a:pt x="2621279" y="226314"/>
                </a:lnTo>
                <a:lnTo>
                  <a:pt x="2609849" y="226314"/>
                </a:lnTo>
                <a:lnTo>
                  <a:pt x="2623565" y="204139"/>
                </a:lnTo>
                <a:lnTo>
                  <a:pt x="2612364" y="204139"/>
                </a:lnTo>
                <a:close/>
                <a:moveTo>
                  <a:pt x="1118996" y="122072"/>
                </a:moveTo>
                <a:lnTo>
                  <a:pt x="1089964" y="148132"/>
                </a:lnTo>
                <a:lnTo>
                  <a:pt x="1121968" y="148132"/>
                </a:lnTo>
                <a:lnTo>
                  <a:pt x="1124026" y="130073"/>
                </a:lnTo>
                <a:lnTo>
                  <a:pt x="1146428" y="130073"/>
                </a:lnTo>
                <a:lnTo>
                  <a:pt x="1144828" y="148132"/>
                </a:lnTo>
                <a:lnTo>
                  <a:pt x="1176604" y="148132"/>
                </a:lnTo>
                <a:lnTo>
                  <a:pt x="1153286" y="122072"/>
                </a:lnTo>
                <a:close/>
                <a:moveTo>
                  <a:pt x="1685010" y="115671"/>
                </a:moveTo>
                <a:lnTo>
                  <a:pt x="1683410" y="133273"/>
                </a:lnTo>
                <a:lnTo>
                  <a:pt x="1722957" y="133273"/>
                </a:lnTo>
                <a:lnTo>
                  <a:pt x="1725015" y="115671"/>
                </a:lnTo>
                <a:close/>
                <a:moveTo>
                  <a:pt x="238125" y="109042"/>
                </a:moveTo>
                <a:lnTo>
                  <a:pt x="339852" y="109042"/>
                </a:lnTo>
                <a:lnTo>
                  <a:pt x="337794" y="130302"/>
                </a:lnTo>
                <a:lnTo>
                  <a:pt x="297560" y="130302"/>
                </a:lnTo>
                <a:lnTo>
                  <a:pt x="292074" y="186080"/>
                </a:lnTo>
                <a:lnTo>
                  <a:pt x="339166" y="186080"/>
                </a:lnTo>
                <a:lnTo>
                  <a:pt x="336880" y="207568"/>
                </a:lnTo>
                <a:lnTo>
                  <a:pt x="219379" y="207568"/>
                </a:lnTo>
                <a:lnTo>
                  <a:pt x="221665" y="186080"/>
                </a:lnTo>
                <a:lnTo>
                  <a:pt x="269443" y="186080"/>
                </a:lnTo>
                <a:lnTo>
                  <a:pt x="274929" y="130302"/>
                </a:lnTo>
                <a:lnTo>
                  <a:pt x="236067" y="130302"/>
                </a:lnTo>
                <a:close/>
                <a:moveTo>
                  <a:pt x="4101083" y="100812"/>
                </a:moveTo>
                <a:lnTo>
                  <a:pt x="4122114" y="100812"/>
                </a:lnTo>
                <a:lnTo>
                  <a:pt x="4124629" y="151333"/>
                </a:lnTo>
                <a:lnTo>
                  <a:pt x="4109313" y="151333"/>
                </a:lnTo>
                <a:close/>
                <a:moveTo>
                  <a:pt x="2836239" y="97612"/>
                </a:moveTo>
                <a:lnTo>
                  <a:pt x="2832353" y="135102"/>
                </a:lnTo>
                <a:lnTo>
                  <a:pt x="2875101" y="135102"/>
                </a:lnTo>
                <a:lnTo>
                  <a:pt x="2878988" y="97612"/>
                </a:lnTo>
                <a:close/>
                <a:moveTo>
                  <a:pt x="2768345" y="97612"/>
                </a:moveTo>
                <a:lnTo>
                  <a:pt x="2764459" y="135102"/>
                </a:lnTo>
                <a:lnTo>
                  <a:pt x="2807664" y="135102"/>
                </a:lnTo>
                <a:lnTo>
                  <a:pt x="2811551" y="97612"/>
                </a:lnTo>
                <a:close/>
                <a:moveTo>
                  <a:pt x="1302181" y="95783"/>
                </a:moveTo>
                <a:lnTo>
                  <a:pt x="1293266" y="180822"/>
                </a:lnTo>
                <a:lnTo>
                  <a:pt x="1306068" y="180822"/>
                </a:lnTo>
                <a:lnTo>
                  <a:pt x="1315211" y="95783"/>
                </a:lnTo>
                <a:close/>
                <a:moveTo>
                  <a:pt x="900607" y="93497"/>
                </a:moveTo>
                <a:lnTo>
                  <a:pt x="1003706" y="93497"/>
                </a:lnTo>
                <a:lnTo>
                  <a:pt x="1001649" y="113842"/>
                </a:lnTo>
                <a:lnTo>
                  <a:pt x="961644" y="113842"/>
                </a:lnTo>
                <a:lnTo>
                  <a:pt x="959129" y="136702"/>
                </a:lnTo>
                <a:lnTo>
                  <a:pt x="994790" y="136702"/>
                </a:lnTo>
                <a:lnTo>
                  <a:pt x="992962" y="157276"/>
                </a:lnTo>
                <a:lnTo>
                  <a:pt x="957300" y="157276"/>
                </a:lnTo>
                <a:lnTo>
                  <a:pt x="953871" y="187909"/>
                </a:lnTo>
                <a:lnTo>
                  <a:pt x="996848" y="187909"/>
                </a:lnTo>
                <a:lnTo>
                  <a:pt x="994790" y="208254"/>
                </a:lnTo>
                <a:lnTo>
                  <a:pt x="884148" y="208254"/>
                </a:lnTo>
                <a:lnTo>
                  <a:pt x="886434" y="187909"/>
                </a:lnTo>
                <a:lnTo>
                  <a:pt x="931925" y="187909"/>
                </a:lnTo>
                <a:lnTo>
                  <a:pt x="935126" y="157276"/>
                </a:lnTo>
                <a:lnTo>
                  <a:pt x="898093" y="157276"/>
                </a:lnTo>
                <a:lnTo>
                  <a:pt x="899922" y="136702"/>
                </a:lnTo>
                <a:lnTo>
                  <a:pt x="937183" y="136702"/>
                </a:lnTo>
                <a:lnTo>
                  <a:pt x="939469" y="113842"/>
                </a:lnTo>
                <a:lnTo>
                  <a:pt x="898321" y="113842"/>
                </a:lnTo>
                <a:close/>
                <a:moveTo>
                  <a:pt x="5153786" y="93268"/>
                </a:moveTo>
                <a:lnTo>
                  <a:pt x="5148985" y="138760"/>
                </a:lnTo>
                <a:lnTo>
                  <a:pt x="5193105" y="138760"/>
                </a:lnTo>
                <a:lnTo>
                  <a:pt x="5198135" y="93268"/>
                </a:lnTo>
                <a:close/>
                <a:moveTo>
                  <a:pt x="1105966" y="89839"/>
                </a:moveTo>
                <a:lnTo>
                  <a:pt x="1104595" y="103098"/>
                </a:lnTo>
                <a:lnTo>
                  <a:pt x="1171117" y="103098"/>
                </a:lnTo>
                <a:lnTo>
                  <a:pt x="1172717" y="89839"/>
                </a:lnTo>
                <a:close/>
                <a:moveTo>
                  <a:pt x="3933214" y="84353"/>
                </a:moveTo>
                <a:lnTo>
                  <a:pt x="3931843" y="96240"/>
                </a:lnTo>
                <a:lnTo>
                  <a:pt x="3955846" y="96240"/>
                </a:lnTo>
                <a:lnTo>
                  <a:pt x="3963618" y="119786"/>
                </a:lnTo>
                <a:lnTo>
                  <a:pt x="3983278" y="84353"/>
                </a:lnTo>
                <a:close/>
                <a:moveTo>
                  <a:pt x="2152039" y="84353"/>
                </a:moveTo>
                <a:lnTo>
                  <a:pt x="2150668" y="96240"/>
                </a:lnTo>
                <a:lnTo>
                  <a:pt x="2174671" y="96240"/>
                </a:lnTo>
                <a:lnTo>
                  <a:pt x="2182443" y="119786"/>
                </a:lnTo>
                <a:lnTo>
                  <a:pt x="2202103" y="84353"/>
                </a:lnTo>
                <a:close/>
                <a:moveTo>
                  <a:pt x="1752218" y="76123"/>
                </a:moveTo>
                <a:lnTo>
                  <a:pt x="1750389" y="94183"/>
                </a:lnTo>
                <a:lnTo>
                  <a:pt x="1792680" y="94183"/>
                </a:lnTo>
                <a:lnTo>
                  <a:pt x="1794509" y="76123"/>
                </a:lnTo>
                <a:close/>
                <a:moveTo>
                  <a:pt x="1108938" y="60350"/>
                </a:moveTo>
                <a:lnTo>
                  <a:pt x="1107566" y="72009"/>
                </a:lnTo>
                <a:lnTo>
                  <a:pt x="1174546" y="72009"/>
                </a:lnTo>
                <a:lnTo>
                  <a:pt x="1175689" y="60350"/>
                </a:lnTo>
                <a:close/>
                <a:moveTo>
                  <a:pt x="1668322" y="54635"/>
                </a:moveTo>
                <a:lnTo>
                  <a:pt x="1819884" y="54635"/>
                </a:lnTo>
                <a:lnTo>
                  <a:pt x="1813483" y="115671"/>
                </a:lnTo>
                <a:lnTo>
                  <a:pt x="1748103" y="115671"/>
                </a:lnTo>
                <a:lnTo>
                  <a:pt x="1746046" y="133273"/>
                </a:lnTo>
                <a:lnTo>
                  <a:pt x="1815998" y="133273"/>
                </a:lnTo>
                <a:lnTo>
                  <a:pt x="1809368" y="196824"/>
                </a:lnTo>
                <a:lnTo>
                  <a:pt x="1775993" y="196824"/>
                </a:lnTo>
                <a:lnTo>
                  <a:pt x="1771192" y="175107"/>
                </a:lnTo>
                <a:lnTo>
                  <a:pt x="1788566" y="175107"/>
                </a:lnTo>
                <a:lnTo>
                  <a:pt x="1790852" y="154990"/>
                </a:lnTo>
                <a:lnTo>
                  <a:pt x="1743989" y="154990"/>
                </a:lnTo>
                <a:lnTo>
                  <a:pt x="1737816" y="212140"/>
                </a:lnTo>
                <a:lnTo>
                  <a:pt x="1714728" y="212140"/>
                </a:lnTo>
                <a:lnTo>
                  <a:pt x="1720671" y="154990"/>
                </a:lnTo>
                <a:lnTo>
                  <a:pt x="1704898" y="154990"/>
                </a:lnTo>
                <a:lnTo>
                  <a:pt x="1659864" y="208026"/>
                </a:lnTo>
                <a:lnTo>
                  <a:pt x="1640661" y="208026"/>
                </a:lnTo>
                <a:lnTo>
                  <a:pt x="1677923" y="154990"/>
                </a:lnTo>
                <a:lnTo>
                  <a:pt x="1657806" y="154990"/>
                </a:lnTo>
                <a:lnTo>
                  <a:pt x="1663979" y="94183"/>
                </a:lnTo>
                <a:lnTo>
                  <a:pt x="1727072" y="94183"/>
                </a:lnTo>
                <a:lnTo>
                  <a:pt x="1729130" y="76123"/>
                </a:lnTo>
                <a:lnTo>
                  <a:pt x="1666036" y="76123"/>
                </a:lnTo>
                <a:close/>
                <a:moveTo>
                  <a:pt x="299618" y="52120"/>
                </a:moveTo>
                <a:lnTo>
                  <a:pt x="325907" y="52120"/>
                </a:lnTo>
                <a:lnTo>
                  <a:pt x="346710" y="98755"/>
                </a:lnTo>
                <a:lnTo>
                  <a:pt x="327278" y="98755"/>
                </a:lnTo>
                <a:close/>
                <a:moveTo>
                  <a:pt x="264413" y="52120"/>
                </a:moveTo>
                <a:lnTo>
                  <a:pt x="291388" y="52120"/>
                </a:lnTo>
                <a:lnTo>
                  <a:pt x="253441" y="98755"/>
                </a:lnTo>
                <a:lnTo>
                  <a:pt x="234238" y="98755"/>
                </a:lnTo>
                <a:close/>
                <a:moveTo>
                  <a:pt x="2841954" y="42519"/>
                </a:moveTo>
                <a:lnTo>
                  <a:pt x="2838068" y="78181"/>
                </a:lnTo>
                <a:lnTo>
                  <a:pt x="2881045" y="78181"/>
                </a:lnTo>
                <a:lnTo>
                  <a:pt x="2884931" y="42519"/>
                </a:lnTo>
                <a:close/>
                <a:moveTo>
                  <a:pt x="2774289" y="42519"/>
                </a:moveTo>
                <a:lnTo>
                  <a:pt x="2770403" y="78181"/>
                </a:lnTo>
                <a:lnTo>
                  <a:pt x="2813608" y="78181"/>
                </a:lnTo>
                <a:lnTo>
                  <a:pt x="2817265" y="42519"/>
                </a:lnTo>
                <a:close/>
                <a:moveTo>
                  <a:pt x="4061535" y="40233"/>
                </a:moveTo>
                <a:lnTo>
                  <a:pt x="4120971" y="40233"/>
                </a:lnTo>
                <a:lnTo>
                  <a:pt x="4118686" y="60807"/>
                </a:lnTo>
                <a:lnTo>
                  <a:pt x="4084624" y="100812"/>
                </a:lnTo>
                <a:lnTo>
                  <a:pt x="4097426" y="100812"/>
                </a:lnTo>
                <a:lnTo>
                  <a:pt x="4085767" y="212140"/>
                </a:lnTo>
                <a:lnTo>
                  <a:pt x="4063136" y="212140"/>
                </a:lnTo>
                <a:lnTo>
                  <a:pt x="4073422" y="113842"/>
                </a:lnTo>
                <a:lnTo>
                  <a:pt x="4068393" y="119786"/>
                </a:lnTo>
                <a:lnTo>
                  <a:pt x="4046905" y="119786"/>
                </a:lnTo>
                <a:lnTo>
                  <a:pt x="4091025" y="60807"/>
                </a:lnTo>
                <a:lnTo>
                  <a:pt x="4059249" y="60807"/>
                </a:lnTo>
                <a:close/>
                <a:moveTo>
                  <a:pt x="3551300" y="34061"/>
                </a:moveTo>
                <a:lnTo>
                  <a:pt x="3574846" y="34061"/>
                </a:lnTo>
                <a:lnTo>
                  <a:pt x="3543985" y="148818"/>
                </a:lnTo>
                <a:lnTo>
                  <a:pt x="3527297" y="148818"/>
                </a:lnTo>
                <a:close/>
                <a:moveTo>
                  <a:pt x="3401338" y="34061"/>
                </a:moveTo>
                <a:lnTo>
                  <a:pt x="3424656" y="34061"/>
                </a:lnTo>
                <a:lnTo>
                  <a:pt x="3425113" y="148818"/>
                </a:lnTo>
                <a:lnTo>
                  <a:pt x="3408196" y="148818"/>
                </a:lnTo>
                <a:close/>
                <a:moveTo>
                  <a:pt x="1112138" y="31089"/>
                </a:moveTo>
                <a:lnTo>
                  <a:pt x="1110996" y="42748"/>
                </a:lnTo>
                <a:lnTo>
                  <a:pt x="1177747" y="42748"/>
                </a:lnTo>
                <a:lnTo>
                  <a:pt x="1178661" y="31089"/>
                </a:lnTo>
                <a:close/>
                <a:moveTo>
                  <a:pt x="4610785" y="30175"/>
                </a:moveTo>
                <a:lnTo>
                  <a:pt x="4594783" y="183108"/>
                </a:lnTo>
                <a:lnTo>
                  <a:pt x="4668164" y="183108"/>
                </a:lnTo>
                <a:lnTo>
                  <a:pt x="4684166" y="30175"/>
                </a:lnTo>
                <a:close/>
                <a:moveTo>
                  <a:pt x="933526" y="26746"/>
                </a:moveTo>
                <a:lnTo>
                  <a:pt x="930097" y="57607"/>
                </a:lnTo>
                <a:lnTo>
                  <a:pt x="981303" y="57607"/>
                </a:lnTo>
                <a:lnTo>
                  <a:pt x="984732" y="26746"/>
                </a:lnTo>
                <a:close/>
                <a:moveTo>
                  <a:pt x="516635" y="16916"/>
                </a:moveTo>
                <a:lnTo>
                  <a:pt x="537209" y="16916"/>
                </a:lnTo>
                <a:lnTo>
                  <a:pt x="521207" y="168478"/>
                </a:lnTo>
                <a:lnTo>
                  <a:pt x="500634" y="168478"/>
                </a:lnTo>
                <a:close/>
                <a:moveTo>
                  <a:pt x="3193694" y="11658"/>
                </a:moveTo>
                <a:lnTo>
                  <a:pt x="3350056" y="11658"/>
                </a:lnTo>
                <a:lnTo>
                  <a:pt x="3347541" y="34975"/>
                </a:lnTo>
                <a:lnTo>
                  <a:pt x="3281476" y="34975"/>
                </a:lnTo>
                <a:lnTo>
                  <a:pt x="3266388" y="179451"/>
                </a:lnTo>
                <a:lnTo>
                  <a:pt x="3341141" y="179451"/>
                </a:lnTo>
                <a:lnTo>
                  <a:pt x="3338855" y="202996"/>
                </a:lnTo>
                <a:lnTo>
                  <a:pt x="3165347" y="202996"/>
                </a:lnTo>
                <a:lnTo>
                  <a:pt x="3167862" y="179451"/>
                </a:lnTo>
                <a:lnTo>
                  <a:pt x="3241928" y="179451"/>
                </a:lnTo>
                <a:lnTo>
                  <a:pt x="3257244" y="34975"/>
                </a:lnTo>
                <a:lnTo>
                  <a:pt x="3191408" y="34975"/>
                </a:lnTo>
                <a:close/>
                <a:moveTo>
                  <a:pt x="631469" y="11658"/>
                </a:moveTo>
                <a:lnTo>
                  <a:pt x="787831" y="11658"/>
                </a:lnTo>
                <a:lnTo>
                  <a:pt x="785317" y="34975"/>
                </a:lnTo>
                <a:lnTo>
                  <a:pt x="719251" y="34975"/>
                </a:lnTo>
                <a:lnTo>
                  <a:pt x="704164" y="179451"/>
                </a:lnTo>
                <a:lnTo>
                  <a:pt x="778916" y="179451"/>
                </a:lnTo>
                <a:lnTo>
                  <a:pt x="776630" y="202996"/>
                </a:lnTo>
                <a:lnTo>
                  <a:pt x="603122" y="202996"/>
                </a:lnTo>
                <a:lnTo>
                  <a:pt x="605637" y="179451"/>
                </a:lnTo>
                <a:lnTo>
                  <a:pt x="679703" y="179451"/>
                </a:lnTo>
                <a:lnTo>
                  <a:pt x="695020" y="34975"/>
                </a:lnTo>
                <a:lnTo>
                  <a:pt x="629183" y="34975"/>
                </a:lnTo>
                <a:close/>
                <a:moveTo>
                  <a:pt x="2488920" y="8915"/>
                </a:moveTo>
                <a:lnTo>
                  <a:pt x="2511322" y="8915"/>
                </a:lnTo>
                <a:lnTo>
                  <a:pt x="2548356" y="106527"/>
                </a:lnTo>
                <a:lnTo>
                  <a:pt x="2490748" y="204368"/>
                </a:lnTo>
                <a:lnTo>
                  <a:pt x="2468346" y="204368"/>
                </a:lnTo>
                <a:lnTo>
                  <a:pt x="2525953" y="106527"/>
                </a:lnTo>
                <a:close/>
                <a:moveTo>
                  <a:pt x="2443200" y="8915"/>
                </a:moveTo>
                <a:lnTo>
                  <a:pt x="2465603" y="8915"/>
                </a:lnTo>
                <a:lnTo>
                  <a:pt x="2502636" y="106527"/>
                </a:lnTo>
                <a:lnTo>
                  <a:pt x="2445029" y="204368"/>
                </a:lnTo>
                <a:lnTo>
                  <a:pt x="2422626" y="204368"/>
                </a:lnTo>
                <a:lnTo>
                  <a:pt x="2480233" y="106527"/>
                </a:lnTo>
                <a:close/>
                <a:moveTo>
                  <a:pt x="103327" y="8915"/>
                </a:moveTo>
                <a:lnTo>
                  <a:pt x="125730" y="8915"/>
                </a:lnTo>
                <a:lnTo>
                  <a:pt x="68123" y="106527"/>
                </a:lnTo>
                <a:lnTo>
                  <a:pt x="105156" y="204368"/>
                </a:lnTo>
                <a:lnTo>
                  <a:pt x="82753" y="204368"/>
                </a:lnTo>
                <a:lnTo>
                  <a:pt x="45720" y="106527"/>
                </a:lnTo>
                <a:close/>
                <a:moveTo>
                  <a:pt x="57607" y="8915"/>
                </a:moveTo>
                <a:lnTo>
                  <a:pt x="80010" y="8915"/>
                </a:lnTo>
                <a:lnTo>
                  <a:pt x="22403" y="106527"/>
                </a:lnTo>
                <a:lnTo>
                  <a:pt x="59436" y="204368"/>
                </a:lnTo>
                <a:lnTo>
                  <a:pt x="37033" y="204368"/>
                </a:lnTo>
                <a:lnTo>
                  <a:pt x="0" y="106527"/>
                </a:lnTo>
                <a:close/>
                <a:moveTo>
                  <a:pt x="4943093" y="8686"/>
                </a:moveTo>
                <a:lnTo>
                  <a:pt x="5061280" y="8686"/>
                </a:lnTo>
                <a:lnTo>
                  <a:pt x="5052592" y="91897"/>
                </a:lnTo>
                <a:lnTo>
                  <a:pt x="5050307" y="113385"/>
                </a:lnTo>
                <a:lnTo>
                  <a:pt x="4954523" y="113385"/>
                </a:lnTo>
                <a:lnTo>
                  <a:pt x="4947208" y="183108"/>
                </a:lnTo>
                <a:lnTo>
                  <a:pt x="5042991" y="183108"/>
                </a:lnTo>
                <a:lnTo>
                  <a:pt x="5035219" y="204368"/>
                </a:lnTo>
                <a:lnTo>
                  <a:pt x="4922519" y="204368"/>
                </a:lnTo>
                <a:lnTo>
                  <a:pt x="4932120" y="113385"/>
                </a:lnTo>
                <a:lnTo>
                  <a:pt x="4934407" y="91897"/>
                </a:lnTo>
                <a:lnTo>
                  <a:pt x="5030190" y="91897"/>
                </a:lnTo>
                <a:lnTo>
                  <a:pt x="5036591" y="30175"/>
                </a:lnTo>
                <a:lnTo>
                  <a:pt x="4940807" y="30175"/>
                </a:lnTo>
                <a:close/>
                <a:moveTo>
                  <a:pt x="4762118" y="8686"/>
                </a:moveTo>
                <a:lnTo>
                  <a:pt x="4880305" y="8686"/>
                </a:lnTo>
                <a:lnTo>
                  <a:pt x="4871617" y="91897"/>
                </a:lnTo>
                <a:lnTo>
                  <a:pt x="4869332" y="113385"/>
                </a:lnTo>
                <a:lnTo>
                  <a:pt x="4773548" y="113385"/>
                </a:lnTo>
                <a:lnTo>
                  <a:pt x="4766233" y="183108"/>
                </a:lnTo>
                <a:lnTo>
                  <a:pt x="4862016" y="183108"/>
                </a:lnTo>
                <a:lnTo>
                  <a:pt x="4854244" y="204368"/>
                </a:lnTo>
                <a:lnTo>
                  <a:pt x="4741544" y="204368"/>
                </a:lnTo>
                <a:lnTo>
                  <a:pt x="4751145" y="113385"/>
                </a:lnTo>
                <a:lnTo>
                  <a:pt x="4753431" y="91897"/>
                </a:lnTo>
                <a:lnTo>
                  <a:pt x="4849215" y="91897"/>
                </a:lnTo>
                <a:lnTo>
                  <a:pt x="4855616" y="30175"/>
                </a:lnTo>
                <a:lnTo>
                  <a:pt x="4759832" y="30175"/>
                </a:lnTo>
                <a:close/>
                <a:moveTo>
                  <a:pt x="4590668" y="8686"/>
                </a:moveTo>
                <a:lnTo>
                  <a:pt x="4708854" y="8686"/>
                </a:lnTo>
                <a:lnTo>
                  <a:pt x="4690566" y="183108"/>
                </a:lnTo>
                <a:lnTo>
                  <a:pt x="4688280" y="204368"/>
                </a:lnTo>
                <a:lnTo>
                  <a:pt x="4570094" y="204368"/>
                </a:lnTo>
                <a:lnTo>
                  <a:pt x="4588382" y="30175"/>
                </a:lnTo>
                <a:close/>
                <a:moveTo>
                  <a:pt x="4409693" y="8686"/>
                </a:moveTo>
                <a:lnTo>
                  <a:pt x="4527879" y="8686"/>
                </a:lnTo>
                <a:lnTo>
                  <a:pt x="4519193" y="91897"/>
                </a:lnTo>
                <a:lnTo>
                  <a:pt x="4516907" y="113385"/>
                </a:lnTo>
                <a:lnTo>
                  <a:pt x="4421123" y="113385"/>
                </a:lnTo>
                <a:lnTo>
                  <a:pt x="4413808" y="183108"/>
                </a:lnTo>
                <a:lnTo>
                  <a:pt x="4509591" y="183108"/>
                </a:lnTo>
                <a:lnTo>
                  <a:pt x="4501819" y="204368"/>
                </a:lnTo>
                <a:lnTo>
                  <a:pt x="4389119" y="204368"/>
                </a:lnTo>
                <a:lnTo>
                  <a:pt x="4398720" y="113385"/>
                </a:lnTo>
                <a:lnTo>
                  <a:pt x="4401006" y="91897"/>
                </a:lnTo>
                <a:lnTo>
                  <a:pt x="4496790" y="91897"/>
                </a:lnTo>
                <a:lnTo>
                  <a:pt x="4503191" y="30175"/>
                </a:lnTo>
                <a:lnTo>
                  <a:pt x="4407407" y="30175"/>
                </a:lnTo>
                <a:close/>
                <a:moveTo>
                  <a:pt x="1885568" y="8686"/>
                </a:moveTo>
                <a:lnTo>
                  <a:pt x="2003754" y="8686"/>
                </a:lnTo>
                <a:lnTo>
                  <a:pt x="1995067" y="91897"/>
                </a:lnTo>
                <a:lnTo>
                  <a:pt x="1992782" y="113385"/>
                </a:lnTo>
                <a:lnTo>
                  <a:pt x="1896998" y="113385"/>
                </a:lnTo>
                <a:lnTo>
                  <a:pt x="1889683" y="183108"/>
                </a:lnTo>
                <a:lnTo>
                  <a:pt x="1985466" y="183108"/>
                </a:lnTo>
                <a:lnTo>
                  <a:pt x="1977694" y="204368"/>
                </a:lnTo>
                <a:lnTo>
                  <a:pt x="1864994" y="204368"/>
                </a:lnTo>
                <a:lnTo>
                  <a:pt x="1874595" y="113385"/>
                </a:lnTo>
                <a:lnTo>
                  <a:pt x="1876881" y="91897"/>
                </a:lnTo>
                <a:lnTo>
                  <a:pt x="1972665" y="91897"/>
                </a:lnTo>
                <a:lnTo>
                  <a:pt x="1979066" y="30175"/>
                </a:lnTo>
                <a:lnTo>
                  <a:pt x="1883282" y="30175"/>
                </a:lnTo>
                <a:close/>
                <a:moveTo>
                  <a:pt x="2321051" y="8458"/>
                </a:moveTo>
                <a:lnTo>
                  <a:pt x="2345969" y="8458"/>
                </a:lnTo>
                <a:cubicBezTo>
                  <a:pt x="2352674" y="19431"/>
                  <a:pt x="2357665" y="31318"/>
                  <a:pt x="2360942" y="44119"/>
                </a:cubicBezTo>
                <a:cubicBezTo>
                  <a:pt x="2364218" y="56921"/>
                  <a:pt x="2365857" y="70104"/>
                  <a:pt x="2365857" y="83667"/>
                </a:cubicBezTo>
                <a:cubicBezTo>
                  <a:pt x="2365857" y="103327"/>
                  <a:pt x="2362466" y="122720"/>
                  <a:pt x="2355684" y="141846"/>
                </a:cubicBezTo>
                <a:cubicBezTo>
                  <a:pt x="2348902" y="160972"/>
                  <a:pt x="2339111" y="178308"/>
                  <a:pt x="2326309" y="193852"/>
                </a:cubicBezTo>
                <a:lnTo>
                  <a:pt x="2301392" y="193852"/>
                </a:lnTo>
                <a:cubicBezTo>
                  <a:pt x="2315412" y="178917"/>
                  <a:pt x="2326195" y="161963"/>
                  <a:pt x="2333738" y="142989"/>
                </a:cubicBezTo>
                <a:cubicBezTo>
                  <a:pt x="2341282" y="124015"/>
                  <a:pt x="2345054" y="104775"/>
                  <a:pt x="2345054" y="85267"/>
                </a:cubicBezTo>
                <a:cubicBezTo>
                  <a:pt x="2345054" y="71094"/>
                  <a:pt x="2343035" y="57454"/>
                  <a:pt x="2338996" y="44348"/>
                </a:cubicBezTo>
                <a:cubicBezTo>
                  <a:pt x="2334958" y="31242"/>
                  <a:pt x="2328976" y="19278"/>
                  <a:pt x="2321051" y="8458"/>
                </a:cubicBezTo>
                <a:close/>
                <a:moveTo>
                  <a:pt x="1560347" y="8458"/>
                </a:moveTo>
                <a:lnTo>
                  <a:pt x="1585264" y="8458"/>
                </a:lnTo>
                <a:cubicBezTo>
                  <a:pt x="1571091" y="23088"/>
                  <a:pt x="1560270" y="39928"/>
                  <a:pt x="1552803" y="58978"/>
                </a:cubicBezTo>
                <a:cubicBezTo>
                  <a:pt x="1545335" y="78028"/>
                  <a:pt x="1541601" y="97383"/>
                  <a:pt x="1541601" y="117043"/>
                </a:cubicBezTo>
                <a:cubicBezTo>
                  <a:pt x="1541601" y="131216"/>
                  <a:pt x="1543621" y="144894"/>
                  <a:pt x="1547659" y="158076"/>
                </a:cubicBezTo>
                <a:cubicBezTo>
                  <a:pt x="1551698" y="171259"/>
                  <a:pt x="1557680" y="183184"/>
                  <a:pt x="1565604" y="193852"/>
                </a:cubicBezTo>
                <a:lnTo>
                  <a:pt x="1540687" y="193852"/>
                </a:lnTo>
                <a:cubicBezTo>
                  <a:pt x="1533829" y="182727"/>
                  <a:pt x="1528686" y="170688"/>
                  <a:pt x="1525257" y="157734"/>
                </a:cubicBezTo>
                <a:cubicBezTo>
                  <a:pt x="1521828" y="144780"/>
                  <a:pt x="1520113" y="131521"/>
                  <a:pt x="1520113" y="117957"/>
                </a:cubicBezTo>
                <a:cubicBezTo>
                  <a:pt x="1520113" y="98602"/>
                  <a:pt x="1523580" y="79400"/>
                  <a:pt x="1530514" y="60350"/>
                </a:cubicBezTo>
                <a:cubicBezTo>
                  <a:pt x="1537449" y="41300"/>
                  <a:pt x="1547393" y="24003"/>
                  <a:pt x="1560347" y="8458"/>
                </a:cubicBezTo>
                <a:close/>
                <a:moveTo>
                  <a:pt x="1282293" y="8229"/>
                </a:moveTo>
                <a:lnTo>
                  <a:pt x="1345615" y="8229"/>
                </a:lnTo>
                <a:lnTo>
                  <a:pt x="1343329" y="29718"/>
                </a:lnTo>
                <a:lnTo>
                  <a:pt x="1319326" y="29718"/>
                </a:lnTo>
                <a:lnTo>
                  <a:pt x="1299438" y="74523"/>
                </a:lnTo>
                <a:lnTo>
                  <a:pt x="1335099" y="74523"/>
                </a:lnTo>
                <a:lnTo>
                  <a:pt x="1321612" y="202082"/>
                </a:lnTo>
                <a:lnTo>
                  <a:pt x="1273149" y="202082"/>
                </a:lnTo>
                <a:lnTo>
                  <a:pt x="1282522" y="112699"/>
                </a:lnTo>
                <a:lnTo>
                  <a:pt x="1277035" y="124815"/>
                </a:lnTo>
                <a:lnTo>
                  <a:pt x="1265377" y="124815"/>
                </a:lnTo>
                <a:lnTo>
                  <a:pt x="1298981" y="29718"/>
                </a:lnTo>
                <a:lnTo>
                  <a:pt x="1279778" y="29718"/>
                </a:lnTo>
                <a:close/>
                <a:moveTo>
                  <a:pt x="2979190" y="7086"/>
                </a:moveTo>
                <a:lnTo>
                  <a:pt x="3124809" y="7086"/>
                </a:lnTo>
                <a:lnTo>
                  <a:pt x="3122294" y="30632"/>
                </a:lnTo>
                <a:lnTo>
                  <a:pt x="3057600" y="72694"/>
                </a:lnTo>
                <a:lnTo>
                  <a:pt x="3056458" y="83667"/>
                </a:lnTo>
                <a:lnTo>
                  <a:pt x="3131210" y="83667"/>
                </a:lnTo>
                <a:lnTo>
                  <a:pt x="3128695" y="106756"/>
                </a:lnTo>
                <a:lnTo>
                  <a:pt x="3053943" y="106756"/>
                </a:lnTo>
                <a:lnTo>
                  <a:pt x="3042970" y="212140"/>
                </a:lnTo>
                <a:lnTo>
                  <a:pt x="3002279" y="212140"/>
                </a:lnTo>
                <a:lnTo>
                  <a:pt x="2998621" y="188595"/>
                </a:lnTo>
                <a:lnTo>
                  <a:pt x="3021024" y="188595"/>
                </a:lnTo>
                <a:lnTo>
                  <a:pt x="3029711" y="106756"/>
                </a:lnTo>
                <a:lnTo>
                  <a:pt x="2955188" y="106756"/>
                </a:lnTo>
                <a:lnTo>
                  <a:pt x="2957702" y="83667"/>
                </a:lnTo>
                <a:lnTo>
                  <a:pt x="3032226" y="83667"/>
                </a:lnTo>
                <a:lnTo>
                  <a:pt x="3034512" y="61950"/>
                </a:lnTo>
                <a:lnTo>
                  <a:pt x="3082975" y="30175"/>
                </a:lnTo>
                <a:lnTo>
                  <a:pt x="2976676" y="30175"/>
                </a:lnTo>
                <a:close/>
                <a:moveTo>
                  <a:pt x="914095" y="6858"/>
                </a:moveTo>
                <a:lnTo>
                  <a:pt x="1008735" y="6858"/>
                </a:lnTo>
                <a:lnTo>
                  <a:pt x="1001191" y="77952"/>
                </a:lnTo>
                <a:lnTo>
                  <a:pt x="906551" y="77952"/>
                </a:lnTo>
                <a:close/>
                <a:moveTo>
                  <a:pt x="906551" y="2057"/>
                </a:moveTo>
                <a:lnTo>
                  <a:pt x="904493" y="23088"/>
                </a:lnTo>
                <a:lnTo>
                  <a:pt x="884834" y="28117"/>
                </a:lnTo>
                <a:lnTo>
                  <a:pt x="882091" y="53721"/>
                </a:lnTo>
                <a:lnTo>
                  <a:pt x="902208" y="53721"/>
                </a:lnTo>
                <a:lnTo>
                  <a:pt x="899922" y="74752"/>
                </a:lnTo>
                <a:lnTo>
                  <a:pt x="879805" y="74752"/>
                </a:lnTo>
                <a:lnTo>
                  <a:pt x="878204" y="90982"/>
                </a:lnTo>
                <a:lnTo>
                  <a:pt x="892835" y="90982"/>
                </a:lnTo>
                <a:lnTo>
                  <a:pt x="892606" y="160248"/>
                </a:lnTo>
                <a:lnTo>
                  <a:pt x="882091" y="160248"/>
                </a:lnTo>
                <a:lnTo>
                  <a:pt x="877976" y="93040"/>
                </a:lnTo>
                <a:lnTo>
                  <a:pt x="865403" y="212369"/>
                </a:lnTo>
                <a:lnTo>
                  <a:pt x="844143" y="212369"/>
                </a:lnTo>
                <a:lnTo>
                  <a:pt x="858773" y="74752"/>
                </a:lnTo>
                <a:lnTo>
                  <a:pt x="832027" y="191795"/>
                </a:lnTo>
                <a:lnTo>
                  <a:pt x="821740" y="191795"/>
                </a:lnTo>
                <a:lnTo>
                  <a:pt x="843229" y="74752"/>
                </a:lnTo>
                <a:lnTo>
                  <a:pt x="836142" y="74752"/>
                </a:lnTo>
                <a:lnTo>
                  <a:pt x="838657" y="53721"/>
                </a:lnTo>
                <a:lnTo>
                  <a:pt x="860831" y="53721"/>
                </a:lnTo>
                <a:lnTo>
                  <a:pt x="863803" y="28117"/>
                </a:lnTo>
                <a:lnTo>
                  <a:pt x="843229" y="28117"/>
                </a:lnTo>
                <a:lnTo>
                  <a:pt x="845515" y="7315"/>
                </a:lnTo>
                <a:lnTo>
                  <a:pt x="887120" y="7315"/>
                </a:lnTo>
                <a:close/>
                <a:moveTo>
                  <a:pt x="3453917" y="1143"/>
                </a:moveTo>
                <a:lnTo>
                  <a:pt x="3477234" y="1143"/>
                </a:lnTo>
                <a:lnTo>
                  <a:pt x="3457803" y="184251"/>
                </a:lnTo>
                <a:lnTo>
                  <a:pt x="3486835" y="184251"/>
                </a:lnTo>
                <a:lnTo>
                  <a:pt x="3506266" y="1143"/>
                </a:lnTo>
                <a:lnTo>
                  <a:pt x="3529355" y="1143"/>
                </a:lnTo>
                <a:lnTo>
                  <a:pt x="3510152" y="184251"/>
                </a:lnTo>
                <a:lnTo>
                  <a:pt x="3559072" y="184251"/>
                </a:lnTo>
                <a:lnTo>
                  <a:pt x="3556558" y="207568"/>
                </a:lnTo>
                <a:lnTo>
                  <a:pt x="3383051" y="207568"/>
                </a:lnTo>
                <a:lnTo>
                  <a:pt x="3385565" y="184251"/>
                </a:lnTo>
                <a:lnTo>
                  <a:pt x="3434486" y="184251"/>
                </a:lnTo>
                <a:close/>
                <a:moveTo>
                  <a:pt x="2821838" y="1143"/>
                </a:moveTo>
                <a:lnTo>
                  <a:pt x="2846298" y="1143"/>
                </a:lnTo>
                <a:lnTo>
                  <a:pt x="2844012" y="23088"/>
                </a:lnTo>
                <a:lnTo>
                  <a:pt x="2910534" y="23088"/>
                </a:lnTo>
                <a:lnTo>
                  <a:pt x="2896818" y="154305"/>
                </a:lnTo>
                <a:lnTo>
                  <a:pt x="2830067" y="154305"/>
                </a:lnTo>
                <a:lnTo>
                  <a:pt x="2826867" y="187680"/>
                </a:lnTo>
                <a:lnTo>
                  <a:pt x="2901162" y="187680"/>
                </a:lnTo>
                <a:lnTo>
                  <a:pt x="2891561" y="207568"/>
                </a:lnTo>
                <a:lnTo>
                  <a:pt x="2799892" y="207568"/>
                </a:lnTo>
                <a:lnTo>
                  <a:pt x="2805378" y="154305"/>
                </a:lnTo>
                <a:lnTo>
                  <a:pt x="2738856" y="154305"/>
                </a:lnTo>
                <a:lnTo>
                  <a:pt x="2752572" y="23088"/>
                </a:lnTo>
                <a:lnTo>
                  <a:pt x="2819323" y="23088"/>
                </a:lnTo>
                <a:close/>
                <a:moveTo>
                  <a:pt x="4168749" y="914"/>
                </a:moveTo>
                <a:lnTo>
                  <a:pt x="4192295" y="914"/>
                </a:lnTo>
                <a:lnTo>
                  <a:pt x="4185894" y="61493"/>
                </a:lnTo>
                <a:lnTo>
                  <a:pt x="4224070" y="61493"/>
                </a:lnTo>
                <a:lnTo>
                  <a:pt x="4222013" y="83896"/>
                </a:lnTo>
                <a:lnTo>
                  <a:pt x="4183836" y="83896"/>
                </a:lnTo>
                <a:lnTo>
                  <a:pt x="4173321" y="182651"/>
                </a:lnTo>
                <a:lnTo>
                  <a:pt x="4216755" y="182651"/>
                </a:lnTo>
                <a:lnTo>
                  <a:pt x="4214469" y="204368"/>
                </a:lnTo>
                <a:lnTo>
                  <a:pt x="4102226" y="204368"/>
                </a:lnTo>
                <a:lnTo>
                  <a:pt x="4104283" y="182651"/>
                </a:lnTo>
                <a:lnTo>
                  <a:pt x="4149775" y="182651"/>
                </a:lnTo>
                <a:lnTo>
                  <a:pt x="4160291" y="83896"/>
                </a:lnTo>
                <a:lnTo>
                  <a:pt x="4123257" y="83896"/>
                </a:lnTo>
                <a:lnTo>
                  <a:pt x="4125315" y="61493"/>
                </a:lnTo>
                <a:lnTo>
                  <a:pt x="4162348" y="61493"/>
                </a:lnTo>
                <a:close/>
                <a:moveTo>
                  <a:pt x="4081881" y="914"/>
                </a:moveTo>
                <a:lnTo>
                  <a:pt x="4108627" y="914"/>
                </a:lnTo>
                <a:lnTo>
                  <a:pt x="4110227" y="31775"/>
                </a:lnTo>
                <a:lnTo>
                  <a:pt x="4092168" y="31775"/>
                </a:lnTo>
                <a:close/>
                <a:moveTo>
                  <a:pt x="3698824" y="914"/>
                </a:moveTo>
                <a:lnTo>
                  <a:pt x="3723055" y="914"/>
                </a:lnTo>
                <a:lnTo>
                  <a:pt x="3715511" y="74066"/>
                </a:lnTo>
                <a:lnTo>
                  <a:pt x="3756430" y="74066"/>
                </a:lnTo>
                <a:lnTo>
                  <a:pt x="3762146" y="13944"/>
                </a:lnTo>
                <a:lnTo>
                  <a:pt x="3786149" y="13944"/>
                </a:lnTo>
                <a:lnTo>
                  <a:pt x="3777462" y="97383"/>
                </a:lnTo>
                <a:lnTo>
                  <a:pt x="3712996" y="97383"/>
                </a:lnTo>
                <a:lnTo>
                  <a:pt x="3703624" y="185166"/>
                </a:lnTo>
                <a:lnTo>
                  <a:pt x="3749344" y="185166"/>
                </a:lnTo>
                <a:lnTo>
                  <a:pt x="3756430" y="117729"/>
                </a:lnTo>
                <a:lnTo>
                  <a:pt x="3779976" y="117729"/>
                </a:lnTo>
                <a:lnTo>
                  <a:pt x="3770375" y="208711"/>
                </a:lnTo>
                <a:lnTo>
                  <a:pt x="3608069" y="208711"/>
                </a:lnTo>
                <a:lnTo>
                  <a:pt x="3618128" y="117729"/>
                </a:lnTo>
                <a:lnTo>
                  <a:pt x="3641445" y="117729"/>
                </a:lnTo>
                <a:lnTo>
                  <a:pt x="3634130" y="185166"/>
                </a:lnTo>
                <a:lnTo>
                  <a:pt x="3679621" y="185166"/>
                </a:lnTo>
                <a:lnTo>
                  <a:pt x="3688994" y="97383"/>
                </a:lnTo>
                <a:lnTo>
                  <a:pt x="3624757" y="97383"/>
                </a:lnTo>
                <a:lnTo>
                  <a:pt x="3633444" y="13944"/>
                </a:lnTo>
                <a:lnTo>
                  <a:pt x="3656761" y="13944"/>
                </a:lnTo>
                <a:lnTo>
                  <a:pt x="3650817" y="74066"/>
                </a:lnTo>
                <a:lnTo>
                  <a:pt x="3691508" y="74066"/>
                </a:lnTo>
                <a:close/>
                <a:moveTo>
                  <a:pt x="1392021" y="914"/>
                </a:moveTo>
                <a:lnTo>
                  <a:pt x="1411909" y="914"/>
                </a:lnTo>
                <a:lnTo>
                  <a:pt x="1404365" y="75666"/>
                </a:lnTo>
                <a:lnTo>
                  <a:pt x="1421053" y="75666"/>
                </a:lnTo>
                <a:lnTo>
                  <a:pt x="1427454" y="15316"/>
                </a:lnTo>
                <a:lnTo>
                  <a:pt x="1446885" y="15316"/>
                </a:lnTo>
                <a:lnTo>
                  <a:pt x="1437741" y="97383"/>
                </a:lnTo>
                <a:lnTo>
                  <a:pt x="1401851" y="97383"/>
                </a:lnTo>
                <a:lnTo>
                  <a:pt x="1392478" y="186766"/>
                </a:lnTo>
                <a:lnTo>
                  <a:pt x="1411452" y="186766"/>
                </a:lnTo>
                <a:lnTo>
                  <a:pt x="1419224" y="115214"/>
                </a:lnTo>
                <a:lnTo>
                  <a:pt x="1438198" y="115214"/>
                </a:lnTo>
                <a:lnTo>
                  <a:pt x="1428597" y="208711"/>
                </a:lnTo>
                <a:lnTo>
                  <a:pt x="1331899" y="208711"/>
                </a:lnTo>
                <a:lnTo>
                  <a:pt x="1341500" y="115214"/>
                </a:lnTo>
                <a:lnTo>
                  <a:pt x="1360931" y="115214"/>
                </a:lnTo>
                <a:lnTo>
                  <a:pt x="1353387" y="186766"/>
                </a:lnTo>
                <a:lnTo>
                  <a:pt x="1372361" y="186766"/>
                </a:lnTo>
                <a:lnTo>
                  <a:pt x="1381962" y="97383"/>
                </a:lnTo>
                <a:lnTo>
                  <a:pt x="1345615" y="97383"/>
                </a:lnTo>
                <a:lnTo>
                  <a:pt x="1354302" y="15316"/>
                </a:lnTo>
                <a:lnTo>
                  <a:pt x="1373504" y="15316"/>
                </a:lnTo>
                <a:lnTo>
                  <a:pt x="1367103" y="75666"/>
                </a:lnTo>
                <a:lnTo>
                  <a:pt x="1384020" y="75666"/>
                </a:lnTo>
                <a:close/>
                <a:moveTo>
                  <a:pt x="1092479" y="914"/>
                </a:moveTo>
                <a:lnTo>
                  <a:pt x="1115111" y="914"/>
                </a:lnTo>
                <a:lnTo>
                  <a:pt x="1113967" y="11658"/>
                </a:lnTo>
                <a:lnTo>
                  <a:pt x="1180947" y="11658"/>
                </a:lnTo>
                <a:lnTo>
                  <a:pt x="1182090" y="914"/>
                </a:lnTo>
                <a:lnTo>
                  <a:pt x="1204721" y="914"/>
                </a:lnTo>
                <a:lnTo>
                  <a:pt x="1203578" y="11658"/>
                </a:lnTo>
                <a:lnTo>
                  <a:pt x="1225295" y="11658"/>
                </a:lnTo>
                <a:lnTo>
                  <a:pt x="1223238" y="31089"/>
                </a:lnTo>
                <a:lnTo>
                  <a:pt x="1201293" y="31089"/>
                </a:lnTo>
                <a:lnTo>
                  <a:pt x="1193749" y="103098"/>
                </a:lnTo>
                <a:lnTo>
                  <a:pt x="1222781" y="103098"/>
                </a:lnTo>
                <a:lnTo>
                  <a:pt x="1220724" y="122072"/>
                </a:lnTo>
                <a:lnTo>
                  <a:pt x="1184376" y="122072"/>
                </a:lnTo>
                <a:lnTo>
                  <a:pt x="1217980" y="169392"/>
                </a:lnTo>
                <a:lnTo>
                  <a:pt x="1195806" y="169392"/>
                </a:lnTo>
                <a:lnTo>
                  <a:pt x="1181404" y="153390"/>
                </a:lnTo>
                <a:lnTo>
                  <a:pt x="1180033" y="166649"/>
                </a:lnTo>
                <a:lnTo>
                  <a:pt x="1142542" y="166649"/>
                </a:lnTo>
                <a:lnTo>
                  <a:pt x="1140256" y="189966"/>
                </a:lnTo>
                <a:lnTo>
                  <a:pt x="1204950" y="189966"/>
                </a:lnTo>
                <a:lnTo>
                  <a:pt x="1202893" y="208711"/>
                </a:lnTo>
                <a:lnTo>
                  <a:pt x="1050874" y="208711"/>
                </a:lnTo>
                <a:lnTo>
                  <a:pt x="1053160" y="189966"/>
                </a:lnTo>
                <a:lnTo>
                  <a:pt x="1117625" y="189966"/>
                </a:lnTo>
                <a:lnTo>
                  <a:pt x="1120140" y="166649"/>
                </a:lnTo>
                <a:lnTo>
                  <a:pt x="1082421" y="166649"/>
                </a:lnTo>
                <a:lnTo>
                  <a:pt x="1083792" y="153619"/>
                </a:lnTo>
                <a:lnTo>
                  <a:pt x="1066418" y="169392"/>
                </a:lnTo>
                <a:lnTo>
                  <a:pt x="1044244" y="169392"/>
                </a:lnTo>
                <a:lnTo>
                  <a:pt x="1088364" y="122072"/>
                </a:lnTo>
                <a:lnTo>
                  <a:pt x="1051331" y="122072"/>
                </a:lnTo>
                <a:lnTo>
                  <a:pt x="1053388" y="103098"/>
                </a:lnTo>
                <a:lnTo>
                  <a:pt x="1081735" y="103098"/>
                </a:lnTo>
                <a:lnTo>
                  <a:pt x="1089507" y="31089"/>
                </a:lnTo>
                <a:lnTo>
                  <a:pt x="1067790" y="31089"/>
                </a:lnTo>
                <a:lnTo>
                  <a:pt x="1070076" y="11658"/>
                </a:lnTo>
                <a:lnTo>
                  <a:pt x="1091336" y="11658"/>
                </a:lnTo>
                <a:close/>
                <a:moveTo>
                  <a:pt x="3884523" y="685"/>
                </a:moveTo>
                <a:lnTo>
                  <a:pt x="3903954" y="685"/>
                </a:lnTo>
                <a:lnTo>
                  <a:pt x="3897553" y="61036"/>
                </a:lnTo>
                <a:lnTo>
                  <a:pt x="3907840" y="61036"/>
                </a:lnTo>
                <a:lnTo>
                  <a:pt x="3905554" y="82296"/>
                </a:lnTo>
                <a:lnTo>
                  <a:pt x="3862806" y="82296"/>
                </a:lnTo>
                <a:lnTo>
                  <a:pt x="3860520" y="102870"/>
                </a:lnTo>
                <a:lnTo>
                  <a:pt x="3894810" y="102870"/>
                </a:lnTo>
                <a:lnTo>
                  <a:pt x="3883608" y="209626"/>
                </a:lnTo>
                <a:lnTo>
                  <a:pt x="3863949" y="209626"/>
                </a:lnTo>
                <a:lnTo>
                  <a:pt x="3873093" y="123901"/>
                </a:lnTo>
                <a:lnTo>
                  <a:pt x="3858234" y="123901"/>
                </a:lnTo>
                <a:lnTo>
                  <a:pt x="3834688" y="212369"/>
                </a:lnTo>
                <a:lnTo>
                  <a:pt x="3819372" y="212369"/>
                </a:lnTo>
                <a:lnTo>
                  <a:pt x="3837888" y="120700"/>
                </a:lnTo>
                <a:lnTo>
                  <a:pt x="3849776" y="8229"/>
                </a:lnTo>
                <a:lnTo>
                  <a:pt x="3870578" y="8229"/>
                </a:lnTo>
                <a:lnTo>
                  <a:pt x="3864863" y="61036"/>
                </a:lnTo>
                <a:lnTo>
                  <a:pt x="3878122" y="61036"/>
                </a:lnTo>
                <a:close/>
                <a:moveTo>
                  <a:pt x="2103348" y="685"/>
                </a:moveTo>
                <a:lnTo>
                  <a:pt x="2122779" y="685"/>
                </a:lnTo>
                <a:lnTo>
                  <a:pt x="2116378" y="61036"/>
                </a:lnTo>
                <a:lnTo>
                  <a:pt x="2126665" y="61036"/>
                </a:lnTo>
                <a:lnTo>
                  <a:pt x="2124379" y="82296"/>
                </a:lnTo>
                <a:lnTo>
                  <a:pt x="2081631" y="82296"/>
                </a:lnTo>
                <a:lnTo>
                  <a:pt x="2079345" y="102870"/>
                </a:lnTo>
                <a:lnTo>
                  <a:pt x="2113635" y="102870"/>
                </a:lnTo>
                <a:lnTo>
                  <a:pt x="2102433" y="209626"/>
                </a:lnTo>
                <a:lnTo>
                  <a:pt x="2082774" y="209626"/>
                </a:lnTo>
                <a:lnTo>
                  <a:pt x="2091918" y="123901"/>
                </a:lnTo>
                <a:lnTo>
                  <a:pt x="2077059" y="123901"/>
                </a:lnTo>
                <a:lnTo>
                  <a:pt x="2053513" y="212369"/>
                </a:lnTo>
                <a:lnTo>
                  <a:pt x="2038197" y="212369"/>
                </a:lnTo>
                <a:lnTo>
                  <a:pt x="2056713" y="120700"/>
                </a:lnTo>
                <a:lnTo>
                  <a:pt x="2068601" y="8229"/>
                </a:lnTo>
                <a:lnTo>
                  <a:pt x="2089403" y="8229"/>
                </a:lnTo>
                <a:lnTo>
                  <a:pt x="2083688" y="61036"/>
                </a:lnTo>
                <a:lnTo>
                  <a:pt x="2096947" y="61036"/>
                </a:lnTo>
                <a:close/>
                <a:moveTo>
                  <a:pt x="1761134" y="685"/>
                </a:moveTo>
                <a:lnTo>
                  <a:pt x="1786280" y="685"/>
                </a:lnTo>
                <a:lnTo>
                  <a:pt x="1780793" y="10515"/>
                </a:lnTo>
                <a:lnTo>
                  <a:pt x="1834057" y="10515"/>
                </a:lnTo>
                <a:lnTo>
                  <a:pt x="1832000" y="32689"/>
                </a:lnTo>
                <a:lnTo>
                  <a:pt x="1809368" y="32689"/>
                </a:lnTo>
                <a:lnTo>
                  <a:pt x="1810283" y="48463"/>
                </a:lnTo>
                <a:lnTo>
                  <a:pt x="1791766" y="48463"/>
                </a:lnTo>
                <a:lnTo>
                  <a:pt x="1786965" y="32689"/>
                </a:lnTo>
                <a:lnTo>
                  <a:pt x="1768220" y="32689"/>
                </a:lnTo>
                <a:lnTo>
                  <a:pt x="1759305" y="48691"/>
                </a:lnTo>
                <a:lnTo>
                  <a:pt x="1741703" y="48691"/>
                </a:lnTo>
                <a:close/>
                <a:moveTo>
                  <a:pt x="1675866" y="685"/>
                </a:moveTo>
                <a:lnTo>
                  <a:pt x="1701012" y="685"/>
                </a:lnTo>
                <a:lnTo>
                  <a:pt x="1695525" y="10515"/>
                </a:lnTo>
                <a:lnTo>
                  <a:pt x="1749018" y="10515"/>
                </a:lnTo>
                <a:lnTo>
                  <a:pt x="1746732" y="32689"/>
                </a:lnTo>
                <a:lnTo>
                  <a:pt x="1724100" y="32689"/>
                </a:lnTo>
                <a:lnTo>
                  <a:pt x="1725243" y="48463"/>
                </a:lnTo>
                <a:lnTo>
                  <a:pt x="1706727" y="48463"/>
                </a:lnTo>
                <a:lnTo>
                  <a:pt x="1701698" y="32689"/>
                </a:lnTo>
                <a:lnTo>
                  <a:pt x="1682952" y="32689"/>
                </a:lnTo>
                <a:lnTo>
                  <a:pt x="1673808" y="48691"/>
                </a:lnTo>
                <a:lnTo>
                  <a:pt x="1656663" y="48691"/>
                </a:lnTo>
                <a:close/>
                <a:moveTo>
                  <a:pt x="551383" y="685"/>
                </a:moveTo>
                <a:lnTo>
                  <a:pt x="574014" y="685"/>
                </a:lnTo>
                <a:lnTo>
                  <a:pt x="551611" y="212369"/>
                </a:lnTo>
                <a:lnTo>
                  <a:pt x="512521" y="212369"/>
                </a:lnTo>
                <a:lnTo>
                  <a:pt x="508863" y="190652"/>
                </a:lnTo>
                <a:lnTo>
                  <a:pt x="531266" y="190652"/>
                </a:lnTo>
                <a:close/>
                <a:moveTo>
                  <a:pt x="448284" y="685"/>
                </a:moveTo>
                <a:lnTo>
                  <a:pt x="470001" y="685"/>
                </a:lnTo>
                <a:lnTo>
                  <a:pt x="467715" y="21945"/>
                </a:lnTo>
                <a:lnTo>
                  <a:pt x="503148" y="21945"/>
                </a:lnTo>
                <a:lnTo>
                  <a:pt x="501091" y="43662"/>
                </a:lnTo>
                <a:lnTo>
                  <a:pt x="465886" y="43662"/>
                </a:lnTo>
                <a:lnTo>
                  <a:pt x="463372" y="64465"/>
                </a:lnTo>
                <a:lnTo>
                  <a:pt x="503606" y="64465"/>
                </a:lnTo>
                <a:lnTo>
                  <a:pt x="501548" y="86410"/>
                </a:lnTo>
                <a:lnTo>
                  <a:pt x="461086" y="86410"/>
                </a:lnTo>
                <a:lnTo>
                  <a:pt x="458800" y="106756"/>
                </a:lnTo>
                <a:lnTo>
                  <a:pt x="496290" y="106756"/>
                </a:lnTo>
                <a:lnTo>
                  <a:pt x="486460" y="198653"/>
                </a:lnTo>
                <a:lnTo>
                  <a:pt x="458800" y="198653"/>
                </a:lnTo>
                <a:lnTo>
                  <a:pt x="456514" y="177850"/>
                </a:lnTo>
                <a:lnTo>
                  <a:pt x="468401" y="177850"/>
                </a:lnTo>
                <a:lnTo>
                  <a:pt x="473659" y="128701"/>
                </a:lnTo>
                <a:lnTo>
                  <a:pt x="456742" y="128701"/>
                </a:lnTo>
                <a:lnTo>
                  <a:pt x="447827" y="212369"/>
                </a:lnTo>
                <a:lnTo>
                  <a:pt x="426338" y="212369"/>
                </a:lnTo>
                <a:lnTo>
                  <a:pt x="435025" y="128701"/>
                </a:lnTo>
                <a:lnTo>
                  <a:pt x="418338" y="128701"/>
                </a:lnTo>
                <a:lnTo>
                  <a:pt x="410794" y="198196"/>
                </a:lnTo>
                <a:lnTo>
                  <a:pt x="389991" y="198196"/>
                </a:lnTo>
                <a:lnTo>
                  <a:pt x="400049" y="106756"/>
                </a:lnTo>
                <a:lnTo>
                  <a:pt x="437311" y="106756"/>
                </a:lnTo>
                <a:lnTo>
                  <a:pt x="439597" y="86410"/>
                </a:lnTo>
                <a:lnTo>
                  <a:pt x="395020" y="86410"/>
                </a:lnTo>
                <a:lnTo>
                  <a:pt x="397535" y="64465"/>
                </a:lnTo>
                <a:lnTo>
                  <a:pt x="441655" y="64465"/>
                </a:lnTo>
                <a:lnTo>
                  <a:pt x="443941" y="43662"/>
                </a:lnTo>
                <a:lnTo>
                  <a:pt x="419938" y="43662"/>
                </a:lnTo>
                <a:lnTo>
                  <a:pt x="413765" y="56921"/>
                </a:lnTo>
                <a:lnTo>
                  <a:pt x="398678" y="56921"/>
                </a:lnTo>
                <a:lnTo>
                  <a:pt x="417195" y="6172"/>
                </a:lnTo>
                <a:lnTo>
                  <a:pt x="437540" y="6172"/>
                </a:lnTo>
                <a:lnTo>
                  <a:pt x="430225" y="21945"/>
                </a:lnTo>
                <a:lnTo>
                  <a:pt x="446227" y="21945"/>
                </a:lnTo>
                <a:close/>
                <a:moveTo>
                  <a:pt x="287959" y="685"/>
                </a:moveTo>
                <a:lnTo>
                  <a:pt x="311734" y="685"/>
                </a:lnTo>
                <a:lnTo>
                  <a:pt x="310133" y="16687"/>
                </a:lnTo>
                <a:lnTo>
                  <a:pt x="354939" y="16687"/>
                </a:lnTo>
                <a:lnTo>
                  <a:pt x="350367" y="55549"/>
                </a:lnTo>
                <a:lnTo>
                  <a:pt x="329793" y="55549"/>
                </a:lnTo>
                <a:lnTo>
                  <a:pt x="331393" y="38176"/>
                </a:lnTo>
                <a:lnTo>
                  <a:pt x="261899" y="38176"/>
                </a:lnTo>
                <a:lnTo>
                  <a:pt x="260070" y="55549"/>
                </a:lnTo>
                <a:lnTo>
                  <a:pt x="238810" y="55549"/>
                </a:lnTo>
                <a:lnTo>
                  <a:pt x="242925" y="16687"/>
                </a:lnTo>
                <a:lnTo>
                  <a:pt x="286359" y="16687"/>
                </a:lnTo>
                <a:close/>
                <a:moveTo>
                  <a:pt x="204063" y="685"/>
                </a:moveTo>
                <a:lnTo>
                  <a:pt x="225094" y="685"/>
                </a:lnTo>
                <a:lnTo>
                  <a:pt x="222123" y="30403"/>
                </a:lnTo>
                <a:lnTo>
                  <a:pt x="236296" y="30403"/>
                </a:lnTo>
                <a:lnTo>
                  <a:pt x="234238" y="52578"/>
                </a:lnTo>
                <a:lnTo>
                  <a:pt x="219608" y="52578"/>
                </a:lnTo>
                <a:lnTo>
                  <a:pt x="215493" y="93268"/>
                </a:lnTo>
                <a:lnTo>
                  <a:pt x="230124" y="87782"/>
                </a:lnTo>
                <a:lnTo>
                  <a:pt x="227609" y="111556"/>
                </a:lnTo>
                <a:lnTo>
                  <a:pt x="212979" y="117043"/>
                </a:lnTo>
                <a:lnTo>
                  <a:pt x="203149" y="212369"/>
                </a:lnTo>
                <a:lnTo>
                  <a:pt x="177317" y="212369"/>
                </a:lnTo>
                <a:lnTo>
                  <a:pt x="172288" y="191109"/>
                </a:lnTo>
                <a:lnTo>
                  <a:pt x="184175" y="191109"/>
                </a:lnTo>
                <a:lnTo>
                  <a:pt x="191033" y="125272"/>
                </a:lnTo>
                <a:lnTo>
                  <a:pt x="170916" y="132816"/>
                </a:lnTo>
                <a:lnTo>
                  <a:pt x="173431" y="109042"/>
                </a:lnTo>
                <a:lnTo>
                  <a:pt x="193548" y="101498"/>
                </a:lnTo>
                <a:lnTo>
                  <a:pt x="198577" y="52578"/>
                </a:lnTo>
                <a:lnTo>
                  <a:pt x="179832" y="52578"/>
                </a:lnTo>
                <a:lnTo>
                  <a:pt x="182118" y="30403"/>
                </a:lnTo>
                <a:lnTo>
                  <a:pt x="200863" y="30403"/>
                </a:lnTo>
                <a:close/>
                <a:moveTo>
                  <a:pt x="5154015" y="457"/>
                </a:moveTo>
                <a:lnTo>
                  <a:pt x="5182590" y="457"/>
                </a:lnTo>
                <a:lnTo>
                  <a:pt x="5169788" y="17602"/>
                </a:lnTo>
                <a:lnTo>
                  <a:pt x="5286603" y="17602"/>
                </a:lnTo>
                <a:lnTo>
                  <a:pt x="5284317" y="39547"/>
                </a:lnTo>
                <a:lnTo>
                  <a:pt x="5227167" y="39547"/>
                </a:lnTo>
                <a:lnTo>
                  <a:pt x="5223738" y="71094"/>
                </a:lnTo>
                <a:lnTo>
                  <a:pt x="5276545" y="71094"/>
                </a:lnTo>
                <a:lnTo>
                  <a:pt x="5274030" y="93268"/>
                </a:lnTo>
                <a:lnTo>
                  <a:pt x="5221452" y="93268"/>
                </a:lnTo>
                <a:lnTo>
                  <a:pt x="5216651" y="138760"/>
                </a:lnTo>
                <a:lnTo>
                  <a:pt x="5278373" y="138760"/>
                </a:lnTo>
                <a:lnTo>
                  <a:pt x="5276087" y="160477"/>
                </a:lnTo>
                <a:lnTo>
                  <a:pt x="5214365" y="160477"/>
                </a:lnTo>
                <a:lnTo>
                  <a:pt x="5208879" y="212826"/>
                </a:lnTo>
                <a:lnTo>
                  <a:pt x="5185333" y="212826"/>
                </a:lnTo>
                <a:lnTo>
                  <a:pt x="5191048" y="160477"/>
                </a:lnTo>
                <a:lnTo>
                  <a:pt x="5102580" y="160477"/>
                </a:lnTo>
                <a:lnTo>
                  <a:pt x="5104866" y="138760"/>
                </a:lnTo>
                <a:lnTo>
                  <a:pt x="5126126" y="138760"/>
                </a:lnTo>
                <a:lnTo>
                  <a:pt x="5133212" y="71094"/>
                </a:lnTo>
                <a:lnTo>
                  <a:pt x="5200192" y="71094"/>
                </a:lnTo>
                <a:lnTo>
                  <a:pt x="5203621" y="39547"/>
                </a:lnTo>
                <a:lnTo>
                  <a:pt x="5153558" y="39547"/>
                </a:lnTo>
                <a:lnTo>
                  <a:pt x="5135727" y="63550"/>
                </a:lnTo>
                <a:lnTo>
                  <a:pt x="5114467" y="63550"/>
                </a:lnTo>
                <a:close/>
                <a:moveTo>
                  <a:pt x="4015053" y="0"/>
                </a:moveTo>
                <a:lnTo>
                  <a:pt x="4012767" y="22402"/>
                </a:lnTo>
                <a:lnTo>
                  <a:pt x="3938701" y="30632"/>
                </a:lnTo>
                <a:lnTo>
                  <a:pt x="3935501" y="62407"/>
                </a:lnTo>
                <a:lnTo>
                  <a:pt x="4005909" y="62407"/>
                </a:lnTo>
                <a:lnTo>
                  <a:pt x="4003623" y="84353"/>
                </a:lnTo>
                <a:lnTo>
                  <a:pt x="4002709" y="92583"/>
                </a:lnTo>
                <a:lnTo>
                  <a:pt x="3971619" y="144246"/>
                </a:lnTo>
                <a:lnTo>
                  <a:pt x="3994251" y="212598"/>
                </a:lnTo>
                <a:lnTo>
                  <a:pt x="3976877" y="212598"/>
                </a:lnTo>
                <a:lnTo>
                  <a:pt x="3958132" y="166878"/>
                </a:lnTo>
                <a:lnTo>
                  <a:pt x="3930700" y="212598"/>
                </a:lnTo>
                <a:lnTo>
                  <a:pt x="3912183" y="212598"/>
                </a:lnTo>
                <a:lnTo>
                  <a:pt x="3949445" y="145389"/>
                </a:lnTo>
                <a:lnTo>
                  <a:pt x="3931386" y="101269"/>
                </a:lnTo>
                <a:lnTo>
                  <a:pt x="3929786" y="115214"/>
                </a:lnTo>
                <a:lnTo>
                  <a:pt x="3903268" y="212369"/>
                </a:lnTo>
                <a:lnTo>
                  <a:pt x="3886809" y="212369"/>
                </a:lnTo>
                <a:lnTo>
                  <a:pt x="3907611" y="121386"/>
                </a:lnTo>
                <a:lnTo>
                  <a:pt x="3919498" y="8229"/>
                </a:lnTo>
                <a:lnTo>
                  <a:pt x="3940987" y="8229"/>
                </a:lnTo>
                <a:close/>
                <a:moveTo>
                  <a:pt x="2233878" y="0"/>
                </a:moveTo>
                <a:lnTo>
                  <a:pt x="2231592" y="22402"/>
                </a:lnTo>
                <a:lnTo>
                  <a:pt x="2157526" y="30632"/>
                </a:lnTo>
                <a:lnTo>
                  <a:pt x="2154326" y="62407"/>
                </a:lnTo>
                <a:lnTo>
                  <a:pt x="2224734" y="62407"/>
                </a:lnTo>
                <a:lnTo>
                  <a:pt x="2222448" y="84353"/>
                </a:lnTo>
                <a:lnTo>
                  <a:pt x="2221534" y="92583"/>
                </a:lnTo>
                <a:lnTo>
                  <a:pt x="2190444" y="144246"/>
                </a:lnTo>
                <a:lnTo>
                  <a:pt x="2213076" y="212598"/>
                </a:lnTo>
                <a:lnTo>
                  <a:pt x="2195702" y="212598"/>
                </a:lnTo>
                <a:lnTo>
                  <a:pt x="2176957" y="166878"/>
                </a:lnTo>
                <a:lnTo>
                  <a:pt x="2149525" y="212598"/>
                </a:lnTo>
                <a:lnTo>
                  <a:pt x="2131008" y="212598"/>
                </a:lnTo>
                <a:lnTo>
                  <a:pt x="2168270" y="145389"/>
                </a:lnTo>
                <a:lnTo>
                  <a:pt x="2150211" y="101269"/>
                </a:lnTo>
                <a:lnTo>
                  <a:pt x="2148611" y="115214"/>
                </a:lnTo>
                <a:lnTo>
                  <a:pt x="2122093" y="212369"/>
                </a:lnTo>
                <a:lnTo>
                  <a:pt x="2105634" y="212369"/>
                </a:lnTo>
                <a:lnTo>
                  <a:pt x="2126436" y="121386"/>
                </a:lnTo>
                <a:lnTo>
                  <a:pt x="2138324" y="8229"/>
                </a:lnTo>
                <a:lnTo>
                  <a:pt x="2159812" y="8229"/>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1800" dirty="0">
              <a:latin typeface="字体圈欣意冠黑体" panose="00000500000000000000" pitchFamily="2" charset="-122"/>
              <a:ea typeface="字体圈欣意冠黑体" panose="00000500000000000000" pitchFamily="2" charset="-122"/>
            </a:endParaRPr>
          </a:p>
        </p:txBody>
      </p:sp>
    </p:spTree>
    <p:extLst>
      <p:ext uri="{BB962C8B-B14F-4D97-AF65-F5344CB8AC3E}">
        <p14:creationId xmlns:p14="http://schemas.microsoft.com/office/powerpoint/2010/main" val="913761541"/>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D500E818-19DF-281A-1819-CC35F5403E37}"/>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8" name="图片 7">
            <a:extLst>
              <a:ext uri="{FF2B5EF4-FFF2-40B4-BE49-F238E27FC236}">
                <a16:creationId xmlns:a16="http://schemas.microsoft.com/office/drawing/2014/main" id="{2D3FD450-B223-7C6A-8DFC-72B04A8D83A2}"/>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150350" y="326118"/>
            <a:ext cx="2694413" cy="540000"/>
          </a:xfrm>
          <a:prstGeom prst="rect">
            <a:avLst/>
          </a:prstGeom>
        </p:spPr>
      </p:pic>
    </p:spTree>
    <p:extLst>
      <p:ext uri="{BB962C8B-B14F-4D97-AF65-F5344CB8AC3E}">
        <p14:creationId xmlns:p14="http://schemas.microsoft.com/office/powerpoint/2010/main" val="3076789614"/>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ED836B77-AEA0-0997-3726-F3685EF1B6CB}"/>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985F62E3-C2CC-2A4A-2F37-17CE2C4DDC4C}"/>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150350" y="326118"/>
            <a:ext cx="2694413" cy="540000"/>
          </a:xfrm>
          <a:prstGeom prst="rect">
            <a:avLst/>
          </a:prstGeom>
        </p:spPr>
      </p:pic>
    </p:spTree>
    <p:extLst>
      <p:ext uri="{BB962C8B-B14F-4D97-AF65-F5344CB8AC3E}">
        <p14:creationId xmlns:p14="http://schemas.microsoft.com/office/powerpoint/2010/main" val="419005440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B8A175C6-BB4A-776F-C1B6-384CD2222BE6}"/>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0" name="图片 9">
            <a:extLst>
              <a:ext uri="{FF2B5EF4-FFF2-40B4-BE49-F238E27FC236}">
                <a16:creationId xmlns:a16="http://schemas.microsoft.com/office/drawing/2014/main" id="{3A8E0A5C-19BD-EA4A-2E09-927EDFE01AB1}"/>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10026650" y="345168"/>
            <a:ext cx="1796275" cy="360000"/>
          </a:xfrm>
          <a:prstGeom prst="rect">
            <a:avLst/>
          </a:prstGeom>
        </p:spPr>
      </p:pic>
      <p:sp>
        <p:nvSpPr>
          <p:cNvPr id="12" name="文本占位符 11">
            <a:extLst>
              <a:ext uri="{FF2B5EF4-FFF2-40B4-BE49-F238E27FC236}">
                <a16:creationId xmlns:a16="http://schemas.microsoft.com/office/drawing/2014/main" id="{72D2DA94-CEA4-23E3-0CF0-DF2F0F000B25}"/>
              </a:ext>
            </a:extLst>
          </p:cNvPr>
          <p:cNvSpPr>
            <a:spLocks noGrp="1"/>
          </p:cNvSpPr>
          <p:nvPr>
            <p:ph type="body" sz="quarter" idx="10" hasCustomPrompt="1"/>
          </p:nvPr>
        </p:nvSpPr>
        <p:spPr>
          <a:xfrm>
            <a:off x="1168399" y="345168"/>
            <a:ext cx="8729133" cy="523220"/>
          </a:xfrm>
        </p:spPr>
        <p:txBody>
          <a:bodyPr wrap="square" lIns="91440" tIns="45720" rIns="91440" bIns="45720">
            <a:spAutoFit/>
          </a:bodyPr>
          <a:lstStyle>
            <a:lvl1pPr marL="0" indent="0">
              <a:lnSpc>
                <a:spcPct val="100000"/>
              </a:lnSpc>
              <a:spcBef>
                <a:spcPts val="0"/>
              </a:spcBef>
              <a:buNone/>
              <a:defRPr sz="2800" b="1" spc="300">
                <a:solidFill>
                  <a:schemeClr val="accent1"/>
                </a:solidFill>
                <a:latin typeface="微软雅黑" panose="020B0503020204020204" pitchFamily="34" charset="-122"/>
                <a:ea typeface="微软雅黑" panose="020B0503020204020204" pitchFamily="34" charset="-122"/>
              </a:defRPr>
            </a:lvl1pPr>
            <a:lvl2pPr marL="0" indent="0">
              <a:lnSpc>
                <a:spcPct val="100000"/>
              </a:lnSpc>
              <a:spcBef>
                <a:spcPts val="0"/>
              </a:spcBef>
              <a:buNone/>
              <a:defRPr sz="3600" b="1">
                <a:latin typeface="微软雅黑" panose="020B0503020204020204" pitchFamily="34" charset="-122"/>
                <a:ea typeface="微软雅黑" panose="020B0503020204020204" pitchFamily="34" charset="-122"/>
              </a:defRPr>
            </a:lvl2pPr>
            <a:lvl3pPr marL="0" indent="0">
              <a:lnSpc>
                <a:spcPct val="100000"/>
              </a:lnSpc>
              <a:spcBef>
                <a:spcPts val="0"/>
              </a:spcBef>
              <a:buNone/>
              <a:defRPr sz="3600" b="1">
                <a:latin typeface="微软雅黑" panose="020B0503020204020204" pitchFamily="34" charset="-122"/>
                <a:ea typeface="微软雅黑" panose="020B0503020204020204" pitchFamily="34" charset="-122"/>
              </a:defRPr>
            </a:lvl3pPr>
            <a:lvl4pPr marL="0" indent="0">
              <a:lnSpc>
                <a:spcPct val="100000"/>
              </a:lnSpc>
              <a:spcBef>
                <a:spcPts val="0"/>
              </a:spcBef>
              <a:buNone/>
              <a:defRPr sz="3600" b="1">
                <a:latin typeface="微软雅黑" panose="020B0503020204020204" pitchFamily="34" charset="-122"/>
                <a:ea typeface="微软雅黑" panose="020B0503020204020204" pitchFamily="34" charset="-122"/>
              </a:defRPr>
            </a:lvl4pPr>
            <a:lvl5pPr marL="0" indent="0">
              <a:lnSpc>
                <a:spcPct val="100000"/>
              </a:lnSpc>
              <a:spcBef>
                <a:spcPts val="0"/>
              </a:spcBef>
              <a:buNone/>
              <a:defRPr sz="3600" b="1">
                <a:latin typeface="微软雅黑" panose="020B0503020204020204" pitchFamily="34" charset="-122"/>
                <a:ea typeface="微软雅黑" panose="020B0503020204020204" pitchFamily="34" charset="-122"/>
              </a:defRPr>
            </a:lvl5pPr>
          </a:lstStyle>
          <a:p>
            <a:pPr lvl="0"/>
            <a:r>
              <a:rPr lang="zh-CN" altLang="en-US" dirty="0"/>
              <a:t>标题</a:t>
            </a:r>
          </a:p>
        </p:txBody>
      </p:sp>
    </p:spTree>
    <p:extLst>
      <p:ext uri="{BB962C8B-B14F-4D97-AF65-F5344CB8AC3E}">
        <p14:creationId xmlns:p14="http://schemas.microsoft.com/office/powerpoint/2010/main" val="888894868"/>
      </p:ext>
    </p:extLst>
  </p:cSld>
  <p:clrMapOvr>
    <a:masterClrMapping/>
  </p:clrMapOvr>
  <p:extLst>
    <p:ext uri="{DCECCB84-F9BA-43D5-87BE-67443E8EF086}">
      <p15:sldGuideLst xmlns:p15="http://schemas.microsoft.com/office/powerpoint/2012/main">
        <p15:guide id="1" orient="horz" pos="686" userDrawn="1">
          <p15:clr>
            <a:srgbClr val="FBAE40"/>
          </p15:clr>
        </p15:guide>
        <p15:guide id="2" pos="325" userDrawn="1">
          <p15:clr>
            <a:srgbClr val="FBAE40"/>
          </p15:clr>
        </p15:guide>
        <p15:guide id="3" pos="7355" userDrawn="1">
          <p15:clr>
            <a:srgbClr val="FBAE40"/>
          </p15:clr>
        </p15:guide>
        <p15:guide id="4" orient="horz" pos="408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结尾">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8ED73D7-8A68-9AA0-C42F-B1F3CF82AEAA}"/>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1" name="图片 10">
            <a:extLst>
              <a:ext uri="{FF2B5EF4-FFF2-40B4-BE49-F238E27FC236}">
                <a16:creationId xmlns:a16="http://schemas.microsoft.com/office/drawing/2014/main" id="{3F330488-3A21-7EC0-5653-C89090F7C515}"/>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685800" y="694418"/>
            <a:ext cx="3592551" cy="720000"/>
          </a:xfrm>
          <a:prstGeom prst="rect">
            <a:avLst/>
          </a:prstGeom>
        </p:spPr>
      </p:pic>
      <p:sp>
        <p:nvSpPr>
          <p:cNvPr id="4" name="文本框 3">
            <a:extLst>
              <a:ext uri="{FF2B5EF4-FFF2-40B4-BE49-F238E27FC236}">
                <a16:creationId xmlns:a16="http://schemas.microsoft.com/office/drawing/2014/main" id="{1DB1C379-CEBD-7960-335F-0CB1BA542781}"/>
              </a:ext>
            </a:extLst>
          </p:cNvPr>
          <p:cNvSpPr txBox="1"/>
          <p:nvPr userDrawn="1"/>
        </p:nvSpPr>
        <p:spPr>
          <a:xfrm>
            <a:off x="801015" y="3287136"/>
            <a:ext cx="4972964" cy="658368"/>
          </a:xfrm>
          <a:custGeom>
            <a:avLst/>
            <a:gdLst/>
            <a:ahLst/>
            <a:cxnLst/>
            <a:rect l="l" t="t" r="r" b="b"/>
            <a:pathLst>
              <a:path w="4972964" h="658368">
                <a:moveTo>
                  <a:pt x="4390491" y="558698"/>
                </a:moveTo>
                <a:lnTo>
                  <a:pt x="4385919" y="590702"/>
                </a:lnTo>
                <a:lnTo>
                  <a:pt x="4706874" y="590702"/>
                </a:lnTo>
                <a:lnTo>
                  <a:pt x="4711446" y="558698"/>
                </a:lnTo>
                <a:close/>
                <a:moveTo>
                  <a:pt x="4403293" y="466344"/>
                </a:moveTo>
                <a:lnTo>
                  <a:pt x="4398721" y="498348"/>
                </a:lnTo>
                <a:lnTo>
                  <a:pt x="4719675" y="498348"/>
                </a:lnTo>
                <a:lnTo>
                  <a:pt x="4724247" y="466344"/>
                </a:lnTo>
                <a:close/>
                <a:moveTo>
                  <a:pt x="3333597" y="440741"/>
                </a:moveTo>
                <a:lnTo>
                  <a:pt x="3463442" y="440741"/>
                </a:lnTo>
                <a:lnTo>
                  <a:pt x="3435095" y="563270"/>
                </a:lnTo>
                <a:lnTo>
                  <a:pt x="3507333" y="563270"/>
                </a:lnTo>
                <a:lnTo>
                  <a:pt x="3548481" y="523951"/>
                </a:lnTo>
                <a:lnTo>
                  <a:pt x="3530193" y="658368"/>
                </a:lnTo>
                <a:lnTo>
                  <a:pt x="3281476" y="658368"/>
                </a:lnTo>
                <a:close/>
                <a:moveTo>
                  <a:pt x="4416094" y="373989"/>
                </a:moveTo>
                <a:lnTo>
                  <a:pt x="4411523" y="405079"/>
                </a:lnTo>
                <a:lnTo>
                  <a:pt x="4732477" y="405079"/>
                </a:lnTo>
                <a:lnTo>
                  <a:pt x="4737049" y="373989"/>
                </a:lnTo>
                <a:close/>
                <a:moveTo>
                  <a:pt x="1727149" y="332841"/>
                </a:moveTo>
                <a:lnTo>
                  <a:pt x="1722577" y="368503"/>
                </a:lnTo>
                <a:lnTo>
                  <a:pt x="1794814" y="368503"/>
                </a:lnTo>
                <a:lnTo>
                  <a:pt x="1799386" y="332841"/>
                </a:lnTo>
                <a:close/>
                <a:moveTo>
                  <a:pt x="336499" y="332841"/>
                </a:moveTo>
                <a:lnTo>
                  <a:pt x="331927" y="368503"/>
                </a:lnTo>
                <a:lnTo>
                  <a:pt x="404165" y="368503"/>
                </a:lnTo>
                <a:lnTo>
                  <a:pt x="408737" y="332841"/>
                </a:lnTo>
                <a:close/>
                <a:moveTo>
                  <a:pt x="1931974" y="267005"/>
                </a:moveTo>
                <a:lnTo>
                  <a:pt x="2007869" y="267005"/>
                </a:lnTo>
                <a:lnTo>
                  <a:pt x="1989582" y="486461"/>
                </a:lnTo>
                <a:lnTo>
                  <a:pt x="1913686" y="486461"/>
                </a:lnTo>
                <a:close/>
                <a:moveTo>
                  <a:pt x="541324" y="267005"/>
                </a:moveTo>
                <a:lnTo>
                  <a:pt x="617220" y="267005"/>
                </a:lnTo>
                <a:lnTo>
                  <a:pt x="598932" y="486461"/>
                </a:lnTo>
                <a:lnTo>
                  <a:pt x="523037" y="486461"/>
                </a:lnTo>
                <a:close/>
                <a:moveTo>
                  <a:pt x="1741779" y="230429"/>
                </a:moveTo>
                <a:lnTo>
                  <a:pt x="1737207" y="266090"/>
                </a:lnTo>
                <a:lnTo>
                  <a:pt x="1809445" y="266090"/>
                </a:lnTo>
                <a:lnTo>
                  <a:pt x="1814017" y="230429"/>
                </a:lnTo>
                <a:close/>
                <a:moveTo>
                  <a:pt x="351129" y="230429"/>
                </a:moveTo>
                <a:lnTo>
                  <a:pt x="346557" y="266090"/>
                </a:lnTo>
                <a:lnTo>
                  <a:pt x="418795" y="266090"/>
                </a:lnTo>
                <a:lnTo>
                  <a:pt x="423367" y="230429"/>
                </a:lnTo>
                <a:close/>
                <a:moveTo>
                  <a:pt x="1416253" y="169164"/>
                </a:moveTo>
                <a:lnTo>
                  <a:pt x="1603705" y="169164"/>
                </a:lnTo>
                <a:lnTo>
                  <a:pt x="1555242" y="510235"/>
                </a:lnTo>
                <a:lnTo>
                  <a:pt x="1600962" y="488289"/>
                </a:lnTo>
                <a:lnTo>
                  <a:pt x="1587246" y="582473"/>
                </a:lnTo>
                <a:lnTo>
                  <a:pt x="1390650" y="655625"/>
                </a:lnTo>
                <a:lnTo>
                  <a:pt x="1446428" y="257861"/>
                </a:lnTo>
                <a:lnTo>
                  <a:pt x="1403451" y="257861"/>
                </a:lnTo>
                <a:close/>
                <a:moveTo>
                  <a:pt x="25603" y="169164"/>
                </a:moveTo>
                <a:lnTo>
                  <a:pt x="213055" y="169164"/>
                </a:lnTo>
                <a:lnTo>
                  <a:pt x="164592" y="510235"/>
                </a:lnTo>
                <a:lnTo>
                  <a:pt x="210312" y="488289"/>
                </a:lnTo>
                <a:lnTo>
                  <a:pt x="196596" y="582473"/>
                </a:lnTo>
                <a:lnTo>
                  <a:pt x="0" y="655625"/>
                </a:lnTo>
                <a:lnTo>
                  <a:pt x="55778" y="257861"/>
                </a:lnTo>
                <a:lnTo>
                  <a:pt x="12801" y="257861"/>
                </a:lnTo>
                <a:close/>
                <a:moveTo>
                  <a:pt x="3301593" y="138989"/>
                </a:moveTo>
                <a:lnTo>
                  <a:pt x="3425952" y="138989"/>
                </a:lnTo>
                <a:lnTo>
                  <a:pt x="3211982" y="658368"/>
                </a:lnTo>
                <a:lnTo>
                  <a:pt x="3088538" y="658368"/>
                </a:lnTo>
                <a:close/>
                <a:moveTo>
                  <a:pt x="1756410" y="128016"/>
                </a:moveTo>
                <a:lnTo>
                  <a:pt x="1750923" y="163677"/>
                </a:lnTo>
                <a:lnTo>
                  <a:pt x="1823161" y="163677"/>
                </a:lnTo>
                <a:lnTo>
                  <a:pt x="1828647" y="128016"/>
                </a:lnTo>
                <a:close/>
                <a:moveTo>
                  <a:pt x="365760" y="128016"/>
                </a:moveTo>
                <a:lnTo>
                  <a:pt x="360273" y="163677"/>
                </a:lnTo>
                <a:lnTo>
                  <a:pt x="432511" y="163677"/>
                </a:lnTo>
                <a:lnTo>
                  <a:pt x="437997" y="128016"/>
                </a:lnTo>
                <a:close/>
                <a:moveTo>
                  <a:pt x="2867253" y="34747"/>
                </a:moveTo>
                <a:lnTo>
                  <a:pt x="3137916" y="34747"/>
                </a:lnTo>
                <a:lnTo>
                  <a:pt x="3111398" y="224028"/>
                </a:lnTo>
                <a:lnTo>
                  <a:pt x="3018129" y="409651"/>
                </a:lnTo>
                <a:lnTo>
                  <a:pt x="3086709" y="658368"/>
                </a:lnTo>
                <a:lnTo>
                  <a:pt x="2958693" y="658368"/>
                </a:lnTo>
                <a:lnTo>
                  <a:pt x="2935833" y="574243"/>
                </a:lnTo>
                <a:lnTo>
                  <a:pt x="2893771" y="658368"/>
                </a:lnTo>
                <a:lnTo>
                  <a:pt x="2765755" y="658368"/>
                </a:lnTo>
                <a:lnTo>
                  <a:pt x="2891027" y="410565"/>
                </a:lnTo>
                <a:lnTo>
                  <a:pt x="2840736" y="225857"/>
                </a:lnTo>
                <a:lnTo>
                  <a:pt x="2850794" y="156362"/>
                </a:lnTo>
                <a:lnTo>
                  <a:pt x="2964179" y="156362"/>
                </a:lnTo>
                <a:lnTo>
                  <a:pt x="2958693" y="192938"/>
                </a:lnTo>
                <a:lnTo>
                  <a:pt x="2973324" y="246888"/>
                </a:lnTo>
                <a:lnTo>
                  <a:pt x="3002584" y="189281"/>
                </a:lnTo>
                <a:lnTo>
                  <a:pt x="3011728" y="121615"/>
                </a:lnTo>
                <a:lnTo>
                  <a:pt x="2854452" y="121615"/>
                </a:lnTo>
                <a:close/>
                <a:moveTo>
                  <a:pt x="3167176" y="17373"/>
                </a:moveTo>
                <a:lnTo>
                  <a:pt x="3589629" y="17373"/>
                </a:lnTo>
                <a:lnTo>
                  <a:pt x="3533851" y="416966"/>
                </a:lnTo>
                <a:lnTo>
                  <a:pt x="3414064" y="416966"/>
                </a:lnTo>
                <a:lnTo>
                  <a:pt x="3458870" y="99669"/>
                </a:lnTo>
                <a:lnTo>
                  <a:pt x="3280562" y="99669"/>
                </a:lnTo>
                <a:lnTo>
                  <a:pt x="3272332" y="155448"/>
                </a:lnTo>
                <a:lnTo>
                  <a:pt x="3169005" y="416966"/>
                </a:lnTo>
                <a:lnTo>
                  <a:pt x="3111398" y="416966"/>
                </a:lnTo>
                <a:close/>
                <a:moveTo>
                  <a:pt x="1461058" y="17373"/>
                </a:moveTo>
                <a:lnTo>
                  <a:pt x="1591818" y="17373"/>
                </a:lnTo>
                <a:lnTo>
                  <a:pt x="1612849" y="143561"/>
                </a:lnTo>
                <a:lnTo>
                  <a:pt x="1482090" y="143561"/>
                </a:lnTo>
                <a:close/>
                <a:moveTo>
                  <a:pt x="70408" y="17373"/>
                </a:moveTo>
                <a:lnTo>
                  <a:pt x="201168" y="17373"/>
                </a:lnTo>
                <a:lnTo>
                  <a:pt x="222199" y="143561"/>
                </a:lnTo>
                <a:lnTo>
                  <a:pt x="91440" y="143561"/>
                </a:lnTo>
                <a:close/>
                <a:moveTo>
                  <a:pt x="1736293" y="1828"/>
                </a:moveTo>
                <a:lnTo>
                  <a:pt x="1876196" y="1828"/>
                </a:lnTo>
                <a:lnTo>
                  <a:pt x="1841449" y="47549"/>
                </a:lnTo>
                <a:lnTo>
                  <a:pt x="1950262" y="47549"/>
                </a:lnTo>
                <a:lnTo>
                  <a:pt x="1873453" y="596189"/>
                </a:lnTo>
                <a:cubicBezTo>
                  <a:pt x="1872234" y="604723"/>
                  <a:pt x="1869033" y="612648"/>
                  <a:pt x="1863852" y="619963"/>
                </a:cubicBezTo>
                <a:cubicBezTo>
                  <a:pt x="1858670" y="627278"/>
                  <a:pt x="1852269" y="633679"/>
                  <a:pt x="1844649" y="639165"/>
                </a:cubicBezTo>
                <a:cubicBezTo>
                  <a:pt x="1837029" y="644652"/>
                  <a:pt x="1828342" y="648919"/>
                  <a:pt x="1818589" y="651967"/>
                </a:cubicBezTo>
                <a:cubicBezTo>
                  <a:pt x="1808835" y="655015"/>
                  <a:pt x="1798472" y="656539"/>
                  <a:pt x="1787499" y="656539"/>
                </a:cubicBezTo>
                <a:lnTo>
                  <a:pt x="1696974" y="656539"/>
                </a:lnTo>
                <a:lnTo>
                  <a:pt x="1766468" y="571500"/>
                </a:lnTo>
                <a:lnTo>
                  <a:pt x="1781098" y="466344"/>
                </a:lnTo>
                <a:lnTo>
                  <a:pt x="1678686" y="645566"/>
                </a:lnTo>
                <a:lnTo>
                  <a:pt x="1567129" y="645566"/>
                </a:lnTo>
                <a:lnTo>
                  <a:pt x="1681429" y="444398"/>
                </a:lnTo>
                <a:lnTo>
                  <a:pt x="1580845" y="444398"/>
                </a:lnTo>
                <a:lnTo>
                  <a:pt x="1591818" y="368503"/>
                </a:lnTo>
                <a:lnTo>
                  <a:pt x="1617421" y="368503"/>
                </a:lnTo>
                <a:lnTo>
                  <a:pt x="1663141" y="47549"/>
                </a:lnTo>
                <a:lnTo>
                  <a:pt x="1727149" y="47549"/>
                </a:lnTo>
                <a:lnTo>
                  <a:pt x="1750009" y="21031"/>
                </a:lnTo>
                <a:close/>
                <a:moveTo>
                  <a:pt x="345643" y="1828"/>
                </a:moveTo>
                <a:lnTo>
                  <a:pt x="485546" y="1828"/>
                </a:lnTo>
                <a:lnTo>
                  <a:pt x="450799" y="47549"/>
                </a:lnTo>
                <a:lnTo>
                  <a:pt x="559612" y="47549"/>
                </a:lnTo>
                <a:lnTo>
                  <a:pt x="482803" y="596189"/>
                </a:lnTo>
                <a:cubicBezTo>
                  <a:pt x="481584" y="604723"/>
                  <a:pt x="478383" y="612648"/>
                  <a:pt x="473201" y="619963"/>
                </a:cubicBezTo>
                <a:cubicBezTo>
                  <a:pt x="468020" y="627278"/>
                  <a:pt x="461619" y="633679"/>
                  <a:pt x="453999" y="639165"/>
                </a:cubicBezTo>
                <a:cubicBezTo>
                  <a:pt x="446379" y="644652"/>
                  <a:pt x="437693" y="648919"/>
                  <a:pt x="427939" y="651967"/>
                </a:cubicBezTo>
                <a:cubicBezTo>
                  <a:pt x="418185" y="655015"/>
                  <a:pt x="407822" y="656539"/>
                  <a:pt x="396849" y="656539"/>
                </a:cubicBezTo>
                <a:lnTo>
                  <a:pt x="306324" y="656539"/>
                </a:lnTo>
                <a:lnTo>
                  <a:pt x="375818" y="571500"/>
                </a:lnTo>
                <a:lnTo>
                  <a:pt x="390448" y="466344"/>
                </a:lnTo>
                <a:lnTo>
                  <a:pt x="288036" y="645566"/>
                </a:lnTo>
                <a:lnTo>
                  <a:pt x="176479" y="645566"/>
                </a:lnTo>
                <a:lnTo>
                  <a:pt x="290779" y="444398"/>
                </a:lnTo>
                <a:lnTo>
                  <a:pt x="190195" y="444398"/>
                </a:lnTo>
                <a:lnTo>
                  <a:pt x="201168" y="368503"/>
                </a:lnTo>
                <a:lnTo>
                  <a:pt x="226771" y="368503"/>
                </a:lnTo>
                <a:lnTo>
                  <a:pt x="272491" y="47549"/>
                </a:lnTo>
                <a:lnTo>
                  <a:pt x="336499" y="47549"/>
                </a:lnTo>
                <a:lnTo>
                  <a:pt x="359359" y="21031"/>
                </a:lnTo>
                <a:close/>
                <a:moveTo>
                  <a:pt x="2036216" y="914"/>
                </a:moveTo>
                <a:lnTo>
                  <a:pt x="2180691" y="914"/>
                </a:lnTo>
                <a:lnTo>
                  <a:pt x="2161489" y="134417"/>
                </a:lnTo>
                <a:lnTo>
                  <a:pt x="2183434" y="134417"/>
                </a:lnTo>
                <a:lnTo>
                  <a:pt x="2171547" y="215798"/>
                </a:lnTo>
                <a:lnTo>
                  <a:pt x="2150516" y="215798"/>
                </a:lnTo>
                <a:lnTo>
                  <a:pt x="2096566" y="597103"/>
                </a:lnTo>
                <a:cubicBezTo>
                  <a:pt x="2094128" y="614172"/>
                  <a:pt x="2085441" y="628497"/>
                  <a:pt x="2070506" y="640080"/>
                </a:cubicBezTo>
                <a:cubicBezTo>
                  <a:pt x="2055571" y="651662"/>
                  <a:pt x="2038349" y="657453"/>
                  <a:pt x="2018842" y="657453"/>
                </a:cubicBezTo>
                <a:lnTo>
                  <a:pt x="1921916" y="657453"/>
                </a:lnTo>
                <a:lnTo>
                  <a:pt x="1984095" y="572414"/>
                </a:lnTo>
                <a:lnTo>
                  <a:pt x="2034387" y="215798"/>
                </a:lnTo>
                <a:lnTo>
                  <a:pt x="1938375" y="215798"/>
                </a:lnTo>
                <a:lnTo>
                  <a:pt x="1950262" y="134417"/>
                </a:lnTo>
                <a:lnTo>
                  <a:pt x="2045360" y="134417"/>
                </a:lnTo>
                <a:lnTo>
                  <a:pt x="2060905" y="26517"/>
                </a:lnTo>
                <a:close/>
                <a:moveTo>
                  <a:pt x="645566" y="914"/>
                </a:moveTo>
                <a:lnTo>
                  <a:pt x="790041" y="914"/>
                </a:lnTo>
                <a:lnTo>
                  <a:pt x="770839" y="134417"/>
                </a:lnTo>
                <a:lnTo>
                  <a:pt x="792784" y="134417"/>
                </a:lnTo>
                <a:lnTo>
                  <a:pt x="780897" y="215798"/>
                </a:lnTo>
                <a:lnTo>
                  <a:pt x="759866" y="215798"/>
                </a:lnTo>
                <a:lnTo>
                  <a:pt x="705917" y="597103"/>
                </a:lnTo>
                <a:cubicBezTo>
                  <a:pt x="703478" y="614172"/>
                  <a:pt x="694791" y="628497"/>
                  <a:pt x="679856" y="640080"/>
                </a:cubicBezTo>
                <a:cubicBezTo>
                  <a:pt x="664921" y="651662"/>
                  <a:pt x="647700" y="657453"/>
                  <a:pt x="628193" y="657453"/>
                </a:cubicBezTo>
                <a:lnTo>
                  <a:pt x="531266" y="657453"/>
                </a:lnTo>
                <a:lnTo>
                  <a:pt x="593445" y="572414"/>
                </a:lnTo>
                <a:lnTo>
                  <a:pt x="643737" y="215798"/>
                </a:lnTo>
                <a:lnTo>
                  <a:pt x="547725" y="215798"/>
                </a:lnTo>
                <a:lnTo>
                  <a:pt x="559612" y="134417"/>
                </a:lnTo>
                <a:lnTo>
                  <a:pt x="654710" y="134417"/>
                </a:lnTo>
                <a:lnTo>
                  <a:pt x="670255" y="26517"/>
                </a:lnTo>
                <a:close/>
                <a:moveTo>
                  <a:pt x="4972964" y="0"/>
                </a:moveTo>
                <a:lnTo>
                  <a:pt x="4962906" y="69494"/>
                </a:lnTo>
                <a:lnTo>
                  <a:pt x="4660239" y="76809"/>
                </a:lnTo>
                <a:lnTo>
                  <a:pt x="4630978" y="113385"/>
                </a:lnTo>
                <a:lnTo>
                  <a:pt x="4939131" y="113385"/>
                </a:lnTo>
                <a:lnTo>
                  <a:pt x="4929987" y="182880"/>
                </a:lnTo>
                <a:lnTo>
                  <a:pt x="4575200" y="182880"/>
                </a:lnTo>
                <a:lnTo>
                  <a:pt x="4554169" y="208483"/>
                </a:lnTo>
                <a:lnTo>
                  <a:pt x="4943703" y="208483"/>
                </a:lnTo>
                <a:lnTo>
                  <a:pt x="4933645" y="277977"/>
                </a:lnTo>
                <a:lnTo>
                  <a:pt x="4498391" y="277977"/>
                </a:lnTo>
                <a:lnTo>
                  <a:pt x="4477359" y="304495"/>
                </a:lnTo>
                <a:lnTo>
                  <a:pt x="4903470" y="304495"/>
                </a:lnTo>
                <a:lnTo>
                  <a:pt x="4853178" y="658368"/>
                </a:lnTo>
                <a:lnTo>
                  <a:pt x="4219499" y="658368"/>
                </a:lnTo>
                <a:lnTo>
                  <a:pt x="4251502" y="434340"/>
                </a:lnTo>
                <a:lnTo>
                  <a:pt x="4164634" y="434340"/>
                </a:lnTo>
                <a:lnTo>
                  <a:pt x="4289907" y="277977"/>
                </a:lnTo>
                <a:lnTo>
                  <a:pt x="4203954" y="277977"/>
                </a:lnTo>
                <a:lnTo>
                  <a:pt x="4214012" y="208483"/>
                </a:lnTo>
                <a:lnTo>
                  <a:pt x="4345686" y="208483"/>
                </a:lnTo>
                <a:lnTo>
                  <a:pt x="4366717" y="182880"/>
                </a:lnTo>
                <a:lnTo>
                  <a:pt x="4235043" y="182880"/>
                </a:lnTo>
                <a:lnTo>
                  <a:pt x="4244187" y="113385"/>
                </a:lnTo>
                <a:lnTo>
                  <a:pt x="4422495" y="113385"/>
                </a:lnTo>
                <a:lnTo>
                  <a:pt x="4448099" y="82296"/>
                </a:lnTo>
                <a:lnTo>
                  <a:pt x="4230471" y="86868"/>
                </a:lnTo>
                <a:lnTo>
                  <a:pt x="4240530" y="17373"/>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7200" dirty="0">
              <a:solidFill>
                <a:schemeClr val="accent1"/>
              </a:solidFill>
              <a:latin typeface="优设标题黑" panose="00000500000000000000" pitchFamily="2" charset="-122"/>
              <a:ea typeface="优设标题黑" panose="00000500000000000000" pitchFamily="2" charset="-122"/>
            </a:endParaRPr>
          </a:p>
        </p:txBody>
      </p:sp>
      <p:sp>
        <p:nvSpPr>
          <p:cNvPr id="8" name="文本框 7">
            <a:extLst>
              <a:ext uri="{FF2B5EF4-FFF2-40B4-BE49-F238E27FC236}">
                <a16:creationId xmlns:a16="http://schemas.microsoft.com/office/drawing/2014/main" id="{33755FC4-46AE-A493-AAE0-15D11614A05B}"/>
              </a:ext>
            </a:extLst>
          </p:cNvPr>
          <p:cNvSpPr txBox="1"/>
          <p:nvPr userDrawn="1"/>
        </p:nvSpPr>
        <p:spPr>
          <a:xfrm>
            <a:off x="777239" y="4243552"/>
            <a:ext cx="4886706" cy="260909"/>
          </a:xfrm>
          <a:custGeom>
            <a:avLst/>
            <a:gdLst/>
            <a:ahLst/>
            <a:cxnLst/>
            <a:rect l="l" t="t" r="r" b="b"/>
            <a:pathLst>
              <a:path w="4886706" h="260909">
                <a:moveTo>
                  <a:pt x="2425979" y="28651"/>
                </a:moveTo>
                <a:lnTo>
                  <a:pt x="2415616" y="128321"/>
                </a:lnTo>
                <a:lnTo>
                  <a:pt x="2513457" y="128321"/>
                </a:lnTo>
                <a:lnTo>
                  <a:pt x="2523820" y="28651"/>
                </a:lnTo>
                <a:close/>
                <a:moveTo>
                  <a:pt x="2159280" y="28651"/>
                </a:moveTo>
                <a:lnTo>
                  <a:pt x="2137944" y="232562"/>
                </a:lnTo>
                <a:lnTo>
                  <a:pt x="2236089" y="232562"/>
                </a:lnTo>
                <a:lnTo>
                  <a:pt x="2257425" y="28651"/>
                </a:lnTo>
                <a:close/>
                <a:moveTo>
                  <a:pt x="3335503" y="26213"/>
                </a:moveTo>
                <a:lnTo>
                  <a:pt x="3277895" y="167335"/>
                </a:lnTo>
                <a:lnTo>
                  <a:pt x="3363240" y="167335"/>
                </a:lnTo>
                <a:close/>
                <a:moveTo>
                  <a:pt x="649453" y="26213"/>
                </a:moveTo>
                <a:lnTo>
                  <a:pt x="591845" y="167335"/>
                </a:lnTo>
                <a:lnTo>
                  <a:pt x="677190" y="167335"/>
                </a:lnTo>
                <a:close/>
                <a:moveTo>
                  <a:pt x="4732782" y="0"/>
                </a:moveTo>
                <a:lnTo>
                  <a:pt x="4886706" y="0"/>
                </a:lnTo>
                <a:lnTo>
                  <a:pt x="4876038" y="28651"/>
                </a:lnTo>
                <a:lnTo>
                  <a:pt x="4759605" y="28651"/>
                </a:lnTo>
                <a:lnTo>
                  <a:pt x="4738269" y="232562"/>
                </a:lnTo>
                <a:lnTo>
                  <a:pt x="4836414" y="232562"/>
                </a:lnTo>
                <a:lnTo>
                  <a:pt x="4845863" y="141732"/>
                </a:lnTo>
                <a:lnTo>
                  <a:pt x="4812030" y="141732"/>
                </a:lnTo>
                <a:lnTo>
                  <a:pt x="4807458" y="113081"/>
                </a:lnTo>
                <a:lnTo>
                  <a:pt x="4878781" y="113081"/>
                </a:lnTo>
                <a:lnTo>
                  <a:pt x="4863237" y="260909"/>
                </a:lnTo>
                <a:lnTo>
                  <a:pt x="4705350" y="260909"/>
                </a:lnTo>
                <a:lnTo>
                  <a:pt x="4708093" y="232562"/>
                </a:lnTo>
                <a:lnTo>
                  <a:pt x="4708398" y="232562"/>
                </a:lnTo>
                <a:lnTo>
                  <a:pt x="4729734" y="28651"/>
                </a:lnTo>
                <a:close/>
                <a:moveTo>
                  <a:pt x="4456252" y="0"/>
                </a:moveTo>
                <a:lnTo>
                  <a:pt x="4494657" y="0"/>
                </a:lnTo>
                <a:lnTo>
                  <a:pt x="4589450" y="210921"/>
                </a:lnTo>
                <a:lnTo>
                  <a:pt x="4611701" y="0"/>
                </a:lnTo>
                <a:lnTo>
                  <a:pt x="4641571" y="0"/>
                </a:lnTo>
                <a:lnTo>
                  <a:pt x="4614139" y="260909"/>
                </a:lnTo>
                <a:lnTo>
                  <a:pt x="4580001" y="260909"/>
                </a:lnTo>
                <a:lnTo>
                  <a:pt x="4481856" y="42367"/>
                </a:lnTo>
                <a:lnTo>
                  <a:pt x="4458996" y="260909"/>
                </a:lnTo>
                <a:lnTo>
                  <a:pt x="4429125" y="260909"/>
                </a:lnTo>
                <a:close/>
                <a:moveTo>
                  <a:pt x="4313682" y="0"/>
                </a:moveTo>
                <a:lnTo>
                  <a:pt x="4343553" y="0"/>
                </a:lnTo>
                <a:lnTo>
                  <a:pt x="4316121" y="260909"/>
                </a:lnTo>
                <a:lnTo>
                  <a:pt x="4286250" y="260909"/>
                </a:lnTo>
                <a:close/>
                <a:moveTo>
                  <a:pt x="4046982" y="0"/>
                </a:moveTo>
                <a:lnTo>
                  <a:pt x="4076852" y="0"/>
                </a:lnTo>
                <a:lnTo>
                  <a:pt x="4064965" y="113081"/>
                </a:lnTo>
                <a:lnTo>
                  <a:pt x="4162806" y="113081"/>
                </a:lnTo>
                <a:lnTo>
                  <a:pt x="4174693" y="0"/>
                </a:lnTo>
                <a:lnTo>
                  <a:pt x="4204564" y="0"/>
                </a:lnTo>
                <a:lnTo>
                  <a:pt x="4177132" y="260909"/>
                </a:lnTo>
                <a:lnTo>
                  <a:pt x="4147261" y="260909"/>
                </a:lnTo>
                <a:lnTo>
                  <a:pt x="4159758" y="141732"/>
                </a:lnTo>
                <a:lnTo>
                  <a:pt x="4061917" y="141732"/>
                </a:lnTo>
                <a:lnTo>
                  <a:pt x="4049420" y="260909"/>
                </a:lnTo>
                <a:lnTo>
                  <a:pt x="4019550" y="260909"/>
                </a:lnTo>
                <a:lnTo>
                  <a:pt x="4032047" y="141732"/>
                </a:lnTo>
                <a:lnTo>
                  <a:pt x="4034790" y="114909"/>
                </a:lnTo>
                <a:close/>
                <a:moveTo>
                  <a:pt x="3779977" y="0"/>
                </a:moveTo>
                <a:lnTo>
                  <a:pt x="3938169" y="0"/>
                </a:lnTo>
                <a:lnTo>
                  <a:pt x="3935120" y="28651"/>
                </a:lnTo>
                <a:lnTo>
                  <a:pt x="3806800" y="28651"/>
                </a:lnTo>
                <a:lnTo>
                  <a:pt x="3785464" y="232562"/>
                </a:lnTo>
                <a:lnTo>
                  <a:pt x="3914089" y="232562"/>
                </a:lnTo>
                <a:lnTo>
                  <a:pt x="3903421" y="260909"/>
                </a:lnTo>
                <a:lnTo>
                  <a:pt x="3752850" y="260909"/>
                </a:lnTo>
                <a:close/>
                <a:moveTo>
                  <a:pt x="3498723" y="0"/>
                </a:moveTo>
                <a:lnTo>
                  <a:pt x="3682518" y="0"/>
                </a:lnTo>
                <a:lnTo>
                  <a:pt x="3679469" y="28651"/>
                </a:lnTo>
                <a:lnTo>
                  <a:pt x="3602355" y="28651"/>
                </a:lnTo>
                <a:lnTo>
                  <a:pt x="3577971" y="260909"/>
                </a:lnTo>
                <a:lnTo>
                  <a:pt x="3548101" y="260909"/>
                </a:lnTo>
                <a:lnTo>
                  <a:pt x="3572485" y="28651"/>
                </a:lnTo>
                <a:lnTo>
                  <a:pt x="3495675" y="28651"/>
                </a:lnTo>
                <a:close/>
                <a:moveTo>
                  <a:pt x="3316300" y="0"/>
                </a:moveTo>
                <a:lnTo>
                  <a:pt x="3360192" y="0"/>
                </a:lnTo>
                <a:lnTo>
                  <a:pt x="3411703" y="260909"/>
                </a:lnTo>
                <a:lnTo>
                  <a:pt x="3381832" y="260909"/>
                </a:lnTo>
                <a:lnTo>
                  <a:pt x="3369031" y="195986"/>
                </a:lnTo>
                <a:lnTo>
                  <a:pt x="3266313" y="195986"/>
                </a:lnTo>
                <a:lnTo>
                  <a:pt x="3239795" y="260909"/>
                </a:lnTo>
                <a:lnTo>
                  <a:pt x="3209925" y="260909"/>
                </a:lnTo>
                <a:close/>
                <a:moveTo>
                  <a:pt x="2857500" y="0"/>
                </a:moveTo>
                <a:lnTo>
                  <a:pt x="2887370" y="0"/>
                </a:lnTo>
                <a:lnTo>
                  <a:pt x="2918460" y="207873"/>
                </a:lnTo>
                <a:lnTo>
                  <a:pt x="2988869" y="0"/>
                </a:lnTo>
                <a:lnTo>
                  <a:pt x="3018739" y="0"/>
                </a:lnTo>
                <a:lnTo>
                  <a:pt x="3048305" y="207873"/>
                </a:lnTo>
                <a:lnTo>
                  <a:pt x="3120238" y="0"/>
                </a:lnTo>
                <a:lnTo>
                  <a:pt x="3150108" y="0"/>
                </a:lnTo>
                <a:lnTo>
                  <a:pt x="3059887" y="260909"/>
                </a:lnTo>
                <a:lnTo>
                  <a:pt x="3026054" y="260909"/>
                </a:lnTo>
                <a:lnTo>
                  <a:pt x="2997708" y="62179"/>
                </a:lnTo>
                <a:lnTo>
                  <a:pt x="2930347" y="260909"/>
                </a:lnTo>
                <a:lnTo>
                  <a:pt x="2896515" y="260909"/>
                </a:lnTo>
                <a:close/>
                <a:moveTo>
                  <a:pt x="2399157" y="0"/>
                </a:moveTo>
                <a:lnTo>
                  <a:pt x="2556739" y="0"/>
                </a:lnTo>
                <a:lnTo>
                  <a:pt x="2543327" y="128321"/>
                </a:lnTo>
                <a:lnTo>
                  <a:pt x="2540279" y="156667"/>
                </a:lnTo>
                <a:lnTo>
                  <a:pt x="2507361" y="156667"/>
                </a:lnTo>
                <a:lnTo>
                  <a:pt x="2535403" y="260909"/>
                </a:lnTo>
                <a:lnTo>
                  <a:pt x="2505532" y="260909"/>
                </a:lnTo>
                <a:lnTo>
                  <a:pt x="2477491" y="156667"/>
                </a:lnTo>
                <a:lnTo>
                  <a:pt x="2412568" y="156667"/>
                </a:lnTo>
                <a:lnTo>
                  <a:pt x="2401595" y="260909"/>
                </a:lnTo>
                <a:lnTo>
                  <a:pt x="2371725" y="260909"/>
                </a:lnTo>
                <a:lnTo>
                  <a:pt x="2396109" y="28651"/>
                </a:lnTo>
                <a:close/>
                <a:moveTo>
                  <a:pt x="2132457" y="0"/>
                </a:moveTo>
                <a:lnTo>
                  <a:pt x="2290344" y="0"/>
                </a:lnTo>
                <a:lnTo>
                  <a:pt x="2262911" y="260909"/>
                </a:lnTo>
                <a:lnTo>
                  <a:pt x="2105025" y="260909"/>
                </a:lnTo>
                <a:lnTo>
                  <a:pt x="2129409" y="28651"/>
                </a:lnTo>
                <a:close/>
                <a:moveTo>
                  <a:pt x="1865757" y="0"/>
                </a:moveTo>
                <a:lnTo>
                  <a:pt x="2019681" y="0"/>
                </a:lnTo>
                <a:lnTo>
                  <a:pt x="2009318" y="28651"/>
                </a:lnTo>
                <a:lnTo>
                  <a:pt x="1892580" y="28651"/>
                </a:lnTo>
                <a:lnTo>
                  <a:pt x="1883740" y="112471"/>
                </a:lnTo>
                <a:lnTo>
                  <a:pt x="1993468" y="112471"/>
                </a:lnTo>
                <a:lnTo>
                  <a:pt x="1990420" y="141122"/>
                </a:lnTo>
                <a:lnTo>
                  <a:pt x="1880692" y="141122"/>
                </a:lnTo>
                <a:lnTo>
                  <a:pt x="1868196" y="260909"/>
                </a:lnTo>
                <a:lnTo>
                  <a:pt x="1838325" y="260909"/>
                </a:lnTo>
                <a:lnTo>
                  <a:pt x="1853260" y="119177"/>
                </a:lnTo>
                <a:lnTo>
                  <a:pt x="1853870" y="112471"/>
                </a:lnTo>
                <a:lnTo>
                  <a:pt x="1862709" y="28651"/>
                </a:lnTo>
                <a:close/>
                <a:moveTo>
                  <a:pt x="1386459" y="0"/>
                </a:moveTo>
                <a:lnTo>
                  <a:pt x="1544346" y="0"/>
                </a:lnTo>
                <a:lnTo>
                  <a:pt x="1541298" y="28651"/>
                </a:lnTo>
                <a:lnTo>
                  <a:pt x="1413282" y="28651"/>
                </a:lnTo>
                <a:lnTo>
                  <a:pt x="1404747" y="110947"/>
                </a:lnTo>
                <a:lnTo>
                  <a:pt x="1532763" y="110947"/>
                </a:lnTo>
                <a:lnTo>
                  <a:pt x="1519962" y="232562"/>
                </a:lnTo>
                <a:lnTo>
                  <a:pt x="1516914" y="260909"/>
                </a:lnTo>
                <a:lnTo>
                  <a:pt x="1366647" y="260909"/>
                </a:lnTo>
                <a:lnTo>
                  <a:pt x="1362075" y="232562"/>
                </a:lnTo>
                <a:lnTo>
                  <a:pt x="1490091" y="232562"/>
                </a:lnTo>
                <a:lnTo>
                  <a:pt x="1499845" y="139598"/>
                </a:lnTo>
                <a:lnTo>
                  <a:pt x="1371829" y="139598"/>
                </a:lnTo>
                <a:close/>
                <a:moveTo>
                  <a:pt x="1248690" y="0"/>
                </a:moveTo>
                <a:lnTo>
                  <a:pt x="1283437" y="0"/>
                </a:lnTo>
                <a:lnTo>
                  <a:pt x="1179500" y="128016"/>
                </a:lnTo>
                <a:lnTo>
                  <a:pt x="1260577" y="260909"/>
                </a:lnTo>
                <a:lnTo>
                  <a:pt x="1226134" y="260909"/>
                </a:lnTo>
                <a:lnTo>
                  <a:pt x="1144753" y="128016"/>
                </a:lnTo>
                <a:close/>
                <a:moveTo>
                  <a:pt x="1122807" y="0"/>
                </a:moveTo>
                <a:lnTo>
                  <a:pt x="1152677" y="0"/>
                </a:lnTo>
                <a:lnTo>
                  <a:pt x="1125246" y="260909"/>
                </a:lnTo>
                <a:lnTo>
                  <a:pt x="1095375" y="260909"/>
                </a:lnTo>
                <a:close/>
                <a:moveTo>
                  <a:pt x="846277" y="0"/>
                </a:moveTo>
                <a:lnTo>
                  <a:pt x="884682" y="0"/>
                </a:lnTo>
                <a:lnTo>
                  <a:pt x="979475" y="210921"/>
                </a:lnTo>
                <a:lnTo>
                  <a:pt x="1001725" y="0"/>
                </a:lnTo>
                <a:lnTo>
                  <a:pt x="1031596" y="0"/>
                </a:lnTo>
                <a:lnTo>
                  <a:pt x="1004164" y="260909"/>
                </a:lnTo>
                <a:lnTo>
                  <a:pt x="970026" y="260909"/>
                </a:lnTo>
                <a:lnTo>
                  <a:pt x="871881" y="42367"/>
                </a:lnTo>
                <a:lnTo>
                  <a:pt x="849020" y="260909"/>
                </a:lnTo>
                <a:lnTo>
                  <a:pt x="819150" y="260909"/>
                </a:lnTo>
                <a:close/>
                <a:moveTo>
                  <a:pt x="630250" y="0"/>
                </a:moveTo>
                <a:lnTo>
                  <a:pt x="674142" y="0"/>
                </a:lnTo>
                <a:lnTo>
                  <a:pt x="725653" y="260909"/>
                </a:lnTo>
                <a:lnTo>
                  <a:pt x="695782" y="260909"/>
                </a:lnTo>
                <a:lnTo>
                  <a:pt x="682981" y="195986"/>
                </a:lnTo>
                <a:lnTo>
                  <a:pt x="580263" y="195986"/>
                </a:lnTo>
                <a:lnTo>
                  <a:pt x="553746" y="260909"/>
                </a:lnTo>
                <a:lnTo>
                  <a:pt x="523875" y="260909"/>
                </a:lnTo>
                <a:close/>
                <a:moveTo>
                  <a:pt x="284607" y="0"/>
                </a:moveTo>
                <a:lnTo>
                  <a:pt x="314478" y="0"/>
                </a:lnTo>
                <a:lnTo>
                  <a:pt x="302591" y="113081"/>
                </a:lnTo>
                <a:lnTo>
                  <a:pt x="400431" y="113081"/>
                </a:lnTo>
                <a:lnTo>
                  <a:pt x="412319" y="0"/>
                </a:lnTo>
                <a:lnTo>
                  <a:pt x="442189" y="0"/>
                </a:lnTo>
                <a:lnTo>
                  <a:pt x="414757" y="260909"/>
                </a:lnTo>
                <a:lnTo>
                  <a:pt x="384887" y="260909"/>
                </a:lnTo>
                <a:lnTo>
                  <a:pt x="397383" y="141732"/>
                </a:lnTo>
                <a:lnTo>
                  <a:pt x="299543" y="141732"/>
                </a:lnTo>
                <a:lnTo>
                  <a:pt x="287046" y="260909"/>
                </a:lnTo>
                <a:lnTo>
                  <a:pt x="257175" y="260909"/>
                </a:lnTo>
                <a:lnTo>
                  <a:pt x="269672" y="141732"/>
                </a:lnTo>
                <a:lnTo>
                  <a:pt x="272415" y="114909"/>
                </a:lnTo>
                <a:close/>
                <a:moveTo>
                  <a:pt x="3048" y="0"/>
                </a:moveTo>
                <a:lnTo>
                  <a:pt x="186843" y="0"/>
                </a:lnTo>
                <a:lnTo>
                  <a:pt x="183795" y="28651"/>
                </a:lnTo>
                <a:lnTo>
                  <a:pt x="106680" y="28651"/>
                </a:lnTo>
                <a:lnTo>
                  <a:pt x="82296" y="260909"/>
                </a:lnTo>
                <a:lnTo>
                  <a:pt x="52426" y="260909"/>
                </a:lnTo>
                <a:lnTo>
                  <a:pt x="76810" y="28651"/>
                </a:lnTo>
                <a:lnTo>
                  <a:pt x="0" y="28651"/>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latin typeface="字体圈欣意冠黑体" panose="00000500000000000000" pitchFamily="2" charset="-122"/>
              <a:ea typeface="字体圈欣意冠黑体" panose="00000500000000000000" pitchFamily="2" charset="-122"/>
            </a:endParaRPr>
          </a:p>
        </p:txBody>
      </p:sp>
    </p:spTree>
    <p:extLst>
      <p:ext uri="{BB962C8B-B14F-4D97-AF65-F5344CB8AC3E}">
        <p14:creationId xmlns:p14="http://schemas.microsoft.com/office/powerpoint/2010/main" val="1556764663"/>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6C62575-06CE-0ABD-AD21-AF9B0F547C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0099933-0B58-83F1-7D89-474219BB27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58DCBDC-C3BF-862D-46DB-8AE74E2EA5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060E12-E894-4E6F-8EF9-F3DECA2EE1F7}" type="datetimeFigureOut">
              <a:rPr lang="zh-CN" altLang="en-US" smtClean="0"/>
              <a:t>2022/11/28</a:t>
            </a:fld>
            <a:endParaRPr lang="zh-CN" altLang="en-US"/>
          </a:p>
        </p:txBody>
      </p:sp>
      <p:sp>
        <p:nvSpPr>
          <p:cNvPr id="5" name="页脚占位符 4">
            <a:extLst>
              <a:ext uri="{FF2B5EF4-FFF2-40B4-BE49-F238E27FC236}">
                <a16:creationId xmlns:a16="http://schemas.microsoft.com/office/drawing/2014/main" id="{C25A4656-3AF3-4828-7C38-0B9089F2E3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D79A819-43F6-B897-36F0-E2F240E08F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EA6CCE-5D0C-4EC0-828D-7F139D8C9970}" type="slidenum">
              <a:rPr lang="zh-CN" altLang="en-US" smtClean="0"/>
              <a:t>‹#›</a:t>
            </a:fld>
            <a:endParaRPr lang="zh-CN" altLang="en-US"/>
          </a:p>
        </p:txBody>
      </p:sp>
    </p:spTree>
    <p:extLst>
      <p:ext uri="{BB962C8B-B14F-4D97-AF65-F5344CB8AC3E}">
        <p14:creationId xmlns:p14="http://schemas.microsoft.com/office/powerpoint/2010/main" val="35571178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4.wmf"/><Relationship Id="rId13" Type="http://schemas.openxmlformats.org/officeDocument/2006/relationships/oleObject" Target="../embeddings/oleObject29.bin"/><Relationship Id="rId18" Type="http://schemas.openxmlformats.org/officeDocument/2006/relationships/image" Target="../media/image39.wmf"/><Relationship Id="rId26" Type="http://schemas.openxmlformats.org/officeDocument/2006/relationships/image" Target="../media/image43.wmf"/><Relationship Id="rId3" Type="http://schemas.openxmlformats.org/officeDocument/2006/relationships/oleObject" Target="../embeddings/oleObject24.bin"/><Relationship Id="rId21" Type="http://schemas.openxmlformats.org/officeDocument/2006/relationships/oleObject" Target="../embeddings/oleObject33.bin"/><Relationship Id="rId7" Type="http://schemas.openxmlformats.org/officeDocument/2006/relationships/oleObject" Target="../embeddings/oleObject26.bin"/><Relationship Id="rId12" Type="http://schemas.openxmlformats.org/officeDocument/2006/relationships/image" Target="../media/image36.wmf"/><Relationship Id="rId17" Type="http://schemas.openxmlformats.org/officeDocument/2006/relationships/oleObject" Target="../embeddings/oleObject31.bin"/><Relationship Id="rId25" Type="http://schemas.openxmlformats.org/officeDocument/2006/relationships/oleObject" Target="../embeddings/oleObject35.bin"/><Relationship Id="rId2" Type="http://schemas.openxmlformats.org/officeDocument/2006/relationships/slideLayout" Target="../slideLayouts/slideLayout4.xml"/><Relationship Id="rId16" Type="http://schemas.openxmlformats.org/officeDocument/2006/relationships/image" Target="../media/image38.wmf"/><Relationship Id="rId20" Type="http://schemas.openxmlformats.org/officeDocument/2006/relationships/image" Target="../media/image40.wmf"/><Relationship Id="rId1" Type="http://schemas.openxmlformats.org/officeDocument/2006/relationships/vmlDrawing" Target="../drawings/vmlDrawing7.vml"/><Relationship Id="rId6" Type="http://schemas.openxmlformats.org/officeDocument/2006/relationships/image" Target="../media/image33.wmf"/><Relationship Id="rId11" Type="http://schemas.openxmlformats.org/officeDocument/2006/relationships/oleObject" Target="../embeddings/oleObject28.bin"/><Relationship Id="rId24" Type="http://schemas.openxmlformats.org/officeDocument/2006/relationships/image" Target="../media/image42.wmf"/><Relationship Id="rId5" Type="http://schemas.openxmlformats.org/officeDocument/2006/relationships/oleObject" Target="../embeddings/oleObject25.bin"/><Relationship Id="rId15" Type="http://schemas.openxmlformats.org/officeDocument/2006/relationships/oleObject" Target="../embeddings/oleObject30.bin"/><Relationship Id="rId23" Type="http://schemas.openxmlformats.org/officeDocument/2006/relationships/oleObject" Target="../embeddings/oleObject34.bin"/><Relationship Id="rId28" Type="http://schemas.openxmlformats.org/officeDocument/2006/relationships/image" Target="../media/image44.wmf"/><Relationship Id="rId10" Type="http://schemas.openxmlformats.org/officeDocument/2006/relationships/image" Target="../media/image35.wmf"/><Relationship Id="rId19" Type="http://schemas.openxmlformats.org/officeDocument/2006/relationships/oleObject" Target="../embeddings/oleObject32.bin"/><Relationship Id="rId4" Type="http://schemas.openxmlformats.org/officeDocument/2006/relationships/image" Target="../media/image32.wmf"/><Relationship Id="rId9" Type="http://schemas.openxmlformats.org/officeDocument/2006/relationships/oleObject" Target="../embeddings/oleObject27.bin"/><Relationship Id="rId14" Type="http://schemas.openxmlformats.org/officeDocument/2006/relationships/image" Target="../media/image37.wmf"/><Relationship Id="rId22" Type="http://schemas.openxmlformats.org/officeDocument/2006/relationships/image" Target="../media/image41.wmf"/><Relationship Id="rId27" Type="http://schemas.openxmlformats.org/officeDocument/2006/relationships/oleObject" Target="../embeddings/oleObject36.bin"/></Relationships>
</file>

<file path=ppt/slides/_rels/slide11.xml.rels><?xml version="1.0" encoding="UTF-8" standalone="yes"?>
<Relationships xmlns="http://schemas.openxmlformats.org/package/2006/relationships"><Relationship Id="rId8" Type="http://schemas.openxmlformats.org/officeDocument/2006/relationships/image" Target="../media/image47.wmf"/><Relationship Id="rId3" Type="http://schemas.openxmlformats.org/officeDocument/2006/relationships/oleObject" Target="../embeddings/oleObject37.bin"/><Relationship Id="rId7" Type="http://schemas.openxmlformats.org/officeDocument/2006/relationships/oleObject" Target="../embeddings/oleObject39.bin"/><Relationship Id="rId2" Type="http://schemas.openxmlformats.org/officeDocument/2006/relationships/slideLayout" Target="../slideLayouts/slideLayout4.xml"/><Relationship Id="rId1" Type="http://schemas.openxmlformats.org/officeDocument/2006/relationships/vmlDrawing" Target="../drawings/vmlDrawing8.vml"/><Relationship Id="rId6" Type="http://schemas.openxmlformats.org/officeDocument/2006/relationships/image" Target="../media/image46.wmf"/><Relationship Id="rId5" Type="http://schemas.openxmlformats.org/officeDocument/2006/relationships/oleObject" Target="../embeddings/oleObject38.bin"/><Relationship Id="rId10" Type="http://schemas.openxmlformats.org/officeDocument/2006/relationships/image" Target="../media/image48.wmf"/><Relationship Id="rId4" Type="http://schemas.openxmlformats.org/officeDocument/2006/relationships/image" Target="../media/image45.wmf"/><Relationship Id="rId9" Type="http://schemas.openxmlformats.org/officeDocument/2006/relationships/oleObject" Target="../embeddings/oleObject40.bin"/></Relationships>
</file>

<file path=ppt/slides/_rels/slide12.xml.rels><?xml version="1.0" encoding="UTF-8" standalone="yes"?>
<Relationships xmlns="http://schemas.openxmlformats.org/package/2006/relationships"><Relationship Id="rId8" Type="http://schemas.openxmlformats.org/officeDocument/2006/relationships/image" Target="../media/image51.wmf"/><Relationship Id="rId13" Type="http://schemas.openxmlformats.org/officeDocument/2006/relationships/oleObject" Target="../embeddings/oleObject46.bin"/><Relationship Id="rId3" Type="http://schemas.openxmlformats.org/officeDocument/2006/relationships/oleObject" Target="../embeddings/oleObject41.bin"/><Relationship Id="rId7" Type="http://schemas.openxmlformats.org/officeDocument/2006/relationships/oleObject" Target="../embeddings/oleObject43.bin"/><Relationship Id="rId12" Type="http://schemas.openxmlformats.org/officeDocument/2006/relationships/image" Target="../media/image53.wmf"/><Relationship Id="rId2" Type="http://schemas.openxmlformats.org/officeDocument/2006/relationships/slideLayout" Target="../slideLayouts/slideLayout4.xml"/><Relationship Id="rId16" Type="http://schemas.openxmlformats.org/officeDocument/2006/relationships/image" Target="../media/image55.wmf"/><Relationship Id="rId1" Type="http://schemas.openxmlformats.org/officeDocument/2006/relationships/vmlDrawing" Target="../drawings/vmlDrawing9.vml"/><Relationship Id="rId6" Type="http://schemas.openxmlformats.org/officeDocument/2006/relationships/image" Target="../media/image50.wmf"/><Relationship Id="rId11" Type="http://schemas.openxmlformats.org/officeDocument/2006/relationships/oleObject" Target="../embeddings/oleObject45.bin"/><Relationship Id="rId5" Type="http://schemas.openxmlformats.org/officeDocument/2006/relationships/oleObject" Target="../embeddings/oleObject42.bin"/><Relationship Id="rId15" Type="http://schemas.openxmlformats.org/officeDocument/2006/relationships/oleObject" Target="../embeddings/oleObject47.bin"/><Relationship Id="rId10" Type="http://schemas.openxmlformats.org/officeDocument/2006/relationships/image" Target="../media/image52.wmf"/><Relationship Id="rId4" Type="http://schemas.openxmlformats.org/officeDocument/2006/relationships/image" Target="../media/image49.wmf"/><Relationship Id="rId9" Type="http://schemas.openxmlformats.org/officeDocument/2006/relationships/oleObject" Target="../embeddings/oleObject44.bin"/><Relationship Id="rId14" Type="http://schemas.openxmlformats.org/officeDocument/2006/relationships/image" Target="../media/image54.w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48.bin"/><Relationship Id="rId2" Type="http://schemas.openxmlformats.org/officeDocument/2006/relationships/slideLayout" Target="../slideLayouts/slideLayout4.xml"/><Relationship Id="rId1" Type="http://schemas.openxmlformats.org/officeDocument/2006/relationships/vmlDrawing" Target="../drawings/vmlDrawing10.vml"/><Relationship Id="rId6" Type="http://schemas.openxmlformats.org/officeDocument/2006/relationships/image" Target="../media/image57.wmf"/><Relationship Id="rId5" Type="http://schemas.openxmlformats.org/officeDocument/2006/relationships/oleObject" Target="../embeddings/oleObject49.bin"/><Relationship Id="rId4" Type="http://schemas.openxmlformats.org/officeDocument/2006/relationships/image" Target="../media/image56.wmf"/></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52.bin"/><Relationship Id="rId13" Type="http://schemas.openxmlformats.org/officeDocument/2006/relationships/image" Target="../media/image62.wmf"/><Relationship Id="rId3" Type="http://schemas.openxmlformats.org/officeDocument/2006/relationships/slideLayout" Target="../slideLayouts/slideLayout4.xml"/><Relationship Id="rId7" Type="http://schemas.openxmlformats.org/officeDocument/2006/relationships/image" Target="../media/image59.wmf"/><Relationship Id="rId12" Type="http://schemas.openxmlformats.org/officeDocument/2006/relationships/oleObject" Target="../embeddings/oleObject54.bin"/><Relationship Id="rId2" Type="http://schemas.openxmlformats.org/officeDocument/2006/relationships/tags" Target="../tags/tag1.xml"/><Relationship Id="rId1" Type="http://schemas.openxmlformats.org/officeDocument/2006/relationships/vmlDrawing" Target="../drawings/vmlDrawing11.vml"/><Relationship Id="rId6" Type="http://schemas.openxmlformats.org/officeDocument/2006/relationships/oleObject" Target="../embeddings/oleObject51.bin"/><Relationship Id="rId11" Type="http://schemas.openxmlformats.org/officeDocument/2006/relationships/image" Target="../media/image61.wmf"/><Relationship Id="rId5" Type="http://schemas.openxmlformats.org/officeDocument/2006/relationships/image" Target="../media/image58.wmf"/><Relationship Id="rId10" Type="http://schemas.openxmlformats.org/officeDocument/2006/relationships/oleObject" Target="../embeddings/oleObject53.bin"/><Relationship Id="rId4" Type="http://schemas.openxmlformats.org/officeDocument/2006/relationships/oleObject" Target="../embeddings/oleObject50.bin"/><Relationship Id="rId9" Type="http://schemas.openxmlformats.org/officeDocument/2006/relationships/image" Target="../media/image60.w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image" Target="../media/image65.wmf"/><Relationship Id="rId13" Type="http://schemas.openxmlformats.org/officeDocument/2006/relationships/oleObject" Target="../embeddings/oleObject60.bin"/><Relationship Id="rId3" Type="http://schemas.openxmlformats.org/officeDocument/2006/relationships/oleObject" Target="../embeddings/oleObject55.bin"/><Relationship Id="rId7" Type="http://schemas.openxmlformats.org/officeDocument/2006/relationships/oleObject" Target="../embeddings/oleObject57.bin"/><Relationship Id="rId12" Type="http://schemas.openxmlformats.org/officeDocument/2006/relationships/image" Target="../media/image67.wmf"/><Relationship Id="rId2" Type="http://schemas.openxmlformats.org/officeDocument/2006/relationships/slideLayout" Target="../slideLayouts/slideLayout4.xml"/><Relationship Id="rId16" Type="http://schemas.openxmlformats.org/officeDocument/2006/relationships/image" Target="../media/image69.wmf"/><Relationship Id="rId1" Type="http://schemas.openxmlformats.org/officeDocument/2006/relationships/vmlDrawing" Target="../drawings/vmlDrawing12.vml"/><Relationship Id="rId6" Type="http://schemas.openxmlformats.org/officeDocument/2006/relationships/image" Target="../media/image64.wmf"/><Relationship Id="rId11" Type="http://schemas.openxmlformats.org/officeDocument/2006/relationships/oleObject" Target="../embeddings/oleObject59.bin"/><Relationship Id="rId5" Type="http://schemas.openxmlformats.org/officeDocument/2006/relationships/oleObject" Target="../embeddings/oleObject56.bin"/><Relationship Id="rId15" Type="http://schemas.openxmlformats.org/officeDocument/2006/relationships/oleObject" Target="../embeddings/oleObject61.bin"/><Relationship Id="rId10" Type="http://schemas.openxmlformats.org/officeDocument/2006/relationships/image" Target="../media/image66.wmf"/><Relationship Id="rId4" Type="http://schemas.openxmlformats.org/officeDocument/2006/relationships/image" Target="../media/image63.wmf"/><Relationship Id="rId9" Type="http://schemas.openxmlformats.org/officeDocument/2006/relationships/oleObject" Target="../embeddings/oleObject58.bin"/><Relationship Id="rId14" Type="http://schemas.openxmlformats.org/officeDocument/2006/relationships/image" Target="../media/image68.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62.bin"/><Relationship Id="rId2" Type="http://schemas.openxmlformats.org/officeDocument/2006/relationships/slideLayout" Target="../slideLayouts/slideLayout4.xml"/><Relationship Id="rId1" Type="http://schemas.openxmlformats.org/officeDocument/2006/relationships/vmlDrawing" Target="../drawings/vmlDrawing13.vml"/><Relationship Id="rId4" Type="http://schemas.openxmlformats.org/officeDocument/2006/relationships/image" Target="../media/image32.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63.bin"/><Relationship Id="rId2" Type="http://schemas.openxmlformats.org/officeDocument/2006/relationships/slideLayout" Target="../slideLayouts/slideLayout4.xml"/><Relationship Id="rId1" Type="http://schemas.openxmlformats.org/officeDocument/2006/relationships/vmlDrawing" Target="../drawings/vmlDrawing14.vml"/><Relationship Id="rId4" Type="http://schemas.openxmlformats.org/officeDocument/2006/relationships/image" Target="../media/image70.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64.bin"/><Relationship Id="rId2" Type="http://schemas.openxmlformats.org/officeDocument/2006/relationships/slideLayout" Target="../slideLayouts/slideLayout4.xml"/><Relationship Id="rId1" Type="http://schemas.openxmlformats.org/officeDocument/2006/relationships/vmlDrawing" Target="../drawings/vmlDrawing15.vml"/><Relationship Id="rId4" Type="http://schemas.openxmlformats.org/officeDocument/2006/relationships/image" Target="../media/image32.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73.wmf"/><Relationship Id="rId3" Type="http://schemas.openxmlformats.org/officeDocument/2006/relationships/oleObject" Target="../embeddings/oleObject65.bin"/><Relationship Id="rId7" Type="http://schemas.openxmlformats.org/officeDocument/2006/relationships/oleObject" Target="../embeddings/oleObject67.bin"/><Relationship Id="rId2" Type="http://schemas.openxmlformats.org/officeDocument/2006/relationships/slideLayout" Target="../slideLayouts/slideLayout4.xml"/><Relationship Id="rId1" Type="http://schemas.openxmlformats.org/officeDocument/2006/relationships/vmlDrawing" Target="../drawings/vmlDrawing16.vml"/><Relationship Id="rId6" Type="http://schemas.openxmlformats.org/officeDocument/2006/relationships/image" Target="../media/image72.wmf"/><Relationship Id="rId5" Type="http://schemas.openxmlformats.org/officeDocument/2006/relationships/oleObject" Target="../embeddings/oleObject66.bin"/><Relationship Id="rId10" Type="http://schemas.openxmlformats.org/officeDocument/2006/relationships/image" Target="../media/image74.wmf"/><Relationship Id="rId4" Type="http://schemas.openxmlformats.org/officeDocument/2006/relationships/image" Target="../media/image71.wmf"/><Relationship Id="rId9" Type="http://schemas.openxmlformats.org/officeDocument/2006/relationships/oleObject" Target="../embeddings/oleObject68.bin"/></Relationships>
</file>

<file path=ppt/slides/_rels/slide21.xml.rels><?xml version="1.0" encoding="UTF-8" standalone="yes"?>
<Relationships xmlns="http://schemas.openxmlformats.org/package/2006/relationships"><Relationship Id="rId8" Type="http://schemas.openxmlformats.org/officeDocument/2006/relationships/image" Target="../media/image77.wmf"/><Relationship Id="rId13" Type="http://schemas.openxmlformats.org/officeDocument/2006/relationships/oleObject" Target="../embeddings/oleObject74.bin"/><Relationship Id="rId18" Type="http://schemas.openxmlformats.org/officeDocument/2006/relationships/image" Target="../media/image82.wmf"/><Relationship Id="rId26" Type="http://schemas.openxmlformats.org/officeDocument/2006/relationships/image" Target="../media/image86.wmf"/><Relationship Id="rId3" Type="http://schemas.openxmlformats.org/officeDocument/2006/relationships/oleObject" Target="../embeddings/oleObject69.bin"/><Relationship Id="rId21" Type="http://schemas.openxmlformats.org/officeDocument/2006/relationships/oleObject" Target="../embeddings/oleObject78.bin"/><Relationship Id="rId7" Type="http://schemas.openxmlformats.org/officeDocument/2006/relationships/oleObject" Target="../embeddings/oleObject71.bin"/><Relationship Id="rId12" Type="http://schemas.openxmlformats.org/officeDocument/2006/relationships/image" Target="../media/image79.wmf"/><Relationship Id="rId17" Type="http://schemas.openxmlformats.org/officeDocument/2006/relationships/oleObject" Target="../embeddings/oleObject76.bin"/><Relationship Id="rId25" Type="http://schemas.openxmlformats.org/officeDocument/2006/relationships/oleObject" Target="../embeddings/oleObject80.bin"/><Relationship Id="rId2" Type="http://schemas.openxmlformats.org/officeDocument/2006/relationships/slideLayout" Target="../slideLayouts/slideLayout4.xml"/><Relationship Id="rId16" Type="http://schemas.openxmlformats.org/officeDocument/2006/relationships/image" Target="../media/image81.wmf"/><Relationship Id="rId20" Type="http://schemas.openxmlformats.org/officeDocument/2006/relationships/image" Target="../media/image83.wmf"/><Relationship Id="rId1" Type="http://schemas.openxmlformats.org/officeDocument/2006/relationships/vmlDrawing" Target="../drawings/vmlDrawing17.vml"/><Relationship Id="rId6" Type="http://schemas.openxmlformats.org/officeDocument/2006/relationships/image" Target="../media/image76.wmf"/><Relationship Id="rId11" Type="http://schemas.openxmlformats.org/officeDocument/2006/relationships/oleObject" Target="../embeddings/oleObject73.bin"/><Relationship Id="rId24" Type="http://schemas.openxmlformats.org/officeDocument/2006/relationships/image" Target="../media/image85.wmf"/><Relationship Id="rId5" Type="http://schemas.openxmlformats.org/officeDocument/2006/relationships/oleObject" Target="../embeddings/oleObject70.bin"/><Relationship Id="rId15" Type="http://schemas.openxmlformats.org/officeDocument/2006/relationships/oleObject" Target="../embeddings/oleObject75.bin"/><Relationship Id="rId23" Type="http://schemas.openxmlformats.org/officeDocument/2006/relationships/oleObject" Target="../embeddings/oleObject79.bin"/><Relationship Id="rId10" Type="http://schemas.openxmlformats.org/officeDocument/2006/relationships/image" Target="../media/image78.wmf"/><Relationship Id="rId19" Type="http://schemas.openxmlformats.org/officeDocument/2006/relationships/oleObject" Target="../embeddings/oleObject77.bin"/><Relationship Id="rId4" Type="http://schemas.openxmlformats.org/officeDocument/2006/relationships/image" Target="../media/image75.wmf"/><Relationship Id="rId9" Type="http://schemas.openxmlformats.org/officeDocument/2006/relationships/oleObject" Target="../embeddings/oleObject72.bin"/><Relationship Id="rId14" Type="http://schemas.openxmlformats.org/officeDocument/2006/relationships/image" Target="../media/image80.wmf"/><Relationship Id="rId22" Type="http://schemas.openxmlformats.org/officeDocument/2006/relationships/image" Target="../media/image84.wmf"/></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83.bin"/><Relationship Id="rId13" Type="http://schemas.openxmlformats.org/officeDocument/2006/relationships/image" Target="../media/image91.wmf"/><Relationship Id="rId3" Type="http://schemas.openxmlformats.org/officeDocument/2006/relationships/oleObject" Target="../embeddings/oleObject81.bin"/><Relationship Id="rId7" Type="http://schemas.openxmlformats.org/officeDocument/2006/relationships/image" Target="../media/image88.wmf"/><Relationship Id="rId12" Type="http://schemas.openxmlformats.org/officeDocument/2006/relationships/oleObject" Target="../embeddings/oleObject85.bin"/><Relationship Id="rId2" Type="http://schemas.openxmlformats.org/officeDocument/2006/relationships/slideLayout" Target="../slideLayouts/slideLayout4.xml"/><Relationship Id="rId1" Type="http://schemas.openxmlformats.org/officeDocument/2006/relationships/vmlDrawing" Target="../drawings/vmlDrawing18.vml"/><Relationship Id="rId6" Type="http://schemas.openxmlformats.org/officeDocument/2006/relationships/oleObject" Target="../embeddings/oleObject82.bin"/><Relationship Id="rId11" Type="http://schemas.openxmlformats.org/officeDocument/2006/relationships/image" Target="../media/image90.wmf"/><Relationship Id="rId5" Type="http://schemas.openxmlformats.org/officeDocument/2006/relationships/image" Target="../media/image92.emf"/><Relationship Id="rId10" Type="http://schemas.openxmlformats.org/officeDocument/2006/relationships/oleObject" Target="../embeddings/oleObject84.bin"/><Relationship Id="rId4" Type="http://schemas.openxmlformats.org/officeDocument/2006/relationships/image" Target="../media/image87.wmf"/><Relationship Id="rId9" Type="http://schemas.openxmlformats.org/officeDocument/2006/relationships/image" Target="../media/image89.wmf"/></Relationships>
</file>

<file path=ppt/slides/_rels/slide23.xml.rels><?xml version="1.0" encoding="UTF-8" standalone="yes"?>
<Relationships xmlns="http://schemas.openxmlformats.org/package/2006/relationships"><Relationship Id="rId8" Type="http://schemas.openxmlformats.org/officeDocument/2006/relationships/image" Target="../media/image95.wmf"/><Relationship Id="rId13" Type="http://schemas.openxmlformats.org/officeDocument/2006/relationships/oleObject" Target="../embeddings/oleObject91.bin"/><Relationship Id="rId18" Type="http://schemas.openxmlformats.org/officeDocument/2006/relationships/oleObject" Target="../embeddings/oleObject93.bin"/><Relationship Id="rId3" Type="http://schemas.openxmlformats.org/officeDocument/2006/relationships/oleObject" Target="../embeddings/oleObject86.bin"/><Relationship Id="rId21" Type="http://schemas.openxmlformats.org/officeDocument/2006/relationships/image" Target="../media/image89.wmf"/><Relationship Id="rId7" Type="http://schemas.openxmlformats.org/officeDocument/2006/relationships/oleObject" Target="../embeddings/oleObject88.bin"/><Relationship Id="rId12" Type="http://schemas.openxmlformats.org/officeDocument/2006/relationships/image" Target="../media/image97.wmf"/><Relationship Id="rId17" Type="http://schemas.openxmlformats.org/officeDocument/2006/relationships/image" Target="../media/image100.png"/><Relationship Id="rId25" Type="http://schemas.openxmlformats.org/officeDocument/2006/relationships/image" Target="../media/image91.wmf"/><Relationship Id="rId2" Type="http://schemas.openxmlformats.org/officeDocument/2006/relationships/slideLayout" Target="../slideLayouts/slideLayout4.xml"/><Relationship Id="rId16" Type="http://schemas.openxmlformats.org/officeDocument/2006/relationships/image" Target="../media/image99.wmf"/><Relationship Id="rId20" Type="http://schemas.openxmlformats.org/officeDocument/2006/relationships/oleObject" Target="../embeddings/oleObject94.bin"/><Relationship Id="rId1" Type="http://schemas.openxmlformats.org/officeDocument/2006/relationships/vmlDrawing" Target="../drawings/vmlDrawing19.vml"/><Relationship Id="rId6" Type="http://schemas.openxmlformats.org/officeDocument/2006/relationships/image" Target="../media/image94.wmf"/><Relationship Id="rId11" Type="http://schemas.openxmlformats.org/officeDocument/2006/relationships/oleObject" Target="../embeddings/oleObject90.bin"/><Relationship Id="rId24" Type="http://schemas.openxmlformats.org/officeDocument/2006/relationships/oleObject" Target="../embeddings/oleObject96.bin"/><Relationship Id="rId5" Type="http://schemas.openxmlformats.org/officeDocument/2006/relationships/oleObject" Target="../embeddings/oleObject87.bin"/><Relationship Id="rId15" Type="http://schemas.openxmlformats.org/officeDocument/2006/relationships/oleObject" Target="../embeddings/oleObject92.bin"/><Relationship Id="rId23" Type="http://schemas.openxmlformats.org/officeDocument/2006/relationships/image" Target="../media/image90.wmf"/><Relationship Id="rId10" Type="http://schemas.openxmlformats.org/officeDocument/2006/relationships/image" Target="../media/image96.wmf"/><Relationship Id="rId19" Type="http://schemas.openxmlformats.org/officeDocument/2006/relationships/image" Target="../media/image88.wmf"/><Relationship Id="rId4" Type="http://schemas.openxmlformats.org/officeDocument/2006/relationships/image" Target="../media/image93.wmf"/><Relationship Id="rId9" Type="http://schemas.openxmlformats.org/officeDocument/2006/relationships/oleObject" Target="../embeddings/oleObject89.bin"/><Relationship Id="rId14" Type="http://schemas.openxmlformats.org/officeDocument/2006/relationships/image" Target="../media/image98.wmf"/><Relationship Id="rId22" Type="http://schemas.openxmlformats.org/officeDocument/2006/relationships/oleObject" Target="../embeddings/oleObject95.bin"/></Relationships>
</file>

<file path=ppt/slides/_rels/slide24.xml.rels><?xml version="1.0" encoding="UTF-8" standalone="yes"?>
<Relationships xmlns="http://schemas.openxmlformats.org/package/2006/relationships"><Relationship Id="rId8" Type="http://schemas.openxmlformats.org/officeDocument/2006/relationships/image" Target="../media/image103.wmf"/><Relationship Id="rId13" Type="http://schemas.openxmlformats.org/officeDocument/2006/relationships/oleObject" Target="../embeddings/oleObject102.bin"/><Relationship Id="rId3" Type="http://schemas.openxmlformats.org/officeDocument/2006/relationships/oleObject" Target="../embeddings/oleObject97.bin"/><Relationship Id="rId7" Type="http://schemas.openxmlformats.org/officeDocument/2006/relationships/oleObject" Target="../embeddings/oleObject99.bin"/><Relationship Id="rId12" Type="http://schemas.openxmlformats.org/officeDocument/2006/relationships/image" Target="../media/image105.wmf"/><Relationship Id="rId2" Type="http://schemas.openxmlformats.org/officeDocument/2006/relationships/slideLayout" Target="../slideLayouts/slideLayout4.xml"/><Relationship Id="rId1" Type="http://schemas.openxmlformats.org/officeDocument/2006/relationships/vmlDrawing" Target="../drawings/vmlDrawing20.vml"/><Relationship Id="rId6" Type="http://schemas.openxmlformats.org/officeDocument/2006/relationships/image" Target="../media/image102.wmf"/><Relationship Id="rId11" Type="http://schemas.openxmlformats.org/officeDocument/2006/relationships/oleObject" Target="../embeddings/oleObject101.bin"/><Relationship Id="rId5" Type="http://schemas.openxmlformats.org/officeDocument/2006/relationships/oleObject" Target="../embeddings/oleObject98.bin"/><Relationship Id="rId10" Type="http://schemas.openxmlformats.org/officeDocument/2006/relationships/image" Target="../media/image104.wmf"/><Relationship Id="rId4" Type="http://schemas.openxmlformats.org/officeDocument/2006/relationships/image" Target="../media/image101.wmf"/><Relationship Id="rId9" Type="http://schemas.openxmlformats.org/officeDocument/2006/relationships/oleObject" Target="../embeddings/oleObject100.bin"/><Relationship Id="rId14" Type="http://schemas.openxmlformats.org/officeDocument/2006/relationships/image" Target="../media/image106.wmf"/></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105.bin"/><Relationship Id="rId13" Type="http://schemas.openxmlformats.org/officeDocument/2006/relationships/image" Target="../media/image91.wmf"/><Relationship Id="rId3" Type="http://schemas.openxmlformats.org/officeDocument/2006/relationships/oleObject" Target="../embeddings/oleObject103.bin"/><Relationship Id="rId7" Type="http://schemas.openxmlformats.org/officeDocument/2006/relationships/image" Target="../media/image88.wmf"/><Relationship Id="rId12" Type="http://schemas.openxmlformats.org/officeDocument/2006/relationships/oleObject" Target="../embeddings/oleObject107.bin"/><Relationship Id="rId2" Type="http://schemas.openxmlformats.org/officeDocument/2006/relationships/slideLayout" Target="../slideLayouts/slideLayout4.xml"/><Relationship Id="rId1" Type="http://schemas.openxmlformats.org/officeDocument/2006/relationships/vmlDrawing" Target="../drawings/vmlDrawing21.vml"/><Relationship Id="rId6" Type="http://schemas.openxmlformats.org/officeDocument/2006/relationships/oleObject" Target="../embeddings/oleObject104.bin"/><Relationship Id="rId11" Type="http://schemas.openxmlformats.org/officeDocument/2006/relationships/image" Target="../media/image90.wmf"/><Relationship Id="rId5" Type="http://schemas.openxmlformats.org/officeDocument/2006/relationships/image" Target="../media/image107.emf"/><Relationship Id="rId10" Type="http://schemas.openxmlformats.org/officeDocument/2006/relationships/oleObject" Target="../embeddings/oleObject106.bin"/><Relationship Id="rId4" Type="http://schemas.openxmlformats.org/officeDocument/2006/relationships/image" Target="../media/image101.wmf"/><Relationship Id="rId9" Type="http://schemas.openxmlformats.org/officeDocument/2006/relationships/image" Target="../media/image89.wmf"/></Relationships>
</file>

<file path=ppt/slides/_rels/slide26.xml.rels><?xml version="1.0" encoding="UTF-8" standalone="yes"?>
<Relationships xmlns="http://schemas.openxmlformats.org/package/2006/relationships"><Relationship Id="rId8" Type="http://schemas.openxmlformats.org/officeDocument/2006/relationships/image" Target="../media/image110.wmf"/><Relationship Id="rId13" Type="http://schemas.openxmlformats.org/officeDocument/2006/relationships/diagramColors" Target="../diagrams/colors5.xml"/><Relationship Id="rId3" Type="http://schemas.openxmlformats.org/officeDocument/2006/relationships/oleObject" Target="../embeddings/oleObject108.bin"/><Relationship Id="rId7" Type="http://schemas.openxmlformats.org/officeDocument/2006/relationships/oleObject" Target="../embeddings/oleObject110.bin"/><Relationship Id="rId12" Type="http://schemas.openxmlformats.org/officeDocument/2006/relationships/diagramQuickStyle" Target="../diagrams/quickStyle5.xml"/><Relationship Id="rId2" Type="http://schemas.openxmlformats.org/officeDocument/2006/relationships/slideLayout" Target="../slideLayouts/slideLayout4.xml"/><Relationship Id="rId1" Type="http://schemas.openxmlformats.org/officeDocument/2006/relationships/vmlDrawing" Target="../drawings/vmlDrawing22.vml"/><Relationship Id="rId6" Type="http://schemas.openxmlformats.org/officeDocument/2006/relationships/image" Target="../media/image109.wmf"/><Relationship Id="rId11" Type="http://schemas.openxmlformats.org/officeDocument/2006/relationships/diagramLayout" Target="../diagrams/layout5.xml"/><Relationship Id="rId5" Type="http://schemas.openxmlformats.org/officeDocument/2006/relationships/oleObject" Target="../embeddings/oleObject109.bin"/><Relationship Id="rId10" Type="http://schemas.openxmlformats.org/officeDocument/2006/relationships/diagramData" Target="../diagrams/data5.xml"/><Relationship Id="rId4" Type="http://schemas.openxmlformats.org/officeDocument/2006/relationships/image" Target="../media/image108.wmf"/><Relationship Id="rId9" Type="http://schemas.openxmlformats.org/officeDocument/2006/relationships/image" Target="../media/image111.png"/><Relationship Id="rId14" Type="http://schemas.microsoft.com/office/2007/relationships/diagramDrawing" Target="../diagrams/drawing5.xml"/></Relationships>
</file>

<file path=ppt/slides/_rels/slide27.xml.rels><?xml version="1.0" encoding="UTF-8" standalone="yes"?>
<Relationships xmlns="http://schemas.openxmlformats.org/package/2006/relationships"><Relationship Id="rId8" Type="http://schemas.openxmlformats.org/officeDocument/2006/relationships/image" Target="../media/image114.wmf"/><Relationship Id="rId3" Type="http://schemas.openxmlformats.org/officeDocument/2006/relationships/oleObject" Target="../embeddings/oleObject111.bin"/><Relationship Id="rId7" Type="http://schemas.openxmlformats.org/officeDocument/2006/relationships/oleObject" Target="../embeddings/oleObject113.bin"/><Relationship Id="rId2" Type="http://schemas.openxmlformats.org/officeDocument/2006/relationships/slideLayout" Target="../slideLayouts/slideLayout4.xml"/><Relationship Id="rId1" Type="http://schemas.openxmlformats.org/officeDocument/2006/relationships/vmlDrawing" Target="../drawings/vmlDrawing23.vml"/><Relationship Id="rId6" Type="http://schemas.openxmlformats.org/officeDocument/2006/relationships/image" Target="../media/image113.wmf"/><Relationship Id="rId5" Type="http://schemas.openxmlformats.org/officeDocument/2006/relationships/oleObject" Target="../embeddings/oleObject112.bin"/><Relationship Id="rId4" Type="http://schemas.openxmlformats.org/officeDocument/2006/relationships/image" Target="../media/image112.wmf"/></Relationships>
</file>

<file path=ppt/slides/_rels/slide28.xml.rels><?xml version="1.0" encoding="UTF-8" standalone="yes"?>
<Relationships xmlns="http://schemas.openxmlformats.org/package/2006/relationships"><Relationship Id="rId8" Type="http://schemas.openxmlformats.org/officeDocument/2006/relationships/image" Target="../media/image117.wmf"/><Relationship Id="rId3" Type="http://schemas.openxmlformats.org/officeDocument/2006/relationships/oleObject" Target="../embeddings/oleObject114.bin"/><Relationship Id="rId7" Type="http://schemas.openxmlformats.org/officeDocument/2006/relationships/oleObject" Target="../embeddings/oleObject116.bin"/><Relationship Id="rId2" Type="http://schemas.openxmlformats.org/officeDocument/2006/relationships/slideLayout" Target="../slideLayouts/slideLayout4.xml"/><Relationship Id="rId1" Type="http://schemas.openxmlformats.org/officeDocument/2006/relationships/vmlDrawing" Target="../drawings/vmlDrawing24.vml"/><Relationship Id="rId6" Type="http://schemas.openxmlformats.org/officeDocument/2006/relationships/image" Target="../media/image116.wmf"/><Relationship Id="rId5" Type="http://schemas.openxmlformats.org/officeDocument/2006/relationships/oleObject" Target="../embeddings/oleObject115.bin"/><Relationship Id="rId10" Type="http://schemas.openxmlformats.org/officeDocument/2006/relationships/image" Target="../media/image118.wmf"/><Relationship Id="rId4" Type="http://schemas.openxmlformats.org/officeDocument/2006/relationships/image" Target="../media/image115.wmf"/><Relationship Id="rId9" Type="http://schemas.openxmlformats.org/officeDocument/2006/relationships/oleObject" Target="../embeddings/oleObject117.bin"/></Relationships>
</file>

<file path=ppt/slides/_rels/slide29.xml.rels><?xml version="1.0" encoding="UTF-8" standalone="yes"?>
<Relationships xmlns="http://schemas.openxmlformats.org/package/2006/relationships"><Relationship Id="rId8" Type="http://schemas.openxmlformats.org/officeDocument/2006/relationships/image" Target="../media/image121.wmf"/><Relationship Id="rId13" Type="http://schemas.openxmlformats.org/officeDocument/2006/relationships/oleObject" Target="../embeddings/oleObject123.bin"/><Relationship Id="rId3" Type="http://schemas.openxmlformats.org/officeDocument/2006/relationships/oleObject" Target="../embeddings/oleObject118.bin"/><Relationship Id="rId7" Type="http://schemas.openxmlformats.org/officeDocument/2006/relationships/oleObject" Target="../embeddings/oleObject120.bin"/><Relationship Id="rId12" Type="http://schemas.openxmlformats.org/officeDocument/2006/relationships/image" Target="../media/image123.wmf"/><Relationship Id="rId2" Type="http://schemas.openxmlformats.org/officeDocument/2006/relationships/slideLayout" Target="../slideLayouts/slideLayout4.xml"/><Relationship Id="rId1" Type="http://schemas.openxmlformats.org/officeDocument/2006/relationships/vmlDrawing" Target="../drawings/vmlDrawing25.vml"/><Relationship Id="rId6" Type="http://schemas.openxmlformats.org/officeDocument/2006/relationships/image" Target="../media/image120.wmf"/><Relationship Id="rId11" Type="http://schemas.openxmlformats.org/officeDocument/2006/relationships/oleObject" Target="../embeddings/oleObject122.bin"/><Relationship Id="rId5" Type="http://schemas.openxmlformats.org/officeDocument/2006/relationships/oleObject" Target="../embeddings/oleObject119.bin"/><Relationship Id="rId10" Type="http://schemas.openxmlformats.org/officeDocument/2006/relationships/image" Target="../media/image122.wmf"/><Relationship Id="rId4" Type="http://schemas.openxmlformats.org/officeDocument/2006/relationships/image" Target="../media/image119.wmf"/><Relationship Id="rId9" Type="http://schemas.openxmlformats.org/officeDocument/2006/relationships/oleObject" Target="../embeddings/oleObject121.bin"/><Relationship Id="rId14" Type="http://schemas.openxmlformats.org/officeDocument/2006/relationships/image" Target="../media/image124.wmf"/></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8" Type="http://schemas.openxmlformats.org/officeDocument/2006/relationships/image" Target="../media/image127.wmf"/><Relationship Id="rId13" Type="http://schemas.openxmlformats.org/officeDocument/2006/relationships/oleObject" Target="../embeddings/oleObject129.bin"/><Relationship Id="rId3" Type="http://schemas.openxmlformats.org/officeDocument/2006/relationships/oleObject" Target="../embeddings/oleObject124.bin"/><Relationship Id="rId7" Type="http://schemas.openxmlformats.org/officeDocument/2006/relationships/oleObject" Target="../embeddings/oleObject126.bin"/><Relationship Id="rId12" Type="http://schemas.openxmlformats.org/officeDocument/2006/relationships/image" Target="../media/image129.wmf"/><Relationship Id="rId2" Type="http://schemas.openxmlformats.org/officeDocument/2006/relationships/slideLayout" Target="../slideLayouts/slideLayout4.xml"/><Relationship Id="rId1" Type="http://schemas.openxmlformats.org/officeDocument/2006/relationships/vmlDrawing" Target="../drawings/vmlDrawing26.vml"/><Relationship Id="rId6" Type="http://schemas.openxmlformats.org/officeDocument/2006/relationships/image" Target="../media/image126.wmf"/><Relationship Id="rId11" Type="http://schemas.openxmlformats.org/officeDocument/2006/relationships/oleObject" Target="../embeddings/oleObject128.bin"/><Relationship Id="rId5" Type="http://schemas.openxmlformats.org/officeDocument/2006/relationships/oleObject" Target="../embeddings/oleObject125.bin"/><Relationship Id="rId10" Type="http://schemas.openxmlformats.org/officeDocument/2006/relationships/image" Target="../media/image128.wmf"/><Relationship Id="rId4" Type="http://schemas.openxmlformats.org/officeDocument/2006/relationships/image" Target="../media/image125.wmf"/><Relationship Id="rId9" Type="http://schemas.openxmlformats.org/officeDocument/2006/relationships/oleObject" Target="../embeddings/oleObject127.bin"/><Relationship Id="rId14" Type="http://schemas.openxmlformats.org/officeDocument/2006/relationships/image" Target="../media/image130.wmf"/></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30.bin"/><Relationship Id="rId2" Type="http://schemas.openxmlformats.org/officeDocument/2006/relationships/slideLayout" Target="../slideLayouts/slideLayout4.xml"/><Relationship Id="rId1" Type="http://schemas.openxmlformats.org/officeDocument/2006/relationships/vmlDrawing" Target="../drawings/vmlDrawing27.vml"/><Relationship Id="rId4" Type="http://schemas.openxmlformats.org/officeDocument/2006/relationships/image" Target="../media/image131.wmf"/></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3.xml.rels><?xml version="1.0" encoding="UTF-8" standalone="yes"?>
<Relationships xmlns="http://schemas.openxmlformats.org/package/2006/relationships"><Relationship Id="rId8" Type="http://schemas.openxmlformats.org/officeDocument/2006/relationships/image" Target="../media/image134.wmf"/><Relationship Id="rId3" Type="http://schemas.openxmlformats.org/officeDocument/2006/relationships/oleObject" Target="../embeddings/oleObject131.bin"/><Relationship Id="rId7" Type="http://schemas.openxmlformats.org/officeDocument/2006/relationships/oleObject" Target="../embeddings/oleObject133.bin"/><Relationship Id="rId12" Type="http://schemas.openxmlformats.org/officeDocument/2006/relationships/image" Target="../media/image136.wmf"/><Relationship Id="rId2" Type="http://schemas.openxmlformats.org/officeDocument/2006/relationships/slideLayout" Target="../slideLayouts/slideLayout4.xml"/><Relationship Id="rId1" Type="http://schemas.openxmlformats.org/officeDocument/2006/relationships/vmlDrawing" Target="../drawings/vmlDrawing28.vml"/><Relationship Id="rId6" Type="http://schemas.openxmlformats.org/officeDocument/2006/relationships/image" Target="../media/image133.wmf"/><Relationship Id="rId11" Type="http://schemas.openxmlformats.org/officeDocument/2006/relationships/oleObject" Target="../embeddings/oleObject135.bin"/><Relationship Id="rId5" Type="http://schemas.openxmlformats.org/officeDocument/2006/relationships/oleObject" Target="../embeddings/oleObject132.bin"/><Relationship Id="rId10" Type="http://schemas.openxmlformats.org/officeDocument/2006/relationships/image" Target="../media/image135.wmf"/><Relationship Id="rId4" Type="http://schemas.openxmlformats.org/officeDocument/2006/relationships/image" Target="../media/image132.wmf"/><Relationship Id="rId9" Type="http://schemas.openxmlformats.org/officeDocument/2006/relationships/oleObject" Target="../embeddings/oleObject134.bin"/></Relationships>
</file>

<file path=ppt/slides/_rels/slide34.xml.rels><?xml version="1.0" encoding="UTF-8" standalone="yes"?>
<Relationships xmlns="http://schemas.openxmlformats.org/package/2006/relationships"><Relationship Id="rId8" Type="http://schemas.openxmlformats.org/officeDocument/2006/relationships/image" Target="../media/image135.wmf"/><Relationship Id="rId3" Type="http://schemas.openxmlformats.org/officeDocument/2006/relationships/oleObject" Target="../embeddings/oleObject136.bin"/><Relationship Id="rId7" Type="http://schemas.openxmlformats.org/officeDocument/2006/relationships/oleObject" Target="../embeddings/oleObject138.bin"/><Relationship Id="rId2" Type="http://schemas.openxmlformats.org/officeDocument/2006/relationships/slideLayout" Target="../slideLayouts/slideLayout4.xml"/><Relationship Id="rId1" Type="http://schemas.openxmlformats.org/officeDocument/2006/relationships/vmlDrawing" Target="../drawings/vmlDrawing29.vml"/><Relationship Id="rId6" Type="http://schemas.openxmlformats.org/officeDocument/2006/relationships/image" Target="../media/image137.wmf"/><Relationship Id="rId5" Type="http://schemas.openxmlformats.org/officeDocument/2006/relationships/oleObject" Target="../embeddings/oleObject137.bin"/><Relationship Id="rId10" Type="http://schemas.openxmlformats.org/officeDocument/2006/relationships/image" Target="../media/image138.wmf"/><Relationship Id="rId4" Type="http://schemas.openxmlformats.org/officeDocument/2006/relationships/image" Target="../media/image134.wmf"/><Relationship Id="rId9" Type="http://schemas.openxmlformats.org/officeDocument/2006/relationships/oleObject" Target="../embeddings/oleObject139.bin"/></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40.bin"/><Relationship Id="rId2" Type="http://schemas.openxmlformats.org/officeDocument/2006/relationships/slideLayout" Target="../slideLayouts/slideLayout4.xml"/><Relationship Id="rId1" Type="http://schemas.openxmlformats.org/officeDocument/2006/relationships/vmlDrawing" Target="../drawings/vmlDrawing30.vml"/><Relationship Id="rId4" Type="http://schemas.openxmlformats.org/officeDocument/2006/relationships/image" Target="../media/image139.w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41.bin"/><Relationship Id="rId2" Type="http://schemas.openxmlformats.org/officeDocument/2006/relationships/slideLayout" Target="../slideLayouts/slideLayout4.xml"/><Relationship Id="rId1" Type="http://schemas.openxmlformats.org/officeDocument/2006/relationships/vmlDrawing" Target="../drawings/vmlDrawing31.vml"/><Relationship Id="rId4" Type="http://schemas.openxmlformats.org/officeDocument/2006/relationships/image" Target="../media/image140.wmf"/></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142.bin"/><Relationship Id="rId2" Type="http://schemas.openxmlformats.org/officeDocument/2006/relationships/slideLayout" Target="../slideLayouts/slideLayout4.xml"/><Relationship Id="rId1" Type="http://schemas.openxmlformats.org/officeDocument/2006/relationships/vmlDrawing" Target="../drawings/vmlDrawing32.vml"/><Relationship Id="rId6" Type="http://schemas.openxmlformats.org/officeDocument/2006/relationships/image" Target="../media/image141.wmf"/><Relationship Id="rId5" Type="http://schemas.openxmlformats.org/officeDocument/2006/relationships/oleObject" Target="../embeddings/oleObject143.bin"/><Relationship Id="rId4" Type="http://schemas.openxmlformats.org/officeDocument/2006/relationships/image" Target="../media/image134.wmf"/></Relationships>
</file>

<file path=ppt/slides/_rels/slide38.xml.rels><?xml version="1.0" encoding="UTF-8" standalone="yes"?>
<Relationships xmlns="http://schemas.openxmlformats.org/package/2006/relationships"><Relationship Id="rId13" Type="http://schemas.openxmlformats.org/officeDocument/2006/relationships/oleObject" Target="../embeddings/oleObject149.bin"/><Relationship Id="rId18" Type="http://schemas.openxmlformats.org/officeDocument/2006/relationships/image" Target="../media/image149.wmf"/><Relationship Id="rId26" Type="http://schemas.openxmlformats.org/officeDocument/2006/relationships/image" Target="../media/image153.wmf"/><Relationship Id="rId39" Type="http://schemas.openxmlformats.org/officeDocument/2006/relationships/oleObject" Target="../embeddings/oleObject162.bin"/><Relationship Id="rId21" Type="http://schemas.openxmlformats.org/officeDocument/2006/relationships/oleObject" Target="../embeddings/oleObject153.bin"/><Relationship Id="rId34" Type="http://schemas.openxmlformats.org/officeDocument/2006/relationships/image" Target="../media/image157.wmf"/><Relationship Id="rId42" Type="http://schemas.openxmlformats.org/officeDocument/2006/relationships/image" Target="../media/image161.wmf"/><Relationship Id="rId7" Type="http://schemas.openxmlformats.org/officeDocument/2006/relationships/oleObject" Target="../embeddings/oleObject146.bin"/><Relationship Id="rId2" Type="http://schemas.openxmlformats.org/officeDocument/2006/relationships/slideLayout" Target="../slideLayouts/slideLayout4.xml"/><Relationship Id="rId16" Type="http://schemas.openxmlformats.org/officeDocument/2006/relationships/image" Target="../media/image148.wmf"/><Relationship Id="rId20" Type="http://schemas.openxmlformats.org/officeDocument/2006/relationships/image" Target="../media/image150.wmf"/><Relationship Id="rId29" Type="http://schemas.openxmlformats.org/officeDocument/2006/relationships/oleObject" Target="../embeddings/oleObject157.bin"/><Relationship Id="rId41" Type="http://schemas.openxmlformats.org/officeDocument/2006/relationships/oleObject" Target="../embeddings/oleObject163.bin"/><Relationship Id="rId1" Type="http://schemas.openxmlformats.org/officeDocument/2006/relationships/vmlDrawing" Target="../drawings/vmlDrawing33.vml"/><Relationship Id="rId6" Type="http://schemas.openxmlformats.org/officeDocument/2006/relationships/image" Target="../media/image143.wmf"/><Relationship Id="rId11" Type="http://schemas.openxmlformats.org/officeDocument/2006/relationships/oleObject" Target="../embeddings/oleObject148.bin"/><Relationship Id="rId24" Type="http://schemas.openxmlformats.org/officeDocument/2006/relationships/image" Target="../media/image152.wmf"/><Relationship Id="rId32" Type="http://schemas.openxmlformats.org/officeDocument/2006/relationships/image" Target="../media/image156.wmf"/><Relationship Id="rId37" Type="http://schemas.openxmlformats.org/officeDocument/2006/relationships/oleObject" Target="../embeddings/oleObject161.bin"/><Relationship Id="rId40" Type="http://schemas.openxmlformats.org/officeDocument/2006/relationships/image" Target="../media/image160.wmf"/><Relationship Id="rId5" Type="http://schemas.openxmlformats.org/officeDocument/2006/relationships/oleObject" Target="../embeddings/oleObject145.bin"/><Relationship Id="rId15" Type="http://schemas.openxmlformats.org/officeDocument/2006/relationships/oleObject" Target="../embeddings/oleObject150.bin"/><Relationship Id="rId23" Type="http://schemas.openxmlformats.org/officeDocument/2006/relationships/oleObject" Target="../embeddings/oleObject154.bin"/><Relationship Id="rId28" Type="http://schemas.openxmlformats.org/officeDocument/2006/relationships/image" Target="../media/image154.wmf"/><Relationship Id="rId36" Type="http://schemas.openxmlformats.org/officeDocument/2006/relationships/image" Target="../media/image158.wmf"/><Relationship Id="rId10" Type="http://schemas.openxmlformats.org/officeDocument/2006/relationships/image" Target="../media/image145.wmf"/><Relationship Id="rId19" Type="http://schemas.openxmlformats.org/officeDocument/2006/relationships/oleObject" Target="../embeddings/oleObject152.bin"/><Relationship Id="rId31" Type="http://schemas.openxmlformats.org/officeDocument/2006/relationships/oleObject" Target="../embeddings/oleObject158.bin"/><Relationship Id="rId4" Type="http://schemas.openxmlformats.org/officeDocument/2006/relationships/image" Target="../media/image142.wmf"/><Relationship Id="rId9" Type="http://schemas.openxmlformats.org/officeDocument/2006/relationships/oleObject" Target="../embeddings/oleObject147.bin"/><Relationship Id="rId14" Type="http://schemas.openxmlformats.org/officeDocument/2006/relationships/image" Target="../media/image147.wmf"/><Relationship Id="rId22" Type="http://schemas.openxmlformats.org/officeDocument/2006/relationships/image" Target="../media/image151.wmf"/><Relationship Id="rId27" Type="http://schemas.openxmlformats.org/officeDocument/2006/relationships/oleObject" Target="../embeddings/oleObject156.bin"/><Relationship Id="rId30" Type="http://schemas.openxmlformats.org/officeDocument/2006/relationships/image" Target="../media/image155.wmf"/><Relationship Id="rId35" Type="http://schemas.openxmlformats.org/officeDocument/2006/relationships/oleObject" Target="../embeddings/oleObject160.bin"/><Relationship Id="rId8" Type="http://schemas.openxmlformats.org/officeDocument/2006/relationships/image" Target="../media/image144.wmf"/><Relationship Id="rId3" Type="http://schemas.openxmlformats.org/officeDocument/2006/relationships/oleObject" Target="../embeddings/oleObject144.bin"/><Relationship Id="rId12" Type="http://schemas.openxmlformats.org/officeDocument/2006/relationships/image" Target="../media/image146.wmf"/><Relationship Id="rId17" Type="http://schemas.openxmlformats.org/officeDocument/2006/relationships/oleObject" Target="../embeddings/oleObject151.bin"/><Relationship Id="rId25" Type="http://schemas.openxmlformats.org/officeDocument/2006/relationships/oleObject" Target="../embeddings/oleObject155.bin"/><Relationship Id="rId33" Type="http://schemas.openxmlformats.org/officeDocument/2006/relationships/oleObject" Target="../embeddings/oleObject159.bin"/><Relationship Id="rId38" Type="http://schemas.openxmlformats.org/officeDocument/2006/relationships/image" Target="../media/image159.wmf"/></Relationships>
</file>

<file path=ppt/slides/_rels/slide39.xml.rels><?xml version="1.0" encoding="UTF-8" standalone="yes"?>
<Relationships xmlns="http://schemas.openxmlformats.org/package/2006/relationships"><Relationship Id="rId8" Type="http://schemas.openxmlformats.org/officeDocument/2006/relationships/image" Target="../media/image163.wmf"/><Relationship Id="rId13" Type="http://schemas.openxmlformats.org/officeDocument/2006/relationships/oleObject" Target="../embeddings/oleObject169.bin"/><Relationship Id="rId18" Type="http://schemas.openxmlformats.org/officeDocument/2006/relationships/image" Target="../media/image168.wmf"/><Relationship Id="rId26" Type="http://schemas.openxmlformats.org/officeDocument/2006/relationships/image" Target="../media/image172.wmf"/><Relationship Id="rId3" Type="http://schemas.openxmlformats.org/officeDocument/2006/relationships/oleObject" Target="../embeddings/oleObject164.bin"/><Relationship Id="rId21" Type="http://schemas.openxmlformats.org/officeDocument/2006/relationships/oleObject" Target="../embeddings/oleObject173.bin"/><Relationship Id="rId7" Type="http://schemas.openxmlformats.org/officeDocument/2006/relationships/oleObject" Target="../embeddings/oleObject166.bin"/><Relationship Id="rId12" Type="http://schemas.openxmlformats.org/officeDocument/2006/relationships/image" Target="../media/image165.wmf"/><Relationship Id="rId17" Type="http://schemas.openxmlformats.org/officeDocument/2006/relationships/oleObject" Target="../embeddings/oleObject171.bin"/><Relationship Id="rId25" Type="http://schemas.openxmlformats.org/officeDocument/2006/relationships/oleObject" Target="../embeddings/oleObject175.bin"/><Relationship Id="rId2" Type="http://schemas.openxmlformats.org/officeDocument/2006/relationships/slideLayout" Target="../slideLayouts/slideLayout4.xml"/><Relationship Id="rId16" Type="http://schemas.openxmlformats.org/officeDocument/2006/relationships/image" Target="../media/image167.wmf"/><Relationship Id="rId20" Type="http://schemas.openxmlformats.org/officeDocument/2006/relationships/image" Target="../media/image169.wmf"/><Relationship Id="rId29" Type="http://schemas.openxmlformats.org/officeDocument/2006/relationships/image" Target="../media/image173.wmf"/><Relationship Id="rId1" Type="http://schemas.openxmlformats.org/officeDocument/2006/relationships/vmlDrawing" Target="../drawings/vmlDrawing34.vml"/><Relationship Id="rId6" Type="http://schemas.openxmlformats.org/officeDocument/2006/relationships/image" Target="../media/image142.wmf"/><Relationship Id="rId11" Type="http://schemas.openxmlformats.org/officeDocument/2006/relationships/oleObject" Target="../embeddings/oleObject168.bin"/><Relationship Id="rId24" Type="http://schemas.openxmlformats.org/officeDocument/2006/relationships/image" Target="../media/image171.wmf"/><Relationship Id="rId5" Type="http://schemas.openxmlformats.org/officeDocument/2006/relationships/oleObject" Target="../embeddings/oleObject165.bin"/><Relationship Id="rId15" Type="http://schemas.openxmlformats.org/officeDocument/2006/relationships/oleObject" Target="../embeddings/oleObject170.bin"/><Relationship Id="rId23" Type="http://schemas.openxmlformats.org/officeDocument/2006/relationships/oleObject" Target="../embeddings/oleObject174.bin"/><Relationship Id="rId28" Type="http://schemas.openxmlformats.org/officeDocument/2006/relationships/oleObject" Target="../embeddings/oleObject177.bin"/><Relationship Id="rId10" Type="http://schemas.openxmlformats.org/officeDocument/2006/relationships/image" Target="../media/image164.wmf"/><Relationship Id="rId19" Type="http://schemas.openxmlformats.org/officeDocument/2006/relationships/oleObject" Target="../embeddings/oleObject172.bin"/><Relationship Id="rId4" Type="http://schemas.openxmlformats.org/officeDocument/2006/relationships/image" Target="../media/image162.wmf"/><Relationship Id="rId9" Type="http://schemas.openxmlformats.org/officeDocument/2006/relationships/oleObject" Target="../embeddings/oleObject167.bin"/><Relationship Id="rId14" Type="http://schemas.openxmlformats.org/officeDocument/2006/relationships/image" Target="../media/image166.wmf"/><Relationship Id="rId22" Type="http://schemas.openxmlformats.org/officeDocument/2006/relationships/image" Target="../media/image170.wmf"/><Relationship Id="rId27" Type="http://schemas.openxmlformats.org/officeDocument/2006/relationships/oleObject" Target="../embeddings/oleObject176.bin"/><Relationship Id="rId30" Type="http://schemas.openxmlformats.org/officeDocument/2006/relationships/oleObject" Target="../embeddings/oleObject178.bin"/></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diagramColors" Target="../diagrams/colors3.xml"/><Relationship Id="rId11" Type="http://schemas.openxmlformats.org/officeDocument/2006/relationships/image" Target="../media/image9.wmf"/><Relationship Id="rId5" Type="http://schemas.openxmlformats.org/officeDocument/2006/relationships/diagramQuickStyle" Target="../diagrams/quickStyle3.xml"/><Relationship Id="rId10" Type="http://schemas.openxmlformats.org/officeDocument/2006/relationships/oleObject" Target="../embeddings/oleObject2.bin"/><Relationship Id="rId4" Type="http://schemas.openxmlformats.org/officeDocument/2006/relationships/diagramLayout" Target="../diagrams/layout3.xml"/><Relationship Id="rId9" Type="http://schemas.openxmlformats.org/officeDocument/2006/relationships/image" Target="../media/image8.wmf"/></Relationships>
</file>

<file path=ppt/slides/_rels/slide40.xml.rels><?xml version="1.0" encoding="UTF-8" standalone="yes"?>
<Relationships xmlns="http://schemas.openxmlformats.org/package/2006/relationships"><Relationship Id="rId13" Type="http://schemas.openxmlformats.org/officeDocument/2006/relationships/oleObject" Target="../embeddings/oleObject184.bin"/><Relationship Id="rId18" Type="http://schemas.openxmlformats.org/officeDocument/2006/relationships/image" Target="../media/image177.wmf"/><Relationship Id="rId26" Type="http://schemas.openxmlformats.org/officeDocument/2006/relationships/image" Target="../media/image181.wmf"/><Relationship Id="rId3" Type="http://schemas.openxmlformats.org/officeDocument/2006/relationships/oleObject" Target="../embeddings/oleObject179.bin"/><Relationship Id="rId21" Type="http://schemas.openxmlformats.org/officeDocument/2006/relationships/oleObject" Target="../embeddings/oleObject188.bin"/><Relationship Id="rId34" Type="http://schemas.openxmlformats.org/officeDocument/2006/relationships/image" Target="../media/image185.wmf"/><Relationship Id="rId7" Type="http://schemas.openxmlformats.org/officeDocument/2006/relationships/oleObject" Target="../embeddings/oleObject181.bin"/><Relationship Id="rId12" Type="http://schemas.openxmlformats.org/officeDocument/2006/relationships/image" Target="../media/image146.wmf"/><Relationship Id="rId17" Type="http://schemas.openxmlformats.org/officeDocument/2006/relationships/oleObject" Target="../embeddings/oleObject186.bin"/><Relationship Id="rId25" Type="http://schemas.openxmlformats.org/officeDocument/2006/relationships/oleObject" Target="../embeddings/oleObject190.bin"/><Relationship Id="rId33" Type="http://schemas.openxmlformats.org/officeDocument/2006/relationships/oleObject" Target="../embeddings/oleObject194.bin"/><Relationship Id="rId2" Type="http://schemas.openxmlformats.org/officeDocument/2006/relationships/slideLayout" Target="../slideLayouts/slideLayout4.xml"/><Relationship Id="rId16" Type="http://schemas.openxmlformats.org/officeDocument/2006/relationships/image" Target="../media/image176.wmf"/><Relationship Id="rId20" Type="http://schemas.openxmlformats.org/officeDocument/2006/relationships/image" Target="../media/image178.wmf"/><Relationship Id="rId29" Type="http://schemas.openxmlformats.org/officeDocument/2006/relationships/oleObject" Target="../embeddings/oleObject192.bin"/><Relationship Id="rId1" Type="http://schemas.openxmlformats.org/officeDocument/2006/relationships/vmlDrawing" Target="../drawings/vmlDrawing35.vml"/><Relationship Id="rId6" Type="http://schemas.openxmlformats.org/officeDocument/2006/relationships/image" Target="../media/image143.wmf"/><Relationship Id="rId11" Type="http://schemas.openxmlformats.org/officeDocument/2006/relationships/oleObject" Target="../embeddings/oleObject183.bin"/><Relationship Id="rId24" Type="http://schemas.openxmlformats.org/officeDocument/2006/relationships/image" Target="../media/image180.wmf"/><Relationship Id="rId32" Type="http://schemas.openxmlformats.org/officeDocument/2006/relationships/image" Target="../media/image184.wmf"/><Relationship Id="rId5" Type="http://schemas.openxmlformats.org/officeDocument/2006/relationships/oleObject" Target="../embeddings/oleObject180.bin"/><Relationship Id="rId15" Type="http://schemas.openxmlformats.org/officeDocument/2006/relationships/oleObject" Target="../embeddings/oleObject185.bin"/><Relationship Id="rId23" Type="http://schemas.openxmlformats.org/officeDocument/2006/relationships/oleObject" Target="../embeddings/oleObject189.bin"/><Relationship Id="rId28" Type="http://schemas.openxmlformats.org/officeDocument/2006/relationships/image" Target="../media/image182.wmf"/><Relationship Id="rId10" Type="http://schemas.openxmlformats.org/officeDocument/2006/relationships/image" Target="../media/image145.wmf"/><Relationship Id="rId19" Type="http://schemas.openxmlformats.org/officeDocument/2006/relationships/oleObject" Target="../embeddings/oleObject187.bin"/><Relationship Id="rId31" Type="http://schemas.openxmlformats.org/officeDocument/2006/relationships/oleObject" Target="../embeddings/oleObject193.bin"/><Relationship Id="rId4" Type="http://schemas.openxmlformats.org/officeDocument/2006/relationships/image" Target="../media/image174.wmf"/><Relationship Id="rId9" Type="http://schemas.openxmlformats.org/officeDocument/2006/relationships/oleObject" Target="../embeddings/oleObject182.bin"/><Relationship Id="rId14" Type="http://schemas.openxmlformats.org/officeDocument/2006/relationships/image" Target="../media/image175.wmf"/><Relationship Id="rId22" Type="http://schemas.openxmlformats.org/officeDocument/2006/relationships/image" Target="../media/image179.wmf"/><Relationship Id="rId27" Type="http://schemas.openxmlformats.org/officeDocument/2006/relationships/oleObject" Target="../embeddings/oleObject191.bin"/><Relationship Id="rId30" Type="http://schemas.openxmlformats.org/officeDocument/2006/relationships/image" Target="../media/image183.wmf"/><Relationship Id="rId8" Type="http://schemas.openxmlformats.org/officeDocument/2006/relationships/image" Target="../media/image144.wmf"/></Relationships>
</file>

<file path=ppt/slides/_rels/slide41.xml.rels><?xml version="1.0" encoding="UTF-8" standalone="yes"?>
<Relationships xmlns="http://schemas.openxmlformats.org/package/2006/relationships"><Relationship Id="rId13" Type="http://schemas.openxmlformats.org/officeDocument/2006/relationships/oleObject" Target="../embeddings/oleObject200.bin"/><Relationship Id="rId18" Type="http://schemas.openxmlformats.org/officeDocument/2006/relationships/image" Target="../media/image175.wmf"/><Relationship Id="rId26" Type="http://schemas.openxmlformats.org/officeDocument/2006/relationships/image" Target="../media/image179.wmf"/><Relationship Id="rId39" Type="http://schemas.openxmlformats.org/officeDocument/2006/relationships/oleObject" Target="../embeddings/oleObject213.bin"/><Relationship Id="rId21" Type="http://schemas.openxmlformats.org/officeDocument/2006/relationships/oleObject" Target="../embeddings/oleObject204.bin"/><Relationship Id="rId34" Type="http://schemas.openxmlformats.org/officeDocument/2006/relationships/image" Target="../media/image183.wmf"/><Relationship Id="rId7" Type="http://schemas.openxmlformats.org/officeDocument/2006/relationships/oleObject" Target="../embeddings/oleObject197.bin"/><Relationship Id="rId12" Type="http://schemas.openxmlformats.org/officeDocument/2006/relationships/image" Target="../media/image144.wmf"/><Relationship Id="rId17" Type="http://schemas.openxmlformats.org/officeDocument/2006/relationships/oleObject" Target="../embeddings/oleObject202.bin"/><Relationship Id="rId25" Type="http://schemas.openxmlformats.org/officeDocument/2006/relationships/oleObject" Target="../embeddings/oleObject206.bin"/><Relationship Id="rId33" Type="http://schemas.openxmlformats.org/officeDocument/2006/relationships/oleObject" Target="../embeddings/oleObject210.bin"/><Relationship Id="rId38" Type="http://schemas.openxmlformats.org/officeDocument/2006/relationships/image" Target="../media/image185.wmf"/><Relationship Id="rId2" Type="http://schemas.openxmlformats.org/officeDocument/2006/relationships/slideLayout" Target="../slideLayouts/slideLayout4.xml"/><Relationship Id="rId16" Type="http://schemas.openxmlformats.org/officeDocument/2006/relationships/image" Target="../media/image146.wmf"/><Relationship Id="rId20" Type="http://schemas.openxmlformats.org/officeDocument/2006/relationships/image" Target="../media/image176.wmf"/><Relationship Id="rId29" Type="http://schemas.openxmlformats.org/officeDocument/2006/relationships/oleObject" Target="../embeddings/oleObject208.bin"/><Relationship Id="rId1" Type="http://schemas.openxmlformats.org/officeDocument/2006/relationships/vmlDrawing" Target="../drawings/vmlDrawing36.vml"/><Relationship Id="rId6" Type="http://schemas.openxmlformats.org/officeDocument/2006/relationships/image" Target="../media/image187.wmf"/><Relationship Id="rId11" Type="http://schemas.openxmlformats.org/officeDocument/2006/relationships/oleObject" Target="../embeddings/oleObject199.bin"/><Relationship Id="rId24" Type="http://schemas.openxmlformats.org/officeDocument/2006/relationships/image" Target="../media/image178.wmf"/><Relationship Id="rId32" Type="http://schemas.openxmlformats.org/officeDocument/2006/relationships/image" Target="../media/image182.wmf"/><Relationship Id="rId37" Type="http://schemas.openxmlformats.org/officeDocument/2006/relationships/oleObject" Target="../embeddings/oleObject212.bin"/><Relationship Id="rId40" Type="http://schemas.openxmlformats.org/officeDocument/2006/relationships/image" Target="../media/image189.wmf"/><Relationship Id="rId5" Type="http://schemas.openxmlformats.org/officeDocument/2006/relationships/oleObject" Target="../embeddings/oleObject196.bin"/><Relationship Id="rId15" Type="http://schemas.openxmlformats.org/officeDocument/2006/relationships/oleObject" Target="../embeddings/oleObject201.bin"/><Relationship Id="rId23" Type="http://schemas.openxmlformats.org/officeDocument/2006/relationships/oleObject" Target="../embeddings/oleObject205.bin"/><Relationship Id="rId28" Type="http://schemas.openxmlformats.org/officeDocument/2006/relationships/image" Target="../media/image180.wmf"/><Relationship Id="rId36" Type="http://schemas.openxmlformats.org/officeDocument/2006/relationships/image" Target="../media/image184.wmf"/><Relationship Id="rId10" Type="http://schemas.openxmlformats.org/officeDocument/2006/relationships/image" Target="../media/image143.wmf"/><Relationship Id="rId19" Type="http://schemas.openxmlformats.org/officeDocument/2006/relationships/oleObject" Target="../embeddings/oleObject203.bin"/><Relationship Id="rId31" Type="http://schemas.openxmlformats.org/officeDocument/2006/relationships/oleObject" Target="../embeddings/oleObject209.bin"/><Relationship Id="rId4" Type="http://schemas.openxmlformats.org/officeDocument/2006/relationships/image" Target="../media/image186.wmf"/><Relationship Id="rId9" Type="http://schemas.openxmlformats.org/officeDocument/2006/relationships/oleObject" Target="../embeddings/oleObject198.bin"/><Relationship Id="rId14" Type="http://schemas.openxmlformats.org/officeDocument/2006/relationships/image" Target="../media/image145.wmf"/><Relationship Id="rId22" Type="http://schemas.openxmlformats.org/officeDocument/2006/relationships/image" Target="../media/image177.wmf"/><Relationship Id="rId27" Type="http://schemas.openxmlformats.org/officeDocument/2006/relationships/oleObject" Target="../embeddings/oleObject207.bin"/><Relationship Id="rId30" Type="http://schemas.openxmlformats.org/officeDocument/2006/relationships/image" Target="../media/image181.wmf"/><Relationship Id="rId35" Type="http://schemas.openxmlformats.org/officeDocument/2006/relationships/oleObject" Target="../embeddings/oleObject211.bin"/><Relationship Id="rId8" Type="http://schemas.openxmlformats.org/officeDocument/2006/relationships/image" Target="../media/image188.wmf"/><Relationship Id="rId3" Type="http://schemas.openxmlformats.org/officeDocument/2006/relationships/oleObject" Target="../embeddings/oleObject195.bin"/></Relationships>
</file>

<file path=ppt/slides/_rels/slide42.xml.rels><?xml version="1.0" encoding="UTF-8" standalone="yes"?>
<Relationships xmlns="http://schemas.openxmlformats.org/package/2006/relationships"><Relationship Id="rId13" Type="http://schemas.openxmlformats.org/officeDocument/2006/relationships/oleObject" Target="../embeddings/oleObject219.bin"/><Relationship Id="rId18" Type="http://schemas.openxmlformats.org/officeDocument/2006/relationships/image" Target="../media/image175.wmf"/><Relationship Id="rId26" Type="http://schemas.openxmlformats.org/officeDocument/2006/relationships/image" Target="../media/image179.wmf"/><Relationship Id="rId39" Type="http://schemas.openxmlformats.org/officeDocument/2006/relationships/oleObject" Target="../embeddings/oleObject232.bin"/><Relationship Id="rId21" Type="http://schemas.openxmlformats.org/officeDocument/2006/relationships/oleObject" Target="../embeddings/oleObject223.bin"/><Relationship Id="rId34" Type="http://schemas.openxmlformats.org/officeDocument/2006/relationships/image" Target="../media/image183.wmf"/><Relationship Id="rId42" Type="http://schemas.openxmlformats.org/officeDocument/2006/relationships/image" Target="../media/image193.wmf"/><Relationship Id="rId7" Type="http://schemas.openxmlformats.org/officeDocument/2006/relationships/oleObject" Target="../embeddings/oleObject216.bin"/><Relationship Id="rId2" Type="http://schemas.openxmlformats.org/officeDocument/2006/relationships/slideLayout" Target="../slideLayouts/slideLayout4.xml"/><Relationship Id="rId16" Type="http://schemas.openxmlformats.org/officeDocument/2006/relationships/image" Target="../media/image146.wmf"/><Relationship Id="rId29" Type="http://schemas.openxmlformats.org/officeDocument/2006/relationships/oleObject" Target="../embeddings/oleObject227.bin"/><Relationship Id="rId1" Type="http://schemas.openxmlformats.org/officeDocument/2006/relationships/vmlDrawing" Target="../drawings/vmlDrawing37.vml"/><Relationship Id="rId6" Type="http://schemas.openxmlformats.org/officeDocument/2006/relationships/image" Target="../media/image191.wmf"/><Relationship Id="rId11" Type="http://schemas.openxmlformats.org/officeDocument/2006/relationships/oleObject" Target="../embeddings/oleObject218.bin"/><Relationship Id="rId24" Type="http://schemas.openxmlformats.org/officeDocument/2006/relationships/image" Target="../media/image178.wmf"/><Relationship Id="rId32" Type="http://schemas.openxmlformats.org/officeDocument/2006/relationships/image" Target="../media/image182.wmf"/><Relationship Id="rId37" Type="http://schemas.openxmlformats.org/officeDocument/2006/relationships/oleObject" Target="../embeddings/oleObject231.bin"/><Relationship Id="rId40" Type="http://schemas.openxmlformats.org/officeDocument/2006/relationships/oleObject" Target="../embeddings/oleObject233.bin"/><Relationship Id="rId45" Type="http://schemas.openxmlformats.org/officeDocument/2006/relationships/oleObject" Target="../embeddings/oleObject236.bin"/><Relationship Id="rId5" Type="http://schemas.openxmlformats.org/officeDocument/2006/relationships/oleObject" Target="../embeddings/oleObject215.bin"/><Relationship Id="rId15" Type="http://schemas.openxmlformats.org/officeDocument/2006/relationships/oleObject" Target="../embeddings/oleObject220.bin"/><Relationship Id="rId23" Type="http://schemas.openxmlformats.org/officeDocument/2006/relationships/oleObject" Target="../embeddings/oleObject224.bin"/><Relationship Id="rId28" Type="http://schemas.openxmlformats.org/officeDocument/2006/relationships/image" Target="../media/image180.wmf"/><Relationship Id="rId36" Type="http://schemas.openxmlformats.org/officeDocument/2006/relationships/image" Target="../media/image184.wmf"/><Relationship Id="rId10" Type="http://schemas.openxmlformats.org/officeDocument/2006/relationships/image" Target="../media/image143.wmf"/><Relationship Id="rId19" Type="http://schemas.openxmlformats.org/officeDocument/2006/relationships/oleObject" Target="../embeddings/oleObject222.bin"/><Relationship Id="rId31" Type="http://schemas.openxmlformats.org/officeDocument/2006/relationships/oleObject" Target="../embeddings/oleObject228.bin"/><Relationship Id="rId44" Type="http://schemas.openxmlformats.org/officeDocument/2006/relationships/image" Target="../media/image185.wmf"/><Relationship Id="rId4" Type="http://schemas.openxmlformats.org/officeDocument/2006/relationships/image" Target="../media/image190.wmf"/><Relationship Id="rId9" Type="http://schemas.openxmlformats.org/officeDocument/2006/relationships/oleObject" Target="../embeddings/oleObject217.bin"/><Relationship Id="rId14" Type="http://schemas.openxmlformats.org/officeDocument/2006/relationships/image" Target="../media/image145.wmf"/><Relationship Id="rId22" Type="http://schemas.openxmlformats.org/officeDocument/2006/relationships/image" Target="../media/image177.wmf"/><Relationship Id="rId27" Type="http://schemas.openxmlformats.org/officeDocument/2006/relationships/oleObject" Target="../embeddings/oleObject226.bin"/><Relationship Id="rId30" Type="http://schemas.openxmlformats.org/officeDocument/2006/relationships/image" Target="../media/image181.wmf"/><Relationship Id="rId35" Type="http://schemas.openxmlformats.org/officeDocument/2006/relationships/oleObject" Target="../embeddings/oleObject230.bin"/><Relationship Id="rId43" Type="http://schemas.openxmlformats.org/officeDocument/2006/relationships/oleObject" Target="../embeddings/oleObject235.bin"/><Relationship Id="rId8" Type="http://schemas.openxmlformats.org/officeDocument/2006/relationships/image" Target="../media/image192.wmf"/><Relationship Id="rId3" Type="http://schemas.openxmlformats.org/officeDocument/2006/relationships/oleObject" Target="../embeddings/oleObject214.bin"/><Relationship Id="rId12" Type="http://schemas.openxmlformats.org/officeDocument/2006/relationships/image" Target="../media/image144.wmf"/><Relationship Id="rId17" Type="http://schemas.openxmlformats.org/officeDocument/2006/relationships/oleObject" Target="../embeddings/oleObject221.bin"/><Relationship Id="rId25" Type="http://schemas.openxmlformats.org/officeDocument/2006/relationships/oleObject" Target="../embeddings/oleObject225.bin"/><Relationship Id="rId33" Type="http://schemas.openxmlformats.org/officeDocument/2006/relationships/oleObject" Target="../embeddings/oleObject229.bin"/><Relationship Id="rId38" Type="http://schemas.openxmlformats.org/officeDocument/2006/relationships/image" Target="../media/image189.wmf"/><Relationship Id="rId46" Type="http://schemas.openxmlformats.org/officeDocument/2006/relationships/image" Target="../media/image194.wmf"/><Relationship Id="rId20" Type="http://schemas.openxmlformats.org/officeDocument/2006/relationships/image" Target="../media/image176.wmf"/><Relationship Id="rId41" Type="http://schemas.openxmlformats.org/officeDocument/2006/relationships/oleObject" Target="../embeddings/oleObject234.bin"/></Relationships>
</file>

<file path=ppt/slides/_rels/slide43.xml.rels><?xml version="1.0" encoding="UTF-8" standalone="yes"?>
<Relationships xmlns="http://schemas.openxmlformats.org/package/2006/relationships"><Relationship Id="rId13" Type="http://schemas.openxmlformats.org/officeDocument/2006/relationships/oleObject" Target="../embeddings/oleObject242.bin"/><Relationship Id="rId18" Type="http://schemas.openxmlformats.org/officeDocument/2006/relationships/image" Target="../media/image175.wmf"/><Relationship Id="rId26" Type="http://schemas.openxmlformats.org/officeDocument/2006/relationships/image" Target="../media/image179.wmf"/><Relationship Id="rId39" Type="http://schemas.openxmlformats.org/officeDocument/2006/relationships/image" Target="../media/image184.wmf"/><Relationship Id="rId21" Type="http://schemas.openxmlformats.org/officeDocument/2006/relationships/oleObject" Target="../embeddings/oleObject246.bin"/><Relationship Id="rId34" Type="http://schemas.openxmlformats.org/officeDocument/2006/relationships/image" Target="../media/image183.wmf"/><Relationship Id="rId7" Type="http://schemas.openxmlformats.org/officeDocument/2006/relationships/oleObject" Target="../embeddings/oleObject239.bin"/><Relationship Id="rId2" Type="http://schemas.openxmlformats.org/officeDocument/2006/relationships/slideLayout" Target="../slideLayouts/slideLayout4.xml"/><Relationship Id="rId16" Type="http://schemas.openxmlformats.org/officeDocument/2006/relationships/image" Target="../media/image146.wmf"/><Relationship Id="rId20" Type="http://schemas.openxmlformats.org/officeDocument/2006/relationships/image" Target="../media/image176.wmf"/><Relationship Id="rId29" Type="http://schemas.openxmlformats.org/officeDocument/2006/relationships/oleObject" Target="../embeddings/oleObject250.bin"/><Relationship Id="rId41" Type="http://schemas.openxmlformats.org/officeDocument/2006/relationships/image" Target="../media/image199.wmf"/><Relationship Id="rId1" Type="http://schemas.openxmlformats.org/officeDocument/2006/relationships/vmlDrawing" Target="../drawings/vmlDrawing38.vml"/><Relationship Id="rId6" Type="http://schemas.openxmlformats.org/officeDocument/2006/relationships/image" Target="../media/image196.wmf"/><Relationship Id="rId11" Type="http://schemas.openxmlformats.org/officeDocument/2006/relationships/oleObject" Target="../embeddings/oleObject241.bin"/><Relationship Id="rId24" Type="http://schemas.openxmlformats.org/officeDocument/2006/relationships/image" Target="../media/image178.wmf"/><Relationship Id="rId32" Type="http://schemas.openxmlformats.org/officeDocument/2006/relationships/image" Target="../media/image182.wmf"/><Relationship Id="rId37" Type="http://schemas.openxmlformats.org/officeDocument/2006/relationships/oleObject" Target="../embeddings/oleObject254.bin"/><Relationship Id="rId40" Type="http://schemas.openxmlformats.org/officeDocument/2006/relationships/oleObject" Target="../embeddings/oleObject256.bin"/><Relationship Id="rId5" Type="http://schemas.openxmlformats.org/officeDocument/2006/relationships/oleObject" Target="../embeddings/oleObject238.bin"/><Relationship Id="rId15" Type="http://schemas.openxmlformats.org/officeDocument/2006/relationships/oleObject" Target="../embeddings/oleObject243.bin"/><Relationship Id="rId23" Type="http://schemas.openxmlformats.org/officeDocument/2006/relationships/oleObject" Target="../embeddings/oleObject247.bin"/><Relationship Id="rId28" Type="http://schemas.openxmlformats.org/officeDocument/2006/relationships/image" Target="../media/image198.wmf"/><Relationship Id="rId36" Type="http://schemas.openxmlformats.org/officeDocument/2006/relationships/image" Target="../media/image189.wmf"/><Relationship Id="rId10" Type="http://schemas.openxmlformats.org/officeDocument/2006/relationships/image" Target="../media/image143.wmf"/><Relationship Id="rId19" Type="http://schemas.openxmlformats.org/officeDocument/2006/relationships/oleObject" Target="../embeddings/oleObject245.bin"/><Relationship Id="rId31" Type="http://schemas.openxmlformats.org/officeDocument/2006/relationships/oleObject" Target="../embeddings/oleObject251.bin"/><Relationship Id="rId4" Type="http://schemas.openxmlformats.org/officeDocument/2006/relationships/image" Target="../media/image195.wmf"/><Relationship Id="rId9" Type="http://schemas.openxmlformats.org/officeDocument/2006/relationships/oleObject" Target="../embeddings/oleObject240.bin"/><Relationship Id="rId14" Type="http://schemas.openxmlformats.org/officeDocument/2006/relationships/image" Target="../media/image145.wmf"/><Relationship Id="rId22" Type="http://schemas.openxmlformats.org/officeDocument/2006/relationships/image" Target="../media/image177.wmf"/><Relationship Id="rId27" Type="http://schemas.openxmlformats.org/officeDocument/2006/relationships/oleObject" Target="../embeddings/oleObject249.bin"/><Relationship Id="rId30" Type="http://schemas.openxmlformats.org/officeDocument/2006/relationships/image" Target="../media/image181.wmf"/><Relationship Id="rId35" Type="http://schemas.openxmlformats.org/officeDocument/2006/relationships/oleObject" Target="../embeddings/oleObject253.bin"/><Relationship Id="rId8" Type="http://schemas.openxmlformats.org/officeDocument/2006/relationships/image" Target="../media/image197.wmf"/><Relationship Id="rId3" Type="http://schemas.openxmlformats.org/officeDocument/2006/relationships/oleObject" Target="../embeddings/oleObject237.bin"/><Relationship Id="rId12" Type="http://schemas.openxmlformats.org/officeDocument/2006/relationships/image" Target="../media/image144.wmf"/><Relationship Id="rId17" Type="http://schemas.openxmlformats.org/officeDocument/2006/relationships/oleObject" Target="../embeddings/oleObject244.bin"/><Relationship Id="rId25" Type="http://schemas.openxmlformats.org/officeDocument/2006/relationships/oleObject" Target="../embeddings/oleObject248.bin"/><Relationship Id="rId33" Type="http://schemas.openxmlformats.org/officeDocument/2006/relationships/oleObject" Target="../embeddings/oleObject252.bin"/><Relationship Id="rId38" Type="http://schemas.openxmlformats.org/officeDocument/2006/relationships/oleObject" Target="../embeddings/oleObject255.bin"/></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257.bin"/><Relationship Id="rId2" Type="http://schemas.openxmlformats.org/officeDocument/2006/relationships/slideLayout" Target="../slideLayouts/slideLayout4.xml"/><Relationship Id="rId1" Type="http://schemas.openxmlformats.org/officeDocument/2006/relationships/vmlDrawing" Target="../drawings/vmlDrawing39.vml"/><Relationship Id="rId6" Type="http://schemas.openxmlformats.org/officeDocument/2006/relationships/image" Target="../media/image201.wmf"/><Relationship Id="rId5" Type="http://schemas.openxmlformats.org/officeDocument/2006/relationships/oleObject" Target="../embeddings/oleObject258.bin"/><Relationship Id="rId4" Type="http://schemas.openxmlformats.org/officeDocument/2006/relationships/image" Target="../media/image200.wmf"/></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259.bin"/><Relationship Id="rId2" Type="http://schemas.openxmlformats.org/officeDocument/2006/relationships/slideLayout" Target="../slideLayouts/slideLayout4.xml"/><Relationship Id="rId1" Type="http://schemas.openxmlformats.org/officeDocument/2006/relationships/vmlDrawing" Target="../drawings/vmlDrawing40.vml"/><Relationship Id="rId4" Type="http://schemas.openxmlformats.org/officeDocument/2006/relationships/image" Target="../media/image202.wmf"/></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260.bin"/><Relationship Id="rId2" Type="http://schemas.openxmlformats.org/officeDocument/2006/relationships/slideLayout" Target="../slideLayouts/slideLayout4.xml"/><Relationship Id="rId1" Type="http://schemas.openxmlformats.org/officeDocument/2006/relationships/vmlDrawing" Target="../drawings/vmlDrawing41.vml"/><Relationship Id="rId6" Type="http://schemas.openxmlformats.org/officeDocument/2006/relationships/image" Target="../media/image204.wmf"/><Relationship Id="rId5" Type="http://schemas.openxmlformats.org/officeDocument/2006/relationships/oleObject" Target="../embeddings/oleObject261.bin"/><Relationship Id="rId4" Type="http://schemas.openxmlformats.org/officeDocument/2006/relationships/image" Target="../media/image203.wmf"/></Relationships>
</file>

<file path=ppt/slides/_rels/slide47.xml.rels><?xml version="1.0" encoding="UTF-8" standalone="yes"?>
<Relationships xmlns="http://schemas.openxmlformats.org/package/2006/relationships"><Relationship Id="rId8" Type="http://schemas.openxmlformats.org/officeDocument/2006/relationships/oleObject" Target="../embeddings/oleObject264.bin"/><Relationship Id="rId13" Type="http://schemas.openxmlformats.org/officeDocument/2006/relationships/image" Target="../media/image206.wmf"/><Relationship Id="rId18" Type="http://schemas.openxmlformats.org/officeDocument/2006/relationships/oleObject" Target="../embeddings/oleObject269.bin"/><Relationship Id="rId26" Type="http://schemas.openxmlformats.org/officeDocument/2006/relationships/oleObject" Target="../embeddings/oleObject273.bin"/><Relationship Id="rId3" Type="http://schemas.openxmlformats.org/officeDocument/2006/relationships/slideLayout" Target="../slideLayouts/slideLayout4.xml"/><Relationship Id="rId21" Type="http://schemas.openxmlformats.org/officeDocument/2006/relationships/image" Target="../media/image163.wmf"/><Relationship Id="rId7" Type="http://schemas.openxmlformats.org/officeDocument/2006/relationships/image" Target="../media/image162.wmf"/><Relationship Id="rId12" Type="http://schemas.openxmlformats.org/officeDocument/2006/relationships/oleObject" Target="../embeddings/oleObject266.bin"/><Relationship Id="rId17" Type="http://schemas.openxmlformats.org/officeDocument/2006/relationships/image" Target="../media/image167.wmf"/><Relationship Id="rId25" Type="http://schemas.openxmlformats.org/officeDocument/2006/relationships/image" Target="../media/image208.wmf"/><Relationship Id="rId2" Type="http://schemas.openxmlformats.org/officeDocument/2006/relationships/tags" Target="../tags/tag2.xml"/><Relationship Id="rId16" Type="http://schemas.openxmlformats.org/officeDocument/2006/relationships/oleObject" Target="../embeddings/oleObject268.bin"/><Relationship Id="rId20" Type="http://schemas.openxmlformats.org/officeDocument/2006/relationships/oleObject" Target="../embeddings/oleObject270.bin"/><Relationship Id="rId1" Type="http://schemas.openxmlformats.org/officeDocument/2006/relationships/vmlDrawing" Target="../drawings/vmlDrawing42.vml"/><Relationship Id="rId6" Type="http://schemas.openxmlformats.org/officeDocument/2006/relationships/oleObject" Target="../embeddings/oleObject263.bin"/><Relationship Id="rId11" Type="http://schemas.openxmlformats.org/officeDocument/2006/relationships/image" Target="../media/image164.wmf"/><Relationship Id="rId24" Type="http://schemas.openxmlformats.org/officeDocument/2006/relationships/oleObject" Target="../embeddings/oleObject272.bin"/><Relationship Id="rId5" Type="http://schemas.openxmlformats.org/officeDocument/2006/relationships/image" Target="../media/image205.wmf"/><Relationship Id="rId15" Type="http://schemas.openxmlformats.org/officeDocument/2006/relationships/image" Target="../media/image166.wmf"/><Relationship Id="rId23" Type="http://schemas.openxmlformats.org/officeDocument/2006/relationships/image" Target="../media/image207.wmf"/><Relationship Id="rId10" Type="http://schemas.openxmlformats.org/officeDocument/2006/relationships/oleObject" Target="../embeddings/oleObject265.bin"/><Relationship Id="rId19" Type="http://schemas.openxmlformats.org/officeDocument/2006/relationships/image" Target="../media/image169.wmf"/><Relationship Id="rId4" Type="http://schemas.openxmlformats.org/officeDocument/2006/relationships/oleObject" Target="../embeddings/oleObject262.bin"/><Relationship Id="rId9" Type="http://schemas.openxmlformats.org/officeDocument/2006/relationships/image" Target="../media/image142.wmf"/><Relationship Id="rId14" Type="http://schemas.openxmlformats.org/officeDocument/2006/relationships/oleObject" Target="../embeddings/oleObject267.bin"/><Relationship Id="rId22" Type="http://schemas.openxmlformats.org/officeDocument/2006/relationships/oleObject" Target="../embeddings/oleObject271.bin"/></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274.bin"/><Relationship Id="rId2" Type="http://schemas.openxmlformats.org/officeDocument/2006/relationships/slideLayout" Target="../slideLayouts/slideLayout4.xml"/><Relationship Id="rId1" Type="http://schemas.openxmlformats.org/officeDocument/2006/relationships/vmlDrawing" Target="../drawings/vmlDrawing43.vml"/><Relationship Id="rId6" Type="http://schemas.openxmlformats.org/officeDocument/2006/relationships/image" Target="../media/image210.wmf"/><Relationship Id="rId5" Type="http://schemas.openxmlformats.org/officeDocument/2006/relationships/oleObject" Target="../embeddings/oleObject275.bin"/><Relationship Id="rId4" Type="http://schemas.openxmlformats.org/officeDocument/2006/relationships/image" Target="../media/image209.wmf"/></Relationships>
</file>

<file path=ppt/slides/_rels/slide49.xml.rels><?xml version="1.0" encoding="UTF-8" standalone="yes"?>
<Relationships xmlns="http://schemas.openxmlformats.org/package/2006/relationships"><Relationship Id="rId8" Type="http://schemas.openxmlformats.org/officeDocument/2006/relationships/oleObject" Target="../embeddings/oleObject278.bin"/><Relationship Id="rId13" Type="http://schemas.openxmlformats.org/officeDocument/2006/relationships/image" Target="../media/image215.wmf"/><Relationship Id="rId18" Type="http://schemas.openxmlformats.org/officeDocument/2006/relationships/oleObject" Target="../embeddings/oleObject283.bin"/><Relationship Id="rId3" Type="http://schemas.openxmlformats.org/officeDocument/2006/relationships/slideLayout" Target="../slideLayouts/slideLayout4.xml"/><Relationship Id="rId21" Type="http://schemas.openxmlformats.org/officeDocument/2006/relationships/image" Target="../media/image219.wmf"/><Relationship Id="rId7" Type="http://schemas.openxmlformats.org/officeDocument/2006/relationships/image" Target="../media/image212.wmf"/><Relationship Id="rId12" Type="http://schemas.openxmlformats.org/officeDocument/2006/relationships/oleObject" Target="../embeddings/oleObject280.bin"/><Relationship Id="rId17" Type="http://schemas.openxmlformats.org/officeDocument/2006/relationships/image" Target="../media/image217.wmf"/><Relationship Id="rId2" Type="http://schemas.openxmlformats.org/officeDocument/2006/relationships/tags" Target="../tags/tag3.xml"/><Relationship Id="rId16" Type="http://schemas.openxmlformats.org/officeDocument/2006/relationships/oleObject" Target="../embeddings/oleObject282.bin"/><Relationship Id="rId20" Type="http://schemas.openxmlformats.org/officeDocument/2006/relationships/oleObject" Target="../embeddings/oleObject284.bin"/><Relationship Id="rId1" Type="http://schemas.openxmlformats.org/officeDocument/2006/relationships/vmlDrawing" Target="../drawings/vmlDrawing44.vml"/><Relationship Id="rId6" Type="http://schemas.openxmlformats.org/officeDocument/2006/relationships/oleObject" Target="../embeddings/oleObject277.bin"/><Relationship Id="rId11" Type="http://schemas.openxmlformats.org/officeDocument/2006/relationships/image" Target="../media/image214.wmf"/><Relationship Id="rId5" Type="http://schemas.openxmlformats.org/officeDocument/2006/relationships/image" Target="../media/image211.wmf"/><Relationship Id="rId15" Type="http://schemas.openxmlformats.org/officeDocument/2006/relationships/image" Target="../media/image216.wmf"/><Relationship Id="rId23" Type="http://schemas.openxmlformats.org/officeDocument/2006/relationships/image" Target="../media/image220.wmf"/><Relationship Id="rId10" Type="http://schemas.openxmlformats.org/officeDocument/2006/relationships/oleObject" Target="../embeddings/oleObject279.bin"/><Relationship Id="rId19" Type="http://schemas.openxmlformats.org/officeDocument/2006/relationships/image" Target="../media/image218.wmf"/><Relationship Id="rId4" Type="http://schemas.openxmlformats.org/officeDocument/2006/relationships/oleObject" Target="../embeddings/oleObject276.bin"/><Relationship Id="rId9" Type="http://schemas.openxmlformats.org/officeDocument/2006/relationships/image" Target="../media/image213.wmf"/><Relationship Id="rId14" Type="http://schemas.openxmlformats.org/officeDocument/2006/relationships/oleObject" Target="../embeddings/oleObject281.bin"/><Relationship Id="rId22" Type="http://schemas.openxmlformats.org/officeDocument/2006/relationships/oleObject" Target="../embeddings/oleObject285.bin"/></Relationships>
</file>

<file path=ppt/slides/_rels/slide5.xml.rels><?xml version="1.0" encoding="UTF-8" standalone="yes"?>
<Relationships xmlns="http://schemas.openxmlformats.org/package/2006/relationships"><Relationship Id="rId8" Type="http://schemas.openxmlformats.org/officeDocument/2006/relationships/image" Target="../media/image12.wmf"/><Relationship Id="rId13" Type="http://schemas.openxmlformats.org/officeDocument/2006/relationships/oleObject" Target="../embeddings/oleObject8.bin"/><Relationship Id="rId3" Type="http://schemas.openxmlformats.org/officeDocument/2006/relationships/oleObject" Target="../embeddings/oleObject3.bin"/><Relationship Id="rId7" Type="http://schemas.openxmlformats.org/officeDocument/2006/relationships/oleObject" Target="../embeddings/oleObject5.bin"/><Relationship Id="rId12" Type="http://schemas.openxmlformats.org/officeDocument/2006/relationships/image" Target="../media/image14.wmf"/><Relationship Id="rId2" Type="http://schemas.openxmlformats.org/officeDocument/2006/relationships/slideLayout" Target="../slideLayouts/slideLayout4.xml"/><Relationship Id="rId16" Type="http://schemas.openxmlformats.org/officeDocument/2006/relationships/image" Target="../media/image16.wmf"/><Relationship Id="rId1" Type="http://schemas.openxmlformats.org/officeDocument/2006/relationships/vmlDrawing" Target="../drawings/vmlDrawing2.vml"/><Relationship Id="rId6" Type="http://schemas.openxmlformats.org/officeDocument/2006/relationships/image" Target="../media/image11.wmf"/><Relationship Id="rId11" Type="http://schemas.openxmlformats.org/officeDocument/2006/relationships/oleObject" Target="../embeddings/oleObject7.bin"/><Relationship Id="rId5" Type="http://schemas.openxmlformats.org/officeDocument/2006/relationships/oleObject" Target="../embeddings/oleObject4.bin"/><Relationship Id="rId15" Type="http://schemas.openxmlformats.org/officeDocument/2006/relationships/oleObject" Target="../embeddings/oleObject9.bin"/><Relationship Id="rId10" Type="http://schemas.openxmlformats.org/officeDocument/2006/relationships/image" Target="../media/image13.wmf"/><Relationship Id="rId4" Type="http://schemas.openxmlformats.org/officeDocument/2006/relationships/image" Target="../media/image10.wmf"/><Relationship Id="rId9" Type="http://schemas.openxmlformats.org/officeDocument/2006/relationships/oleObject" Target="../embeddings/oleObject6.bin"/><Relationship Id="rId14" Type="http://schemas.openxmlformats.org/officeDocument/2006/relationships/image" Target="../media/image15.wmf"/></Relationships>
</file>

<file path=ppt/slides/_rels/slide50.xml.rels><?xml version="1.0" encoding="UTF-8" standalone="yes"?>
<Relationships xmlns="http://schemas.openxmlformats.org/package/2006/relationships"><Relationship Id="rId8" Type="http://schemas.openxmlformats.org/officeDocument/2006/relationships/image" Target="../media/image223.wmf"/><Relationship Id="rId3" Type="http://schemas.openxmlformats.org/officeDocument/2006/relationships/oleObject" Target="../embeddings/oleObject286.bin"/><Relationship Id="rId7" Type="http://schemas.openxmlformats.org/officeDocument/2006/relationships/oleObject" Target="../embeddings/oleObject288.bin"/><Relationship Id="rId2" Type="http://schemas.openxmlformats.org/officeDocument/2006/relationships/slideLayout" Target="../slideLayouts/slideLayout4.xml"/><Relationship Id="rId1" Type="http://schemas.openxmlformats.org/officeDocument/2006/relationships/vmlDrawing" Target="../drawings/vmlDrawing45.vml"/><Relationship Id="rId6" Type="http://schemas.openxmlformats.org/officeDocument/2006/relationships/image" Target="../media/image222.wmf"/><Relationship Id="rId5" Type="http://schemas.openxmlformats.org/officeDocument/2006/relationships/oleObject" Target="../embeddings/oleObject287.bin"/><Relationship Id="rId4" Type="http://schemas.openxmlformats.org/officeDocument/2006/relationships/image" Target="../media/image221.wmf"/></Relationships>
</file>

<file path=ppt/slides/_rels/slide51.xml.rels><?xml version="1.0" encoding="UTF-8" standalone="yes"?>
<Relationships xmlns="http://schemas.openxmlformats.org/package/2006/relationships"><Relationship Id="rId8" Type="http://schemas.openxmlformats.org/officeDocument/2006/relationships/image" Target="../media/image226.wmf"/><Relationship Id="rId13" Type="http://schemas.openxmlformats.org/officeDocument/2006/relationships/oleObject" Target="../embeddings/oleObject294.bin"/><Relationship Id="rId18" Type="http://schemas.openxmlformats.org/officeDocument/2006/relationships/image" Target="../media/image231.wmf"/><Relationship Id="rId3" Type="http://schemas.openxmlformats.org/officeDocument/2006/relationships/oleObject" Target="../embeddings/oleObject289.bin"/><Relationship Id="rId7" Type="http://schemas.openxmlformats.org/officeDocument/2006/relationships/oleObject" Target="../embeddings/oleObject291.bin"/><Relationship Id="rId12" Type="http://schemas.openxmlformats.org/officeDocument/2006/relationships/image" Target="../media/image228.wmf"/><Relationship Id="rId17" Type="http://schemas.openxmlformats.org/officeDocument/2006/relationships/oleObject" Target="../embeddings/oleObject296.bin"/><Relationship Id="rId2" Type="http://schemas.openxmlformats.org/officeDocument/2006/relationships/slideLayout" Target="../slideLayouts/slideLayout4.xml"/><Relationship Id="rId16" Type="http://schemas.openxmlformats.org/officeDocument/2006/relationships/image" Target="../media/image230.wmf"/><Relationship Id="rId20" Type="http://schemas.openxmlformats.org/officeDocument/2006/relationships/image" Target="../media/image232.wmf"/><Relationship Id="rId1" Type="http://schemas.openxmlformats.org/officeDocument/2006/relationships/vmlDrawing" Target="../drawings/vmlDrawing46.vml"/><Relationship Id="rId6" Type="http://schemas.openxmlformats.org/officeDocument/2006/relationships/image" Target="../media/image225.wmf"/><Relationship Id="rId11" Type="http://schemas.openxmlformats.org/officeDocument/2006/relationships/oleObject" Target="../embeddings/oleObject293.bin"/><Relationship Id="rId5" Type="http://schemas.openxmlformats.org/officeDocument/2006/relationships/oleObject" Target="../embeddings/oleObject290.bin"/><Relationship Id="rId15" Type="http://schemas.openxmlformats.org/officeDocument/2006/relationships/oleObject" Target="../embeddings/oleObject295.bin"/><Relationship Id="rId10" Type="http://schemas.openxmlformats.org/officeDocument/2006/relationships/image" Target="../media/image227.wmf"/><Relationship Id="rId19" Type="http://schemas.openxmlformats.org/officeDocument/2006/relationships/oleObject" Target="../embeddings/oleObject297.bin"/><Relationship Id="rId4" Type="http://schemas.openxmlformats.org/officeDocument/2006/relationships/image" Target="../media/image224.wmf"/><Relationship Id="rId9" Type="http://schemas.openxmlformats.org/officeDocument/2006/relationships/oleObject" Target="../embeddings/oleObject292.bin"/><Relationship Id="rId14" Type="http://schemas.openxmlformats.org/officeDocument/2006/relationships/image" Target="../media/image229.wmf"/></Relationships>
</file>

<file path=ppt/slides/_rels/slide52.xml.rels><?xml version="1.0" encoding="UTF-8" standalone="yes"?>
<Relationships xmlns="http://schemas.openxmlformats.org/package/2006/relationships"><Relationship Id="rId8" Type="http://schemas.openxmlformats.org/officeDocument/2006/relationships/image" Target="../media/image235.wmf"/><Relationship Id="rId13" Type="http://schemas.openxmlformats.org/officeDocument/2006/relationships/oleObject" Target="../embeddings/oleObject303.bin"/><Relationship Id="rId3" Type="http://schemas.openxmlformats.org/officeDocument/2006/relationships/oleObject" Target="../embeddings/oleObject298.bin"/><Relationship Id="rId7" Type="http://schemas.openxmlformats.org/officeDocument/2006/relationships/oleObject" Target="../embeddings/oleObject300.bin"/><Relationship Id="rId12" Type="http://schemas.openxmlformats.org/officeDocument/2006/relationships/image" Target="../media/image237.wmf"/><Relationship Id="rId2" Type="http://schemas.openxmlformats.org/officeDocument/2006/relationships/slideLayout" Target="../slideLayouts/slideLayout4.xml"/><Relationship Id="rId1" Type="http://schemas.openxmlformats.org/officeDocument/2006/relationships/vmlDrawing" Target="../drawings/vmlDrawing47.vml"/><Relationship Id="rId6" Type="http://schemas.openxmlformats.org/officeDocument/2006/relationships/image" Target="../media/image234.wmf"/><Relationship Id="rId11" Type="http://schemas.openxmlformats.org/officeDocument/2006/relationships/oleObject" Target="../embeddings/oleObject302.bin"/><Relationship Id="rId5" Type="http://schemas.openxmlformats.org/officeDocument/2006/relationships/oleObject" Target="../embeddings/oleObject299.bin"/><Relationship Id="rId10" Type="http://schemas.openxmlformats.org/officeDocument/2006/relationships/image" Target="../media/image236.wmf"/><Relationship Id="rId4" Type="http://schemas.openxmlformats.org/officeDocument/2006/relationships/image" Target="../media/image233.wmf"/><Relationship Id="rId9" Type="http://schemas.openxmlformats.org/officeDocument/2006/relationships/oleObject" Target="../embeddings/oleObject301.bin"/><Relationship Id="rId14" Type="http://schemas.openxmlformats.org/officeDocument/2006/relationships/image" Target="../media/image238.wmf"/></Relationships>
</file>

<file path=ppt/slides/_rels/slide53.xml.rels><?xml version="1.0" encoding="UTF-8" standalone="yes"?>
<Relationships xmlns="http://schemas.openxmlformats.org/package/2006/relationships"><Relationship Id="rId8" Type="http://schemas.openxmlformats.org/officeDocument/2006/relationships/image" Target="../media/image241.wmf"/><Relationship Id="rId13" Type="http://schemas.openxmlformats.org/officeDocument/2006/relationships/image" Target="../media/image243.wmf"/><Relationship Id="rId18" Type="http://schemas.openxmlformats.org/officeDocument/2006/relationships/oleObject" Target="../embeddings/oleObject312.bin"/><Relationship Id="rId26" Type="http://schemas.openxmlformats.org/officeDocument/2006/relationships/oleObject" Target="../embeddings/oleObject316.bin"/><Relationship Id="rId3" Type="http://schemas.openxmlformats.org/officeDocument/2006/relationships/oleObject" Target="../embeddings/oleObject304.bin"/><Relationship Id="rId21" Type="http://schemas.openxmlformats.org/officeDocument/2006/relationships/image" Target="../media/image247.wmf"/><Relationship Id="rId7" Type="http://schemas.openxmlformats.org/officeDocument/2006/relationships/oleObject" Target="../embeddings/oleObject306.bin"/><Relationship Id="rId12" Type="http://schemas.openxmlformats.org/officeDocument/2006/relationships/oleObject" Target="../embeddings/oleObject309.bin"/><Relationship Id="rId17" Type="http://schemas.openxmlformats.org/officeDocument/2006/relationships/image" Target="../media/image245.wmf"/><Relationship Id="rId25" Type="http://schemas.openxmlformats.org/officeDocument/2006/relationships/image" Target="../media/image249.wmf"/><Relationship Id="rId2" Type="http://schemas.openxmlformats.org/officeDocument/2006/relationships/slideLayout" Target="../slideLayouts/slideLayout4.xml"/><Relationship Id="rId16" Type="http://schemas.openxmlformats.org/officeDocument/2006/relationships/oleObject" Target="../embeddings/oleObject311.bin"/><Relationship Id="rId20" Type="http://schemas.openxmlformats.org/officeDocument/2006/relationships/oleObject" Target="../embeddings/oleObject313.bin"/><Relationship Id="rId1" Type="http://schemas.openxmlformats.org/officeDocument/2006/relationships/vmlDrawing" Target="../drawings/vmlDrawing48.vml"/><Relationship Id="rId6" Type="http://schemas.openxmlformats.org/officeDocument/2006/relationships/image" Target="../media/image240.wmf"/><Relationship Id="rId11" Type="http://schemas.openxmlformats.org/officeDocument/2006/relationships/oleObject" Target="../embeddings/oleObject308.bin"/><Relationship Id="rId24" Type="http://schemas.openxmlformats.org/officeDocument/2006/relationships/oleObject" Target="../embeddings/oleObject315.bin"/><Relationship Id="rId5" Type="http://schemas.openxmlformats.org/officeDocument/2006/relationships/oleObject" Target="../embeddings/oleObject305.bin"/><Relationship Id="rId15" Type="http://schemas.openxmlformats.org/officeDocument/2006/relationships/image" Target="../media/image244.wmf"/><Relationship Id="rId23" Type="http://schemas.openxmlformats.org/officeDocument/2006/relationships/image" Target="../media/image248.wmf"/><Relationship Id="rId10" Type="http://schemas.openxmlformats.org/officeDocument/2006/relationships/image" Target="../media/image242.wmf"/><Relationship Id="rId19" Type="http://schemas.openxmlformats.org/officeDocument/2006/relationships/image" Target="../media/image246.wmf"/><Relationship Id="rId4" Type="http://schemas.openxmlformats.org/officeDocument/2006/relationships/image" Target="../media/image239.wmf"/><Relationship Id="rId9" Type="http://schemas.openxmlformats.org/officeDocument/2006/relationships/oleObject" Target="../embeddings/oleObject307.bin"/><Relationship Id="rId14" Type="http://schemas.openxmlformats.org/officeDocument/2006/relationships/oleObject" Target="../embeddings/oleObject310.bin"/><Relationship Id="rId22" Type="http://schemas.openxmlformats.org/officeDocument/2006/relationships/oleObject" Target="../embeddings/oleObject314.bin"/><Relationship Id="rId27" Type="http://schemas.openxmlformats.org/officeDocument/2006/relationships/image" Target="../media/image250.wmf"/></Relationships>
</file>

<file path=ppt/slides/_rels/slide54.xml.rels><?xml version="1.0" encoding="UTF-8" standalone="yes"?>
<Relationships xmlns="http://schemas.openxmlformats.org/package/2006/relationships"><Relationship Id="rId8" Type="http://schemas.openxmlformats.org/officeDocument/2006/relationships/image" Target="../media/image253.wmf"/><Relationship Id="rId3" Type="http://schemas.openxmlformats.org/officeDocument/2006/relationships/oleObject" Target="../embeddings/oleObject317.bin"/><Relationship Id="rId7" Type="http://schemas.openxmlformats.org/officeDocument/2006/relationships/oleObject" Target="../embeddings/oleObject319.bin"/><Relationship Id="rId2" Type="http://schemas.openxmlformats.org/officeDocument/2006/relationships/slideLayout" Target="../slideLayouts/slideLayout4.xml"/><Relationship Id="rId1" Type="http://schemas.openxmlformats.org/officeDocument/2006/relationships/vmlDrawing" Target="../drawings/vmlDrawing49.vml"/><Relationship Id="rId6" Type="http://schemas.openxmlformats.org/officeDocument/2006/relationships/image" Target="../media/image252.wmf"/><Relationship Id="rId5" Type="http://schemas.openxmlformats.org/officeDocument/2006/relationships/oleObject" Target="../embeddings/oleObject318.bin"/><Relationship Id="rId10" Type="http://schemas.openxmlformats.org/officeDocument/2006/relationships/image" Target="../media/image254.wmf"/><Relationship Id="rId4" Type="http://schemas.openxmlformats.org/officeDocument/2006/relationships/image" Target="../media/image251.wmf"/><Relationship Id="rId9" Type="http://schemas.openxmlformats.org/officeDocument/2006/relationships/oleObject" Target="../embeddings/oleObject320.bin"/></Relationships>
</file>

<file path=ppt/slides/_rels/slide55.xml.rels><?xml version="1.0" encoding="UTF-8" standalone="yes"?>
<Relationships xmlns="http://schemas.openxmlformats.org/package/2006/relationships"><Relationship Id="rId8" Type="http://schemas.openxmlformats.org/officeDocument/2006/relationships/image" Target="../media/image242.wmf"/><Relationship Id="rId13" Type="http://schemas.openxmlformats.org/officeDocument/2006/relationships/oleObject" Target="../embeddings/oleObject326.bin"/><Relationship Id="rId3" Type="http://schemas.openxmlformats.org/officeDocument/2006/relationships/oleObject" Target="../embeddings/oleObject321.bin"/><Relationship Id="rId7" Type="http://schemas.openxmlformats.org/officeDocument/2006/relationships/oleObject" Target="../embeddings/oleObject323.bin"/><Relationship Id="rId12" Type="http://schemas.openxmlformats.org/officeDocument/2006/relationships/image" Target="../media/image248.wmf"/><Relationship Id="rId2" Type="http://schemas.openxmlformats.org/officeDocument/2006/relationships/slideLayout" Target="../slideLayouts/slideLayout4.xml"/><Relationship Id="rId16" Type="http://schemas.openxmlformats.org/officeDocument/2006/relationships/image" Target="../media/image256.wmf"/><Relationship Id="rId1" Type="http://schemas.openxmlformats.org/officeDocument/2006/relationships/vmlDrawing" Target="../drawings/vmlDrawing50.vml"/><Relationship Id="rId6" Type="http://schemas.openxmlformats.org/officeDocument/2006/relationships/image" Target="../media/image241.wmf"/><Relationship Id="rId11" Type="http://schemas.openxmlformats.org/officeDocument/2006/relationships/oleObject" Target="../embeddings/oleObject325.bin"/><Relationship Id="rId5" Type="http://schemas.openxmlformats.org/officeDocument/2006/relationships/oleObject" Target="../embeddings/oleObject322.bin"/><Relationship Id="rId15" Type="http://schemas.openxmlformats.org/officeDocument/2006/relationships/oleObject" Target="../embeddings/oleObject327.bin"/><Relationship Id="rId10" Type="http://schemas.openxmlformats.org/officeDocument/2006/relationships/image" Target="../media/image244.wmf"/><Relationship Id="rId4" Type="http://schemas.openxmlformats.org/officeDocument/2006/relationships/image" Target="../media/image240.wmf"/><Relationship Id="rId9" Type="http://schemas.openxmlformats.org/officeDocument/2006/relationships/oleObject" Target="../embeddings/oleObject324.bin"/><Relationship Id="rId14" Type="http://schemas.openxmlformats.org/officeDocument/2006/relationships/image" Target="../media/image255.wmf"/></Relationships>
</file>

<file path=ppt/slides/_rels/slide56.xml.rels><?xml version="1.0" encoding="UTF-8" standalone="yes"?>
<Relationships xmlns="http://schemas.openxmlformats.org/package/2006/relationships"><Relationship Id="rId8" Type="http://schemas.openxmlformats.org/officeDocument/2006/relationships/image" Target="../media/image242.wmf"/><Relationship Id="rId13" Type="http://schemas.openxmlformats.org/officeDocument/2006/relationships/oleObject" Target="../embeddings/oleObject333.bin"/><Relationship Id="rId18" Type="http://schemas.openxmlformats.org/officeDocument/2006/relationships/image" Target="../media/image258.wmf"/><Relationship Id="rId26" Type="http://schemas.openxmlformats.org/officeDocument/2006/relationships/image" Target="../media/image260.wmf"/><Relationship Id="rId3" Type="http://schemas.openxmlformats.org/officeDocument/2006/relationships/oleObject" Target="../embeddings/oleObject328.bin"/><Relationship Id="rId21" Type="http://schemas.openxmlformats.org/officeDocument/2006/relationships/oleObject" Target="../embeddings/oleObject338.bin"/><Relationship Id="rId7" Type="http://schemas.openxmlformats.org/officeDocument/2006/relationships/oleObject" Target="../embeddings/oleObject330.bin"/><Relationship Id="rId12" Type="http://schemas.openxmlformats.org/officeDocument/2006/relationships/image" Target="../media/image248.wmf"/><Relationship Id="rId17" Type="http://schemas.openxmlformats.org/officeDocument/2006/relationships/oleObject" Target="../embeddings/oleObject335.bin"/><Relationship Id="rId25" Type="http://schemas.openxmlformats.org/officeDocument/2006/relationships/oleObject" Target="../embeddings/oleObject340.bin"/><Relationship Id="rId2" Type="http://schemas.openxmlformats.org/officeDocument/2006/relationships/slideLayout" Target="../slideLayouts/slideLayout4.xml"/><Relationship Id="rId16" Type="http://schemas.openxmlformats.org/officeDocument/2006/relationships/image" Target="../media/image257.wmf"/><Relationship Id="rId20" Type="http://schemas.openxmlformats.org/officeDocument/2006/relationships/oleObject" Target="../embeddings/oleObject337.bin"/><Relationship Id="rId1" Type="http://schemas.openxmlformats.org/officeDocument/2006/relationships/vmlDrawing" Target="../drawings/vmlDrawing51.vml"/><Relationship Id="rId6" Type="http://schemas.openxmlformats.org/officeDocument/2006/relationships/image" Target="../media/image241.wmf"/><Relationship Id="rId11" Type="http://schemas.openxmlformats.org/officeDocument/2006/relationships/oleObject" Target="../embeddings/oleObject332.bin"/><Relationship Id="rId24" Type="http://schemas.openxmlformats.org/officeDocument/2006/relationships/image" Target="../media/image259.wmf"/><Relationship Id="rId5" Type="http://schemas.openxmlformats.org/officeDocument/2006/relationships/oleObject" Target="../embeddings/oleObject329.bin"/><Relationship Id="rId15" Type="http://schemas.openxmlformats.org/officeDocument/2006/relationships/oleObject" Target="../embeddings/oleObject334.bin"/><Relationship Id="rId23" Type="http://schemas.openxmlformats.org/officeDocument/2006/relationships/oleObject" Target="../embeddings/oleObject339.bin"/><Relationship Id="rId28" Type="http://schemas.openxmlformats.org/officeDocument/2006/relationships/image" Target="../media/image261.wmf"/><Relationship Id="rId10" Type="http://schemas.openxmlformats.org/officeDocument/2006/relationships/image" Target="../media/image244.wmf"/><Relationship Id="rId19" Type="http://schemas.openxmlformats.org/officeDocument/2006/relationships/oleObject" Target="../embeddings/oleObject336.bin"/><Relationship Id="rId4" Type="http://schemas.openxmlformats.org/officeDocument/2006/relationships/image" Target="../media/image240.wmf"/><Relationship Id="rId9" Type="http://schemas.openxmlformats.org/officeDocument/2006/relationships/oleObject" Target="../embeddings/oleObject331.bin"/><Relationship Id="rId14" Type="http://schemas.openxmlformats.org/officeDocument/2006/relationships/image" Target="../media/image255.wmf"/><Relationship Id="rId22" Type="http://schemas.openxmlformats.org/officeDocument/2006/relationships/image" Target="../media/image256.wmf"/><Relationship Id="rId27" Type="http://schemas.openxmlformats.org/officeDocument/2006/relationships/oleObject" Target="../embeddings/oleObject341.bin"/></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oleObject" Target="../embeddings/oleObject342.bin"/><Relationship Id="rId2" Type="http://schemas.openxmlformats.org/officeDocument/2006/relationships/slideLayout" Target="../slideLayouts/slideLayout4.xml"/><Relationship Id="rId1" Type="http://schemas.openxmlformats.org/officeDocument/2006/relationships/vmlDrawing" Target="../drawings/vmlDrawing52.vml"/><Relationship Id="rId6" Type="http://schemas.openxmlformats.org/officeDocument/2006/relationships/image" Target="../media/image263.wmf"/><Relationship Id="rId5" Type="http://schemas.openxmlformats.org/officeDocument/2006/relationships/oleObject" Target="../embeddings/oleObject343.bin"/><Relationship Id="rId4" Type="http://schemas.openxmlformats.org/officeDocument/2006/relationships/image" Target="../media/image262.wmf"/></Relationships>
</file>

<file path=ppt/slides/_rels/slide59.xml.rels><?xml version="1.0" encoding="UTF-8" standalone="yes"?>
<Relationships xmlns="http://schemas.openxmlformats.org/package/2006/relationships"><Relationship Id="rId3" Type="http://schemas.openxmlformats.org/officeDocument/2006/relationships/oleObject" Target="../embeddings/oleObject344.bin"/><Relationship Id="rId2" Type="http://schemas.openxmlformats.org/officeDocument/2006/relationships/slideLayout" Target="../slideLayouts/slideLayout4.xml"/><Relationship Id="rId1" Type="http://schemas.openxmlformats.org/officeDocument/2006/relationships/vmlDrawing" Target="../drawings/vmlDrawing53.vml"/><Relationship Id="rId4" Type="http://schemas.openxmlformats.org/officeDocument/2006/relationships/image" Target="../media/image264.wmf"/></Relationships>
</file>

<file path=ppt/slides/_rels/slide6.xml.rels><?xml version="1.0" encoding="UTF-8" standalone="yes"?>
<Relationships xmlns="http://schemas.openxmlformats.org/package/2006/relationships"><Relationship Id="rId8" Type="http://schemas.openxmlformats.org/officeDocument/2006/relationships/image" Target="../media/image19.wmf"/><Relationship Id="rId13" Type="http://schemas.openxmlformats.org/officeDocument/2006/relationships/diagramQuickStyle" Target="../diagrams/quickStyle4.xml"/><Relationship Id="rId3" Type="http://schemas.openxmlformats.org/officeDocument/2006/relationships/oleObject" Target="../embeddings/oleObject10.bin"/><Relationship Id="rId7" Type="http://schemas.openxmlformats.org/officeDocument/2006/relationships/oleObject" Target="../embeddings/oleObject12.bin"/><Relationship Id="rId12" Type="http://schemas.openxmlformats.org/officeDocument/2006/relationships/diagramLayout" Target="../diagrams/layout4.xml"/><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image" Target="../media/image18.wmf"/><Relationship Id="rId11" Type="http://schemas.openxmlformats.org/officeDocument/2006/relationships/diagramData" Target="../diagrams/data4.xml"/><Relationship Id="rId5" Type="http://schemas.openxmlformats.org/officeDocument/2006/relationships/oleObject" Target="../embeddings/oleObject11.bin"/><Relationship Id="rId15" Type="http://schemas.microsoft.com/office/2007/relationships/diagramDrawing" Target="../diagrams/drawing4.xml"/><Relationship Id="rId10" Type="http://schemas.openxmlformats.org/officeDocument/2006/relationships/image" Target="../media/image20.wmf"/><Relationship Id="rId4" Type="http://schemas.openxmlformats.org/officeDocument/2006/relationships/image" Target="../media/image17.wmf"/><Relationship Id="rId9" Type="http://schemas.openxmlformats.org/officeDocument/2006/relationships/oleObject" Target="../embeddings/oleObject13.bin"/><Relationship Id="rId14" Type="http://schemas.openxmlformats.org/officeDocument/2006/relationships/diagramColors" Target="../diagrams/colors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8" Type="http://schemas.openxmlformats.org/officeDocument/2006/relationships/image" Target="../media/image244.wmf"/><Relationship Id="rId13" Type="http://schemas.openxmlformats.org/officeDocument/2006/relationships/oleObject" Target="../embeddings/oleObject350.bin"/><Relationship Id="rId18" Type="http://schemas.openxmlformats.org/officeDocument/2006/relationships/oleObject" Target="../embeddings/oleObject353.bin"/><Relationship Id="rId3" Type="http://schemas.openxmlformats.org/officeDocument/2006/relationships/oleObject" Target="../embeddings/oleObject345.bin"/><Relationship Id="rId21" Type="http://schemas.openxmlformats.org/officeDocument/2006/relationships/oleObject" Target="../embeddings/oleObject356.bin"/><Relationship Id="rId7" Type="http://schemas.openxmlformats.org/officeDocument/2006/relationships/oleObject" Target="../embeddings/oleObject347.bin"/><Relationship Id="rId12" Type="http://schemas.openxmlformats.org/officeDocument/2006/relationships/image" Target="../media/image242.wmf"/><Relationship Id="rId17" Type="http://schemas.openxmlformats.org/officeDocument/2006/relationships/oleObject" Target="../embeddings/oleObject352.bin"/><Relationship Id="rId2" Type="http://schemas.openxmlformats.org/officeDocument/2006/relationships/slideLayout" Target="../slideLayouts/slideLayout4.xml"/><Relationship Id="rId16" Type="http://schemas.openxmlformats.org/officeDocument/2006/relationships/image" Target="../media/image265.wmf"/><Relationship Id="rId20" Type="http://schemas.openxmlformats.org/officeDocument/2006/relationships/oleObject" Target="../embeddings/oleObject355.bin"/><Relationship Id="rId1" Type="http://schemas.openxmlformats.org/officeDocument/2006/relationships/vmlDrawing" Target="../drawings/vmlDrawing54.vml"/><Relationship Id="rId6" Type="http://schemas.openxmlformats.org/officeDocument/2006/relationships/image" Target="../media/image241.wmf"/><Relationship Id="rId11" Type="http://schemas.openxmlformats.org/officeDocument/2006/relationships/oleObject" Target="../embeddings/oleObject349.bin"/><Relationship Id="rId5" Type="http://schemas.openxmlformats.org/officeDocument/2006/relationships/oleObject" Target="../embeddings/oleObject346.bin"/><Relationship Id="rId15" Type="http://schemas.openxmlformats.org/officeDocument/2006/relationships/oleObject" Target="../embeddings/oleObject351.bin"/><Relationship Id="rId23" Type="http://schemas.openxmlformats.org/officeDocument/2006/relationships/oleObject" Target="../embeddings/oleObject358.bin"/><Relationship Id="rId10" Type="http://schemas.openxmlformats.org/officeDocument/2006/relationships/image" Target="../media/image243.wmf"/><Relationship Id="rId19" Type="http://schemas.openxmlformats.org/officeDocument/2006/relationships/oleObject" Target="../embeddings/oleObject354.bin"/><Relationship Id="rId4" Type="http://schemas.openxmlformats.org/officeDocument/2006/relationships/image" Target="../media/image240.wmf"/><Relationship Id="rId9" Type="http://schemas.openxmlformats.org/officeDocument/2006/relationships/oleObject" Target="../embeddings/oleObject348.bin"/><Relationship Id="rId14" Type="http://schemas.openxmlformats.org/officeDocument/2006/relationships/image" Target="../media/image248.wmf"/><Relationship Id="rId22" Type="http://schemas.openxmlformats.org/officeDocument/2006/relationships/oleObject" Target="../embeddings/oleObject357.bin"/></Relationships>
</file>

<file path=ppt/slides/_rels/slide63.xml.rels><?xml version="1.0" encoding="UTF-8" standalone="yes"?>
<Relationships xmlns="http://schemas.openxmlformats.org/package/2006/relationships"><Relationship Id="rId8" Type="http://schemas.openxmlformats.org/officeDocument/2006/relationships/image" Target="../media/image268.wmf"/><Relationship Id="rId13" Type="http://schemas.openxmlformats.org/officeDocument/2006/relationships/oleObject" Target="../embeddings/oleObject364.bin"/><Relationship Id="rId18" Type="http://schemas.openxmlformats.org/officeDocument/2006/relationships/image" Target="../media/image273.wmf"/><Relationship Id="rId26" Type="http://schemas.openxmlformats.org/officeDocument/2006/relationships/image" Target="../media/image277.wmf"/><Relationship Id="rId3" Type="http://schemas.openxmlformats.org/officeDocument/2006/relationships/oleObject" Target="../embeddings/oleObject359.bin"/><Relationship Id="rId21" Type="http://schemas.openxmlformats.org/officeDocument/2006/relationships/oleObject" Target="../embeddings/oleObject368.bin"/><Relationship Id="rId7" Type="http://schemas.openxmlformats.org/officeDocument/2006/relationships/oleObject" Target="../embeddings/oleObject361.bin"/><Relationship Id="rId12" Type="http://schemas.openxmlformats.org/officeDocument/2006/relationships/image" Target="../media/image270.wmf"/><Relationship Id="rId17" Type="http://schemas.openxmlformats.org/officeDocument/2006/relationships/oleObject" Target="../embeddings/oleObject366.bin"/><Relationship Id="rId25" Type="http://schemas.openxmlformats.org/officeDocument/2006/relationships/oleObject" Target="../embeddings/oleObject370.bin"/><Relationship Id="rId2" Type="http://schemas.openxmlformats.org/officeDocument/2006/relationships/slideLayout" Target="../slideLayouts/slideLayout4.xml"/><Relationship Id="rId16" Type="http://schemas.openxmlformats.org/officeDocument/2006/relationships/image" Target="../media/image272.wmf"/><Relationship Id="rId20" Type="http://schemas.openxmlformats.org/officeDocument/2006/relationships/image" Target="../media/image274.wmf"/><Relationship Id="rId1" Type="http://schemas.openxmlformats.org/officeDocument/2006/relationships/vmlDrawing" Target="../drawings/vmlDrawing55.vml"/><Relationship Id="rId6" Type="http://schemas.openxmlformats.org/officeDocument/2006/relationships/image" Target="../media/image267.wmf"/><Relationship Id="rId11" Type="http://schemas.openxmlformats.org/officeDocument/2006/relationships/oleObject" Target="../embeddings/oleObject363.bin"/><Relationship Id="rId24" Type="http://schemas.openxmlformats.org/officeDocument/2006/relationships/image" Target="../media/image276.wmf"/><Relationship Id="rId5" Type="http://schemas.openxmlformats.org/officeDocument/2006/relationships/oleObject" Target="../embeddings/oleObject360.bin"/><Relationship Id="rId15" Type="http://schemas.openxmlformats.org/officeDocument/2006/relationships/oleObject" Target="../embeddings/oleObject365.bin"/><Relationship Id="rId23" Type="http://schemas.openxmlformats.org/officeDocument/2006/relationships/oleObject" Target="../embeddings/oleObject369.bin"/><Relationship Id="rId28" Type="http://schemas.openxmlformats.org/officeDocument/2006/relationships/image" Target="../media/image278.wmf"/><Relationship Id="rId10" Type="http://schemas.openxmlformats.org/officeDocument/2006/relationships/image" Target="../media/image269.wmf"/><Relationship Id="rId19" Type="http://schemas.openxmlformats.org/officeDocument/2006/relationships/oleObject" Target="../embeddings/oleObject367.bin"/><Relationship Id="rId4" Type="http://schemas.openxmlformats.org/officeDocument/2006/relationships/image" Target="../media/image266.wmf"/><Relationship Id="rId9" Type="http://schemas.openxmlformats.org/officeDocument/2006/relationships/oleObject" Target="../embeddings/oleObject362.bin"/><Relationship Id="rId14" Type="http://schemas.openxmlformats.org/officeDocument/2006/relationships/image" Target="../media/image271.wmf"/><Relationship Id="rId22" Type="http://schemas.openxmlformats.org/officeDocument/2006/relationships/image" Target="../media/image275.wmf"/><Relationship Id="rId27" Type="http://schemas.openxmlformats.org/officeDocument/2006/relationships/oleObject" Target="../embeddings/oleObject371.bin"/></Relationships>
</file>

<file path=ppt/slides/_rels/slide64.xml.rels><?xml version="1.0" encoding="UTF-8" standalone="yes"?>
<Relationships xmlns="http://schemas.openxmlformats.org/package/2006/relationships"><Relationship Id="rId8" Type="http://schemas.openxmlformats.org/officeDocument/2006/relationships/image" Target="../media/image281.wmf"/><Relationship Id="rId13" Type="http://schemas.openxmlformats.org/officeDocument/2006/relationships/oleObject" Target="../embeddings/oleObject377.bin"/><Relationship Id="rId18" Type="http://schemas.openxmlformats.org/officeDocument/2006/relationships/oleObject" Target="../embeddings/oleObject380.bin"/><Relationship Id="rId3" Type="http://schemas.openxmlformats.org/officeDocument/2006/relationships/oleObject" Target="../embeddings/oleObject372.bin"/><Relationship Id="rId21" Type="http://schemas.openxmlformats.org/officeDocument/2006/relationships/image" Target="../media/image184.wmf"/><Relationship Id="rId7" Type="http://schemas.openxmlformats.org/officeDocument/2006/relationships/oleObject" Target="../embeddings/oleObject374.bin"/><Relationship Id="rId12" Type="http://schemas.openxmlformats.org/officeDocument/2006/relationships/image" Target="../media/image283.wmf"/><Relationship Id="rId17" Type="http://schemas.openxmlformats.org/officeDocument/2006/relationships/image" Target="../media/image285.wmf"/><Relationship Id="rId2" Type="http://schemas.openxmlformats.org/officeDocument/2006/relationships/slideLayout" Target="../slideLayouts/slideLayout4.xml"/><Relationship Id="rId16" Type="http://schemas.openxmlformats.org/officeDocument/2006/relationships/oleObject" Target="../embeddings/oleObject379.bin"/><Relationship Id="rId20" Type="http://schemas.openxmlformats.org/officeDocument/2006/relationships/oleObject" Target="../embeddings/oleObject381.bin"/><Relationship Id="rId1" Type="http://schemas.openxmlformats.org/officeDocument/2006/relationships/vmlDrawing" Target="../drawings/vmlDrawing56.vml"/><Relationship Id="rId6" Type="http://schemas.openxmlformats.org/officeDocument/2006/relationships/image" Target="../media/image280.wmf"/><Relationship Id="rId11" Type="http://schemas.openxmlformats.org/officeDocument/2006/relationships/oleObject" Target="../embeddings/oleObject376.bin"/><Relationship Id="rId5" Type="http://schemas.openxmlformats.org/officeDocument/2006/relationships/oleObject" Target="../embeddings/oleObject373.bin"/><Relationship Id="rId15" Type="http://schemas.openxmlformats.org/officeDocument/2006/relationships/image" Target="../media/image284.wmf"/><Relationship Id="rId23" Type="http://schemas.openxmlformats.org/officeDocument/2006/relationships/oleObject" Target="../embeddings/oleObject383.bin"/><Relationship Id="rId10" Type="http://schemas.openxmlformats.org/officeDocument/2006/relationships/image" Target="../media/image282.wmf"/><Relationship Id="rId19" Type="http://schemas.openxmlformats.org/officeDocument/2006/relationships/image" Target="../media/image182.wmf"/><Relationship Id="rId4" Type="http://schemas.openxmlformats.org/officeDocument/2006/relationships/image" Target="../media/image279.wmf"/><Relationship Id="rId9" Type="http://schemas.openxmlformats.org/officeDocument/2006/relationships/oleObject" Target="../embeddings/oleObject375.bin"/><Relationship Id="rId14" Type="http://schemas.openxmlformats.org/officeDocument/2006/relationships/oleObject" Target="../embeddings/oleObject378.bin"/><Relationship Id="rId22" Type="http://schemas.openxmlformats.org/officeDocument/2006/relationships/oleObject" Target="../embeddings/oleObject382.bin"/></Relationships>
</file>

<file path=ppt/slides/_rels/slide65.xml.rels><?xml version="1.0" encoding="UTF-8" standalone="yes"?>
<Relationships xmlns="http://schemas.openxmlformats.org/package/2006/relationships"><Relationship Id="rId13" Type="http://schemas.openxmlformats.org/officeDocument/2006/relationships/oleObject" Target="../embeddings/oleObject389.bin"/><Relationship Id="rId18" Type="http://schemas.openxmlformats.org/officeDocument/2006/relationships/oleObject" Target="../embeddings/oleObject392.bin"/><Relationship Id="rId26" Type="http://schemas.openxmlformats.org/officeDocument/2006/relationships/oleObject" Target="../embeddings/oleObject396.bin"/><Relationship Id="rId21" Type="http://schemas.openxmlformats.org/officeDocument/2006/relationships/image" Target="../media/image294.wmf"/><Relationship Id="rId34" Type="http://schemas.openxmlformats.org/officeDocument/2006/relationships/oleObject" Target="../embeddings/oleObject401.bin"/><Relationship Id="rId7" Type="http://schemas.openxmlformats.org/officeDocument/2006/relationships/oleObject" Target="../embeddings/oleObject386.bin"/><Relationship Id="rId12" Type="http://schemas.openxmlformats.org/officeDocument/2006/relationships/image" Target="../media/image290.wmf"/><Relationship Id="rId17" Type="http://schemas.openxmlformats.org/officeDocument/2006/relationships/image" Target="../media/image292.wmf"/><Relationship Id="rId25" Type="http://schemas.openxmlformats.org/officeDocument/2006/relationships/image" Target="../media/image296.wmf"/><Relationship Id="rId33" Type="http://schemas.openxmlformats.org/officeDocument/2006/relationships/oleObject" Target="../embeddings/oleObject400.bin"/><Relationship Id="rId38" Type="http://schemas.openxmlformats.org/officeDocument/2006/relationships/image" Target="../media/image301.wmf"/><Relationship Id="rId2" Type="http://schemas.openxmlformats.org/officeDocument/2006/relationships/slideLayout" Target="../slideLayouts/slideLayout4.xml"/><Relationship Id="rId16" Type="http://schemas.openxmlformats.org/officeDocument/2006/relationships/oleObject" Target="../embeddings/oleObject391.bin"/><Relationship Id="rId20" Type="http://schemas.openxmlformats.org/officeDocument/2006/relationships/oleObject" Target="../embeddings/oleObject393.bin"/><Relationship Id="rId29" Type="http://schemas.openxmlformats.org/officeDocument/2006/relationships/image" Target="../media/image298.wmf"/><Relationship Id="rId1" Type="http://schemas.openxmlformats.org/officeDocument/2006/relationships/vmlDrawing" Target="../drawings/vmlDrawing57.vml"/><Relationship Id="rId6" Type="http://schemas.openxmlformats.org/officeDocument/2006/relationships/image" Target="../media/image287.wmf"/><Relationship Id="rId11" Type="http://schemas.openxmlformats.org/officeDocument/2006/relationships/oleObject" Target="../embeddings/oleObject388.bin"/><Relationship Id="rId24" Type="http://schemas.openxmlformats.org/officeDocument/2006/relationships/oleObject" Target="../embeddings/oleObject395.bin"/><Relationship Id="rId32" Type="http://schemas.openxmlformats.org/officeDocument/2006/relationships/image" Target="../media/image299.wmf"/><Relationship Id="rId37" Type="http://schemas.openxmlformats.org/officeDocument/2006/relationships/oleObject" Target="../embeddings/oleObject403.bin"/><Relationship Id="rId5" Type="http://schemas.openxmlformats.org/officeDocument/2006/relationships/oleObject" Target="../embeddings/oleObject385.bin"/><Relationship Id="rId15" Type="http://schemas.openxmlformats.org/officeDocument/2006/relationships/image" Target="../media/image291.wmf"/><Relationship Id="rId23" Type="http://schemas.openxmlformats.org/officeDocument/2006/relationships/image" Target="../media/image295.wmf"/><Relationship Id="rId28" Type="http://schemas.openxmlformats.org/officeDocument/2006/relationships/oleObject" Target="../embeddings/oleObject397.bin"/><Relationship Id="rId36" Type="http://schemas.openxmlformats.org/officeDocument/2006/relationships/image" Target="../media/image300.wmf"/><Relationship Id="rId10" Type="http://schemas.openxmlformats.org/officeDocument/2006/relationships/image" Target="../media/image289.wmf"/><Relationship Id="rId19" Type="http://schemas.openxmlformats.org/officeDocument/2006/relationships/image" Target="../media/image293.wmf"/><Relationship Id="rId31" Type="http://schemas.openxmlformats.org/officeDocument/2006/relationships/oleObject" Target="../embeddings/oleObject399.bin"/><Relationship Id="rId4" Type="http://schemas.openxmlformats.org/officeDocument/2006/relationships/image" Target="../media/image286.wmf"/><Relationship Id="rId9" Type="http://schemas.openxmlformats.org/officeDocument/2006/relationships/oleObject" Target="../embeddings/oleObject387.bin"/><Relationship Id="rId14" Type="http://schemas.openxmlformats.org/officeDocument/2006/relationships/oleObject" Target="../embeddings/oleObject390.bin"/><Relationship Id="rId22" Type="http://schemas.openxmlformats.org/officeDocument/2006/relationships/oleObject" Target="../embeddings/oleObject394.bin"/><Relationship Id="rId27" Type="http://schemas.openxmlformats.org/officeDocument/2006/relationships/image" Target="../media/image297.wmf"/><Relationship Id="rId30" Type="http://schemas.openxmlformats.org/officeDocument/2006/relationships/oleObject" Target="../embeddings/oleObject398.bin"/><Relationship Id="rId35" Type="http://schemas.openxmlformats.org/officeDocument/2006/relationships/oleObject" Target="../embeddings/oleObject402.bin"/><Relationship Id="rId8" Type="http://schemas.openxmlformats.org/officeDocument/2006/relationships/image" Target="../media/image288.wmf"/><Relationship Id="rId3" Type="http://schemas.openxmlformats.org/officeDocument/2006/relationships/oleObject" Target="../embeddings/oleObject384.bin"/></Relationships>
</file>

<file path=ppt/slides/_rels/slide66.xml.rels><?xml version="1.0" encoding="UTF-8" standalone="yes"?>
<Relationships xmlns="http://schemas.openxmlformats.org/package/2006/relationships"><Relationship Id="rId8" Type="http://schemas.openxmlformats.org/officeDocument/2006/relationships/image" Target="../media/image302.wmf"/><Relationship Id="rId13" Type="http://schemas.openxmlformats.org/officeDocument/2006/relationships/oleObject" Target="../embeddings/oleObject409.bin"/><Relationship Id="rId18" Type="http://schemas.openxmlformats.org/officeDocument/2006/relationships/image" Target="../media/image307.wmf"/><Relationship Id="rId3" Type="http://schemas.openxmlformats.org/officeDocument/2006/relationships/oleObject" Target="../embeddings/oleObject404.bin"/><Relationship Id="rId21" Type="http://schemas.openxmlformats.org/officeDocument/2006/relationships/oleObject" Target="../embeddings/oleObject413.bin"/><Relationship Id="rId7" Type="http://schemas.openxmlformats.org/officeDocument/2006/relationships/oleObject" Target="../embeddings/oleObject406.bin"/><Relationship Id="rId12" Type="http://schemas.openxmlformats.org/officeDocument/2006/relationships/image" Target="../media/image304.wmf"/><Relationship Id="rId17" Type="http://schemas.openxmlformats.org/officeDocument/2006/relationships/oleObject" Target="../embeddings/oleObject411.bin"/><Relationship Id="rId2" Type="http://schemas.openxmlformats.org/officeDocument/2006/relationships/slideLayout" Target="../slideLayouts/slideLayout4.xml"/><Relationship Id="rId16" Type="http://schemas.openxmlformats.org/officeDocument/2006/relationships/image" Target="../media/image306.wmf"/><Relationship Id="rId20" Type="http://schemas.openxmlformats.org/officeDocument/2006/relationships/image" Target="../media/image308.wmf"/><Relationship Id="rId1" Type="http://schemas.openxmlformats.org/officeDocument/2006/relationships/vmlDrawing" Target="../drawings/vmlDrawing58.vml"/><Relationship Id="rId6" Type="http://schemas.openxmlformats.org/officeDocument/2006/relationships/image" Target="../media/image281.wmf"/><Relationship Id="rId11" Type="http://schemas.openxmlformats.org/officeDocument/2006/relationships/oleObject" Target="../embeddings/oleObject408.bin"/><Relationship Id="rId5" Type="http://schemas.openxmlformats.org/officeDocument/2006/relationships/oleObject" Target="../embeddings/oleObject405.bin"/><Relationship Id="rId15" Type="http://schemas.openxmlformats.org/officeDocument/2006/relationships/oleObject" Target="../embeddings/oleObject410.bin"/><Relationship Id="rId23" Type="http://schemas.openxmlformats.org/officeDocument/2006/relationships/oleObject" Target="../embeddings/oleObject414.bin"/><Relationship Id="rId10" Type="http://schemas.openxmlformats.org/officeDocument/2006/relationships/image" Target="../media/image303.wmf"/><Relationship Id="rId19" Type="http://schemas.openxmlformats.org/officeDocument/2006/relationships/oleObject" Target="../embeddings/oleObject412.bin"/><Relationship Id="rId4" Type="http://schemas.openxmlformats.org/officeDocument/2006/relationships/image" Target="../media/image280.wmf"/><Relationship Id="rId9" Type="http://schemas.openxmlformats.org/officeDocument/2006/relationships/oleObject" Target="../embeddings/oleObject407.bin"/><Relationship Id="rId14" Type="http://schemas.openxmlformats.org/officeDocument/2006/relationships/image" Target="../media/image305.wmf"/><Relationship Id="rId22" Type="http://schemas.openxmlformats.org/officeDocument/2006/relationships/image" Target="../media/image309.wmf"/></Relationships>
</file>

<file path=ppt/slides/_rels/slide67.xml.rels><?xml version="1.0" encoding="UTF-8" standalone="yes"?>
<Relationships xmlns="http://schemas.openxmlformats.org/package/2006/relationships"><Relationship Id="rId8" Type="http://schemas.openxmlformats.org/officeDocument/2006/relationships/image" Target="../media/image304.wmf"/><Relationship Id="rId13" Type="http://schemas.openxmlformats.org/officeDocument/2006/relationships/oleObject" Target="../embeddings/oleObject420.bin"/><Relationship Id="rId18" Type="http://schemas.openxmlformats.org/officeDocument/2006/relationships/image" Target="../media/image309.wmf"/><Relationship Id="rId3" Type="http://schemas.openxmlformats.org/officeDocument/2006/relationships/oleObject" Target="../embeddings/oleObject415.bin"/><Relationship Id="rId21" Type="http://schemas.openxmlformats.org/officeDocument/2006/relationships/image" Target="../media/image310.wmf"/><Relationship Id="rId7" Type="http://schemas.openxmlformats.org/officeDocument/2006/relationships/oleObject" Target="../embeddings/oleObject417.bin"/><Relationship Id="rId12" Type="http://schemas.openxmlformats.org/officeDocument/2006/relationships/image" Target="../media/image306.wmf"/><Relationship Id="rId17" Type="http://schemas.openxmlformats.org/officeDocument/2006/relationships/oleObject" Target="../embeddings/oleObject422.bin"/><Relationship Id="rId2" Type="http://schemas.openxmlformats.org/officeDocument/2006/relationships/slideLayout" Target="../slideLayouts/slideLayout4.xml"/><Relationship Id="rId16" Type="http://schemas.openxmlformats.org/officeDocument/2006/relationships/image" Target="../media/image308.wmf"/><Relationship Id="rId20" Type="http://schemas.openxmlformats.org/officeDocument/2006/relationships/oleObject" Target="../embeddings/oleObject424.bin"/><Relationship Id="rId1" Type="http://schemas.openxmlformats.org/officeDocument/2006/relationships/vmlDrawing" Target="../drawings/vmlDrawing59.vml"/><Relationship Id="rId6" Type="http://schemas.openxmlformats.org/officeDocument/2006/relationships/image" Target="../media/image303.wmf"/><Relationship Id="rId11" Type="http://schemas.openxmlformats.org/officeDocument/2006/relationships/oleObject" Target="../embeddings/oleObject419.bin"/><Relationship Id="rId5" Type="http://schemas.openxmlformats.org/officeDocument/2006/relationships/oleObject" Target="../embeddings/oleObject416.bin"/><Relationship Id="rId15" Type="http://schemas.openxmlformats.org/officeDocument/2006/relationships/oleObject" Target="../embeddings/oleObject421.bin"/><Relationship Id="rId10" Type="http://schemas.openxmlformats.org/officeDocument/2006/relationships/image" Target="../media/image305.wmf"/><Relationship Id="rId19" Type="http://schemas.openxmlformats.org/officeDocument/2006/relationships/oleObject" Target="../embeddings/oleObject423.bin"/><Relationship Id="rId4" Type="http://schemas.openxmlformats.org/officeDocument/2006/relationships/image" Target="../media/image302.wmf"/><Relationship Id="rId9" Type="http://schemas.openxmlformats.org/officeDocument/2006/relationships/oleObject" Target="../embeddings/oleObject418.bin"/><Relationship Id="rId14" Type="http://schemas.openxmlformats.org/officeDocument/2006/relationships/image" Target="../media/image307.wmf"/></Relationships>
</file>

<file path=ppt/slides/_rels/slide68.xml.rels><?xml version="1.0" encoding="UTF-8" standalone="yes"?>
<Relationships xmlns="http://schemas.openxmlformats.org/package/2006/relationships"><Relationship Id="rId8" Type="http://schemas.openxmlformats.org/officeDocument/2006/relationships/image" Target="../media/image304.wmf"/><Relationship Id="rId13" Type="http://schemas.openxmlformats.org/officeDocument/2006/relationships/oleObject" Target="../embeddings/oleObject430.bin"/><Relationship Id="rId18" Type="http://schemas.openxmlformats.org/officeDocument/2006/relationships/image" Target="../media/image309.wmf"/><Relationship Id="rId3" Type="http://schemas.openxmlformats.org/officeDocument/2006/relationships/oleObject" Target="../embeddings/oleObject425.bin"/><Relationship Id="rId21" Type="http://schemas.openxmlformats.org/officeDocument/2006/relationships/image" Target="../media/image310.wmf"/><Relationship Id="rId7" Type="http://schemas.openxmlformats.org/officeDocument/2006/relationships/oleObject" Target="../embeddings/oleObject427.bin"/><Relationship Id="rId12" Type="http://schemas.openxmlformats.org/officeDocument/2006/relationships/image" Target="../media/image306.wmf"/><Relationship Id="rId17" Type="http://schemas.openxmlformats.org/officeDocument/2006/relationships/oleObject" Target="../embeddings/oleObject432.bin"/><Relationship Id="rId2" Type="http://schemas.openxmlformats.org/officeDocument/2006/relationships/slideLayout" Target="../slideLayouts/slideLayout4.xml"/><Relationship Id="rId16" Type="http://schemas.openxmlformats.org/officeDocument/2006/relationships/image" Target="../media/image308.wmf"/><Relationship Id="rId20" Type="http://schemas.openxmlformats.org/officeDocument/2006/relationships/oleObject" Target="../embeddings/oleObject434.bin"/><Relationship Id="rId1" Type="http://schemas.openxmlformats.org/officeDocument/2006/relationships/vmlDrawing" Target="../drawings/vmlDrawing60.vml"/><Relationship Id="rId6" Type="http://schemas.openxmlformats.org/officeDocument/2006/relationships/image" Target="../media/image303.wmf"/><Relationship Id="rId11" Type="http://schemas.openxmlformats.org/officeDocument/2006/relationships/oleObject" Target="../embeddings/oleObject429.bin"/><Relationship Id="rId5" Type="http://schemas.openxmlformats.org/officeDocument/2006/relationships/oleObject" Target="../embeddings/oleObject426.bin"/><Relationship Id="rId15" Type="http://schemas.openxmlformats.org/officeDocument/2006/relationships/oleObject" Target="../embeddings/oleObject431.bin"/><Relationship Id="rId10" Type="http://schemas.openxmlformats.org/officeDocument/2006/relationships/image" Target="../media/image305.wmf"/><Relationship Id="rId19" Type="http://schemas.openxmlformats.org/officeDocument/2006/relationships/oleObject" Target="../embeddings/oleObject433.bin"/><Relationship Id="rId4" Type="http://schemas.openxmlformats.org/officeDocument/2006/relationships/image" Target="../media/image302.wmf"/><Relationship Id="rId9" Type="http://schemas.openxmlformats.org/officeDocument/2006/relationships/oleObject" Target="../embeddings/oleObject428.bin"/><Relationship Id="rId14" Type="http://schemas.openxmlformats.org/officeDocument/2006/relationships/image" Target="../media/image307.wmf"/></Relationships>
</file>

<file path=ppt/slides/_rels/slide69.xml.rels><?xml version="1.0" encoding="UTF-8" standalone="yes"?>
<Relationships xmlns="http://schemas.openxmlformats.org/package/2006/relationships"><Relationship Id="rId8" Type="http://schemas.openxmlformats.org/officeDocument/2006/relationships/image" Target="../media/image311.wmf"/><Relationship Id="rId13" Type="http://schemas.openxmlformats.org/officeDocument/2006/relationships/oleObject" Target="../embeddings/oleObject440.bin"/><Relationship Id="rId3" Type="http://schemas.openxmlformats.org/officeDocument/2006/relationships/oleObject" Target="../embeddings/oleObject435.bin"/><Relationship Id="rId7" Type="http://schemas.openxmlformats.org/officeDocument/2006/relationships/oleObject" Target="../embeddings/oleObject437.bin"/><Relationship Id="rId12" Type="http://schemas.openxmlformats.org/officeDocument/2006/relationships/image" Target="../media/image308.wmf"/><Relationship Id="rId17" Type="http://schemas.openxmlformats.org/officeDocument/2006/relationships/oleObject" Target="../embeddings/oleObject444.bin"/><Relationship Id="rId2" Type="http://schemas.openxmlformats.org/officeDocument/2006/relationships/slideLayout" Target="../slideLayouts/slideLayout4.xml"/><Relationship Id="rId16" Type="http://schemas.openxmlformats.org/officeDocument/2006/relationships/oleObject" Target="../embeddings/oleObject443.bin"/><Relationship Id="rId1" Type="http://schemas.openxmlformats.org/officeDocument/2006/relationships/vmlDrawing" Target="../drawings/vmlDrawing61.vml"/><Relationship Id="rId6" Type="http://schemas.openxmlformats.org/officeDocument/2006/relationships/image" Target="../media/image303.wmf"/><Relationship Id="rId11" Type="http://schemas.openxmlformats.org/officeDocument/2006/relationships/oleObject" Target="../embeddings/oleObject439.bin"/><Relationship Id="rId5" Type="http://schemas.openxmlformats.org/officeDocument/2006/relationships/oleObject" Target="../embeddings/oleObject436.bin"/><Relationship Id="rId15" Type="http://schemas.openxmlformats.org/officeDocument/2006/relationships/oleObject" Target="../embeddings/oleObject442.bin"/><Relationship Id="rId10" Type="http://schemas.openxmlformats.org/officeDocument/2006/relationships/image" Target="../media/image307.wmf"/><Relationship Id="rId4" Type="http://schemas.openxmlformats.org/officeDocument/2006/relationships/image" Target="../media/image302.wmf"/><Relationship Id="rId9" Type="http://schemas.openxmlformats.org/officeDocument/2006/relationships/oleObject" Target="../embeddings/oleObject438.bin"/><Relationship Id="rId14" Type="http://schemas.openxmlformats.org/officeDocument/2006/relationships/oleObject" Target="../embeddings/oleObject441.bin"/></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image" Target="../media/image22.wmf"/><Relationship Id="rId5" Type="http://schemas.openxmlformats.org/officeDocument/2006/relationships/oleObject" Target="../embeddings/oleObject15.bin"/><Relationship Id="rId4" Type="http://schemas.openxmlformats.org/officeDocument/2006/relationships/image" Target="../media/image21.wmf"/></Relationships>
</file>

<file path=ppt/slides/_rels/slide70.xml.rels><?xml version="1.0" encoding="UTF-8" standalone="yes"?>
<Relationships xmlns="http://schemas.openxmlformats.org/package/2006/relationships"><Relationship Id="rId3" Type="http://schemas.openxmlformats.org/officeDocument/2006/relationships/oleObject" Target="../embeddings/oleObject445.bin"/><Relationship Id="rId2" Type="http://schemas.openxmlformats.org/officeDocument/2006/relationships/slideLayout" Target="../slideLayouts/slideLayout4.xml"/><Relationship Id="rId1" Type="http://schemas.openxmlformats.org/officeDocument/2006/relationships/vmlDrawing" Target="../drawings/vmlDrawing62.vml"/><Relationship Id="rId4" Type="http://schemas.openxmlformats.org/officeDocument/2006/relationships/image" Target="../media/image310.wmf"/></Relationships>
</file>

<file path=ppt/slides/_rels/slide71.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oleObject" Target="../embeddings/oleObject446.bin"/><Relationship Id="rId7" Type="http://schemas.openxmlformats.org/officeDocument/2006/relationships/diagramQuickStyle" Target="../diagrams/quickStyle7.xml"/><Relationship Id="rId2" Type="http://schemas.openxmlformats.org/officeDocument/2006/relationships/slideLayout" Target="../slideLayouts/slideLayout4.xml"/><Relationship Id="rId1" Type="http://schemas.openxmlformats.org/officeDocument/2006/relationships/vmlDrawing" Target="../drawings/vmlDrawing63.vml"/><Relationship Id="rId6" Type="http://schemas.openxmlformats.org/officeDocument/2006/relationships/diagramLayout" Target="../diagrams/layout7.xml"/><Relationship Id="rId5" Type="http://schemas.openxmlformats.org/officeDocument/2006/relationships/diagramData" Target="../diagrams/data7.xml"/><Relationship Id="rId4" Type="http://schemas.openxmlformats.org/officeDocument/2006/relationships/image" Target="../media/image312.wmf"/><Relationship Id="rId9" Type="http://schemas.microsoft.com/office/2007/relationships/diagramDrawing" Target="../diagrams/drawing7.xml"/></Relationships>
</file>

<file path=ppt/slides/_rels/slide72.xml.rels><?xml version="1.0" encoding="UTF-8" standalone="yes"?>
<Relationships xmlns="http://schemas.openxmlformats.org/package/2006/relationships"><Relationship Id="rId8" Type="http://schemas.openxmlformats.org/officeDocument/2006/relationships/image" Target="../media/image314.wmf"/><Relationship Id="rId13" Type="http://schemas.openxmlformats.org/officeDocument/2006/relationships/oleObject" Target="../embeddings/oleObject452.bin"/><Relationship Id="rId3" Type="http://schemas.openxmlformats.org/officeDocument/2006/relationships/oleObject" Target="../embeddings/oleObject447.bin"/><Relationship Id="rId7" Type="http://schemas.openxmlformats.org/officeDocument/2006/relationships/oleObject" Target="../embeddings/oleObject449.bin"/><Relationship Id="rId12" Type="http://schemas.openxmlformats.org/officeDocument/2006/relationships/image" Target="../media/image316.wmf"/><Relationship Id="rId2" Type="http://schemas.openxmlformats.org/officeDocument/2006/relationships/slideLayout" Target="../slideLayouts/slideLayout4.xml"/><Relationship Id="rId1" Type="http://schemas.openxmlformats.org/officeDocument/2006/relationships/vmlDrawing" Target="../drawings/vmlDrawing64.vml"/><Relationship Id="rId6" Type="http://schemas.openxmlformats.org/officeDocument/2006/relationships/image" Target="../media/image313.wmf"/><Relationship Id="rId11" Type="http://schemas.openxmlformats.org/officeDocument/2006/relationships/oleObject" Target="../embeddings/oleObject451.bin"/><Relationship Id="rId5" Type="http://schemas.openxmlformats.org/officeDocument/2006/relationships/oleObject" Target="../embeddings/oleObject448.bin"/><Relationship Id="rId10" Type="http://schemas.openxmlformats.org/officeDocument/2006/relationships/image" Target="../media/image315.wmf"/><Relationship Id="rId4" Type="http://schemas.openxmlformats.org/officeDocument/2006/relationships/image" Target="../media/image280.wmf"/><Relationship Id="rId9" Type="http://schemas.openxmlformats.org/officeDocument/2006/relationships/oleObject" Target="../embeddings/oleObject450.bin"/><Relationship Id="rId14" Type="http://schemas.openxmlformats.org/officeDocument/2006/relationships/image" Target="../media/image293.wmf"/></Relationships>
</file>

<file path=ppt/slides/_rels/slide73.xml.rels><?xml version="1.0" encoding="UTF-8" standalone="yes"?>
<Relationships xmlns="http://schemas.openxmlformats.org/package/2006/relationships"><Relationship Id="rId8" Type="http://schemas.openxmlformats.org/officeDocument/2006/relationships/diagramColors" Target="../diagrams/colors8.xml"/><Relationship Id="rId3" Type="http://schemas.openxmlformats.org/officeDocument/2006/relationships/oleObject" Target="../embeddings/oleObject453.bin"/><Relationship Id="rId7" Type="http://schemas.openxmlformats.org/officeDocument/2006/relationships/diagramQuickStyle" Target="../diagrams/quickStyle8.xml"/><Relationship Id="rId2" Type="http://schemas.openxmlformats.org/officeDocument/2006/relationships/slideLayout" Target="../slideLayouts/slideLayout4.xml"/><Relationship Id="rId1" Type="http://schemas.openxmlformats.org/officeDocument/2006/relationships/vmlDrawing" Target="../drawings/vmlDrawing65.vml"/><Relationship Id="rId6" Type="http://schemas.openxmlformats.org/officeDocument/2006/relationships/diagramLayout" Target="../diagrams/layout8.xml"/><Relationship Id="rId5" Type="http://schemas.openxmlformats.org/officeDocument/2006/relationships/diagramData" Target="../diagrams/data8.xml"/><Relationship Id="rId4" Type="http://schemas.openxmlformats.org/officeDocument/2006/relationships/image" Target="../media/image317.wmf"/><Relationship Id="rId9" Type="http://schemas.microsoft.com/office/2007/relationships/diagramDrawing" Target="../diagrams/drawing8.xml"/></Relationships>
</file>

<file path=ppt/slides/_rels/slide74.xml.rels><?xml version="1.0" encoding="UTF-8" standalone="yes"?>
<Relationships xmlns="http://schemas.openxmlformats.org/package/2006/relationships"><Relationship Id="rId8" Type="http://schemas.openxmlformats.org/officeDocument/2006/relationships/image" Target="../media/image281.wmf"/><Relationship Id="rId13" Type="http://schemas.openxmlformats.org/officeDocument/2006/relationships/oleObject" Target="../embeddings/oleObject459.bin"/><Relationship Id="rId18" Type="http://schemas.openxmlformats.org/officeDocument/2006/relationships/image" Target="../media/image323.wmf"/><Relationship Id="rId26" Type="http://schemas.openxmlformats.org/officeDocument/2006/relationships/image" Target="../media/image327.wmf"/><Relationship Id="rId3" Type="http://schemas.openxmlformats.org/officeDocument/2006/relationships/oleObject" Target="../embeddings/oleObject454.bin"/><Relationship Id="rId21" Type="http://schemas.openxmlformats.org/officeDocument/2006/relationships/oleObject" Target="../embeddings/oleObject463.bin"/><Relationship Id="rId7" Type="http://schemas.openxmlformats.org/officeDocument/2006/relationships/oleObject" Target="../embeddings/oleObject456.bin"/><Relationship Id="rId12" Type="http://schemas.openxmlformats.org/officeDocument/2006/relationships/image" Target="../media/image320.wmf"/><Relationship Id="rId17" Type="http://schemas.openxmlformats.org/officeDocument/2006/relationships/oleObject" Target="../embeddings/oleObject461.bin"/><Relationship Id="rId25" Type="http://schemas.openxmlformats.org/officeDocument/2006/relationships/oleObject" Target="../embeddings/oleObject465.bin"/><Relationship Id="rId2" Type="http://schemas.openxmlformats.org/officeDocument/2006/relationships/slideLayout" Target="../slideLayouts/slideLayout4.xml"/><Relationship Id="rId16" Type="http://schemas.openxmlformats.org/officeDocument/2006/relationships/image" Target="../media/image322.wmf"/><Relationship Id="rId20" Type="http://schemas.openxmlformats.org/officeDocument/2006/relationships/image" Target="../media/image324.wmf"/><Relationship Id="rId1" Type="http://schemas.openxmlformats.org/officeDocument/2006/relationships/vmlDrawing" Target="../drawings/vmlDrawing66.vml"/><Relationship Id="rId6" Type="http://schemas.openxmlformats.org/officeDocument/2006/relationships/image" Target="../media/image318.wmf"/><Relationship Id="rId11" Type="http://schemas.openxmlformats.org/officeDocument/2006/relationships/oleObject" Target="../embeddings/oleObject458.bin"/><Relationship Id="rId24" Type="http://schemas.openxmlformats.org/officeDocument/2006/relationships/image" Target="../media/image326.wmf"/><Relationship Id="rId5" Type="http://schemas.openxmlformats.org/officeDocument/2006/relationships/oleObject" Target="../embeddings/oleObject455.bin"/><Relationship Id="rId15" Type="http://schemas.openxmlformats.org/officeDocument/2006/relationships/oleObject" Target="../embeddings/oleObject460.bin"/><Relationship Id="rId23" Type="http://schemas.openxmlformats.org/officeDocument/2006/relationships/oleObject" Target="../embeddings/oleObject464.bin"/><Relationship Id="rId10" Type="http://schemas.openxmlformats.org/officeDocument/2006/relationships/image" Target="../media/image319.wmf"/><Relationship Id="rId19" Type="http://schemas.openxmlformats.org/officeDocument/2006/relationships/oleObject" Target="../embeddings/oleObject462.bin"/><Relationship Id="rId4" Type="http://schemas.openxmlformats.org/officeDocument/2006/relationships/image" Target="../media/image280.wmf"/><Relationship Id="rId9" Type="http://schemas.openxmlformats.org/officeDocument/2006/relationships/oleObject" Target="../embeddings/oleObject457.bin"/><Relationship Id="rId14" Type="http://schemas.openxmlformats.org/officeDocument/2006/relationships/image" Target="../media/image321.wmf"/><Relationship Id="rId22" Type="http://schemas.openxmlformats.org/officeDocument/2006/relationships/image" Target="../media/image325.wmf"/></Relationships>
</file>

<file path=ppt/slides/_rels/slide75.xml.rels><?xml version="1.0" encoding="UTF-8" standalone="yes"?>
<Relationships xmlns="http://schemas.openxmlformats.org/package/2006/relationships"><Relationship Id="rId13" Type="http://schemas.openxmlformats.org/officeDocument/2006/relationships/oleObject" Target="../embeddings/oleObject471.bin"/><Relationship Id="rId18" Type="http://schemas.openxmlformats.org/officeDocument/2006/relationships/oleObject" Target="../embeddings/oleObject475.bin"/><Relationship Id="rId26" Type="http://schemas.openxmlformats.org/officeDocument/2006/relationships/image" Target="../media/image331.wmf"/><Relationship Id="rId39" Type="http://schemas.openxmlformats.org/officeDocument/2006/relationships/oleObject" Target="../embeddings/oleObject490.bin"/><Relationship Id="rId21" Type="http://schemas.openxmlformats.org/officeDocument/2006/relationships/oleObject" Target="../embeddings/oleObject477.bin"/><Relationship Id="rId34" Type="http://schemas.openxmlformats.org/officeDocument/2006/relationships/oleObject" Target="../embeddings/oleObject485.bin"/><Relationship Id="rId42" Type="http://schemas.openxmlformats.org/officeDocument/2006/relationships/oleObject" Target="../embeddings/oleObject492.bin"/><Relationship Id="rId47" Type="http://schemas.openxmlformats.org/officeDocument/2006/relationships/oleObject" Target="../embeddings/oleObject496.bin"/><Relationship Id="rId50" Type="http://schemas.openxmlformats.org/officeDocument/2006/relationships/oleObject" Target="../embeddings/oleObject498.bin"/><Relationship Id="rId55" Type="http://schemas.openxmlformats.org/officeDocument/2006/relationships/image" Target="../media/image338.wmf"/><Relationship Id="rId7" Type="http://schemas.openxmlformats.org/officeDocument/2006/relationships/oleObject" Target="../embeddings/oleObject468.bin"/><Relationship Id="rId2" Type="http://schemas.openxmlformats.org/officeDocument/2006/relationships/slideLayout" Target="../slideLayouts/slideLayout4.xml"/><Relationship Id="rId16" Type="http://schemas.openxmlformats.org/officeDocument/2006/relationships/oleObject" Target="../embeddings/oleObject474.bin"/><Relationship Id="rId29" Type="http://schemas.openxmlformats.org/officeDocument/2006/relationships/image" Target="../media/image292.wmf"/><Relationship Id="rId11" Type="http://schemas.openxmlformats.org/officeDocument/2006/relationships/oleObject" Target="../embeddings/oleObject470.bin"/><Relationship Id="rId24" Type="http://schemas.openxmlformats.org/officeDocument/2006/relationships/image" Target="../media/image291.wmf"/><Relationship Id="rId32" Type="http://schemas.openxmlformats.org/officeDocument/2006/relationships/oleObject" Target="../embeddings/oleObject483.bin"/><Relationship Id="rId37" Type="http://schemas.openxmlformats.org/officeDocument/2006/relationships/oleObject" Target="../embeddings/oleObject488.bin"/><Relationship Id="rId40" Type="http://schemas.openxmlformats.org/officeDocument/2006/relationships/oleObject" Target="../embeddings/oleObject491.bin"/><Relationship Id="rId45" Type="http://schemas.openxmlformats.org/officeDocument/2006/relationships/oleObject" Target="../embeddings/oleObject495.bin"/><Relationship Id="rId53" Type="http://schemas.openxmlformats.org/officeDocument/2006/relationships/image" Target="../media/image337.wmf"/><Relationship Id="rId58" Type="http://schemas.openxmlformats.org/officeDocument/2006/relationships/oleObject" Target="../embeddings/oleObject502.bin"/><Relationship Id="rId5" Type="http://schemas.openxmlformats.org/officeDocument/2006/relationships/oleObject" Target="../embeddings/oleObject467.bin"/><Relationship Id="rId19" Type="http://schemas.openxmlformats.org/officeDocument/2006/relationships/oleObject" Target="../embeddings/oleObject476.bin"/><Relationship Id="rId4" Type="http://schemas.openxmlformats.org/officeDocument/2006/relationships/image" Target="../media/image280.wmf"/><Relationship Id="rId9" Type="http://schemas.openxmlformats.org/officeDocument/2006/relationships/oleObject" Target="../embeddings/oleObject469.bin"/><Relationship Id="rId14" Type="http://schemas.openxmlformats.org/officeDocument/2006/relationships/oleObject" Target="../embeddings/oleObject472.bin"/><Relationship Id="rId22" Type="http://schemas.openxmlformats.org/officeDocument/2006/relationships/image" Target="../media/image290.wmf"/><Relationship Id="rId27" Type="http://schemas.openxmlformats.org/officeDocument/2006/relationships/oleObject" Target="../embeddings/oleObject480.bin"/><Relationship Id="rId30" Type="http://schemas.openxmlformats.org/officeDocument/2006/relationships/oleObject" Target="../embeddings/oleObject482.bin"/><Relationship Id="rId35" Type="http://schemas.openxmlformats.org/officeDocument/2006/relationships/oleObject" Target="../embeddings/oleObject486.bin"/><Relationship Id="rId43" Type="http://schemas.openxmlformats.org/officeDocument/2006/relationships/oleObject" Target="../embeddings/oleObject493.bin"/><Relationship Id="rId48" Type="http://schemas.openxmlformats.org/officeDocument/2006/relationships/oleObject" Target="../embeddings/oleObject497.bin"/><Relationship Id="rId56" Type="http://schemas.openxmlformats.org/officeDocument/2006/relationships/oleObject" Target="../embeddings/oleObject501.bin"/><Relationship Id="rId8" Type="http://schemas.openxmlformats.org/officeDocument/2006/relationships/image" Target="../media/image316.wmf"/><Relationship Id="rId51" Type="http://schemas.openxmlformats.org/officeDocument/2006/relationships/image" Target="../media/image336.wmf"/><Relationship Id="rId3" Type="http://schemas.openxmlformats.org/officeDocument/2006/relationships/oleObject" Target="../embeddings/oleObject466.bin"/><Relationship Id="rId12" Type="http://schemas.openxmlformats.org/officeDocument/2006/relationships/image" Target="../media/image328.wmf"/><Relationship Id="rId17" Type="http://schemas.openxmlformats.org/officeDocument/2006/relationships/image" Target="../media/image329.wmf"/><Relationship Id="rId25" Type="http://schemas.openxmlformats.org/officeDocument/2006/relationships/oleObject" Target="../embeddings/oleObject479.bin"/><Relationship Id="rId33" Type="http://schemas.openxmlformats.org/officeDocument/2006/relationships/oleObject" Target="../embeddings/oleObject484.bin"/><Relationship Id="rId38" Type="http://schemas.openxmlformats.org/officeDocument/2006/relationships/oleObject" Target="../embeddings/oleObject489.bin"/><Relationship Id="rId46" Type="http://schemas.openxmlformats.org/officeDocument/2006/relationships/image" Target="../media/image334.wmf"/><Relationship Id="rId59" Type="http://schemas.openxmlformats.org/officeDocument/2006/relationships/oleObject" Target="../embeddings/oleObject503.bin"/><Relationship Id="rId20" Type="http://schemas.openxmlformats.org/officeDocument/2006/relationships/image" Target="../media/image330.wmf"/><Relationship Id="rId41" Type="http://schemas.openxmlformats.org/officeDocument/2006/relationships/image" Target="../media/image333.wmf"/><Relationship Id="rId54" Type="http://schemas.openxmlformats.org/officeDocument/2006/relationships/oleObject" Target="../embeddings/oleObject500.bin"/><Relationship Id="rId1" Type="http://schemas.openxmlformats.org/officeDocument/2006/relationships/vmlDrawing" Target="../drawings/vmlDrawing67.vml"/><Relationship Id="rId6" Type="http://schemas.openxmlformats.org/officeDocument/2006/relationships/image" Target="../media/image281.wmf"/><Relationship Id="rId15" Type="http://schemas.openxmlformats.org/officeDocument/2006/relationships/oleObject" Target="../embeddings/oleObject473.bin"/><Relationship Id="rId23" Type="http://schemas.openxmlformats.org/officeDocument/2006/relationships/oleObject" Target="../embeddings/oleObject478.bin"/><Relationship Id="rId28" Type="http://schemas.openxmlformats.org/officeDocument/2006/relationships/oleObject" Target="../embeddings/oleObject481.bin"/><Relationship Id="rId36" Type="http://schemas.openxmlformats.org/officeDocument/2006/relationships/oleObject" Target="../embeddings/oleObject487.bin"/><Relationship Id="rId49" Type="http://schemas.openxmlformats.org/officeDocument/2006/relationships/image" Target="../media/image335.wmf"/><Relationship Id="rId57" Type="http://schemas.openxmlformats.org/officeDocument/2006/relationships/image" Target="../media/image339.wmf"/><Relationship Id="rId10" Type="http://schemas.openxmlformats.org/officeDocument/2006/relationships/image" Target="../media/image293.wmf"/><Relationship Id="rId31" Type="http://schemas.openxmlformats.org/officeDocument/2006/relationships/image" Target="../media/image332.wmf"/><Relationship Id="rId44" Type="http://schemas.openxmlformats.org/officeDocument/2006/relationships/oleObject" Target="../embeddings/oleObject494.bin"/><Relationship Id="rId52" Type="http://schemas.openxmlformats.org/officeDocument/2006/relationships/oleObject" Target="../embeddings/oleObject499.bin"/></Relationships>
</file>

<file path=ppt/slides/_rels/slide76.xml.rels><?xml version="1.0" encoding="UTF-8" standalone="yes"?>
<Relationships xmlns="http://schemas.openxmlformats.org/package/2006/relationships"><Relationship Id="rId8" Type="http://schemas.openxmlformats.org/officeDocument/2006/relationships/image" Target="../media/image342.wmf"/><Relationship Id="rId3" Type="http://schemas.openxmlformats.org/officeDocument/2006/relationships/oleObject" Target="../embeddings/oleObject504.bin"/><Relationship Id="rId7" Type="http://schemas.openxmlformats.org/officeDocument/2006/relationships/oleObject" Target="../embeddings/oleObject506.bin"/><Relationship Id="rId2" Type="http://schemas.openxmlformats.org/officeDocument/2006/relationships/slideLayout" Target="../slideLayouts/slideLayout4.xml"/><Relationship Id="rId1" Type="http://schemas.openxmlformats.org/officeDocument/2006/relationships/vmlDrawing" Target="../drawings/vmlDrawing68.vml"/><Relationship Id="rId6" Type="http://schemas.openxmlformats.org/officeDocument/2006/relationships/image" Target="../media/image341.wmf"/><Relationship Id="rId5" Type="http://schemas.openxmlformats.org/officeDocument/2006/relationships/oleObject" Target="../embeddings/oleObject505.bin"/><Relationship Id="rId4" Type="http://schemas.openxmlformats.org/officeDocument/2006/relationships/image" Target="../media/image340.wmf"/></Relationships>
</file>

<file path=ppt/slides/_rels/slide77.xml.rels><?xml version="1.0" encoding="UTF-8" standalone="yes"?>
<Relationships xmlns="http://schemas.openxmlformats.org/package/2006/relationships"><Relationship Id="rId8" Type="http://schemas.openxmlformats.org/officeDocument/2006/relationships/image" Target="../media/image345.wmf"/><Relationship Id="rId13" Type="http://schemas.openxmlformats.org/officeDocument/2006/relationships/oleObject" Target="../embeddings/oleObject512.bin"/><Relationship Id="rId18" Type="http://schemas.openxmlformats.org/officeDocument/2006/relationships/oleObject" Target="../embeddings/oleObject515.bin"/><Relationship Id="rId3" Type="http://schemas.openxmlformats.org/officeDocument/2006/relationships/oleObject" Target="../embeddings/oleObject507.bin"/><Relationship Id="rId7" Type="http://schemas.openxmlformats.org/officeDocument/2006/relationships/oleObject" Target="../embeddings/oleObject509.bin"/><Relationship Id="rId12" Type="http://schemas.openxmlformats.org/officeDocument/2006/relationships/image" Target="../media/image346.wmf"/><Relationship Id="rId17" Type="http://schemas.openxmlformats.org/officeDocument/2006/relationships/image" Target="../media/image348.wmf"/><Relationship Id="rId2" Type="http://schemas.openxmlformats.org/officeDocument/2006/relationships/slideLayout" Target="../slideLayouts/slideLayout4.xml"/><Relationship Id="rId16" Type="http://schemas.openxmlformats.org/officeDocument/2006/relationships/oleObject" Target="../embeddings/oleObject514.bin"/><Relationship Id="rId1" Type="http://schemas.openxmlformats.org/officeDocument/2006/relationships/vmlDrawing" Target="../drawings/vmlDrawing69.vml"/><Relationship Id="rId6" Type="http://schemas.openxmlformats.org/officeDocument/2006/relationships/image" Target="../media/image344.wmf"/><Relationship Id="rId11" Type="http://schemas.openxmlformats.org/officeDocument/2006/relationships/oleObject" Target="../embeddings/oleObject511.bin"/><Relationship Id="rId5" Type="http://schemas.openxmlformats.org/officeDocument/2006/relationships/oleObject" Target="../embeddings/oleObject508.bin"/><Relationship Id="rId15" Type="http://schemas.openxmlformats.org/officeDocument/2006/relationships/image" Target="../media/image347.wmf"/><Relationship Id="rId10" Type="http://schemas.openxmlformats.org/officeDocument/2006/relationships/image" Target="../media/image341.wmf"/><Relationship Id="rId19" Type="http://schemas.openxmlformats.org/officeDocument/2006/relationships/image" Target="../media/image349.wmf"/><Relationship Id="rId4" Type="http://schemas.openxmlformats.org/officeDocument/2006/relationships/image" Target="../media/image343.wmf"/><Relationship Id="rId9" Type="http://schemas.openxmlformats.org/officeDocument/2006/relationships/oleObject" Target="../embeddings/oleObject510.bin"/><Relationship Id="rId14" Type="http://schemas.openxmlformats.org/officeDocument/2006/relationships/oleObject" Target="../embeddings/oleObject513.bin"/></Relationships>
</file>

<file path=ppt/slides/_rels/slide78.xml.rels><?xml version="1.0" encoding="UTF-8" standalone="yes"?>
<Relationships xmlns="http://schemas.openxmlformats.org/package/2006/relationships"><Relationship Id="rId8" Type="http://schemas.openxmlformats.org/officeDocument/2006/relationships/image" Target="../media/image345.wmf"/><Relationship Id="rId13" Type="http://schemas.openxmlformats.org/officeDocument/2006/relationships/image" Target="../media/image352.wmf"/><Relationship Id="rId3" Type="http://schemas.openxmlformats.org/officeDocument/2006/relationships/oleObject" Target="../embeddings/oleObject516.bin"/><Relationship Id="rId7" Type="http://schemas.openxmlformats.org/officeDocument/2006/relationships/oleObject" Target="../embeddings/oleObject518.bin"/><Relationship Id="rId12" Type="http://schemas.openxmlformats.org/officeDocument/2006/relationships/oleObject" Target="../embeddings/oleObject521.bin"/><Relationship Id="rId17" Type="http://schemas.openxmlformats.org/officeDocument/2006/relationships/image" Target="../media/image354.wmf"/><Relationship Id="rId2" Type="http://schemas.openxmlformats.org/officeDocument/2006/relationships/slideLayout" Target="../slideLayouts/slideLayout4.xml"/><Relationship Id="rId16" Type="http://schemas.openxmlformats.org/officeDocument/2006/relationships/oleObject" Target="../embeddings/oleObject523.bin"/><Relationship Id="rId1" Type="http://schemas.openxmlformats.org/officeDocument/2006/relationships/vmlDrawing" Target="../drawings/vmlDrawing70.vml"/><Relationship Id="rId6" Type="http://schemas.openxmlformats.org/officeDocument/2006/relationships/image" Target="../media/image344.wmf"/><Relationship Id="rId11" Type="http://schemas.openxmlformats.org/officeDocument/2006/relationships/oleObject" Target="../embeddings/oleObject520.bin"/><Relationship Id="rId5" Type="http://schemas.openxmlformats.org/officeDocument/2006/relationships/oleObject" Target="../embeddings/oleObject517.bin"/><Relationship Id="rId15" Type="http://schemas.openxmlformats.org/officeDocument/2006/relationships/image" Target="../media/image353.wmf"/><Relationship Id="rId10" Type="http://schemas.openxmlformats.org/officeDocument/2006/relationships/image" Target="../media/image351.wmf"/><Relationship Id="rId4" Type="http://schemas.openxmlformats.org/officeDocument/2006/relationships/image" Target="../media/image350.wmf"/><Relationship Id="rId9" Type="http://schemas.openxmlformats.org/officeDocument/2006/relationships/oleObject" Target="../embeddings/oleObject519.bin"/><Relationship Id="rId14" Type="http://schemas.openxmlformats.org/officeDocument/2006/relationships/oleObject" Target="../embeddings/oleObject522.bin"/></Relationships>
</file>

<file path=ppt/slides/_rels/slide79.xml.rels><?xml version="1.0" encoding="UTF-8" standalone="yes"?>
<Relationships xmlns="http://schemas.openxmlformats.org/package/2006/relationships"><Relationship Id="rId8" Type="http://schemas.openxmlformats.org/officeDocument/2006/relationships/image" Target="../media/image357.wmf"/><Relationship Id="rId3" Type="http://schemas.openxmlformats.org/officeDocument/2006/relationships/oleObject" Target="../embeddings/oleObject524.bin"/><Relationship Id="rId7" Type="http://schemas.openxmlformats.org/officeDocument/2006/relationships/oleObject" Target="../embeddings/oleObject526.bin"/><Relationship Id="rId12" Type="http://schemas.openxmlformats.org/officeDocument/2006/relationships/image" Target="../media/image359.wmf"/><Relationship Id="rId2" Type="http://schemas.openxmlformats.org/officeDocument/2006/relationships/slideLayout" Target="../slideLayouts/slideLayout4.xml"/><Relationship Id="rId1" Type="http://schemas.openxmlformats.org/officeDocument/2006/relationships/vmlDrawing" Target="../drawings/vmlDrawing71.vml"/><Relationship Id="rId6" Type="http://schemas.openxmlformats.org/officeDocument/2006/relationships/image" Target="../media/image356.wmf"/><Relationship Id="rId11" Type="http://schemas.openxmlformats.org/officeDocument/2006/relationships/oleObject" Target="../embeddings/oleObject528.bin"/><Relationship Id="rId5" Type="http://schemas.openxmlformats.org/officeDocument/2006/relationships/oleObject" Target="../embeddings/oleObject525.bin"/><Relationship Id="rId10" Type="http://schemas.openxmlformats.org/officeDocument/2006/relationships/image" Target="../media/image358.wmf"/><Relationship Id="rId4" Type="http://schemas.openxmlformats.org/officeDocument/2006/relationships/image" Target="../media/image355.wmf"/><Relationship Id="rId9" Type="http://schemas.openxmlformats.org/officeDocument/2006/relationships/oleObject" Target="../embeddings/oleObject527.bin"/></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18.bin"/><Relationship Id="rId3" Type="http://schemas.openxmlformats.org/officeDocument/2006/relationships/image" Target="../media/image26.wmf"/><Relationship Id="rId7" Type="http://schemas.openxmlformats.org/officeDocument/2006/relationships/image" Target="../media/image24.wmf"/><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oleObject" Target="../embeddings/oleObject17.bin"/><Relationship Id="rId5" Type="http://schemas.openxmlformats.org/officeDocument/2006/relationships/image" Target="../media/image23.wmf"/><Relationship Id="rId4" Type="http://schemas.openxmlformats.org/officeDocument/2006/relationships/oleObject" Target="../embeddings/oleObject16.bin"/><Relationship Id="rId9" Type="http://schemas.openxmlformats.org/officeDocument/2006/relationships/image" Target="../media/image25.wmf"/></Relationships>
</file>

<file path=ppt/slides/_rels/slide80.xml.rels><?xml version="1.0" encoding="UTF-8" standalone="yes"?>
<Relationships xmlns="http://schemas.openxmlformats.org/package/2006/relationships"><Relationship Id="rId3" Type="http://schemas.openxmlformats.org/officeDocument/2006/relationships/oleObject" Target="../embeddings/oleObject529.bin"/><Relationship Id="rId2" Type="http://schemas.openxmlformats.org/officeDocument/2006/relationships/slideLayout" Target="../slideLayouts/slideLayout4.xml"/><Relationship Id="rId1" Type="http://schemas.openxmlformats.org/officeDocument/2006/relationships/vmlDrawing" Target="../drawings/vmlDrawing72.vml"/><Relationship Id="rId4" Type="http://schemas.openxmlformats.org/officeDocument/2006/relationships/image" Target="../media/image360.wmf"/></Relationships>
</file>

<file path=ppt/slides/_rels/slide81.xml.rels><?xml version="1.0" encoding="UTF-8" standalone="yes"?>
<Relationships xmlns="http://schemas.openxmlformats.org/package/2006/relationships"><Relationship Id="rId13" Type="http://schemas.openxmlformats.org/officeDocument/2006/relationships/image" Target="../media/image363.wmf"/><Relationship Id="rId18" Type="http://schemas.openxmlformats.org/officeDocument/2006/relationships/oleObject" Target="../embeddings/oleObject538.bin"/><Relationship Id="rId26" Type="http://schemas.openxmlformats.org/officeDocument/2006/relationships/oleObject" Target="../embeddings/oleObject542.bin"/><Relationship Id="rId3" Type="http://schemas.openxmlformats.org/officeDocument/2006/relationships/oleObject" Target="../embeddings/oleObject530.bin"/><Relationship Id="rId21" Type="http://schemas.openxmlformats.org/officeDocument/2006/relationships/image" Target="../media/image367.wmf"/><Relationship Id="rId34" Type="http://schemas.openxmlformats.org/officeDocument/2006/relationships/image" Target="../media/image372.wmf"/><Relationship Id="rId7" Type="http://schemas.openxmlformats.org/officeDocument/2006/relationships/oleObject" Target="../embeddings/oleObject532.bin"/><Relationship Id="rId12" Type="http://schemas.openxmlformats.org/officeDocument/2006/relationships/oleObject" Target="../embeddings/oleObject535.bin"/><Relationship Id="rId17" Type="http://schemas.openxmlformats.org/officeDocument/2006/relationships/image" Target="../media/image365.wmf"/><Relationship Id="rId25" Type="http://schemas.openxmlformats.org/officeDocument/2006/relationships/image" Target="../media/image368.wmf"/><Relationship Id="rId33" Type="http://schemas.openxmlformats.org/officeDocument/2006/relationships/oleObject" Target="../embeddings/oleObject546.bin"/><Relationship Id="rId2" Type="http://schemas.openxmlformats.org/officeDocument/2006/relationships/slideLayout" Target="../slideLayouts/slideLayout4.xml"/><Relationship Id="rId16" Type="http://schemas.openxmlformats.org/officeDocument/2006/relationships/oleObject" Target="../embeddings/oleObject537.bin"/><Relationship Id="rId20" Type="http://schemas.openxmlformats.org/officeDocument/2006/relationships/oleObject" Target="../embeddings/oleObject539.bin"/><Relationship Id="rId29" Type="http://schemas.openxmlformats.org/officeDocument/2006/relationships/oleObject" Target="../embeddings/oleObject544.bin"/><Relationship Id="rId1" Type="http://schemas.openxmlformats.org/officeDocument/2006/relationships/vmlDrawing" Target="../drawings/vmlDrawing73.vml"/><Relationship Id="rId6" Type="http://schemas.openxmlformats.org/officeDocument/2006/relationships/image" Target="../media/image178.wmf"/><Relationship Id="rId11" Type="http://schemas.openxmlformats.org/officeDocument/2006/relationships/oleObject" Target="../embeddings/oleObject534.bin"/><Relationship Id="rId24" Type="http://schemas.openxmlformats.org/officeDocument/2006/relationships/oleObject" Target="../embeddings/oleObject541.bin"/><Relationship Id="rId32" Type="http://schemas.openxmlformats.org/officeDocument/2006/relationships/image" Target="../media/image371.wmf"/><Relationship Id="rId5" Type="http://schemas.openxmlformats.org/officeDocument/2006/relationships/oleObject" Target="../embeddings/oleObject531.bin"/><Relationship Id="rId15" Type="http://schemas.openxmlformats.org/officeDocument/2006/relationships/image" Target="../media/image364.wmf"/><Relationship Id="rId23" Type="http://schemas.openxmlformats.org/officeDocument/2006/relationships/image" Target="../media/image184.wmf"/><Relationship Id="rId28" Type="http://schemas.openxmlformats.org/officeDocument/2006/relationships/image" Target="../media/image369.wmf"/><Relationship Id="rId10" Type="http://schemas.openxmlformats.org/officeDocument/2006/relationships/image" Target="../media/image362.wmf"/><Relationship Id="rId19" Type="http://schemas.openxmlformats.org/officeDocument/2006/relationships/image" Target="../media/image366.wmf"/><Relationship Id="rId31" Type="http://schemas.openxmlformats.org/officeDocument/2006/relationships/oleObject" Target="../embeddings/oleObject545.bin"/><Relationship Id="rId4" Type="http://schemas.openxmlformats.org/officeDocument/2006/relationships/image" Target="../media/image175.wmf"/><Relationship Id="rId9" Type="http://schemas.openxmlformats.org/officeDocument/2006/relationships/oleObject" Target="../embeddings/oleObject533.bin"/><Relationship Id="rId14" Type="http://schemas.openxmlformats.org/officeDocument/2006/relationships/oleObject" Target="../embeddings/oleObject536.bin"/><Relationship Id="rId22" Type="http://schemas.openxmlformats.org/officeDocument/2006/relationships/oleObject" Target="../embeddings/oleObject540.bin"/><Relationship Id="rId27" Type="http://schemas.openxmlformats.org/officeDocument/2006/relationships/oleObject" Target="../embeddings/oleObject543.bin"/><Relationship Id="rId30" Type="http://schemas.openxmlformats.org/officeDocument/2006/relationships/image" Target="../media/image370.wmf"/><Relationship Id="rId35" Type="http://schemas.openxmlformats.org/officeDocument/2006/relationships/oleObject" Target="../embeddings/oleObject547.bin"/><Relationship Id="rId8" Type="http://schemas.openxmlformats.org/officeDocument/2006/relationships/image" Target="../media/image361.wmf"/></Relationships>
</file>

<file path=ppt/slides/_rels/slide82.xml.rels><?xml version="1.0" encoding="UTF-8" standalone="yes"?>
<Relationships xmlns="http://schemas.openxmlformats.org/package/2006/relationships"><Relationship Id="rId2" Type="http://schemas.openxmlformats.org/officeDocument/2006/relationships/image" Target="../media/image373.pn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4.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84.xml.rels><?xml version="1.0" encoding="UTF-8" standalone="yes"?>
<Relationships xmlns="http://schemas.openxmlformats.org/package/2006/relationships"><Relationship Id="rId8" Type="http://schemas.openxmlformats.org/officeDocument/2006/relationships/image" Target="../media/image376.wmf"/><Relationship Id="rId3" Type="http://schemas.openxmlformats.org/officeDocument/2006/relationships/oleObject" Target="../embeddings/oleObject548.bin"/><Relationship Id="rId7" Type="http://schemas.openxmlformats.org/officeDocument/2006/relationships/oleObject" Target="../embeddings/oleObject550.bin"/><Relationship Id="rId2" Type="http://schemas.openxmlformats.org/officeDocument/2006/relationships/slideLayout" Target="../slideLayouts/slideLayout4.xml"/><Relationship Id="rId1" Type="http://schemas.openxmlformats.org/officeDocument/2006/relationships/vmlDrawing" Target="../drawings/vmlDrawing74.vml"/><Relationship Id="rId6" Type="http://schemas.openxmlformats.org/officeDocument/2006/relationships/image" Target="../media/image375.wmf"/><Relationship Id="rId5" Type="http://schemas.openxmlformats.org/officeDocument/2006/relationships/oleObject" Target="../embeddings/oleObject549.bin"/><Relationship Id="rId10" Type="http://schemas.openxmlformats.org/officeDocument/2006/relationships/image" Target="../media/image377.wmf"/><Relationship Id="rId4" Type="http://schemas.openxmlformats.org/officeDocument/2006/relationships/image" Target="../media/image374.wmf"/><Relationship Id="rId9" Type="http://schemas.openxmlformats.org/officeDocument/2006/relationships/oleObject" Target="../embeddings/oleObject551.bin"/></Relationships>
</file>

<file path=ppt/slides/_rels/slide85.xml.rels><?xml version="1.0" encoding="UTF-8" standalone="yes"?>
<Relationships xmlns="http://schemas.openxmlformats.org/package/2006/relationships"><Relationship Id="rId8" Type="http://schemas.openxmlformats.org/officeDocument/2006/relationships/image" Target="../media/image380.wmf"/><Relationship Id="rId3" Type="http://schemas.openxmlformats.org/officeDocument/2006/relationships/oleObject" Target="../embeddings/oleObject552.bin"/><Relationship Id="rId7" Type="http://schemas.openxmlformats.org/officeDocument/2006/relationships/oleObject" Target="../embeddings/oleObject554.bin"/><Relationship Id="rId2" Type="http://schemas.openxmlformats.org/officeDocument/2006/relationships/slideLayout" Target="../slideLayouts/slideLayout4.xml"/><Relationship Id="rId1" Type="http://schemas.openxmlformats.org/officeDocument/2006/relationships/vmlDrawing" Target="../drawings/vmlDrawing75.vml"/><Relationship Id="rId6" Type="http://schemas.openxmlformats.org/officeDocument/2006/relationships/image" Target="../media/image379.wmf"/><Relationship Id="rId5" Type="http://schemas.openxmlformats.org/officeDocument/2006/relationships/oleObject" Target="../embeddings/oleObject553.bin"/><Relationship Id="rId10" Type="http://schemas.openxmlformats.org/officeDocument/2006/relationships/image" Target="../media/image381.wmf"/><Relationship Id="rId4" Type="http://schemas.openxmlformats.org/officeDocument/2006/relationships/image" Target="../media/image378.wmf"/><Relationship Id="rId9" Type="http://schemas.openxmlformats.org/officeDocument/2006/relationships/oleObject" Target="../embeddings/oleObject555.bin"/></Relationships>
</file>

<file path=ppt/slides/_rels/slide86.xml.rels><?xml version="1.0" encoding="UTF-8" standalone="yes"?>
<Relationships xmlns="http://schemas.openxmlformats.org/package/2006/relationships"><Relationship Id="rId3" Type="http://schemas.openxmlformats.org/officeDocument/2006/relationships/oleObject" Target="../embeddings/oleObject556.bin"/><Relationship Id="rId2" Type="http://schemas.openxmlformats.org/officeDocument/2006/relationships/slideLayout" Target="../slideLayouts/slideLayout4.xml"/><Relationship Id="rId1" Type="http://schemas.openxmlformats.org/officeDocument/2006/relationships/vmlDrawing" Target="../drawings/vmlDrawing76.vml"/><Relationship Id="rId6" Type="http://schemas.openxmlformats.org/officeDocument/2006/relationships/image" Target="../media/image383.wmf"/><Relationship Id="rId5" Type="http://schemas.openxmlformats.org/officeDocument/2006/relationships/oleObject" Target="../embeddings/oleObject557.bin"/><Relationship Id="rId4" Type="http://schemas.openxmlformats.org/officeDocument/2006/relationships/image" Target="../media/image382.wmf"/></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385.wmf"/><Relationship Id="rId2" Type="http://schemas.openxmlformats.org/officeDocument/2006/relationships/tags" Target="../tags/tag4.xml"/><Relationship Id="rId1" Type="http://schemas.openxmlformats.org/officeDocument/2006/relationships/vmlDrawing" Target="../drawings/vmlDrawing77.vml"/><Relationship Id="rId6" Type="http://schemas.openxmlformats.org/officeDocument/2006/relationships/oleObject" Target="../embeddings/oleObject559.bin"/><Relationship Id="rId5" Type="http://schemas.openxmlformats.org/officeDocument/2006/relationships/image" Target="../media/image384.wmf"/><Relationship Id="rId4" Type="http://schemas.openxmlformats.org/officeDocument/2006/relationships/oleObject" Target="../embeddings/oleObject558.bin"/></Relationships>
</file>

<file path=ppt/slides/_rels/slide88.xml.rels><?xml version="1.0" encoding="UTF-8" standalone="yes"?>
<Relationships xmlns="http://schemas.openxmlformats.org/package/2006/relationships"><Relationship Id="rId3" Type="http://schemas.openxmlformats.org/officeDocument/2006/relationships/oleObject" Target="../embeddings/oleObject560.bin"/><Relationship Id="rId2" Type="http://schemas.openxmlformats.org/officeDocument/2006/relationships/slideLayout" Target="../slideLayouts/slideLayout4.xml"/><Relationship Id="rId1" Type="http://schemas.openxmlformats.org/officeDocument/2006/relationships/vmlDrawing" Target="../drawings/vmlDrawing78.vml"/><Relationship Id="rId4" Type="http://schemas.openxmlformats.org/officeDocument/2006/relationships/image" Target="../media/image386.wmf"/></Relationships>
</file>

<file path=ppt/slides/_rels/slide89.xml.rels><?xml version="1.0" encoding="UTF-8" standalone="yes"?>
<Relationships xmlns="http://schemas.openxmlformats.org/package/2006/relationships"><Relationship Id="rId8" Type="http://schemas.openxmlformats.org/officeDocument/2006/relationships/image" Target="../media/image184.wmf"/><Relationship Id="rId13" Type="http://schemas.openxmlformats.org/officeDocument/2006/relationships/image" Target="../media/image361.wmf"/><Relationship Id="rId18" Type="http://schemas.openxmlformats.org/officeDocument/2006/relationships/oleObject" Target="../embeddings/oleObject569.bin"/><Relationship Id="rId26" Type="http://schemas.openxmlformats.org/officeDocument/2006/relationships/image" Target="../media/image386.wmf"/><Relationship Id="rId3" Type="http://schemas.openxmlformats.org/officeDocument/2006/relationships/oleObject" Target="../embeddings/oleObject561.bin"/><Relationship Id="rId21" Type="http://schemas.openxmlformats.org/officeDocument/2006/relationships/image" Target="../media/image370.wmf"/><Relationship Id="rId7" Type="http://schemas.openxmlformats.org/officeDocument/2006/relationships/oleObject" Target="../embeddings/oleObject563.bin"/><Relationship Id="rId12" Type="http://schemas.openxmlformats.org/officeDocument/2006/relationships/oleObject" Target="../embeddings/oleObject566.bin"/><Relationship Id="rId17" Type="http://schemas.openxmlformats.org/officeDocument/2006/relationships/image" Target="../media/image387.wmf"/><Relationship Id="rId25" Type="http://schemas.openxmlformats.org/officeDocument/2006/relationships/oleObject" Target="../embeddings/oleObject573.bin"/><Relationship Id="rId2" Type="http://schemas.openxmlformats.org/officeDocument/2006/relationships/slideLayout" Target="../slideLayouts/slideLayout4.xml"/><Relationship Id="rId16" Type="http://schemas.openxmlformats.org/officeDocument/2006/relationships/oleObject" Target="../embeddings/oleObject568.bin"/><Relationship Id="rId20" Type="http://schemas.openxmlformats.org/officeDocument/2006/relationships/oleObject" Target="../embeddings/oleObject570.bin"/><Relationship Id="rId29" Type="http://schemas.openxmlformats.org/officeDocument/2006/relationships/oleObject" Target="../embeddings/oleObject575.bin"/><Relationship Id="rId1" Type="http://schemas.openxmlformats.org/officeDocument/2006/relationships/vmlDrawing" Target="../drawings/vmlDrawing79.vml"/><Relationship Id="rId6" Type="http://schemas.openxmlformats.org/officeDocument/2006/relationships/image" Target="../media/image178.wmf"/><Relationship Id="rId11" Type="http://schemas.openxmlformats.org/officeDocument/2006/relationships/image" Target="../media/image182.wmf"/><Relationship Id="rId24" Type="http://schemas.openxmlformats.org/officeDocument/2006/relationships/image" Target="../media/image367.wmf"/><Relationship Id="rId32" Type="http://schemas.openxmlformats.org/officeDocument/2006/relationships/image" Target="../media/image391.wmf"/><Relationship Id="rId5" Type="http://schemas.openxmlformats.org/officeDocument/2006/relationships/oleObject" Target="../embeddings/oleObject562.bin"/><Relationship Id="rId15" Type="http://schemas.openxmlformats.org/officeDocument/2006/relationships/image" Target="../media/image362.wmf"/><Relationship Id="rId23" Type="http://schemas.openxmlformats.org/officeDocument/2006/relationships/oleObject" Target="../embeddings/oleObject572.bin"/><Relationship Id="rId28" Type="http://schemas.openxmlformats.org/officeDocument/2006/relationships/image" Target="../media/image389.wmf"/><Relationship Id="rId10" Type="http://schemas.openxmlformats.org/officeDocument/2006/relationships/oleObject" Target="../embeddings/oleObject565.bin"/><Relationship Id="rId19" Type="http://schemas.openxmlformats.org/officeDocument/2006/relationships/image" Target="../media/image388.wmf"/><Relationship Id="rId31" Type="http://schemas.openxmlformats.org/officeDocument/2006/relationships/oleObject" Target="../embeddings/oleObject576.bin"/><Relationship Id="rId4" Type="http://schemas.openxmlformats.org/officeDocument/2006/relationships/image" Target="../media/image175.wmf"/><Relationship Id="rId9" Type="http://schemas.openxmlformats.org/officeDocument/2006/relationships/oleObject" Target="../embeddings/oleObject564.bin"/><Relationship Id="rId14" Type="http://schemas.openxmlformats.org/officeDocument/2006/relationships/oleObject" Target="../embeddings/oleObject567.bin"/><Relationship Id="rId22" Type="http://schemas.openxmlformats.org/officeDocument/2006/relationships/oleObject" Target="../embeddings/oleObject571.bin"/><Relationship Id="rId27" Type="http://schemas.openxmlformats.org/officeDocument/2006/relationships/oleObject" Target="../embeddings/oleObject574.bin"/><Relationship Id="rId30" Type="http://schemas.openxmlformats.org/officeDocument/2006/relationships/image" Target="../media/image390.wmf"/></Relationships>
</file>

<file path=ppt/slides/_rels/slide9.xml.rels><?xml version="1.0" encoding="UTF-8" standalone="yes"?>
<Relationships xmlns="http://schemas.openxmlformats.org/package/2006/relationships"><Relationship Id="rId8" Type="http://schemas.openxmlformats.org/officeDocument/2006/relationships/image" Target="../media/image29.wmf"/><Relationship Id="rId3" Type="http://schemas.openxmlformats.org/officeDocument/2006/relationships/oleObject" Target="../embeddings/oleObject19.bin"/><Relationship Id="rId7" Type="http://schemas.openxmlformats.org/officeDocument/2006/relationships/oleObject" Target="../embeddings/oleObject21.bin"/><Relationship Id="rId12" Type="http://schemas.openxmlformats.org/officeDocument/2006/relationships/image" Target="../media/image31.wmf"/><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image" Target="../media/image28.wmf"/><Relationship Id="rId11" Type="http://schemas.openxmlformats.org/officeDocument/2006/relationships/oleObject" Target="../embeddings/oleObject23.bin"/><Relationship Id="rId5" Type="http://schemas.openxmlformats.org/officeDocument/2006/relationships/oleObject" Target="../embeddings/oleObject20.bin"/><Relationship Id="rId10" Type="http://schemas.openxmlformats.org/officeDocument/2006/relationships/image" Target="../media/image30.wmf"/><Relationship Id="rId4" Type="http://schemas.openxmlformats.org/officeDocument/2006/relationships/image" Target="../media/image27.wmf"/><Relationship Id="rId9" Type="http://schemas.openxmlformats.org/officeDocument/2006/relationships/oleObject" Target="../embeddings/oleObject22.bin"/></Relationships>
</file>

<file path=ppt/slides/_rels/slide90.xml.rels><?xml version="1.0" encoding="UTF-8" standalone="yes"?>
<Relationships xmlns="http://schemas.openxmlformats.org/package/2006/relationships"><Relationship Id="rId8" Type="http://schemas.openxmlformats.org/officeDocument/2006/relationships/oleObject" Target="../embeddings/oleObject579.bin"/><Relationship Id="rId13" Type="http://schemas.openxmlformats.org/officeDocument/2006/relationships/oleObject" Target="../embeddings/oleObject582.bin"/><Relationship Id="rId18" Type="http://schemas.openxmlformats.org/officeDocument/2006/relationships/image" Target="../media/image387.wmf"/><Relationship Id="rId3" Type="http://schemas.openxmlformats.org/officeDocument/2006/relationships/slideLayout" Target="../slideLayouts/slideLayout4.xml"/><Relationship Id="rId21" Type="http://schemas.openxmlformats.org/officeDocument/2006/relationships/oleObject" Target="../embeddings/oleObject586.bin"/><Relationship Id="rId7" Type="http://schemas.openxmlformats.org/officeDocument/2006/relationships/image" Target="../media/image178.wmf"/><Relationship Id="rId12" Type="http://schemas.openxmlformats.org/officeDocument/2006/relationships/image" Target="../media/image182.wmf"/><Relationship Id="rId17" Type="http://schemas.openxmlformats.org/officeDocument/2006/relationships/oleObject" Target="../embeddings/oleObject584.bin"/><Relationship Id="rId25" Type="http://schemas.openxmlformats.org/officeDocument/2006/relationships/image" Target="../media/image367.wmf"/><Relationship Id="rId2" Type="http://schemas.openxmlformats.org/officeDocument/2006/relationships/tags" Target="../tags/tag5.xml"/><Relationship Id="rId16" Type="http://schemas.openxmlformats.org/officeDocument/2006/relationships/image" Target="../media/image362.wmf"/><Relationship Id="rId20" Type="http://schemas.openxmlformats.org/officeDocument/2006/relationships/image" Target="../media/image388.wmf"/><Relationship Id="rId1" Type="http://schemas.openxmlformats.org/officeDocument/2006/relationships/vmlDrawing" Target="../drawings/vmlDrawing80.vml"/><Relationship Id="rId6" Type="http://schemas.openxmlformats.org/officeDocument/2006/relationships/oleObject" Target="../embeddings/oleObject578.bin"/><Relationship Id="rId11" Type="http://schemas.openxmlformats.org/officeDocument/2006/relationships/oleObject" Target="../embeddings/oleObject581.bin"/><Relationship Id="rId24" Type="http://schemas.openxmlformats.org/officeDocument/2006/relationships/oleObject" Target="../embeddings/oleObject588.bin"/><Relationship Id="rId5" Type="http://schemas.openxmlformats.org/officeDocument/2006/relationships/image" Target="../media/image175.wmf"/><Relationship Id="rId15" Type="http://schemas.openxmlformats.org/officeDocument/2006/relationships/oleObject" Target="../embeddings/oleObject583.bin"/><Relationship Id="rId23" Type="http://schemas.openxmlformats.org/officeDocument/2006/relationships/oleObject" Target="../embeddings/oleObject587.bin"/><Relationship Id="rId10" Type="http://schemas.openxmlformats.org/officeDocument/2006/relationships/oleObject" Target="../embeddings/oleObject580.bin"/><Relationship Id="rId19" Type="http://schemas.openxmlformats.org/officeDocument/2006/relationships/oleObject" Target="../embeddings/oleObject585.bin"/><Relationship Id="rId4" Type="http://schemas.openxmlformats.org/officeDocument/2006/relationships/oleObject" Target="../embeddings/oleObject577.bin"/><Relationship Id="rId9" Type="http://schemas.openxmlformats.org/officeDocument/2006/relationships/image" Target="../media/image184.wmf"/><Relationship Id="rId14" Type="http://schemas.openxmlformats.org/officeDocument/2006/relationships/image" Target="../media/image361.wmf"/><Relationship Id="rId22" Type="http://schemas.openxmlformats.org/officeDocument/2006/relationships/image" Target="../media/image370.wmf"/></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14598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5.1 </a:t>
            </a:r>
            <a:r>
              <a:rPr lang="zh-CN" altLang="en-US" dirty="0"/>
              <a:t>基本</a:t>
            </a:r>
            <a:r>
              <a:rPr lang="zh-CN" altLang="en-US" dirty="0" smtClean="0"/>
              <a:t>概念</a:t>
            </a:r>
            <a:endParaRPr lang="zh-CN" altLang="en-US" dirty="0"/>
          </a:p>
        </p:txBody>
      </p:sp>
      <p:sp>
        <p:nvSpPr>
          <p:cNvPr id="3" name="圆角矩形 2"/>
          <p:cNvSpPr/>
          <p:nvPr/>
        </p:nvSpPr>
        <p:spPr>
          <a:xfrm>
            <a:off x="1158875" y="4573587"/>
            <a:ext cx="9705976" cy="1916113"/>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Text Box 8"/>
          <p:cNvSpPr txBox="1">
            <a:spLocks noChangeArrowheads="1"/>
          </p:cNvSpPr>
          <p:nvPr/>
        </p:nvSpPr>
        <p:spPr bwMode="auto">
          <a:xfrm>
            <a:off x="1158875" y="1627441"/>
            <a:ext cx="10517188"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dirty="0" smtClean="0">
                <a:latin typeface="+mn-ea"/>
                <a:ea typeface="+mn-ea"/>
              </a:rPr>
              <a:t>在</a:t>
            </a:r>
            <a:r>
              <a:rPr lang="zh-CN" altLang="en-US" sz="2000" dirty="0">
                <a:latin typeface="+mn-ea"/>
                <a:ea typeface="+mn-ea"/>
              </a:rPr>
              <a:t>已知系统</a:t>
            </a:r>
            <a:r>
              <a:rPr lang="zh-CN" altLang="en-US" sz="2000" dirty="0" smtClean="0">
                <a:latin typeface="+mn-ea"/>
                <a:ea typeface="+mn-ea"/>
              </a:rPr>
              <a:t>传递函数 </a:t>
            </a:r>
            <a:r>
              <a:rPr lang="en-US" altLang="zh-CN" sz="2000" b="1" i="1" dirty="0" smtClean="0">
                <a:latin typeface="+mj-ea"/>
                <a:ea typeface="+mj-ea"/>
              </a:rPr>
              <a:t>G(s) </a:t>
            </a:r>
            <a:r>
              <a:rPr lang="zh-CN" altLang="en-US" sz="2000" dirty="0" smtClean="0">
                <a:latin typeface="+mn-ea"/>
                <a:ea typeface="+mn-ea"/>
              </a:rPr>
              <a:t>时</a:t>
            </a:r>
            <a:r>
              <a:rPr lang="zh-CN" altLang="en-US" sz="2000" dirty="0">
                <a:latin typeface="+mn-ea"/>
                <a:ea typeface="+mn-ea"/>
              </a:rPr>
              <a:t>，一般可按如下计算方法，计算出系统的频率特性函数：</a:t>
            </a:r>
          </a:p>
        </p:txBody>
      </p:sp>
      <p:graphicFrame>
        <p:nvGraphicFramePr>
          <p:cNvPr id="5" name="Object 7"/>
          <p:cNvGraphicFramePr>
            <a:graphicFrameLocks noChangeAspect="1"/>
          </p:cNvGraphicFramePr>
          <p:nvPr>
            <p:extLst>
              <p:ext uri="{D42A27DB-BD31-4B8C-83A1-F6EECF244321}">
                <p14:modId xmlns:p14="http://schemas.microsoft.com/office/powerpoint/2010/main" val="456856805"/>
              </p:ext>
            </p:extLst>
          </p:nvPr>
        </p:nvGraphicFramePr>
        <p:xfrm>
          <a:off x="2070894" y="2282825"/>
          <a:ext cx="1743075" cy="1149350"/>
        </p:xfrm>
        <a:graphic>
          <a:graphicData uri="http://schemas.openxmlformats.org/presentationml/2006/ole">
            <mc:AlternateContent xmlns:mc="http://schemas.openxmlformats.org/markup-compatibility/2006">
              <mc:Choice xmlns:v="urn:schemas-microsoft-com:vml" Requires="v">
                <p:oleObj spid="_x0000_s8948" r:id="rId3" imgW="1307532" imgH="863225" progId="Equation.3">
                  <p:embed/>
                </p:oleObj>
              </mc:Choice>
              <mc:Fallback>
                <p:oleObj r:id="rId3" imgW="1307532" imgH="863225" progId="Equation.3">
                  <p:embed/>
                  <p:pic>
                    <p:nvPicPr>
                      <p:cNvPr id="717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0894" y="2282825"/>
                        <a:ext cx="1743075" cy="114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10"/>
          <p:cNvGraphicFramePr>
            <a:graphicFrameLocks noChangeAspect="1"/>
          </p:cNvGraphicFramePr>
          <p:nvPr>
            <p:extLst>
              <p:ext uri="{D42A27DB-BD31-4B8C-83A1-F6EECF244321}">
                <p14:modId xmlns:p14="http://schemas.microsoft.com/office/powerpoint/2010/main" val="3888080281"/>
              </p:ext>
            </p:extLst>
          </p:nvPr>
        </p:nvGraphicFramePr>
        <p:xfrm>
          <a:off x="4214019" y="2497137"/>
          <a:ext cx="609600" cy="254000"/>
        </p:xfrm>
        <a:graphic>
          <a:graphicData uri="http://schemas.openxmlformats.org/presentationml/2006/ole">
            <mc:AlternateContent xmlns:mc="http://schemas.openxmlformats.org/markup-compatibility/2006">
              <mc:Choice xmlns:v="urn:schemas-microsoft-com:vml" Requires="v">
                <p:oleObj spid="_x0000_s8949" r:id="rId5" imgW="457200" imgH="190500" progId="Equation.3">
                  <p:embed/>
                </p:oleObj>
              </mc:Choice>
              <mc:Fallback>
                <p:oleObj r:id="rId5" imgW="457200" imgH="190500" progId="Equation.3">
                  <p:embed/>
                  <p:pic>
                    <p:nvPicPr>
                      <p:cNvPr id="7171"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14019" y="2497137"/>
                        <a:ext cx="6096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Object 11"/>
          <p:cNvGraphicFramePr>
            <a:graphicFrameLocks noChangeAspect="1"/>
          </p:cNvGraphicFramePr>
          <p:nvPr>
            <p:extLst>
              <p:ext uri="{D42A27DB-BD31-4B8C-83A1-F6EECF244321}">
                <p14:modId xmlns:p14="http://schemas.microsoft.com/office/powerpoint/2010/main" val="3379734207"/>
              </p:ext>
            </p:extLst>
          </p:nvPr>
        </p:nvGraphicFramePr>
        <p:xfrm>
          <a:off x="5214144" y="2282825"/>
          <a:ext cx="4789487" cy="1149350"/>
        </p:xfrm>
        <a:graphic>
          <a:graphicData uri="http://schemas.openxmlformats.org/presentationml/2006/ole">
            <mc:AlternateContent xmlns:mc="http://schemas.openxmlformats.org/markup-compatibility/2006">
              <mc:Choice xmlns:v="urn:schemas-microsoft-com:vml" Requires="v">
                <p:oleObj spid="_x0000_s8950" r:id="rId7" imgW="3594100" imgH="863600" progId="Equation.3">
                  <p:embed/>
                </p:oleObj>
              </mc:Choice>
              <mc:Fallback>
                <p:oleObj r:id="rId7" imgW="3594100" imgH="863600" progId="Equation.3">
                  <p:embed/>
                  <p:pic>
                    <p:nvPicPr>
                      <p:cNvPr id="7172"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14144" y="2282825"/>
                        <a:ext cx="4789487" cy="114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12"/>
          <p:cNvGraphicFramePr>
            <a:graphicFrameLocks noChangeAspect="1"/>
          </p:cNvGraphicFramePr>
          <p:nvPr>
            <p:extLst>
              <p:ext uri="{D42A27DB-BD31-4B8C-83A1-F6EECF244321}">
                <p14:modId xmlns:p14="http://schemas.microsoft.com/office/powerpoint/2010/main" val="3106808753"/>
              </p:ext>
            </p:extLst>
          </p:nvPr>
        </p:nvGraphicFramePr>
        <p:xfrm>
          <a:off x="1837531" y="3370262"/>
          <a:ext cx="2454275" cy="1149350"/>
        </p:xfrm>
        <a:graphic>
          <a:graphicData uri="http://schemas.openxmlformats.org/presentationml/2006/ole">
            <mc:AlternateContent xmlns:mc="http://schemas.openxmlformats.org/markup-compatibility/2006">
              <mc:Choice xmlns:v="urn:schemas-microsoft-com:vml" Requires="v">
                <p:oleObj spid="_x0000_s8951" r:id="rId9" imgW="1841500" imgH="863600" progId="Equation.3">
                  <p:embed/>
                </p:oleObj>
              </mc:Choice>
              <mc:Fallback>
                <p:oleObj r:id="rId9" imgW="1841500" imgH="863600" progId="Equation.3">
                  <p:embed/>
                  <p:pic>
                    <p:nvPicPr>
                      <p:cNvPr id="14"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37531" y="3370262"/>
                        <a:ext cx="2454275" cy="114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9" name="直接箭头连接符 8"/>
          <p:cNvCxnSpPr/>
          <p:nvPr/>
        </p:nvCxnSpPr>
        <p:spPr>
          <a:xfrm>
            <a:off x="3999706" y="2854325"/>
            <a:ext cx="1071563" cy="1587"/>
          </a:xfrm>
          <a:prstGeom prst="straightConnector1">
            <a:avLst/>
          </a:prstGeom>
          <a:ln w="41275">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0" name="Object 13"/>
          <p:cNvGraphicFramePr>
            <a:graphicFrameLocks noChangeAspect="1"/>
          </p:cNvGraphicFramePr>
          <p:nvPr>
            <p:extLst>
              <p:ext uri="{D42A27DB-BD31-4B8C-83A1-F6EECF244321}">
                <p14:modId xmlns:p14="http://schemas.microsoft.com/office/powerpoint/2010/main" val="1315859283"/>
              </p:ext>
            </p:extLst>
          </p:nvPr>
        </p:nvGraphicFramePr>
        <p:xfrm>
          <a:off x="5357813" y="3658393"/>
          <a:ext cx="2962275" cy="592138"/>
        </p:xfrm>
        <a:graphic>
          <a:graphicData uri="http://schemas.openxmlformats.org/presentationml/2006/ole">
            <mc:AlternateContent xmlns:mc="http://schemas.openxmlformats.org/markup-compatibility/2006">
              <mc:Choice xmlns:v="urn:schemas-microsoft-com:vml" Requires="v">
                <p:oleObj spid="_x0000_s8952" r:id="rId11" imgW="2222500" imgH="444500" progId="Equation.3">
                  <p:embed/>
                </p:oleObj>
              </mc:Choice>
              <mc:Fallback>
                <p:oleObj r:id="rId11" imgW="2222500" imgH="444500" progId="Equation.3">
                  <p:embed/>
                  <p:pic>
                    <p:nvPicPr>
                      <p:cNvPr id="17" name="Object 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57813" y="3658393"/>
                        <a:ext cx="2962275"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 name="Text Box 8"/>
          <p:cNvSpPr txBox="1">
            <a:spLocks noChangeArrowheads="1"/>
          </p:cNvSpPr>
          <p:nvPr/>
        </p:nvSpPr>
        <p:spPr bwMode="auto">
          <a:xfrm>
            <a:off x="2190750" y="4587789"/>
            <a:ext cx="4186237" cy="427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dirty="0" smtClean="0">
                <a:latin typeface="+mn-ea"/>
                <a:ea typeface="+mn-ea"/>
              </a:rPr>
              <a:t>若 </a:t>
            </a:r>
            <a:r>
              <a:rPr lang="en-US" altLang="zh-CN" b="1" dirty="0" err="1" smtClean="0">
                <a:latin typeface="+mj-ea"/>
                <a:ea typeface="+mj-ea"/>
              </a:rPr>
              <a:t>z</a:t>
            </a:r>
            <a:r>
              <a:rPr lang="en-US" altLang="zh-CN" b="1" baseline="-25000" dirty="0" err="1" smtClean="0">
                <a:latin typeface="+mj-ea"/>
                <a:ea typeface="+mj-ea"/>
              </a:rPr>
              <a:t>i</a:t>
            </a:r>
            <a:r>
              <a:rPr lang="en-US" altLang="zh-CN" b="1" baseline="-25000" dirty="0" smtClean="0">
                <a:latin typeface="+mj-ea"/>
                <a:ea typeface="+mj-ea"/>
              </a:rPr>
              <a:t> </a:t>
            </a:r>
            <a:r>
              <a:rPr lang="zh-CN" altLang="en-US" dirty="0" smtClean="0">
                <a:latin typeface="+mn-ea"/>
                <a:ea typeface="+mn-ea"/>
              </a:rPr>
              <a:t>是</a:t>
            </a:r>
            <a:r>
              <a:rPr lang="zh-CN" altLang="en-US" dirty="0">
                <a:latin typeface="+mn-ea"/>
                <a:ea typeface="+mn-ea"/>
              </a:rPr>
              <a:t>实数，则有</a:t>
            </a:r>
          </a:p>
        </p:txBody>
      </p:sp>
      <p:graphicFrame>
        <p:nvGraphicFramePr>
          <p:cNvPr id="12" name="Object 7"/>
          <p:cNvGraphicFramePr>
            <a:graphicFrameLocks noChangeAspect="1"/>
          </p:cNvGraphicFramePr>
          <p:nvPr>
            <p:extLst>
              <p:ext uri="{D42A27DB-BD31-4B8C-83A1-F6EECF244321}">
                <p14:modId xmlns:p14="http://schemas.microsoft.com/office/powerpoint/2010/main" val="832986970"/>
              </p:ext>
            </p:extLst>
          </p:nvPr>
        </p:nvGraphicFramePr>
        <p:xfrm>
          <a:off x="5899150" y="4535402"/>
          <a:ext cx="1387475" cy="574675"/>
        </p:xfrm>
        <a:graphic>
          <a:graphicData uri="http://schemas.openxmlformats.org/presentationml/2006/ole">
            <mc:AlternateContent xmlns:mc="http://schemas.openxmlformats.org/markup-compatibility/2006">
              <mc:Choice xmlns:v="urn:schemas-microsoft-com:vml" Requires="v">
                <p:oleObj spid="_x0000_s8953" r:id="rId13" imgW="1040948" imgH="431613" progId="Equation.3">
                  <p:embed/>
                </p:oleObj>
              </mc:Choice>
              <mc:Fallback>
                <p:oleObj r:id="rId13" imgW="1040948" imgH="431613" progId="Equation.3">
                  <p:embed/>
                  <p:pic>
                    <p:nvPicPr>
                      <p:cNvPr id="19"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99150" y="4535402"/>
                        <a:ext cx="138747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3" name="Text Box 8"/>
          <p:cNvSpPr txBox="1">
            <a:spLocks noChangeArrowheads="1"/>
          </p:cNvSpPr>
          <p:nvPr/>
        </p:nvSpPr>
        <p:spPr bwMode="auto">
          <a:xfrm>
            <a:off x="2190750" y="5037052"/>
            <a:ext cx="5429250" cy="466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dirty="0" smtClean="0">
                <a:latin typeface="+mn-ea"/>
                <a:ea typeface="+mn-ea"/>
              </a:rPr>
              <a:t>若 </a:t>
            </a:r>
            <a:r>
              <a:rPr lang="en-US" altLang="zh-CN" b="1" dirty="0" err="1" smtClean="0">
                <a:latin typeface="+mj-ea"/>
                <a:ea typeface="+mj-ea"/>
              </a:rPr>
              <a:t>z</a:t>
            </a:r>
            <a:r>
              <a:rPr lang="en-US" altLang="zh-CN" b="1" baseline="-25000" dirty="0" err="1" smtClean="0">
                <a:latin typeface="+mj-ea"/>
                <a:ea typeface="+mj-ea"/>
              </a:rPr>
              <a:t>i</a:t>
            </a:r>
            <a:r>
              <a:rPr lang="en-US" altLang="zh-CN" b="1" baseline="-25000" dirty="0" smtClean="0">
                <a:latin typeface="+mj-ea"/>
                <a:ea typeface="+mj-ea"/>
              </a:rPr>
              <a:t> </a:t>
            </a:r>
            <a:r>
              <a:rPr lang="zh-CN" altLang="en-US" dirty="0" smtClean="0">
                <a:latin typeface="+mn-ea"/>
                <a:ea typeface="+mn-ea"/>
              </a:rPr>
              <a:t>是</a:t>
            </a:r>
            <a:r>
              <a:rPr lang="zh-CN" altLang="en-US" dirty="0">
                <a:latin typeface="+mn-ea"/>
                <a:ea typeface="+mn-ea"/>
              </a:rPr>
              <a:t>复数，</a:t>
            </a:r>
            <a:r>
              <a:rPr lang="zh-CN" altLang="en-US" dirty="0" smtClean="0">
                <a:latin typeface="+mn-ea"/>
                <a:ea typeface="+mn-ea"/>
              </a:rPr>
              <a:t>即 </a:t>
            </a:r>
            <a:r>
              <a:rPr lang="en-US" altLang="zh-CN" b="1" dirty="0" err="1" smtClean="0">
                <a:latin typeface="+mj-ea"/>
                <a:ea typeface="+mj-ea"/>
              </a:rPr>
              <a:t>z</a:t>
            </a:r>
            <a:r>
              <a:rPr lang="en-US" altLang="zh-CN" b="1" baseline="-25000" dirty="0" err="1" smtClean="0">
                <a:latin typeface="+mj-ea"/>
                <a:ea typeface="+mj-ea"/>
              </a:rPr>
              <a:t>i</a:t>
            </a:r>
            <a:r>
              <a:rPr lang="en-US" altLang="zh-CN" b="1" dirty="0" smtClean="0">
                <a:latin typeface="+mj-ea"/>
                <a:ea typeface="+mj-ea"/>
              </a:rPr>
              <a:t>=</a:t>
            </a:r>
            <a:r>
              <a:rPr lang="en-US" altLang="zh-CN" b="1" dirty="0" err="1" smtClean="0">
                <a:latin typeface="+mj-ea"/>
                <a:ea typeface="+mj-ea"/>
              </a:rPr>
              <a:t>z</a:t>
            </a:r>
            <a:r>
              <a:rPr lang="en-US" altLang="zh-CN" b="1" baseline="-25000" dirty="0" err="1" smtClean="0">
                <a:latin typeface="+mj-ea"/>
                <a:ea typeface="+mj-ea"/>
              </a:rPr>
              <a:t>iR</a:t>
            </a:r>
            <a:r>
              <a:rPr lang="en-US" altLang="zh-CN" b="1" dirty="0" err="1" smtClean="0">
                <a:latin typeface="+mj-ea"/>
                <a:ea typeface="+mj-ea"/>
              </a:rPr>
              <a:t>+jz</a:t>
            </a:r>
            <a:r>
              <a:rPr lang="en-US" altLang="zh-CN" b="1" baseline="-25000" dirty="0" err="1" smtClean="0">
                <a:latin typeface="+mj-ea"/>
                <a:ea typeface="+mj-ea"/>
              </a:rPr>
              <a:t>iI</a:t>
            </a:r>
            <a:r>
              <a:rPr lang="en-US" altLang="zh-CN" b="1" baseline="-25000" dirty="0" smtClean="0">
                <a:latin typeface="+mj-ea"/>
                <a:ea typeface="+mj-ea"/>
              </a:rPr>
              <a:t> </a:t>
            </a:r>
            <a:r>
              <a:rPr lang="en-US" altLang="zh-CN" dirty="0" smtClean="0">
                <a:latin typeface="+mn-ea"/>
                <a:ea typeface="+mn-ea"/>
              </a:rPr>
              <a:t>,</a:t>
            </a:r>
            <a:r>
              <a:rPr lang="zh-CN" altLang="en-US" dirty="0">
                <a:latin typeface="+mn-ea"/>
                <a:ea typeface="+mn-ea"/>
              </a:rPr>
              <a:t>则有</a:t>
            </a:r>
          </a:p>
        </p:txBody>
      </p:sp>
      <p:graphicFrame>
        <p:nvGraphicFramePr>
          <p:cNvPr id="14" name="Object 15"/>
          <p:cNvGraphicFramePr>
            <a:graphicFrameLocks noChangeAspect="1"/>
          </p:cNvGraphicFramePr>
          <p:nvPr>
            <p:extLst>
              <p:ext uri="{D42A27DB-BD31-4B8C-83A1-F6EECF244321}">
                <p14:modId xmlns:p14="http://schemas.microsoft.com/office/powerpoint/2010/main" val="1694628723"/>
              </p:ext>
            </p:extLst>
          </p:nvPr>
        </p:nvGraphicFramePr>
        <p:xfrm>
          <a:off x="5715000" y="5049752"/>
          <a:ext cx="1908175" cy="401637"/>
        </p:xfrm>
        <a:graphic>
          <a:graphicData uri="http://schemas.openxmlformats.org/presentationml/2006/ole">
            <mc:AlternateContent xmlns:mc="http://schemas.openxmlformats.org/markup-compatibility/2006">
              <mc:Choice xmlns:v="urn:schemas-microsoft-com:vml" Requires="v">
                <p:oleObj spid="_x0000_s8954" r:id="rId15" imgW="1205977" imgH="253890" progId="Equations">
                  <p:embed/>
                </p:oleObj>
              </mc:Choice>
              <mc:Fallback>
                <p:oleObj r:id="rId15" imgW="1205977" imgH="253890" progId="Equations">
                  <p:embed/>
                  <p:pic>
                    <p:nvPicPr>
                      <p:cNvPr id="21" name="Object 1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715000" y="5049752"/>
                        <a:ext cx="1908175"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5" name="Text Box 8"/>
          <p:cNvSpPr txBox="1">
            <a:spLocks noChangeArrowheads="1"/>
          </p:cNvSpPr>
          <p:nvPr/>
        </p:nvSpPr>
        <p:spPr bwMode="auto">
          <a:xfrm>
            <a:off x="2190750" y="5506952"/>
            <a:ext cx="542925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dirty="0" smtClean="0">
                <a:latin typeface="+mn-ea"/>
                <a:ea typeface="+mn-ea"/>
              </a:rPr>
              <a:t>若 </a:t>
            </a:r>
            <a:r>
              <a:rPr lang="en-US" altLang="zh-CN" b="1" dirty="0" err="1" smtClean="0">
                <a:latin typeface="+mj-ea"/>
                <a:ea typeface="+mj-ea"/>
              </a:rPr>
              <a:t>p</a:t>
            </a:r>
            <a:r>
              <a:rPr lang="en-US" altLang="zh-CN" b="1" baseline="-25000" dirty="0" err="1" smtClean="0">
                <a:latin typeface="+mj-ea"/>
                <a:ea typeface="+mj-ea"/>
              </a:rPr>
              <a:t>j</a:t>
            </a:r>
            <a:r>
              <a:rPr lang="en-US" altLang="zh-CN" b="1" baseline="-25000" dirty="0" smtClean="0">
                <a:latin typeface="+mj-ea"/>
                <a:ea typeface="+mj-ea"/>
              </a:rPr>
              <a:t> </a:t>
            </a:r>
            <a:r>
              <a:rPr lang="zh-CN" altLang="en-US" dirty="0" smtClean="0">
                <a:latin typeface="+mn-ea"/>
                <a:ea typeface="+mn-ea"/>
              </a:rPr>
              <a:t>是</a:t>
            </a:r>
            <a:r>
              <a:rPr lang="zh-CN" altLang="en-US" dirty="0">
                <a:latin typeface="+mn-ea"/>
                <a:ea typeface="+mn-ea"/>
              </a:rPr>
              <a:t>实数，则有</a:t>
            </a:r>
          </a:p>
        </p:txBody>
      </p:sp>
      <p:graphicFrame>
        <p:nvGraphicFramePr>
          <p:cNvPr id="16" name="Object 16"/>
          <p:cNvGraphicFramePr>
            <a:graphicFrameLocks noChangeAspect="1"/>
          </p:cNvGraphicFramePr>
          <p:nvPr>
            <p:extLst>
              <p:ext uri="{D42A27DB-BD31-4B8C-83A1-F6EECF244321}">
                <p14:modId xmlns:p14="http://schemas.microsoft.com/office/powerpoint/2010/main" val="962510777"/>
              </p:ext>
            </p:extLst>
          </p:nvPr>
        </p:nvGraphicFramePr>
        <p:xfrm>
          <a:off x="4251325" y="5541877"/>
          <a:ext cx="1611312" cy="449262"/>
        </p:xfrm>
        <a:graphic>
          <a:graphicData uri="http://schemas.openxmlformats.org/presentationml/2006/ole">
            <mc:AlternateContent xmlns:mc="http://schemas.openxmlformats.org/markup-compatibility/2006">
              <mc:Choice xmlns:v="urn:schemas-microsoft-com:vml" Requires="v">
                <p:oleObj spid="_x0000_s8955" r:id="rId17" imgW="952087" imgH="266584" progId="Equations">
                  <p:embed/>
                </p:oleObj>
              </mc:Choice>
              <mc:Fallback>
                <p:oleObj r:id="rId17" imgW="952087" imgH="266584" progId="Equations">
                  <p:embed/>
                  <p:pic>
                    <p:nvPicPr>
                      <p:cNvPr id="23" name="Object 1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251325" y="5541877"/>
                        <a:ext cx="1611312"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7" name="Text Box 8"/>
          <p:cNvSpPr txBox="1">
            <a:spLocks noChangeArrowheads="1"/>
          </p:cNvSpPr>
          <p:nvPr/>
        </p:nvSpPr>
        <p:spPr bwMode="auto">
          <a:xfrm>
            <a:off x="2190750" y="5975264"/>
            <a:ext cx="5429250" cy="466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dirty="0" smtClean="0">
                <a:latin typeface="+mn-ea"/>
                <a:ea typeface="+mn-ea"/>
              </a:rPr>
              <a:t>若 </a:t>
            </a:r>
            <a:r>
              <a:rPr lang="en-US" altLang="zh-CN" b="1" dirty="0" err="1" smtClean="0">
                <a:latin typeface="+mj-ea"/>
                <a:ea typeface="+mj-ea"/>
              </a:rPr>
              <a:t>p</a:t>
            </a:r>
            <a:r>
              <a:rPr lang="en-US" altLang="zh-CN" b="1" baseline="-25000" dirty="0" err="1" smtClean="0">
                <a:latin typeface="+mj-ea"/>
                <a:ea typeface="+mj-ea"/>
              </a:rPr>
              <a:t>j</a:t>
            </a:r>
            <a:r>
              <a:rPr lang="en-US" altLang="zh-CN" b="1" baseline="-25000" dirty="0" smtClean="0">
                <a:latin typeface="+mj-ea"/>
                <a:ea typeface="+mj-ea"/>
              </a:rPr>
              <a:t> </a:t>
            </a:r>
            <a:r>
              <a:rPr lang="zh-CN" altLang="en-US" dirty="0" smtClean="0">
                <a:latin typeface="+mn-ea"/>
                <a:ea typeface="+mn-ea"/>
              </a:rPr>
              <a:t>是</a:t>
            </a:r>
            <a:r>
              <a:rPr lang="zh-CN" altLang="en-US" dirty="0">
                <a:latin typeface="+mn-ea"/>
                <a:ea typeface="+mn-ea"/>
              </a:rPr>
              <a:t>复数，</a:t>
            </a:r>
            <a:r>
              <a:rPr lang="zh-CN" altLang="en-US" dirty="0" smtClean="0">
                <a:latin typeface="+mn-ea"/>
                <a:ea typeface="+mn-ea"/>
              </a:rPr>
              <a:t>即 </a:t>
            </a:r>
            <a:r>
              <a:rPr lang="en-US" altLang="zh-CN" b="1" dirty="0" err="1" smtClean="0">
                <a:latin typeface="+mj-ea"/>
                <a:ea typeface="+mj-ea"/>
              </a:rPr>
              <a:t>p</a:t>
            </a:r>
            <a:r>
              <a:rPr lang="en-US" altLang="zh-CN" b="1" baseline="-25000" dirty="0" err="1" smtClean="0">
                <a:latin typeface="+mj-ea"/>
                <a:ea typeface="+mj-ea"/>
              </a:rPr>
              <a:t>j</a:t>
            </a:r>
            <a:r>
              <a:rPr lang="en-US" altLang="zh-CN" b="1" dirty="0" smtClean="0">
                <a:latin typeface="+mj-ea"/>
                <a:ea typeface="+mj-ea"/>
              </a:rPr>
              <a:t>=</a:t>
            </a:r>
            <a:r>
              <a:rPr lang="en-US" altLang="zh-CN" b="1" dirty="0" err="1" smtClean="0">
                <a:latin typeface="+mj-ea"/>
                <a:ea typeface="+mj-ea"/>
              </a:rPr>
              <a:t>p</a:t>
            </a:r>
            <a:r>
              <a:rPr lang="en-US" altLang="zh-CN" b="1" baseline="-25000" dirty="0" err="1" smtClean="0">
                <a:latin typeface="+mj-ea"/>
                <a:ea typeface="+mj-ea"/>
              </a:rPr>
              <a:t>jR</a:t>
            </a:r>
            <a:r>
              <a:rPr lang="en-US" altLang="zh-CN" b="1" dirty="0" err="1" smtClean="0">
                <a:latin typeface="+mj-ea"/>
                <a:ea typeface="+mj-ea"/>
              </a:rPr>
              <a:t>+jp</a:t>
            </a:r>
            <a:r>
              <a:rPr lang="en-US" altLang="zh-CN" b="1" baseline="-25000" dirty="0" err="1" smtClean="0">
                <a:latin typeface="+mj-ea"/>
                <a:ea typeface="+mj-ea"/>
              </a:rPr>
              <a:t>jI</a:t>
            </a:r>
            <a:r>
              <a:rPr lang="en-US" altLang="zh-CN" b="1" baseline="-25000" dirty="0" smtClean="0">
                <a:latin typeface="+mj-ea"/>
                <a:ea typeface="+mj-ea"/>
              </a:rPr>
              <a:t> </a:t>
            </a:r>
            <a:r>
              <a:rPr lang="en-US" altLang="zh-CN" dirty="0" smtClean="0">
                <a:latin typeface="+mn-ea"/>
                <a:ea typeface="+mn-ea"/>
              </a:rPr>
              <a:t>,</a:t>
            </a:r>
            <a:r>
              <a:rPr lang="zh-CN" altLang="en-US" dirty="0">
                <a:latin typeface="+mn-ea"/>
                <a:ea typeface="+mn-ea"/>
              </a:rPr>
              <a:t>则有</a:t>
            </a:r>
          </a:p>
        </p:txBody>
      </p:sp>
      <p:graphicFrame>
        <p:nvGraphicFramePr>
          <p:cNvPr id="18" name="Object 17"/>
          <p:cNvGraphicFramePr>
            <a:graphicFrameLocks noChangeAspect="1"/>
          </p:cNvGraphicFramePr>
          <p:nvPr>
            <p:extLst>
              <p:ext uri="{D42A27DB-BD31-4B8C-83A1-F6EECF244321}">
                <p14:modId xmlns:p14="http://schemas.microsoft.com/office/powerpoint/2010/main" val="2592686762"/>
              </p:ext>
            </p:extLst>
          </p:nvPr>
        </p:nvGraphicFramePr>
        <p:xfrm>
          <a:off x="5848350" y="6038764"/>
          <a:ext cx="1936750" cy="388938"/>
        </p:xfrm>
        <a:graphic>
          <a:graphicData uri="http://schemas.openxmlformats.org/presentationml/2006/ole">
            <mc:AlternateContent xmlns:mc="http://schemas.openxmlformats.org/markup-compatibility/2006">
              <mc:Choice xmlns:v="urn:schemas-microsoft-com:vml" Requires="v">
                <p:oleObj spid="_x0000_s8956" r:id="rId19" imgW="1320227" imgH="266584" progId="Equations">
                  <p:embed/>
                </p:oleObj>
              </mc:Choice>
              <mc:Fallback>
                <p:oleObj r:id="rId19" imgW="1320227" imgH="266584" progId="Equations">
                  <p:embed/>
                  <p:pic>
                    <p:nvPicPr>
                      <p:cNvPr id="25" name="Object 17"/>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848350" y="6038764"/>
                        <a:ext cx="193675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9" name="Text Box 8"/>
          <p:cNvSpPr txBox="1">
            <a:spLocks noChangeArrowheads="1"/>
          </p:cNvSpPr>
          <p:nvPr/>
        </p:nvSpPr>
        <p:spPr bwMode="auto">
          <a:xfrm>
            <a:off x="523081" y="1082675"/>
            <a:ext cx="8215313" cy="464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b="1" dirty="0">
                <a:solidFill>
                  <a:srgbClr val="C00000"/>
                </a:solidFill>
                <a:latin typeface="+mj-ea"/>
                <a:ea typeface="+mj-ea"/>
              </a:rPr>
              <a:t>（</a:t>
            </a:r>
            <a:r>
              <a:rPr lang="en-US" altLang="zh-CN" sz="2000" b="1" dirty="0">
                <a:solidFill>
                  <a:srgbClr val="C00000"/>
                </a:solidFill>
                <a:latin typeface="+mj-ea"/>
                <a:ea typeface="+mj-ea"/>
              </a:rPr>
              <a:t>3</a:t>
            </a:r>
            <a:r>
              <a:rPr lang="zh-CN" altLang="en-US" sz="2000" b="1" dirty="0">
                <a:solidFill>
                  <a:srgbClr val="C00000"/>
                </a:solidFill>
                <a:latin typeface="+mj-ea"/>
                <a:ea typeface="+mj-ea"/>
              </a:rPr>
              <a:t>）频率特性函数的计算</a:t>
            </a:r>
          </a:p>
        </p:txBody>
      </p:sp>
      <p:sp>
        <p:nvSpPr>
          <p:cNvPr id="20" name="Text Box 8"/>
          <p:cNvSpPr txBox="1">
            <a:spLocks noChangeArrowheads="1"/>
          </p:cNvSpPr>
          <p:nvPr/>
        </p:nvSpPr>
        <p:spPr bwMode="auto">
          <a:xfrm>
            <a:off x="1685925" y="4586202"/>
            <a:ext cx="6477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dirty="0">
                <a:latin typeface="+mn-ea"/>
                <a:ea typeface="+mn-ea"/>
              </a:rPr>
              <a:t>注：</a:t>
            </a:r>
          </a:p>
        </p:txBody>
      </p:sp>
      <p:graphicFrame>
        <p:nvGraphicFramePr>
          <p:cNvPr id="21" name="Object 20"/>
          <p:cNvGraphicFramePr>
            <a:graphicFrameLocks noChangeAspect="1"/>
          </p:cNvGraphicFramePr>
          <p:nvPr>
            <p:extLst>
              <p:ext uri="{D42A27DB-BD31-4B8C-83A1-F6EECF244321}">
                <p14:modId xmlns:p14="http://schemas.microsoft.com/office/powerpoint/2010/main" val="2058734529"/>
              </p:ext>
            </p:extLst>
          </p:nvPr>
        </p:nvGraphicFramePr>
        <p:xfrm>
          <a:off x="4241800" y="4606839"/>
          <a:ext cx="1536700" cy="431800"/>
        </p:xfrm>
        <a:graphic>
          <a:graphicData uri="http://schemas.openxmlformats.org/presentationml/2006/ole">
            <mc:AlternateContent xmlns:mc="http://schemas.openxmlformats.org/markup-compatibility/2006">
              <mc:Choice xmlns:v="urn:schemas-microsoft-com:vml" Requires="v">
                <p:oleObj spid="_x0000_s8957" r:id="rId21" imgW="901309" imgH="253890" progId="Equations">
                  <p:embed/>
                </p:oleObj>
              </mc:Choice>
              <mc:Fallback>
                <p:oleObj r:id="rId21" imgW="901309" imgH="253890" progId="Equations">
                  <p:embed/>
                  <p:pic>
                    <p:nvPicPr>
                      <p:cNvPr id="27" name="Object 20"/>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241800" y="4606839"/>
                        <a:ext cx="1536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27540907"/>
              </p:ext>
            </p:extLst>
          </p:nvPr>
        </p:nvGraphicFramePr>
        <p:xfrm>
          <a:off x="7772400" y="4980082"/>
          <a:ext cx="1760538" cy="574675"/>
        </p:xfrm>
        <a:graphic>
          <a:graphicData uri="http://schemas.openxmlformats.org/presentationml/2006/ole">
            <mc:AlternateContent xmlns:mc="http://schemas.openxmlformats.org/markup-compatibility/2006">
              <mc:Choice xmlns:v="urn:schemas-microsoft-com:vml" Requires="v">
                <p:oleObj spid="_x0000_s8958" r:id="rId23" imgW="1320227" imgH="431613" progId="Equation.3">
                  <p:embed/>
                </p:oleObj>
              </mc:Choice>
              <mc:Fallback>
                <p:oleObj r:id="rId23" imgW="1320227" imgH="431613" progId="Equation.3">
                  <p:embed/>
                  <p:pic>
                    <p:nvPicPr>
                      <p:cNvPr id="28" name="Object 21"/>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7772400" y="4980082"/>
                        <a:ext cx="1760538"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2816840897"/>
              </p:ext>
            </p:extLst>
          </p:nvPr>
        </p:nvGraphicFramePr>
        <p:xfrm>
          <a:off x="5978525" y="5527589"/>
          <a:ext cx="1489075" cy="590550"/>
        </p:xfrm>
        <a:graphic>
          <a:graphicData uri="http://schemas.openxmlformats.org/presentationml/2006/ole">
            <mc:AlternateContent xmlns:mc="http://schemas.openxmlformats.org/markup-compatibility/2006">
              <mc:Choice xmlns:v="urn:schemas-microsoft-com:vml" Requires="v">
                <p:oleObj spid="_x0000_s8959" r:id="rId25" imgW="1117115" imgH="444307" progId="Equation.3">
                  <p:embed/>
                </p:oleObj>
              </mc:Choice>
              <mc:Fallback>
                <p:oleObj r:id="rId25" imgW="1117115" imgH="444307" progId="Equation.3">
                  <p:embed/>
                  <p:pic>
                    <p:nvPicPr>
                      <p:cNvPr id="29" name="Object 22"/>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5978525" y="5527589"/>
                        <a:ext cx="1489075"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82437794"/>
              </p:ext>
            </p:extLst>
          </p:nvPr>
        </p:nvGraphicFramePr>
        <p:xfrm>
          <a:off x="7929562" y="5903827"/>
          <a:ext cx="1862138" cy="625475"/>
        </p:xfrm>
        <a:graphic>
          <a:graphicData uri="http://schemas.openxmlformats.org/presentationml/2006/ole">
            <mc:AlternateContent xmlns:mc="http://schemas.openxmlformats.org/markup-compatibility/2006">
              <mc:Choice xmlns:v="urn:schemas-microsoft-com:vml" Requires="v">
                <p:oleObj spid="_x0000_s8960" r:id="rId27" imgW="1397000" imgH="469900" progId="Equation.3">
                  <p:embed/>
                </p:oleObj>
              </mc:Choice>
              <mc:Fallback>
                <p:oleObj r:id="rId27" imgW="1397000" imgH="469900" progId="Equation.3">
                  <p:embed/>
                  <p:pic>
                    <p:nvPicPr>
                      <p:cNvPr id="30" name="Object 23"/>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7929562" y="5903827"/>
                        <a:ext cx="1862138"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060117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linds(horizontal)">
                                      <p:cBhvr>
                                        <p:cTn id="16" dur="500"/>
                                        <p:tgtEl>
                                          <p:spTgt spid="3"/>
                                        </p:tgtEl>
                                      </p:cBhvr>
                                    </p:animEffect>
                                  </p:childTnLst>
                                </p:cTn>
                              </p:par>
                            </p:childTnLst>
                          </p:cTn>
                        </p:par>
                        <p:par>
                          <p:cTn id="17" fill="hold">
                            <p:stCondLst>
                              <p:cond delay="500"/>
                            </p:stCondLst>
                            <p:childTnLst>
                              <p:par>
                                <p:cTn id="18" presetID="3" presetClass="entr" presetSubtype="1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blinds(horizontal)">
                                      <p:cBhvr>
                                        <p:cTn id="20" dur="500"/>
                                        <p:tgtEl>
                                          <p:spTgt spid="20"/>
                                        </p:tgtEl>
                                      </p:cBhvr>
                                    </p:animEffect>
                                  </p:childTnLst>
                                </p:cTn>
                              </p:par>
                            </p:childTnLst>
                          </p:cTn>
                        </p:par>
                        <p:par>
                          <p:cTn id="21" fill="hold">
                            <p:stCondLst>
                              <p:cond delay="1000"/>
                            </p:stCondLst>
                            <p:childTnLst>
                              <p:par>
                                <p:cTn id="22" presetID="3" presetClass="entr" presetSubtype="1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linds(horizontal)">
                                      <p:cBhvr>
                                        <p:cTn id="24" dur="500"/>
                                        <p:tgtEl>
                                          <p:spTgt spid="11"/>
                                        </p:tgtEl>
                                      </p:cBhvr>
                                    </p:animEffect>
                                  </p:childTnLst>
                                </p:cTn>
                              </p:par>
                            </p:childTnLst>
                          </p:cTn>
                        </p:par>
                        <p:par>
                          <p:cTn id="25" fill="hold">
                            <p:stCondLst>
                              <p:cond delay="1500"/>
                            </p:stCondLst>
                            <p:childTnLst>
                              <p:par>
                                <p:cTn id="26" presetID="3" presetClass="entr" presetSubtype="1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blinds(horizontal)">
                                      <p:cBhvr>
                                        <p:cTn id="28" dur="500"/>
                                        <p:tgtEl>
                                          <p:spTgt spid="21"/>
                                        </p:tgtEl>
                                      </p:cBhvr>
                                    </p:animEffect>
                                  </p:childTnLst>
                                </p:cTn>
                              </p:par>
                            </p:childTnLst>
                          </p:cTn>
                        </p:par>
                        <p:par>
                          <p:cTn id="29" fill="hold">
                            <p:stCondLst>
                              <p:cond delay="2000"/>
                            </p:stCondLst>
                            <p:childTnLst>
                              <p:par>
                                <p:cTn id="30" presetID="3" presetClass="entr" presetSubtype="1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par>
                          <p:cTn id="33" fill="hold">
                            <p:stCondLst>
                              <p:cond delay="2500"/>
                            </p:stCondLst>
                            <p:childTnLst>
                              <p:par>
                                <p:cTn id="34" presetID="3" presetClass="entr" presetSubtype="1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linds(horizontal)">
                                      <p:cBhvr>
                                        <p:cTn id="36" dur="500"/>
                                        <p:tgtEl>
                                          <p:spTgt spid="13"/>
                                        </p:tgtEl>
                                      </p:cBhvr>
                                    </p:animEffect>
                                  </p:childTnLst>
                                </p:cTn>
                              </p:par>
                            </p:childTnLst>
                          </p:cTn>
                        </p:par>
                        <p:par>
                          <p:cTn id="37" fill="hold">
                            <p:stCondLst>
                              <p:cond delay="3000"/>
                            </p:stCondLst>
                            <p:childTnLst>
                              <p:par>
                                <p:cTn id="38" presetID="3" presetClass="entr" presetSubtype="10"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blinds(horizontal)">
                                      <p:cBhvr>
                                        <p:cTn id="40" dur="500"/>
                                        <p:tgtEl>
                                          <p:spTgt spid="14"/>
                                        </p:tgtEl>
                                      </p:cBhvr>
                                    </p:animEffect>
                                  </p:childTnLst>
                                </p:cTn>
                              </p:par>
                            </p:childTnLst>
                          </p:cTn>
                        </p:par>
                        <p:par>
                          <p:cTn id="41" fill="hold">
                            <p:stCondLst>
                              <p:cond delay="3500"/>
                            </p:stCondLst>
                            <p:childTnLst>
                              <p:par>
                                <p:cTn id="42" presetID="3" presetClass="entr" presetSubtype="10"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blinds(horizontal)">
                                      <p:cBhvr>
                                        <p:cTn id="44" dur="500"/>
                                        <p:tgtEl>
                                          <p:spTgt spid="22"/>
                                        </p:tgtEl>
                                      </p:cBhvr>
                                    </p:animEffect>
                                  </p:childTnLst>
                                </p:cTn>
                              </p:par>
                            </p:childTnLst>
                          </p:cTn>
                        </p:par>
                        <p:par>
                          <p:cTn id="45" fill="hold">
                            <p:stCondLst>
                              <p:cond delay="4000"/>
                            </p:stCondLst>
                            <p:childTnLst>
                              <p:par>
                                <p:cTn id="46" presetID="3" presetClass="entr" presetSubtype="1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blinds(horizontal)">
                                      <p:cBhvr>
                                        <p:cTn id="48" dur="500"/>
                                        <p:tgtEl>
                                          <p:spTgt spid="15"/>
                                        </p:tgtEl>
                                      </p:cBhvr>
                                    </p:animEffect>
                                  </p:childTnLst>
                                </p:cTn>
                              </p:par>
                            </p:childTnLst>
                          </p:cTn>
                        </p:par>
                        <p:par>
                          <p:cTn id="49" fill="hold">
                            <p:stCondLst>
                              <p:cond delay="4500"/>
                            </p:stCondLst>
                            <p:childTnLst>
                              <p:par>
                                <p:cTn id="50" presetID="3" presetClass="entr" presetSubtype="10" fill="hold"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par>
                          <p:cTn id="53" fill="hold">
                            <p:stCondLst>
                              <p:cond delay="5000"/>
                            </p:stCondLst>
                            <p:childTnLst>
                              <p:par>
                                <p:cTn id="54" presetID="3" presetClass="entr" presetSubtype="10" fill="hold"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blinds(horizontal)">
                                      <p:cBhvr>
                                        <p:cTn id="56" dur="500"/>
                                        <p:tgtEl>
                                          <p:spTgt spid="23"/>
                                        </p:tgtEl>
                                      </p:cBhvr>
                                    </p:animEffect>
                                  </p:childTnLst>
                                </p:cTn>
                              </p:par>
                            </p:childTnLst>
                          </p:cTn>
                        </p:par>
                        <p:par>
                          <p:cTn id="57" fill="hold">
                            <p:stCondLst>
                              <p:cond delay="5500"/>
                            </p:stCondLst>
                            <p:childTnLst>
                              <p:par>
                                <p:cTn id="58" presetID="3" presetClass="entr" presetSubtype="10"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blinds(horizontal)">
                                      <p:cBhvr>
                                        <p:cTn id="60" dur="500"/>
                                        <p:tgtEl>
                                          <p:spTgt spid="17"/>
                                        </p:tgtEl>
                                      </p:cBhvr>
                                    </p:animEffect>
                                  </p:childTnLst>
                                </p:cTn>
                              </p:par>
                            </p:childTnLst>
                          </p:cTn>
                        </p:par>
                        <p:par>
                          <p:cTn id="61" fill="hold">
                            <p:stCondLst>
                              <p:cond delay="6000"/>
                            </p:stCondLst>
                            <p:childTnLst>
                              <p:par>
                                <p:cTn id="62" presetID="3" presetClass="entr" presetSubtype="10" fill="hold"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blinds(horizontal)">
                                      <p:cBhvr>
                                        <p:cTn id="64" dur="500"/>
                                        <p:tgtEl>
                                          <p:spTgt spid="18"/>
                                        </p:tgtEl>
                                      </p:cBhvr>
                                    </p:animEffect>
                                  </p:childTnLst>
                                </p:cTn>
                              </p:par>
                            </p:childTnLst>
                          </p:cTn>
                        </p:par>
                        <p:par>
                          <p:cTn id="65" fill="hold">
                            <p:stCondLst>
                              <p:cond delay="6500"/>
                            </p:stCondLst>
                            <p:childTnLst>
                              <p:par>
                                <p:cTn id="66" presetID="3" presetClass="entr" presetSubtype="10" fill="hold"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blinds(horizontal)">
                                      <p:cBhvr>
                                        <p:cTn id="6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p:bldP spid="13" grpId="0"/>
      <p:bldP spid="15" grpId="0"/>
      <p:bldP spid="17"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5.1 </a:t>
            </a:r>
            <a:r>
              <a:rPr lang="zh-CN" altLang="en-US" dirty="0"/>
              <a:t>基本</a:t>
            </a:r>
            <a:r>
              <a:rPr lang="zh-CN" altLang="en-US" dirty="0" smtClean="0"/>
              <a:t>概念</a:t>
            </a:r>
            <a:endParaRPr lang="zh-CN" altLang="en-US" dirty="0"/>
          </a:p>
        </p:txBody>
      </p:sp>
      <p:sp>
        <p:nvSpPr>
          <p:cNvPr id="3" name="Text Box 6"/>
          <p:cNvSpPr txBox="1">
            <a:spLocks noChangeArrowheads="1"/>
          </p:cNvSpPr>
          <p:nvPr/>
        </p:nvSpPr>
        <p:spPr bwMode="auto">
          <a:xfrm>
            <a:off x="515938" y="1089025"/>
            <a:ext cx="7848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例</a:t>
            </a:r>
            <a:r>
              <a:rPr lang="en-US" altLang="zh-CN" sz="2000" b="1" dirty="0">
                <a:latin typeface="+mj-ea"/>
                <a:ea typeface="+mj-ea"/>
              </a:rPr>
              <a:t>1</a:t>
            </a:r>
            <a:r>
              <a:rPr lang="zh-CN" altLang="en-US" sz="2000" dirty="0">
                <a:latin typeface="+mn-ea"/>
                <a:ea typeface="+mn-ea"/>
              </a:rPr>
              <a:t>：单位反馈系统的开环传递函数为</a:t>
            </a:r>
          </a:p>
        </p:txBody>
      </p:sp>
      <p:graphicFrame>
        <p:nvGraphicFramePr>
          <p:cNvPr id="4" name="Object 7"/>
          <p:cNvGraphicFramePr>
            <a:graphicFrameLocks noChangeAspect="1"/>
          </p:cNvGraphicFramePr>
          <p:nvPr>
            <p:extLst>
              <p:ext uri="{D42A27DB-BD31-4B8C-83A1-F6EECF244321}">
                <p14:modId xmlns:p14="http://schemas.microsoft.com/office/powerpoint/2010/main" val="3624111180"/>
              </p:ext>
            </p:extLst>
          </p:nvPr>
        </p:nvGraphicFramePr>
        <p:xfrm>
          <a:off x="5643958" y="1293875"/>
          <a:ext cx="1293019" cy="656456"/>
        </p:xfrm>
        <a:graphic>
          <a:graphicData uri="http://schemas.openxmlformats.org/presentationml/2006/ole">
            <mc:AlternateContent xmlns:mc="http://schemas.openxmlformats.org/markup-compatibility/2006">
              <mc:Choice xmlns:v="urn:schemas-microsoft-com:vml" Requires="v">
                <p:oleObj spid="_x0000_s9442" r:id="rId3" imgW="774364" imgH="393529" progId="Equation.3">
                  <p:embed/>
                </p:oleObj>
              </mc:Choice>
              <mc:Fallback>
                <p:oleObj r:id="rId3" imgW="774364" imgH="393529" progId="Equation.3">
                  <p:embed/>
                  <p:pic>
                    <p:nvPicPr>
                      <p:cNvPr id="8194"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43958" y="1293875"/>
                        <a:ext cx="1293019" cy="656456"/>
                      </a:xfrm>
                      <a:prstGeom prst="rect">
                        <a:avLst/>
                      </a:prstGeom>
                      <a:ln>
                        <a:noFill/>
                      </a:ln>
                    </p:spPr>
                  </p:pic>
                </p:oleObj>
              </mc:Fallback>
            </mc:AlternateContent>
          </a:graphicData>
        </a:graphic>
      </p:graphicFrame>
      <p:sp>
        <p:nvSpPr>
          <p:cNvPr id="5" name="Text Box 9"/>
          <p:cNvSpPr txBox="1">
            <a:spLocks noChangeArrowheads="1"/>
          </p:cNvSpPr>
          <p:nvPr/>
        </p:nvSpPr>
        <p:spPr bwMode="auto">
          <a:xfrm>
            <a:off x="515938" y="2069782"/>
            <a:ext cx="11160125" cy="853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1943100" indent="-1943100" eaLnBrk="1" hangingPunct="1">
              <a:lnSpc>
                <a:spcPct val="130000"/>
              </a:lnSpc>
              <a:spcBef>
                <a:spcPct val="50000"/>
              </a:spcBef>
            </a:pPr>
            <a:r>
              <a:rPr lang="zh-CN" altLang="en-US" sz="2000" dirty="0">
                <a:latin typeface="+mn-ea"/>
                <a:ea typeface="+mn-ea"/>
              </a:rPr>
              <a:t>计算输入信号为</a:t>
            </a:r>
            <a:r>
              <a:rPr lang="en-US" altLang="zh-CN" sz="2000" dirty="0" smtClean="0">
                <a:latin typeface="+mn-ea"/>
                <a:ea typeface="+mn-ea"/>
              </a:rPr>
              <a:t>: </a:t>
            </a:r>
            <a:r>
              <a:rPr lang="en-US" altLang="zh-CN" sz="2000" b="1" dirty="0" smtClean="0">
                <a:latin typeface="+mj-ea"/>
                <a:ea typeface="+mj-ea"/>
              </a:rPr>
              <a:t>(</a:t>
            </a:r>
            <a:r>
              <a:rPr lang="en-US" altLang="zh-CN" sz="2000" b="1" dirty="0">
                <a:latin typeface="+mj-ea"/>
                <a:ea typeface="+mj-ea"/>
              </a:rPr>
              <a:t>1</a:t>
            </a:r>
            <a:r>
              <a:rPr lang="en-US" altLang="zh-CN" sz="2000" b="1" dirty="0" smtClean="0">
                <a:latin typeface="+mj-ea"/>
                <a:ea typeface="+mj-ea"/>
              </a:rPr>
              <a:t>) u(t</a:t>
            </a:r>
            <a:r>
              <a:rPr lang="en-US" altLang="zh-CN" sz="2000" b="1" dirty="0">
                <a:latin typeface="+mj-ea"/>
                <a:ea typeface="+mj-ea"/>
              </a:rPr>
              <a:t>)=sin(t+30</a:t>
            </a:r>
            <a:r>
              <a:rPr lang="en-US" altLang="zh-CN" sz="2000" b="1" baseline="30000" dirty="0">
                <a:latin typeface="+mj-ea"/>
                <a:ea typeface="+mj-ea"/>
              </a:rPr>
              <a:t>0</a:t>
            </a:r>
            <a:r>
              <a:rPr lang="en-US" altLang="zh-CN" sz="2000" b="1" dirty="0">
                <a:latin typeface="+mj-ea"/>
                <a:ea typeface="+mj-ea"/>
              </a:rPr>
              <a:t>)</a:t>
            </a:r>
            <a:r>
              <a:rPr lang="zh-CN" altLang="en-US" sz="2000" b="1" dirty="0">
                <a:latin typeface="+mj-ea"/>
                <a:ea typeface="+mj-ea"/>
              </a:rPr>
              <a:t>，</a:t>
            </a:r>
            <a:r>
              <a:rPr lang="en-US" altLang="zh-CN" sz="2000" b="1" dirty="0">
                <a:latin typeface="+mj-ea"/>
                <a:ea typeface="+mj-ea"/>
              </a:rPr>
              <a:t>(2</a:t>
            </a:r>
            <a:r>
              <a:rPr lang="en-US" altLang="zh-CN" sz="2000" b="1" dirty="0" smtClean="0">
                <a:latin typeface="+mj-ea"/>
                <a:ea typeface="+mj-ea"/>
              </a:rPr>
              <a:t>) u(t</a:t>
            </a:r>
            <a:r>
              <a:rPr lang="en-US" altLang="zh-CN" sz="2000" b="1" dirty="0">
                <a:latin typeface="+mj-ea"/>
                <a:ea typeface="+mj-ea"/>
              </a:rPr>
              <a:t>)=2cos(2t-45</a:t>
            </a:r>
            <a:r>
              <a:rPr lang="en-US" altLang="zh-CN" sz="2000" b="1" baseline="30000" dirty="0">
                <a:latin typeface="+mj-ea"/>
                <a:ea typeface="+mj-ea"/>
              </a:rPr>
              <a:t>0</a:t>
            </a:r>
            <a:r>
              <a:rPr lang="en-US" altLang="zh-CN" sz="2000" b="1" dirty="0">
                <a:latin typeface="+mj-ea"/>
                <a:ea typeface="+mj-ea"/>
              </a:rPr>
              <a:t>)</a:t>
            </a:r>
            <a:r>
              <a:rPr lang="zh-CN" altLang="en-US" sz="2000" dirty="0">
                <a:latin typeface="+mn-ea"/>
                <a:ea typeface="+mn-ea"/>
              </a:rPr>
              <a:t>，</a:t>
            </a:r>
            <a:r>
              <a:rPr lang="en-US" altLang="zh-CN" sz="2000" b="1" dirty="0">
                <a:latin typeface="+mj-ea"/>
                <a:ea typeface="+mj-ea"/>
              </a:rPr>
              <a:t>(3</a:t>
            </a:r>
            <a:r>
              <a:rPr lang="en-US" altLang="zh-CN" sz="2000" b="1" dirty="0" smtClean="0">
                <a:latin typeface="+mj-ea"/>
                <a:ea typeface="+mj-ea"/>
              </a:rPr>
              <a:t>) u(t</a:t>
            </a:r>
            <a:r>
              <a:rPr lang="en-US" altLang="zh-CN" sz="2000" b="1" dirty="0">
                <a:latin typeface="+mj-ea"/>
                <a:ea typeface="+mj-ea"/>
              </a:rPr>
              <a:t>)=sin(t+30</a:t>
            </a:r>
            <a:r>
              <a:rPr lang="en-US" altLang="zh-CN" sz="2000" b="1" baseline="30000" dirty="0">
                <a:latin typeface="+mj-ea"/>
                <a:ea typeface="+mj-ea"/>
              </a:rPr>
              <a:t>0</a:t>
            </a:r>
            <a:r>
              <a:rPr lang="en-US" altLang="zh-CN" sz="2000" b="1" dirty="0">
                <a:latin typeface="+mj-ea"/>
                <a:ea typeface="+mj-ea"/>
              </a:rPr>
              <a:t>)-2cos(2t-45</a:t>
            </a:r>
            <a:r>
              <a:rPr lang="en-US" altLang="zh-CN" sz="2000" b="1" baseline="30000" dirty="0">
                <a:latin typeface="+mj-ea"/>
                <a:ea typeface="+mj-ea"/>
              </a:rPr>
              <a:t>0</a:t>
            </a:r>
            <a:r>
              <a:rPr lang="en-US" altLang="zh-CN" sz="2000" b="1" dirty="0" smtClean="0">
                <a:latin typeface="+mj-ea"/>
                <a:ea typeface="+mj-ea"/>
              </a:rPr>
              <a:t>) </a:t>
            </a:r>
            <a:r>
              <a:rPr lang="zh-CN" altLang="en-US" sz="2000" dirty="0" smtClean="0">
                <a:latin typeface="+mn-ea"/>
                <a:ea typeface="+mn-ea"/>
              </a:rPr>
              <a:t>时</a:t>
            </a:r>
            <a:r>
              <a:rPr lang="zh-CN" altLang="en-US" sz="2000" dirty="0">
                <a:latin typeface="+mn-ea"/>
                <a:ea typeface="+mn-ea"/>
              </a:rPr>
              <a:t>的稳态输出。</a:t>
            </a:r>
          </a:p>
        </p:txBody>
      </p:sp>
      <p:sp>
        <p:nvSpPr>
          <p:cNvPr id="6" name="Text Box 10"/>
          <p:cNvSpPr txBox="1">
            <a:spLocks noChangeArrowheads="1"/>
          </p:cNvSpPr>
          <p:nvPr/>
        </p:nvSpPr>
        <p:spPr bwMode="auto">
          <a:xfrm>
            <a:off x="515938" y="3105150"/>
            <a:ext cx="7848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解：反馈控制系统的闭环传递函数及其频率特性函数为</a:t>
            </a:r>
          </a:p>
        </p:txBody>
      </p:sp>
      <p:graphicFrame>
        <p:nvGraphicFramePr>
          <p:cNvPr id="7" name="Object 11"/>
          <p:cNvGraphicFramePr>
            <a:graphicFrameLocks noChangeAspect="1"/>
          </p:cNvGraphicFramePr>
          <p:nvPr>
            <p:extLst>
              <p:ext uri="{D42A27DB-BD31-4B8C-83A1-F6EECF244321}">
                <p14:modId xmlns:p14="http://schemas.microsoft.com/office/powerpoint/2010/main" val="125573100"/>
              </p:ext>
            </p:extLst>
          </p:nvPr>
        </p:nvGraphicFramePr>
        <p:xfrm>
          <a:off x="2768599" y="3624263"/>
          <a:ext cx="7043738" cy="1463675"/>
        </p:xfrm>
        <a:graphic>
          <a:graphicData uri="http://schemas.openxmlformats.org/presentationml/2006/ole">
            <mc:AlternateContent xmlns:mc="http://schemas.openxmlformats.org/markup-compatibility/2006">
              <mc:Choice xmlns:v="urn:schemas-microsoft-com:vml" Requires="v">
                <p:oleObj spid="_x0000_s9443" r:id="rId5" imgW="4762500" imgH="990600" progId="Equation.3">
                  <p:embed/>
                </p:oleObj>
              </mc:Choice>
              <mc:Fallback>
                <p:oleObj r:id="rId5" imgW="4762500" imgH="990600" progId="Equation.3">
                  <p:embed/>
                  <p:pic>
                    <p:nvPicPr>
                      <p:cNvPr id="8195"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68599" y="3624263"/>
                        <a:ext cx="7043738"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 name="Text Box 12"/>
          <p:cNvSpPr txBox="1">
            <a:spLocks noChangeArrowheads="1"/>
          </p:cNvSpPr>
          <p:nvPr/>
        </p:nvSpPr>
        <p:spPr bwMode="auto">
          <a:xfrm>
            <a:off x="1028700" y="5302250"/>
            <a:ext cx="5359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反馈控制系统幅频特性函数和相频特性函数为</a:t>
            </a:r>
          </a:p>
        </p:txBody>
      </p:sp>
      <p:graphicFrame>
        <p:nvGraphicFramePr>
          <p:cNvPr id="9" name="Object 13"/>
          <p:cNvGraphicFramePr>
            <a:graphicFrameLocks noChangeAspect="1"/>
          </p:cNvGraphicFramePr>
          <p:nvPr>
            <p:extLst>
              <p:ext uri="{D42A27DB-BD31-4B8C-83A1-F6EECF244321}">
                <p14:modId xmlns:p14="http://schemas.microsoft.com/office/powerpoint/2010/main" val="3356467871"/>
              </p:ext>
            </p:extLst>
          </p:nvPr>
        </p:nvGraphicFramePr>
        <p:xfrm>
          <a:off x="3128963" y="5788852"/>
          <a:ext cx="2555875" cy="592138"/>
        </p:xfrm>
        <a:graphic>
          <a:graphicData uri="http://schemas.openxmlformats.org/presentationml/2006/ole">
            <mc:AlternateContent xmlns:mc="http://schemas.openxmlformats.org/markup-compatibility/2006">
              <mc:Choice xmlns:v="urn:schemas-microsoft-com:vml" Requires="v">
                <p:oleObj spid="_x0000_s9444" r:id="rId7" imgW="1916868" imgH="444307" progId="Equation.3">
                  <p:embed/>
                </p:oleObj>
              </mc:Choice>
              <mc:Fallback>
                <p:oleObj r:id="rId7" imgW="1916868" imgH="444307" progId="Equation.3">
                  <p:embed/>
                  <p:pic>
                    <p:nvPicPr>
                      <p:cNvPr id="8196"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28963" y="5788852"/>
                        <a:ext cx="2555875"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 name="Object 14"/>
          <p:cNvGraphicFramePr>
            <a:graphicFrameLocks noChangeAspect="1"/>
          </p:cNvGraphicFramePr>
          <p:nvPr>
            <p:extLst>
              <p:ext uri="{D42A27DB-BD31-4B8C-83A1-F6EECF244321}">
                <p14:modId xmlns:p14="http://schemas.microsoft.com/office/powerpoint/2010/main" val="1263507444"/>
              </p:ext>
            </p:extLst>
          </p:nvPr>
        </p:nvGraphicFramePr>
        <p:xfrm>
          <a:off x="6569076" y="5788852"/>
          <a:ext cx="2592387" cy="577850"/>
        </p:xfrm>
        <a:graphic>
          <a:graphicData uri="http://schemas.openxmlformats.org/presentationml/2006/ole">
            <mc:AlternateContent xmlns:mc="http://schemas.openxmlformats.org/markup-compatibility/2006">
              <mc:Choice xmlns:v="urn:schemas-microsoft-com:vml" Requires="v">
                <p:oleObj spid="_x0000_s9445" r:id="rId9" imgW="1765300" imgH="393700" progId="Equations">
                  <p:embed/>
                </p:oleObj>
              </mc:Choice>
              <mc:Fallback>
                <p:oleObj r:id="rId9" imgW="1765300" imgH="393700" progId="Equations">
                  <p:embed/>
                  <p:pic>
                    <p:nvPicPr>
                      <p:cNvPr id="8197"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69076" y="5788852"/>
                        <a:ext cx="2592387"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187349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5.1 </a:t>
            </a:r>
            <a:r>
              <a:rPr lang="zh-CN" altLang="en-US" dirty="0"/>
              <a:t>基本</a:t>
            </a:r>
            <a:r>
              <a:rPr lang="zh-CN" altLang="en-US" dirty="0" smtClean="0"/>
              <a:t>概念</a:t>
            </a:r>
            <a:endParaRPr lang="zh-CN" altLang="en-US" dirty="0"/>
          </a:p>
        </p:txBody>
      </p:sp>
      <p:sp>
        <p:nvSpPr>
          <p:cNvPr id="3" name="Text Box 6"/>
          <p:cNvSpPr txBox="1">
            <a:spLocks noChangeArrowheads="1"/>
          </p:cNvSpPr>
          <p:nvPr/>
        </p:nvSpPr>
        <p:spPr bwMode="auto">
          <a:xfrm>
            <a:off x="944562" y="2674145"/>
            <a:ext cx="30956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系统的稳态</a:t>
            </a:r>
            <a:r>
              <a:rPr lang="zh-CN" altLang="en-US" sz="2000" dirty="0" smtClean="0">
                <a:latin typeface="+mn-ea"/>
                <a:ea typeface="+mn-ea"/>
              </a:rPr>
              <a:t>输出 </a:t>
            </a:r>
            <a:r>
              <a:rPr lang="en-US" altLang="zh-CN" sz="2000" b="1" dirty="0" smtClean="0">
                <a:latin typeface="+mj-ea"/>
                <a:ea typeface="+mj-ea"/>
              </a:rPr>
              <a:t>y(t) </a:t>
            </a:r>
            <a:r>
              <a:rPr lang="zh-CN" altLang="en-US" sz="2000" dirty="0" smtClean="0">
                <a:latin typeface="+mn-ea"/>
                <a:ea typeface="+mn-ea"/>
              </a:rPr>
              <a:t>为</a:t>
            </a:r>
            <a:endParaRPr lang="zh-CN" altLang="en-US" sz="2000" dirty="0">
              <a:latin typeface="+mn-ea"/>
              <a:ea typeface="+mn-ea"/>
            </a:endParaRPr>
          </a:p>
        </p:txBody>
      </p:sp>
      <p:graphicFrame>
        <p:nvGraphicFramePr>
          <p:cNvPr id="4" name="Object 7"/>
          <p:cNvGraphicFramePr>
            <a:graphicFrameLocks noChangeAspect="1"/>
          </p:cNvGraphicFramePr>
          <p:nvPr>
            <p:extLst>
              <p:ext uri="{D42A27DB-BD31-4B8C-83A1-F6EECF244321}">
                <p14:modId xmlns:p14="http://schemas.microsoft.com/office/powerpoint/2010/main" val="2517390282"/>
              </p:ext>
            </p:extLst>
          </p:nvPr>
        </p:nvGraphicFramePr>
        <p:xfrm>
          <a:off x="4322762" y="1638301"/>
          <a:ext cx="3714750" cy="569912"/>
        </p:xfrm>
        <a:graphic>
          <a:graphicData uri="http://schemas.openxmlformats.org/presentationml/2006/ole">
            <mc:AlternateContent xmlns:mc="http://schemas.openxmlformats.org/markup-compatibility/2006">
              <mc:Choice xmlns:v="urn:schemas-microsoft-com:vml" Requires="v">
                <p:oleObj spid="_x0000_s10641" r:id="rId3" imgW="2895600" imgH="444500" progId="Equation.3">
                  <p:embed/>
                </p:oleObj>
              </mc:Choice>
              <mc:Fallback>
                <p:oleObj r:id="rId3" imgW="2895600" imgH="444500" progId="Equation.3">
                  <p:embed/>
                  <p:pic>
                    <p:nvPicPr>
                      <p:cNvPr id="9218"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2762" y="1638301"/>
                        <a:ext cx="3714750"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8"/>
          <p:cNvGraphicFramePr>
            <a:graphicFrameLocks noChangeAspect="1"/>
          </p:cNvGraphicFramePr>
          <p:nvPr>
            <p:extLst>
              <p:ext uri="{D42A27DB-BD31-4B8C-83A1-F6EECF244321}">
                <p14:modId xmlns:p14="http://schemas.microsoft.com/office/powerpoint/2010/main" val="1483362712"/>
              </p:ext>
            </p:extLst>
          </p:nvPr>
        </p:nvGraphicFramePr>
        <p:xfrm>
          <a:off x="4514849" y="2228851"/>
          <a:ext cx="3487738" cy="552450"/>
        </p:xfrm>
        <a:graphic>
          <a:graphicData uri="http://schemas.openxmlformats.org/presentationml/2006/ole">
            <mc:AlternateContent xmlns:mc="http://schemas.openxmlformats.org/markup-compatibility/2006">
              <mc:Choice xmlns:v="urn:schemas-microsoft-com:vml" Requires="v">
                <p:oleObj spid="_x0000_s10642" r:id="rId5" imgW="2489200" imgH="393700" progId="Equations">
                  <p:embed/>
                </p:oleObj>
              </mc:Choice>
              <mc:Fallback>
                <p:oleObj r:id="rId5" imgW="2489200" imgH="393700" progId="Equations">
                  <p:embed/>
                  <p:pic>
                    <p:nvPicPr>
                      <p:cNvPr id="9219"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14849" y="2228851"/>
                        <a:ext cx="3487738"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Text Box 12"/>
          <p:cNvSpPr txBox="1">
            <a:spLocks noChangeArrowheads="1"/>
          </p:cNvSpPr>
          <p:nvPr/>
        </p:nvSpPr>
        <p:spPr bwMode="auto">
          <a:xfrm>
            <a:off x="515938" y="1103313"/>
            <a:ext cx="7848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dirty="0">
                <a:solidFill>
                  <a:srgbClr val="0070C0"/>
                </a:solidFill>
                <a:latin typeface="+mj-ea"/>
                <a:ea typeface="+mj-ea"/>
              </a:rPr>
              <a:t>(1</a:t>
            </a:r>
            <a:r>
              <a:rPr lang="en-US" altLang="zh-CN" sz="2000" b="1" dirty="0" smtClean="0">
                <a:solidFill>
                  <a:srgbClr val="0070C0"/>
                </a:solidFill>
                <a:latin typeface="+mj-ea"/>
                <a:ea typeface="+mj-ea"/>
              </a:rPr>
              <a:t>) u(t</a:t>
            </a:r>
            <a:r>
              <a:rPr lang="en-US" altLang="zh-CN" sz="2000" b="1" dirty="0">
                <a:solidFill>
                  <a:srgbClr val="0070C0"/>
                </a:solidFill>
                <a:latin typeface="+mj-ea"/>
                <a:ea typeface="+mj-ea"/>
              </a:rPr>
              <a:t>)=sin(t+30</a:t>
            </a:r>
            <a:r>
              <a:rPr lang="en-US" altLang="zh-CN" sz="2000" b="1" baseline="30000" dirty="0">
                <a:solidFill>
                  <a:srgbClr val="0070C0"/>
                </a:solidFill>
                <a:latin typeface="+mj-ea"/>
                <a:ea typeface="+mj-ea"/>
              </a:rPr>
              <a:t>0</a:t>
            </a:r>
            <a:r>
              <a:rPr lang="en-US" altLang="zh-CN" sz="2000" b="1" dirty="0">
                <a:solidFill>
                  <a:srgbClr val="0070C0"/>
                </a:solidFill>
                <a:latin typeface="+mj-ea"/>
                <a:ea typeface="+mj-ea"/>
              </a:rPr>
              <a:t>)</a:t>
            </a:r>
            <a:r>
              <a:rPr lang="zh-CN" altLang="en-US" sz="2000" b="1" dirty="0">
                <a:solidFill>
                  <a:srgbClr val="0070C0"/>
                </a:solidFill>
                <a:latin typeface="+mj-ea"/>
                <a:ea typeface="+mj-ea"/>
              </a:rPr>
              <a:t>时，即有</a:t>
            </a:r>
            <a:r>
              <a:rPr lang="el-GR" altLang="zh-CN" sz="2000" b="1" dirty="0">
                <a:solidFill>
                  <a:srgbClr val="0070C0"/>
                </a:solidFill>
                <a:latin typeface="+mj-ea"/>
                <a:ea typeface="+mj-ea"/>
              </a:rPr>
              <a:t>ω</a:t>
            </a:r>
            <a:r>
              <a:rPr lang="en-US" altLang="zh-CN" sz="2000" b="1" dirty="0">
                <a:solidFill>
                  <a:srgbClr val="0070C0"/>
                </a:solidFill>
                <a:latin typeface="+mj-ea"/>
                <a:ea typeface="+mj-ea"/>
              </a:rPr>
              <a:t>=1</a:t>
            </a:r>
            <a:r>
              <a:rPr lang="zh-CN" altLang="en-US" sz="2000" b="1" dirty="0">
                <a:solidFill>
                  <a:srgbClr val="0070C0"/>
                </a:solidFill>
                <a:latin typeface="+mj-ea"/>
                <a:ea typeface="+mj-ea"/>
              </a:rPr>
              <a:t>，∠</a:t>
            </a:r>
            <a:r>
              <a:rPr lang="en-US" altLang="zh-CN" sz="2000" b="1" dirty="0">
                <a:solidFill>
                  <a:srgbClr val="0070C0"/>
                </a:solidFill>
                <a:latin typeface="+mj-ea"/>
                <a:ea typeface="+mj-ea"/>
              </a:rPr>
              <a:t>u=30</a:t>
            </a:r>
            <a:r>
              <a:rPr lang="en-US" altLang="zh-CN" sz="2000" b="1" baseline="30000" dirty="0">
                <a:solidFill>
                  <a:srgbClr val="0070C0"/>
                </a:solidFill>
                <a:latin typeface="+mj-ea"/>
                <a:ea typeface="+mj-ea"/>
              </a:rPr>
              <a:t>0</a:t>
            </a:r>
            <a:r>
              <a:rPr lang="zh-CN" altLang="en-US" sz="2000" b="1" dirty="0">
                <a:solidFill>
                  <a:srgbClr val="0070C0"/>
                </a:solidFill>
                <a:latin typeface="+mj-ea"/>
                <a:ea typeface="+mj-ea"/>
              </a:rPr>
              <a:t>，</a:t>
            </a:r>
            <a:r>
              <a:rPr lang="en-US" altLang="zh-CN" sz="2000" b="1" dirty="0">
                <a:solidFill>
                  <a:srgbClr val="0070C0"/>
                </a:solidFill>
                <a:latin typeface="+mj-ea"/>
                <a:ea typeface="+mj-ea"/>
              </a:rPr>
              <a:t>|u(t)|=1</a:t>
            </a:r>
            <a:endParaRPr lang="el-GR" altLang="zh-CN" sz="2000" b="1" dirty="0">
              <a:solidFill>
                <a:srgbClr val="0070C0"/>
              </a:solidFill>
              <a:latin typeface="+mj-ea"/>
              <a:ea typeface="+mj-ea"/>
            </a:endParaRPr>
          </a:p>
        </p:txBody>
      </p:sp>
      <p:graphicFrame>
        <p:nvGraphicFramePr>
          <p:cNvPr id="7" name="Object 13"/>
          <p:cNvGraphicFramePr>
            <a:graphicFrameLocks noChangeAspect="1"/>
          </p:cNvGraphicFramePr>
          <p:nvPr>
            <p:extLst>
              <p:ext uri="{D42A27DB-BD31-4B8C-83A1-F6EECF244321}">
                <p14:modId xmlns:p14="http://schemas.microsoft.com/office/powerpoint/2010/main" val="3316988546"/>
              </p:ext>
            </p:extLst>
          </p:nvPr>
        </p:nvGraphicFramePr>
        <p:xfrm>
          <a:off x="2946400" y="3107533"/>
          <a:ext cx="6305550" cy="350837"/>
        </p:xfrm>
        <a:graphic>
          <a:graphicData uri="http://schemas.openxmlformats.org/presentationml/2006/ole">
            <mc:AlternateContent xmlns:mc="http://schemas.openxmlformats.org/markup-compatibility/2006">
              <mc:Choice xmlns:v="urn:schemas-microsoft-com:vml" Requires="v">
                <p:oleObj spid="_x0000_s10643" r:id="rId7" imgW="4140200" imgH="228600" progId="Equations">
                  <p:embed/>
                </p:oleObj>
              </mc:Choice>
              <mc:Fallback>
                <p:oleObj r:id="rId7" imgW="4140200" imgH="228600" progId="Equations">
                  <p:embed/>
                  <p:pic>
                    <p:nvPicPr>
                      <p:cNvPr id="9220"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46400" y="3107533"/>
                        <a:ext cx="6305550"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 name="Text Box 14"/>
          <p:cNvSpPr txBox="1">
            <a:spLocks noChangeArrowheads="1"/>
          </p:cNvSpPr>
          <p:nvPr/>
        </p:nvSpPr>
        <p:spPr bwMode="auto">
          <a:xfrm>
            <a:off x="515938" y="3678238"/>
            <a:ext cx="7848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dirty="0">
                <a:solidFill>
                  <a:srgbClr val="0070C0"/>
                </a:solidFill>
                <a:latin typeface="+mj-ea"/>
                <a:ea typeface="+mj-ea"/>
              </a:rPr>
              <a:t>(2</a:t>
            </a:r>
            <a:r>
              <a:rPr lang="en-US" altLang="zh-CN" sz="2000" b="1" dirty="0" smtClean="0">
                <a:solidFill>
                  <a:srgbClr val="0070C0"/>
                </a:solidFill>
                <a:latin typeface="+mj-ea"/>
                <a:ea typeface="+mj-ea"/>
              </a:rPr>
              <a:t>) u(t</a:t>
            </a:r>
            <a:r>
              <a:rPr lang="en-US" altLang="zh-CN" sz="2000" b="1" dirty="0">
                <a:solidFill>
                  <a:srgbClr val="0070C0"/>
                </a:solidFill>
                <a:latin typeface="+mj-ea"/>
                <a:ea typeface="+mj-ea"/>
              </a:rPr>
              <a:t>)=2cos(2t-45</a:t>
            </a:r>
            <a:r>
              <a:rPr lang="en-US" altLang="zh-CN" sz="2000" b="1" baseline="30000" dirty="0">
                <a:solidFill>
                  <a:srgbClr val="0070C0"/>
                </a:solidFill>
                <a:latin typeface="+mj-ea"/>
                <a:ea typeface="+mj-ea"/>
              </a:rPr>
              <a:t>0</a:t>
            </a:r>
            <a:r>
              <a:rPr lang="en-US" altLang="zh-CN" sz="2000" b="1" dirty="0">
                <a:solidFill>
                  <a:srgbClr val="0070C0"/>
                </a:solidFill>
                <a:latin typeface="+mj-ea"/>
                <a:ea typeface="+mj-ea"/>
              </a:rPr>
              <a:t>)</a:t>
            </a:r>
            <a:r>
              <a:rPr lang="zh-CN" altLang="en-US" sz="2000" b="1" dirty="0">
                <a:solidFill>
                  <a:srgbClr val="0070C0"/>
                </a:solidFill>
                <a:latin typeface="+mj-ea"/>
                <a:ea typeface="+mj-ea"/>
              </a:rPr>
              <a:t>时，即有</a:t>
            </a:r>
            <a:r>
              <a:rPr lang="el-GR" altLang="zh-CN" sz="2000" b="1" dirty="0">
                <a:solidFill>
                  <a:srgbClr val="0070C0"/>
                </a:solidFill>
                <a:latin typeface="+mj-ea"/>
                <a:ea typeface="+mj-ea"/>
              </a:rPr>
              <a:t>ω</a:t>
            </a:r>
            <a:r>
              <a:rPr lang="en-US" altLang="zh-CN" sz="2000" b="1" dirty="0">
                <a:solidFill>
                  <a:srgbClr val="0070C0"/>
                </a:solidFill>
                <a:latin typeface="+mj-ea"/>
                <a:ea typeface="+mj-ea"/>
              </a:rPr>
              <a:t>=2</a:t>
            </a:r>
            <a:r>
              <a:rPr lang="zh-CN" altLang="en-US" sz="2000" b="1" dirty="0">
                <a:solidFill>
                  <a:srgbClr val="0070C0"/>
                </a:solidFill>
                <a:latin typeface="+mj-ea"/>
                <a:ea typeface="+mj-ea"/>
              </a:rPr>
              <a:t>，∠</a:t>
            </a:r>
            <a:r>
              <a:rPr lang="en-US" altLang="zh-CN" sz="2000" b="1" dirty="0">
                <a:solidFill>
                  <a:srgbClr val="0070C0"/>
                </a:solidFill>
                <a:latin typeface="+mj-ea"/>
                <a:ea typeface="+mj-ea"/>
              </a:rPr>
              <a:t>u(t</a:t>
            </a:r>
            <a:r>
              <a:rPr lang="en-US" altLang="zh-CN" sz="2000" b="1" baseline="-25000" dirty="0">
                <a:solidFill>
                  <a:srgbClr val="0070C0"/>
                </a:solidFill>
                <a:latin typeface="+mj-ea"/>
                <a:ea typeface="+mj-ea"/>
              </a:rPr>
              <a:t>0</a:t>
            </a:r>
            <a:r>
              <a:rPr lang="en-US" altLang="zh-CN" sz="2000" b="1" dirty="0">
                <a:solidFill>
                  <a:srgbClr val="0070C0"/>
                </a:solidFill>
                <a:latin typeface="+mj-ea"/>
                <a:ea typeface="+mj-ea"/>
              </a:rPr>
              <a:t>)=-45</a:t>
            </a:r>
            <a:r>
              <a:rPr lang="en-US" altLang="zh-CN" sz="2000" b="1" baseline="30000" dirty="0">
                <a:solidFill>
                  <a:srgbClr val="0070C0"/>
                </a:solidFill>
                <a:latin typeface="+mj-ea"/>
                <a:ea typeface="+mj-ea"/>
              </a:rPr>
              <a:t>0</a:t>
            </a:r>
            <a:r>
              <a:rPr lang="zh-CN" altLang="en-US" sz="2000" b="1" dirty="0">
                <a:solidFill>
                  <a:srgbClr val="0070C0"/>
                </a:solidFill>
                <a:latin typeface="+mj-ea"/>
                <a:ea typeface="+mj-ea"/>
              </a:rPr>
              <a:t>，</a:t>
            </a:r>
            <a:r>
              <a:rPr lang="en-US" altLang="zh-CN" sz="2000" b="1" dirty="0">
                <a:solidFill>
                  <a:srgbClr val="0070C0"/>
                </a:solidFill>
                <a:latin typeface="+mj-ea"/>
                <a:ea typeface="+mj-ea"/>
              </a:rPr>
              <a:t>|u(t)|=2</a:t>
            </a:r>
            <a:endParaRPr lang="el-GR" altLang="zh-CN" sz="2000" b="1" dirty="0">
              <a:solidFill>
                <a:srgbClr val="0070C0"/>
              </a:solidFill>
              <a:latin typeface="+mj-ea"/>
              <a:ea typeface="+mj-ea"/>
            </a:endParaRPr>
          </a:p>
        </p:txBody>
      </p:sp>
      <p:graphicFrame>
        <p:nvGraphicFramePr>
          <p:cNvPr id="9" name="Object 15"/>
          <p:cNvGraphicFramePr>
            <a:graphicFrameLocks noChangeAspect="1"/>
          </p:cNvGraphicFramePr>
          <p:nvPr>
            <p:extLst>
              <p:ext uri="{D42A27DB-BD31-4B8C-83A1-F6EECF244321}">
                <p14:modId xmlns:p14="http://schemas.microsoft.com/office/powerpoint/2010/main" val="2995401578"/>
              </p:ext>
            </p:extLst>
          </p:nvPr>
        </p:nvGraphicFramePr>
        <p:xfrm>
          <a:off x="2895600" y="5246687"/>
          <a:ext cx="6734175" cy="350837"/>
        </p:xfrm>
        <a:graphic>
          <a:graphicData uri="http://schemas.openxmlformats.org/presentationml/2006/ole">
            <mc:AlternateContent xmlns:mc="http://schemas.openxmlformats.org/markup-compatibility/2006">
              <mc:Choice xmlns:v="urn:schemas-microsoft-com:vml" Requires="v">
                <p:oleObj spid="_x0000_s10644" r:id="rId9" imgW="4419600" imgH="228600" progId="Equations">
                  <p:embed/>
                </p:oleObj>
              </mc:Choice>
              <mc:Fallback>
                <p:oleObj r:id="rId9" imgW="4419600" imgH="228600" progId="Equations">
                  <p:embed/>
                  <p:pic>
                    <p:nvPicPr>
                      <p:cNvPr id="9221" name="Object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95600" y="5246687"/>
                        <a:ext cx="6734175"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 name="Text Box 16"/>
          <p:cNvSpPr txBox="1">
            <a:spLocks noChangeArrowheads="1"/>
          </p:cNvSpPr>
          <p:nvPr/>
        </p:nvSpPr>
        <p:spPr bwMode="auto">
          <a:xfrm>
            <a:off x="515938" y="5868988"/>
            <a:ext cx="46799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dirty="0">
                <a:solidFill>
                  <a:srgbClr val="0070C0"/>
                </a:solidFill>
                <a:latin typeface="+mj-ea"/>
                <a:ea typeface="+mj-ea"/>
              </a:rPr>
              <a:t>(3</a:t>
            </a:r>
            <a:r>
              <a:rPr lang="en-US" altLang="zh-CN" sz="2000" b="1" dirty="0" smtClean="0">
                <a:solidFill>
                  <a:srgbClr val="0070C0"/>
                </a:solidFill>
                <a:latin typeface="+mj-ea"/>
                <a:ea typeface="+mj-ea"/>
              </a:rPr>
              <a:t>) u(t</a:t>
            </a:r>
            <a:r>
              <a:rPr lang="en-US" altLang="zh-CN" sz="2000" b="1" dirty="0">
                <a:solidFill>
                  <a:srgbClr val="0070C0"/>
                </a:solidFill>
                <a:latin typeface="+mj-ea"/>
                <a:ea typeface="+mj-ea"/>
              </a:rPr>
              <a:t>)=sin(t+30</a:t>
            </a:r>
            <a:r>
              <a:rPr lang="en-US" altLang="zh-CN" sz="2000" b="1" baseline="30000" dirty="0">
                <a:solidFill>
                  <a:srgbClr val="0070C0"/>
                </a:solidFill>
                <a:latin typeface="+mj-ea"/>
                <a:ea typeface="+mj-ea"/>
              </a:rPr>
              <a:t>0</a:t>
            </a:r>
            <a:r>
              <a:rPr lang="en-US" altLang="zh-CN" sz="2000" b="1" dirty="0">
                <a:solidFill>
                  <a:srgbClr val="0070C0"/>
                </a:solidFill>
                <a:latin typeface="+mj-ea"/>
                <a:ea typeface="+mj-ea"/>
              </a:rPr>
              <a:t>)-2cos(2t-45</a:t>
            </a:r>
            <a:r>
              <a:rPr lang="en-US" altLang="zh-CN" sz="2000" b="1" baseline="30000" dirty="0">
                <a:solidFill>
                  <a:srgbClr val="0070C0"/>
                </a:solidFill>
                <a:latin typeface="+mj-ea"/>
                <a:ea typeface="+mj-ea"/>
              </a:rPr>
              <a:t>0</a:t>
            </a:r>
            <a:r>
              <a:rPr lang="en-US" altLang="zh-CN" sz="2000" b="1" dirty="0">
                <a:solidFill>
                  <a:srgbClr val="0070C0"/>
                </a:solidFill>
                <a:latin typeface="+mj-ea"/>
                <a:ea typeface="+mj-ea"/>
              </a:rPr>
              <a:t>)</a:t>
            </a:r>
            <a:r>
              <a:rPr lang="zh-CN" altLang="en-US" sz="2000" b="1" dirty="0">
                <a:solidFill>
                  <a:srgbClr val="0070C0"/>
                </a:solidFill>
                <a:latin typeface="+mj-ea"/>
                <a:ea typeface="+mj-ea"/>
              </a:rPr>
              <a:t>时，</a:t>
            </a:r>
            <a:endParaRPr lang="el-GR" altLang="zh-CN" sz="2000" b="1" dirty="0">
              <a:solidFill>
                <a:srgbClr val="0070C0"/>
              </a:solidFill>
              <a:latin typeface="+mj-ea"/>
              <a:ea typeface="+mj-ea"/>
            </a:endParaRPr>
          </a:p>
        </p:txBody>
      </p:sp>
      <p:graphicFrame>
        <p:nvGraphicFramePr>
          <p:cNvPr id="11" name="Object 17"/>
          <p:cNvGraphicFramePr>
            <a:graphicFrameLocks noChangeAspect="1"/>
          </p:cNvGraphicFramePr>
          <p:nvPr>
            <p:extLst>
              <p:ext uri="{D42A27DB-BD31-4B8C-83A1-F6EECF244321}">
                <p14:modId xmlns:p14="http://schemas.microsoft.com/office/powerpoint/2010/main" val="4249613870"/>
              </p:ext>
            </p:extLst>
          </p:nvPr>
        </p:nvGraphicFramePr>
        <p:xfrm>
          <a:off x="5338762" y="6154740"/>
          <a:ext cx="1839912" cy="331787"/>
        </p:xfrm>
        <a:graphic>
          <a:graphicData uri="http://schemas.openxmlformats.org/presentationml/2006/ole">
            <mc:AlternateContent xmlns:mc="http://schemas.openxmlformats.org/markup-compatibility/2006">
              <mc:Choice xmlns:v="urn:schemas-microsoft-com:vml" Requires="v">
                <p:oleObj spid="_x0000_s10645" r:id="rId11" imgW="1205977" imgH="215806" progId="Equation.3">
                  <p:embed/>
                </p:oleObj>
              </mc:Choice>
              <mc:Fallback>
                <p:oleObj r:id="rId11" imgW="1205977" imgH="215806" progId="Equation.3">
                  <p:embed/>
                  <p:pic>
                    <p:nvPicPr>
                      <p:cNvPr id="9222" name="Object 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38762" y="6154740"/>
                        <a:ext cx="1839912"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2" name="Object 12"/>
          <p:cNvGraphicFramePr>
            <a:graphicFrameLocks noChangeAspect="1"/>
          </p:cNvGraphicFramePr>
          <p:nvPr>
            <p:extLst>
              <p:ext uri="{D42A27DB-BD31-4B8C-83A1-F6EECF244321}">
                <p14:modId xmlns:p14="http://schemas.microsoft.com/office/powerpoint/2010/main" val="1580686738"/>
              </p:ext>
            </p:extLst>
          </p:nvPr>
        </p:nvGraphicFramePr>
        <p:xfrm>
          <a:off x="4360068" y="4124325"/>
          <a:ext cx="3797300" cy="554038"/>
        </p:xfrm>
        <a:graphic>
          <a:graphicData uri="http://schemas.openxmlformats.org/presentationml/2006/ole">
            <mc:AlternateContent xmlns:mc="http://schemas.openxmlformats.org/markup-compatibility/2006">
              <mc:Choice xmlns:v="urn:schemas-microsoft-com:vml" Requires="v">
                <p:oleObj spid="_x0000_s10646" r:id="rId13" imgW="2959100" imgH="431800" progId="Equations">
                  <p:embed/>
                </p:oleObj>
              </mc:Choice>
              <mc:Fallback>
                <p:oleObj r:id="rId13" imgW="2959100" imgH="431800" progId="Equations">
                  <p:embed/>
                  <p:pic>
                    <p:nvPicPr>
                      <p:cNvPr id="9223" name="Object 1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360068" y="4124325"/>
                        <a:ext cx="37973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3" name="Object 18"/>
          <p:cNvGraphicFramePr>
            <a:graphicFrameLocks noChangeAspect="1"/>
          </p:cNvGraphicFramePr>
          <p:nvPr>
            <p:extLst>
              <p:ext uri="{D42A27DB-BD31-4B8C-83A1-F6EECF244321}">
                <p14:modId xmlns:p14="http://schemas.microsoft.com/office/powerpoint/2010/main" val="3814549058"/>
              </p:ext>
            </p:extLst>
          </p:nvPr>
        </p:nvGraphicFramePr>
        <p:xfrm>
          <a:off x="4442618" y="4692653"/>
          <a:ext cx="3632200" cy="550862"/>
        </p:xfrm>
        <a:graphic>
          <a:graphicData uri="http://schemas.openxmlformats.org/presentationml/2006/ole">
            <mc:AlternateContent xmlns:mc="http://schemas.openxmlformats.org/markup-compatibility/2006">
              <mc:Choice xmlns:v="urn:schemas-microsoft-com:vml" Requires="v">
                <p:oleObj spid="_x0000_s10647" r:id="rId15" imgW="2590800" imgH="393700" progId="Equations">
                  <p:embed/>
                </p:oleObj>
              </mc:Choice>
              <mc:Fallback>
                <p:oleObj r:id="rId15" imgW="2590800" imgH="393700" progId="Equations">
                  <p:embed/>
                  <p:pic>
                    <p:nvPicPr>
                      <p:cNvPr id="9224" name="Object 1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442618" y="4692653"/>
                        <a:ext cx="3632200" cy="55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6597553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1314451" y="3873500"/>
            <a:ext cx="3517900" cy="2495550"/>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5.1 </a:t>
            </a:r>
            <a:r>
              <a:rPr lang="zh-CN" altLang="en-US" dirty="0"/>
              <a:t>基本</a:t>
            </a:r>
            <a:r>
              <a:rPr lang="zh-CN" altLang="en-US" dirty="0" smtClean="0"/>
              <a:t>概念</a:t>
            </a:r>
            <a:endParaRPr lang="zh-CN" altLang="en-US" dirty="0"/>
          </a:p>
        </p:txBody>
      </p:sp>
      <p:sp>
        <p:nvSpPr>
          <p:cNvPr id="3" name="Text Box 83"/>
          <p:cNvSpPr txBox="1">
            <a:spLocks noChangeArrowheads="1"/>
          </p:cNvSpPr>
          <p:nvPr/>
        </p:nvSpPr>
        <p:spPr bwMode="auto">
          <a:xfrm>
            <a:off x="515938" y="1125538"/>
            <a:ext cx="11160125" cy="2438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20700" eaLnBrk="1" hangingPunct="1">
              <a:lnSpc>
                <a:spcPct val="135000"/>
              </a:lnSpc>
              <a:spcBef>
                <a:spcPts val="600"/>
              </a:spcBef>
            </a:pPr>
            <a:r>
              <a:rPr lang="zh-CN" altLang="en-US" sz="2000" dirty="0" smtClean="0">
                <a:latin typeface="+mn-ea"/>
                <a:ea typeface="+mn-ea"/>
              </a:rPr>
              <a:t>系统</a:t>
            </a:r>
            <a:r>
              <a:rPr lang="zh-CN" altLang="en-US" sz="2000" dirty="0">
                <a:latin typeface="+mn-ea"/>
                <a:ea typeface="+mn-ea"/>
              </a:rPr>
              <a:t>频率特性函数是系统传递函数的一种特殊形式。求取系统频率特性函数主要是计算系统的</a:t>
            </a:r>
            <a:r>
              <a:rPr lang="zh-CN" altLang="en-US" sz="2000" b="1" dirty="0">
                <a:solidFill>
                  <a:srgbClr val="0070C0"/>
                </a:solidFill>
                <a:latin typeface="+mj-ea"/>
                <a:ea typeface="+mj-ea"/>
              </a:rPr>
              <a:t>幅频特性函数</a:t>
            </a:r>
            <a:r>
              <a:rPr lang="zh-CN" altLang="en-US" sz="2000" dirty="0">
                <a:latin typeface="+mn-ea"/>
                <a:ea typeface="+mn-ea"/>
              </a:rPr>
              <a:t>和</a:t>
            </a:r>
            <a:r>
              <a:rPr lang="zh-CN" altLang="en-US" sz="2000" b="1" dirty="0">
                <a:solidFill>
                  <a:srgbClr val="0070C0"/>
                </a:solidFill>
                <a:latin typeface="+mj-ea"/>
                <a:ea typeface="+mj-ea"/>
              </a:rPr>
              <a:t>相频特性函数</a:t>
            </a:r>
            <a:r>
              <a:rPr lang="zh-CN" altLang="en-US" sz="2000" dirty="0">
                <a:latin typeface="+mn-ea"/>
                <a:ea typeface="+mn-ea"/>
              </a:rPr>
              <a:t>，以及</a:t>
            </a:r>
            <a:r>
              <a:rPr lang="zh-CN" altLang="en-US" sz="2000" b="1" dirty="0">
                <a:solidFill>
                  <a:srgbClr val="0070C0"/>
                </a:solidFill>
                <a:latin typeface="+mj-ea"/>
                <a:ea typeface="+mj-ea"/>
              </a:rPr>
              <a:t>实频特性函数</a:t>
            </a:r>
            <a:r>
              <a:rPr lang="zh-CN" altLang="en-US" sz="2000" dirty="0">
                <a:latin typeface="+mn-ea"/>
                <a:ea typeface="+mn-ea"/>
              </a:rPr>
              <a:t>和</a:t>
            </a:r>
            <a:r>
              <a:rPr lang="zh-CN" altLang="en-US" sz="2000" b="1" dirty="0">
                <a:solidFill>
                  <a:srgbClr val="0070C0"/>
                </a:solidFill>
                <a:latin typeface="+mj-ea"/>
                <a:ea typeface="+mj-ea"/>
              </a:rPr>
              <a:t>虚频特性函数</a:t>
            </a:r>
            <a:r>
              <a:rPr lang="zh-CN" altLang="en-US" sz="2000" dirty="0">
                <a:latin typeface="+mn-ea"/>
                <a:ea typeface="+mn-ea"/>
              </a:rPr>
              <a:t>。获取频率特性函数的方法主要有两种：</a:t>
            </a:r>
          </a:p>
          <a:p>
            <a:pPr eaLnBrk="1" hangingPunct="1">
              <a:lnSpc>
                <a:spcPct val="150000"/>
              </a:lnSpc>
              <a:spcBef>
                <a:spcPts val="600"/>
              </a:spcBef>
            </a:pPr>
            <a:r>
              <a:rPr lang="en-US" altLang="zh-CN" sz="2000" b="1" dirty="0">
                <a:solidFill>
                  <a:srgbClr val="C00000"/>
                </a:solidFill>
                <a:latin typeface="+mj-ea"/>
                <a:ea typeface="+mj-ea"/>
              </a:rPr>
              <a:t>(a</a:t>
            </a:r>
            <a:r>
              <a:rPr lang="en-US" altLang="zh-CN" sz="2000" b="1" dirty="0" smtClean="0">
                <a:solidFill>
                  <a:srgbClr val="C00000"/>
                </a:solidFill>
                <a:latin typeface="+mj-ea"/>
                <a:ea typeface="+mj-ea"/>
              </a:rPr>
              <a:t>) </a:t>
            </a:r>
            <a:r>
              <a:rPr lang="zh-CN" altLang="en-US" sz="2000" b="1" dirty="0" smtClean="0">
                <a:solidFill>
                  <a:srgbClr val="C00000"/>
                </a:solidFill>
                <a:latin typeface="+mj-ea"/>
                <a:ea typeface="+mj-ea"/>
              </a:rPr>
              <a:t>令</a:t>
            </a:r>
            <a:r>
              <a:rPr lang="en-US" altLang="zh-CN" sz="2000" b="1" dirty="0">
                <a:solidFill>
                  <a:srgbClr val="C00000"/>
                </a:solidFill>
                <a:latin typeface="+mj-ea"/>
                <a:ea typeface="+mj-ea"/>
              </a:rPr>
              <a:t>s=j</a:t>
            </a:r>
            <a:r>
              <a:rPr lang="el-GR" altLang="zh-CN" sz="2000" b="1" dirty="0">
                <a:solidFill>
                  <a:srgbClr val="C00000"/>
                </a:solidFill>
                <a:latin typeface="+mj-ea"/>
                <a:ea typeface="+mj-ea"/>
              </a:rPr>
              <a:t>ω</a:t>
            </a:r>
            <a:r>
              <a:rPr lang="zh-CN" altLang="el-GR" sz="2000" b="1" dirty="0">
                <a:solidFill>
                  <a:srgbClr val="C00000"/>
                </a:solidFill>
                <a:latin typeface="+mj-ea"/>
                <a:ea typeface="+mj-ea"/>
              </a:rPr>
              <a:t>，由系统传递函数直接求取</a:t>
            </a:r>
            <a:endParaRPr lang="zh-CN" altLang="en-US" sz="2000" b="1" dirty="0">
              <a:solidFill>
                <a:srgbClr val="C00000"/>
              </a:solidFill>
              <a:latin typeface="+mj-ea"/>
              <a:ea typeface="+mj-ea"/>
            </a:endParaRPr>
          </a:p>
          <a:p>
            <a:pPr eaLnBrk="1" hangingPunct="1">
              <a:lnSpc>
                <a:spcPct val="150000"/>
              </a:lnSpc>
              <a:spcBef>
                <a:spcPts val="1200"/>
              </a:spcBef>
            </a:pPr>
            <a:r>
              <a:rPr lang="zh-CN" altLang="el-GR" sz="2000" dirty="0">
                <a:latin typeface="+mn-ea"/>
                <a:ea typeface="+mn-ea"/>
              </a:rPr>
              <a:t>例</a:t>
            </a:r>
            <a:r>
              <a:rPr lang="en-US" altLang="zh-CN" sz="2000" b="1" dirty="0">
                <a:latin typeface="+mj-ea"/>
                <a:ea typeface="+mj-ea"/>
              </a:rPr>
              <a:t>2</a:t>
            </a:r>
            <a:r>
              <a:rPr lang="zh-CN" altLang="en-US" sz="2000" dirty="0">
                <a:latin typeface="+mn-ea"/>
                <a:ea typeface="+mn-ea"/>
              </a:rPr>
              <a:t>：已知系统的传递函数</a:t>
            </a:r>
            <a:r>
              <a:rPr lang="zh-CN" altLang="en-US" sz="2000" dirty="0" smtClean="0">
                <a:latin typeface="+mn-ea"/>
                <a:ea typeface="+mn-ea"/>
              </a:rPr>
              <a:t>为   </a:t>
            </a:r>
            <a:endParaRPr lang="el-GR" altLang="zh-CN" sz="2000" dirty="0">
              <a:latin typeface="+mn-ea"/>
              <a:ea typeface="+mn-ea"/>
            </a:endParaRPr>
          </a:p>
        </p:txBody>
      </p:sp>
      <p:graphicFrame>
        <p:nvGraphicFramePr>
          <p:cNvPr id="4" name="Object 84"/>
          <p:cNvGraphicFramePr>
            <a:graphicFrameLocks noChangeAspect="1"/>
          </p:cNvGraphicFramePr>
          <p:nvPr>
            <p:extLst>
              <p:ext uri="{D42A27DB-BD31-4B8C-83A1-F6EECF244321}">
                <p14:modId xmlns:p14="http://schemas.microsoft.com/office/powerpoint/2010/main" val="1176602610"/>
              </p:ext>
            </p:extLst>
          </p:nvPr>
        </p:nvGraphicFramePr>
        <p:xfrm>
          <a:off x="3857625" y="3074194"/>
          <a:ext cx="2305050" cy="673100"/>
        </p:xfrm>
        <a:graphic>
          <a:graphicData uri="http://schemas.openxmlformats.org/presentationml/2006/ole">
            <mc:AlternateContent xmlns:mc="http://schemas.openxmlformats.org/markup-compatibility/2006">
              <mc:Choice xmlns:v="urn:schemas-microsoft-com:vml" Requires="v">
                <p:oleObj spid="_x0000_s11380" r:id="rId3" imgW="1435100" imgH="419100" progId="Equation.3">
                  <p:embed/>
                </p:oleObj>
              </mc:Choice>
              <mc:Fallback>
                <p:oleObj r:id="rId3" imgW="1435100" imgH="419100" progId="Equation.3">
                  <p:embed/>
                  <p:pic>
                    <p:nvPicPr>
                      <p:cNvPr id="10242" name="Object 8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7625" y="3074194"/>
                        <a:ext cx="2305050" cy="673100"/>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86"/>
          <p:cNvSpPr txBox="1">
            <a:spLocks noChangeArrowheads="1"/>
          </p:cNvSpPr>
          <p:nvPr/>
        </p:nvSpPr>
        <p:spPr bwMode="auto">
          <a:xfrm>
            <a:off x="6162675" y="3160713"/>
            <a:ext cx="2590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dirty="0">
                <a:ea typeface="楷体_GB2312" pitchFamily="49" charset="-122"/>
              </a:rPr>
              <a:t>，计算频率特性函数</a:t>
            </a:r>
          </a:p>
        </p:txBody>
      </p:sp>
      <p:sp>
        <p:nvSpPr>
          <p:cNvPr id="6" name="Text Box 87"/>
          <p:cNvSpPr txBox="1">
            <a:spLocks noChangeArrowheads="1"/>
          </p:cNvSpPr>
          <p:nvPr/>
        </p:nvSpPr>
        <p:spPr bwMode="auto">
          <a:xfrm>
            <a:off x="1562895" y="4573347"/>
            <a:ext cx="302101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01650" indent="-501650" eaLnBrk="1" hangingPunct="1">
              <a:lnSpc>
                <a:spcPct val="150000"/>
              </a:lnSpc>
              <a:spcBef>
                <a:spcPct val="50000"/>
              </a:spcBef>
            </a:pPr>
            <a:r>
              <a:rPr lang="zh-CN" altLang="en-US" sz="2000" dirty="0">
                <a:latin typeface="+mn-ea"/>
                <a:ea typeface="+mn-ea"/>
              </a:rPr>
              <a:t>解：</a:t>
            </a:r>
            <a:r>
              <a:rPr lang="zh-CN" altLang="en-US" sz="2000" dirty="0" smtClean="0">
                <a:latin typeface="+mn-ea"/>
                <a:ea typeface="+mn-ea"/>
              </a:rPr>
              <a:t>设 </a:t>
            </a:r>
            <a:r>
              <a:rPr lang="en-US" altLang="zh-CN" sz="2000" b="1" dirty="0" smtClean="0">
                <a:latin typeface="+mj-ea"/>
                <a:ea typeface="+mj-ea"/>
              </a:rPr>
              <a:t>s=j</a:t>
            </a:r>
            <a:r>
              <a:rPr lang="el-GR" altLang="zh-CN" sz="2000" b="1" dirty="0" smtClean="0">
                <a:latin typeface="+mj-ea"/>
                <a:ea typeface="+mj-ea"/>
              </a:rPr>
              <a:t>ω</a:t>
            </a:r>
            <a:r>
              <a:rPr lang="en-US" altLang="zh-CN" sz="2000" b="1" dirty="0" smtClean="0">
                <a:latin typeface="+mj-ea"/>
                <a:ea typeface="+mj-ea"/>
              </a:rPr>
              <a:t> </a:t>
            </a:r>
            <a:r>
              <a:rPr lang="zh-CN" altLang="el-GR" sz="2000" dirty="0" smtClean="0">
                <a:latin typeface="+mn-ea"/>
                <a:ea typeface="+mn-ea"/>
              </a:rPr>
              <a:t>，</a:t>
            </a:r>
            <a:r>
              <a:rPr lang="zh-CN" altLang="el-GR" sz="2000" dirty="0">
                <a:latin typeface="+mn-ea"/>
                <a:ea typeface="+mn-ea"/>
              </a:rPr>
              <a:t>代入系统的传递函数中，有</a:t>
            </a:r>
            <a:endParaRPr lang="zh-CN" altLang="en-US" sz="2000" dirty="0">
              <a:latin typeface="+mn-ea"/>
              <a:ea typeface="+mn-ea"/>
            </a:endParaRPr>
          </a:p>
        </p:txBody>
      </p:sp>
      <p:graphicFrame>
        <p:nvGraphicFramePr>
          <p:cNvPr id="7" name="Object 88"/>
          <p:cNvGraphicFramePr>
            <a:graphicFrameLocks noChangeAspect="1"/>
          </p:cNvGraphicFramePr>
          <p:nvPr>
            <p:extLst>
              <p:ext uri="{D42A27DB-BD31-4B8C-83A1-F6EECF244321}">
                <p14:modId xmlns:p14="http://schemas.microsoft.com/office/powerpoint/2010/main" val="3117155663"/>
              </p:ext>
            </p:extLst>
          </p:nvPr>
        </p:nvGraphicFramePr>
        <p:xfrm>
          <a:off x="5284789" y="3840163"/>
          <a:ext cx="5437187" cy="2498725"/>
        </p:xfrm>
        <a:graphic>
          <a:graphicData uri="http://schemas.openxmlformats.org/presentationml/2006/ole">
            <mc:AlternateContent xmlns:mc="http://schemas.openxmlformats.org/markup-compatibility/2006">
              <mc:Choice xmlns:v="urn:schemas-microsoft-com:vml" Requires="v">
                <p:oleObj spid="_x0000_s11381" r:id="rId5" imgW="3568700" imgH="1638300" progId="Equations">
                  <p:embed/>
                </p:oleObj>
              </mc:Choice>
              <mc:Fallback>
                <p:oleObj r:id="rId5" imgW="3568700" imgH="1638300" progId="Equations">
                  <p:embed/>
                  <p:pic>
                    <p:nvPicPr>
                      <p:cNvPr id="200792" name="Object 8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84789" y="3840163"/>
                        <a:ext cx="5437187" cy="249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417465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5.1 </a:t>
            </a:r>
            <a:r>
              <a:rPr lang="zh-CN" altLang="en-US" dirty="0"/>
              <a:t>基本</a:t>
            </a:r>
            <a:r>
              <a:rPr lang="zh-CN" altLang="en-US" dirty="0" smtClean="0"/>
              <a:t>概念</a:t>
            </a:r>
            <a:endParaRPr lang="zh-CN" altLang="en-US" dirty="0"/>
          </a:p>
        </p:txBody>
      </p:sp>
      <p:graphicFrame>
        <p:nvGraphicFramePr>
          <p:cNvPr id="3" name="Object 90"/>
          <p:cNvGraphicFramePr>
            <a:graphicFrameLocks noChangeAspect="1"/>
          </p:cNvGraphicFramePr>
          <p:nvPr>
            <p:extLst>
              <p:ext uri="{D42A27DB-BD31-4B8C-83A1-F6EECF244321}">
                <p14:modId xmlns:p14="http://schemas.microsoft.com/office/powerpoint/2010/main" val="3873627548"/>
              </p:ext>
            </p:extLst>
          </p:nvPr>
        </p:nvGraphicFramePr>
        <p:xfrm>
          <a:off x="3759199" y="2201862"/>
          <a:ext cx="4537075" cy="571500"/>
        </p:xfrm>
        <a:graphic>
          <a:graphicData uri="http://schemas.openxmlformats.org/presentationml/2006/ole">
            <mc:AlternateContent xmlns:mc="http://schemas.openxmlformats.org/markup-compatibility/2006">
              <mc:Choice xmlns:v="urn:schemas-microsoft-com:vml" Requires="v">
                <p:oleObj spid="_x0000_s12575" r:id="rId4" imgW="3124200" imgH="393700" progId="Equation.3">
                  <p:embed/>
                </p:oleObj>
              </mc:Choice>
              <mc:Fallback>
                <p:oleObj r:id="rId4" imgW="3124200" imgH="393700" progId="Equation.3">
                  <p:embed/>
                  <p:pic>
                    <p:nvPicPr>
                      <p:cNvPr id="11266" name="Object 9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59199" y="2201862"/>
                        <a:ext cx="4537075"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 name="Object 91"/>
          <p:cNvGraphicFramePr>
            <a:graphicFrameLocks noChangeAspect="1"/>
          </p:cNvGraphicFramePr>
          <p:nvPr>
            <p:extLst>
              <p:ext uri="{D42A27DB-BD31-4B8C-83A1-F6EECF244321}">
                <p14:modId xmlns:p14="http://schemas.microsoft.com/office/powerpoint/2010/main" val="2471820131"/>
              </p:ext>
            </p:extLst>
          </p:nvPr>
        </p:nvGraphicFramePr>
        <p:xfrm>
          <a:off x="4667248" y="1274391"/>
          <a:ext cx="2720975" cy="684212"/>
        </p:xfrm>
        <a:graphic>
          <a:graphicData uri="http://schemas.openxmlformats.org/presentationml/2006/ole">
            <mc:AlternateContent xmlns:mc="http://schemas.openxmlformats.org/markup-compatibility/2006">
              <mc:Choice xmlns:v="urn:schemas-microsoft-com:vml" Requires="v">
                <p:oleObj spid="_x0000_s12576" r:id="rId6" imgW="1968500" imgH="495300" progId="Equation.3">
                  <p:embed/>
                </p:oleObj>
              </mc:Choice>
              <mc:Fallback>
                <p:oleObj r:id="rId6" imgW="1968500" imgH="495300" progId="Equation.3">
                  <p:embed/>
                  <p:pic>
                    <p:nvPicPr>
                      <p:cNvPr id="11267" name="Object 9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67248" y="1274391"/>
                        <a:ext cx="2720975"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92"/>
          <p:cNvSpPr txBox="1">
            <a:spLocks noChangeArrowheads="1"/>
          </p:cNvSpPr>
          <p:nvPr/>
        </p:nvSpPr>
        <p:spPr bwMode="auto">
          <a:xfrm>
            <a:off x="1258888" y="1412081"/>
            <a:ext cx="18716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幅频特性函数</a:t>
            </a:r>
          </a:p>
        </p:txBody>
      </p:sp>
      <p:sp>
        <p:nvSpPr>
          <p:cNvPr id="6" name="Text Box 93"/>
          <p:cNvSpPr txBox="1">
            <a:spLocks noChangeArrowheads="1"/>
          </p:cNvSpPr>
          <p:nvPr/>
        </p:nvSpPr>
        <p:spPr bwMode="auto">
          <a:xfrm>
            <a:off x="1260475" y="2280445"/>
            <a:ext cx="18716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相频特性函数</a:t>
            </a:r>
          </a:p>
        </p:txBody>
      </p:sp>
      <p:graphicFrame>
        <p:nvGraphicFramePr>
          <p:cNvPr id="7" name="Object 94"/>
          <p:cNvGraphicFramePr>
            <a:graphicFrameLocks noChangeAspect="1"/>
          </p:cNvGraphicFramePr>
          <p:nvPr>
            <p:extLst>
              <p:ext uri="{D42A27DB-BD31-4B8C-83A1-F6EECF244321}">
                <p14:modId xmlns:p14="http://schemas.microsoft.com/office/powerpoint/2010/main" val="3215363749"/>
              </p:ext>
            </p:extLst>
          </p:nvPr>
        </p:nvGraphicFramePr>
        <p:xfrm>
          <a:off x="2231231" y="3071813"/>
          <a:ext cx="7593013" cy="1689100"/>
        </p:xfrm>
        <a:graphic>
          <a:graphicData uri="http://schemas.openxmlformats.org/presentationml/2006/ole">
            <mc:AlternateContent xmlns:mc="http://schemas.openxmlformats.org/markup-compatibility/2006">
              <mc:Choice xmlns:v="urn:schemas-microsoft-com:vml" Requires="v">
                <p:oleObj spid="_x0000_s12577" r:id="rId8" imgW="5041900" imgH="1117600" progId="Equations">
                  <p:embed/>
                </p:oleObj>
              </mc:Choice>
              <mc:Fallback>
                <p:oleObj r:id="rId8" imgW="5041900" imgH="1117600" progId="Equations">
                  <p:embed/>
                  <p:pic>
                    <p:nvPicPr>
                      <p:cNvPr id="7" name="Object 9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31231" y="3071813"/>
                        <a:ext cx="7593013" cy="168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95"/>
          <p:cNvGraphicFramePr>
            <a:graphicFrameLocks noChangeAspect="1"/>
          </p:cNvGraphicFramePr>
          <p:nvPr>
            <p:extLst>
              <p:ext uri="{D42A27DB-BD31-4B8C-83A1-F6EECF244321}">
                <p14:modId xmlns:p14="http://schemas.microsoft.com/office/powerpoint/2010/main" val="144345241"/>
              </p:ext>
            </p:extLst>
          </p:nvPr>
        </p:nvGraphicFramePr>
        <p:xfrm>
          <a:off x="4893067" y="5059364"/>
          <a:ext cx="2378075" cy="576263"/>
        </p:xfrm>
        <a:graphic>
          <a:graphicData uri="http://schemas.openxmlformats.org/presentationml/2006/ole">
            <mc:AlternateContent xmlns:mc="http://schemas.openxmlformats.org/markup-compatibility/2006">
              <mc:Choice xmlns:v="urn:schemas-microsoft-com:vml" Requires="v">
                <p:oleObj spid="_x0000_s12578" r:id="rId10" imgW="1892300" imgH="457200" progId="Equation.3">
                  <p:embed/>
                </p:oleObj>
              </mc:Choice>
              <mc:Fallback>
                <p:oleObj r:id="rId10" imgW="1892300" imgH="457200" progId="Equation.3">
                  <p:embed/>
                  <p:pic>
                    <p:nvPicPr>
                      <p:cNvPr id="8" name="Object 9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893067" y="5059364"/>
                        <a:ext cx="2378075"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 name="Object 96"/>
          <p:cNvGraphicFramePr>
            <a:graphicFrameLocks noChangeAspect="1"/>
          </p:cNvGraphicFramePr>
          <p:nvPr>
            <p:extLst>
              <p:ext uri="{D42A27DB-BD31-4B8C-83A1-F6EECF244321}">
                <p14:modId xmlns:p14="http://schemas.microsoft.com/office/powerpoint/2010/main" val="4160532999"/>
              </p:ext>
            </p:extLst>
          </p:nvPr>
        </p:nvGraphicFramePr>
        <p:xfrm>
          <a:off x="4893067" y="5784056"/>
          <a:ext cx="2376487" cy="579437"/>
        </p:xfrm>
        <a:graphic>
          <a:graphicData uri="http://schemas.openxmlformats.org/presentationml/2006/ole">
            <mc:AlternateContent xmlns:mc="http://schemas.openxmlformats.org/markup-compatibility/2006">
              <mc:Choice xmlns:v="urn:schemas-microsoft-com:vml" Requires="v">
                <p:oleObj spid="_x0000_s12579" r:id="rId12" imgW="1879600" imgH="457200" progId="Equation.3">
                  <p:embed/>
                </p:oleObj>
              </mc:Choice>
              <mc:Fallback>
                <p:oleObj r:id="rId12" imgW="1879600" imgH="457200" progId="Equation.3">
                  <p:embed/>
                  <p:pic>
                    <p:nvPicPr>
                      <p:cNvPr id="9" name="Object 9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893067" y="5784056"/>
                        <a:ext cx="237648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 name="Text Box 97"/>
          <p:cNvSpPr txBox="1">
            <a:spLocks noChangeArrowheads="1"/>
          </p:cNvSpPr>
          <p:nvPr/>
        </p:nvSpPr>
        <p:spPr bwMode="auto">
          <a:xfrm>
            <a:off x="1258888" y="5081588"/>
            <a:ext cx="19446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rPr>
              <a:t>实频特性函数</a:t>
            </a:r>
          </a:p>
        </p:txBody>
      </p:sp>
      <p:sp>
        <p:nvSpPr>
          <p:cNvPr id="11" name="Text Box 98"/>
          <p:cNvSpPr txBox="1">
            <a:spLocks noChangeArrowheads="1"/>
          </p:cNvSpPr>
          <p:nvPr/>
        </p:nvSpPr>
        <p:spPr bwMode="auto">
          <a:xfrm>
            <a:off x="1258888" y="5873750"/>
            <a:ext cx="1873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rPr>
              <a:t>虚频特性函数</a:t>
            </a:r>
          </a:p>
        </p:txBody>
      </p:sp>
      <p:grpSp>
        <p:nvGrpSpPr>
          <p:cNvPr id="12" name="组合 11"/>
          <p:cNvGrpSpPr/>
          <p:nvPr/>
        </p:nvGrpSpPr>
        <p:grpSpPr>
          <a:xfrm>
            <a:off x="8996269" y="5265872"/>
            <a:ext cx="1802525" cy="1515795"/>
            <a:chOff x="3874691" y="1561038"/>
            <a:chExt cx="4442619" cy="3735925"/>
          </a:xfrm>
        </p:grpSpPr>
        <p:sp>
          <p:nvSpPr>
            <p:cNvPr id="13" name="任意多边形 12">
              <a:extLst>
                <a:ext uri="{FF2B5EF4-FFF2-40B4-BE49-F238E27FC236}">
                  <a16:creationId xmlns:a16="http://schemas.microsoft.com/office/drawing/2014/main" id="{B07F878A-EB3E-45F4-B834-2A7DEC9AD928}"/>
                </a:ext>
              </a:extLst>
            </p:cNvPr>
            <p:cNvSpPr/>
            <p:nvPr/>
          </p:nvSpPr>
          <p:spPr bwMode="auto">
            <a:xfrm>
              <a:off x="3874691" y="1561038"/>
              <a:ext cx="4442619" cy="3735925"/>
            </a:xfrm>
            <a:custGeom>
              <a:avLst/>
              <a:gdLst>
                <a:gd name="T0" fmla="*/ 677 w 2457"/>
                <a:gd name="T1" fmla="*/ 340 h 2069"/>
                <a:gd name="T2" fmla="*/ 113 w 2457"/>
                <a:gd name="T3" fmla="*/ 737 h 2069"/>
                <a:gd name="T4" fmla="*/ 20 w 2457"/>
                <a:gd name="T5" fmla="*/ 1111 h 2069"/>
                <a:gd name="T6" fmla="*/ 93 w 2457"/>
                <a:gd name="T7" fmla="*/ 1440 h 2069"/>
                <a:gd name="T8" fmla="*/ 45 w 2457"/>
                <a:gd name="T9" fmla="*/ 1799 h 2069"/>
                <a:gd name="T10" fmla="*/ 465 w 2457"/>
                <a:gd name="T11" fmla="*/ 2051 h 2069"/>
                <a:gd name="T12" fmla="*/ 974 w 2457"/>
                <a:gd name="T13" fmla="*/ 1878 h 2069"/>
                <a:gd name="T14" fmla="*/ 1428 w 2457"/>
                <a:gd name="T15" fmla="*/ 1801 h 2069"/>
                <a:gd name="T16" fmla="*/ 1875 w 2457"/>
                <a:gd name="T17" fmla="*/ 1827 h 2069"/>
                <a:gd name="T18" fmla="*/ 2292 w 2457"/>
                <a:gd name="T19" fmla="*/ 1696 h 2069"/>
                <a:gd name="T20" fmla="*/ 2380 w 2457"/>
                <a:gd name="T21" fmla="*/ 1294 h 2069"/>
                <a:gd name="T22" fmla="*/ 2103 w 2457"/>
                <a:gd name="T23" fmla="*/ 1001 h 2069"/>
                <a:gd name="T24" fmla="*/ 2089 w 2457"/>
                <a:gd name="T25" fmla="*/ 741 h 2069"/>
                <a:gd name="T26" fmla="*/ 1710 w 2457"/>
                <a:gd name="T27" fmla="*/ 247 h 2069"/>
                <a:gd name="T28" fmla="*/ 1401 w 2457"/>
                <a:gd name="T29" fmla="*/ 201 h 2069"/>
                <a:gd name="T30" fmla="*/ 1028 w 2457"/>
                <a:gd name="T31" fmla="*/ 29 h 2069"/>
                <a:gd name="T32" fmla="*/ 677 w 2457"/>
                <a:gd name="T33" fmla="*/ 340 h 20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7" h="2069">
                  <a:moveTo>
                    <a:pt x="677" y="340"/>
                  </a:moveTo>
                  <a:cubicBezTo>
                    <a:pt x="500" y="489"/>
                    <a:pt x="253" y="553"/>
                    <a:pt x="113" y="737"/>
                  </a:cubicBezTo>
                  <a:cubicBezTo>
                    <a:pt x="33" y="844"/>
                    <a:pt x="0" y="979"/>
                    <a:pt x="20" y="1111"/>
                  </a:cubicBezTo>
                  <a:cubicBezTo>
                    <a:pt x="38" y="1222"/>
                    <a:pt x="94" y="1327"/>
                    <a:pt x="93" y="1440"/>
                  </a:cubicBezTo>
                  <a:cubicBezTo>
                    <a:pt x="92" y="1561"/>
                    <a:pt x="24" y="1679"/>
                    <a:pt x="45" y="1799"/>
                  </a:cubicBezTo>
                  <a:cubicBezTo>
                    <a:pt x="74" y="1976"/>
                    <a:pt x="286" y="2069"/>
                    <a:pt x="465" y="2051"/>
                  </a:cubicBezTo>
                  <a:cubicBezTo>
                    <a:pt x="644" y="2032"/>
                    <a:pt x="805" y="1937"/>
                    <a:pt x="974" y="1878"/>
                  </a:cubicBezTo>
                  <a:cubicBezTo>
                    <a:pt x="1120" y="1826"/>
                    <a:pt x="1274" y="1800"/>
                    <a:pt x="1428" y="1801"/>
                  </a:cubicBezTo>
                  <a:cubicBezTo>
                    <a:pt x="1577" y="1802"/>
                    <a:pt x="1725" y="1828"/>
                    <a:pt x="1875" y="1827"/>
                  </a:cubicBezTo>
                  <a:cubicBezTo>
                    <a:pt x="2024" y="1826"/>
                    <a:pt x="2180" y="1794"/>
                    <a:pt x="2292" y="1696"/>
                  </a:cubicBezTo>
                  <a:cubicBezTo>
                    <a:pt x="2405" y="1599"/>
                    <a:pt x="2457" y="1422"/>
                    <a:pt x="2380" y="1294"/>
                  </a:cubicBezTo>
                  <a:cubicBezTo>
                    <a:pt x="2309" y="1178"/>
                    <a:pt x="2154" y="1127"/>
                    <a:pt x="2103" y="1001"/>
                  </a:cubicBezTo>
                  <a:cubicBezTo>
                    <a:pt x="2070" y="920"/>
                    <a:pt x="2091" y="829"/>
                    <a:pt x="2089" y="741"/>
                  </a:cubicBezTo>
                  <a:cubicBezTo>
                    <a:pt x="2086" y="519"/>
                    <a:pt x="1924" y="308"/>
                    <a:pt x="1710" y="247"/>
                  </a:cubicBezTo>
                  <a:cubicBezTo>
                    <a:pt x="1610" y="218"/>
                    <a:pt x="1503" y="220"/>
                    <a:pt x="1401" y="201"/>
                  </a:cubicBezTo>
                  <a:cubicBezTo>
                    <a:pt x="1256" y="173"/>
                    <a:pt x="1161" y="0"/>
                    <a:pt x="1028" y="29"/>
                  </a:cubicBezTo>
                  <a:cubicBezTo>
                    <a:pt x="894" y="58"/>
                    <a:pt x="776" y="256"/>
                    <a:pt x="677" y="340"/>
                  </a:cubicBezTo>
                  <a:close/>
                </a:path>
              </a:pathLst>
            </a:custGeom>
            <a:solidFill>
              <a:srgbClr val="68B3FD">
                <a:alpha val="20000"/>
              </a:srgbClr>
            </a:solidFill>
            <a:ln>
              <a:noFill/>
            </a:ln>
          </p:spPr>
          <p:txBody>
            <a:bodyPr anchor="ctr"/>
            <a:lstStyle/>
            <a:p>
              <a:pPr algn="ctr"/>
              <a:endParaRPr/>
            </a:p>
          </p:txBody>
        </p:sp>
        <p:sp>
          <p:nvSpPr>
            <p:cNvPr id="14" name="任意多边形 13">
              <a:extLst>
                <a:ext uri="{FF2B5EF4-FFF2-40B4-BE49-F238E27FC236}">
                  <a16:creationId xmlns:a16="http://schemas.microsoft.com/office/drawing/2014/main" id="{3FB4027E-D542-40A5-B561-DEEAF2487F16}"/>
                </a:ext>
              </a:extLst>
            </p:cNvPr>
            <p:cNvSpPr/>
            <p:nvPr/>
          </p:nvSpPr>
          <p:spPr bwMode="auto">
            <a:xfrm>
              <a:off x="4117382" y="4045786"/>
              <a:ext cx="3581256" cy="513045"/>
            </a:xfrm>
            <a:custGeom>
              <a:avLst/>
              <a:gdLst>
                <a:gd name="T0" fmla="*/ 16 w 1981"/>
                <a:gd name="T1" fmla="*/ 1 h 284"/>
                <a:gd name="T2" fmla="*/ 41 w 1981"/>
                <a:gd name="T3" fmla="*/ 44 h 284"/>
                <a:gd name="T4" fmla="*/ 1029 w 1981"/>
                <a:gd name="T5" fmla="*/ 283 h 284"/>
                <a:gd name="T6" fmla="*/ 1105 w 1981"/>
                <a:gd name="T7" fmla="*/ 270 h 284"/>
                <a:gd name="T8" fmla="*/ 1954 w 1981"/>
                <a:gd name="T9" fmla="*/ 46 h 284"/>
                <a:gd name="T10" fmla="*/ 1978 w 1981"/>
                <a:gd name="T11" fmla="*/ 33 h 284"/>
                <a:gd name="T12" fmla="*/ 1978 w 1981"/>
                <a:gd name="T13" fmla="*/ 0 h 284"/>
                <a:gd name="T14" fmla="*/ 16 w 1981"/>
                <a:gd name="T15" fmla="*/ 1 h 2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1" h="284">
                  <a:moveTo>
                    <a:pt x="16" y="1"/>
                  </a:moveTo>
                  <a:cubicBezTo>
                    <a:pt x="16" y="1"/>
                    <a:pt x="0" y="24"/>
                    <a:pt x="41" y="44"/>
                  </a:cubicBezTo>
                  <a:cubicBezTo>
                    <a:pt x="82" y="64"/>
                    <a:pt x="1029" y="283"/>
                    <a:pt x="1029" y="283"/>
                  </a:cubicBezTo>
                  <a:cubicBezTo>
                    <a:pt x="1055" y="284"/>
                    <a:pt x="1080" y="280"/>
                    <a:pt x="1105" y="270"/>
                  </a:cubicBezTo>
                  <a:cubicBezTo>
                    <a:pt x="1146" y="255"/>
                    <a:pt x="1954" y="46"/>
                    <a:pt x="1954" y="46"/>
                  </a:cubicBezTo>
                  <a:cubicBezTo>
                    <a:pt x="1954" y="46"/>
                    <a:pt x="1975" y="38"/>
                    <a:pt x="1978" y="33"/>
                  </a:cubicBezTo>
                  <a:cubicBezTo>
                    <a:pt x="1981" y="27"/>
                    <a:pt x="1978" y="0"/>
                    <a:pt x="1978" y="0"/>
                  </a:cubicBezTo>
                  <a:lnTo>
                    <a:pt x="16" y="1"/>
                  </a:lnTo>
                  <a:close/>
                </a:path>
              </a:pathLst>
            </a:custGeom>
            <a:solidFill>
              <a:srgbClr val="68B3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任意多边形 14">
              <a:extLst>
                <a:ext uri="{FF2B5EF4-FFF2-40B4-BE49-F238E27FC236}">
                  <a16:creationId xmlns:a16="http://schemas.microsoft.com/office/drawing/2014/main" id="{B8DCCB1C-BB89-4614-B8E7-F8C5B3019F75}"/>
                </a:ext>
              </a:extLst>
            </p:cNvPr>
            <p:cNvSpPr/>
            <p:nvPr/>
          </p:nvSpPr>
          <p:spPr bwMode="auto">
            <a:xfrm>
              <a:off x="4117382" y="4045786"/>
              <a:ext cx="3581256" cy="513045"/>
            </a:xfrm>
            <a:custGeom>
              <a:avLst/>
              <a:gdLst>
                <a:gd name="T0" fmla="*/ 16 w 1981"/>
                <a:gd name="T1" fmla="*/ 1 h 284"/>
                <a:gd name="T2" fmla="*/ 41 w 1981"/>
                <a:gd name="T3" fmla="*/ 44 h 284"/>
                <a:gd name="T4" fmla="*/ 1029 w 1981"/>
                <a:gd name="T5" fmla="*/ 283 h 284"/>
                <a:gd name="T6" fmla="*/ 1105 w 1981"/>
                <a:gd name="T7" fmla="*/ 270 h 284"/>
                <a:gd name="T8" fmla="*/ 1954 w 1981"/>
                <a:gd name="T9" fmla="*/ 46 h 284"/>
                <a:gd name="T10" fmla="*/ 1978 w 1981"/>
                <a:gd name="T11" fmla="*/ 33 h 284"/>
                <a:gd name="T12" fmla="*/ 1978 w 1981"/>
                <a:gd name="T13" fmla="*/ 0 h 284"/>
                <a:gd name="T14" fmla="*/ 16 w 1981"/>
                <a:gd name="T15" fmla="*/ 1 h 2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1" h="284">
                  <a:moveTo>
                    <a:pt x="16" y="1"/>
                  </a:moveTo>
                  <a:cubicBezTo>
                    <a:pt x="16" y="1"/>
                    <a:pt x="0" y="24"/>
                    <a:pt x="41" y="44"/>
                  </a:cubicBezTo>
                  <a:cubicBezTo>
                    <a:pt x="82" y="64"/>
                    <a:pt x="1029" y="283"/>
                    <a:pt x="1029" y="283"/>
                  </a:cubicBezTo>
                  <a:cubicBezTo>
                    <a:pt x="1055" y="284"/>
                    <a:pt x="1080" y="280"/>
                    <a:pt x="1105" y="270"/>
                  </a:cubicBezTo>
                  <a:cubicBezTo>
                    <a:pt x="1146" y="255"/>
                    <a:pt x="1954" y="46"/>
                    <a:pt x="1954" y="46"/>
                  </a:cubicBezTo>
                  <a:cubicBezTo>
                    <a:pt x="1954" y="46"/>
                    <a:pt x="1975" y="38"/>
                    <a:pt x="1978" y="33"/>
                  </a:cubicBezTo>
                  <a:cubicBezTo>
                    <a:pt x="1981" y="27"/>
                    <a:pt x="1978" y="0"/>
                    <a:pt x="1978" y="0"/>
                  </a:cubicBezTo>
                  <a:lnTo>
                    <a:pt x="16" y="1"/>
                  </a:lnTo>
                  <a:close/>
                </a:path>
              </a:pathLst>
            </a:custGeom>
            <a:gradFill>
              <a:gsLst>
                <a:gs pos="0">
                  <a:schemeClr val="tx1">
                    <a:alpha val="18000"/>
                  </a:schemeClr>
                </a:gs>
                <a:gs pos="100000">
                  <a:schemeClr val="tx1">
                    <a:alpha val="0"/>
                  </a:schemeClr>
                </a:gs>
              </a:gsLst>
              <a:lin ang="12600000" scaled="0"/>
            </a:gradFill>
            <a:ln>
              <a:noFill/>
            </a:ln>
          </p:spPr>
          <p:txBody>
            <a:bodyPr anchor="ctr"/>
            <a:lstStyle/>
            <a:p>
              <a:pPr algn="ctr"/>
              <a:endParaRPr/>
            </a:p>
          </p:txBody>
        </p:sp>
        <p:sp>
          <p:nvSpPr>
            <p:cNvPr id="16" name="任意多边形 15">
              <a:extLst>
                <a:ext uri="{FF2B5EF4-FFF2-40B4-BE49-F238E27FC236}">
                  <a16:creationId xmlns:a16="http://schemas.microsoft.com/office/drawing/2014/main" id="{B11BD12F-5DAB-40C1-9A88-7BE4EC666B6A}"/>
                </a:ext>
              </a:extLst>
            </p:cNvPr>
            <p:cNvSpPr/>
            <p:nvPr/>
          </p:nvSpPr>
          <p:spPr bwMode="auto">
            <a:xfrm>
              <a:off x="5666577" y="4410451"/>
              <a:ext cx="321911" cy="148381"/>
            </a:xfrm>
            <a:custGeom>
              <a:avLst/>
              <a:gdLst>
                <a:gd name="T0" fmla="*/ 175 w 178"/>
                <a:gd name="T1" fmla="*/ 80 h 82"/>
                <a:gd name="T2" fmla="*/ 130 w 178"/>
                <a:gd name="T3" fmla="*/ 70 h 82"/>
                <a:gd name="T4" fmla="*/ 4 w 178"/>
                <a:gd name="T5" fmla="*/ 24 h 82"/>
                <a:gd name="T6" fmla="*/ 0 w 178"/>
                <a:gd name="T7" fmla="*/ 19 h 82"/>
                <a:gd name="T8" fmla="*/ 1 w 178"/>
                <a:gd name="T9" fmla="*/ 15 h 82"/>
                <a:gd name="T10" fmla="*/ 23 w 178"/>
                <a:gd name="T11" fmla="*/ 3 h 82"/>
                <a:gd name="T12" fmla="*/ 94 w 178"/>
                <a:gd name="T13" fmla="*/ 14 h 82"/>
                <a:gd name="T14" fmla="*/ 139 w 178"/>
                <a:gd name="T15" fmla="*/ 23 h 82"/>
                <a:gd name="T16" fmla="*/ 176 w 178"/>
                <a:gd name="T17" fmla="*/ 37 h 82"/>
                <a:gd name="T18" fmla="*/ 175 w 178"/>
                <a:gd name="T19" fmla="*/ 8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82">
                  <a:moveTo>
                    <a:pt x="175" y="80"/>
                  </a:moveTo>
                  <a:cubicBezTo>
                    <a:pt x="159" y="82"/>
                    <a:pt x="145" y="76"/>
                    <a:pt x="130" y="70"/>
                  </a:cubicBezTo>
                  <a:cubicBezTo>
                    <a:pt x="88" y="55"/>
                    <a:pt x="42" y="47"/>
                    <a:pt x="4" y="24"/>
                  </a:cubicBezTo>
                  <a:cubicBezTo>
                    <a:pt x="2" y="23"/>
                    <a:pt x="1" y="21"/>
                    <a:pt x="0" y="19"/>
                  </a:cubicBezTo>
                  <a:cubicBezTo>
                    <a:pt x="0" y="18"/>
                    <a:pt x="0" y="16"/>
                    <a:pt x="1" y="15"/>
                  </a:cubicBezTo>
                  <a:cubicBezTo>
                    <a:pt x="5" y="7"/>
                    <a:pt x="14" y="4"/>
                    <a:pt x="23" y="3"/>
                  </a:cubicBezTo>
                  <a:cubicBezTo>
                    <a:pt x="47" y="0"/>
                    <a:pt x="70" y="9"/>
                    <a:pt x="94" y="14"/>
                  </a:cubicBezTo>
                  <a:cubicBezTo>
                    <a:pt x="109" y="17"/>
                    <a:pt x="124" y="19"/>
                    <a:pt x="139" y="23"/>
                  </a:cubicBezTo>
                  <a:cubicBezTo>
                    <a:pt x="147" y="25"/>
                    <a:pt x="171" y="30"/>
                    <a:pt x="176" y="37"/>
                  </a:cubicBezTo>
                  <a:cubicBezTo>
                    <a:pt x="178" y="41"/>
                    <a:pt x="176" y="80"/>
                    <a:pt x="175" y="80"/>
                  </a:cubicBezTo>
                  <a:close/>
                </a:path>
              </a:pathLst>
            </a:custGeom>
            <a:gradFill>
              <a:gsLst>
                <a:gs pos="0">
                  <a:schemeClr val="tx1">
                    <a:alpha val="36000"/>
                  </a:schemeClr>
                </a:gs>
                <a:gs pos="100000">
                  <a:schemeClr val="tx1">
                    <a:alpha val="0"/>
                  </a:schemeClr>
                </a:gs>
              </a:gsLst>
              <a:lin ang="12600000" scaled="0"/>
            </a:gradFill>
            <a:ln>
              <a:noFill/>
            </a:ln>
          </p:spPr>
          <p:txBody>
            <a:bodyPr anchor="ctr"/>
            <a:lstStyle/>
            <a:p>
              <a:pPr algn="ctr"/>
              <a:endParaRPr/>
            </a:p>
          </p:txBody>
        </p:sp>
        <p:sp>
          <p:nvSpPr>
            <p:cNvPr id="17" name="任意多边形 16">
              <a:extLst>
                <a:ext uri="{FF2B5EF4-FFF2-40B4-BE49-F238E27FC236}">
                  <a16:creationId xmlns:a16="http://schemas.microsoft.com/office/drawing/2014/main" id="{77BABA3C-9A8E-440D-99F8-01F336A7BCCD}"/>
                </a:ext>
              </a:extLst>
            </p:cNvPr>
            <p:cNvSpPr/>
            <p:nvPr/>
          </p:nvSpPr>
          <p:spPr bwMode="auto">
            <a:xfrm>
              <a:off x="5978428" y="3784234"/>
              <a:ext cx="1678714" cy="691605"/>
            </a:xfrm>
            <a:custGeom>
              <a:avLst/>
              <a:gdLst>
                <a:gd name="T0" fmla="*/ 206 w 1335"/>
                <a:gd name="T1" fmla="*/ 0 h 550"/>
                <a:gd name="T2" fmla="*/ 1335 w 1335"/>
                <a:gd name="T3" fmla="*/ 207 h 550"/>
                <a:gd name="T4" fmla="*/ 0 w 1335"/>
                <a:gd name="T5" fmla="*/ 550 h 550"/>
                <a:gd name="T6" fmla="*/ 206 w 1335"/>
                <a:gd name="T7" fmla="*/ 0 h 550"/>
              </a:gdLst>
              <a:ahLst/>
              <a:cxnLst>
                <a:cxn ang="0">
                  <a:pos x="T0" y="T1"/>
                </a:cxn>
                <a:cxn ang="0">
                  <a:pos x="T2" y="T3"/>
                </a:cxn>
                <a:cxn ang="0">
                  <a:pos x="T4" y="T5"/>
                </a:cxn>
                <a:cxn ang="0">
                  <a:pos x="T6" y="T7"/>
                </a:cxn>
              </a:cxnLst>
              <a:rect l="0" t="0" r="r" b="b"/>
              <a:pathLst>
                <a:path w="1335" h="550">
                  <a:moveTo>
                    <a:pt x="206" y="0"/>
                  </a:moveTo>
                  <a:lnTo>
                    <a:pt x="1335" y="207"/>
                  </a:lnTo>
                  <a:lnTo>
                    <a:pt x="0" y="550"/>
                  </a:lnTo>
                  <a:lnTo>
                    <a:pt x="206" y="0"/>
                  </a:lnTo>
                  <a:close/>
                </a:path>
              </a:pathLst>
            </a:custGeom>
            <a:solidFill>
              <a:srgbClr val="68B3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任意多边形 17">
              <a:extLst>
                <a:ext uri="{FF2B5EF4-FFF2-40B4-BE49-F238E27FC236}">
                  <a16:creationId xmlns:a16="http://schemas.microsoft.com/office/drawing/2014/main" id="{A877CBD9-C125-4F5F-AA2D-30F3490E88EE}"/>
                </a:ext>
              </a:extLst>
            </p:cNvPr>
            <p:cNvSpPr/>
            <p:nvPr/>
          </p:nvSpPr>
          <p:spPr bwMode="auto">
            <a:xfrm>
              <a:off x="5989745" y="4047044"/>
              <a:ext cx="916691" cy="396101"/>
            </a:xfrm>
            <a:custGeom>
              <a:avLst/>
              <a:gdLst>
                <a:gd name="T0" fmla="*/ 138 w 729"/>
                <a:gd name="T1" fmla="*/ 0 h 315"/>
                <a:gd name="T2" fmla="*/ 729 w 729"/>
                <a:gd name="T3" fmla="*/ 110 h 315"/>
                <a:gd name="T4" fmla="*/ 0 w 729"/>
                <a:gd name="T5" fmla="*/ 315 h 315"/>
                <a:gd name="T6" fmla="*/ 138 w 729"/>
                <a:gd name="T7" fmla="*/ 0 h 315"/>
              </a:gdLst>
              <a:ahLst/>
              <a:cxnLst>
                <a:cxn ang="0">
                  <a:pos x="T0" y="T1"/>
                </a:cxn>
                <a:cxn ang="0">
                  <a:pos x="T2" y="T3"/>
                </a:cxn>
                <a:cxn ang="0">
                  <a:pos x="T4" y="T5"/>
                </a:cxn>
                <a:cxn ang="0">
                  <a:pos x="T6" y="T7"/>
                </a:cxn>
              </a:cxnLst>
              <a:rect l="0" t="0" r="r" b="b"/>
              <a:pathLst>
                <a:path w="729" h="315">
                  <a:moveTo>
                    <a:pt x="138" y="0"/>
                  </a:moveTo>
                  <a:lnTo>
                    <a:pt x="729" y="110"/>
                  </a:lnTo>
                  <a:lnTo>
                    <a:pt x="0" y="315"/>
                  </a:lnTo>
                  <a:lnTo>
                    <a:pt x="138" y="0"/>
                  </a:lnTo>
                  <a:close/>
                </a:path>
              </a:pathLst>
            </a:custGeom>
            <a:solidFill>
              <a:srgbClr val="68B3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任意多边形 18">
              <a:extLst>
                <a:ext uri="{FF2B5EF4-FFF2-40B4-BE49-F238E27FC236}">
                  <a16:creationId xmlns:a16="http://schemas.microsoft.com/office/drawing/2014/main" id="{5E579F48-EE1F-49CD-9278-6DDAFF75B983}"/>
                </a:ext>
              </a:extLst>
            </p:cNvPr>
            <p:cNvSpPr/>
            <p:nvPr/>
          </p:nvSpPr>
          <p:spPr bwMode="auto">
            <a:xfrm>
              <a:off x="5989745" y="4047044"/>
              <a:ext cx="916691" cy="396101"/>
            </a:xfrm>
            <a:custGeom>
              <a:avLst/>
              <a:gdLst>
                <a:gd name="T0" fmla="*/ 138 w 729"/>
                <a:gd name="T1" fmla="*/ 0 h 315"/>
                <a:gd name="T2" fmla="*/ 729 w 729"/>
                <a:gd name="T3" fmla="*/ 110 h 315"/>
                <a:gd name="T4" fmla="*/ 0 w 729"/>
                <a:gd name="T5" fmla="*/ 315 h 315"/>
                <a:gd name="T6" fmla="*/ 138 w 729"/>
                <a:gd name="T7" fmla="*/ 0 h 315"/>
              </a:gdLst>
              <a:ahLst/>
              <a:cxnLst>
                <a:cxn ang="0">
                  <a:pos x="T0" y="T1"/>
                </a:cxn>
                <a:cxn ang="0">
                  <a:pos x="T2" y="T3"/>
                </a:cxn>
                <a:cxn ang="0">
                  <a:pos x="T4" y="T5"/>
                </a:cxn>
                <a:cxn ang="0">
                  <a:pos x="T6" y="T7"/>
                </a:cxn>
              </a:cxnLst>
              <a:rect l="0" t="0" r="r" b="b"/>
              <a:pathLst>
                <a:path w="729" h="315">
                  <a:moveTo>
                    <a:pt x="138" y="0"/>
                  </a:moveTo>
                  <a:lnTo>
                    <a:pt x="729" y="110"/>
                  </a:lnTo>
                  <a:lnTo>
                    <a:pt x="0" y="315"/>
                  </a:lnTo>
                  <a:lnTo>
                    <a:pt x="138" y="0"/>
                  </a:lnTo>
                  <a:close/>
                </a:path>
              </a:pathLst>
            </a:custGeom>
            <a:gradFill>
              <a:gsLst>
                <a:gs pos="0">
                  <a:schemeClr val="tx1">
                    <a:alpha val="69000"/>
                  </a:schemeClr>
                </a:gs>
                <a:gs pos="100000">
                  <a:schemeClr val="tx1">
                    <a:alpha val="0"/>
                  </a:schemeClr>
                </a:gs>
              </a:gsLst>
              <a:lin ang="12600000" scaled="0"/>
            </a:gradFill>
            <a:ln>
              <a:noFill/>
            </a:ln>
          </p:spPr>
          <p:txBody>
            <a:bodyPr anchor="ctr"/>
            <a:lstStyle/>
            <a:p>
              <a:pPr algn="ctr"/>
              <a:endParaRPr/>
            </a:p>
          </p:txBody>
        </p:sp>
        <p:sp>
          <p:nvSpPr>
            <p:cNvPr id="20" name="任意多边形 19">
              <a:extLst>
                <a:ext uri="{FF2B5EF4-FFF2-40B4-BE49-F238E27FC236}">
                  <a16:creationId xmlns:a16="http://schemas.microsoft.com/office/drawing/2014/main" id="{BDEA7542-51B7-4DAF-8A35-0548D905915C}"/>
                </a:ext>
              </a:extLst>
            </p:cNvPr>
            <p:cNvSpPr/>
            <p:nvPr/>
          </p:nvSpPr>
          <p:spPr bwMode="auto">
            <a:xfrm>
              <a:off x="6178364" y="3794294"/>
              <a:ext cx="868908" cy="276642"/>
            </a:xfrm>
            <a:custGeom>
              <a:avLst/>
              <a:gdLst>
                <a:gd name="T0" fmla="*/ 691 w 691"/>
                <a:gd name="T1" fmla="*/ 109 h 220"/>
                <a:gd name="T2" fmla="*/ 215 w 691"/>
                <a:gd name="T3" fmla="*/ 220 h 220"/>
                <a:gd name="T4" fmla="*/ 0 w 691"/>
                <a:gd name="T5" fmla="*/ 181 h 220"/>
                <a:gd name="T6" fmla="*/ 82 w 691"/>
                <a:gd name="T7" fmla="*/ 0 h 220"/>
                <a:gd name="T8" fmla="*/ 691 w 691"/>
                <a:gd name="T9" fmla="*/ 109 h 220"/>
              </a:gdLst>
              <a:ahLst/>
              <a:cxnLst>
                <a:cxn ang="0">
                  <a:pos x="T0" y="T1"/>
                </a:cxn>
                <a:cxn ang="0">
                  <a:pos x="T2" y="T3"/>
                </a:cxn>
                <a:cxn ang="0">
                  <a:pos x="T4" y="T5"/>
                </a:cxn>
                <a:cxn ang="0">
                  <a:pos x="T6" y="T7"/>
                </a:cxn>
                <a:cxn ang="0">
                  <a:pos x="T8" y="T9"/>
                </a:cxn>
              </a:cxnLst>
              <a:rect l="0" t="0" r="r" b="b"/>
              <a:pathLst>
                <a:path w="691" h="220">
                  <a:moveTo>
                    <a:pt x="691" y="109"/>
                  </a:moveTo>
                  <a:lnTo>
                    <a:pt x="215" y="220"/>
                  </a:lnTo>
                  <a:lnTo>
                    <a:pt x="0" y="181"/>
                  </a:lnTo>
                  <a:lnTo>
                    <a:pt x="82" y="0"/>
                  </a:lnTo>
                  <a:lnTo>
                    <a:pt x="691" y="109"/>
                  </a:lnTo>
                  <a:close/>
                </a:path>
              </a:pathLst>
            </a:custGeom>
            <a:gradFill>
              <a:gsLst>
                <a:gs pos="0">
                  <a:schemeClr val="tx1">
                    <a:alpha val="46000"/>
                  </a:schemeClr>
                </a:gs>
                <a:gs pos="100000">
                  <a:schemeClr val="tx1">
                    <a:alpha val="0"/>
                  </a:schemeClr>
                </a:gs>
              </a:gsLst>
              <a:lin ang="12600000" scaled="0"/>
            </a:gradFill>
            <a:ln>
              <a:noFill/>
            </a:ln>
          </p:spPr>
          <p:txBody>
            <a:bodyPr anchor="ctr"/>
            <a:lstStyle/>
            <a:p>
              <a:pPr algn="ctr"/>
              <a:endParaRPr/>
            </a:p>
          </p:txBody>
        </p:sp>
        <p:sp>
          <p:nvSpPr>
            <p:cNvPr id="21" name="任意多边形 20">
              <a:extLst>
                <a:ext uri="{FF2B5EF4-FFF2-40B4-BE49-F238E27FC236}">
                  <a16:creationId xmlns:a16="http://schemas.microsoft.com/office/drawing/2014/main" id="{BB09244C-69A5-4D4A-BC94-EBA6458AE18D}"/>
                </a:ext>
              </a:extLst>
            </p:cNvPr>
            <p:cNvSpPr/>
            <p:nvPr/>
          </p:nvSpPr>
          <p:spPr bwMode="auto">
            <a:xfrm>
              <a:off x="4123669" y="2274020"/>
              <a:ext cx="2733726" cy="2240800"/>
            </a:xfrm>
            <a:custGeom>
              <a:avLst/>
              <a:gdLst>
                <a:gd name="T0" fmla="*/ 53 w 1512"/>
                <a:gd name="T1" fmla="*/ 1010 h 1241"/>
                <a:gd name="T2" fmla="*/ 965 w 1512"/>
                <a:gd name="T3" fmla="*/ 1234 h 1241"/>
                <a:gd name="T4" fmla="*/ 1032 w 1512"/>
                <a:gd name="T5" fmla="*/ 1201 h 1241"/>
                <a:gd name="T6" fmla="*/ 1503 w 1512"/>
                <a:gd name="T7" fmla="*/ 126 h 1241"/>
                <a:gd name="T8" fmla="*/ 1481 w 1512"/>
                <a:gd name="T9" fmla="*/ 70 h 1241"/>
                <a:gd name="T10" fmla="*/ 1467 w 1512"/>
                <a:gd name="T11" fmla="*/ 67 h 1241"/>
                <a:gd name="T12" fmla="*/ 479 w 1512"/>
                <a:gd name="T13" fmla="*/ 1 h 1241"/>
                <a:gd name="T14" fmla="*/ 422 w 1512"/>
                <a:gd name="T15" fmla="*/ 35 h 1241"/>
                <a:gd name="T16" fmla="*/ 14 w 1512"/>
                <a:gd name="T17" fmla="*/ 930 h 1241"/>
                <a:gd name="T18" fmla="*/ 42 w 1512"/>
                <a:gd name="T19" fmla="*/ 1007 h 1241"/>
                <a:gd name="T20" fmla="*/ 53 w 1512"/>
                <a:gd name="T21" fmla="*/ 1010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2" h="1241">
                  <a:moveTo>
                    <a:pt x="53" y="1010"/>
                  </a:moveTo>
                  <a:cubicBezTo>
                    <a:pt x="965" y="1234"/>
                    <a:pt x="965" y="1234"/>
                    <a:pt x="965" y="1234"/>
                  </a:cubicBezTo>
                  <a:cubicBezTo>
                    <a:pt x="993" y="1241"/>
                    <a:pt x="1021" y="1227"/>
                    <a:pt x="1032" y="1201"/>
                  </a:cubicBezTo>
                  <a:cubicBezTo>
                    <a:pt x="1503" y="126"/>
                    <a:pt x="1503" y="126"/>
                    <a:pt x="1503" y="126"/>
                  </a:cubicBezTo>
                  <a:cubicBezTo>
                    <a:pt x="1512" y="105"/>
                    <a:pt x="1502" y="80"/>
                    <a:pt x="1481" y="70"/>
                  </a:cubicBezTo>
                  <a:cubicBezTo>
                    <a:pt x="1476" y="68"/>
                    <a:pt x="1472" y="67"/>
                    <a:pt x="1467" y="67"/>
                  </a:cubicBezTo>
                  <a:cubicBezTo>
                    <a:pt x="479" y="1"/>
                    <a:pt x="479" y="1"/>
                    <a:pt x="479" y="1"/>
                  </a:cubicBezTo>
                  <a:cubicBezTo>
                    <a:pt x="454" y="0"/>
                    <a:pt x="432" y="13"/>
                    <a:pt x="422" y="35"/>
                  </a:cubicBezTo>
                  <a:cubicBezTo>
                    <a:pt x="14" y="930"/>
                    <a:pt x="14" y="930"/>
                    <a:pt x="14" y="930"/>
                  </a:cubicBezTo>
                  <a:cubicBezTo>
                    <a:pt x="0" y="959"/>
                    <a:pt x="13" y="993"/>
                    <a:pt x="42" y="1007"/>
                  </a:cubicBezTo>
                  <a:cubicBezTo>
                    <a:pt x="46" y="1008"/>
                    <a:pt x="49" y="1010"/>
                    <a:pt x="53" y="1010"/>
                  </a:cubicBezTo>
                  <a:close/>
                </a:path>
              </a:pathLst>
            </a:custGeom>
            <a:solidFill>
              <a:srgbClr val="68B3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任意多边形 21">
              <a:extLst>
                <a:ext uri="{FF2B5EF4-FFF2-40B4-BE49-F238E27FC236}">
                  <a16:creationId xmlns:a16="http://schemas.microsoft.com/office/drawing/2014/main" id="{4A6DBBFB-610A-40B4-A88A-E3BFFD30238E}"/>
                </a:ext>
              </a:extLst>
            </p:cNvPr>
            <p:cNvSpPr/>
            <p:nvPr/>
          </p:nvSpPr>
          <p:spPr bwMode="auto">
            <a:xfrm>
              <a:off x="4123669" y="2274020"/>
              <a:ext cx="2733726" cy="2240800"/>
            </a:xfrm>
            <a:custGeom>
              <a:avLst/>
              <a:gdLst>
                <a:gd name="T0" fmla="*/ 53 w 1512"/>
                <a:gd name="T1" fmla="*/ 1010 h 1241"/>
                <a:gd name="T2" fmla="*/ 965 w 1512"/>
                <a:gd name="T3" fmla="*/ 1234 h 1241"/>
                <a:gd name="T4" fmla="*/ 1032 w 1512"/>
                <a:gd name="T5" fmla="*/ 1201 h 1241"/>
                <a:gd name="T6" fmla="*/ 1503 w 1512"/>
                <a:gd name="T7" fmla="*/ 126 h 1241"/>
                <a:gd name="T8" fmla="*/ 1481 w 1512"/>
                <a:gd name="T9" fmla="*/ 70 h 1241"/>
                <a:gd name="T10" fmla="*/ 1467 w 1512"/>
                <a:gd name="T11" fmla="*/ 67 h 1241"/>
                <a:gd name="T12" fmla="*/ 479 w 1512"/>
                <a:gd name="T13" fmla="*/ 1 h 1241"/>
                <a:gd name="T14" fmla="*/ 422 w 1512"/>
                <a:gd name="T15" fmla="*/ 35 h 1241"/>
                <a:gd name="T16" fmla="*/ 14 w 1512"/>
                <a:gd name="T17" fmla="*/ 930 h 1241"/>
                <a:gd name="T18" fmla="*/ 42 w 1512"/>
                <a:gd name="T19" fmla="*/ 1007 h 1241"/>
                <a:gd name="T20" fmla="*/ 53 w 1512"/>
                <a:gd name="T21" fmla="*/ 1010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2" h="1241">
                  <a:moveTo>
                    <a:pt x="53" y="1010"/>
                  </a:moveTo>
                  <a:cubicBezTo>
                    <a:pt x="965" y="1234"/>
                    <a:pt x="965" y="1234"/>
                    <a:pt x="965" y="1234"/>
                  </a:cubicBezTo>
                  <a:cubicBezTo>
                    <a:pt x="993" y="1241"/>
                    <a:pt x="1021" y="1227"/>
                    <a:pt x="1032" y="1201"/>
                  </a:cubicBezTo>
                  <a:cubicBezTo>
                    <a:pt x="1503" y="126"/>
                    <a:pt x="1503" y="126"/>
                    <a:pt x="1503" y="126"/>
                  </a:cubicBezTo>
                  <a:cubicBezTo>
                    <a:pt x="1512" y="105"/>
                    <a:pt x="1502" y="80"/>
                    <a:pt x="1481" y="70"/>
                  </a:cubicBezTo>
                  <a:cubicBezTo>
                    <a:pt x="1476" y="68"/>
                    <a:pt x="1472" y="67"/>
                    <a:pt x="1467" y="67"/>
                  </a:cubicBezTo>
                  <a:cubicBezTo>
                    <a:pt x="479" y="1"/>
                    <a:pt x="479" y="1"/>
                    <a:pt x="479" y="1"/>
                  </a:cubicBezTo>
                  <a:cubicBezTo>
                    <a:pt x="454" y="0"/>
                    <a:pt x="432" y="13"/>
                    <a:pt x="422" y="35"/>
                  </a:cubicBezTo>
                  <a:cubicBezTo>
                    <a:pt x="14" y="930"/>
                    <a:pt x="14" y="930"/>
                    <a:pt x="14" y="930"/>
                  </a:cubicBezTo>
                  <a:cubicBezTo>
                    <a:pt x="0" y="959"/>
                    <a:pt x="13" y="993"/>
                    <a:pt x="42" y="1007"/>
                  </a:cubicBezTo>
                  <a:cubicBezTo>
                    <a:pt x="46" y="1008"/>
                    <a:pt x="49" y="1010"/>
                    <a:pt x="53" y="1010"/>
                  </a:cubicBezTo>
                  <a:close/>
                </a:path>
              </a:pathLst>
            </a:custGeom>
            <a:gradFill>
              <a:gsLst>
                <a:gs pos="0">
                  <a:schemeClr val="bg1">
                    <a:alpha val="22000"/>
                  </a:schemeClr>
                </a:gs>
                <a:gs pos="100000">
                  <a:schemeClr val="bg1">
                    <a:alpha val="0"/>
                  </a:schemeClr>
                </a:gs>
              </a:gsLst>
              <a:lin ang="12600000" scaled="0"/>
            </a:gradFill>
            <a:ln>
              <a:noFill/>
            </a:ln>
          </p:spPr>
          <p:txBody>
            <a:bodyPr anchor="ctr"/>
            <a:lstStyle/>
            <a:p>
              <a:pPr algn="ctr"/>
              <a:endParaRPr/>
            </a:p>
          </p:txBody>
        </p:sp>
        <p:sp>
          <p:nvSpPr>
            <p:cNvPr id="23" name="任意多边形 22">
              <a:extLst>
                <a:ext uri="{FF2B5EF4-FFF2-40B4-BE49-F238E27FC236}">
                  <a16:creationId xmlns:a16="http://schemas.microsoft.com/office/drawing/2014/main" id="{3EAEC4C9-8CBD-4EF0-A849-07FA211383EE}"/>
                </a:ext>
              </a:extLst>
            </p:cNvPr>
            <p:cNvSpPr/>
            <p:nvPr/>
          </p:nvSpPr>
          <p:spPr bwMode="auto">
            <a:xfrm>
              <a:off x="4193457" y="2264589"/>
              <a:ext cx="2684685" cy="2231998"/>
            </a:xfrm>
            <a:custGeom>
              <a:avLst/>
              <a:gdLst>
                <a:gd name="T0" fmla="*/ 52 w 1485"/>
                <a:gd name="T1" fmla="*/ 1006 h 1236"/>
                <a:gd name="T2" fmla="*/ 948 w 1485"/>
                <a:gd name="T3" fmla="*/ 1229 h 1236"/>
                <a:gd name="T4" fmla="*/ 1014 w 1485"/>
                <a:gd name="T5" fmla="*/ 1196 h 1236"/>
                <a:gd name="T6" fmla="*/ 1475 w 1485"/>
                <a:gd name="T7" fmla="*/ 126 h 1236"/>
                <a:gd name="T8" fmla="*/ 1454 w 1485"/>
                <a:gd name="T9" fmla="*/ 70 h 1236"/>
                <a:gd name="T10" fmla="*/ 1440 w 1485"/>
                <a:gd name="T11" fmla="*/ 67 h 1236"/>
                <a:gd name="T12" fmla="*/ 470 w 1485"/>
                <a:gd name="T13" fmla="*/ 2 h 1236"/>
                <a:gd name="T14" fmla="*/ 414 w 1485"/>
                <a:gd name="T15" fmla="*/ 36 h 1236"/>
                <a:gd name="T16" fmla="*/ 13 w 1485"/>
                <a:gd name="T17" fmla="*/ 926 h 1236"/>
                <a:gd name="T18" fmla="*/ 42 w 1485"/>
                <a:gd name="T19" fmla="*/ 1003 h 1236"/>
                <a:gd name="T20" fmla="*/ 52 w 1485"/>
                <a:gd name="T21" fmla="*/ 1006 h 1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85" h="1236">
                  <a:moveTo>
                    <a:pt x="52" y="1006"/>
                  </a:moveTo>
                  <a:cubicBezTo>
                    <a:pt x="948" y="1229"/>
                    <a:pt x="948" y="1229"/>
                    <a:pt x="948" y="1229"/>
                  </a:cubicBezTo>
                  <a:cubicBezTo>
                    <a:pt x="975" y="1236"/>
                    <a:pt x="1003" y="1222"/>
                    <a:pt x="1014" y="1196"/>
                  </a:cubicBezTo>
                  <a:cubicBezTo>
                    <a:pt x="1475" y="126"/>
                    <a:pt x="1475" y="126"/>
                    <a:pt x="1475" y="126"/>
                  </a:cubicBezTo>
                  <a:cubicBezTo>
                    <a:pt x="1485" y="105"/>
                    <a:pt x="1475" y="80"/>
                    <a:pt x="1454" y="70"/>
                  </a:cubicBezTo>
                  <a:cubicBezTo>
                    <a:pt x="1449" y="69"/>
                    <a:pt x="1445" y="67"/>
                    <a:pt x="1440" y="67"/>
                  </a:cubicBezTo>
                  <a:cubicBezTo>
                    <a:pt x="470" y="2"/>
                    <a:pt x="470" y="2"/>
                    <a:pt x="470" y="2"/>
                  </a:cubicBezTo>
                  <a:cubicBezTo>
                    <a:pt x="446" y="0"/>
                    <a:pt x="424" y="14"/>
                    <a:pt x="414" y="36"/>
                  </a:cubicBezTo>
                  <a:cubicBezTo>
                    <a:pt x="13" y="926"/>
                    <a:pt x="13" y="926"/>
                    <a:pt x="13" y="926"/>
                  </a:cubicBezTo>
                  <a:cubicBezTo>
                    <a:pt x="0" y="955"/>
                    <a:pt x="13" y="990"/>
                    <a:pt x="42" y="1003"/>
                  </a:cubicBezTo>
                  <a:cubicBezTo>
                    <a:pt x="45" y="1004"/>
                    <a:pt x="48" y="1006"/>
                    <a:pt x="52" y="1006"/>
                  </a:cubicBezTo>
                  <a:close/>
                </a:path>
              </a:pathLst>
            </a:custGeom>
            <a:gradFill>
              <a:gsLst>
                <a:gs pos="7000">
                  <a:schemeClr val="bg1">
                    <a:alpha val="66000"/>
                  </a:schemeClr>
                </a:gs>
                <a:gs pos="100000">
                  <a:schemeClr val="bg1">
                    <a:alpha val="0"/>
                  </a:schemeClr>
                </a:gs>
              </a:gsLst>
              <a:lin ang="12600000" scaled="0"/>
            </a:gradFill>
            <a:ln>
              <a:noFill/>
            </a:ln>
          </p:spPr>
          <p:txBody>
            <a:bodyPr anchor="ctr"/>
            <a:lstStyle/>
            <a:p>
              <a:pPr algn="ctr"/>
              <a:endParaRPr/>
            </a:p>
          </p:txBody>
        </p:sp>
        <p:sp>
          <p:nvSpPr>
            <p:cNvPr id="26" name="任意多边形 25">
              <a:extLst>
                <a:ext uri="{FF2B5EF4-FFF2-40B4-BE49-F238E27FC236}">
                  <a16:creationId xmlns:a16="http://schemas.microsoft.com/office/drawing/2014/main" id="{EE858126-2006-4B05-81E2-90EB9ECD5968}"/>
                </a:ext>
              </a:extLst>
            </p:cNvPr>
            <p:cNvSpPr/>
            <p:nvPr/>
          </p:nvSpPr>
          <p:spPr bwMode="auto">
            <a:xfrm>
              <a:off x="6087827" y="4456977"/>
              <a:ext cx="82993" cy="45269"/>
            </a:xfrm>
            <a:custGeom>
              <a:avLst/>
              <a:gdLst>
                <a:gd name="T0" fmla="*/ 0 w 66"/>
                <a:gd name="T1" fmla="*/ 20 h 36"/>
                <a:gd name="T2" fmla="*/ 66 w 66"/>
                <a:gd name="T3" fmla="*/ 0 h 36"/>
                <a:gd name="T4" fmla="*/ 64 w 66"/>
                <a:gd name="T5" fmla="*/ 18 h 36"/>
                <a:gd name="T6" fmla="*/ 0 w 66"/>
                <a:gd name="T7" fmla="*/ 36 h 36"/>
                <a:gd name="T8" fmla="*/ 0 w 66"/>
                <a:gd name="T9" fmla="*/ 20 h 36"/>
              </a:gdLst>
              <a:ahLst/>
              <a:cxnLst>
                <a:cxn ang="0">
                  <a:pos x="T0" y="T1"/>
                </a:cxn>
                <a:cxn ang="0">
                  <a:pos x="T2" y="T3"/>
                </a:cxn>
                <a:cxn ang="0">
                  <a:pos x="T4" y="T5"/>
                </a:cxn>
                <a:cxn ang="0">
                  <a:pos x="T6" y="T7"/>
                </a:cxn>
                <a:cxn ang="0">
                  <a:pos x="T8" y="T9"/>
                </a:cxn>
              </a:cxnLst>
              <a:rect l="0" t="0" r="r" b="b"/>
              <a:pathLst>
                <a:path w="66" h="36">
                  <a:moveTo>
                    <a:pt x="0" y="20"/>
                  </a:moveTo>
                  <a:lnTo>
                    <a:pt x="66" y="0"/>
                  </a:lnTo>
                  <a:lnTo>
                    <a:pt x="64" y="18"/>
                  </a:lnTo>
                  <a:lnTo>
                    <a:pt x="0" y="36"/>
                  </a:lnTo>
                  <a:lnTo>
                    <a:pt x="0" y="20"/>
                  </a:lnTo>
                  <a:close/>
                </a:path>
              </a:pathLst>
            </a:custGeom>
            <a:gradFill>
              <a:gsLst>
                <a:gs pos="0">
                  <a:schemeClr val="tx1"/>
                </a:gs>
                <a:gs pos="100000">
                  <a:schemeClr val="tx1">
                    <a:alpha val="0"/>
                  </a:schemeClr>
                </a:gs>
              </a:gsLst>
              <a:lin ang="12600000" scaled="0"/>
            </a:gradFill>
            <a:ln>
              <a:noFill/>
            </a:ln>
          </p:spPr>
          <p:txBody>
            <a:bodyPr anchor="ctr"/>
            <a:lstStyle/>
            <a:p>
              <a:pPr algn="ctr"/>
              <a:endParaRPr/>
            </a:p>
          </p:txBody>
        </p:sp>
        <p:sp>
          <p:nvSpPr>
            <p:cNvPr id="27" name="任意多边形 26">
              <a:extLst>
                <a:ext uri="{FF2B5EF4-FFF2-40B4-BE49-F238E27FC236}">
                  <a16:creationId xmlns:a16="http://schemas.microsoft.com/office/drawing/2014/main" id="{AC53D3FD-3A2B-4BF2-BD51-1488DF0C3295}"/>
                </a:ext>
              </a:extLst>
            </p:cNvPr>
            <p:cNvSpPr/>
            <p:nvPr/>
          </p:nvSpPr>
          <p:spPr bwMode="auto">
            <a:xfrm>
              <a:off x="6228663" y="4421768"/>
              <a:ext cx="82993" cy="42754"/>
            </a:xfrm>
            <a:custGeom>
              <a:avLst/>
              <a:gdLst>
                <a:gd name="T0" fmla="*/ 0 w 66"/>
                <a:gd name="T1" fmla="*/ 18 h 34"/>
                <a:gd name="T2" fmla="*/ 66 w 66"/>
                <a:gd name="T3" fmla="*/ 0 h 34"/>
                <a:gd name="T4" fmla="*/ 66 w 66"/>
                <a:gd name="T5" fmla="*/ 15 h 34"/>
                <a:gd name="T6" fmla="*/ 0 w 66"/>
                <a:gd name="T7" fmla="*/ 34 h 34"/>
                <a:gd name="T8" fmla="*/ 0 w 66"/>
                <a:gd name="T9" fmla="*/ 18 h 34"/>
              </a:gdLst>
              <a:ahLst/>
              <a:cxnLst>
                <a:cxn ang="0">
                  <a:pos x="T0" y="T1"/>
                </a:cxn>
                <a:cxn ang="0">
                  <a:pos x="T2" y="T3"/>
                </a:cxn>
                <a:cxn ang="0">
                  <a:pos x="T4" y="T5"/>
                </a:cxn>
                <a:cxn ang="0">
                  <a:pos x="T6" y="T7"/>
                </a:cxn>
                <a:cxn ang="0">
                  <a:pos x="T8" y="T9"/>
                </a:cxn>
              </a:cxnLst>
              <a:rect l="0" t="0" r="r" b="b"/>
              <a:pathLst>
                <a:path w="66" h="34">
                  <a:moveTo>
                    <a:pt x="0" y="18"/>
                  </a:moveTo>
                  <a:lnTo>
                    <a:pt x="66" y="0"/>
                  </a:lnTo>
                  <a:lnTo>
                    <a:pt x="66" y="15"/>
                  </a:lnTo>
                  <a:lnTo>
                    <a:pt x="0" y="34"/>
                  </a:lnTo>
                  <a:lnTo>
                    <a:pt x="0" y="18"/>
                  </a:lnTo>
                  <a:close/>
                </a:path>
              </a:pathLst>
            </a:custGeom>
            <a:gradFill>
              <a:gsLst>
                <a:gs pos="0">
                  <a:schemeClr val="tx1"/>
                </a:gs>
                <a:gs pos="100000">
                  <a:schemeClr val="tx1">
                    <a:alpha val="0"/>
                  </a:schemeClr>
                </a:gs>
              </a:gsLst>
              <a:lin ang="12600000" scaled="0"/>
            </a:gradFill>
            <a:ln>
              <a:noFill/>
            </a:ln>
          </p:spPr>
          <p:txBody>
            <a:bodyPr anchor="ctr"/>
            <a:lstStyle/>
            <a:p>
              <a:pPr algn="ctr"/>
              <a:endParaRPr/>
            </a:p>
          </p:txBody>
        </p:sp>
      </p:grpSp>
    </p:spTree>
    <p:custDataLst>
      <p:tags r:id="rId2"/>
    </p:custDataLst>
    <p:extLst>
      <p:ext uri="{BB962C8B-B14F-4D97-AF65-F5344CB8AC3E}">
        <p14:creationId xmlns:p14="http://schemas.microsoft.com/office/powerpoint/2010/main" val="3409001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par>
                                <p:cTn id="13" presetID="3" presetClass="entr" presetSubtype="1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linds(horizontal)">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5.1 </a:t>
            </a:r>
            <a:r>
              <a:rPr lang="zh-CN" altLang="en-US" dirty="0"/>
              <a:t>基本</a:t>
            </a:r>
            <a:r>
              <a:rPr lang="zh-CN" altLang="en-US" dirty="0" smtClean="0"/>
              <a:t>概念</a:t>
            </a:r>
            <a:endParaRPr lang="zh-CN" altLang="en-US" dirty="0"/>
          </a:p>
        </p:txBody>
      </p:sp>
      <p:sp>
        <p:nvSpPr>
          <p:cNvPr id="3" name="Text Box 16"/>
          <p:cNvSpPr txBox="1">
            <a:spLocks noChangeArrowheads="1"/>
          </p:cNvSpPr>
          <p:nvPr/>
        </p:nvSpPr>
        <p:spPr bwMode="auto">
          <a:xfrm>
            <a:off x="515938" y="1216125"/>
            <a:ext cx="11160125" cy="2437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en-US" altLang="zh-CN" sz="2400" b="1" dirty="0">
                <a:solidFill>
                  <a:srgbClr val="C00000"/>
                </a:solidFill>
                <a:latin typeface="+mj-ea"/>
                <a:ea typeface="+mj-ea"/>
              </a:rPr>
              <a:t>(b</a:t>
            </a:r>
            <a:r>
              <a:rPr lang="en-US" altLang="zh-CN" sz="2400" b="1" dirty="0" smtClean="0">
                <a:solidFill>
                  <a:srgbClr val="C00000"/>
                </a:solidFill>
                <a:latin typeface="+mj-ea"/>
                <a:ea typeface="+mj-ea"/>
              </a:rPr>
              <a:t>) </a:t>
            </a:r>
            <a:r>
              <a:rPr lang="zh-CN" altLang="en-US" sz="2400" b="1" dirty="0" smtClean="0">
                <a:solidFill>
                  <a:srgbClr val="C00000"/>
                </a:solidFill>
                <a:latin typeface="+mj-ea"/>
                <a:ea typeface="+mj-ea"/>
              </a:rPr>
              <a:t>由</a:t>
            </a:r>
            <a:r>
              <a:rPr lang="zh-CN" altLang="en-US" sz="2400" b="1" dirty="0">
                <a:solidFill>
                  <a:srgbClr val="C00000"/>
                </a:solidFill>
                <a:latin typeface="+mj-ea"/>
                <a:ea typeface="+mj-ea"/>
              </a:rPr>
              <a:t>试验方法</a:t>
            </a:r>
            <a:r>
              <a:rPr lang="zh-CN" altLang="el-GR" sz="2400" b="1" dirty="0">
                <a:solidFill>
                  <a:srgbClr val="C00000"/>
                </a:solidFill>
                <a:latin typeface="+mj-ea"/>
                <a:ea typeface="+mj-ea"/>
              </a:rPr>
              <a:t>求取</a:t>
            </a:r>
            <a:endParaRPr lang="zh-CN" altLang="en-US" sz="2400" b="1" dirty="0">
              <a:solidFill>
                <a:srgbClr val="C00000"/>
              </a:solidFill>
              <a:latin typeface="+mj-ea"/>
              <a:ea typeface="+mj-ea"/>
            </a:endParaRPr>
          </a:p>
          <a:p>
            <a:pPr indent="512763" eaLnBrk="1" hangingPunct="1">
              <a:lnSpc>
                <a:spcPct val="135000"/>
              </a:lnSpc>
              <a:spcBef>
                <a:spcPct val="30000"/>
              </a:spcBef>
            </a:pPr>
            <a:r>
              <a:rPr lang="zh-CN" altLang="en-US" sz="2000" dirty="0" smtClean="0">
                <a:latin typeface="+mn-ea"/>
                <a:ea typeface="+mn-ea"/>
              </a:rPr>
              <a:t>由于</a:t>
            </a:r>
            <a:r>
              <a:rPr lang="zh-CN" altLang="en-US" sz="2000" dirty="0">
                <a:latin typeface="+mn-ea"/>
                <a:ea typeface="+mn-ea"/>
              </a:rPr>
              <a:t>线性系统在谐波（正弦）信号输入下，稳态输出仍为谐波（正弦）信号，且信号频率一致，只是信号幅值和初相位有变化。</a:t>
            </a:r>
          </a:p>
          <a:p>
            <a:pPr indent="512763" eaLnBrk="1" hangingPunct="1">
              <a:lnSpc>
                <a:spcPct val="135000"/>
              </a:lnSpc>
              <a:spcBef>
                <a:spcPct val="30000"/>
              </a:spcBef>
            </a:pPr>
            <a:r>
              <a:rPr lang="zh-CN" altLang="en-US" sz="2000" dirty="0" smtClean="0">
                <a:latin typeface="+mn-ea"/>
                <a:ea typeface="+mn-ea"/>
              </a:rPr>
              <a:t>因此</a:t>
            </a:r>
            <a:r>
              <a:rPr lang="zh-CN" altLang="en-US" sz="2000" dirty="0">
                <a:latin typeface="+mn-ea"/>
                <a:ea typeface="+mn-ea"/>
              </a:rPr>
              <a:t>，对于待求系统，可通过</a:t>
            </a:r>
            <a:r>
              <a:rPr lang="zh-CN" altLang="en-US" sz="2000" b="1" dirty="0">
                <a:solidFill>
                  <a:srgbClr val="0070C0"/>
                </a:solidFill>
                <a:latin typeface="+mj-ea"/>
                <a:ea typeface="+mj-ea"/>
              </a:rPr>
              <a:t>试验方式给系统输入幅值、相位和频率已知的谐波函数，测量其稳态输出（包括幅值、相位）</a:t>
            </a:r>
            <a:r>
              <a:rPr lang="zh-CN" altLang="en-US" sz="2000" dirty="0">
                <a:latin typeface="+mn-ea"/>
                <a:ea typeface="+mn-ea"/>
              </a:rPr>
              <a:t>；</a:t>
            </a:r>
            <a:r>
              <a:rPr lang="zh-CN" altLang="en-US" sz="2000" b="1" dirty="0">
                <a:solidFill>
                  <a:srgbClr val="0070C0"/>
                </a:solidFill>
                <a:latin typeface="+mj-ea"/>
                <a:ea typeface="+mj-ea"/>
              </a:rPr>
              <a:t>不断的改变输入信号的频率，就会测量得到不同频率下的稳态输出</a:t>
            </a:r>
            <a:r>
              <a:rPr lang="zh-CN" altLang="en-US" sz="2000" dirty="0">
                <a:latin typeface="+mn-ea"/>
                <a:ea typeface="+mn-ea"/>
              </a:rPr>
              <a:t>。</a:t>
            </a:r>
            <a:endParaRPr lang="el-GR" altLang="zh-CN" sz="2000" dirty="0">
              <a:latin typeface="+mn-ea"/>
              <a:ea typeface="+mn-ea"/>
            </a:endParaRPr>
          </a:p>
        </p:txBody>
      </p:sp>
      <p:sp>
        <p:nvSpPr>
          <p:cNvPr id="4" name="Line 24"/>
          <p:cNvSpPr>
            <a:spLocks noChangeShapeType="1"/>
          </p:cNvSpPr>
          <p:nvPr/>
        </p:nvSpPr>
        <p:spPr bwMode="auto">
          <a:xfrm>
            <a:off x="2992702" y="6015990"/>
            <a:ext cx="23749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 name="Line 25"/>
          <p:cNvSpPr>
            <a:spLocks noChangeShapeType="1"/>
          </p:cNvSpPr>
          <p:nvPr/>
        </p:nvSpPr>
        <p:spPr bwMode="auto">
          <a:xfrm>
            <a:off x="7600420" y="4576128"/>
            <a:ext cx="23749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 name="Line 26"/>
          <p:cNvSpPr>
            <a:spLocks noChangeShapeType="1"/>
          </p:cNvSpPr>
          <p:nvPr/>
        </p:nvSpPr>
        <p:spPr bwMode="auto">
          <a:xfrm flipV="1">
            <a:off x="2992702" y="4215765"/>
            <a:ext cx="0" cy="18002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 name="Line 27"/>
          <p:cNvSpPr>
            <a:spLocks noChangeShapeType="1"/>
          </p:cNvSpPr>
          <p:nvPr/>
        </p:nvSpPr>
        <p:spPr bwMode="auto">
          <a:xfrm flipV="1">
            <a:off x="7600420" y="4215765"/>
            <a:ext cx="0" cy="18002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 name="Text Box 28"/>
          <p:cNvSpPr txBox="1">
            <a:spLocks noChangeArrowheads="1"/>
          </p:cNvSpPr>
          <p:nvPr/>
        </p:nvSpPr>
        <p:spPr bwMode="auto">
          <a:xfrm>
            <a:off x="9832445" y="4504690"/>
            <a:ext cx="5032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latin typeface="+mn-lt"/>
              </a:rPr>
              <a:t>ω</a:t>
            </a:r>
          </a:p>
        </p:txBody>
      </p:sp>
      <p:sp>
        <p:nvSpPr>
          <p:cNvPr id="9" name="Text Box 29"/>
          <p:cNvSpPr txBox="1">
            <a:spLocks noChangeArrowheads="1"/>
          </p:cNvSpPr>
          <p:nvPr/>
        </p:nvSpPr>
        <p:spPr bwMode="auto">
          <a:xfrm>
            <a:off x="5224727" y="5944553"/>
            <a:ext cx="5032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latin typeface="+mn-lt"/>
              </a:rPr>
              <a:t>ω</a:t>
            </a:r>
          </a:p>
        </p:txBody>
      </p:sp>
      <p:sp>
        <p:nvSpPr>
          <p:cNvPr id="10" name="Text Box 30"/>
          <p:cNvSpPr txBox="1">
            <a:spLocks noChangeArrowheads="1"/>
          </p:cNvSpPr>
          <p:nvPr/>
        </p:nvSpPr>
        <p:spPr bwMode="auto">
          <a:xfrm>
            <a:off x="1911615" y="4144328"/>
            <a:ext cx="11509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mn-lt"/>
              </a:rPr>
              <a:t>|G(j</a:t>
            </a:r>
            <a:r>
              <a:rPr lang="el-GR" altLang="zh-CN">
                <a:latin typeface="+mn-lt"/>
              </a:rPr>
              <a:t>ω</a:t>
            </a:r>
            <a:r>
              <a:rPr lang="en-US" altLang="zh-CN">
                <a:latin typeface="+mn-lt"/>
              </a:rPr>
              <a:t>)|</a:t>
            </a:r>
            <a:endParaRPr lang="el-GR" altLang="zh-CN">
              <a:latin typeface="+mn-lt"/>
            </a:endParaRPr>
          </a:p>
        </p:txBody>
      </p:sp>
      <p:sp>
        <p:nvSpPr>
          <p:cNvPr id="11" name="Text Box 31"/>
          <p:cNvSpPr txBox="1">
            <a:spLocks noChangeArrowheads="1"/>
          </p:cNvSpPr>
          <p:nvPr/>
        </p:nvSpPr>
        <p:spPr bwMode="auto">
          <a:xfrm>
            <a:off x="6376457" y="4072890"/>
            <a:ext cx="11509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dirty="0">
                <a:latin typeface="+mn-lt"/>
              </a:rPr>
              <a:t>∠φ</a:t>
            </a:r>
            <a:r>
              <a:rPr lang="en-US" altLang="zh-CN" dirty="0">
                <a:latin typeface="+mn-lt"/>
              </a:rPr>
              <a:t>(j</a:t>
            </a:r>
            <a:r>
              <a:rPr lang="el-GR" altLang="zh-CN" dirty="0">
                <a:latin typeface="+mn-lt"/>
              </a:rPr>
              <a:t>ω</a:t>
            </a:r>
            <a:r>
              <a:rPr lang="en-US" altLang="zh-CN" dirty="0">
                <a:latin typeface="+mn-lt"/>
              </a:rPr>
              <a:t>)</a:t>
            </a:r>
            <a:endParaRPr lang="el-GR" altLang="zh-CN" dirty="0">
              <a:latin typeface="+mn-lt"/>
            </a:endParaRPr>
          </a:p>
        </p:txBody>
      </p:sp>
      <p:sp>
        <p:nvSpPr>
          <p:cNvPr id="12" name="Freeform 32"/>
          <p:cNvSpPr>
            <a:spLocks noChangeArrowheads="1"/>
          </p:cNvSpPr>
          <p:nvPr/>
        </p:nvSpPr>
        <p:spPr bwMode="auto">
          <a:xfrm>
            <a:off x="2992702" y="4638040"/>
            <a:ext cx="1800225" cy="1235075"/>
          </a:xfrm>
          <a:custGeom>
            <a:avLst/>
            <a:gdLst>
              <a:gd name="T0" fmla="*/ 0 w 1134"/>
              <a:gd name="T1" fmla="*/ 2147483647 h 778"/>
              <a:gd name="T2" fmla="*/ 2147483647 w 1134"/>
              <a:gd name="T3" fmla="*/ 2147483647 h 778"/>
              <a:gd name="T4" fmla="*/ 2147483647 w 1134"/>
              <a:gd name="T5" fmla="*/ 2147483647 h 778"/>
              <a:gd name="T6" fmla="*/ 2147483647 w 1134"/>
              <a:gd name="T7" fmla="*/ 2147483647 h 778"/>
              <a:gd name="T8" fmla="*/ 2147483647 w 1134"/>
              <a:gd name="T9" fmla="*/ 2147483647 h 778"/>
              <a:gd name="T10" fmla="*/ 2147483647 w 1134"/>
              <a:gd name="T11" fmla="*/ 2147483647 h 778"/>
              <a:gd name="T12" fmla="*/ 0 60000 65536"/>
              <a:gd name="T13" fmla="*/ 0 60000 65536"/>
              <a:gd name="T14" fmla="*/ 0 60000 65536"/>
              <a:gd name="T15" fmla="*/ 0 60000 65536"/>
              <a:gd name="T16" fmla="*/ 0 60000 65536"/>
              <a:gd name="T17" fmla="*/ 0 60000 65536"/>
              <a:gd name="T18" fmla="*/ 0 w 1134"/>
              <a:gd name="T19" fmla="*/ 0 h 778"/>
              <a:gd name="T20" fmla="*/ 1134 w 1134"/>
              <a:gd name="T21" fmla="*/ 778 h 778"/>
            </a:gdLst>
            <a:ahLst/>
            <a:cxnLst>
              <a:cxn ang="T12">
                <a:pos x="T0" y="T1"/>
              </a:cxn>
              <a:cxn ang="T13">
                <a:pos x="T2" y="T3"/>
              </a:cxn>
              <a:cxn ang="T14">
                <a:pos x="T4" y="T5"/>
              </a:cxn>
              <a:cxn ang="T15">
                <a:pos x="T6" y="T7"/>
              </a:cxn>
              <a:cxn ang="T16">
                <a:pos x="T8" y="T9"/>
              </a:cxn>
              <a:cxn ang="T17">
                <a:pos x="T10" y="T11"/>
              </a:cxn>
            </a:cxnLst>
            <a:rect l="T18" t="T19" r="T20" b="T21"/>
            <a:pathLst>
              <a:path w="1134" h="778">
                <a:moveTo>
                  <a:pt x="0" y="233"/>
                </a:moveTo>
                <a:cubicBezTo>
                  <a:pt x="128" y="229"/>
                  <a:pt x="257" y="226"/>
                  <a:pt x="363" y="188"/>
                </a:cubicBezTo>
                <a:cubicBezTo>
                  <a:pt x="469" y="150"/>
                  <a:pt x="552" y="14"/>
                  <a:pt x="635" y="7"/>
                </a:cubicBezTo>
                <a:cubicBezTo>
                  <a:pt x="718" y="0"/>
                  <a:pt x="793" y="52"/>
                  <a:pt x="861" y="143"/>
                </a:cubicBezTo>
                <a:cubicBezTo>
                  <a:pt x="929" y="234"/>
                  <a:pt x="997" y="445"/>
                  <a:pt x="1043" y="551"/>
                </a:cubicBezTo>
                <a:cubicBezTo>
                  <a:pt x="1089" y="657"/>
                  <a:pt x="1127" y="740"/>
                  <a:pt x="1134" y="778"/>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3" name="Freeform 33"/>
          <p:cNvSpPr>
            <a:spLocks noChangeArrowheads="1"/>
          </p:cNvSpPr>
          <p:nvPr/>
        </p:nvSpPr>
        <p:spPr bwMode="auto">
          <a:xfrm>
            <a:off x="7600420" y="4780915"/>
            <a:ext cx="2160587" cy="660400"/>
          </a:xfrm>
          <a:custGeom>
            <a:avLst/>
            <a:gdLst>
              <a:gd name="T0" fmla="*/ 0 w 1361"/>
              <a:gd name="T1" fmla="*/ 2147483647 h 416"/>
              <a:gd name="T2" fmla="*/ 2147483647 w 1361"/>
              <a:gd name="T3" fmla="*/ 2147483647 h 416"/>
              <a:gd name="T4" fmla="*/ 2147483647 w 1361"/>
              <a:gd name="T5" fmla="*/ 2147483647 h 416"/>
              <a:gd name="T6" fmla="*/ 2147483647 w 1361"/>
              <a:gd name="T7" fmla="*/ 2147483647 h 416"/>
              <a:gd name="T8" fmla="*/ 2147483647 w 1361"/>
              <a:gd name="T9" fmla="*/ 2147483647 h 416"/>
              <a:gd name="T10" fmla="*/ 2147483647 w 1361"/>
              <a:gd name="T11" fmla="*/ 2147483647 h 416"/>
              <a:gd name="T12" fmla="*/ 0 60000 65536"/>
              <a:gd name="T13" fmla="*/ 0 60000 65536"/>
              <a:gd name="T14" fmla="*/ 0 60000 65536"/>
              <a:gd name="T15" fmla="*/ 0 60000 65536"/>
              <a:gd name="T16" fmla="*/ 0 60000 65536"/>
              <a:gd name="T17" fmla="*/ 0 60000 65536"/>
              <a:gd name="T18" fmla="*/ 0 w 1361"/>
              <a:gd name="T19" fmla="*/ 0 h 416"/>
              <a:gd name="T20" fmla="*/ 1361 w 1361"/>
              <a:gd name="T21" fmla="*/ 416 h 416"/>
            </a:gdLst>
            <a:ahLst/>
            <a:cxnLst>
              <a:cxn ang="T12">
                <a:pos x="T0" y="T1"/>
              </a:cxn>
              <a:cxn ang="T13">
                <a:pos x="T2" y="T3"/>
              </a:cxn>
              <a:cxn ang="T14">
                <a:pos x="T4" y="T5"/>
              </a:cxn>
              <a:cxn ang="T15">
                <a:pos x="T6" y="T7"/>
              </a:cxn>
              <a:cxn ang="T16">
                <a:pos x="T8" y="T9"/>
              </a:cxn>
              <a:cxn ang="T17">
                <a:pos x="T10" y="T11"/>
              </a:cxn>
            </a:cxnLst>
            <a:rect l="T18" t="T19" r="T20" b="T21"/>
            <a:pathLst>
              <a:path w="1361" h="416">
                <a:moveTo>
                  <a:pt x="0" y="143"/>
                </a:moveTo>
                <a:cubicBezTo>
                  <a:pt x="87" y="132"/>
                  <a:pt x="174" y="121"/>
                  <a:pt x="272" y="98"/>
                </a:cubicBezTo>
                <a:cubicBezTo>
                  <a:pt x="370" y="75"/>
                  <a:pt x="499" y="14"/>
                  <a:pt x="590" y="7"/>
                </a:cubicBezTo>
                <a:cubicBezTo>
                  <a:pt x="681" y="0"/>
                  <a:pt x="742" y="8"/>
                  <a:pt x="817" y="53"/>
                </a:cubicBezTo>
                <a:cubicBezTo>
                  <a:pt x="892" y="98"/>
                  <a:pt x="952" y="219"/>
                  <a:pt x="1043" y="279"/>
                </a:cubicBezTo>
                <a:cubicBezTo>
                  <a:pt x="1134" y="339"/>
                  <a:pt x="1293" y="393"/>
                  <a:pt x="1361" y="416"/>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Tree>
    <p:extLst>
      <p:ext uri="{BB962C8B-B14F-4D97-AF65-F5344CB8AC3E}">
        <p14:creationId xmlns:p14="http://schemas.microsoft.com/office/powerpoint/2010/main" val="340494686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sp>
        <p:nvSpPr>
          <p:cNvPr id="3" name="Text Box 21"/>
          <p:cNvSpPr txBox="1">
            <a:spLocks noChangeArrowheads="1"/>
          </p:cNvSpPr>
          <p:nvPr/>
        </p:nvSpPr>
        <p:spPr bwMode="auto">
          <a:xfrm>
            <a:off x="515938" y="1318981"/>
            <a:ext cx="11160125" cy="103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28650" eaLnBrk="1" hangingPunct="1">
              <a:lnSpc>
                <a:spcPct val="135000"/>
              </a:lnSpc>
              <a:spcBef>
                <a:spcPct val="50000"/>
              </a:spcBef>
            </a:pPr>
            <a:r>
              <a:rPr lang="zh-CN" altLang="en-US" sz="2400" dirty="0" smtClean="0">
                <a:latin typeface="+mn-ea"/>
                <a:ea typeface="+mn-ea"/>
              </a:rPr>
              <a:t>频域分析</a:t>
            </a:r>
            <a:r>
              <a:rPr lang="zh-CN" altLang="en-US" sz="2400" dirty="0">
                <a:latin typeface="+mn-ea"/>
                <a:ea typeface="+mn-ea"/>
              </a:rPr>
              <a:t>法实际上是基于频率特性图的一种图形分析法。系统频率特性图主要有：</a:t>
            </a:r>
            <a:r>
              <a:rPr lang="zh-CN" altLang="en-US" sz="2400" b="1" dirty="0">
                <a:solidFill>
                  <a:srgbClr val="0070C0"/>
                </a:solidFill>
                <a:latin typeface="+mj-ea"/>
                <a:ea typeface="+mj-ea"/>
              </a:rPr>
              <a:t>极坐标图</a:t>
            </a:r>
            <a:r>
              <a:rPr lang="zh-CN" altLang="en-US" sz="2400" dirty="0">
                <a:latin typeface="+mn-ea"/>
                <a:ea typeface="+mn-ea"/>
              </a:rPr>
              <a:t>和</a:t>
            </a:r>
            <a:r>
              <a:rPr lang="zh-CN" altLang="en-US" sz="2400" b="1" dirty="0">
                <a:solidFill>
                  <a:srgbClr val="0070C0"/>
                </a:solidFill>
                <a:latin typeface="+mj-ea"/>
                <a:ea typeface="+mj-ea"/>
              </a:rPr>
              <a:t>对数坐标图</a:t>
            </a:r>
            <a:r>
              <a:rPr lang="zh-CN" altLang="en-US" sz="2400" dirty="0">
                <a:latin typeface="+mn-ea"/>
                <a:ea typeface="+mn-ea"/>
              </a:rPr>
              <a:t>。</a:t>
            </a:r>
            <a:endParaRPr lang="el-GR" altLang="zh-CN" sz="2400" dirty="0">
              <a:latin typeface="+mn-ea"/>
              <a:ea typeface="+mn-ea"/>
            </a:endParaRPr>
          </a:p>
        </p:txBody>
      </p:sp>
      <p:sp>
        <p:nvSpPr>
          <p:cNvPr id="4" name="Text Box 22"/>
          <p:cNvSpPr txBox="1">
            <a:spLocks noChangeArrowheads="1"/>
          </p:cNvSpPr>
          <p:nvPr/>
        </p:nvSpPr>
        <p:spPr bwMode="auto">
          <a:xfrm>
            <a:off x="515938" y="2583621"/>
            <a:ext cx="41259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C00000"/>
                </a:solidFill>
                <a:latin typeface="+mj-ea"/>
                <a:ea typeface="+mj-ea"/>
              </a:rPr>
              <a:t>（</a:t>
            </a:r>
            <a:r>
              <a:rPr lang="en-US" altLang="zh-CN" sz="2400" b="1" dirty="0">
                <a:solidFill>
                  <a:srgbClr val="C00000"/>
                </a:solidFill>
                <a:latin typeface="+mj-ea"/>
                <a:ea typeface="+mj-ea"/>
              </a:rPr>
              <a:t>1</a:t>
            </a:r>
            <a:r>
              <a:rPr lang="zh-CN" altLang="en-US" sz="2400" b="1" dirty="0">
                <a:solidFill>
                  <a:srgbClr val="C00000"/>
                </a:solidFill>
                <a:latin typeface="+mj-ea"/>
                <a:ea typeface="+mj-ea"/>
              </a:rPr>
              <a:t>）极坐标图（</a:t>
            </a:r>
            <a:r>
              <a:rPr lang="en-US" altLang="zh-CN" sz="2400" b="1" dirty="0" err="1">
                <a:solidFill>
                  <a:srgbClr val="C00000"/>
                </a:solidFill>
                <a:latin typeface="+mj-ea"/>
                <a:ea typeface="+mj-ea"/>
              </a:rPr>
              <a:t>Nyquist</a:t>
            </a:r>
            <a:r>
              <a:rPr lang="zh-CN" altLang="en-US" sz="2400" b="1" dirty="0">
                <a:solidFill>
                  <a:srgbClr val="C00000"/>
                </a:solidFill>
                <a:latin typeface="+mj-ea"/>
                <a:ea typeface="+mj-ea"/>
              </a:rPr>
              <a:t>图）</a:t>
            </a:r>
          </a:p>
        </p:txBody>
      </p:sp>
      <p:sp>
        <p:nvSpPr>
          <p:cNvPr id="5" name="Text Box 23"/>
          <p:cNvSpPr txBox="1">
            <a:spLocks noChangeArrowheads="1"/>
          </p:cNvSpPr>
          <p:nvPr/>
        </p:nvSpPr>
        <p:spPr bwMode="auto">
          <a:xfrm>
            <a:off x="522287" y="3182044"/>
            <a:ext cx="1115377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20700" eaLnBrk="1" hangingPunct="1">
              <a:lnSpc>
                <a:spcPct val="150000"/>
              </a:lnSpc>
              <a:spcBef>
                <a:spcPct val="50000"/>
              </a:spcBef>
            </a:pPr>
            <a:r>
              <a:rPr lang="zh-CN" altLang="en-US" sz="2000" dirty="0" smtClean="0">
                <a:latin typeface="+mn-ea"/>
                <a:ea typeface="+mn-ea"/>
              </a:rPr>
              <a:t>极坐标</a:t>
            </a:r>
            <a:r>
              <a:rPr lang="zh-CN" altLang="en-US" sz="2000" dirty="0">
                <a:latin typeface="+mn-ea"/>
                <a:ea typeface="+mn-ea"/>
              </a:rPr>
              <a:t>图是频率变化</a:t>
            </a:r>
            <a:r>
              <a:rPr lang="zh-CN" altLang="en-US" sz="2000" b="1" dirty="0">
                <a:latin typeface="+mj-ea"/>
                <a:ea typeface="+mj-ea"/>
              </a:rPr>
              <a:t>（</a:t>
            </a:r>
            <a:r>
              <a:rPr lang="el-GR" altLang="zh-CN" sz="2000" b="1" i="1" dirty="0">
                <a:latin typeface="+mj-ea"/>
                <a:ea typeface="+mj-ea"/>
              </a:rPr>
              <a:t>ω</a:t>
            </a:r>
            <a:r>
              <a:rPr lang="en-US" altLang="zh-CN" sz="2000" b="1" i="1" dirty="0">
                <a:latin typeface="+mj-ea"/>
                <a:ea typeface="+mj-ea"/>
              </a:rPr>
              <a:t>=0</a:t>
            </a:r>
            <a:r>
              <a:rPr lang="el-GR" altLang="zh-CN" sz="2000" b="1" i="1" dirty="0">
                <a:latin typeface="+mj-ea"/>
                <a:ea typeface="+mj-ea"/>
              </a:rPr>
              <a:t>→∞</a:t>
            </a:r>
            <a:r>
              <a:rPr lang="zh-CN" altLang="en-US" sz="2000" b="1" dirty="0">
                <a:latin typeface="+mj-ea"/>
                <a:ea typeface="+mj-ea"/>
              </a:rPr>
              <a:t>）</a:t>
            </a:r>
            <a:r>
              <a:rPr lang="zh-CN" altLang="en-US" sz="2000" dirty="0">
                <a:latin typeface="+mn-ea"/>
                <a:ea typeface="+mn-ea"/>
              </a:rPr>
              <a:t>时，频率特性函数的向量（或实部和虚部对应的点）在</a:t>
            </a:r>
            <a:r>
              <a:rPr lang="zh-CN" altLang="en-US" sz="2000" b="1" dirty="0">
                <a:solidFill>
                  <a:srgbClr val="0070C0"/>
                </a:solidFill>
                <a:latin typeface="+mj-ea"/>
                <a:ea typeface="+mj-ea"/>
              </a:rPr>
              <a:t>复函数</a:t>
            </a:r>
            <a:r>
              <a:rPr lang="zh-CN" altLang="en-US" sz="2000" dirty="0">
                <a:latin typeface="+mn-ea"/>
                <a:ea typeface="+mn-ea"/>
              </a:rPr>
              <a:t>平面上描绘的曲线，即</a:t>
            </a:r>
          </a:p>
        </p:txBody>
      </p:sp>
      <p:graphicFrame>
        <p:nvGraphicFramePr>
          <p:cNvPr id="6" name="Object 24"/>
          <p:cNvGraphicFramePr>
            <a:graphicFrameLocks noChangeAspect="1"/>
          </p:cNvGraphicFramePr>
          <p:nvPr>
            <p:extLst>
              <p:ext uri="{D42A27DB-BD31-4B8C-83A1-F6EECF244321}">
                <p14:modId xmlns:p14="http://schemas.microsoft.com/office/powerpoint/2010/main" val="2405443649"/>
              </p:ext>
            </p:extLst>
          </p:nvPr>
        </p:nvGraphicFramePr>
        <p:xfrm>
          <a:off x="1689611" y="4845050"/>
          <a:ext cx="5117405" cy="1091276"/>
        </p:xfrm>
        <a:graphic>
          <a:graphicData uri="http://schemas.openxmlformats.org/presentationml/2006/ole">
            <mc:AlternateContent xmlns:mc="http://schemas.openxmlformats.org/markup-compatibility/2006">
              <mc:Choice xmlns:v="urn:schemas-microsoft-com:vml" Requires="v">
                <p:oleObj spid="_x0000_s13706" r:id="rId3" imgW="3454400" imgH="736600" progId="Equation.3">
                  <p:embed/>
                </p:oleObj>
              </mc:Choice>
              <mc:Fallback>
                <p:oleObj r:id="rId3" imgW="3454400" imgH="736600" progId="Equation.3">
                  <p:embed/>
                  <p:pic>
                    <p:nvPicPr>
                      <p:cNvPr id="12290" name="Object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89611" y="4845050"/>
                        <a:ext cx="5117405" cy="1091276"/>
                      </a:xfrm>
                      <a:prstGeom prst="rect">
                        <a:avLst/>
                      </a:prstGeom>
                      <a:ln>
                        <a:noFill/>
                      </a:ln>
                    </p:spPr>
                  </p:pic>
                </p:oleObj>
              </mc:Fallback>
            </mc:AlternateContent>
          </a:graphicData>
        </a:graphic>
      </p:graphicFrame>
      <p:sp>
        <p:nvSpPr>
          <p:cNvPr id="7" name="Line 26"/>
          <p:cNvSpPr>
            <a:spLocks noChangeShapeType="1"/>
          </p:cNvSpPr>
          <p:nvPr/>
        </p:nvSpPr>
        <p:spPr bwMode="auto">
          <a:xfrm>
            <a:off x="7908394" y="5086146"/>
            <a:ext cx="22320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 name="Line 27"/>
          <p:cNvSpPr>
            <a:spLocks noChangeShapeType="1"/>
          </p:cNvSpPr>
          <p:nvPr/>
        </p:nvSpPr>
        <p:spPr bwMode="auto">
          <a:xfrm flipV="1">
            <a:off x="9421282" y="4367008"/>
            <a:ext cx="0" cy="18716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 name="Freeform 30"/>
          <p:cNvSpPr>
            <a:spLocks noChangeArrowheads="1"/>
          </p:cNvSpPr>
          <p:nvPr/>
        </p:nvSpPr>
        <p:spPr bwMode="auto">
          <a:xfrm>
            <a:off x="8268757" y="4678158"/>
            <a:ext cx="1152525" cy="1489075"/>
          </a:xfrm>
          <a:custGeom>
            <a:avLst/>
            <a:gdLst>
              <a:gd name="T0" fmla="*/ 2147483647 w 726"/>
              <a:gd name="T1" fmla="*/ 2147483647 h 938"/>
              <a:gd name="T2" fmla="*/ 2147483647 w 726"/>
              <a:gd name="T3" fmla="*/ 2147483647 h 938"/>
              <a:gd name="T4" fmla="*/ 2147483647 w 726"/>
              <a:gd name="T5" fmla="*/ 2147483647 h 938"/>
              <a:gd name="T6" fmla="*/ 2147483647 w 726"/>
              <a:gd name="T7" fmla="*/ 2147483647 h 938"/>
              <a:gd name="T8" fmla="*/ 0 w 726"/>
              <a:gd name="T9" fmla="*/ 2147483647 h 938"/>
              <a:gd name="T10" fmla="*/ 0 60000 65536"/>
              <a:gd name="T11" fmla="*/ 0 60000 65536"/>
              <a:gd name="T12" fmla="*/ 0 60000 65536"/>
              <a:gd name="T13" fmla="*/ 0 60000 65536"/>
              <a:gd name="T14" fmla="*/ 0 60000 65536"/>
              <a:gd name="T15" fmla="*/ 0 w 726"/>
              <a:gd name="T16" fmla="*/ 0 h 938"/>
              <a:gd name="T17" fmla="*/ 726 w 726"/>
              <a:gd name="T18" fmla="*/ 938 h 938"/>
            </a:gdLst>
            <a:ahLst/>
            <a:cxnLst>
              <a:cxn ang="T10">
                <a:pos x="T0" y="T1"/>
              </a:cxn>
              <a:cxn ang="T11">
                <a:pos x="T2" y="T3"/>
              </a:cxn>
              <a:cxn ang="T12">
                <a:pos x="T4" y="T5"/>
              </a:cxn>
              <a:cxn ang="T13">
                <a:pos x="T6" y="T7"/>
              </a:cxn>
              <a:cxn ang="T14">
                <a:pos x="T8" y="T9"/>
              </a:cxn>
            </a:cxnLst>
            <a:rect l="T15" t="T16" r="T17" b="T18"/>
            <a:pathLst>
              <a:path w="726" h="938">
                <a:moveTo>
                  <a:pt x="726" y="257"/>
                </a:moveTo>
                <a:cubicBezTo>
                  <a:pt x="665" y="158"/>
                  <a:pt x="604" y="60"/>
                  <a:pt x="544" y="30"/>
                </a:cubicBezTo>
                <a:cubicBezTo>
                  <a:pt x="484" y="0"/>
                  <a:pt x="431" y="8"/>
                  <a:pt x="363" y="76"/>
                </a:cubicBezTo>
                <a:cubicBezTo>
                  <a:pt x="295" y="144"/>
                  <a:pt x="197" y="295"/>
                  <a:pt x="136" y="439"/>
                </a:cubicBezTo>
                <a:cubicBezTo>
                  <a:pt x="75" y="583"/>
                  <a:pt x="23" y="863"/>
                  <a:pt x="0" y="938"/>
                </a:cubicBezTo>
              </a:path>
            </a:pathLst>
          </a:custGeom>
          <a:noFill/>
          <a:ln w="25400">
            <a:solidFill>
              <a:schemeClr val="hlink"/>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0" name="Text Box 31"/>
          <p:cNvSpPr txBox="1">
            <a:spLocks noChangeArrowheads="1"/>
          </p:cNvSpPr>
          <p:nvPr/>
        </p:nvSpPr>
        <p:spPr bwMode="auto">
          <a:xfrm>
            <a:off x="9995957" y="5086146"/>
            <a:ext cx="50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t>Re</a:t>
            </a:r>
            <a:endParaRPr lang="el-GR" altLang="zh-CN">
              <a:cs typeface="Arial" panose="020B0604020202020204" pitchFamily="34" charset="0"/>
            </a:endParaRPr>
          </a:p>
        </p:txBody>
      </p:sp>
      <p:sp>
        <p:nvSpPr>
          <p:cNvPr id="11" name="Text Box 32"/>
          <p:cNvSpPr txBox="1">
            <a:spLocks noChangeArrowheads="1"/>
          </p:cNvSpPr>
          <p:nvPr/>
        </p:nvSpPr>
        <p:spPr bwMode="auto">
          <a:xfrm>
            <a:off x="8987894" y="4151108"/>
            <a:ext cx="7191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latin typeface="Times New Roman" panose="02020603050405020304" pitchFamily="18" charset="0"/>
              </a:rPr>
              <a:t>Im</a:t>
            </a:r>
            <a:endParaRPr lang="el-GR" altLang="zh-CN">
              <a:latin typeface="Times New Roman" panose="02020603050405020304" pitchFamily="18" charset="0"/>
              <a:cs typeface="Arial" panose="020B0604020202020204" pitchFamily="34" charset="0"/>
            </a:endParaRPr>
          </a:p>
        </p:txBody>
      </p:sp>
      <p:sp>
        <p:nvSpPr>
          <p:cNvPr id="12" name="Line 33"/>
          <p:cNvSpPr>
            <a:spLocks noChangeShapeType="1"/>
          </p:cNvSpPr>
          <p:nvPr/>
        </p:nvSpPr>
        <p:spPr bwMode="auto">
          <a:xfrm flipH="1">
            <a:off x="8340194" y="5086146"/>
            <a:ext cx="1079500" cy="7207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 name="Line 34"/>
          <p:cNvSpPr>
            <a:spLocks noChangeShapeType="1"/>
          </p:cNvSpPr>
          <p:nvPr/>
        </p:nvSpPr>
        <p:spPr bwMode="auto">
          <a:xfrm flipV="1">
            <a:off x="8340194" y="5086146"/>
            <a:ext cx="0" cy="720725"/>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Line 35"/>
          <p:cNvSpPr>
            <a:spLocks noChangeShapeType="1"/>
          </p:cNvSpPr>
          <p:nvPr/>
        </p:nvSpPr>
        <p:spPr bwMode="auto">
          <a:xfrm>
            <a:off x="8340194" y="5806871"/>
            <a:ext cx="1079500" cy="0"/>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5" name="Object 36"/>
          <p:cNvGraphicFramePr>
            <a:graphicFrameLocks noChangeAspect="1"/>
          </p:cNvGraphicFramePr>
          <p:nvPr>
            <p:extLst>
              <p:ext uri="{D42A27DB-BD31-4B8C-83A1-F6EECF244321}">
                <p14:modId xmlns:p14="http://schemas.microsoft.com/office/powerpoint/2010/main" val="4264296171"/>
              </p:ext>
            </p:extLst>
          </p:nvPr>
        </p:nvGraphicFramePr>
        <p:xfrm>
          <a:off x="8843432" y="5446508"/>
          <a:ext cx="503237" cy="258763"/>
        </p:xfrm>
        <a:graphic>
          <a:graphicData uri="http://schemas.openxmlformats.org/presentationml/2006/ole">
            <mc:AlternateContent xmlns:mc="http://schemas.openxmlformats.org/markup-compatibility/2006">
              <mc:Choice xmlns:v="urn:schemas-microsoft-com:vml" Requires="v">
                <p:oleObj spid="_x0000_s13707" r:id="rId5" imgW="494870" imgH="253780" progId="Equation.3">
                  <p:embed/>
                </p:oleObj>
              </mc:Choice>
              <mc:Fallback>
                <p:oleObj r:id="rId5" imgW="494870" imgH="253780" progId="Equation.3">
                  <p:embed/>
                  <p:pic>
                    <p:nvPicPr>
                      <p:cNvPr id="12291" name="Object 3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43432" y="5446508"/>
                        <a:ext cx="503237"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6" name="Arc 37"/>
          <p:cNvSpPr>
            <a:spLocks noChangeArrowheads="1"/>
          </p:cNvSpPr>
          <p:nvPr/>
        </p:nvSpPr>
        <p:spPr bwMode="auto">
          <a:xfrm>
            <a:off x="9133944" y="4871833"/>
            <a:ext cx="490538" cy="366713"/>
          </a:xfrm>
          <a:custGeom>
            <a:avLst/>
            <a:gdLst>
              <a:gd name="T0" fmla="*/ 2147483647 w 41844"/>
              <a:gd name="T1" fmla="*/ 2147483647 h 26274"/>
              <a:gd name="T2" fmla="*/ 0 w 41844"/>
              <a:gd name="T3" fmla="*/ 2147483647 h 26274"/>
              <a:gd name="T4" fmla="*/ 2147483647 w 41844"/>
              <a:gd name="T5" fmla="*/ 0 h 26274"/>
              <a:gd name="T6" fmla="*/ 2147483647 w 41844"/>
              <a:gd name="T7" fmla="*/ 2147483647 h 26274"/>
              <a:gd name="T8" fmla="*/ 2147483647 w 41844"/>
              <a:gd name="T9" fmla="*/ 2147483647 h 26274"/>
              <a:gd name="T10" fmla="*/ 0 w 41844"/>
              <a:gd name="T11" fmla="*/ 2147483647 h 26274"/>
              <a:gd name="T12" fmla="*/ 2147483647 w 41844"/>
              <a:gd name="T13" fmla="*/ 0 h 26274"/>
              <a:gd name="T14" fmla="*/ 2147483647 w 41844"/>
              <a:gd name="T15" fmla="*/ 2147483647 h 26274"/>
              <a:gd name="T16" fmla="*/ 2147483647 w 41844"/>
              <a:gd name="T17" fmla="*/ 2147483647 h 26274"/>
              <a:gd name="T18" fmla="*/ 2147483647 w 41844"/>
              <a:gd name="T19" fmla="*/ 2147483647 h 2627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1844"/>
              <a:gd name="T31" fmla="*/ 0 h 26274"/>
              <a:gd name="T32" fmla="*/ 41844 w 41844"/>
              <a:gd name="T33" fmla="*/ 26274 h 2627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1844" h="26274" fill="none">
                <a:moveTo>
                  <a:pt x="511" y="26274"/>
                </a:moveTo>
                <a:cubicBezTo>
                  <a:pt x="171" y="24739"/>
                  <a:pt x="0" y="23171"/>
                  <a:pt x="0" y="21600"/>
                </a:cubicBezTo>
                <a:cubicBezTo>
                  <a:pt x="0" y="9670"/>
                  <a:pt x="9670" y="0"/>
                  <a:pt x="21600" y="0"/>
                </a:cubicBezTo>
                <a:cubicBezTo>
                  <a:pt x="30623" y="-1"/>
                  <a:pt x="38696" y="5609"/>
                  <a:pt x="41843" y="14067"/>
                </a:cubicBezTo>
              </a:path>
              <a:path w="41844" h="26274" stroke="0">
                <a:moveTo>
                  <a:pt x="511" y="26274"/>
                </a:moveTo>
                <a:cubicBezTo>
                  <a:pt x="171" y="24739"/>
                  <a:pt x="0" y="23171"/>
                  <a:pt x="0" y="21600"/>
                </a:cubicBezTo>
                <a:cubicBezTo>
                  <a:pt x="0" y="9670"/>
                  <a:pt x="9670" y="0"/>
                  <a:pt x="21600" y="0"/>
                </a:cubicBezTo>
                <a:cubicBezTo>
                  <a:pt x="30623" y="-1"/>
                  <a:pt x="38696" y="5609"/>
                  <a:pt x="41843" y="14067"/>
                </a:cubicBezTo>
                <a:lnTo>
                  <a:pt x="21600" y="21600"/>
                </a:lnTo>
                <a:lnTo>
                  <a:pt x="511" y="26274"/>
                </a:lnTo>
                <a:close/>
              </a:path>
            </a:pathLst>
          </a:custGeom>
          <a:noFill/>
          <a:ln w="9525">
            <a:solidFill>
              <a:schemeClr val="tx1"/>
            </a:solidFill>
            <a:round/>
            <a:headEnd type="triangle" w="med" len="me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graphicFrame>
        <p:nvGraphicFramePr>
          <p:cNvPr id="17" name="Object 38"/>
          <p:cNvGraphicFramePr>
            <a:graphicFrameLocks noChangeAspect="1"/>
          </p:cNvGraphicFramePr>
          <p:nvPr>
            <p:extLst>
              <p:ext uri="{D42A27DB-BD31-4B8C-83A1-F6EECF244321}">
                <p14:modId xmlns:p14="http://schemas.microsoft.com/office/powerpoint/2010/main" val="984951774"/>
              </p:ext>
            </p:extLst>
          </p:nvPr>
        </p:nvGraphicFramePr>
        <p:xfrm>
          <a:off x="9491132" y="4654346"/>
          <a:ext cx="360362" cy="206375"/>
        </p:xfrm>
        <a:graphic>
          <a:graphicData uri="http://schemas.openxmlformats.org/presentationml/2006/ole">
            <mc:AlternateContent xmlns:mc="http://schemas.openxmlformats.org/markup-compatibility/2006">
              <mc:Choice xmlns:v="urn:schemas-microsoft-com:vml" Requires="v">
                <p:oleObj spid="_x0000_s13708" r:id="rId7" imgW="355292" imgH="203024" progId="Equation.3">
                  <p:embed/>
                </p:oleObj>
              </mc:Choice>
              <mc:Fallback>
                <p:oleObj r:id="rId7" imgW="355292" imgH="203024" progId="Equation.3">
                  <p:embed/>
                  <p:pic>
                    <p:nvPicPr>
                      <p:cNvPr id="12292" name="Object 3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491132" y="4654346"/>
                        <a:ext cx="360362"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8" name="Object 39"/>
          <p:cNvGraphicFramePr>
            <a:graphicFrameLocks noChangeAspect="1"/>
          </p:cNvGraphicFramePr>
          <p:nvPr>
            <p:extLst>
              <p:ext uri="{D42A27DB-BD31-4B8C-83A1-F6EECF244321}">
                <p14:modId xmlns:p14="http://schemas.microsoft.com/office/powerpoint/2010/main" val="858120728"/>
              </p:ext>
            </p:extLst>
          </p:nvPr>
        </p:nvGraphicFramePr>
        <p:xfrm>
          <a:off x="8067144" y="4792458"/>
          <a:ext cx="476250" cy="219075"/>
        </p:xfrm>
        <a:graphic>
          <a:graphicData uri="http://schemas.openxmlformats.org/presentationml/2006/ole">
            <mc:AlternateContent xmlns:mc="http://schemas.openxmlformats.org/markup-compatibility/2006">
              <mc:Choice xmlns:v="urn:schemas-microsoft-com:vml" Requires="v">
                <p:oleObj spid="_x0000_s13709" r:id="rId9" imgW="469696" imgH="215806" progId="Equation.3">
                  <p:embed/>
                </p:oleObj>
              </mc:Choice>
              <mc:Fallback>
                <p:oleObj r:id="rId9" imgW="469696" imgH="215806" progId="Equation.3">
                  <p:embed/>
                  <p:pic>
                    <p:nvPicPr>
                      <p:cNvPr id="12293" name="Object 3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67144" y="4792458"/>
                        <a:ext cx="476250"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9" name="Object 40"/>
          <p:cNvGraphicFramePr>
            <a:graphicFrameLocks noChangeAspect="1"/>
          </p:cNvGraphicFramePr>
          <p:nvPr>
            <p:extLst>
              <p:ext uri="{D42A27DB-BD31-4B8C-83A1-F6EECF244321}">
                <p14:modId xmlns:p14="http://schemas.microsoft.com/office/powerpoint/2010/main" val="3429183376"/>
              </p:ext>
            </p:extLst>
          </p:nvPr>
        </p:nvGraphicFramePr>
        <p:xfrm>
          <a:off x="9459382" y="5735433"/>
          <a:ext cx="539750" cy="219075"/>
        </p:xfrm>
        <a:graphic>
          <a:graphicData uri="http://schemas.openxmlformats.org/presentationml/2006/ole">
            <mc:AlternateContent xmlns:mc="http://schemas.openxmlformats.org/markup-compatibility/2006">
              <mc:Choice xmlns:v="urn:schemas-microsoft-com:vml" Requires="v">
                <p:oleObj spid="_x0000_s13710" r:id="rId11" imgW="532937" imgH="215713" progId="Equation.3">
                  <p:embed/>
                </p:oleObj>
              </mc:Choice>
              <mc:Fallback>
                <p:oleObj r:id="rId11" imgW="532937" imgH="215713" progId="Equation.3">
                  <p:embed/>
                  <p:pic>
                    <p:nvPicPr>
                      <p:cNvPr id="12294" name="Object 4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459382" y="5735433"/>
                        <a:ext cx="539750"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0" name="Object 43"/>
          <p:cNvGraphicFramePr>
            <a:graphicFrameLocks noChangeAspect="1"/>
          </p:cNvGraphicFramePr>
          <p:nvPr>
            <p:extLst>
              <p:ext uri="{D42A27DB-BD31-4B8C-83A1-F6EECF244321}">
                <p14:modId xmlns:p14="http://schemas.microsoft.com/office/powerpoint/2010/main" val="676708016"/>
              </p:ext>
            </p:extLst>
          </p:nvPr>
        </p:nvGraphicFramePr>
        <p:xfrm>
          <a:off x="8268757" y="6238671"/>
          <a:ext cx="398462" cy="179387"/>
        </p:xfrm>
        <a:graphic>
          <a:graphicData uri="http://schemas.openxmlformats.org/presentationml/2006/ole">
            <mc:AlternateContent xmlns:mc="http://schemas.openxmlformats.org/markup-compatibility/2006">
              <mc:Choice xmlns:v="urn:schemas-microsoft-com:vml" Requires="v">
                <p:oleObj spid="_x0000_s13711" r:id="rId13" imgW="393359" imgH="177646" progId="Equation.3">
                  <p:embed/>
                </p:oleObj>
              </mc:Choice>
              <mc:Fallback>
                <p:oleObj r:id="rId13" imgW="393359" imgH="177646" progId="Equation.3">
                  <p:embed/>
                  <p:pic>
                    <p:nvPicPr>
                      <p:cNvPr id="12295" name="Object 4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268757" y="6238671"/>
                        <a:ext cx="398462" cy="17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1" name="Line 44"/>
          <p:cNvSpPr>
            <a:spLocks noChangeShapeType="1"/>
          </p:cNvSpPr>
          <p:nvPr/>
        </p:nvSpPr>
        <p:spPr bwMode="auto">
          <a:xfrm flipV="1">
            <a:off x="8340194" y="5878308"/>
            <a:ext cx="71438" cy="360363"/>
          </a:xfrm>
          <a:prstGeom prst="line">
            <a:avLst/>
          </a:prstGeom>
          <a:noFill/>
          <a:ln w="9525">
            <a:solidFill>
              <a:schemeClr val="hlink"/>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22" name="Object 45"/>
          <p:cNvGraphicFramePr>
            <a:graphicFrameLocks noChangeAspect="1"/>
          </p:cNvGraphicFramePr>
          <p:nvPr>
            <p:extLst>
              <p:ext uri="{D42A27DB-BD31-4B8C-83A1-F6EECF244321}">
                <p14:modId xmlns:p14="http://schemas.microsoft.com/office/powerpoint/2010/main" val="2977736545"/>
              </p:ext>
            </p:extLst>
          </p:nvPr>
        </p:nvGraphicFramePr>
        <p:xfrm>
          <a:off x="9419694" y="5159171"/>
          <a:ext cx="487363" cy="141287"/>
        </p:xfrm>
        <a:graphic>
          <a:graphicData uri="http://schemas.openxmlformats.org/presentationml/2006/ole">
            <mc:AlternateContent xmlns:mc="http://schemas.openxmlformats.org/markup-compatibility/2006">
              <mc:Choice xmlns:v="urn:schemas-microsoft-com:vml" Requires="v">
                <p:oleObj spid="_x0000_s13712" r:id="rId15" imgW="482391" imgH="139639" progId="Equation.3">
                  <p:embed/>
                </p:oleObj>
              </mc:Choice>
              <mc:Fallback>
                <p:oleObj r:id="rId15" imgW="482391" imgH="139639" progId="Equation.3">
                  <p:embed/>
                  <p:pic>
                    <p:nvPicPr>
                      <p:cNvPr id="12296" name="Object 4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419694" y="5159171"/>
                        <a:ext cx="487363"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842950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sp>
        <p:nvSpPr>
          <p:cNvPr id="3" name="Text Box 6"/>
          <p:cNvSpPr txBox="1">
            <a:spLocks noChangeArrowheads="1"/>
          </p:cNvSpPr>
          <p:nvPr/>
        </p:nvSpPr>
        <p:spPr bwMode="auto">
          <a:xfrm>
            <a:off x="515938" y="1125538"/>
            <a:ext cx="111601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08000" eaLnBrk="1" hangingPunct="1">
              <a:lnSpc>
                <a:spcPct val="150000"/>
              </a:lnSpc>
              <a:spcBef>
                <a:spcPct val="50000"/>
              </a:spcBef>
            </a:pPr>
            <a:r>
              <a:rPr lang="zh-CN" altLang="en-US" sz="2000" dirty="0" smtClean="0">
                <a:latin typeface="+mn-ea"/>
                <a:ea typeface="+mn-ea"/>
              </a:rPr>
              <a:t>因此</a:t>
            </a:r>
            <a:r>
              <a:rPr lang="zh-CN" altLang="en-US" sz="2000" dirty="0">
                <a:latin typeface="+mn-ea"/>
                <a:ea typeface="+mn-ea"/>
              </a:rPr>
              <a:t>，对于不同的频率</a:t>
            </a:r>
            <a:r>
              <a:rPr lang="el-GR" altLang="zh-CN" sz="2000" b="1" i="1" dirty="0">
                <a:latin typeface="+mj-ea"/>
                <a:ea typeface="+mj-ea"/>
              </a:rPr>
              <a:t>ω</a:t>
            </a:r>
            <a:r>
              <a:rPr lang="zh-CN" altLang="el-GR" sz="2000" dirty="0">
                <a:latin typeface="+mn-ea"/>
                <a:ea typeface="+mn-ea"/>
              </a:rPr>
              <a:t>，依据系统频率特性函数的幅值和相位（或实部和虚部）在复</a:t>
            </a:r>
            <a:r>
              <a:rPr lang="zh-CN" altLang="en-US" sz="2000" dirty="0">
                <a:latin typeface="+mn-ea"/>
                <a:ea typeface="+mn-ea"/>
              </a:rPr>
              <a:t>函数</a:t>
            </a:r>
            <a:r>
              <a:rPr lang="zh-CN" altLang="el-GR" sz="2000" dirty="0">
                <a:latin typeface="+mn-ea"/>
                <a:ea typeface="+mn-ea"/>
              </a:rPr>
              <a:t>平面上逐点描绘就可绘出极坐标图。</a:t>
            </a:r>
            <a:endParaRPr lang="en-US" altLang="zh-CN" sz="2000" dirty="0">
              <a:latin typeface="+mn-ea"/>
              <a:ea typeface="+mn-ea"/>
            </a:endParaRPr>
          </a:p>
          <a:p>
            <a:pPr eaLnBrk="1" hangingPunct="1">
              <a:lnSpc>
                <a:spcPct val="130000"/>
              </a:lnSpc>
              <a:spcBef>
                <a:spcPct val="50000"/>
              </a:spcBef>
            </a:pPr>
            <a:r>
              <a:rPr lang="zh-CN" altLang="en-US" sz="2000" b="1" dirty="0">
                <a:solidFill>
                  <a:srgbClr val="C00000"/>
                </a:solidFill>
                <a:latin typeface="+mj-ea"/>
                <a:ea typeface="+mj-ea"/>
              </a:rPr>
              <a:t>极坐标图的规律是：</a:t>
            </a:r>
            <a:endParaRPr lang="zh-CN" altLang="el-GR" sz="2000" b="1" dirty="0">
              <a:solidFill>
                <a:srgbClr val="C00000"/>
              </a:solidFill>
              <a:latin typeface="+mj-ea"/>
              <a:ea typeface="+mj-ea"/>
            </a:endParaRPr>
          </a:p>
        </p:txBody>
      </p:sp>
      <p:sp>
        <p:nvSpPr>
          <p:cNvPr id="4" name="Text Box 20"/>
          <p:cNvSpPr txBox="1">
            <a:spLocks noChangeArrowheads="1"/>
          </p:cNvSpPr>
          <p:nvPr/>
        </p:nvSpPr>
        <p:spPr bwMode="auto">
          <a:xfrm>
            <a:off x="515938" y="2698809"/>
            <a:ext cx="1116012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buFontTx/>
              <a:buAutoNum type="alphaLcParenR"/>
            </a:pPr>
            <a:r>
              <a:rPr lang="zh-CN" altLang="en-US" sz="2000" b="1" dirty="0">
                <a:solidFill>
                  <a:srgbClr val="0070C0"/>
                </a:solidFill>
                <a:latin typeface="+mj-ea"/>
                <a:ea typeface="+mj-ea"/>
              </a:rPr>
              <a:t>极坐标图的</a:t>
            </a:r>
            <a:r>
              <a:rPr lang="zh-CN" altLang="en-US" sz="2000" b="1" dirty="0">
                <a:solidFill>
                  <a:srgbClr val="C00000"/>
                </a:solidFill>
                <a:latin typeface="+mj-ea"/>
                <a:ea typeface="+mj-ea"/>
              </a:rPr>
              <a:t>起点（</a:t>
            </a:r>
            <a:r>
              <a:rPr lang="el-GR" altLang="zh-CN" sz="2000" b="1" i="1" dirty="0">
                <a:solidFill>
                  <a:srgbClr val="C00000"/>
                </a:solidFill>
                <a:latin typeface="+mj-ea"/>
                <a:ea typeface="+mj-ea"/>
              </a:rPr>
              <a:t>ω</a:t>
            </a:r>
            <a:r>
              <a:rPr lang="en-US" altLang="zh-CN" sz="2000" b="1" i="1" dirty="0">
                <a:solidFill>
                  <a:srgbClr val="C00000"/>
                </a:solidFill>
                <a:latin typeface="+mj-ea"/>
                <a:ea typeface="+mj-ea"/>
              </a:rPr>
              <a:t>=0</a:t>
            </a:r>
            <a:r>
              <a:rPr lang="zh-CN" altLang="en-US" sz="2000" b="1" dirty="0">
                <a:solidFill>
                  <a:srgbClr val="C00000"/>
                </a:solidFill>
                <a:latin typeface="+mj-ea"/>
                <a:ea typeface="+mj-ea"/>
              </a:rPr>
              <a:t>）</a:t>
            </a:r>
            <a:r>
              <a:rPr lang="zh-CN" altLang="en-US" sz="2000" b="1" dirty="0">
                <a:solidFill>
                  <a:srgbClr val="0070C0"/>
                </a:solidFill>
                <a:latin typeface="+mj-ea"/>
                <a:ea typeface="+mj-ea"/>
              </a:rPr>
              <a:t>与系统传递函数中所含积分环节的个数</a:t>
            </a:r>
            <a:r>
              <a:rPr lang="en-US" altLang="zh-CN" sz="2000" b="1" i="1" dirty="0">
                <a:solidFill>
                  <a:srgbClr val="0070C0"/>
                </a:solidFill>
                <a:latin typeface="+mj-ea"/>
                <a:ea typeface="+mj-ea"/>
              </a:rPr>
              <a:t>v</a:t>
            </a:r>
            <a:r>
              <a:rPr lang="zh-CN" altLang="en-US" sz="2000" b="1" dirty="0">
                <a:solidFill>
                  <a:srgbClr val="0070C0"/>
                </a:solidFill>
                <a:latin typeface="+mj-ea"/>
                <a:ea typeface="+mj-ea"/>
              </a:rPr>
              <a:t>有关</a:t>
            </a:r>
            <a:endParaRPr lang="zh-CN" altLang="en-US" b="1" dirty="0">
              <a:solidFill>
                <a:srgbClr val="0070C0"/>
              </a:solidFill>
              <a:latin typeface="+mj-ea"/>
              <a:ea typeface="+mj-ea"/>
            </a:endParaRPr>
          </a:p>
        </p:txBody>
      </p:sp>
      <p:sp>
        <p:nvSpPr>
          <p:cNvPr id="5" name="Text Box 21"/>
          <p:cNvSpPr txBox="1">
            <a:spLocks noChangeArrowheads="1"/>
          </p:cNvSpPr>
          <p:nvPr/>
        </p:nvSpPr>
        <p:spPr bwMode="auto">
          <a:xfrm>
            <a:off x="515939" y="3249126"/>
            <a:ext cx="11160124"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27050" eaLnBrk="1" hangingPunct="1">
              <a:lnSpc>
                <a:spcPct val="130000"/>
              </a:lnSpc>
              <a:spcBef>
                <a:spcPct val="50000"/>
              </a:spcBef>
            </a:pPr>
            <a:r>
              <a:rPr lang="zh-CN" altLang="en-US" sz="2000" dirty="0" smtClean="0">
                <a:latin typeface="+mn-ea"/>
                <a:ea typeface="+mn-ea"/>
              </a:rPr>
              <a:t>没有积分环节 </a:t>
            </a:r>
            <a:r>
              <a:rPr lang="en-US" altLang="zh-CN" sz="2000" b="1" dirty="0" smtClean="0">
                <a:latin typeface="+mj-ea"/>
                <a:ea typeface="+mj-ea"/>
              </a:rPr>
              <a:t>(</a:t>
            </a:r>
            <a:r>
              <a:rPr lang="en-US" altLang="zh-CN" sz="2000" b="1" i="1" dirty="0">
                <a:latin typeface="+mj-ea"/>
                <a:ea typeface="+mj-ea"/>
              </a:rPr>
              <a:t>v</a:t>
            </a:r>
            <a:r>
              <a:rPr lang="en-US" altLang="zh-CN" sz="2000" b="1" dirty="0">
                <a:latin typeface="+mj-ea"/>
                <a:ea typeface="+mj-ea"/>
              </a:rPr>
              <a:t>=0</a:t>
            </a:r>
            <a:r>
              <a:rPr lang="en-US" altLang="zh-CN" sz="2000" b="1" dirty="0" smtClean="0">
                <a:latin typeface="+mj-ea"/>
                <a:ea typeface="+mj-ea"/>
              </a:rPr>
              <a:t>) </a:t>
            </a:r>
            <a:r>
              <a:rPr lang="zh-CN" altLang="en-US" sz="2000" dirty="0" smtClean="0">
                <a:latin typeface="+mn-ea"/>
                <a:ea typeface="+mn-ea"/>
              </a:rPr>
              <a:t>时</a:t>
            </a:r>
            <a:r>
              <a:rPr lang="zh-CN" altLang="en-US" sz="2000" dirty="0">
                <a:latin typeface="+mn-ea"/>
                <a:ea typeface="+mn-ea"/>
              </a:rPr>
              <a:t>，其极坐标图的起点位于复函数平面的实轴上；</a:t>
            </a:r>
            <a:r>
              <a:rPr lang="zh-CN" altLang="en-US" sz="2000" dirty="0" smtClean="0">
                <a:latin typeface="+mn-ea"/>
                <a:ea typeface="+mn-ea"/>
              </a:rPr>
              <a:t>有 </a:t>
            </a:r>
            <a:r>
              <a:rPr lang="en-US" altLang="zh-CN" sz="2000" b="1" i="1" dirty="0" smtClean="0">
                <a:latin typeface="+mj-ea"/>
                <a:ea typeface="+mj-ea"/>
              </a:rPr>
              <a:t>v</a:t>
            </a:r>
            <a:r>
              <a:rPr lang="en-US" altLang="zh-CN" sz="2000" b="1" dirty="0">
                <a:latin typeface="+mj-ea"/>
                <a:ea typeface="+mj-ea"/>
              </a:rPr>
              <a:t>(≠0</a:t>
            </a:r>
            <a:r>
              <a:rPr lang="en-US" altLang="zh-CN" sz="2000" b="1" dirty="0" smtClean="0">
                <a:latin typeface="+mj-ea"/>
                <a:ea typeface="+mj-ea"/>
              </a:rPr>
              <a:t>) </a:t>
            </a:r>
            <a:r>
              <a:rPr lang="zh-CN" altLang="en-US" sz="2000" dirty="0" smtClean="0">
                <a:latin typeface="+mn-ea"/>
                <a:ea typeface="+mn-ea"/>
              </a:rPr>
              <a:t>个</a:t>
            </a:r>
            <a:r>
              <a:rPr lang="zh-CN" altLang="en-US" sz="2000" dirty="0">
                <a:latin typeface="+mn-ea"/>
                <a:ea typeface="+mn-ea"/>
              </a:rPr>
              <a:t>积分环节时，极坐标图的起点</a:t>
            </a:r>
            <a:r>
              <a:rPr lang="zh-CN" altLang="en-US" sz="2000" dirty="0" smtClean="0">
                <a:latin typeface="+mn-ea"/>
                <a:ea typeface="+mn-ea"/>
              </a:rPr>
              <a:t>位于 </a:t>
            </a:r>
            <a:r>
              <a:rPr lang="en-US" altLang="zh-CN" sz="2000" b="1" dirty="0" smtClean="0">
                <a:solidFill>
                  <a:srgbClr val="C00000"/>
                </a:solidFill>
                <a:latin typeface="+mj-ea"/>
                <a:ea typeface="+mj-ea"/>
              </a:rPr>
              <a:t>-90</a:t>
            </a:r>
            <a:r>
              <a:rPr lang="en-US" altLang="zh-CN" sz="2000" b="1" baseline="30000" dirty="0" smtClean="0">
                <a:solidFill>
                  <a:srgbClr val="C00000"/>
                </a:solidFill>
                <a:latin typeface="+mj-ea"/>
                <a:ea typeface="+mj-ea"/>
              </a:rPr>
              <a:t>0</a:t>
            </a:r>
            <a:r>
              <a:rPr lang="en-US" altLang="zh-CN" sz="2000" b="1" i="1" dirty="0" smtClean="0">
                <a:solidFill>
                  <a:srgbClr val="C00000"/>
                </a:solidFill>
                <a:latin typeface="+mj-ea"/>
                <a:ea typeface="+mj-ea"/>
              </a:rPr>
              <a:t>v </a:t>
            </a:r>
            <a:r>
              <a:rPr lang="zh-CN" altLang="en-US" sz="2000" dirty="0" smtClean="0">
                <a:latin typeface="+mn-ea"/>
                <a:ea typeface="+mn-ea"/>
              </a:rPr>
              <a:t>方位</a:t>
            </a:r>
            <a:r>
              <a:rPr lang="zh-CN" altLang="en-US" sz="2000" dirty="0">
                <a:latin typeface="+mn-ea"/>
                <a:ea typeface="+mn-ea"/>
              </a:rPr>
              <a:t>的无穷远。</a:t>
            </a:r>
            <a:endParaRPr lang="el-GR" altLang="zh-CN" sz="2000" dirty="0">
              <a:latin typeface="+mn-ea"/>
              <a:ea typeface="+mn-ea"/>
            </a:endParaRPr>
          </a:p>
        </p:txBody>
      </p:sp>
      <p:graphicFrame>
        <p:nvGraphicFramePr>
          <p:cNvPr id="6" name="Object 7"/>
          <p:cNvGraphicFramePr>
            <a:graphicFrameLocks noChangeAspect="1"/>
          </p:cNvGraphicFramePr>
          <p:nvPr>
            <p:extLst>
              <p:ext uri="{D42A27DB-BD31-4B8C-83A1-F6EECF244321}">
                <p14:modId xmlns:p14="http://schemas.microsoft.com/office/powerpoint/2010/main" val="3212448493"/>
              </p:ext>
            </p:extLst>
          </p:nvPr>
        </p:nvGraphicFramePr>
        <p:xfrm>
          <a:off x="2236788" y="4464050"/>
          <a:ext cx="2403475" cy="1584325"/>
        </p:xfrm>
        <a:graphic>
          <a:graphicData uri="http://schemas.openxmlformats.org/presentationml/2006/ole">
            <mc:AlternateContent xmlns:mc="http://schemas.openxmlformats.org/markup-compatibility/2006">
              <mc:Choice xmlns:v="urn:schemas-microsoft-com:vml" Requires="v">
                <p:oleObj spid="_x0000_s14395" r:id="rId3" imgW="1307532" imgH="863225" progId="Equation.3">
                  <p:embed/>
                </p:oleObj>
              </mc:Choice>
              <mc:Fallback>
                <p:oleObj r:id="rId3" imgW="1307532" imgH="863225" progId="Equation.3">
                  <p:embed/>
                  <p:pic>
                    <p:nvPicPr>
                      <p:cNvPr id="13314"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36788" y="4464050"/>
                        <a:ext cx="2403475"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7" name="直接箭头连接符 6"/>
          <p:cNvCxnSpPr/>
          <p:nvPr/>
        </p:nvCxnSpPr>
        <p:spPr>
          <a:xfrm>
            <a:off x="6316663" y="5218113"/>
            <a:ext cx="3095625"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flipV="1">
            <a:off x="7900988" y="4283075"/>
            <a:ext cx="0" cy="201612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任意多边形 8"/>
          <p:cNvSpPr/>
          <p:nvPr/>
        </p:nvSpPr>
        <p:spPr>
          <a:xfrm>
            <a:off x="7494588" y="5221288"/>
            <a:ext cx="1109662" cy="584200"/>
          </a:xfrm>
          <a:custGeom>
            <a:avLst/>
            <a:gdLst>
              <a:gd name="connsiteX0" fmla="*/ 1109980 w 1109980"/>
              <a:gd name="connsiteY0" fmla="*/ 0 h 584200"/>
              <a:gd name="connsiteX1" fmla="*/ 728980 w 1109980"/>
              <a:gd name="connsiteY1" fmla="*/ 502920 h 584200"/>
              <a:gd name="connsiteX2" fmla="*/ 104140 w 1109980"/>
              <a:gd name="connsiteY2" fmla="*/ 487680 h 584200"/>
              <a:gd name="connsiteX3" fmla="*/ 104140 w 1109980"/>
              <a:gd name="connsiteY3" fmla="*/ 121920 h 584200"/>
            </a:gdLst>
            <a:ahLst/>
            <a:cxnLst>
              <a:cxn ang="0">
                <a:pos x="connsiteX0" y="connsiteY0"/>
              </a:cxn>
              <a:cxn ang="0">
                <a:pos x="connsiteX1" y="connsiteY1"/>
              </a:cxn>
              <a:cxn ang="0">
                <a:pos x="connsiteX2" y="connsiteY2"/>
              </a:cxn>
              <a:cxn ang="0">
                <a:pos x="connsiteX3" y="connsiteY3"/>
              </a:cxn>
            </a:cxnLst>
            <a:rect l="l" t="t" r="r" b="b"/>
            <a:pathLst>
              <a:path w="1109980" h="584200">
                <a:moveTo>
                  <a:pt x="1109980" y="0"/>
                </a:moveTo>
                <a:cubicBezTo>
                  <a:pt x="1003300" y="210820"/>
                  <a:pt x="896620" y="421640"/>
                  <a:pt x="728980" y="502920"/>
                </a:cubicBezTo>
                <a:cubicBezTo>
                  <a:pt x="561340" y="584200"/>
                  <a:pt x="208280" y="551180"/>
                  <a:pt x="104140" y="487680"/>
                </a:cubicBezTo>
                <a:cubicBezTo>
                  <a:pt x="0" y="424180"/>
                  <a:pt x="52070" y="273050"/>
                  <a:pt x="104140" y="121920"/>
                </a:cubicBezTo>
              </a:path>
            </a:pathLst>
          </a:cu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0" name="任意多边形 9"/>
          <p:cNvSpPr/>
          <p:nvPr/>
        </p:nvSpPr>
        <p:spPr>
          <a:xfrm>
            <a:off x="7316788" y="4887913"/>
            <a:ext cx="465137" cy="1323975"/>
          </a:xfrm>
          <a:custGeom>
            <a:avLst/>
            <a:gdLst>
              <a:gd name="connsiteX0" fmla="*/ 190500 w 464820"/>
              <a:gd name="connsiteY0" fmla="*/ 1323340 h 1323340"/>
              <a:gd name="connsiteX1" fmla="*/ 114300 w 464820"/>
              <a:gd name="connsiteY1" fmla="*/ 988060 h 1323340"/>
              <a:gd name="connsiteX2" fmla="*/ 7620 w 464820"/>
              <a:gd name="connsiteY2" fmla="*/ 546100 h 1323340"/>
              <a:gd name="connsiteX3" fmla="*/ 68580 w 464820"/>
              <a:gd name="connsiteY3" fmla="*/ 149860 h 1323340"/>
              <a:gd name="connsiteX4" fmla="*/ 266700 w 464820"/>
              <a:gd name="connsiteY4" fmla="*/ 12700 h 1323340"/>
              <a:gd name="connsiteX5" fmla="*/ 464820 w 464820"/>
              <a:gd name="connsiteY5" fmla="*/ 73660 h 1323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820" h="1323340">
                <a:moveTo>
                  <a:pt x="190500" y="1323340"/>
                </a:moveTo>
                <a:cubicBezTo>
                  <a:pt x="167640" y="1220470"/>
                  <a:pt x="144780" y="1117600"/>
                  <a:pt x="114300" y="988060"/>
                </a:cubicBezTo>
                <a:cubicBezTo>
                  <a:pt x="83820" y="858520"/>
                  <a:pt x="15240" y="685800"/>
                  <a:pt x="7620" y="546100"/>
                </a:cubicBezTo>
                <a:cubicBezTo>
                  <a:pt x="0" y="406400"/>
                  <a:pt x="25400" y="238760"/>
                  <a:pt x="68580" y="149860"/>
                </a:cubicBezTo>
                <a:cubicBezTo>
                  <a:pt x="111760" y="60960"/>
                  <a:pt x="200660" y="25400"/>
                  <a:pt x="266700" y="12700"/>
                </a:cubicBezTo>
                <a:cubicBezTo>
                  <a:pt x="332740" y="0"/>
                  <a:pt x="398780" y="36830"/>
                  <a:pt x="464820" y="73660"/>
                </a:cubicBezTo>
              </a:path>
            </a:pathLst>
          </a:cu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1" name="任意多边形 10"/>
          <p:cNvSpPr/>
          <p:nvPr/>
        </p:nvSpPr>
        <p:spPr>
          <a:xfrm>
            <a:off x="6350000" y="4748213"/>
            <a:ext cx="1325563" cy="355600"/>
          </a:xfrm>
          <a:custGeom>
            <a:avLst/>
            <a:gdLst>
              <a:gd name="connsiteX0" fmla="*/ 0 w 1325880"/>
              <a:gd name="connsiteY0" fmla="*/ 350520 h 355600"/>
              <a:gd name="connsiteX1" fmla="*/ 457200 w 1325880"/>
              <a:gd name="connsiteY1" fmla="*/ 304800 h 355600"/>
              <a:gd name="connsiteX2" fmla="*/ 929640 w 1325880"/>
              <a:gd name="connsiteY2" fmla="*/ 45720 h 355600"/>
              <a:gd name="connsiteX3" fmla="*/ 1325880 w 1325880"/>
              <a:gd name="connsiteY3" fmla="*/ 30480 h 355600"/>
            </a:gdLst>
            <a:ahLst/>
            <a:cxnLst>
              <a:cxn ang="0">
                <a:pos x="connsiteX0" y="connsiteY0"/>
              </a:cxn>
              <a:cxn ang="0">
                <a:pos x="connsiteX1" y="connsiteY1"/>
              </a:cxn>
              <a:cxn ang="0">
                <a:pos x="connsiteX2" y="connsiteY2"/>
              </a:cxn>
              <a:cxn ang="0">
                <a:pos x="connsiteX3" y="connsiteY3"/>
              </a:cxn>
            </a:cxnLst>
            <a:rect l="l" t="t" r="r" b="b"/>
            <a:pathLst>
              <a:path w="1325880" h="355600">
                <a:moveTo>
                  <a:pt x="0" y="350520"/>
                </a:moveTo>
                <a:cubicBezTo>
                  <a:pt x="151130" y="353060"/>
                  <a:pt x="302260" y="355600"/>
                  <a:pt x="457200" y="304800"/>
                </a:cubicBezTo>
                <a:cubicBezTo>
                  <a:pt x="612140" y="254000"/>
                  <a:pt x="784860" y="91440"/>
                  <a:pt x="929640" y="45720"/>
                </a:cubicBezTo>
                <a:cubicBezTo>
                  <a:pt x="1074420" y="0"/>
                  <a:pt x="1200150" y="15240"/>
                  <a:pt x="1325880" y="30480"/>
                </a:cubicBezTo>
              </a:path>
            </a:pathLst>
          </a:cu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2" name="TextBox 18"/>
          <p:cNvSpPr txBox="1">
            <a:spLocks noChangeArrowheads="1"/>
          </p:cNvSpPr>
          <p:nvPr/>
        </p:nvSpPr>
        <p:spPr bwMode="auto">
          <a:xfrm>
            <a:off x="8404225" y="5434013"/>
            <a:ext cx="10810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v=0</a:t>
            </a:r>
            <a:endParaRPr lang="zh-CN" altLang="en-US"/>
          </a:p>
        </p:txBody>
      </p:sp>
      <p:sp>
        <p:nvSpPr>
          <p:cNvPr id="13" name="TextBox 19"/>
          <p:cNvSpPr txBox="1">
            <a:spLocks noChangeArrowheads="1"/>
          </p:cNvSpPr>
          <p:nvPr/>
        </p:nvSpPr>
        <p:spPr bwMode="auto">
          <a:xfrm>
            <a:off x="6892925" y="5794375"/>
            <a:ext cx="10795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v=1</a:t>
            </a:r>
            <a:endParaRPr lang="zh-CN" altLang="en-US"/>
          </a:p>
        </p:txBody>
      </p:sp>
      <p:sp>
        <p:nvSpPr>
          <p:cNvPr id="14" name="TextBox 20"/>
          <p:cNvSpPr txBox="1">
            <a:spLocks noChangeArrowheads="1"/>
          </p:cNvSpPr>
          <p:nvPr/>
        </p:nvSpPr>
        <p:spPr bwMode="auto">
          <a:xfrm>
            <a:off x="6243638" y="4714875"/>
            <a:ext cx="10810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v=2</a:t>
            </a:r>
            <a:endParaRPr lang="zh-CN" altLang="en-US"/>
          </a:p>
        </p:txBody>
      </p:sp>
      <p:sp>
        <p:nvSpPr>
          <p:cNvPr id="15" name="TextBox 21"/>
          <p:cNvSpPr txBox="1">
            <a:spLocks noChangeArrowheads="1"/>
          </p:cNvSpPr>
          <p:nvPr/>
        </p:nvSpPr>
        <p:spPr bwMode="auto">
          <a:xfrm>
            <a:off x="7900988" y="4210050"/>
            <a:ext cx="720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Im</a:t>
            </a:r>
            <a:endParaRPr lang="zh-CN" altLang="en-US"/>
          </a:p>
        </p:txBody>
      </p:sp>
      <p:sp>
        <p:nvSpPr>
          <p:cNvPr id="16" name="TextBox 22"/>
          <p:cNvSpPr txBox="1">
            <a:spLocks noChangeArrowheads="1"/>
          </p:cNvSpPr>
          <p:nvPr/>
        </p:nvSpPr>
        <p:spPr bwMode="auto">
          <a:xfrm>
            <a:off x="9051925" y="5218113"/>
            <a:ext cx="7191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Re</a:t>
            </a:r>
            <a:endParaRPr lang="zh-CN" altLang="en-US"/>
          </a:p>
        </p:txBody>
      </p:sp>
      <p:sp>
        <p:nvSpPr>
          <p:cNvPr id="17" name="TextBox 23"/>
          <p:cNvSpPr txBox="1">
            <a:spLocks noChangeArrowheads="1"/>
          </p:cNvSpPr>
          <p:nvPr/>
        </p:nvSpPr>
        <p:spPr bwMode="auto">
          <a:xfrm>
            <a:off x="7180263" y="6083300"/>
            <a:ext cx="720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a:t>ω</a:t>
            </a:r>
            <a:r>
              <a:rPr lang="en-US" altLang="zh-CN"/>
              <a:t>=0</a:t>
            </a:r>
            <a:endParaRPr lang="zh-CN" altLang="en-US"/>
          </a:p>
        </p:txBody>
      </p:sp>
      <p:sp>
        <p:nvSpPr>
          <p:cNvPr id="18" name="TextBox 24"/>
          <p:cNvSpPr txBox="1">
            <a:spLocks noChangeArrowheads="1"/>
          </p:cNvSpPr>
          <p:nvPr/>
        </p:nvSpPr>
        <p:spPr bwMode="auto">
          <a:xfrm>
            <a:off x="5740400" y="4859338"/>
            <a:ext cx="7191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dirty="0"/>
              <a:t>ω</a:t>
            </a:r>
            <a:r>
              <a:rPr lang="en-US" altLang="zh-CN" dirty="0"/>
              <a:t>=0</a:t>
            </a:r>
            <a:endParaRPr lang="zh-CN" altLang="en-US" dirty="0"/>
          </a:p>
        </p:txBody>
      </p:sp>
      <p:sp>
        <p:nvSpPr>
          <p:cNvPr id="19" name="TextBox 25"/>
          <p:cNvSpPr txBox="1">
            <a:spLocks noChangeArrowheads="1"/>
          </p:cNvSpPr>
          <p:nvPr/>
        </p:nvSpPr>
        <p:spPr bwMode="auto">
          <a:xfrm>
            <a:off x="8259763" y="4859338"/>
            <a:ext cx="720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a:t>ω</a:t>
            </a:r>
            <a:r>
              <a:rPr lang="en-US" altLang="zh-CN"/>
              <a:t>=0</a:t>
            </a:r>
            <a:endParaRPr lang="zh-CN" altLang="en-US"/>
          </a:p>
        </p:txBody>
      </p:sp>
      <p:sp>
        <p:nvSpPr>
          <p:cNvPr id="20" name="TextBox 20"/>
          <p:cNvSpPr txBox="1">
            <a:spLocks noChangeArrowheads="1"/>
          </p:cNvSpPr>
          <p:nvPr/>
        </p:nvSpPr>
        <p:spPr bwMode="auto">
          <a:xfrm>
            <a:off x="8116888" y="6153150"/>
            <a:ext cx="13684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b="1" dirty="0">
                <a:latin typeface="+mj-ea"/>
                <a:ea typeface="+mj-ea"/>
              </a:rPr>
              <a:t>G(s)</a:t>
            </a:r>
            <a:r>
              <a:rPr lang="zh-CN" altLang="en-US" sz="1200" dirty="0">
                <a:latin typeface="+mn-ea"/>
                <a:ea typeface="+mn-ea"/>
              </a:rPr>
              <a:t>函数平面</a:t>
            </a:r>
          </a:p>
        </p:txBody>
      </p:sp>
    </p:spTree>
    <p:extLst>
      <p:ext uri="{BB962C8B-B14F-4D97-AF65-F5344CB8AC3E}">
        <p14:creationId xmlns:p14="http://schemas.microsoft.com/office/powerpoint/2010/main" val="35893801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sp>
        <p:nvSpPr>
          <p:cNvPr id="3" name="Text Box 22"/>
          <p:cNvSpPr txBox="1">
            <a:spLocks noChangeArrowheads="1"/>
          </p:cNvSpPr>
          <p:nvPr/>
        </p:nvSpPr>
        <p:spPr bwMode="auto">
          <a:xfrm>
            <a:off x="515938" y="1268413"/>
            <a:ext cx="11160125" cy="103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12750" indent="-412750" eaLnBrk="1" hangingPunct="1">
              <a:lnSpc>
                <a:spcPct val="135000"/>
              </a:lnSpc>
              <a:spcBef>
                <a:spcPct val="50000"/>
              </a:spcBef>
              <a:buFontTx/>
              <a:buAutoNum type="alphaLcParenR" startAt="2"/>
            </a:pPr>
            <a:r>
              <a:rPr lang="zh-CN" altLang="en-US" sz="2400" b="1" dirty="0" smtClean="0">
                <a:solidFill>
                  <a:srgbClr val="0070C0"/>
                </a:solidFill>
                <a:latin typeface="+mj-ea"/>
                <a:ea typeface="+mj-ea"/>
              </a:rPr>
              <a:t>极坐标</a:t>
            </a:r>
            <a:r>
              <a:rPr lang="zh-CN" altLang="en-US" sz="2400" b="1" dirty="0">
                <a:solidFill>
                  <a:srgbClr val="0070C0"/>
                </a:solidFill>
                <a:latin typeface="+mj-ea"/>
                <a:ea typeface="+mj-ea"/>
              </a:rPr>
              <a:t>图的</a:t>
            </a:r>
            <a:r>
              <a:rPr lang="zh-CN" altLang="en-US" sz="2400" b="1" dirty="0">
                <a:solidFill>
                  <a:srgbClr val="C00000"/>
                </a:solidFill>
                <a:latin typeface="+mj-ea"/>
                <a:ea typeface="+mj-ea"/>
              </a:rPr>
              <a:t>终点（</a:t>
            </a:r>
            <a:r>
              <a:rPr lang="el-GR" altLang="zh-CN" sz="2400" b="1" i="1" dirty="0">
                <a:solidFill>
                  <a:srgbClr val="C00000"/>
                </a:solidFill>
                <a:latin typeface="+mj-ea"/>
                <a:ea typeface="+mj-ea"/>
              </a:rPr>
              <a:t>ω</a:t>
            </a:r>
            <a:r>
              <a:rPr lang="en-US" altLang="zh-CN" sz="2400" b="1" i="1" dirty="0">
                <a:solidFill>
                  <a:srgbClr val="C00000"/>
                </a:solidFill>
                <a:latin typeface="+mj-ea"/>
                <a:ea typeface="+mj-ea"/>
              </a:rPr>
              <a:t>→∞</a:t>
            </a:r>
            <a:r>
              <a:rPr lang="zh-CN" altLang="en-US" sz="2400" b="1" dirty="0">
                <a:solidFill>
                  <a:srgbClr val="C00000"/>
                </a:solidFill>
                <a:latin typeface="+mj-ea"/>
                <a:ea typeface="+mj-ea"/>
              </a:rPr>
              <a:t>）</a:t>
            </a:r>
            <a:r>
              <a:rPr lang="zh-CN" altLang="en-US" sz="2400" b="1" dirty="0">
                <a:solidFill>
                  <a:srgbClr val="0070C0"/>
                </a:solidFill>
                <a:latin typeface="+mj-ea"/>
                <a:ea typeface="+mj-ea"/>
              </a:rPr>
              <a:t>与系统传递函数的分子多项式阶</a:t>
            </a:r>
            <a:r>
              <a:rPr lang="zh-CN" altLang="en-US" sz="2400" b="1" dirty="0" smtClean="0">
                <a:solidFill>
                  <a:srgbClr val="0070C0"/>
                </a:solidFill>
                <a:latin typeface="+mj-ea"/>
                <a:ea typeface="+mj-ea"/>
              </a:rPr>
              <a:t>数 </a:t>
            </a:r>
            <a:r>
              <a:rPr lang="en-US" altLang="zh-CN" sz="2400" b="1" i="1" dirty="0" smtClean="0">
                <a:solidFill>
                  <a:srgbClr val="0070C0"/>
                </a:solidFill>
                <a:latin typeface="+mj-ea"/>
                <a:ea typeface="+mj-ea"/>
              </a:rPr>
              <a:t>m </a:t>
            </a:r>
            <a:r>
              <a:rPr lang="zh-CN" altLang="en-US" sz="2400" b="1" dirty="0" smtClean="0">
                <a:solidFill>
                  <a:srgbClr val="0070C0"/>
                </a:solidFill>
                <a:latin typeface="+mj-ea"/>
                <a:ea typeface="+mj-ea"/>
              </a:rPr>
              <a:t>和</a:t>
            </a:r>
            <a:r>
              <a:rPr lang="zh-CN" altLang="en-US" sz="2400" b="1" dirty="0">
                <a:solidFill>
                  <a:srgbClr val="0070C0"/>
                </a:solidFill>
                <a:latin typeface="+mj-ea"/>
                <a:ea typeface="+mj-ea"/>
              </a:rPr>
              <a:t>分母多项式阶</a:t>
            </a:r>
            <a:r>
              <a:rPr lang="zh-CN" altLang="en-US" sz="2400" b="1" dirty="0" smtClean="0">
                <a:solidFill>
                  <a:srgbClr val="0070C0"/>
                </a:solidFill>
                <a:latin typeface="+mj-ea"/>
                <a:ea typeface="+mj-ea"/>
              </a:rPr>
              <a:t>数 </a:t>
            </a:r>
            <a:r>
              <a:rPr lang="en-US" altLang="zh-CN" sz="2400" b="1" i="1" dirty="0" smtClean="0">
                <a:solidFill>
                  <a:srgbClr val="0070C0"/>
                </a:solidFill>
                <a:latin typeface="+mj-ea"/>
                <a:ea typeface="+mj-ea"/>
              </a:rPr>
              <a:t>n </a:t>
            </a:r>
            <a:r>
              <a:rPr lang="zh-CN" altLang="en-US" sz="2400" b="1" dirty="0" smtClean="0">
                <a:solidFill>
                  <a:srgbClr val="0070C0"/>
                </a:solidFill>
                <a:latin typeface="+mj-ea"/>
                <a:ea typeface="+mj-ea"/>
              </a:rPr>
              <a:t>之差 </a:t>
            </a:r>
            <a:r>
              <a:rPr lang="en-US" altLang="zh-CN" sz="2400" b="1" i="1" dirty="0" smtClean="0">
                <a:solidFill>
                  <a:srgbClr val="0070C0"/>
                </a:solidFill>
                <a:latin typeface="+mj-ea"/>
                <a:ea typeface="+mj-ea"/>
              </a:rPr>
              <a:t>(</a:t>
            </a:r>
            <a:r>
              <a:rPr lang="en-US" altLang="zh-CN" sz="2400" b="1" i="1" dirty="0">
                <a:solidFill>
                  <a:srgbClr val="0070C0"/>
                </a:solidFill>
                <a:latin typeface="+mj-ea"/>
                <a:ea typeface="+mj-ea"/>
              </a:rPr>
              <a:t>n-m</a:t>
            </a:r>
            <a:r>
              <a:rPr lang="en-US" altLang="zh-CN" sz="2400" b="1" i="1" dirty="0" smtClean="0">
                <a:solidFill>
                  <a:srgbClr val="0070C0"/>
                </a:solidFill>
                <a:latin typeface="+mj-ea"/>
                <a:ea typeface="+mj-ea"/>
              </a:rPr>
              <a:t>) </a:t>
            </a:r>
            <a:r>
              <a:rPr lang="zh-CN" altLang="en-US" sz="2400" b="1" dirty="0" smtClean="0">
                <a:solidFill>
                  <a:srgbClr val="0070C0"/>
                </a:solidFill>
                <a:latin typeface="+mj-ea"/>
                <a:ea typeface="+mj-ea"/>
              </a:rPr>
              <a:t>有关</a:t>
            </a:r>
            <a:endParaRPr lang="zh-CN" altLang="en-US" sz="2000" b="1" dirty="0">
              <a:solidFill>
                <a:srgbClr val="0070C0"/>
              </a:solidFill>
              <a:latin typeface="+mj-ea"/>
              <a:ea typeface="+mj-ea"/>
              <a:cs typeface="Times New Roman" panose="02020603050405020304" pitchFamily="18" charset="0"/>
            </a:endParaRPr>
          </a:p>
        </p:txBody>
      </p:sp>
      <p:sp>
        <p:nvSpPr>
          <p:cNvPr id="4" name="Text Box 23"/>
          <p:cNvSpPr txBox="1">
            <a:spLocks noChangeArrowheads="1"/>
          </p:cNvSpPr>
          <p:nvPr/>
        </p:nvSpPr>
        <p:spPr bwMode="auto">
          <a:xfrm>
            <a:off x="889000" y="2528996"/>
            <a:ext cx="1078706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000" b="1" dirty="0" smtClean="0">
                <a:latin typeface="+mj-ea"/>
                <a:ea typeface="+mj-ea"/>
              </a:rPr>
              <a:t>(</a:t>
            </a:r>
            <a:r>
              <a:rPr lang="en-US" altLang="zh-CN" sz="2000" b="1" dirty="0">
                <a:latin typeface="+mj-ea"/>
                <a:ea typeface="+mj-ea"/>
              </a:rPr>
              <a:t>n-m)&gt;</a:t>
            </a:r>
            <a:r>
              <a:rPr lang="en-US" altLang="zh-CN" sz="2000" b="1" dirty="0" smtClean="0">
                <a:latin typeface="+mj-ea"/>
                <a:ea typeface="+mj-ea"/>
              </a:rPr>
              <a:t>0 </a:t>
            </a:r>
            <a:r>
              <a:rPr lang="zh-CN" altLang="en-US" sz="2000" dirty="0" smtClean="0">
                <a:latin typeface="+mn-ea"/>
                <a:ea typeface="+mn-ea"/>
              </a:rPr>
              <a:t>时</a:t>
            </a:r>
            <a:r>
              <a:rPr lang="zh-CN" altLang="en-US" sz="2000" dirty="0">
                <a:latin typeface="+mn-ea"/>
                <a:ea typeface="+mn-ea"/>
              </a:rPr>
              <a:t>，极坐标图的终点</a:t>
            </a:r>
            <a:r>
              <a:rPr lang="zh-CN" altLang="en-US" sz="2000" dirty="0" smtClean="0">
                <a:latin typeface="+mn-ea"/>
                <a:ea typeface="+mn-ea"/>
              </a:rPr>
              <a:t>以 </a:t>
            </a:r>
            <a:r>
              <a:rPr lang="en-US" altLang="zh-CN" sz="2000" b="1" dirty="0" smtClean="0">
                <a:solidFill>
                  <a:srgbClr val="C00000"/>
                </a:solidFill>
                <a:latin typeface="+mj-ea"/>
                <a:ea typeface="+mj-ea"/>
              </a:rPr>
              <a:t>-(n-m)90</a:t>
            </a:r>
            <a:r>
              <a:rPr lang="en-US" altLang="zh-CN" sz="2000" b="1" baseline="30000" dirty="0" smtClean="0">
                <a:solidFill>
                  <a:srgbClr val="C00000"/>
                </a:solidFill>
                <a:latin typeface="+mj-ea"/>
                <a:ea typeface="+mj-ea"/>
              </a:rPr>
              <a:t>0 </a:t>
            </a:r>
            <a:r>
              <a:rPr lang="zh-CN" altLang="en-US" sz="2000" dirty="0" smtClean="0">
                <a:latin typeface="+mn-ea"/>
                <a:ea typeface="+mn-ea"/>
              </a:rPr>
              <a:t>的</a:t>
            </a:r>
            <a:r>
              <a:rPr lang="zh-CN" altLang="en-US" sz="2000" dirty="0">
                <a:latin typeface="+mn-ea"/>
                <a:ea typeface="+mn-ea"/>
              </a:rPr>
              <a:t>方位趋于复函数平面的原点</a:t>
            </a:r>
            <a:endParaRPr lang="en-US" altLang="zh-CN" sz="2000" dirty="0">
              <a:latin typeface="+mn-ea"/>
              <a:ea typeface="+mn-ea"/>
            </a:endParaRPr>
          </a:p>
          <a:p>
            <a:pPr eaLnBrk="1" hangingPunct="1">
              <a:lnSpc>
                <a:spcPct val="150000"/>
              </a:lnSpc>
            </a:pPr>
            <a:r>
              <a:rPr lang="en-US" altLang="zh-CN" sz="2000" b="1" dirty="0" smtClean="0">
                <a:latin typeface="+mj-ea"/>
                <a:ea typeface="+mj-ea"/>
              </a:rPr>
              <a:t>(</a:t>
            </a:r>
            <a:r>
              <a:rPr lang="en-US" altLang="zh-CN" sz="2000" b="1" dirty="0">
                <a:latin typeface="+mj-ea"/>
                <a:ea typeface="+mj-ea"/>
              </a:rPr>
              <a:t>n-m)=</a:t>
            </a:r>
            <a:r>
              <a:rPr lang="en-US" altLang="zh-CN" sz="2000" b="1" dirty="0" smtClean="0">
                <a:latin typeface="+mj-ea"/>
                <a:ea typeface="+mj-ea"/>
              </a:rPr>
              <a:t>0 </a:t>
            </a:r>
            <a:r>
              <a:rPr lang="zh-CN" altLang="en-US" sz="2000" dirty="0" smtClean="0">
                <a:latin typeface="+mn-ea"/>
                <a:ea typeface="+mn-ea"/>
              </a:rPr>
              <a:t>时</a:t>
            </a:r>
            <a:r>
              <a:rPr lang="zh-CN" altLang="en-US" sz="2000" dirty="0">
                <a:latin typeface="+mn-ea"/>
                <a:ea typeface="+mn-ea"/>
              </a:rPr>
              <a:t>，极坐标图的终点位于复函数平面的实轴上</a:t>
            </a:r>
            <a:endParaRPr lang="el-GR" altLang="zh-CN" sz="2000" dirty="0">
              <a:latin typeface="+mn-ea"/>
              <a:ea typeface="+mn-ea"/>
            </a:endParaRPr>
          </a:p>
        </p:txBody>
      </p:sp>
      <p:graphicFrame>
        <p:nvGraphicFramePr>
          <p:cNvPr id="5" name="Object 7"/>
          <p:cNvGraphicFramePr>
            <a:graphicFrameLocks noChangeAspect="1"/>
          </p:cNvGraphicFramePr>
          <p:nvPr>
            <p:extLst>
              <p:ext uri="{D42A27DB-BD31-4B8C-83A1-F6EECF244321}">
                <p14:modId xmlns:p14="http://schemas.microsoft.com/office/powerpoint/2010/main" val="2536727070"/>
              </p:ext>
            </p:extLst>
          </p:nvPr>
        </p:nvGraphicFramePr>
        <p:xfrm>
          <a:off x="2559050" y="3968750"/>
          <a:ext cx="2249488" cy="2089150"/>
        </p:xfrm>
        <a:graphic>
          <a:graphicData uri="http://schemas.openxmlformats.org/presentationml/2006/ole">
            <mc:AlternateContent xmlns:mc="http://schemas.openxmlformats.org/markup-compatibility/2006">
              <mc:Choice xmlns:v="urn:schemas-microsoft-com:vml" Requires="v">
                <p:oleObj spid="_x0000_s15419" r:id="rId3" imgW="1092200" imgH="1016000" progId="Equations">
                  <p:embed/>
                </p:oleObj>
              </mc:Choice>
              <mc:Fallback>
                <p:oleObj r:id="rId3" imgW="1092200" imgH="1016000" progId="Equations">
                  <p:embed/>
                  <p:pic>
                    <p:nvPicPr>
                      <p:cNvPr id="14338"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9050" y="3968750"/>
                        <a:ext cx="2249488" cy="208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6" name="直接箭头连接符 5"/>
          <p:cNvCxnSpPr/>
          <p:nvPr/>
        </p:nvCxnSpPr>
        <p:spPr>
          <a:xfrm>
            <a:off x="5888038" y="4899025"/>
            <a:ext cx="3097212"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flipV="1">
            <a:off x="7472363" y="3963988"/>
            <a:ext cx="0" cy="201612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TextBox 21"/>
          <p:cNvSpPr txBox="1">
            <a:spLocks noChangeArrowheads="1"/>
          </p:cNvSpPr>
          <p:nvPr/>
        </p:nvSpPr>
        <p:spPr bwMode="auto">
          <a:xfrm>
            <a:off x="7472363" y="3821113"/>
            <a:ext cx="719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Im</a:t>
            </a:r>
            <a:endParaRPr lang="zh-CN" altLang="en-US"/>
          </a:p>
        </p:txBody>
      </p:sp>
      <p:sp>
        <p:nvSpPr>
          <p:cNvPr id="9" name="TextBox 22"/>
          <p:cNvSpPr txBox="1">
            <a:spLocks noChangeArrowheads="1"/>
          </p:cNvSpPr>
          <p:nvPr/>
        </p:nvSpPr>
        <p:spPr bwMode="auto">
          <a:xfrm>
            <a:off x="8696325" y="4900613"/>
            <a:ext cx="720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Re</a:t>
            </a:r>
            <a:endParaRPr lang="zh-CN" altLang="en-US"/>
          </a:p>
        </p:txBody>
      </p:sp>
      <p:sp>
        <p:nvSpPr>
          <p:cNvPr id="10" name="TextBox 23"/>
          <p:cNvSpPr txBox="1">
            <a:spLocks noChangeArrowheads="1"/>
          </p:cNvSpPr>
          <p:nvPr/>
        </p:nvSpPr>
        <p:spPr bwMode="auto">
          <a:xfrm>
            <a:off x="5745163" y="4467225"/>
            <a:ext cx="10795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n-m=2</a:t>
            </a:r>
            <a:endParaRPr lang="zh-CN" altLang="en-US"/>
          </a:p>
        </p:txBody>
      </p:sp>
      <p:sp>
        <p:nvSpPr>
          <p:cNvPr id="11" name="TextBox 25"/>
          <p:cNvSpPr txBox="1">
            <a:spLocks noChangeArrowheads="1"/>
          </p:cNvSpPr>
          <p:nvPr/>
        </p:nvSpPr>
        <p:spPr bwMode="auto">
          <a:xfrm>
            <a:off x="7472363" y="4540250"/>
            <a:ext cx="720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a:t>ω</a:t>
            </a:r>
            <a:r>
              <a:rPr lang="en-US" altLang="zh-CN"/>
              <a:t>=∞</a:t>
            </a:r>
            <a:endParaRPr lang="zh-CN" altLang="en-US"/>
          </a:p>
        </p:txBody>
      </p:sp>
      <p:sp>
        <p:nvSpPr>
          <p:cNvPr id="12" name="任意多边形 11"/>
          <p:cNvSpPr/>
          <p:nvPr/>
        </p:nvSpPr>
        <p:spPr>
          <a:xfrm flipH="1">
            <a:off x="7329488" y="4899025"/>
            <a:ext cx="133350" cy="936625"/>
          </a:xfrm>
          <a:custGeom>
            <a:avLst/>
            <a:gdLst>
              <a:gd name="connsiteX0" fmla="*/ 0 w 213360"/>
              <a:gd name="connsiteY0" fmla="*/ 0 h 624840"/>
              <a:gd name="connsiteX1" fmla="*/ 213360 w 213360"/>
              <a:gd name="connsiteY1" fmla="*/ 624840 h 624840"/>
            </a:gdLst>
            <a:ahLst/>
            <a:cxnLst>
              <a:cxn ang="0">
                <a:pos x="connsiteX0" y="connsiteY0"/>
              </a:cxn>
              <a:cxn ang="0">
                <a:pos x="connsiteX1" y="connsiteY1"/>
              </a:cxn>
            </a:cxnLst>
            <a:rect l="l" t="t" r="r" b="b"/>
            <a:pathLst>
              <a:path w="213360" h="624840">
                <a:moveTo>
                  <a:pt x="0" y="0"/>
                </a:moveTo>
                <a:lnTo>
                  <a:pt x="213360" y="624840"/>
                </a:lnTo>
              </a:path>
            </a:pathLst>
          </a:custGeom>
          <a:ln w="28575">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cxnSp>
        <p:nvCxnSpPr>
          <p:cNvPr id="13" name="直接箭头连接符 12"/>
          <p:cNvCxnSpPr>
            <a:endCxn id="12" idx="0"/>
          </p:cNvCxnSpPr>
          <p:nvPr/>
        </p:nvCxnSpPr>
        <p:spPr>
          <a:xfrm>
            <a:off x="6537325" y="4756150"/>
            <a:ext cx="925513" cy="142875"/>
          </a:xfrm>
          <a:prstGeom prst="straightConnector1">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a:endCxn id="12" idx="0"/>
          </p:cNvCxnSpPr>
          <p:nvPr/>
        </p:nvCxnSpPr>
        <p:spPr>
          <a:xfrm>
            <a:off x="7256463" y="4108450"/>
            <a:ext cx="215900" cy="782638"/>
          </a:xfrm>
          <a:prstGeom prst="straightConnector1">
            <a:avLst/>
          </a:pr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5" name="TextBox 35"/>
          <p:cNvSpPr txBox="1">
            <a:spLocks noChangeArrowheads="1"/>
          </p:cNvSpPr>
          <p:nvPr/>
        </p:nvSpPr>
        <p:spPr bwMode="auto">
          <a:xfrm>
            <a:off x="6537325" y="5764213"/>
            <a:ext cx="1079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n-m=1</a:t>
            </a:r>
            <a:endParaRPr lang="zh-CN" altLang="en-US"/>
          </a:p>
        </p:txBody>
      </p:sp>
      <p:sp>
        <p:nvSpPr>
          <p:cNvPr id="16" name="TextBox 36"/>
          <p:cNvSpPr txBox="1">
            <a:spLocks noChangeArrowheads="1"/>
          </p:cNvSpPr>
          <p:nvPr/>
        </p:nvSpPr>
        <p:spPr bwMode="auto">
          <a:xfrm>
            <a:off x="6464300" y="3819525"/>
            <a:ext cx="10810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n-m=3</a:t>
            </a:r>
            <a:endParaRPr lang="zh-CN" altLang="en-US"/>
          </a:p>
        </p:txBody>
      </p:sp>
      <p:sp>
        <p:nvSpPr>
          <p:cNvPr id="17" name="TextBox 17"/>
          <p:cNvSpPr txBox="1">
            <a:spLocks noChangeArrowheads="1"/>
          </p:cNvSpPr>
          <p:nvPr/>
        </p:nvSpPr>
        <p:spPr bwMode="auto">
          <a:xfrm>
            <a:off x="7616825" y="5794474"/>
            <a:ext cx="13684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dirty="0">
                <a:latin typeface="+mj-ea"/>
                <a:ea typeface="+mj-ea"/>
              </a:rPr>
              <a:t>G(s)</a:t>
            </a:r>
            <a:r>
              <a:rPr lang="zh-CN" altLang="en-US" sz="1400" dirty="0">
                <a:latin typeface="+mn-ea"/>
                <a:ea typeface="+mn-ea"/>
              </a:rPr>
              <a:t>函数平面</a:t>
            </a:r>
          </a:p>
        </p:txBody>
      </p:sp>
    </p:spTree>
    <p:extLst>
      <p:ext uri="{BB962C8B-B14F-4D97-AF65-F5344CB8AC3E}">
        <p14:creationId xmlns:p14="http://schemas.microsoft.com/office/powerpoint/2010/main" val="28195391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sp>
        <p:nvSpPr>
          <p:cNvPr id="3" name="Text Box 24"/>
          <p:cNvSpPr txBox="1">
            <a:spLocks noChangeArrowheads="1"/>
          </p:cNvSpPr>
          <p:nvPr/>
        </p:nvSpPr>
        <p:spPr bwMode="auto">
          <a:xfrm>
            <a:off x="515938" y="1097757"/>
            <a:ext cx="7307262"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buFontTx/>
              <a:buAutoNum type="alphaLcParenR" startAt="3"/>
            </a:pPr>
            <a:r>
              <a:rPr lang="zh-CN" altLang="en-US" sz="2400" b="1" dirty="0" smtClean="0">
                <a:solidFill>
                  <a:srgbClr val="0070C0"/>
                </a:solidFill>
                <a:latin typeface="+mj-ea"/>
                <a:ea typeface="+mj-ea"/>
              </a:rPr>
              <a:t> 在</a:t>
            </a:r>
            <a:r>
              <a:rPr lang="zh-CN" altLang="en-US" sz="2400" b="1" dirty="0">
                <a:solidFill>
                  <a:srgbClr val="0070C0"/>
                </a:solidFill>
                <a:latin typeface="+mj-ea"/>
                <a:ea typeface="+mj-ea"/>
              </a:rPr>
              <a:t>中频段的极坐标图与频率特性函数的参数有关</a:t>
            </a:r>
            <a:endParaRPr lang="zh-CN" altLang="en-US" sz="2000" b="1" dirty="0">
              <a:solidFill>
                <a:srgbClr val="0070C0"/>
              </a:solidFill>
              <a:latin typeface="+mj-ea"/>
              <a:ea typeface="+mj-ea"/>
            </a:endParaRPr>
          </a:p>
        </p:txBody>
      </p:sp>
      <p:sp>
        <p:nvSpPr>
          <p:cNvPr id="4" name="Text Box 25"/>
          <p:cNvSpPr txBox="1">
            <a:spLocks noChangeArrowheads="1"/>
          </p:cNvSpPr>
          <p:nvPr/>
        </p:nvSpPr>
        <p:spPr bwMode="auto">
          <a:xfrm>
            <a:off x="933450" y="1687513"/>
            <a:ext cx="10742612" cy="853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01650" eaLnBrk="1" hangingPunct="1">
              <a:lnSpc>
                <a:spcPct val="130000"/>
              </a:lnSpc>
              <a:spcBef>
                <a:spcPct val="50000"/>
              </a:spcBef>
            </a:pPr>
            <a:r>
              <a:rPr lang="zh-CN" altLang="en-US" sz="2000" dirty="0" smtClean="0">
                <a:latin typeface="+mn-ea"/>
                <a:ea typeface="+mn-ea"/>
              </a:rPr>
              <a:t>这</a:t>
            </a:r>
            <a:r>
              <a:rPr lang="zh-CN" altLang="en-US" sz="2000" dirty="0">
                <a:latin typeface="+mn-ea"/>
                <a:ea typeface="+mn-ea"/>
              </a:rPr>
              <a:t>是与系统性能密切相关的部分，尤其是穿越实轴部分应该准确绘制，关键是绘制出极坐标曲线</a:t>
            </a:r>
            <a:r>
              <a:rPr lang="zh-CN" altLang="en-US" sz="2000" dirty="0" smtClean="0">
                <a:latin typeface="+mn-ea"/>
                <a:ea typeface="+mn-ea"/>
              </a:rPr>
              <a:t>与 </a:t>
            </a:r>
            <a:r>
              <a:rPr lang="en-US" altLang="zh-CN" sz="2000" b="1" dirty="0" smtClean="0">
                <a:latin typeface="+mj-ea"/>
                <a:ea typeface="+mj-ea"/>
              </a:rPr>
              <a:t>G(s) </a:t>
            </a:r>
            <a:r>
              <a:rPr lang="zh-CN" altLang="en-US" sz="2000" dirty="0" smtClean="0">
                <a:latin typeface="+mn-ea"/>
                <a:ea typeface="+mn-ea"/>
              </a:rPr>
              <a:t>平面</a:t>
            </a:r>
            <a:r>
              <a:rPr lang="zh-CN" altLang="en-US" sz="2000" dirty="0">
                <a:latin typeface="+mn-ea"/>
                <a:ea typeface="+mn-ea"/>
              </a:rPr>
              <a:t>上实轴、虚轴的交点。</a:t>
            </a:r>
            <a:endParaRPr lang="el-GR" altLang="zh-CN" sz="2000" dirty="0">
              <a:latin typeface="+mn-ea"/>
              <a:ea typeface="+mn-ea"/>
            </a:endParaRPr>
          </a:p>
        </p:txBody>
      </p:sp>
      <p:graphicFrame>
        <p:nvGraphicFramePr>
          <p:cNvPr id="5" name="Object 7"/>
          <p:cNvGraphicFramePr>
            <a:graphicFrameLocks noChangeAspect="1"/>
          </p:cNvGraphicFramePr>
          <p:nvPr>
            <p:extLst>
              <p:ext uri="{D42A27DB-BD31-4B8C-83A1-F6EECF244321}">
                <p14:modId xmlns:p14="http://schemas.microsoft.com/office/powerpoint/2010/main" val="621372183"/>
              </p:ext>
            </p:extLst>
          </p:nvPr>
        </p:nvGraphicFramePr>
        <p:xfrm>
          <a:off x="2359818" y="3525934"/>
          <a:ext cx="2401888" cy="1584325"/>
        </p:xfrm>
        <a:graphic>
          <a:graphicData uri="http://schemas.openxmlformats.org/presentationml/2006/ole">
            <mc:AlternateContent xmlns:mc="http://schemas.openxmlformats.org/markup-compatibility/2006">
              <mc:Choice xmlns:v="urn:schemas-microsoft-com:vml" Requires="v">
                <p:oleObj spid="_x0000_s16442" r:id="rId3" imgW="1307532" imgH="863225" progId="Equation.3">
                  <p:embed/>
                </p:oleObj>
              </mc:Choice>
              <mc:Fallback>
                <p:oleObj r:id="rId3" imgW="1307532" imgH="863225" progId="Equation.3">
                  <p:embed/>
                  <p:pic>
                    <p:nvPicPr>
                      <p:cNvPr id="15362"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9818" y="3525934"/>
                        <a:ext cx="2401888"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6" name="直接箭头连接符 5"/>
          <p:cNvCxnSpPr/>
          <p:nvPr/>
        </p:nvCxnSpPr>
        <p:spPr>
          <a:xfrm>
            <a:off x="5875338" y="3742278"/>
            <a:ext cx="3744912"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flipV="1">
            <a:off x="7388225" y="2662778"/>
            <a:ext cx="0" cy="287972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TextBox 15"/>
          <p:cNvSpPr txBox="1">
            <a:spLocks noChangeArrowheads="1"/>
          </p:cNvSpPr>
          <p:nvPr/>
        </p:nvSpPr>
        <p:spPr bwMode="auto">
          <a:xfrm>
            <a:off x="7388225" y="2589753"/>
            <a:ext cx="7191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Im</a:t>
            </a:r>
            <a:endParaRPr lang="zh-CN" altLang="en-US"/>
          </a:p>
        </p:txBody>
      </p:sp>
      <p:sp>
        <p:nvSpPr>
          <p:cNvPr id="9" name="TextBox 16"/>
          <p:cNvSpPr txBox="1">
            <a:spLocks noChangeArrowheads="1"/>
          </p:cNvSpPr>
          <p:nvPr/>
        </p:nvSpPr>
        <p:spPr bwMode="auto">
          <a:xfrm>
            <a:off x="9259888" y="3742278"/>
            <a:ext cx="720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Re</a:t>
            </a:r>
            <a:endParaRPr lang="zh-CN" altLang="en-US"/>
          </a:p>
        </p:txBody>
      </p:sp>
      <p:sp>
        <p:nvSpPr>
          <p:cNvPr id="10" name="TextBox 17"/>
          <p:cNvSpPr txBox="1">
            <a:spLocks noChangeArrowheads="1"/>
          </p:cNvSpPr>
          <p:nvPr/>
        </p:nvSpPr>
        <p:spPr bwMode="auto">
          <a:xfrm>
            <a:off x="6380163" y="3023140"/>
            <a:ext cx="1079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n-m=3</a:t>
            </a:r>
            <a:endParaRPr lang="zh-CN" altLang="en-US"/>
          </a:p>
        </p:txBody>
      </p:sp>
      <p:sp>
        <p:nvSpPr>
          <p:cNvPr id="11" name="TextBox 18"/>
          <p:cNvSpPr txBox="1">
            <a:spLocks noChangeArrowheads="1"/>
          </p:cNvSpPr>
          <p:nvPr/>
        </p:nvSpPr>
        <p:spPr bwMode="auto">
          <a:xfrm>
            <a:off x="7388225" y="3381915"/>
            <a:ext cx="7191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a:t>ω</a:t>
            </a:r>
            <a:r>
              <a:rPr lang="en-US" altLang="zh-CN"/>
              <a:t>=∞</a:t>
            </a:r>
            <a:endParaRPr lang="zh-CN" altLang="en-US"/>
          </a:p>
        </p:txBody>
      </p:sp>
      <p:sp>
        <p:nvSpPr>
          <p:cNvPr id="12" name="TextBox 23"/>
          <p:cNvSpPr txBox="1">
            <a:spLocks noChangeArrowheads="1"/>
          </p:cNvSpPr>
          <p:nvPr/>
        </p:nvSpPr>
        <p:spPr bwMode="auto">
          <a:xfrm>
            <a:off x="6451600" y="5253578"/>
            <a:ext cx="7191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v=1</a:t>
            </a:r>
            <a:endParaRPr lang="zh-CN" altLang="en-US"/>
          </a:p>
        </p:txBody>
      </p:sp>
      <p:sp>
        <p:nvSpPr>
          <p:cNvPr id="13" name="任意多边形 12"/>
          <p:cNvSpPr/>
          <p:nvPr/>
        </p:nvSpPr>
        <p:spPr>
          <a:xfrm>
            <a:off x="7197725" y="3739103"/>
            <a:ext cx="1905000" cy="1143000"/>
          </a:xfrm>
          <a:custGeom>
            <a:avLst/>
            <a:gdLst>
              <a:gd name="connsiteX0" fmla="*/ 1905000 w 1905000"/>
              <a:gd name="connsiteY0" fmla="*/ 0 h 1143000"/>
              <a:gd name="connsiteX1" fmla="*/ 1463040 w 1905000"/>
              <a:gd name="connsiteY1" fmla="*/ 746760 h 1143000"/>
              <a:gd name="connsiteX2" fmla="*/ 655320 w 1905000"/>
              <a:gd name="connsiteY2" fmla="*/ 1143000 h 1143000"/>
              <a:gd name="connsiteX3" fmla="*/ 76200 w 1905000"/>
              <a:gd name="connsiteY3" fmla="*/ 746760 h 1143000"/>
              <a:gd name="connsiteX4" fmla="*/ 198120 w 1905000"/>
              <a:gd name="connsiteY4" fmla="*/ 15240 h 1143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5000" h="1143000">
                <a:moveTo>
                  <a:pt x="1905000" y="0"/>
                </a:moveTo>
                <a:cubicBezTo>
                  <a:pt x="1788160" y="278130"/>
                  <a:pt x="1671320" y="556260"/>
                  <a:pt x="1463040" y="746760"/>
                </a:cubicBezTo>
                <a:cubicBezTo>
                  <a:pt x="1254760" y="937260"/>
                  <a:pt x="886460" y="1143000"/>
                  <a:pt x="655320" y="1143000"/>
                </a:cubicBezTo>
                <a:cubicBezTo>
                  <a:pt x="424180" y="1143000"/>
                  <a:pt x="152400" y="934720"/>
                  <a:pt x="76200" y="746760"/>
                </a:cubicBezTo>
                <a:cubicBezTo>
                  <a:pt x="0" y="558800"/>
                  <a:pt x="198120" y="15240"/>
                  <a:pt x="198120" y="15240"/>
                </a:cubicBezTo>
              </a:path>
            </a:pathLst>
          </a:cu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4" name="TextBox 27"/>
          <p:cNvSpPr txBox="1">
            <a:spLocks noChangeArrowheads="1"/>
          </p:cNvSpPr>
          <p:nvPr/>
        </p:nvSpPr>
        <p:spPr bwMode="auto">
          <a:xfrm>
            <a:off x="8755063" y="3381915"/>
            <a:ext cx="720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a:t>ω</a:t>
            </a:r>
            <a:r>
              <a:rPr lang="en-US" altLang="zh-CN"/>
              <a:t>=0</a:t>
            </a:r>
            <a:endParaRPr lang="zh-CN" altLang="en-US"/>
          </a:p>
        </p:txBody>
      </p:sp>
      <p:sp>
        <p:nvSpPr>
          <p:cNvPr id="15" name="TextBox 28"/>
          <p:cNvSpPr txBox="1">
            <a:spLocks noChangeArrowheads="1"/>
          </p:cNvSpPr>
          <p:nvPr/>
        </p:nvSpPr>
        <p:spPr bwMode="auto">
          <a:xfrm>
            <a:off x="7388225" y="3742278"/>
            <a:ext cx="10795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n-m=1</a:t>
            </a:r>
            <a:endParaRPr lang="zh-CN" altLang="en-US"/>
          </a:p>
        </p:txBody>
      </p:sp>
      <p:sp>
        <p:nvSpPr>
          <p:cNvPr id="16" name="任意多边形 15"/>
          <p:cNvSpPr/>
          <p:nvPr/>
        </p:nvSpPr>
        <p:spPr>
          <a:xfrm>
            <a:off x="6286500" y="3315240"/>
            <a:ext cx="1125538" cy="1962150"/>
          </a:xfrm>
          <a:custGeom>
            <a:avLst/>
            <a:gdLst>
              <a:gd name="connsiteX0" fmla="*/ 43180 w 1125220"/>
              <a:gd name="connsiteY0" fmla="*/ 1963420 h 1963420"/>
              <a:gd name="connsiteX1" fmla="*/ 73660 w 1125220"/>
              <a:gd name="connsiteY1" fmla="*/ 927100 h 1963420"/>
              <a:gd name="connsiteX2" fmla="*/ 485140 w 1125220"/>
              <a:gd name="connsiteY2" fmla="*/ 119380 h 1963420"/>
              <a:gd name="connsiteX3" fmla="*/ 942340 w 1125220"/>
              <a:gd name="connsiteY3" fmla="*/ 210820 h 1963420"/>
              <a:gd name="connsiteX4" fmla="*/ 1125220 w 1125220"/>
              <a:gd name="connsiteY4" fmla="*/ 439420 h 1963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5220" h="1963420">
                <a:moveTo>
                  <a:pt x="43180" y="1963420"/>
                </a:moveTo>
                <a:cubicBezTo>
                  <a:pt x="21590" y="1598930"/>
                  <a:pt x="0" y="1234440"/>
                  <a:pt x="73660" y="927100"/>
                </a:cubicBezTo>
                <a:cubicBezTo>
                  <a:pt x="147320" y="619760"/>
                  <a:pt x="340360" y="238760"/>
                  <a:pt x="485140" y="119380"/>
                </a:cubicBezTo>
                <a:cubicBezTo>
                  <a:pt x="629920" y="0"/>
                  <a:pt x="835660" y="157480"/>
                  <a:pt x="942340" y="210820"/>
                </a:cubicBezTo>
                <a:cubicBezTo>
                  <a:pt x="1049020" y="264160"/>
                  <a:pt x="1087120" y="351790"/>
                  <a:pt x="1125220" y="439420"/>
                </a:cubicBezTo>
              </a:path>
            </a:pathLst>
          </a:custGeom>
          <a:ln w="28575">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7" name="TextBox 31"/>
          <p:cNvSpPr txBox="1">
            <a:spLocks noChangeArrowheads="1"/>
          </p:cNvSpPr>
          <p:nvPr/>
        </p:nvSpPr>
        <p:spPr bwMode="auto">
          <a:xfrm>
            <a:off x="8755063" y="3166015"/>
            <a:ext cx="7207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v=0</a:t>
            </a:r>
            <a:endParaRPr lang="zh-CN" altLang="en-US"/>
          </a:p>
        </p:txBody>
      </p:sp>
      <p:sp>
        <p:nvSpPr>
          <p:cNvPr id="18" name="TextBox 32"/>
          <p:cNvSpPr txBox="1">
            <a:spLocks noChangeArrowheads="1"/>
          </p:cNvSpPr>
          <p:nvPr/>
        </p:nvSpPr>
        <p:spPr bwMode="auto">
          <a:xfrm>
            <a:off x="5803900" y="5253578"/>
            <a:ext cx="7191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a:t>ω</a:t>
            </a:r>
            <a:r>
              <a:rPr lang="en-US" altLang="zh-CN"/>
              <a:t>=0</a:t>
            </a:r>
            <a:endParaRPr lang="zh-CN" altLang="en-US"/>
          </a:p>
        </p:txBody>
      </p:sp>
      <p:sp>
        <p:nvSpPr>
          <p:cNvPr id="19" name="矩形 18"/>
          <p:cNvSpPr/>
          <p:nvPr/>
        </p:nvSpPr>
        <p:spPr>
          <a:xfrm>
            <a:off x="6164263" y="3381915"/>
            <a:ext cx="719137" cy="1223963"/>
          </a:xfrm>
          <a:prstGeom prst="rect">
            <a:avLst/>
          </a:prstGeom>
          <a:noFill/>
          <a:ln w="1905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7099300" y="4247103"/>
            <a:ext cx="1368425" cy="792162"/>
          </a:xfrm>
          <a:prstGeom prst="rect">
            <a:avLst/>
          </a:prstGeom>
          <a:noFill/>
          <a:ln w="1905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TextBox 35"/>
          <p:cNvSpPr txBox="1">
            <a:spLocks noChangeArrowheads="1"/>
          </p:cNvSpPr>
          <p:nvPr/>
        </p:nvSpPr>
        <p:spPr bwMode="auto">
          <a:xfrm>
            <a:off x="5299075" y="4102640"/>
            <a:ext cx="936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mn-ea"/>
                <a:ea typeface="+mn-ea"/>
              </a:rPr>
              <a:t>中频段</a:t>
            </a:r>
          </a:p>
        </p:txBody>
      </p:sp>
      <p:sp>
        <p:nvSpPr>
          <p:cNvPr id="22" name="TextBox 36"/>
          <p:cNvSpPr txBox="1">
            <a:spLocks noChangeArrowheads="1"/>
          </p:cNvSpPr>
          <p:nvPr/>
        </p:nvSpPr>
        <p:spPr bwMode="auto">
          <a:xfrm>
            <a:off x="7531100" y="4247103"/>
            <a:ext cx="936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mn-ea"/>
                <a:ea typeface="+mn-ea"/>
              </a:rPr>
              <a:t>中频段</a:t>
            </a:r>
          </a:p>
        </p:txBody>
      </p:sp>
      <p:sp>
        <p:nvSpPr>
          <p:cNvPr id="23" name="Text Box 25"/>
          <p:cNvSpPr txBox="1">
            <a:spLocks noChangeArrowheads="1"/>
          </p:cNvSpPr>
          <p:nvPr/>
        </p:nvSpPr>
        <p:spPr bwMode="auto">
          <a:xfrm>
            <a:off x="915988" y="5962651"/>
            <a:ext cx="6192837"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dirty="0" smtClean="0">
                <a:latin typeface="+mn-ea"/>
                <a:ea typeface="+mn-ea"/>
              </a:rPr>
              <a:t>令 </a:t>
            </a:r>
            <a:r>
              <a:rPr lang="en-US" altLang="zh-CN" b="1" dirty="0" smtClean="0">
                <a:latin typeface="+mj-ea"/>
                <a:ea typeface="+mj-ea"/>
              </a:rPr>
              <a:t>G</a:t>
            </a:r>
            <a:r>
              <a:rPr lang="en-US" altLang="zh-CN" b="1" baseline="-25000" dirty="0" smtClean="0">
                <a:latin typeface="+mj-ea"/>
                <a:ea typeface="+mj-ea"/>
              </a:rPr>
              <a:t>R</a:t>
            </a:r>
            <a:r>
              <a:rPr lang="en-US" altLang="zh-CN" b="1" dirty="0" smtClean="0">
                <a:latin typeface="+mj-ea"/>
                <a:ea typeface="+mj-ea"/>
              </a:rPr>
              <a:t>(j</a:t>
            </a:r>
            <a:r>
              <a:rPr lang="el-GR" altLang="zh-CN" b="1" dirty="0">
                <a:latin typeface="+mj-ea"/>
                <a:ea typeface="+mj-ea"/>
              </a:rPr>
              <a:t>ω</a:t>
            </a:r>
            <a:r>
              <a:rPr lang="en-US" altLang="zh-CN" b="1" dirty="0">
                <a:latin typeface="+mj-ea"/>
                <a:ea typeface="+mj-ea"/>
              </a:rPr>
              <a:t>)=</a:t>
            </a:r>
            <a:r>
              <a:rPr lang="en-US" altLang="zh-CN" b="1" dirty="0" smtClean="0">
                <a:latin typeface="+mj-ea"/>
                <a:ea typeface="+mj-ea"/>
              </a:rPr>
              <a:t>0 </a:t>
            </a:r>
            <a:r>
              <a:rPr lang="zh-CN" altLang="en-US" dirty="0" smtClean="0">
                <a:latin typeface="+mn-ea"/>
                <a:ea typeface="+mn-ea"/>
              </a:rPr>
              <a:t>，</a:t>
            </a:r>
            <a:r>
              <a:rPr lang="zh-CN" altLang="en-US" dirty="0">
                <a:latin typeface="+mn-ea"/>
                <a:ea typeface="+mn-ea"/>
              </a:rPr>
              <a:t>可求出与虚轴交点的</a:t>
            </a:r>
            <a:r>
              <a:rPr lang="zh-CN" altLang="en-US" dirty="0" smtClean="0">
                <a:latin typeface="+mn-ea"/>
                <a:ea typeface="+mn-ea"/>
              </a:rPr>
              <a:t>对应 </a:t>
            </a:r>
            <a:r>
              <a:rPr lang="el-GR" altLang="zh-CN" b="1" dirty="0" smtClean="0">
                <a:latin typeface="+mj-ea"/>
                <a:ea typeface="+mj-ea"/>
              </a:rPr>
              <a:t>ω</a:t>
            </a:r>
            <a:endParaRPr lang="el-GR" altLang="zh-CN" b="1" dirty="0">
              <a:latin typeface="+mj-ea"/>
              <a:ea typeface="+mj-ea"/>
            </a:endParaRPr>
          </a:p>
        </p:txBody>
      </p:sp>
      <p:sp>
        <p:nvSpPr>
          <p:cNvPr id="24" name="TextBox 24"/>
          <p:cNvSpPr txBox="1">
            <a:spLocks noChangeArrowheads="1"/>
          </p:cNvSpPr>
          <p:nvPr/>
        </p:nvSpPr>
        <p:spPr bwMode="auto">
          <a:xfrm>
            <a:off x="7569200" y="5314101"/>
            <a:ext cx="136842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dirty="0">
                <a:latin typeface="+mj-ea"/>
                <a:ea typeface="+mj-ea"/>
              </a:rPr>
              <a:t>G(s)</a:t>
            </a:r>
            <a:r>
              <a:rPr lang="zh-CN" altLang="en-US" sz="1400" dirty="0">
                <a:latin typeface="+mn-ea"/>
                <a:ea typeface="+mn-ea"/>
              </a:rPr>
              <a:t>函数平面</a:t>
            </a:r>
          </a:p>
        </p:txBody>
      </p:sp>
      <p:sp>
        <p:nvSpPr>
          <p:cNvPr id="25" name="矩形 27"/>
          <p:cNvSpPr>
            <a:spLocks noChangeArrowheads="1"/>
          </p:cNvSpPr>
          <p:nvPr/>
        </p:nvSpPr>
        <p:spPr bwMode="auto">
          <a:xfrm>
            <a:off x="6235700" y="6003923"/>
            <a:ext cx="47259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smtClean="0">
                <a:solidFill>
                  <a:srgbClr val="000000"/>
                </a:solidFill>
                <a:latin typeface="+mn-ea"/>
                <a:ea typeface="+mn-ea"/>
              </a:rPr>
              <a:t>令 </a:t>
            </a:r>
            <a:r>
              <a:rPr lang="en-US" altLang="zh-CN" b="1" dirty="0" smtClean="0">
                <a:solidFill>
                  <a:srgbClr val="000000"/>
                </a:solidFill>
                <a:latin typeface="+mj-ea"/>
                <a:ea typeface="+mj-ea"/>
              </a:rPr>
              <a:t>G</a:t>
            </a:r>
            <a:r>
              <a:rPr lang="en-US" altLang="zh-CN" b="1" baseline="-25000" dirty="0" smtClean="0">
                <a:solidFill>
                  <a:srgbClr val="000000"/>
                </a:solidFill>
                <a:latin typeface="+mj-ea"/>
                <a:ea typeface="+mj-ea"/>
              </a:rPr>
              <a:t>I</a:t>
            </a:r>
            <a:r>
              <a:rPr lang="en-US" altLang="zh-CN" b="1" dirty="0" smtClean="0">
                <a:solidFill>
                  <a:srgbClr val="000000"/>
                </a:solidFill>
                <a:latin typeface="+mj-ea"/>
                <a:ea typeface="+mj-ea"/>
              </a:rPr>
              <a:t>(j</a:t>
            </a:r>
            <a:r>
              <a:rPr lang="el-GR" altLang="zh-CN" b="1" dirty="0">
                <a:solidFill>
                  <a:srgbClr val="000000"/>
                </a:solidFill>
                <a:latin typeface="+mj-ea"/>
                <a:ea typeface="+mj-ea"/>
              </a:rPr>
              <a:t>ω</a:t>
            </a:r>
            <a:r>
              <a:rPr lang="en-US" altLang="zh-CN" b="1" dirty="0">
                <a:solidFill>
                  <a:srgbClr val="000000"/>
                </a:solidFill>
                <a:latin typeface="+mj-ea"/>
                <a:ea typeface="+mj-ea"/>
              </a:rPr>
              <a:t>)=</a:t>
            </a:r>
            <a:r>
              <a:rPr lang="en-US" altLang="zh-CN" b="1" dirty="0" smtClean="0">
                <a:solidFill>
                  <a:srgbClr val="000000"/>
                </a:solidFill>
                <a:latin typeface="+mj-ea"/>
                <a:ea typeface="+mj-ea"/>
              </a:rPr>
              <a:t>0 </a:t>
            </a:r>
            <a:r>
              <a:rPr lang="zh-CN" altLang="en-US" dirty="0" smtClean="0">
                <a:solidFill>
                  <a:srgbClr val="000000"/>
                </a:solidFill>
                <a:latin typeface="+mn-ea"/>
                <a:ea typeface="+mn-ea"/>
              </a:rPr>
              <a:t>，</a:t>
            </a:r>
            <a:r>
              <a:rPr lang="zh-CN" altLang="en-US" dirty="0">
                <a:solidFill>
                  <a:srgbClr val="000000"/>
                </a:solidFill>
                <a:latin typeface="+mn-ea"/>
                <a:ea typeface="+mn-ea"/>
              </a:rPr>
              <a:t>可求出与实轴交点的</a:t>
            </a:r>
            <a:r>
              <a:rPr lang="zh-CN" altLang="en-US" dirty="0" smtClean="0">
                <a:solidFill>
                  <a:srgbClr val="000000"/>
                </a:solidFill>
                <a:latin typeface="+mn-ea"/>
                <a:ea typeface="+mn-ea"/>
              </a:rPr>
              <a:t>对应 </a:t>
            </a:r>
            <a:r>
              <a:rPr lang="el-GR" altLang="zh-CN" b="1" dirty="0" smtClean="0">
                <a:solidFill>
                  <a:srgbClr val="000000"/>
                </a:solidFill>
                <a:latin typeface="+mj-ea"/>
                <a:ea typeface="+mj-ea"/>
              </a:rPr>
              <a:t>ω</a:t>
            </a:r>
            <a:endParaRPr lang="zh-CN" altLang="en-US" b="1" dirty="0">
              <a:latin typeface="+mj-ea"/>
              <a:ea typeface="+mj-ea"/>
            </a:endParaRPr>
          </a:p>
        </p:txBody>
      </p:sp>
    </p:spTree>
    <p:extLst>
      <p:ext uri="{BB962C8B-B14F-4D97-AF65-F5344CB8AC3E}">
        <p14:creationId xmlns:p14="http://schemas.microsoft.com/office/powerpoint/2010/main" val="40156472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7C9192C-20E4-2494-F8DF-735A4C10D936}"/>
              </a:ext>
            </a:extLst>
          </p:cNvPr>
          <p:cNvSpPr txBox="1"/>
          <p:nvPr/>
        </p:nvSpPr>
        <p:spPr>
          <a:xfrm>
            <a:off x="6976534" y="3293702"/>
            <a:ext cx="4812536" cy="2002215"/>
          </a:xfrm>
          <a:prstGeom prst="rect">
            <a:avLst/>
          </a:prstGeom>
          <a:noFill/>
        </p:spPr>
        <p:txBody>
          <a:bodyPr wrap="square">
            <a:spAutoFit/>
          </a:bodyPr>
          <a:lstStyle/>
          <a:p>
            <a:pPr marL="825500" indent="-825500">
              <a:lnSpc>
                <a:spcPct val="120000"/>
              </a:lnSpc>
            </a:pPr>
            <a:r>
              <a:rPr lang="en-US" altLang="zh-CN" sz="5400" b="1" dirty="0" smtClean="0">
                <a:solidFill>
                  <a:schemeClr val="accent1"/>
                </a:solidFill>
                <a:latin typeface="微软雅黑" panose="020B0503020204020204" pitchFamily="34" charset="-122"/>
                <a:ea typeface="微软雅黑" panose="020B0503020204020204" pitchFamily="34" charset="-122"/>
              </a:rPr>
              <a:t>5. </a:t>
            </a:r>
            <a:r>
              <a:rPr lang="zh-CN" altLang="en-US" sz="5400" b="1" dirty="0" smtClean="0">
                <a:solidFill>
                  <a:schemeClr val="accent1"/>
                </a:solidFill>
                <a:latin typeface="微软雅黑" panose="020B0503020204020204" pitchFamily="34" charset="-122"/>
                <a:ea typeface="微软雅黑" panose="020B0503020204020204" pitchFamily="34" charset="-122"/>
              </a:rPr>
              <a:t>控制系统</a:t>
            </a:r>
            <a:r>
              <a:rPr lang="zh-CN" altLang="en-US" sz="5400" b="1" dirty="0">
                <a:solidFill>
                  <a:schemeClr val="accent1"/>
                </a:solidFill>
                <a:latin typeface="微软雅黑" panose="020B0503020204020204" pitchFamily="34" charset="-122"/>
                <a:ea typeface="微软雅黑" panose="020B0503020204020204" pitchFamily="34" charset="-122"/>
              </a:rPr>
              <a:t>的</a:t>
            </a:r>
            <a:r>
              <a:rPr lang="zh-CN" altLang="en-US" sz="5400" b="1" dirty="0" smtClean="0">
                <a:solidFill>
                  <a:schemeClr val="accent1"/>
                </a:solidFill>
                <a:latin typeface="微软雅黑" panose="020B0503020204020204" pitchFamily="34" charset="-122"/>
                <a:ea typeface="微软雅黑" panose="020B0503020204020204" pitchFamily="34" charset="-122"/>
              </a:rPr>
              <a:t>频域分析</a:t>
            </a:r>
            <a:endParaRPr lang="zh-CN" altLang="en-US" sz="5400"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337786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sp>
        <p:nvSpPr>
          <p:cNvPr id="3" name="Text Box 22"/>
          <p:cNvSpPr txBox="1">
            <a:spLocks noChangeArrowheads="1"/>
          </p:cNvSpPr>
          <p:nvPr/>
        </p:nvSpPr>
        <p:spPr bwMode="auto">
          <a:xfrm>
            <a:off x="515938" y="1089025"/>
            <a:ext cx="78295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例</a:t>
            </a:r>
            <a:r>
              <a:rPr lang="en-US" altLang="zh-CN" sz="2000" b="1" dirty="0">
                <a:latin typeface="+mj-ea"/>
                <a:ea typeface="+mj-ea"/>
              </a:rPr>
              <a:t>3</a:t>
            </a:r>
            <a:r>
              <a:rPr lang="zh-CN" altLang="en-US" sz="2000" dirty="0">
                <a:latin typeface="+mn-ea"/>
                <a:ea typeface="+mn-ea"/>
              </a:rPr>
              <a:t>：绘制系统的极坐标图，已知系统的传递函数为</a:t>
            </a:r>
          </a:p>
        </p:txBody>
      </p:sp>
      <p:graphicFrame>
        <p:nvGraphicFramePr>
          <p:cNvPr id="4" name="Object 23"/>
          <p:cNvGraphicFramePr>
            <a:graphicFrameLocks noChangeAspect="1"/>
          </p:cNvGraphicFramePr>
          <p:nvPr>
            <p:extLst>
              <p:ext uri="{D42A27DB-BD31-4B8C-83A1-F6EECF244321}">
                <p14:modId xmlns:p14="http://schemas.microsoft.com/office/powerpoint/2010/main" val="2675524511"/>
              </p:ext>
            </p:extLst>
          </p:nvPr>
        </p:nvGraphicFramePr>
        <p:xfrm>
          <a:off x="4946650" y="1620837"/>
          <a:ext cx="2060575" cy="588963"/>
        </p:xfrm>
        <a:graphic>
          <a:graphicData uri="http://schemas.openxmlformats.org/presentationml/2006/ole">
            <mc:AlternateContent xmlns:mc="http://schemas.openxmlformats.org/markup-compatibility/2006">
              <mc:Choice xmlns:v="urn:schemas-microsoft-com:vml" Requires="v">
                <p:oleObj spid="_x0000_s17634" r:id="rId3" imgW="1511300" imgH="431800" progId="Equations">
                  <p:embed/>
                </p:oleObj>
              </mc:Choice>
              <mc:Fallback>
                <p:oleObj r:id="rId3" imgW="1511300" imgH="431800" progId="Equations">
                  <p:embed/>
                  <p:pic>
                    <p:nvPicPr>
                      <p:cNvPr id="16386" name="Object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46650" y="1620837"/>
                        <a:ext cx="2060575" cy="588963"/>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22"/>
          <p:cNvSpPr txBox="1">
            <a:spLocks noChangeArrowheads="1"/>
          </p:cNvSpPr>
          <p:nvPr/>
        </p:nvSpPr>
        <p:spPr bwMode="auto">
          <a:xfrm>
            <a:off x="1168399" y="2349500"/>
            <a:ext cx="33115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解：计算频率特性函数</a:t>
            </a:r>
          </a:p>
        </p:txBody>
      </p:sp>
      <p:graphicFrame>
        <p:nvGraphicFramePr>
          <p:cNvPr id="6" name="Object 25"/>
          <p:cNvGraphicFramePr>
            <a:graphicFrameLocks noChangeAspect="1"/>
          </p:cNvGraphicFramePr>
          <p:nvPr>
            <p:extLst>
              <p:ext uri="{D42A27DB-BD31-4B8C-83A1-F6EECF244321}">
                <p14:modId xmlns:p14="http://schemas.microsoft.com/office/powerpoint/2010/main" val="1648997099"/>
              </p:ext>
            </p:extLst>
          </p:nvPr>
        </p:nvGraphicFramePr>
        <p:xfrm>
          <a:off x="3221037" y="4913312"/>
          <a:ext cx="5511800" cy="1349375"/>
        </p:xfrm>
        <a:graphic>
          <a:graphicData uri="http://schemas.openxmlformats.org/presentationml/2006/ole">
            <mc:AlternateContent xmlns:mc="http://schemas.openxmlformats.org/markup-compatibility/2006">
              <mc:Choice xmlns:v="urn:schemas-microsoft-com:vml" Requires="v">
                <p:oleObj spid="_x0000_s17635" r:id="rId5" imgW="3365500" imgH="736600" progId="Equations">
                  <p:embed/>
                </p:oleObj>
              </mc:Choice>
              <mc:Fallback>
                <p:oleObj r:id="rId5" imgW="3365500" imgH="736600" progId="Equations">
                  <p:embed/>
                  <p:pic>
                    <p:nvPicPr>
                      <p:cNvPr id="19" name="Object 2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21037" y="4913312"/>
                        <a:ext cx="5511800" cy="134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Object 20"/>
          <p:cNvGraphicFramePr>
            <a:graphicFrameLocks noChangeAspect="1"/>
          </p:cNvGraphicFramePr>
          <p:nvPr>
            <p:extLst>
              <p:ext uri="{D42A27DB-BD31-4B8C-83A1-F6EECF244321}">
                <p14:modId xmlns:p14="http://schemas.microsoft.com/office/powerpoint/2010/main" val="1560874155"/>
              </p:ext>
            </p:extLst>
          </p:nvPr>
        </p:nvGraphicFramePr>
        <p:xfrm>
          <a:off x="1520032" y="2948756"/>
          <a:ext cx="8913813" cy="720725"/>
        </p:xfrm>
        <a:graphic>
          <a:graphicData uri="http://schemas.openxmlformats.org/presentationml/2006/ole">
            <mc:AlternateContent xmlns:mc="http://schemas.openxmlformats.org/markup-compatibility/2006">
              <mc:Choice xmlns:v="urn:schemas-microsoft-com:vml" Requires="v">
                <p:oleObj spid="_x0000_s17636" r:id="rId7" imgW="4711700" imgH="381000" progId="Equations">
                  <p:embed/>
                </p:oleObj>
              </mc:Choice>
              <mc:Fallback>
                <p:oleObj r:id="rId7" imgW="4711700" imgH="381000" progId="Equations">
                  <p:embed/>
                  <p:pic>
                    <p:nvPicPr>
                      <p:cNvPr id="20" name="Object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20032" y="2948756"/>
                        <a:ext cx="891381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5"/>
          <p:cNvGraphicFramePr>
            <a:graphicFrameLocks noChangeAspect="1"/>
          </p:cNvGraphicFramePr>
          <p:nvPr>
            <p:extLst>
              <p:ext uri="{D42A27DB-BD31-4B8C-83A1-F6EECF244321}">
                <p14:modId xmlns:p14="http://schemas.microsoft.com/office/powerpoint/2010/main" val="3269778119"/>
              </p:ext>
            </p:extLst>
          </p:nvPr>
        </p:nvGraphicFramePr>
        <p:xfrm>
          <a:off x="1688307" y="3729806"/>
          <a:ext cx="8482013" cy="960437"/>
        </p:xfrm>
        <a:graphic>
          <a:graphicData uri="http://schemas.openxmlformats.org/presentationml/2006/ole">
            <mc:AlternateContent xmlns:mc="http://schemas.openxmlformats.org/markup-compatibility/2006">
              <mc:Choice xmlns:v="urn:schemas-microsoft-com:vml" Requires="v">
                <p:oleObj spid="_x0000_s17637" r:id="rId9" imgW="4483100" imgH="508000" progId="Equations">
                  <p:embed/>
                </p:oleObj>
              </mc:Choice>
              <mc:Fallback>
                <p:oleObj r:id="rId9" imgW="4483100" imgH="508000" progId="Equations">
                  <p:embed/>
                  <p:pic>
                    <p:nvPicPr>
                      <p:cNvPr id="21"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88307" y="3729806"/>
                        <a:ext cx="8482013"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358739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sp>
        <p:nvSpPr>
          <p:cNvPr id="3" name="椭圆 2"/>
          <p:cNvSpPr/>
          <p:nvPr/>
        </p:nvSpPr>
        <p:spPr>
          <a:xfrm>
            <a:off x="7559675" y="2035175"/>
            <a:ext cx="71438" cy="14446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aphicFrame>
        <p:nvGraphicFramePr>
          <p:cNvPr id="4" name="Object 25"/>
          <p:cNvGraphicFramePr>
            <a:graphicFrameLocks noChangeAspect="1"/>
          </p:cNvGraphicFramePr>
          <p:nvPr>
            <p:extLst>
              <p:ext uri="{D42A27DB-BD31-4B8C-83A1-F6EECF244321}">
                <p14:modId xmlns:p14="http://schemas.microsoft.com/office/powerpoint/2010/main" val="707368448"/>
              </p:ext>
            </p:extLst>
          </p:nvPr>
        </p:nvGraphicFramePr>
        <p:xfrm>
          <a:off x="1893888" y="3979863"/>
          <a:ext cx="4933950" cy="1079500"/>
        </p:xfrm>
        <a:graphic>
          <a:graphicData uri="http://schemas.openxmlformats.org/presentationml/2006/ole">
            <mc:AlternateContent xmlns:mc="http://schemas.openxmlformats.org/markup-compatibility/2006">
              <mc:Choice xmlns:v="urn:schemas-microsoft-com:vml" Requires="v">
                <p:oleObj spid="_x0000_s19082" r:id="rId3" imgW="3365500" imgH="736600" progId="Equations">
                  <p:embed/>
                </p:oleObj>
              </mc:Choice>
              <mc:Fallback>
                <p:oleObj r:id="rId3" imgW="3365500" imgH="736600" progId="Equations">
                  <p:embed/>
                  <p:pic>
                    <p:nvPicPr>
                      <p:cNvPr id="5" name="Object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3888" y="3979863"/>
                        <a:ext cx="493395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Line 26"/>
          <p:cNvSpPr>
            <a:spLocks noChangeShapeType="1"/>
          </p:cNvSpPr>
          <p:nvPr/>
        </p:nvSpPr>
        <p:spPr bwMode="auto">
          <a:xfrm>
            <a:off x="6408738" y="2106613"/>
            <a:ext cx="367188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 name="Line 27"/>
          <p:cNvSpPr>
            <a:spLocks noChangeShapeType="1"/>
          </p:cNvSpPr>
          <p:nvPr/>
        </p:nvSpPr>
        <p:spPr bwMode="auto">
          <a:xfrm flipV="1">
            <a:off x="8928100" y="1243013"/>
            <a:ext cx="0" cy="259238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 name="Freeform 28"/>
          <p:cNvSpPr>
            <a:spLocks noChangeArrowheads="1"/>
          </p:cNvSpPr>
          <p:nvPr/>
        </p:nvSpPr>
        <p:spPr bwMode="auto">
          <a:xfrm>
            <a:off x="7127875" y="1517650"/>
            <a:ext cx="1800225" cy="2101850"/>
          </a:xfrm>
          <a:custGeom>
            <a:avLst/>
            <a:gdLst>
              <a:gd name="T0" fmla="*/ 2147483647 w 1361"/>
              <a:gd name="T1" fmla="*/ 2147483647 h 1324"/>
              <a:gd name="T2" fmla="*/ 2147483647 w 1361"/>
              <a:gd name="T3" fmla="*/ 2147483647 h 1324"/>
              <a:gd name="T4" fmla="*/ 2147483647 w 1361"/>
              <a:gd name="T5" fmla="*/ 2147483647 h 1324"/>
              <a:gd name="T6" fmla="*/ 2147483647 w 1361"/>
              <a:gd name="T7" fmla="*/ 2147483647 h 1324"/>
              <a:gd name="T8" fmla="*/ 2147483647 w 1361"/>
              <a:gd name="T9" fmla="*/ 2147483647 h 1324"/>
              <a:gd name="T10" fmla="*/ 0 w 1361"/>
              <a:gd name="T11" fmla="*/ 2147483647 h 1324"/>
              <a:gd name="T12" fmla="*/ 0 60000 65536"/>
              <a:gd name="T13" fmla="*/ 0 60000 65536"/>
              <a:gd name="T14" fmla="*/ 0 60000 65536"/>
              <a:gd name="T15" fmla="*/ 0 60000 65536"/>
              <a:gd name="T16" fmla="*/ 0 60000 65536"/>
              <a:gd name="T17" fmla="*/ 0 60000 65536"/>
              <a:gd name="T18" fmla="*/ 0 w 1361"/>
              <a:gd name="T19" fmla="*/ 0 h 1324"/>
              <a:gd name="T20" fmla="*/ 1361 w 1361"/>
              <a:gd name="T21" fmla="*/ 1324 h 1324"/>
            </a:gdLst>
            <a:ahLst/>
            <a:cxnLst>
              <a:cxn ang="T12">
                <a:pos x="T0" y="T1"/>
              </a:cxn>
              <a:cxn ang="T13">
                <a:pos x="T2" y="T3"/>
              </a:cxn>
              <a:cxn ang="T14">
                <a:pos x="T4" y="T5"/>
              </a:cxn>
              <a:cxn ang="T15">
                <a:pos x="T6" y="T7"/>
              </a:cxn>
              <a:cxn ang="T16">
                <a:pos x="T8" y="T9"/>
              </a:cxn>
              <a:cxn ang="T17">
                <a:pos x="T10" y="T11"/>
              </a:cxn>
            </a:cxnLst>
            <a:rect l="T18" t="T19" r="T20" b="T21"/>
            <a:pathLst>
              <a:path w="1361" h="1324">
                <a:moveTo>
                  <a:pt x="1361" y="371"/>
                </a:moveTo>
                <a:cubicBezTo>
                  <a:pt x="1270" y="265"/>
                  <a:pt x="1180" y="159"/>
                  <a:pt x="1089" y="99"/>
                </a:cubicBezTo>
                <a:cubicBezTo>
                  <a:pt x="998" y="39"/>
                  <a:pt x="908" y="0"/>
                  <a:pt x="817" y="8"/>
                </a:cubicBezTo>
                <a:cubicBezTo>
                  <a:pt x="726" y="16"/>
                  <a:pt x="636" y="61"/>
                  <a:pt x="545" y="144"/>
                </a:cubicBezTo>
                <a:cubicBezTo>
                  <a:pt x="454" y="227"/>
                  <a:pt x="364" y="310"/>
                  <a:pt x="273" y="507"/>
                </a:cubicBezTo>
                <a:cubicBezTo>
                  <a:pt x="182" y="704"/>
                  <a:pt x="91" y="1014"/>
                  <a:pt x="0" y="132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8" name="Line 29"/>
          <p:cNvSpPr>
            <a:spLocks noChangeShapeType="1"/>
          </p:cNvSpPr>
          <p:nvPr/>
        </p:nvSpPr>
        <p:spPr bwMode="auto">
          <a:xfrm>
            <a:off x="6985000" y="2106613"/>
            <a:ext cx="0" cy="1655762"/>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9" name="Object 30"/>
          <p:cNvGraphicFramePr>
            <a:graphicFrameLocks noChangeAspect="1"/>
          </p:cNvGraphicFramePr>
          <p:nvPr>
            <p:extLst>
              <p:ext uri="{D42A27DB-BD31-4B8C-83A1-F6EECF244321}">
                <p14:modId xmlns:p14="http://schemas.microsoft.com/office/powerpoint/2010/main" val="541887327"/>
              </p:ext>
            </p:extLst>
          </p:nvPr>
        </p:nvGraphicFramePr>
        <p:xfrm>
          <a:off x="8375650" y="5924550"/>
          <a:ext cx="612775" cy="455613"/>
        </p:xfrm>
        <a:graphic>
          <a:graphicData uri="http://schemas.openxmlformats.org/presentationml/2006/ole">
            <mc:AlternateContent xmlns:mc="http://schemas.openxmlformats.org/markup-compatibility/2006">
              <mc:Choice xmlns:v="urn:schemas-microsoft-com:vml" Requires="v">
                <p:oleObj spid="_x0000_s19083" r:id="rId5" imgW="596641" imgH="444307" progId="Equation.3">
                  <p:embed/>
                </p:oleObj>
              </mc:Choice>
              <mc:Fallback>
                <p:oleObj r:id="rId5" imgW="596641" imgH="444307" progId="Equation.3">
                  <p:embed/>
                  <p:pic>
                    <p:nvPicPr>
                      <p:cNvPr id="10" name="Object 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75650" y="5924550"/>
                        <a:ext cx="612775"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 name="Object 31"/>
          <p:cNvGraphicFramePr>
            <a:graphicFrameLocks noChangeAspect="1"/>
          </p:cNvGraphicFramePr>
          <p:nvPr>
            <p:extLst>
              <p:ext uri="{D42A27DB-BD31-4B8C-83A1-F6EECF244321}">
                <p14:modId xmlns:p14="http://schemas.microsoft.com/office/powerpoint/2010/main" val="2614304898"/>
              </p:ext>
            </p:extLst>
          </p:nvPr>
        </p:nvGraphicFramePr>
        <p:xfrm>
          <a:off x="6551613" y="1890713"/>
          <a:ext cx="820737" cy="222250"/>
        </p:xfrm>
        <a:graphic>
          <a:graphicData uri="http://schemas.openxmlformats.org/presentationml/2006/ole">
            <mc:AlternateContent xmlns:mc="http://schemas.openxmlformats.org/markup-compatibility/2006">
              <mc:Choice xmlns:v="urn:schemas-microsoft-com:vml" Requires="v">
                <p:oleObj spid="_x0000_s19084" r:id="rId7" imgW="799753" imgH="215806" progId="Equation.3">
                  <p:embed/>
                </p:oleObj>
              </mc:Choice>
              <mc:Fallback>
                <p:oleObj r:id="rId7" imgW="799753" imgH="215806" progId="Equation.3">
                  <p:embed/>
                  <p:pic>
                    <p:nvPicPr>
                      <p:cNvPr id="17412" name="Object 3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51613" y="1890713"/>
                        <a:ext cx="820737"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 name="Object 32"/>
          <p:cNvGraphicFramePr>
            <a:graphicFrameLocks noChangeAspect="1"/>
          </p:cNvGraphicFramePr>
          <p:nvPr>
            <p:extLst>
              <p:ext uri="{D42A27DB-BD31-4B8C-83A1-F6EECF244321}">
                <p14:modId xmlns:p14="http://schemas.microsoft.com/office/powerpoint/2010/main" val="3213334576"/>
              </p:ext>
            </p:extLst>
          </p:nvPr>
        </p:nvGraphicFramePr>
        <p:xfrm>
          <a:off x="7127875" y="3619500"/>
          <a:ext cx="403225" cy="182563"/>
        </p:xfrm>
        <a:graphic>
          <a:graphicData uri="http://schemas.openxmlformats.org/presentationml/2006/ole">
            <mc:AlternateContent xmlns:mc="http://schemas.openxmlformats.org/markup-compatibility/2006">
              <mc:Choice xmlns:v="urn:schemas-microsoft-com:vml" Requires="v">
                <p:oleObj spid="_x0000_s19085" r:id="rId9" imgW="393359" imgH="177646" progId="Equation.3">
                  <p:embed/>
                </p:oleObj>
              </mc:Choice>
              <mc:Fallback>
                <p:oleObj r:id="rId9" imgW="393359" imgH="177646" progId="Equation.3">
                  <p:embed/>
                  <p:pic>
                    <p:nvPicPr>
                      <p:cNvPr id="17413" name="Object 3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27875" y="3619500"/>
                        <a:ext cx="40322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2" name="Object 33"/>
          <p:cNvGraphicFramePr>
            <a:graphicFrameLocks noChangeAspect="1"/>
          </p:cNvGraphicFramePr>
          <p:nvPr>
            <p:extLst>
              <p:ext uri="{D42A27DB-BD31-4B8C-83A1-F6EECF244321}">
                <p14:modId xmlns:p14="http://schemas.microsoft.com/office/powerpoint/2010/main" val="305211958"/>
              </p:ext>
            </p:extLst>
          </p:nvPr>
        </p:nvGraphicFramePr>
        <p:xfrm>
          <a:off x="9001125" y="2179638"/>
          <a:ext cx="495300" cy="144462"/>
        </p:xfrm>
        <a:graphic>
          <a:graphicData uri="http://schemas.openxmlformats.org/presentationml/2006/ole">
            <mc:AlternateContent xmlns:mc="http://schemas.openxmlformats.org/markup-compatibility/2006">
              <mc:Choice xmlns:v="urn:schemas-microsoft-com:vml" Requires="v">
                <p:oleObj spid="_x0000_s19086" r:id="rId11" imgW="482391" imgH="139639" progId="Equation.3">
                  <p:embed/>
                </p:oleObj>
              </mc:Choice>
              <mc:Fallback>
                <p:oleObj r:id="rId11" imgW="482391" imgH="139639" progId="Equation.3">
                  <p:embed/>
                  <p:pic>
                    <p:nvPicPr>
                      <p:cNvPr id="17414" name="Object 3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001125" y="2179638"/>
                        <a:ext cx="495300"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3" name="Line 34"/>
          <p:cNvSpPr>
            <a:spLocks noChangeShapeType="1"/>
          </p:cNvSpPr>
          <p:nvPr/>
        </p:nvSpPr>
        <p:spPr bwMode="auto">
          <a:xfrm flipV="1">
            <a:off x="7272338" y="2827338"/>
            <a:ext cx="144462" cy="5762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4" name="Object 35"/>
          <p:cNvGraphicFramePr>
            <a:graphicFrameLocks noChangeAspect="1"/>
          </p:cNvGraphicFramePr>
          <p:nvPr>
            <p:extLst>
              <p:ext uri="{D42A27DB-BD31-4B8C-83A1-F6EECF244321}">
                <p14:modId xmlns:p14="http://schemas.microsoft.com/office/powerpoint/2010/main" val="3405196437"/>
              </p:ext>
            </p:extLst>
          </p:nvPr>
        </p:nvGraphicFramePr>
        <p:xfrm>
          <a:off x="1966913" y="1316038"/>
          <a:ext cx="3570287" cy="960437"/>
        </p:xfrm>
        <a:graphic>
          <a:graphicData uri="http://schemas.openxmlformats.org/presentationml/2006/ole">
            <mc:AlternateContent xmlns:mc="http://schemas.openxmlformats.org/markup-compatibility/2006">
              <mc:Choice xmlns:v="urn:schemas-microsoft-com:vml" Requires="v">
                <p:oleObj spid="_x0000_s19087" r:id="rId13" imgW="2641600" imgH="711200" progId="Equation.3">
                  <p:embed/>
                </p:oleObj>
              </mc:Choice>
              <mc:Fallback>
                <p:oleObj r:id="rId13" imgW="2641600" imgH="711200" progId="Equation.3">
                  <p:embed/>
                  <p:pic>
                    <p:nvPicPr>
                      <p:cNvPr id="17415" name="Object 3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966913" y="1316038"/>
                        <a:ext cx="3570287"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5" name="Object 36"/>
          <p:cNvGraphicFramePr>
            <a:graphicFrameLocks noChangeAspect="1"/>
          </p:cNvGraphicFramePr>
          <p:nvPr>
            <p:extLst>
              <p:ext uri="{D42A27DB-BD31-4B8C-83A1-F6EECF244321}">
                <p14:modId xmlns:p14="http://schemas.microsoft.com/office/powerpoint/2010/main" val="981618481"/>
              </p:ext>
            </p:extLst>
          </p:nvPr>
        </p:nvGraphicFramePr>
        <p:xfrm>
          <a:off x="1966913" y="2611438"/>
          <a:ext cx="2968625" cy="908050"/>
        </p:xfrm>
        <a:graphic>
          <a:graphicData uri="http://schemas.openxmlformats.org/presentationml/2006/ole">
            <mc:AlternateContent xmlns:mc="http://schemas.openxmlformats.org/markup-compatibility/2006">
              <mc:Choice xmlns:v="urn:schemas-microsoft-com:vml" Requires="v">
                <p:oleObj spid="_x0000_s19088" r:id="rId15" imgW="2197100" imgH="673100" progId="Equation.3">
                  <p:embed/>
                </p:oleObj>
              </mc:Choice>
              <mc:Fallback>
                <p:oleObj r:id="rId15" imgW="2197100" imgH="673100" progId="Equation.3">
                  <p:embed/>
                  <p:pic>
                    <p:nvPicPr>
                      <p:cNvPr id="17416" name="Object 3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966913" y="2611438"/>
                        <a:ext cx="296862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6" name="Object 9"/>
          <p:cNvGraphicFramePr>
            <a:graphicFrameLocks noChangeAspect="1"/>
          </p:cNvGraphicFramePr>
          <p:nvPr>
            <p:extLst>
              <p:ext uri="{D42A27DB-BD31-4B8C-83A1-F6EECF244321}">
                <p14:modId xmlns:p14="http://schemas.microsoft.com/office/powerpoint/2010/main" val="2694309557"/>
              </p:ext>
            </p:extLst>
          </p:nvPr>
        </p:nvGraphicFramePr>
        <p:xfrm>
          <a:off x="1966913" y="5203825"/>
          <a:ext cx="3617912" cy="352425"/>
        </p:xfrm>
        <a:graphic>
          <a:graphicData uri="http://schemas.openxmlformats.org/presentationml/2006/ole">
            <mc:AlternateContent xmlns:mc="http://schemas.openxmlformats.org/markup-compatibility/2006">
              <mc:Choice xmlns:v="urn:schemas-microsoft-com:vml" Requires="v">
                <p:oleObj spid="_x0000_s19089" r:id="rId17" imgW="1955800" imgH="190500" progId="Equations">
                  <p:embed/>
                </p:oleObj>
              </mc:Choice>
              <mc:Fallback>
                <p:oleObj r:id="rId17" imgW="1955800" imgH="190500" progId="Equations">
                  <p:embed/>
                  <p:pic>
                    <p:nvPicPr>
                      <p:cNvPr id="17" name="Object 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966913" y="5203825"/>
                        <a:ext cx="3617912"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7" name="Object 10"/>
          <p:cNvGraphicFramePr>
            <a:graphicFrameLocks noChangeAspect="1"/>
          </p:cNvGraphicFramePr>
          <p:nvPr>
            <p:extLst>
              <p:ext uri="{D42A27DB-BD31-4B8C-83A1-F6EECF244321}">
                <p14:modId xmlns:p14="http://schemas.microsoft.com/office/powerpoint/2010/main" val="4208857074"/>
              </p:ext>
            </p:extLst>
          </p:nvPr>
        </p:nvGraphicFramePr>
        <p:xfrm>
          <a:off x="6070600" y="5419725"/>
          <a:ext cx="939800" cy="635000"/>
        </p:xfrm>
        <a:graphic>
          <a:graphicData uri="http://schemas.openxmlformats.org/presentationml/2006/ole">
            <mc:AlternateContent xmlns:mc="http://schemas.openxmlformats.org/markup-compatibility/2006">
              <mc:Choice xmlns:v="urn:schemas-microsoft-com:vml" Requires="v">
                <p:oleObj spid="_x0000_s19090" r:id="rId19" imgW="507780" imgH="342751" progId="Equations">
                  <p:embed/>
                </p:oleObj>
              </mc:Choice>
              <mc:Fallback>
                <p:oleObj r:id="rId19" imgW="507780" imgH="342751" progId="Equations">
                  <p:embed/>
                  <p:pic>
                    <p:nvPicPr>
                      <p:cNvPr id="19" name="Object 1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070600" y="5419725"/>
                        <a:ext cx="93980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8" name="Object 11"/>
          <p:cNvGraphicFramePr>
            <a:graphicFrameLocks noChangeAspect="1"/>
          </p:cNvGraphicFramePr>
          <p:nvPr>
            <p:extLst>
              <p:ext uri="{D42A27DB-BD31-4B8C-83A1-F6EECF244321}">
                <p14:modId xmlns:p14="http://schemas.microsoft.com/office/powerpoint/2010/main" val="3818512634"/>
              </p:ext>
            </p:extLst>
          </p:nvPr>
        </p:nvGraphicFramePr>
        <p:xfrm>
          <a:off x="1966913" y="5707063"/>
          <a:ext cx="2536825" cy="576262"/>
        </p:xfrm>
        <a:graphic>
          <a:graphicData uri="http://schemas.openxmlformats.org/presentationml/2006/ole">
            <mc:AlternateContent xmlns:mc="http://schemas.openxmlformats.org/markup-compatibility/2006">
              <mc:Choice xmlns:v="urn:schemas-microsoft-com:vml" Requires="v">
                <p:oleObj spid="_x0000_s19091" r:id="rId21" imgW="1676400" imgH="381000" progId="Equations">
                  <p:embed/>
                </p:oleObj>
              </mc:Choice>
              <mc:Fallback>
                <p:oleObj r:id="rId21" imgW="1676400" imgH="381000" progId="Equations">
                  <p:embed/>
                  <p:pic>
                    <p:nvPicPr>
                      <p:cNvPr id="20" name="Object 1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966913" y="5707063"/>
                        <a:ext cx="2536825"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9" name="右大括号 18"/>
          <p:cNvSpPr/>
          <p:nvPr/>
        </p:nvSpPr>
        <p:spPr>
          <a:xfrm>
            <a:off x="5710238" y="5348288"/>
            <a:ext cx="288925" cy="792162"/>
          </a:xfrm>
          <a:prstGeom prst="rightBrace">
            <a:avLst>
              <a:gd name="adj1" fmla="val 47526"/>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20" name="TextBox 22"/>
          <p:cNvSpPr txBox="1">
            <a:spLocks noChangeArrowheads="1"/>
          </p:cNvSpPr>
          <p:nvPr/>
        </p:nvSpPr>
        <p:spPr bwMode="auto">
          <a:xfrm>
            <a:off x="7559675" y="2108200"/>
            <a:ext cx="503238"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A</a:t>
            </a:r>
            <a:endParaRPr lang="zh-CN" altLang="en-US" sz="1400"/>
          </a:p>
        </p:txBody>
      </p:sp>
      <p:sp>
        <p:nvSpPr>
          <p:cNvPr id="21" name="TextBox 23"/>
          <p:cNvSpPr txBox="1">
            <a:spLocks noChangeArrowheads="1"/>
          </p:cNvSpPr>
          <p:nvPr/>
        </p:nvSpPr>
        <p:spPr bwMode="auto">
          <a:xfrm>
            <a:off x="5999163" y="6067425"/>
            <a:ext cx="168475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latin typeface="+mn-ea"/>
                <a:ea typeface="+mn-ea"/>
              </a:rPr>
              <a:t>A</a:t>
            </a:r>
            <a:r>
              <a:rPr lang="zh-CN" altLang="en-US" sz="1400">
                <a:latin typeface="+mn-ea"/>
                <a:ea typeface="+mn-ea"/>
              </a:rPr>
              <a:t>点对应的频率</a:t>
            </a:r>
          </a:p>
        </p:txBody>
      </p:sp>
      <p:graphicFrame>
        <p:nvGraphicFramePr>
          <p:cNvPr id="22" name="Object 12"/>
          <p:cNvGraphicFramePr>
            <a:graphicFrameLocks noChangeAspect="1"/>
          </p:cNvGraphicFramePr>
          <p:nvPr>
            <p:extLst>
              <p:ext uri="{D42A27DB-BD31-4B8C-83A1-F6EECF244321}">
                <p14:modId xmlns:p14="http://schemas.microsoft.com/office/powerpoint/2010/main" val="2557983736"/>
              </p:ext>
            </p:extLst>
          </p:nvPr>
        </p:nvGraphicFramePr>
        <p:xfrm>
          <a:off x="7654925" y="4338638"/>
          <a:ext cx="2252663" cy="558800"/>
        </p:xfrm>
        <a:graphic>
          <a:graphicData uri="http://schemas.openxmlformats.org/presentationml/2006/ole">
            <mc:AlternateContent xmlns:mc="http://schemas.openxmlformats.org/markup-compatibility/2006">
              <mc:Choice xmlns:v="urn:schemas-microsoft-com:vml" Requires="v">
                <p:oleObj spid="_x0000_s19092" r:id="rId23" imgW="1536700" imgH="381000" progId="Equations">
                  <p:embed/>
                </p:oleObj>
              </mc:Choice>
              <mc:Fallback>
                <p:oleObj r:id="rId23" imgW="1536700" imgH="381000" progId="Equations">
                  <p:embed/>
                  <p:pic>
                    <p:nvPicPr>
                      <p:cNvPr id="25" name="Object 12"/>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7654925" y="4338638"/>
                        <a:ext cx="2252663"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3" name="Object 13"/>
          <p:cNvGraphicFramePr>
            <a:graphicFrameLocks noChangeAspect="1"/>
          </p:cNvGraphicFramePr>
          <p:nvPr>
            <p:extLst>
              <p:ext uri="{D42A27DB-BD31-4B8C-83A1-F6EECF244321}">
                <p14:modId xmlns:p14="http://schemas.microsoft.com/office/powerpoint/2010/main" val="3817461013"/>
              </p:ext>
            </p:extLst>
          </p:nvPr>
        </p:nvGraphicFramePr>
        <p:xfrm>
          <a:off x="7654925" y="4916488"/>
          <a:ext cx="2159000" cy="503237"/>
        </p:xfrm>
        <a:graphic>
          <a:graphicData uri="http://schemas.openxmlformats.org/presentationml/2006/ole">
            <mc:AlternateContent xmlns:mc="http://schemas.openxmlformats.org/markup-compatibility/2006">
              <mc:Choice xmlns:v="urn:schemas-microsoft-com:vml" Requires="v">
                <p:oleObj spid="_x0000_s19093" r:id="rId25" imgW="1473200" imgH="342900" progId="Equations">
                  <p:embed/>
                </p:oleObj>
              </mc:Choice>
              <mc:Fallback>
                <p:oleObj r:id="rId25" imgW="1473200" imgH="342900" progId="Equations">
                  <p:embed/>
                  <p:pic>
                    <p:nvPicPr>
                      <p:cNvPr id="26" name="Object 13"/>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7654925" y="4916488"/>
                        <a:ext cx="215900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4" name="矩形 23"/>
          <p:cNvSpPr/>
          <p:nvPr/>
        </p:nvSpPr>
        <p:spPr>
          <a:xfrm>
            <a:off x="7510463" y="4340225"/>
            <a:ext cx="2520950" cy="115093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25" name="直接箭头连接符 24"/>
          <p:cNvCxnSpPr>
            <a:endCxn id="24" idx="1"/>
          </p:cNvCxnSpPr>
          <p:nvPr/>
        </p:nvCxnSpPr>
        <p:spPr>
          <a:xfrm flipV="1">
            <a:off x="6791325" y="4916488"/>
            <a:ext cx="719138" cy="50323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endCxn id="24" idx="1"/>
          </p:cNvCxnSpPr>
          <p:nvPr/>
        </p:nvCxnSpPr>
        <p:spPr>
          <a:xfrm>
            <a:off x="8734425" y="5491163"/>
            <a:ext cx="0" cy="36036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7" name="TextBox 38"/>
          <p:cNvSpPr txBox="1">
            <a:spLocks noChangeArrowheads="1"/>
          </p:cNvSpPr>
          <p:nvPr/>
        </p:nvSpPr>
        <p:spPr bwMode="auto">
          <a:xfrm>
            <a:off x="9094788" y="5995988"/>
            <a:ext cx="11795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latin typeface="+mn-ea"/>
                <a:ea typeface="+mn-ea"/>
              </a:rPr>
              <a:t>A</a:t>
            </a:r>
            <a:r>
              <a:rPr lang="zh-CN" altLang="en-US" sz="1400">
                <a:latin typeface="+mn-ea"/>
                <a:ea typeface="+mn-ea"/>
              </a:rPr>
              <a:t>点的坐标</a:t>
            </a:r>
          </a:p>
        </p:txBody>
      </p:sp>
      <p:sp>
        <p:nvSpPr>
          <p:cNvPr id="28" name="TextBox 39"/>
          <p:cNvSpPr txBox="1">
            <a:spLocks noChangeArrowheads="1"/>
          </p:cNvSpPr>
          <p:nvPr/>
        </p:nvSpPr>
        <p:spPr bwMode="auto">
          <a:xfrm>
            <a:off x="9791700" y="2108200"/>
            <a:ext cx="5032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t>Re</a:t>
            </a:r>
            <a:endParaRPr lang="zh-CN" altLang="en-US" sz="1200"/>
          </a:p>
        </p:txBody>
      </p:sp>
      <p:sp>
        <p:nvSpPr>
          <p:cNvPr id="29" name="TextBox 40"/>
          <p:cNvSpPr txBox="1">
            <a:spLocks noChangeArrowheads="1"/>
          </p:cNvSpPr>
          <p:nvPr/>
        </p:nvSpPr>
        <p:spPr bwMode="auto">
          <a:xfrm>
            <a:off x="8928100" y="1243013"/>
            <a:ext cx="50323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t>Im</a:t>
            </a:r>
            <a:endParaRPr lang="zh-CN" altLang="en-US" sz="1200"/>
          </a:p>
        </p:txBody>
      </p:sp>
    </p:spTree>
    <p:extLst>
      <p:ext uri="{BB962C8B-B14F-4D97-AF65-F5344CB8AC3E}">
        <p14:creationId xmlns:p14="http://schemas.microsoft.com/office/powerpoint/2010/main" val="3691288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linds(horizontal)">
                                      <p:cBhvr>
                                        <p:cTn id="10" dur="500"/>
                                        <p:tgtEl>
                                          <p:spTgt spid="20"/>
                                        </p:tgtEl>
                                      </p:cBhvr>
                                    </p:animEffect>
                                  </p:childTnLst>
                                </p:cTn>
                              </p:par>
                              <p:par>
                                <p:cTn id="11" presetID="3" presetClass="entr" presetSubtype="1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par>
                                <p:cTn id="14" presetID="3" presetClass="entr" presetSubtype="1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linds(horizontal)">
                                      <p:cBhvr>
                                        <p:cTn id="16" dur="500"/>
                                        <p:tgtEl>
                                          <p:spTgt spid="16"/>
                                        </p:tgtEl>
                                      </p:cBhvr>
                                    </p:animEffect>
                                  </p:childTnLst>
                                </p:cTn>
                              </p:par>
                              <p:par>
                                <p:cTn id="17" presetID="3" presetClass="entr" presetSubtype="1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linds(horizontal)">
                                      <p:cBhvr>
                                        <p:cTn id="19" dur="500"/>
                                        <p:tgtEl>
                                          <p:spTgt spid="18"/>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par>
                                <p:cTn id="23" presetID="3" presetClass="entr" presetSubtype="1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linds(horizontal)">
                                      <p:cBhvr>
                                        <p:cTn id="25" dur="500"/>
                                        <p:tgtEl>
                                          <p:spTgt spid="17"/>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blinds(horizontal)">
                                      <p:cBhvr>
                                        <p:cTn id="28" dur="500"/>
                                        <p:tgtEl>
                                          <p:spTgt spid="21"/>
                                        </p:tgtEl>
                                      </p:cBhvr>
                                    </p:animEffect>
                                  </p:childTnLst>
                                </p:cTn>
                              </p:par>
                              <p:par>
                                <p:cTn id="29" presetID="3" presetClass="entr" presetSubtype="10"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blinds(horizontal)">
                                      <p:cBhvr>
                                        <p:cTn id="31" dur="500"/>
                                        <p:tgtEl>
                                          <p:spTgt spid="22"/>
                                        </p:tgtEl>
                                      </p:cBhvr>
                                    </p:animEffect>
                                  </p:childTnLst>
                                </p:cTn>
                              </p:par>
                              <p:par>
                                <p:cTn id="32" presetID="3" presetClass="entr" presetSubtype="10"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blinds(horizontal)">
                                      <p:cBhvr>
                                        <p:cTn id="34" dur="500"/>
                                        <p:tgtEl>
                                          <p:spTgt spid="23"/>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blinds(horizontal)">
                                      <p:cBhvr>
                                        <p:cTn id="37" dur="500"/>
                                        <p:tgtEl>
                                          <p:spTgt spid="24"/>
                                        </p:tgtEl>
                                      </p:cBhvr>
                                    </p:animEffect>
                                  </p:childTnLst>
                                </p:cTn>
                              </p:par>
                              <p:par>
                                <p:cTn id="38" presetID="3" presetClass="entr" presetSubtype="10"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blinds(horizontal)">
                                      <p:cBhvr>
                                        <p:cTn id="40" dur="500"/>
                                        <p:tgtEl>
                                          <p:spTgt spid="25"/>
                                        </p:tgtEl>
                                      </p:cBhvr>
                                    </p:animEffect>
                                  </p:childTnLst>
                                </p:cTn>
                              </p:par>
                              <p:par>
                                <p:cTn id="41" presetID="3" presetClass="entr" presetSubtype="10" fill="hold"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blinds(horizontal)">
                                      <p:cBhvr>
                                        <p:cTn id="43" dur="500"/>
                                        <p:tgtEl>
                                          <p:spTgt spid="26"/>
                                        </p:tgtEl>
                                      </p:cBhvr>
                                    </p:animEffect>
                                  </p:childTnLst>
                                </p:cTn>
                              </p:par>
                              <p:par>
                                <p:cTn id="44" presetID="3" presetClass="entr" presetSubtype="10" fill="hold"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blinds(horizontal)">
                                      <p:cBhvr>
                                        <p:cTn id="46" dur="500"/>
                                        <p:tgtEl>
                                          <p:spTgt spid="9"/>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blinds(horizontal)">
                                      <p:cBhvr>
                                        <p:cTn id="4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animBg="1"/>
      <p:bldP spid="20" grpId="0"/>
      <p:bldP spid="21" grpId="0"/>
      <p:bldP spid="24" grpId="0" animBg="1"/>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graphicFrame>
        <p:nvGraphicFramePr>
          <p:cNvPr id="3" name="Object 23"/>
          <p:cNvGraphicFramePr>
            <a:graphicFrameLocks noChangeAspect="1"/>
          </p:cNvGraphicFramePr>
          <p:nvPr>
            <p:extLst>
              <p:ext uri="{D42A27DB-BD31-4B8C-83A1-F6EECF244321}">
                <p14:modId xmlns:p14="http://schemas.microsoft.com/office/powerpoint/2010/main" val="36360393"/>
              </p:ext>
            </p:extLst>
          </p:nvPr>
        </p:nvGraphicFramePr>
        <p:xfrm>
          <a:off x="962025" y="3341687"/>
          <a:ext cx="2644775" cy="641350"/>
        </p:xfrm>
        <a:graphic>
          <a:graphicData uri="http://schemas.openxmlformats.org/presentationml/2006/ole">
            <mc:AlternateContent xmlns:mc="http://schemas.openxmlformats.org/markup-compatibility/2006">
              <mc:Choice xmlns:v="urn:schemas-microsoft-com:vml" Requires="v">
                <p:oleObj spid="_x0000_s19728" r:id="rId3" imgW="1727200" imgH="419100" progId="Equations">
                  <p:embed/>
                </p:oleObj>
              </mc:Choice>
              <mc:Fallback>
                <p:oleObj r:id="rId3" imgW="1727200" imgH="419100" progId="Equations">
                  <p:embed/>
                  <p:pic>
                    <p:nvPicPr>
                      <p:cNvPr id="18434" name="Object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2025" y="3341687"/>
                        <a:ext cx="26447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pic>
        <p:nvPicPr>
          <p:cNvPr id="4"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06800" y="970336"/>
            <a:ext cx="7365340" cy="551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Object 6"/>
          <p:cNvGraphicFramePr>
            <a:graphicFrameLocks noChangeAspect="1"/>
          </p:cNvGraphicFramePr>
          <p:nvPr>
            <p:extLst>
              <p:ext uri="{D42A27DB-BD31-4B8C-83A1-F6EECF244321}">
                <p14:modId xmlns:p14="http://schemas.microsoft.com/office/powerpoint/2010/main" val="3259600530"/>
              </p:ext>
            </p:extLst>
          </p:nvPr>
        </p:nvGraphicFramePr>
        <p:xfrm>
          <a:off x="4991101" y="5491163"/>
          <a:ext cx="582613" cy="265112"/>
        </p:xfrm>
        <a:graphic>
          <a:graphicData uri="http://schemas.openxmlformats.org/presentationml/2006/ole">
            <mc:AlternateContent xmlns:mc="http://schemas.openxmlformats.org/markup-compatibility/2006">
              <mc:Choice xmlns:v="urn:schemas-microsoft-com:vml" Requires="v">
                <p:oleObj spid="_x0000_s19729" r:id="rId6" imgW="444307" imgH="203112" progId="Equations">
                  <p:embed/>
                </p:oleObj>
              </mc:Choice>
              <mc:Fallback>
                <p:oleObj r:id="rId6" imgW="444307" imgH="203112" progId="Equations">
                  <p:embed/>
                  <p:pic>
                    <p:nvPicPr>
                      <p:cNvPr id="18435"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91101" y="5491163"/>
                        <a:ext cx="582613" cy="26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4"/>
          <p:cNvGraphicFramePr>
            <a:graphicFrameLocks noChangeAspect="1"/>
          </p:cNvGraphicFramePr>
          <p:nvPr>
            <p:extLst>
              <p:ext uri="{D42A27DB-BD31-4B8C-83A1-F6EECF244321}">
                <p14:modId xmlns:p14="http://schemas.microsoft.com/office/powerpoint/2010/main" val="1710838060"/>
              </p:ext>
            </p:extLst>
          </p:nvPr>
        </p:nvGraphicFramePr>
        <p:xfrm>
          <a:off x="4991101" y="1717675"/>
          <a:ext cx="566737" cy="265113"/>
        </p:xfrm>
        <a:graphic>
          <a:graphicData uri="http://schemas.openxmlformats.org/presentationml/2006/ole">
            <mc:AlternateContent xmlns:mc="http://schemas.openxmlformats.org/markup-compatibility/2006">
              <mc:Choice xmlns:v="urn:schemas-microsoft-com:vml" Requires="v">
                <p:oleObj spid="_x0000_s19730" r:id="rId8" imgW="431613" imgH="203112" progId="Equations">
                  <p:embed/>
                </p:oleObj>
              </mc:Choice>
              <mc:Fallback>
                <p:oleObj r:id="rId8" imgW="431613" imgH="203112" progId="Equations">
                  <p:embed/>
                  <p:pic>
                    <p:nvPicPr>
                      <p:cNvPr id="18436" name="Object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91101" y="1717675"/>
                        <a:ext cx="566737" cy="265113"/>
                      </a:xfrm>
                      <a:prstGeom prst="rect">
                        <a:avLst/>
                      </a:prstGeom>
                      <a:noFill/>
                      <a:ln>
                        <a:noFill/>
                      </a:ln>
                    </p:spPr>
                  </p:pic>
                </p:oleObj>
              </mc:Fallback>
            </mc:AlternateContent>
          </a:graphicData>
        </a:graphic>
      </p:graphicFrame>
      <p:graphicFrame>
        <p:nvGraphicFramePr>
          <p:cNvPr id="7" name="Object 8"/>
          <p:cNvGraphicFramePr>
            <a:graphicFrameLocks noChangeAspect="1"/>
          </p:cNvGraphicFramePr>
          <p:nvPr>
            <p:extLst>
              <p:ext uri="{D42A27DB-BD31-4B8C-83A1-F6EECF244321}">
                <p14:modId xmlns:p14="http://schemas.microsoft.com/office/powerpoint/2010/main" val="4081105813"/>
              </p:ext>
            </p:extLst>
          </p:nvPr>
        </p:nvGraphicFramePr>
        <p:xfrm>
          <a:off x="10453688" y="3571081"/>
          <a:ext cx="617538" cy="182563"/>
        </p:xfrm>
        <a:graphic>
          <a:graphicData uri="http://schemas.openxmlformats.org/presentationml/2006/ole">
            <mc:AlternateContent xmlns:mc="http://schemas.openxmlformats.org/markup-compatibility/2006">
              <mc:Choice xmlns:v="urn:schemas-microsoft-com:vml" Requires="v">
                <p:oleObj spid="_x0000_s19731" r:id="rId10" imgW="469900" imgH="139700" progId="Equations">
                  <p:embed/>
                </p:oleObj>
              </mc:Choice>
              <mc:Fallback>
                <p:oleObj r:id="rId10" imgW="469900" imgH="139700" progId="Equations">
                  <p:embed/>
                  <p:pic>
                    <p:nvPicPr>
                      <p:cNvPr id="18437" name="Object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453688" y="3571081"/>
                        <a:ext cx="61753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9"/>
          <p:cNvGraphicFramePr>
            <a:graphicFrameLocks noChangeAspect="1"/>
          </p:cNvGraphicFramePr>
          <p:nvPr>
            <p:extLst>
              <p:ext uri="{D42A27DB-BD31-4B8C-83A1-F6EECF244321}">
                <p14:modId xmlns:p14="http://schemas.microsoft.com/office/powerpoint/2010/main" val="950001202"/>
              </p:ext>
            </p:extLst>
          </p:nvPr>
        </p:nvGraphicFramePr>
        <p:xfrm>
          <a:off x="10464801" y="3779044"/>
          <a:ext cx="735012" cy="182562"/>
        </p:xfrm>
        <a:graphic>
          <a:graphicData uri="http://schemas.openxmlformats.org/presentationml/2006/ole">
            <mc:AlternateContent xmlns:mc="http://schemas.openxmlformats.org/markup-compatibility/2006">
              <mc:Choice xmlns:v="urn:schemas-microsoft-com:vml" Requires="v">
                <p:oleObj spid="_x0000_s19732" r:id="rId12" imgW="558800" imgH="139700" progId="Equations">
                  <p:embed/>
                </p:oleObj>
              </mc:Choice>
              <mc:Fallback>
                <p:oleObj r:id="rId12" imgW="558800" imgH="139700" progId="Equations">
                  <p:embed/>
                  <p:pic>
                    <p:nvPicPr>
                      <p:cNvPr id="18438" name="Object 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464801" y="3779044"/>
                        <a:ext cx="73501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9244530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sp>
        <p:nvSpPr>
          <p:cNvPr id="3" name="Text Box 13"/>
          <p:cNvSpPr txBox="1">
            <a:spLocks noChangeArrowheads="1"/>
          </p:cNvSpPr>
          <p:nvPr/>
        </p:nvSpPr>
        <p:spPr bwMode="auto">
          <a:xfrm>
            <a:off x="549275" y="1089025"/>
            <a:ext cx="7416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例</a:t>
            </a:r>
            <a:r>
              <a:rPr lang="en-US" altLang="zh-CN" sz="2000" b="1" dirty="0">
                <a:latin typeface="+mj-ea"/>
                <a:ea typeface="+mj-ea"/>
              </a:rPr>
              <a:t>4</a:t>
            </a:r>
            <a:r>
              <a:rPr lang="zh-CN" altLang="en-US" sz="2000" dirty="0">
                <a:latin typeface="+mn-ea"/>
                <a:ea typeface="+mn-ea"/>
              </a:rPr>
              <a:t>：绘制系统的极坐标图，已知系统的传递函数为</a:t>
            </a:r>
          </a:p>
        </p:txBody>
      </p:sp>
      <p:graphicFrame>
        <p:nvGraphicFramePr>
          <p:cNvPr id="4" name="Object 14"/>
          <p:cNvGraphicFramePr>
            <a:graphicFrameLocks noChangeAspect="1"/>
          </p:cNvGraphicFramePr>
          <p:nvPr>
            <p:extLst>
              <p:ext uri="{D42A27DB-BD31-4B8C-83A1-F6EECF244321}">
                <p14:modId xmlns:p14="http://schemas.microsoft.com/office/powerpoint/2010/main" val="3856156775"/>
              </p:ext>
            </p:extLst>
          </p:nvPr>
        </p:nvGraphicFramePr>
        <p:xfrm>
          <a:off x="5330825" y="1612107"/>
          <a:ext cx="1655762" cy="641350"/>
        </p:xfrm>
        <a:graphic>
          <a:graphicData uri="http://schemas.openxmlformats.org/presentationml/2006/ole">
            <mc:AlternateContent xmlns:mc="http://schemas.openxmlformats.org/markup-compatibility/2006">
              <mc:Choice xmlns:v="urn:schemas-microsoft-com:vml" Requires="v">
                <p:oleObj spid="_x0000_s21076" r:id="rId3" imgW="1016000" imgH="393700" progId="Equation.3">
                  <p:embed/>
                </p:oleObj>
              </mc:Choice>
              <mc:Fallback>
                <p:oleObj r:id="rId3" imgW="1016000" imgH="393700" progId="Equation.3">
                  <p:embed/>
                  <p:pic>
                    <p:nvPicPr>
                      <p:cNvPr id="19458" name="Object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0825" y="1612107"/>
                        <a:ext cx="1655762" cy="641350"/>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15"/>
          <p:cNvGraphicFramePr>
            <a:graphicFrameLocks noChangeAspect="1"/>
          </p:cNvGraphicFramePr>
          <p:nvPr>
            <p:extLst>
              <p:ext uri="{D42A27DB-BD31-4B8C-83A1-F6EECF244321}">
                <p14:modId xmlns:p14="http://schemas.microsoft.com/office/powerpoint/2010/main" val="1123873731"/>
              </p:ext>
            </p:extLst>
          </p:nvPr>
        </p:nvGraphicFramePr>
        <p:xfrm>
          <a:off x="3281362" y="2637632"/>
          <a:ext cx="5754688" cy="806450"/>
        </p:xfrm>
        <a:graphic>
          <a:graphicData uri="http://schemas.openxmlformats.org/presentationml/2006/ole">
            <mc:AlternateContent xmlns:mc="http://schemas.openxmlformats.org/markup-compatibility/2006">
              <mc:Choice xmlns:v="urn:schemas-microsoft-com:vml" Requires="v">
                <p:oleObj spid="_x0000_s21077" r:id="rId5" imgW="3529068" imgH="495085" progId="Equation.DSMT4">
                  <p:embed/>
                </p:oleObj>
              </mc:Choice>
              <mc:Fallback>
                <p:oleObj r:id="rId5" imgW="3529068" imgH="495085" progId="Equation.DSMT4">
                  <p:embed/>
                  <p:pic>
                    <p:nvPicPr>
                      <p:cNvPr id="205839" name="Object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81362" y="2637632"/>
                        <a:ext cx="5754688"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16"/>
          <p:cNvGraphicFramePr>
            <a:graphicFrameLocks noChangeAspect="1"/>
          </p:cNvGraphicFramePr>
          <p:nvPr>
            <p:extLst>
              <p:ext uri="{D42A27DB-BD31-4B8C-83A1-F6EECF244321}">
                <p14:modId xmlns:p14="http://schemas.microsoft.com/office/powerpoint/2010/main" val="1467301307"/>
              </p:ext>
            </p:extLst>
          </p:nvPr>
        </p:nvGraphicFramePr>
        <p:xfrm>
          <a:off x="1844675" y="3711575"/>
          <a:ext cx="2401888" cy="641350"/>
        </p:xfrm>
        <a:graphic>
          <a:graphicData uri="http://schemas.openxmlformats.org/presentationml/2006/ole">
            <mc:AlternateContent xmlns:mc="http://schemas.openxmlformats.org/markup-compatibility/2006">
              <mc:Choice xmlns:v="urn:schemas-microsoft-com:vml" Requires="v">
                <p:oleObj spid="_x0000_s21078" r:id="rId7" imgW="1473200" imgH="393700" progId="Equation.3">
                  <p:embed/>
                </p:oleObj>
              </mc:Choice>
              <mc:Fallback>
                <p:oleObj r:id="rId7" imgW="1473200" imgH="393700" progId="Equation.3">
                  <p:embed/>
                  <p:pic>
                    <p:nvPicPr>
                      <p:cNvPr id="205840" name="Object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44675" y="3711575"/>
                        <a:ext cx="24018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Object 17"/>
          <p:cNvGraphicFramePr>
            <a:graphicFrameLocks noChangeAspect="1"/>
          </p:cNvGraphicFramePr>
          <p:nvPr>
            <p:extLst>
              <p:ext uri="{D42A27DB-BD31-4B8C-83A1-F6EECF244321}">
                <p14:modId xmlns:p14="http://schemas.microsoft.com/office/powerpoint/2010/main" val="1039778030"/>
              </p:ext>
            </p:extLst>
          </p:nvPr>
        </p:nvGraphicFramePr>
        <p:xfrm>
          <a:off x="1844675" y="4378325"/>
          <a:ext cx="2443163" cy="371475"/>
        </p:xfrm>
        <a:graphic>
          <a:graphicData uri="http://schemas.openxmlformats.org/presentationml/2006/ole">
            <mc:AlternateContent xmlns:mc="http://schemas.openxmlformats.org/markup-compatibility/2006">
              <mc:Choice xmlns:v="urn:schemas-microsoft-com:vml" Requires="v">
                <p:oleObj spid="_x0000_s21079" r:id="rId9" imgW="1498600" imgH="228600" progId="Equation.DSMT4">
                  <p:embed/>
                </p:oleObj>
              </mc:Choice>
              <mc:Fallback>
                <p:oleObj r:id="rId9" imgW="1498600" imgH="228600" progId="Equation.DSMT4">
                  <p:embed/>
                  <p:pic>
                    <p:nvPicPr>
                      <p:cNvPr id="205841" name="Object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44675" y="4378325"/>
                        <a:ext cx="244316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 name="Line 19"/>
          <p:cNvSpPr>
            <a:spLocks noChangeShapeType="1"/>
          </p:cNvSpPr>
          <p:nvPr/>
        </p:nvSpPr>
        <p:spPr bwMode="auto">
          <a:xfrm>
            <a:off x="1606550" y="5827711"/>
            <a:ext cx="309721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 name="Line 20"/>
          <p:cNvSpPr>
            <a:spLocks noChangeShapeType="1"/>
          </p:cNvSpPr>
          <p:nvPr/>
        </p:nvSpPr>
        <p:spPr bwMode="auto">
          <a:xfrm flipH="1" flipV="1">
            <a:off x="1968500" y="4818061"/>
            <a:ext cx="0" cy="16557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0" name="Object 27"/>
          <p:cNvGraphicFramePr>
            <a:graphicFrameLocks noChangeAspect="1"/>
          </p:cNvGraphicFramePr>
          <p:nvPr>
            <p:extLst>
              <p:ext uri="{D42A27DB-BD31-4B8C-83A1-F6EECF244321}">
                <p14:modId xmlns:p14="http://schemas.microsoft.com/office/powerpoint/2010/main" val="1999961604"/>
              </p:ext>
            </p:extLst>
          </p:nvPr>
        </p:nvGraphicFramePr>
        <p:xfrm>
          <a:off x="4127500" y="5827711"/>
          <a:ext cx="269875" cy="268287"/>
        </p:xfrm>
        <a:graphic>
          <a:graphicData uri="http://schemas.openxmlformats.org/presentationml/2006/ole">
            <mc:AlternateContent xmlns:mc="http://schemas.openxmlformats.org/markup-compatibility/2006">
              <mc:Choice xmlns:v="urn:schemas-microsoft-com:vml" Requires="v">
                <p:oleObj spid="_x0000_s21080" r:id="rId11" imgW="164885" imgH="164885" progId="Equation.3">
                  <p:embed/>
                </p:oleObj>
              </mc:Choice>
              <mc:Fallback>
                <p:oleObj r:id="rId11" imgW="164885" imgH="164885" progId="Equation.3">
                  <p:embed/>
                  <p:pic>
                    <p:nvPicPr>
                      <p:cNvPr id="205851" name="Object 2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127500" y="5827711"/>
                        <a:ext cx="269875"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 name="Object 28"/>
          <p:cNvGraphicFramePr>
            <a:graphicFrameLocks noChangeAspect="1"/>
          </p:cNvGraphicFramePr>
          <p:nvPr>
            <p:extLst>
              <p:ext uri="{D42A27DB-BD31-4B8C-83A1-F6EECF244321}">
                <p14:modId xmlns:p14="http://schemas.microsoft.com/office/powerpoint/2010/main" val="685106712"/>
              </p:ext>
            </p:extLst>
          </p:nvPr>
        </p:nvGraphicFramePr>
        <p:xfrm>
          <a:off x="2614612" y="5827711"/>
          <a:ext cx="560388" cy="288925"/>
        </p:xfrm>
        <a:graphic>
          <a:graphicData uri="http://schemas.openxmlformats.org/presentationml/2006/ole">
            <mc:AlternateContent xmlns:mc="http://schemas.openxmlformats.org/markup-compatibility/2006">
              <mc:Choice xmlns:v="urn:schemas-microsoft-com:vml" Requires="v">
                <p:oleObj spid="_x0000_s21081" r:id="rId13" imgW="342603" imgH="177646" progId="Equation.3">
                  <p:embed/>
                </p:oleObj>
              </mc:Choice>
              <mc:Fallback>
                <p:oleObj r:id="rId13" imgW="342603" imgH="177646" progId="Equation.3">
                  <p:embed/>
                  <p:pic>
                    <p:nvPicPr>
                      <p:cNvPr id="205852" name="Object 2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614612" y="5827711"/>
                        <a:ext cx="560388"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2" name="Line 29"/>
          <p:cNvSpPr>
            <a:spLocks noChangeShapeType="1"/>
          </p:cNvSpPr>
          <p:nvPr/>
        </p:nvSpPr>
        <p:spPr bwMode="auto">
          <a:xfrm flipV="1">
            <a:off x="2938462" y="5176836"/>
            <a:ext cx="360363" cy="2889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3" name="Object 30"/>
          <p:cNvGraphicFramePr>
            <a:graphicFrameLocks noChangeAspect="1"/>
          </p:cNvGraphicFramePr>
          <p:nvPr>
            <p:extLst>
              <p:ext uri="{D42A27DB-BD31-4B8C-83A1-F6EECF244321}">
                <p14:modId xmlns:p14="http://schemas.microsoft.com/office/powerpoint/2010/main" val="2830852803"/>
              </p:ext>
            </p:extLst>
          </p:nvPr>
        </p:nvGraphicFramePr>
        <p:xfrm>
          <a:off x="2903537" y="5106986"/>
          <a:ext cx="249238" cy="227012"/>
        </p:xfrm>
        <a:graphic>
          <a:graphicData uri="http://schemas.openxmlformats.org/presentationml/2006/ole">
            <mc:AlternateContent xmlns:mc="http://schemas.openxmlformats.org/markup-compatibility/2006">
              <mc:Choice xmlns:v="urn:schemas-microsoft-com:vml" Requires="v">
                <p:oleObj spid="_x0000_s21082" r:id="rId15" imgW="152334" imgH="139639" progId="Equation.3">
                  <p:embed/>
                </p:oleObj>
              </mc:Choice>
              <mc:Fallback>
                <p:oleObj r:id="rId15" imgW="152334" imgH="139639" progId="Equation.3">
                  <p:embed/>
                  <p:pic>
                    <p:nvPicPr>
                      <p:cNvPr id="205854" name="Object 3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903537" y="5106986"/>
                        <a:ext cx="249238"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4" name="TextBox 16"/>
          <p:cNvSpPr txBox="1">
            <a:spLocks noChangeArrowheads="1"/>
          </p:cNvSpPr>
          <p:nvPr/>
        </p:nvSpPr>
        <p:spPr bwMode="auto">
          <a:xfrm>
            <a:off x="6977856" y="6190218"/>
            <a:ext cx="24971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dirty="0" smtClean="0">
                <a:latin typeface="+mj-ea"/>
                <a:ea typeface="+mj-ea"/>
              </a:rPr>
              <a:t>K=1 </a:t>
            </a:r>
            <a:r>
              <a:rPr lang="zh-CN" altLang="en-US" dirty="0" smtClean="0">
                <a:latin typeface="+mn-ea"/>
                <a:ea typeface="+mn-ea"/>
              </a:rPr>
              <a:t>时的 </a:t>
            </a:r>
            <a:r>
              <a:rPr lang="en-US" altLang="zh-CN" b="1" dirty="0" err="1" smtClean="0">
                <a:latin typeface="+mj-ea"/>
                <a:ea typeface="+mj-ea"/>
              </a:rPr>
              <a:t>nyquist</a:t>
            </a:r>
            <a:r>
              <a:rPr lang="en-US" altLang="zh-CN" b="1" dirty="0" smtClean="0">
                <a:latin typeface="+mj-ea"/>
                <a:ea typeface="+mj-ea"/>
              </a:rPr>
              <a:t> </a:t>
            </a:r>
            <a:r>
              <a:rPr lang="zh-CN" altLang="en-US" dirty="0" smtClean="0">
                <a:latin typeface="+mn-ea"/>
                <a:ea typeface="+mn-ea"/>
              </a:rPr>
              <a:t>图</a:t>
            </a:r>
            <a:endParaRPr lang="zh-CN" altLang="en-US" dirty="0">
              <a:latin typeface="+mn-ea"/>
              <a:ea typeface="+mn-ea"/>
            </a:endParaRPr>
          </a:p>
        </p:txBody>
      </p:sp>
      <p:pic>
        <p:nvPicPr>
          <p:cNvPr id="15" name="Picture 17"/>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905500" y="3614524"/>
            <a:ext cx="4641850" cy="258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22"/>
          <p:cNvSpPr txBox="1">
            <a:spLocks noChangeArrowheads="1"/>
          </p:cNvSpPr>
          <p:nvPr/>
        </p:nvSpPr>
        <p:spPr bwMode="auto">
          <a:xfrm>
            <a:off x="515938" y="2215357"/>
            <a:ext cx="33131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解：计算频率特性函数</a:t>
            </a:r>
          </a:p>
        </p:txBody>
      </p:sp>
      <p:graphicFrame>
        <p:nvGraphicFramePr>
          <p:cNvPr id="17" name="Object 18"/>
          <p:cNvGraphicFramePr>
            <a:graphicFrameLocks noChangeAspect="1"/>
          </p:cNvGraphicFramePr>
          <p:nvPr>
            <p:extLst>
              <p:ext uri="{D42A27DB-BD31-4B8C-83A1-F6EECF244321}">
                <p14:modId xmlns:p14="http://schemas.microsoft.com/office/powerpoint/2010/main" val="2825313078"/>
              </p:ext>
            </p:extLst>
          </p:nvPr>
        </p:nvGraphicFramePr>
        <p:xfrm>
          <a:off x="6364288" y="4549562"/>
          <a:ext cx="582612" cy="265112"/>
        </p:xfrm>
        <a:graphic>
          <a:graphicData uri="http://schemas.openxmlformats.org/presentationml/2006/ole">
            <mc:AlternateContent xmlns:mc="http://schemas.openxmlformats.org/markup-compatibility/2006">
              <mc:Choice xmlns:v="urn:schemas-microsoft-com:vml" Requires="v">
                <p:oleObj spid="_x0000_s21083" r:id="rId18" imgW="444307" imgH="203112" progId="Equations">
                  <p:embed/>
                </p:oleObj>
              </mc:Choice>
              <mc:Fallback>
                <p:oleObj r:id="rId18" imgW="444307" imgH="203112" progId="Equations">
                  <p:embed/>
                  <p:pic>
                    <p:nvPicPr>
                      <p:cNvPr id="15378" name="Object 18"/>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364288" y="4549562"/>
                        <a:ext cx="582612" cy="26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8" name="Object 6"/>
          <p:cNvGraphicFramePr>
            <a:graphicFrameLocks noChangeAspect="1"/>
          </p:cNvGraphicFramePr>
          <p:nvPr>
            <p:extLst>
              <p:ext uri="{D42A27DB-BD31-4B8C-83A1-F6EECF244321}">
                <p14:modId xmlns:p14="http://schemas.microsoft.com/office/powerpoint/2010/main" val="3874796844"/>
              </p:ext>
            </p:extLst>
          </p:nvPr>
        </p:nvGraphicFramePr>
        <p:xfrm>
          <a:off x="6370638" y="4909924"/>
          <a:ext cx="566737" cy="265113"/>
        </p:xfrm>
        <a:graphic>
          <a:graphicData uri="http://schemas.openxmlformats.org/presentationml/2006/ole">
            <mc:AlternateContent xmlns:mc="http://schemas.openxmlformats.org/markup-compatibility/2006">
              <mc:Choice xmlns:v="urn:schemas-microsoft-com:vml" Requires="v">
                <p:oleObj spid="_x0000_s21084" r:id="rId20" imgW="431613" imgH="203112" progId="Equations">
                  <p:embed/>
                </p:oleObj>
              </mc:Choice>
              <mc:Fallback>
                <p:oleObj r:id="rId20" imgW="431613" imgH="203112" progId="Equations">
                  <p:embed/>
                  <p:pic>
                    <p:nvPicPr>
                      <p:cNvPr id="15379" name="Object 6"/>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370638" y="4909924"/>
                        <a:ext cx="566737" cy="26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9" name="Object 20"/>
          <p:cNvGraphicFramePr>
            <a:graphicFrameLocks noChangeAspect="1"/>
          </p:cNvGraphicFramePr>
          <p:nvPr>
            <p:extLst>
              <p:ext uri="{D42A27DB-BD31-4B8C-83A1-F6EECF244321}">
                <p14:modId xmlns:p14="http://schemas.microsoft.com/office/powerpoint/2010/main" val="1655131190"/>
              </p:ext>
            </p:extLst>
          </p:nvPr>
        </p:nvGraphicFramePr>
        <p:xfrm>
          <a:off x="9755188" y="4620999"/>
          <a:ext cx="617537" cy="182563"/>
        </p:xfrm>
        <a:graphic>
          <a:graphicData uri="http://schemas.openxmlformats.org/presentationml/2006/ole">
            <mc:AlternateContent xmlns:mc="http://schemas.openxmlformats.org/markup-compatibility/2006">
              <mc:Choice xmlns:v="urn:schemas-microsoft-com:vml" Requires="v">
                <p:oleObj spid="_x0000_s21085" r:id="rId22" imgW="469900" imgH="139700" progId="Equations">
                  <p:embed/>
                </p:oleObj>
              </mc:Choice>
              <mc:Fallback>
                <p:oleObj r:id="rId22" imgW="469900" imgH="139700" progId="Equations">
                  <p:embed/>
                  <p:pic>
                    <p:nvPicPr>
                      <p:cNvPr id="15380" name="Object 20"/>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9755188" y="4620999"/>
                        <a:ext cx="617537"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0" name="Object 21"/>
          <p:cNvGraphicFramePr>
            <a:graphicFrameLocks noChangeAspect="1"/>
          </p:cNvGraphicFramePr>
          <p:nvPr>
            <p:extLst>
              <p:ext uri="{D42A27DB-BD31-4B8C-83A1-F6EECF244321}">
                <p14:modId xmlns:p14="http://schemas.microsoft.com/office/powerpoint/2010/main" val="2562020455"/>
              </p:ext>
            </p:extLst>
          </p:nvPr>
        </p:nvGraphicFramePr>
        <p:xfrm>
          <a:off x="9755188" y="4909924"/>
          <a:ext cx="735012" cy="182563"/>
        </p:xfrm>
        <a:graphic>
          <a:graphicData uri="http://schemas.openxmlformats.org/presentationml/2006/ole">
            <mc:AlternateContent xmlns:mc="http://schemas.openxmlformats.org/markup-compatibility/2006">
              <mc:Choice xmlns:v="urn:schemas-microsoft-com:vml" Requires="v">
                <p:oleObj spid="_x0000_s21086" r:id="rId24" imgW="558800" imgH="139700" progId="Equations">
                  <p:embed/>
                </p:oleObj>
              </mc:Choice>
              <mc:Fallback>
                <p:oleObj r:id="rId24" imgW="558800" imgH="139700" progId="Equations">
                  <p:embed/>
                  <p:pic>
                    <p:nvPicPr>
                      <p:cNvPr id="15381" name="Object 21"/>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9755188" y="4909924"/>
                        <a:ext cx="73501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623186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par>
                                <p:cTn id="17" presetID="3" presetClass="entr" presetSubtype="1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par>
                                <p:cTn id="20" presetID="3" presetClass="entr" presetSubtype="1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par>
                                <p:cTn id="23" presetID="3" presetClass="entr" presetSubtype="1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par>
                                <p:cTn id="26" presetID="3" presetClass="entr" presetSubtype="1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linds(horizontal)">
                                      <p:cBhvr>
                                        <p:cTn id="28" dur="500"/>
                                        <p:tgtEl>
                                          <p:spTgt spid="10"/>
                                        </p:tgtEl>
                                      </p:cBhvr>
                                    </p:animEffect>
                                  </p:childTnLst>
                                </p:cTn>
                              </p:par>
                              <p:par>
                                <p:cTn id="29" presetID="3" presetClass="entr" presetSubtype="1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500"/>
                                        <p:tgtEl>
                                          <p:spTgt spid="11"/>
                                        </p:tgtEl>
                                      </p:cBhvr>
                                    </p:animEffect>
                                  </p:childTnLst>
                                </p:cTn>
                              </p:par>
                              <p:par>
                                <p:cTn id="32" presetID="3" presetClass="entr" presetSubtype="1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blinds(horizontal)">
                                      <p:cBhvr>
                                        <p:cTn id="34" dur="500"/>
                                        <p:tgtEl>
                                          <p:spTgt spid="12"/>
                                        </p:tgtEl>
                                      </p:cBhvr>
                                    </p:animEffect>
                                  </p:childTnLst>
                                </p:cTn>
                              </p:par>
                              <p:par>
                                <p:cTn id="35" presetID="3" presetClass="entr" presetSubtype="1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p:tgtEl>
                                          <p:spTgt spid="14"/>
                                        </p:tgtEl>
                                      </p:cBhvr>
                                    </p:animEffect>
                                  </p:childTnLst>
                                </p:cTn>
                              </p:par>
                              <p:par>
                                <p:cTn id="43" presetID="3" presetClass="entr" presetSubtype="10"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blinds(horizontal)">
                                      <p:cBhvr>
                                        <p:cTn id="45" dur="500"/>
                                        <p:tgtEl>
                                          <p:spTgt spid="15"/>
                                        </p:tgtEl>
                                      </p:cBhvr>
                                    </p:animEffect>
                                  </p:childTnLst>
                                </p:cTn>
                              </p:par>
                            </p:childTnLst>
                          </p:cTn>
                        </p:par>
                        <p:par>
                          <p:cTn id="46" fill="hold">
                            <p:stCondLst>
                              <p:cond delay="500"/>
                            </p:stCondLst>
                            <p:childTnLst>
                              <p:par>
                                <p:cTn id="47" presetID="3" presetClass="entr" presetSubtype="1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blinds(horizontal)">
                                      <p:cBhvr>
                                        <p:cTn id="49" dur="500"/>
                                        <p:tgtEl>
                                          <p:spTgt spid="17"/>
                                        </p:tgtEl>
                                      </p:cBhvr>
                                    </p:animEffect>
                                  </p:childTnLst>
                                </p:cTn>
                              </p:par>
                            </p:childTnLst>
                          </p:cTn>
                        </p:par>
                        <p:par>
                          <p:cTn id="50" fill="hold">
                            <p:stCondLst>
                              <p:cond delay="1000"/>
                            </p:stCondLst>
                            <p:childTnLst>
                              <p:par>
                                <p:cTn id="51" presetID="3" presetClass="entr" presetSubtype="10"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blinds(horizontal)">
                                      <p:cBhvr>
                                        <p:cTn id="53" dur="500"/>
                                        <p:tgtEl>
                                          <p:spTgt spid="18"/>
                                        </p:tgtEl>
                                      </p:cBhvr>
                                    </p:animEffect>
                                  </p:childTnLst>
                                </p:cTn>
                              </p:par>
                            </p:childTnLst>
                          </p:cTn>
                        </p:par>
                        <p:par>
                          <p:cTn id="54" fill="hold">
                            <p:stCondLst>
                              <p:cond delay="1500"/>
                            </p:stCondLst>
                            <p:childTnLst>
                              <p:par>
                                <p:cTn id="55" presetID="3" presetClass="entr" presetSubtype="10" fill="hold"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blinds(horizontal)">
                                      <p:cBhvr>
                                        <p:cTn id="57" dur="500"/>
                                        <p:tgtEl>
                                          <p:spTgt spid="19"/>
                                        </p:tgtEl>
                                      </p:cBhvr>
                                    </p:animEffect>
                                  </p:childTnLst>
                                </p:cTn>
                              </p:par>
                            </p:childTnLst>
                          </p:cTn>
                        </p:par>
                        <p:par>
                          <p:cTn id="58" fill="hold">
                            <p:stCondLst>
                              <p:cond delay="2000"/>
                            </p:stCondLst>
                            <p:childTnLst>
                              <p:par>
                                <p:cTn id="59" presetID="3" presetClass="entr" presetSubtype="10" fill="hold"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blinds(horizontal)">
                                      <p:cBhvr>
                                        <p:cTn id="6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sp>
        <p:nvSpPr>
          <p:cNvPr id="3" name="Text Box 6"/>
          <p:cNvSpPr txBox="1">
            <a:spLocks noChangeArrowheads="1"/>
          </p:cNvSpPr>
          <p:nvPr/>
        </p:nvSpPr>
        <p:spPr bwMode="auto">
          <a:xfrm>
            <a:off x="515938" y="1096988"/>
            <a:ext cx="7848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例</a:t>
            </a:r>
            <a:r>
              <a:rPr lang="en-US" altLang="zh-CN" sz="2000" b="1" dirty="0">
                <a:latin typeface="+mj-ea"/>
                <a:ea typeface="+mj-ea"/>
              </a:rPr>
              <a:t>5</a:t>
            </a:r>
            <a:r>
              <a:rPr lang="zh-CN" altLang="en-US" sz="2000" dirty="0">
                <a:latin typeface="+mn-ea"/>
                <a:ea typeface="+mn-ea"/>
              </a:rPr>
              <a:t>：单位反馈系统的传递函数如下，试绘制系统的极坐标图。</a:t>
            </a:r>
          </a:p>
        </p:txBody>
      </p:sp>
      <p:graphicFrame>
        <p:nvGraphicFramePr>
          <p:cNvPr id="4" name="Object 14"/>
          <p:cNvGraphicFramePr>
            <a:graphicFrameLocks noChangeAspect="1"/>
          </p:cNvGraphicFramePr>
          <p:nvPr>
            <p:extLst>
              <p:ext uri="{D42A27DB-BD31-4B8C-83A1-F6EECF244321}">
                <p14:modId xmlns:p14="http://schemas.microsoft.com/office/powerpoint/2010/main" val="2917941148"/>
              </p:ext>
            </p:extLst>
          </p:nvPr>
        </p:nvGraphicFramePr>
        <p:xfrm>
          <a:off x="4709319" y="1550489"/>
          <a:ext cx="2647950" cy="682625"/>
        </p:xfrm>
        <a:graphic>
          <a:graphicData uri="http://schemas.openxmlformats.org/presentationml/2006/ole">
            <mc:AlternateContent xmlns:mc="http://schemas.openxmlformats.org/markup-compatibility/2006">
              <mc:Choice xmlns:v="urn:schemas-microsoft-com:vml" Requires="v">
                <p:oleObj spid="_x0000_s21836" r:id="rId3" imgW="1625600" imgH="419100" progId="Equation.3">
                  <p:embed/>
                </p:oleObj>
              </mc:Choice>
              <mc:Fallback>
                <p:oleObj r:id="rId3" imgW="1625600" imgH="419100" progId="Equation.3">
                  <p:embed/>
                  <p:pic>
                    <p:nvPicPr>
                      <p:cNvPr id="20482" name="Object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09319" y="1550489"/>
                        <a:ext cx="2647950"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3"/>
          <p:cNvGraphicFramePr>
            <a:graphicFrameLocks noChangeAspect="1"/>
          </p:cNvGraphicFramePr>
          <p:nvPr>
            <p:extLst>
              <p:ext uri="{D42A27DB-BD31-4B8C-83A1-F6EECF244321}">
                <p14:modId xmlns:p14="http://schemas.microsoft.com/office/powerpoint/2010/main" val="4186573551"/>
              </p:ext>
            </p:extLst>
          </p:nvPr>
        </p:nvGraphicFramePr>
        <p:xfrm>
          <a:off x="2714626" y="2429668"/>
          <a:ext cx="6888162" cy="909638"/>
        </p:xfrm>
        <a:graphic>
          <a:graphicData uri="http://schemas.openxmlformats.org/presentationml/2006/ole">
            <mc:AlternateContent xmlns:mc="http://schemas.openxmlformats.org/markup-compatibility/2006">
              <mc:Choice xmlns:v="urn:schemas-microsoft-com:vml" Requires="v">
                <p:oleObj spid="_x0000_s21837" r:id="rId5" imgW="4229100" imgH="558800" progId="Equation.3">
                  <p:embed/>
                </p:oleObj>
              </mc:Choice>
              <mc:Fallback>
                <p:oleObj r:id="rId5" imgW="4229100" imgH="558800" progId="Equation.3">
                  <p:embed/>
                  <p:pic>
                    <p:nvPicPr>
                      <p:cNvPr id="8"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14626" y="2429668"/>
                        <a:ext cx="6888162" cy="90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4"/>
          <p:cNvGraphicFramePr>
            <a:graphicFrameLocks noChangeAspect="1"/>
          </p:cNvGraphicFramePr>
          <p:nvPr>
            <p:extLst>
              <p:ext uri="{D42A27DB-BD31-4B8C-83A1-F6EECF244321}">
                <p14:modId xmlns:p14="http://schemas.microsoft.com/office/powerpoint/2010/main" val="3979465114"/>
              </p:ext>
            </p:extLst>
          </p:nvPr>
        </p:nvGraphicFramePr>
        <p:xfrm>
          <a:off x="1758950" y="3461516"/>
          <a:ext cx="4008438" cy="546100"/>
        </p:xfrm>
        <a:graphic>
          <a:graphicData uri="http://schemas.openxmlformats.org/presentationml/2006/ole">
            <mc:AlternateContent xmlns:mc="http://schemas.openxmlformats.org/markup-compatibility/2006">
              <mc:Choice xmlns:v="urn:schemas-microsoft-com:vml" Requires="v">
                <p:oleObj spid="_x0000_s21838" r:id="rId7" imgW="3352800" imgH="457200" progId="Equation.3">
                  <p:embed/>
                </p:oleObj>
              </mc:Choice>
              <mc:Fallback>
                <p:oleObj r:id="rId7" imgW="3352800" imgH="457200" progId="Equation.3">
                  <p:embed/>
                  <p:pic>
                    <p:nvPicPr>
                      <p:cNvPr id="9"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58950" y="3461516"/>
                        <a:ext cx="4008438"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Object 5"/>
          <p:cNvGraphicFramePr>
            <a:graphicFrameLocks noChangeAspect="1"/>
          </p:cNvGraphicFramePr>
          <p:nvPr>
            <p:extLst>
              <p:ext uri="{D42A27DB-BD31-4B8C-83A1-F6EECF244321}">
                <p14:modId xmlns:p14="http://schemas.microsoft.com/office/powerpoint/2010/main" val="3516806031"/>
              </p:ext>
            </p:extLst>
          </p:nvPr>
        </p:nvGraphicFramePr>
        <p:xfrm>
          <a:off x="1758950" y="4129826"/>
          <a:ext cx="4233863" cy="585788"/>
        </p:xfrm>
        <a:graphic>
          <a:graphicData uri="http://schemas.openxmlformats.org/presentationml/2006/ole">
            <mc:AlternateContent xmlns:mc="http://schemas.openxmlformats.org/markup-compatibility/2006">
              <mc:Choice xmlns:v="urn:schemas-microsoft-com:vml" Requires="v">
                <p:oleObj spid="_x0000_s21839" r:id="rId9" imgW="3492500" imgH="482600" progId="Equation.3">
                  <p:embed/>
                </p:oleObj>
              </mc:Choice>
              <mc:Fallback>
                <p:oleObj r:id="rId9" imgW="3492500" imgH="482600" progId="Equation.3">
                  <p:embed/>
                  <p:pic>
                    <p:nvPicPr>
                      <p:cNvPr id="10"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58950" y="4129826"/>
                        <a:ext cx="42338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6"/>
          <p:cNvGraphicFramePr>
            <a:graphicFrameLocks noChangeAspect="1"/>
          </p:cNvGraphicFramePr>
          <p:nvPr>
            <p:extLst>
              <p:ext uri="{D42A27DB-BD31-4B8C-83A1-F6EECF244321}">
                <p14:modId xmlns:p14="http://schemas.microsoft.com/office/powerpoint/2010/main" val="2090767452"/>
              </p:ext>
            </p:extLst>
          </p:nvPr>
        </p:nvGraphicFramePr>
        <p:xfrm>
          <a:off x="6489700" y="3457010"/>
          <a:ext cx="4037012" cy="573087"/>
        </p:xfrm>
        <a:graphic>
          <a:graphicData uri="http://schemas.openxmlformats.org/presentationml/2006/ole">
            <mc:AlternateContent xmlns:mc="http://schemas.openxmlformats.org/markup-compatibility/2006">
              <mc:Choice xmlns:v="urn:schemas-microsoft-com:vml" Requires="v">
                <p:oleObj spid="_x0000_s21840" r:id="rId11" imgW="3213100" imgH="457200" progId="Equation.3">
                  <p:embed/>
                </p:oleObj>
              </mc:Choice>
              <mc:Fallback>
                <p:oleObj r:id="rId11" imgW="3213100" imgH="457200" progId="Equation.3">
                  <p:embed/>
                  <p:pic>
                    <p:nvPicPr>
                      <p:cNvPr id="11"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89700" y="3457010"/>
                        <a:ext cx="4037012"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 name="Object 7"/>
          <p:cNvGraphicFramePr>
            <a:graphicFrameLocks noChangeAspect="1"/>
          </p:cNvGraphicFramePr>
          <p:nvPr>
            <p:extLst>
              <p:ext uri="{D42A27DB-BD31-4B8C-83A1-F6EECF244321}">
                <p14:modId xmlns:p14="http://schemas.microsoft.com/office/powerpoint/2010/main" val="1081362835"/>
              </p:ext>
            </p:extLst>
          </p:nvPr>
        </p:nvGraphicFramePr>
        <p:xfrm>
          <a:off x="6489700" y="4183802"/>
          <a:ext cx="3529013" cy="531812"/>
        </p:xfrm>
        <a:graphic>
          <a:graphicData uri="http://schemas.openxmlformats.org/presentationml/2006/ole">
            <mc:AlternateContent xmlns:mc="http://schemas.openxmlformats.org/markup-compatibility/2006">
              <mc:Choice xmlns:v="urn:schemas-microsoft-com:vml" Requires="v">
                <p:oleObj spid="_x0000_s21841" r:id="rId13" imgW="3035300" imgH="457200" progId="Equation.3">
                  <p:embed/>
                </p:oleObj>
              </mc:Choice>
              <mc:Fallback>
                <p:oleObj r:id="rId13" imgW="3035300" imgH="457200" progId="Equation.3">
                  <p:embed/>
                  <p:pic>
                    <p:nvPicPr>
                      <p:cNvPr id="12"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489700" y="4183802"/>
                        <a:ext cx="3529013" cy="53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 name="Text Box 6"/>
          <p:cNvSpPr txBox="1">
            <a:spLocks noChangeArrowheads="1"/>
          </p:cNvSpPr>
          <p:nvPr/>
        </p:nvSpPr>
        <p:spPr bwMode="auto">
          <a:xfrm>
            <a:off x="920750" y="5029711"/>
            <a:ext cx="6259512"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69900" eaLnBrk="1" hangingPunct="1">
              <a:lnSpc>
                <a:spcPct val="150000"/>
              </a:lnSpc>
              <a:spcBef>
                <a:spcPct val="50000"/>
              </a:spcBef>
            </a:pPr>
            <a:r>
              <a:rPr lang="zh-CN" altLang="en-US" dirty="0" smtClean="0">
                <a:latin typeface="+mn-ea"/>
                <a:ea typeface="+mn-ea"/>
              </a:rPr>
              <a:t>令 </a:t>
            </a:r>
            <a:r>
              <a:rPr lang="en-US" altLang="zh-CN" b="1" dirty="0" err="1" smtClean="0">
                <a:latin typeface="+mj-ea"/>
                <a:ea typeface="+mj-ea"/>
              </a:rPr>
              <a:t>Im</a:t>
            </a:r>
            <a:r>
              <a:rPr lang="en-US" altLang="zh-CN" b="1" dirty="0" smtClean="0">
                <a:latin typeface="+mj-ea"/>
                <a:ea typeface="+mj-ea"/>
              </a:rPr>
              <a:t>(</a:t>
            </a:r>
            <a:r>
              <a:rPr lang="el-GR" altLang="zh-CN" b="1" dirty="0">
                <a:latin typeface="+mj-ea"/>
                <a:ea typeface="+mj-ea"/>
              </a:rPr>
              <a:t>ω</a:t>
            </a:r>
            <a:r>
              <a:rPr lang="en-US" altLang="zh-CN" b="1" dirty="0">
                <a:latin typeface="+mj-ea"/>
                <a:ea typeface="+mj-ea"/>
              </a:rPr>
              <a:t>)=0</a:t>
            </a:r>
            <a:r>
              <a:rPr lang="zh-CN" altLang="en-US" dirty="0">
                <a:latin typeface="+mn-ea"/>
                <a:ea typeface="+mn-ea"/>
              </a:rPr>
              <a:t>，计算</a:t>
            </a:r>
            <a:r>
              <a:rPr lang="zh-CN" altLang="en-US" dirty="0" smtClean="0">
                <a:latin typeface="+mn-ea"/>
                <a:ea typeface="+mn-ea"/>
              </a:rPr>
              <a:t>有 </a:t>
            </a:r>
            <a:r>
              <a:rPr lang="el-GR" altLang="zh-CN" b="1" dirty="0" smtClean="0">
                <a:latin typeface="+mj-ea"/>
                <a:ea typeface="+mj-ea"/>
              </a:rPr>
              <a:t>ω</a:t>
            </a:r>
            <a:r>
              <a:rPr lang="en-US" altLang="zh-CN" b="1" dirty="0">
                <a:latin typeface="+mj-ea"/>
                <a:ea typeface="+mj-ea"/>
              </a:rPr>
              <a:t>=11</a:t>
            </a:r>
            <a:r>
              <a:rPr lang="en-US" altLang="zh-CN" b="1" baseline="30000" dirty="0">
                <a:latin typeface="+mj-ea"/>
                <a:ea typeface="+mj-ea"/>
              </a:rPr>
              <a:t>0.5</a:t>
            </a:r>
            <a:r>
              <a:rPr lang="zh-CN" altLang="en-US" dirty="0">
                <a:latin typeface="+mn-ea"/>
                <a:ea typeface="+mn-ea"/>
              </a:rPr>
              <a:t>，则与实轴的交点坐标是</a:t>
            </a:r>
            <a:r>
              <a:rPr lang="en-US" altLang="zh-CN" b="1" dirty="0">
                <a:latin typeface="+mj-ea"/>
                <a:ea typeface="+mj-ea"/>
              </a:rPr>
              <a:t>Re(</a:t>
            </a:r>
            <a:r>
              <a:rPr lang="el-GR" altLang="zh-CN" b="1" dirty="0">
                <a:latin typeface="+mj-ea"/>
                <a:ea typeface="+mj-ea"/>
              </a:rPr>
              <a:t>ω</a:t>
            </a:r>
            <a:r>
              <a:rPr lang="en-US" altLang="zh-CN" b="1" dirty="0">
                <a:latin typeface="+mj-ea"/>
                <a:ea typeface="+mj-ea"/>
              </a:rPr>
              <a:t>)=-</a:t>
            </a:r>
            <a:r>
              <a:rPr lang="en-US" altLang="zh-CN" b="1" dirty="0" smtClean="0">
                <a:latin typeface="+mj-ea"/>
                <a:ea typeface="+mj-ea"/>
              </a:rPr>
              <a:t>0.17 </a:t>
            </a:r>
            <a:r>
              <a:rPr lang="en-US" altLang="zh-CN" dirty="0" smtClean="0">
                <a:latin typeface="+mn-ea"/>
                <a:ea typeface="+mn-ea"/>
              </a:rPr>
              <a:t>;</a:t>
            </a:r>
            <a:r>
              <a:rPr lang="zh-CN" altLang="en-US" dirty="0">
                <a:latin typeface="+mn-ea"/>
                <a:ea typeface="+mn-ea"/>
              </a:rPr>
              <a:t>又</a:t>
            </a:r>
            <a:r>
              <a:rPr lang="zh-CN" altLang="en-US" dirty="0" smtClean="0">
                <a:latin typeface="+mn-ea"/>
                <a:ea typeface="+mn-ea"/>
              </a:rPr>
              <a:t>取 </a:t>
            </a:r>
            <a:r>
              <a:rPr lang="en-US" altLang="zh-CN" b="1" dirty="0" smtClean="0">
                <a:latin typeface="+mj-ea"/>
                <a:ea typeface="+mj-ea"/>
              </a:rPr>
              <a:t>Re(</a:t>
            </a:r>
            <a:r>
              <a:rPr lang="el-GR" altLang="zh-CN" b="1" dirty="0">
                <a:latin typeface="+mj-ea"/>
                <a:ea typeface="+mj-ea"/>
              </a:rPr>
              <a:t>ω</a:t>
            </a:r>
            <a:r>
              <a:rPr lang="en-US" altLang="zh-CN" b="1" dirty="0">
                <a:latin typeface="+mj-ea"/>
                <a:ea typeface="+mj-ea"/>
              </a:rPr>
              <a:t>)=0</a:t>
            </a:r>
            <a:r>
              <a:rPr lang="zh-CN" altLang="en-US" dirty="0">
                <a:latin typeface="+mn-ea"/>
                <a:ea typeface="+mn-ea"/>
              </a:rPr>
              <a:t>，计算</a:t>
            </a:r>
            <a:r>
              <a:rPr lang="zh-CN" altLang="en-US" dirty="0" smtClean="0">
                <a:latin typeface="+mn-ea"/>
                <a:ea typeface="+mn-ea"/>
              </a:rPr>
              <a:t>有 </a:t>
            </a:r>
            <a:r>
              <a:rPr lang="el-GR" altLang="zh-CN" b="1" dirty="0" smtClean="0">
                <a:latin typeface="+mj-ea"/>
                <a:ea typeface="+mj-ea"/>
              </a:rPr>
              <a:t>ω</a:t>
            </a:r>
            <a:r>
              <a:rPr lang="en-US" altLang="zh-CN" b="1" dirty="0">
                <a:latin typeface="+mj-ea"/>
                <a:ea typeface="+mj-ea"/>
              </a:rPr>
              <a:t>=1</a:t>
            </a:r>
            <a:r>
              <a:rPr lang="zh-CN" altLang="en-US" dirty="0">
                <a:latin typeface="+mn-ea"/>
                <a:ea typeface="+mn-ea"/>
              </a:rPr>
              <a:t>，则与虚轴交点坐标</a:t>
            </a:r>
            <a:r>
              <a:rPr lang="zh-CN" altLang="en-US" dirty="0" smtClean="0">
                <a:latin typeface="+mn-ea"/>
                <a:ea typeface="+mn-ea"/>
              </a:rPr>
              <a:t>是 </a:t>
            </a:r>
            <a:r>
              <a:rPr lang="en-US" altLang="zh-CN" b="1" dirty="0" err="1" smtClean="0">
                <a:latin typeface="+mj-ea"/>
                <a:ea typeface="+mj-ea"/>
              </a:rPr>
              <a:t>Im</a:t>
            </a:r>
            <a:r>
              <a:rPr lang="en-US" altLang="zh-CN" b="1" dirty="0" smtClean="0">
                <a:latin typeface="+mj-ea"/>
                <a:ea typeface="+mj-ea"/>
              </a:rPr>
              <a:t>(</a:t>
            </a:r>
            <a:r>
              <a:rPr lang="el-GR" altLang="zh-CN" b="1" dirty="0">
                <a:latin typeface="+mj-ea"/>
                <a:ea typeface="+mj-ea"/>
              </a:rPr>
              <a:t>ω</a:t>
            </a:r>
            <a:r>
              <a:rPr lang="en-US" altLang="zh-CN" b="1" dirty="0">
                <a:latin typeface="+mj-ea"/>
                <a:ea typeface="+mj-ea"/>
              </a:rPr>
              <a:t>)=-1.0</a:t>
            </a:r>
            <a:r>
              <a:rPr lang="zh-CN" altLang="en-US" dirty="0">
                <a:latin typeface="+mn-ea"/>
                <a:ea typeface="+mn-ea"/>
              </a:rPr>
              <a:t>。</a:t>
            </a:r>
          </a:p>
        </p:txBody>
      </p:sp>
      <p:cxnSp>
        <p:nvCxnSpPr>
          <p:cNvPr id="11" name="直接箭头连接符 10"/>
          <p:cNvCxnSpPr/>
          <p:nvPr/>
        </p:nvCxnSpPr>
        <p:spPr>
          <a:xfrm>
            <a:off x="7518400" y="5442744"/>
            <a:ext cx="3143250" cy="1588"/>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rot="5400000" flipH="1" flipV="1">
            <a:off x="7912100" y="5691982"/>
            <a:ext cx="1643063" cy="1587"/>
          </a:xfrm>
          <a:prstGeom prst="straightConnector1">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任意多边形 12"/>
          <p:cNvSpPr/>
          <p:nvPr/>
        </p:nvSpPr>
        <p:spPr>
          <a:xfrm>
            <a:off x="8178800" y="5176044"/>
            <a:ext cx="1839913" cy="1046163"/>
          </a:xfrm>
          <a:custGeom>
            <a:avLst/>
            <a:gdLst>
              <a:gd name="connsiteX0" fmla="*/ 1839238 w 1839238"/>
              <a:gd name="connsiteY0" fmla="*/ 269310 h 1045923"/>
              <a:gd name="connsiteX1" fmla="*/ 1125254 w 1839238"/>
              <a:gd name="connsiteY1" fmla="*/ 908137 h 1045923"/>
              <a:gd name="connsiteX2" fmla="*/ 486427 w 1839238"/>
              <a:gd name="connsiteY2" fmla="*/ 983293 h 1045923"/>
              <a:gd name="connsiteX3" fmla="*/ 35490 w 1839238"/>
              <a:gd name="connsiteY3" fmla="*/ 532356 h 1045923"/>
              <a:gd name="connsiteX4" fmla="*/ 273484 w 1839238"/>
              <a:gd name="connsiteY4" fmla="*/ 43841 h 1045923"/>
              <a:gd name="connsiteX5" fmla="*/ 536531 w 1839238"/>
              <a:gd name="connsiteY5" fmla="*/ 269310 h 1045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9238" h="1045923">
                <a:moveTo>
                  <a:pt x="1839238" y="269310"/>
                </a:moveTo>
                <a:cubicBezTo>
                  <a:pt x="1594980" y="529225"/>
                  <a:pt x="1350722" y="789140"/>
                  <a:pt x="1125254" y="908137"/>
                </a:cubicBezTo>
                <a:cubicBezTo>
                  <a:pt x="899786" y="1027134"/>
                  <a:pt x="668054" y="1045923"/>
                  <a:pt x="486427" y="983293"/>
                </a:cubicBezTo>
                <a:cubicBezTo>
                  <a:pt x="304800" y="920663"/>
                  <a:pt x="70980" y="688931"/>
                  <a:pt x="35490" y="532356"/>
                </a:cubicBezTo>
                <a:cubicBezTo>
                  <a:pt x="0" y="375781"/>
                  <a:pt x="189977" y="87682"/>
                  <a:pt x="273484" y="43841"/>
                </a:cubicBezTo>
                <a:cubicBezTo>
                  <a:pt x="356991" y="0"/>
                  <a:pt x="532356" y="240083"/>
                  <a:pt x="536531" y="269310"/>
                </a:cubicBezTo>
              </a:path>
            </a:pathLst>
          </a:custGeom>
          <a:ln w="25400">
            <a:solidFill>
              <a:srgbClr val="00B0F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4" name="TextBox 23"/>
          <p:cNvSpPr txBox="1">
            <a:spLocks noChangeArrowheads="1"/>
          </p:cNvSpPr>
          <p:nvPr/>
        </p:nvSpPr>
        <p:spPr bwMode="auto">
          <a:xfrm>
            <a:off x="10375900" y="5442744"/>
            <a:ext cx="5715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Re</a:t>
            </a:r>
            <a:endParaRPr lang="zh-CN" altLang="en-US"/>
          </a:p>
        </p:txBody>
      </p:sp>
      <p:sp>
        <p:nvSpPr>
          <p:cNvPr id="15" name="TextBox 24"/>
          <p:cNvSpPr txBox="1">
            <a:spLocks noChangeArrowheads="1"/>
          </p:cNvSpPr>
          <p:nvPr/>
        </p:nvSpPr>
        <p:spPr bwMode="auto">
          <a:xfrm>
            <a:off x="8804275" y="4728369"/>
            <a:ext cx="5715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Im</a:t>
            </a:r>
            <a:endParaRPr lang="zh-CN" altLang="en-US"/>
          </a:p>
        </p:txBody>
      </p:sp>
      <p:sp>
        <p:nvSpPr>
          <p:cNvPr id="16" name="TextBox 25"/>
          <p:cNvSpPr txBox="1">
            <a:spLocks noChangeArrowheads="1"/>
          </p:cNvSpPr>
          <p:nvPr/>
        </p:nvSpPr>
        <p:spPr bwMode="auto">
          <a:xfrm>
            <a:off x="9732963" y="5085557"/>
            <a:ext cx="8572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1.67</a:t>
            </a:r>
            <a:endParaRPr lang="zh-CN" altLang="en-US"/>
          </a:p>
        </p:txBody>
      </p:sp>
      <p:sp>
        <p:nvSpPr>
          <p:cNvPr id="17" name="TextBox 26"/>
          <p:cNvSpPr txBox="1">
            <a:spLocks noChangeArrowheads="1"/>
          </p:cNvSpPr>
          <p:nvPr/>
        </p:nvSpPr>
        <p:spPr bwMode="auto">
          <a:xfrm>
            <a:off x="8732838" y="6157119"/>
            <a:ext cx="3571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-j</a:t>
            </a:r>
            <a:endParaRPr lang="zh-CN" altLang="en-US"/>
          </a:p>
        </p:txBody>
      </p:sp>
      <p:sp>
        <p:nvSpPr>
          <p:cNvPr id="18" name="TextBox 27"/>
          <p:cNvSpPr txBox="1">
            <a:spLocks noChangeArrowheads="1"/>
          </p:cNvSpPr>
          <p:nvPr/>
        </p:nvSpPr>
        <p:spPr bwMode="auto">
          <a:xfrm>
            <a:off x="7661275" y="5085557"/>
            <a:ext cx="9286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-0.17</a:t>
            </a:r>
            <a:endParaRPr lang="zh-CN" altLang="en-US"/>
          </a:p>
        </p:txBody>
      </p:sp>
      <p:sp>
        <p:nvSpPr>
          <p:cNvPr id="19" name="Text Box 22"/>
          <p:cNvSpPr txBox="1">
            <a:spLocks noChangeArrowheads="1"/>
          </p:cNvSpPr>
          <p:nvPr/>
        </p:nvSpPr>
        <p:spPr bwMode="auto">
          <a:xfrm>
            <a:off x="515938" y="2130565"/>
            <a:ext cx="28178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rPr>
              <a:t>解：计算频率特性函数</a:t>
            </a:r>
          </a:p>
        </p:txBody>
      </p:sp>
    </p:spTree>
    <p:extLst>
      <p:ext uri="{BB962C8B-B14F-4D97-AF65-F5344CB8AC3E}">
        <p14:creationId xmlns:p14="http://schemas.microsoft.com/office/powerpoint/2010/main" val="926957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par>
                                <p:cTn id="17" presetID="3" presetClass="entr" presetSubtype="1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par>
                                <p:cTn id="20" presetID="3" presetClass="entr" presetSubtype="1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par>
                                <p:cTn id="23" presetID="3" presetClass="entr" presetSubtype="1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childTnLst>
                          </p:cTn>
                        </p:par>
                        <p:par>
                          <p:cTn id="26" fill="hold">
                            <p:stCondLst>
                              <p:cond delay="500"/>
                            </p:stCondLst>
                            <p:childTnLst>
                              <p:par>
                                <p:cTn id="27" presetID="3" presetClass="entr" presetSubtype="1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linds(horizontal)">
                                      <p:cBhvr>
                                        <p:cTn id="29" dur="500"/>
                                        <p:tgtEl>
                                          <p:spTgt spid="10"/>
                                        </p:tgtEl>
                                      </p:cBhvr>
                                    </p:animEffect>
                                  </p:childTnLst>
                                </p:cTn>
                              </p:par>
                            </p:childTnLst>
                          </p:cTn>
                        </p:par>
                        <p:par>
                          <p:cTn id="30" fill="hold">
                            <p:stCondLst>
                              <p:cond delay="1000"/>
                            </p:stCondLst>
                            <p:childTnLst>
                              <p:par>
                                <p:cTn id="31" presetID="3" presetClass="entr" presetSubtype="1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linds(horizontal)">
                                      <p:cBhvr>
                                        <p:cTn id="33" dur="500"/>
                                        <p:tgtEl>
                                          <p:spTgt spid="11"/>
                                        </p:tgtEl>
                                      </p:cBhvr>
                                    </p:animEffect>
                                  </p:childTnLst>
                                </p:cTn>
                              </p:par>
                            </p:childTnLst>
                          </p:cTn>
                        </p:par>
                        <p:par>
                          <p:cTn id="34" fill="hold">
                            <p:stCondLst>
                              <p:cond delay="1500"/>
                            </p:stCondLst>
                            <p:childTnLst>
                              <p:par>
                                <p:cTn id="35" presetID="3" presetClass="entr" presetSubtype="10"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par>
                          <p:cTn id="38" fill="hold">
                            <p:stCondLst>
                              <p:cond delay="2000"/>
                            </p:stCondLst>
                            <p:childTnLst>
                              <p:par>
                                <p:cTn id="39" presetID="3" presetClass="entr" presetSubtype="1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blinds(horizontal)">
                                      <p:cBhvr>
                                        <p:cTn id="41" dur="500"/>
                                        <p:tgtEl>
                                          <p:spTgt spid="13"/>
                                        </p:tgtEl>
                                      </p:cBhvr>
                                    </p:animEffect>
                                  </p:childTnLst>
                                </p:cTn>
                              </p:par>
                            </p:childTnLst>
                          </p:cTn>
                        </p:par>
                        <p:par>
                          <p:cTn id="42" fill="hold">
                            <p:stCondLst>
                              <p:cond delay="2500"/>
                            </p:stCondLst>
                            <p:childTnLst>
                              <p:par>
                                <p:cTn id="43" presetID="3" presetClass="entr" presetSubtype="1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linds(horizontal)">
                                      <p:cBhvr>
                                        <p:cTn id="45" dur="500"/>
                                        <p:tgtEl>
                                          <p:spTgt spid="14"/>
                                        </p:tgtEl>
                                      </p:cBhvr>
                                    </p:animEffect>
                                  </p:childTnLst>
                                </p:cTn>
                              </p:par>
                            </p:childTnLst>
                          </p:cTn>
                        </p:par>
                        <p:par>
                          <p:cTn id="46" fill="hold">
                            <p:stCondLst>
                              <p:cond delay="3000"/>
                            </p:stCondLst>
                            <p:childTnLst>
                              <p:par>
                                <p:cTn id="47" presetID="3" presetClass="entr" presetSubtype="1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blinds(horizontal)">
                                      <p:cBhvr>
                                        <p:cTn id="49" dur="500"/>
                                        <p:tgtEl>
                                          <p:spTgt spid="15"/>
                                        </p:tgtEl>
                                      </p:cBhvr>
                                    </p:animEffect>
                                  </p:childTnLst>
                                </p:cTn>
                              </p:par>
                            </p:childTnLst>
                          </p:cTn>
                        </p:par>
                        <p:par>
                          <p:cTn id="50" fill="hold">
                            <p:stCondLst>
                              <p:cond delay="3500"/>
                            </p:stCondLst>
                            <p:childTnLst>
                              <p:par>
                                <p:cTn id="51" presetID="3" presetClass="entr" presetSubtype="1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blinds(horizontal)">
                                      <p:cBhvr>
                                        <p:cTn id="53" dur="500"/>
                                        <p:tgtEl>
                                          <p:spTgt spid="16"/>
                                        </p:tgtEl>
                                      </p:cBhvr>
                                    </p:animEffect>
                                  </p:childTnLst>
                                </p:cTn>
                              </p:par>
                            </p:childTnLst>
                          </p:cTn>
                        </p:par>
                        <p:par>
                          <p:cTn id="54" fill="hold">
                            <p:stCondLst>
                              <p:cond delay="4000"/>
                            </p:stCondLst>
                            <p:childTnLst>
                              <p:par>
                                <p:cTn id="55" presetID="3" presetClass="entr" presetSubtype="1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blinds(horizontal)">
                                      <p:cBhvr>
                                        <p:cTn id="57" dur="500"/>
                                        <p:tgtEl>
                                          <p:spTgt spid="17"/>
                                        </p:tgtEl>
                                      </p:cBhvr>
                                    </p:animEffect>
                                  </p:childTnLst>
                                </p:cTn>
                              </p:par>
                            </p:childTnLst>
                          </p:cTn>
                        </p:par>
                        <p:par>
                          <p:cTn id="58" fill="hold">
                            <p:stCondLst>
                              <p:cond delay="4500"/>
                            </p:stCondLst>
                            <p:childTnLst>
                              <p:par>
                                <p:cTn id="59" presetID="3" presetClass="entr" presetSubtype="1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blinds(horizontal)">
                                      <p:cBhvr>
                                        <p:cTn id="6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5" grpId="0"/>
      <p:bldP spid="16" grpId="0"/>
      <p:bldP spid="17"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graphicFrame>
        <p:nvGraphicFramePr>
          <p:cNvPr id="3" name="Object 14"/>
          <p:cNvGraphicFramePr>
            <a:graphicFrameLocks noChangeAspect="1"/>
          </p:cNvGraphicFramePr>
          <p:nvPr>
            <p:extLst>
              <p:ext uri="{D42A27DB-BD31-4B8C-83A1-F6EECF244321}">
                <p14:modId xmlns:p14="http://schemas.microsoft.com/office/powerpoint/2010/main" val="3437851704"/>
              </p:ext>
            </p:extLst>
          </p:nvPr>
        </p:nvGraphicFramePr>
        <p:xfrm>
          <a:off x="1214438" y="3426398"/>
          <a:ext cx="2647950" cy="682625"/>
        </p:xfrm>
        <a:graphic>
          <a:graphicData uri="http://schemas.openxmlformats.org/presentationml/2006/ole">
            <mc:AlternateContent xmlns:mc="http://schemas.openxmlformats.org/markup-compatibility/2006">
              <mc:Choice xmlns:v="urn:schemas-microsoft-com:vml" Requires="v">
                <p:oleObj spid="_x0000_s22805" r:id="rId3" imgW="1625600" imgH="419100" progId="Equation.3">
                  <p:embed/>
                </p:oleObj>
              </mc:Choice>
              <mc:Fallback>
                <p:oleObj r:id="rId3" imgW="1625600" imgH="419100" progId="Equation.3">
                  <p:embed/>
                  <p:pic>
                    <p:nvPicPr>
                      <p:cNvPr id="21506" name="Object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4438" y="3426398"/>
                        <a:ext cx="2647950" cy="68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pic>
        <p:nvPicPr>
          <p:cNvPr id="4"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25888" y="967935"/>
            <a:ext cx="7466012" cy="5596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Object 6"/>
          <p:cNvGraphicFramePr>
            <a:graphicFrameLocks noChangeAspect="1"/>
          </p:cNvGraphicFramePr>
          <p:nvPr>
            <p:extLst>
              <p:ext uri="{D42A27DB-BD31-4B8C-83A1-F6EECF244321}">
                <p14:modId xmlns:p14="http://schemas.microsoft.com/office/powerpoint/2010/main" val="3299714133"/>
              </p:ext>
            </p:extLst>
          </p:nvPr>
        </p:nvGraphicFramePr>
        <p:xfrm>
          <a:off x="10091738" y="3801049"/>
          <a:ext cx="582612" cy="265112"/>
        </p:xfrm>
        <a:graphic>
          <a:graphicData uri="http://schemas.openxmlformats.org/presentationml/2006/ole">
            <mc:AlternateContent xmlns:mc="http://schemas.openxmlformats.org/markup-compatibility/2006">
              <mc:Choice xmlns:v="urn:schemas-microsoft-com:vml" Requires="v">
                <p:oleObj spid="_x0000_s22806" r:id="rId6" imgW="444307" imgH="203112" progId="Equations">
                  <p:embed/>
                </p:oleObj>
              </mc:Choice>
              <mc:Fallback>
                <p:oleObj r:id="rId6" imgW="444307" imgH="203112" progId="Equations">
                  <p:embed/>
                  <p:pic>
                    <p:nvPicPr>
                      <p:cNvPr id="21507"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091738" y="3801049"/>
                        <a:ext cx="582612" cy="26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4"/>
          <p:cNvGraphicFramePr>
            <a:graphicFrameLocks noChangeAspect="1"/>
          </p:cNvGraphicFramePr>
          <p:nvPr>
            <p:extLst>
              <p:ext uri="{D42A27DB-BD31-4B8C-83A1-F6EECF244321}">
                <p14:modId xmlns:p14="http://schemas.microsoft.com/office/powerpoint/2010/main" val="3057381931"/>
              </p:ext>
            </p:extLst>
          </p:nvPr>
        </p:nvGraphicFramePr>
        <p:xfrm>
          <a:off x="10098088" y="3513711"/>
          <a:ext cx="566737" cy="265113"/>
        </p:xfrm>
        <a:graphic>
          <a:graphicData uri="http://schemas.openxmlformats.org/presentationml/2006/ole">
            <mc:AlternateContent xmlns:mc="http://schemas.openxmlformats.org/markup-compatibility/2006">
              <mc:Choice xmlns:v="urn:schemas-microsoft-com:vml" Requires="v">
                <p:oleObj spid="_x0000_s22807" r:id="rId8" imgW="431613" imgH="203112" progId="Equations">
                  <p:embed/>
                </p:oleObj>
              </mc:Choice>
              <mc:Fallback>
                <p:oleObj r:id="rId8" imgW="431613" imgH="203112" progId="Equations">
                  <p:embed/>
                  <p:pic>
                    <p:nvPicPr>
                      <p:cNvPr id="21508" name="Object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098088" y="3513711"/>
                        <a:ext cx="566737" cy="26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Object 8"/>
          <p:cNvGraphicFramePr>
            <a:graphicFrameLocks noChangeAspect="1"/>
          </p:cNvGraphicFramePr>
          <p:nvPr>
            <p:extLst>
              <p:ext uri="{D42A27DB-BD31-4B8C-83A1-F6EECF244321}">
                <p14:modId xmlns:p14="http://schemas.microsoft.com/office/powerpoint/2010/main" val="2480047208"/>
              </p:ext>
            </p:extLst>
          </p:nvPr>
        </p:nvGraphicFramePr>
        <p:xfrm>
          <a:off x="6972300" y="3585149"/>
          <a:ext cx="617538" cy="182562"/>
        </p:xfrm>
        <a:graphic>
          <a:graphicData uri="http://schemas.openxmlformats.org/presentationml/2006/ole">
            <mc:AlternateContent xmlns:mc="http://schemas.openxmlformats.org/markup-compatibility/2006">
              <mc:Choice xmlns:v="urn:schemas-microsoft-com:vml" Requires="v">
                <p:oleObj spid="_x0000_s22808" r:id="rId10" imgW="469900" imgH="139700" progId="Equations">
                  <p:embed/>
                </p:oleObj>
              </mc:Choice>
              <mc:Fallback>
                <p:oleObj r:id="rId10" imgW="469900" imgH="139700" progId="Equations">
                  <p:embed/>
                  <p:pic>
                    <p:nvPicPr>
                      <p:cNvPr id="21509" name="Object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972300" y="3585149"/>
                        <a:ext cx="617538"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9"/>
          <p:cNvGraphicFramePr>
            <a:graphicFrameLocks noChangeAspect="1"/>
          </p:cNvGraphicFramePr>
          <p:nvPr>
            <p:extLst>
              <p:ext uri="{D42A27DB-BD31-4B8C-83A1-F6EECF244321}">
                <p14:modId xmlns:p14="http://schemas.microsoft.com/office/powerpoint/2010/main" val="2543268878"/>
              </p:ext>
            </p:extLst>
          </p:nvPr>
        </p:nvGraphicFramePr>
        <p:xfrm>
          <a:off x="6972300" y="3834386"/>
          <a:ext cx="735013" cy="182563"/>
        </p:xfrm>
        <a:graphic>
          <a:graphicData uri="http://schemas.openxmlformats.org/presentationml/2006/ole">
            <mc:AlternateContent xmlns:mc="http://schemas.openxmlformats.org/markup-compatibility/2006">
              <mc:Choice xmlns:v="urn:schemas-microsoft-com:vml" Requires="v">
                <p:oleObj spid="_x0000_s22809" r:id="rId12" imgW="558800" imgH="139700" progId="Equations">
                  <p:embed/>
                </p:oleObj>
              </mc:Choice>
              <mc:Fallback>
                <p:oleObj r:id="rId12" imgW="558800" imgH="139700" progId="Equations">
                  <p:embed/>
                  <p:pic>
                    <p:nvPicPr>
                      <p:cNvPr id="21510" name="Object 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972300" y="3834386"/>
                        <a:ext cx="73501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0590625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sp>
        <p:nvSpPr>
          <p:cNvPr id="3" name="圆角矩形 2"/>
          <p:cNvSpPr/>
          <p:nvPr/>
        </p:nvSpPr>
        <p:spPr>
          <a:xfrm>
            <a:off x="1428751" y="5481637"/>
            <a:ext cx="9194800" cy="1008063"/>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Text Box 66"/>
          <p:cNvSpPr txBox="1">
            <a:spLocks noChangeArrowheads="1"/>
          </p:cNvSpPr>
          <p:nvPr/>
        </p:nvSpPr>
        <p:spPr bwMode="auto">
          <a:xfrm>
            <a:off x="515938" y="1101750"/>
            <a:ext cx="42021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C00000"/>
                </a:solidFill>
                <a:latin typeface="+mj-ea"/>
                <a:ea typeface="+mj-ea"/>
              </a:rPr>
              <a:t>（</a:t>
            </a:r>
            <a:r>
              <a:rPr lang="en-US" altLang="zh-CN" sz="2400" b="1" dirty="0">
                <a:solidFill>
                  <a:srgbClr val="C00000"/>
                </a:solidFill>
                <a:latin typeface="+mj-ea"/>
                <a:ea typeface="+mj-ea"/>
              </a:rPr>
              <a:t>2</a:t>
            </a:r>
            <a:r>
              <a:rPr lang="zh-CN" altLang="en-US" sz="2400" b="1" dirty="0">
                <a:solidFill>
                  <a:srgbClr val="C00000"/>
                </a:solidFill>
                <a:latin typeface="+mj-ea"/>
                <a:ea typeface="+mj-ea"/>
              </a:rPr>
              <a:t>）对数坐标图（</a:t>
            </a:r>
            <a:r>
              <a:rPr lang="en-US" altLang="zh-CN" sz="2400" b="1" dirty="0">
                <a:solidFill>
                  <a:srgbClr val="C00000"/>
                </a:solidFill>
                <a:latin typeface="+mj-ea"/>
                <a:ea typeface="+mj-ea"/>
              </a:rPr>
              <a:t>Bode</a:t>
            </a:r>
            <a:r>
              <a:rPr lang="zh-CN" altLang="en-US" sz="2400" b="1" dirty="0">
                <a:solidFill>
                  <a:srgbClr val="C00000"/>
                </a:solidFill>
                <a:latin typeface="+mj-ea"/>
                <a:ea typeface="+mj-ea"/>
              </a:rPr>
              <a:t>图）</a:t>
            </a:r>
          </a:p>
        </p:txBody>
      </p:sp>
      <p:sp>
        <p:nvSpPr>
          <p:cNvPr id="5" name="Text Box 67"/>
          <p:cNvSpPr txBox="1">
            <a:spLocks noChangeArrowheads="1"/>
          </p:cNvSpPr>
          <p:nvPr/>
        </p:nvSpPr>
        <p:spPr bwMode="auto">
          <a:xfrm>
            <a:off x="1301750" y="1604644"/>
            <a:ext cx="1036875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smtClean="0">
                <a:latin typeface="+mn-ea"/>
                <a:ea typeface="+mn-ea"/>
              </a:rPr>
              <a:t>对数</a:t>
            </a:r>
            <a:r>
              <a:rPr lang="zh-CN" altLang="en-US" sz="2000" dirty="0">
                <a:latin typeface="+mn-ea"/>
                <a:ea typeface="+mn-ea"/>
              </a:rPr>
              <a:t>坐标图是以</a:t>
            </a:r>
            <a:r>
              <a:rPr lang="zh-CN" altLang="en-US" sz="2000" dirty="0" smtClean="0">
                <a:latin typeface="+mn-ea"/>
                <a:ea typeface="+mn-ea"/>
              </a:rPr>
              <a:t>频率 </a:t>
            </a:r>
            <a:r>
              <a:rPr lang="el-GR" altLang="zh-CN" sz="2000" b="1" i="1" dirty="0" smtClean="0">
                <a:latin typeface="+mj-ea"/>
                <a:ea typeface="+mj-ea"/>
              </a:rPr>
              <a:t>ω</a:t>
            </a:r>
            <a:r>
              <a:rPr lang="en-US" altLang="zh-CN" sz="2000" b="1" i="1" dirty="0" smtClean="0">
                <a:latin typeface="+mj-ea"/>
                <a:ea typeface="+mj-ea"/>
              </a:rPr>
              <a:t> </a:t>
            </a:r>
            <a:r>
              <a:rPr lang="zh-CN" altLang="en-US" sz="2000" dirty="0" smtClean="0">
                <a:latin typeface="+mn-ea"/>
                <a:ea typeface="+mn-ea"/>
              </a:rPr>
              <a:t>为</a:t>
            </a:r>
            <a:r>
              <a:rPr lang="zh-CN" altLang="en-US" sz="2000" dirty="0">
                <a:latin typeface="+mn-ea"/>
                <a:ea typeface="+mn-ea"/>
              </a:rPr>
              <a:t>自变量的幅频特性</a:t>
            </a:r>
            <a:r>
              <a:rPr lang="zh-CN" altLang="en-US" sz="2000" dirty="0" smtClean="0">
                <a:latin typeface="+mn-ea"/>
                <a:ea typeface="+mn-ea"/>
              </a:rPr>
              <a:t>函数 </a:t>
            </a:r>
            <a:r>
              <a:rPr lang="en-US" altLang="zh-CN" sz="2000" b="1" dirty="0" smtClean="0">
                <a:latin typeface="+mj-ea"/>
                <a:ea typeface="+mj-ea"/>
              </a:rPr>
              <a:t>|</a:t>
            </a:r>
            <a:r>
              <a:rPr lang="en-US" altLang="zh-CN" sz="2000" b="1" i="1" dirty="0">
                <a:latin typeface="+mj-ea"/>
                <a:ea typeface="+mj-ea"/>
              </a:rPr>
              <a:t>G(j</a:t>
            </a:r>
            <a:r>
              <a:rPr lang="el-GR" altLang="zh-CN" sz="2000" b="1" i="1" dirty="0">
                <a:latin typeface="+mj-ea"/>
                <a:ea typeface="+mj-ea"/>
              </a:rPr>
              <a:t>ω</a:t>
            </a:r>
            <a:r>
              <a:rPr lang="en-US" altLang="zh-CN" sz="2000" b="1" i="1" dirty="0" smtClean="0">
                <a:latin typeface="+mj-ea"/>
                <a:ea typeface="+mj-ea"/>
              </a:rPr>
              <a:t>)</a:t>
            </a:r>
            <a:r>
              <a:rPr lang="en-US" altLang="zh-CN" sz="2000" b="1" dirty="0" smtClean="0">
                <a:latin typeface="+mj-ea"/>
                <a:ea typeface="+mj-ea"/>
              </a:rPr>
              <a:t>| </a:t>
            </a:r>
            <a:r>
              <a:rPr lang="zh-CN" altLang="en-US" sz="2000" dirty="0" smtClean="0">
                <a:latin typeface="+mn-ea"/>
                <a:ea typeface="+mn-ea"/>
              </a:rPr>
              <a:t>图形</a:t>
            </a:r>
            <a:r>
              <a:rPr lang="zh-CN" altLang="en-US" sz="2000" dirty="0">
                <a:latin typeface="+mn-ea"/>
                <a:ea typeface="+mn-ea"/>
              </a:rPr>
              <a:t>和相频特性</a:t>
            </a:r>
            <a:r>
              <a:rPr lang="zh-CN" altLang="en-US" sz="2000" dirty="0" smtClean="0">
                <a:latin typeface="+mn-ea"/>
                <a:ea typeface="+mn-ea"/>
              </a:rPr>
              <a:t>函数 </a:t>
            </a:r>
            <a:r>
              <a:rPr lang="el-GR" altLang="zh-CN" sz="2000" b="1" i="1" dirty="0" smtClean="0">
                <a:latin typeface="+mj-ea"/>
                <a:ea typeface="+mj-ea"/>
              </a:rPr>
              <a:t>φ</a:t>
            </a:r>
            <a:r>
              <a:rPr lang="en-US" altLang="zh-CN" sz="2000" b="1" i="1" dirty="0">
                <a:latin typeface="+mj-ea"/>
                <a:ea typeface="+mj-ea"/>
              </a:rPr>
              <a:t>(</a:t>
            </a:r>
            <a:r>
              <a:rPr lang="el-GR" altLang="zh-CN" sz="2000" b="1" i="1" dirty="0">
                <a:latin typeface="+mj-ea"/>
                <a:ea typeface="+mj-ea"/>
              </a:rPr>
              <a:t>ω</a:t>
            </a:r>
            <a:r>
              <a:rPr lang="en-US" altLang="zh-CN" sz="2000" b="1" i="1" dirty="0" smtClean="0">
                <a:latin typeface="+mj-ea"/>
                <a:ea typeface="+mj-ea"/>
              </a:rPr>
              <a:t>) </a:t>
            </a:r>
            <a:r>
              <a:rPr lang="zh-CN" altLang="en-US" sz="2000" dirty="0" smtClean="0">
                <a:latin typeface="+mn-ea"/>
                <a:ea typeface="+mn-ea"/>
              </a:rPr>
              <a:t>图形</a:t>
            </a:r>
            <a:r>
              <a:rPr lang="zh-CN" altLang="en-US" sz="2000" dirty="0">
                <a:latin typeface="+mn-ea"/>
                <a:ea typeface="+mn-ea"/>
              </a:rPr>
              <a:t>。</a:t>
            </a:r>
            <a:endParaRPr lang="en-US" altLang="zh-CN" sz="2000" dirty="0">
              <a:latin typeface="+mn-ea"/>
              <a:ea typeface="+mn-ea"/>
            </a:endParaRPr>
          </a:p>
        </p:txBody>
      </p:sp>
      <p:sp>
        <p:nvSpPr>
          <p:cNvPr id="6" name="Text Box 132"/>
          <p:cNvSpPr txBox="1">
            <a:spLocks noChangeArrowheads="1"/>
          </p:cNvSpPr>
          <p:nvPr/>
        </p:nvSpPr>
        <p:spPr bwMode="auto">
          <a:xfrm>
            <a:off x="1954212" y="4072730"/>
            <a:ext cx="20812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横坐标的分度说明</a:t>
            </a:r>
          </a:p>
        </p:txBody>
      </p:sp>
      <p:sp>
        <p:nvSpPr>
          <p:cNvPr id="7" name="Text Box 133"/>
          <p:cNvSpPr txBox="1">
            <a:spLocks noChangeArrowheads="1"/>
          </p:cNvSpPr>
          <p:nvPr/>
        </p:nvSpPr>
        <p:spPr bwMode="auto">
          <a:xfrm>
            <a:off x="1954212" y="4885531"/>
            <a:ext cx="34559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幅频特性函数的分贝表示</a:t>
            </a:r>
          </a:p>
        </p:txBody>
      </p:sp>
      <p:graphicFrame>
        <p:nvGraphicFramePr>
          <p:cNvPr id="8" name="Object 134"/>
          <p:cNvGraphicFramePr>
            <a:graphicFrameLocks noChangeAspect="1"/>
          </p:cNvGraphicFramePr>
          <p:nvPr>
            <p:extLst>
              <p:ext uri="{D42A27DB-BD31-4B8C-83A1-F6EECF244321}">
                <p14:modId xmlns:p14="http://schemas.microsoft.com/office/powerpoint/2010/main" val="1558387992"/>
              </p:ext>
            </p:extLst>
          </p:nvPr>
        </p:nvGraphicFramePr>
        <p:xfrm>
          <a:off x="4830762" y="4936332"/>
          <a:ext cx="2519362" cy="363537"/>
        </p:xfrm>
        <a:graphic>
          <a:graphicData uri="http://schemas.openxmlformats.org/presentationml/2006/ole">
            <mc:AlternateContent xmlns:mc="http://schemas.openxmlformats.org/markup-compatibility/2006">
              <mc:Choice xmlns:v="urn:schemas-microsoft-com:vml" Requires="v">
                <p:oleObj spid="_x0000_s23719" r:id="rId3" imgW="1765300" imgH="254000" progId="Equation.3">
                  <p:embed/>
                </p:oleObj>
              </mc:Choice>
              <mc:Fallback>
                <p:oleObj r:id="rId3" imgW="1765300" imgH="254000" progId="Equation.3">
                  <p:embed/>
                  <p:pic>
                    <p:nvPicPr>
                      <p:cNvPr id="22530" name="Object 1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30762" y="4936332"/>
                        <a:ext cx="2519362" cy="363537"/>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Text Box 136"/>
          <p:cNvSpPr txBox="1">
            <a:spLocks noChangeArrowheads="1"/>
          </p:cNvSpPr>
          <p:nvPr/>
        </p:nvSpPr>
        <p:spPr bwMode="auto">
          <a:xfrm>
            <a:off x="2166938" y="5830887"/>
            <a:ext cx="18018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dirty="0">
                <a:latin typeface="+mn-ea"/>
                <a:ea typeface="+mn-ea"/>
              </a:rPr>
              <a:t>对数坐标图</a:t>
            </a:r>
          </a:p>
        </p:txBody>
      </p:sp>
      <p:sp>
        <p:nvSpPr>
          <p:cNvPr id="10" name="Text Box 137"/>
          <p:cNvSpPr txBox="1">
            <a:spLocks noChangeArrowheads="1"/>
          </p:cNvSpPr>
          <p:nvPr/>
        </p:nvSpPr>
        <p:spPr bwMode="auto">
          <a:xfrm>
            <a:off x="4183063" y="5470525"/>
            <a:ext cx="20875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rgbClr val="0070C0"/>
                </a:solidFill>
                <a:latin typeface="+mj-ea"/>
                <a:ea typeface="+mj-ea"/>
              </a:rPr>
              <a:t>对数幅频特性图</a:t>
            </a:r>
          </a:p>
        </p:txBody>
      </p:sp>
      <p:sp>
        <p:nvSpPr>
          <p:cNvPr id="11" name="Text Box 138"/>
          <p:cNvSpPr txBox="1">
            <a:spLocks noChangeArrowheads="1"/>
          </p:cNvSpPr>
          <p:nvPr/>
        </p:nvSpPr>
        <p:spPr bwMode="auto">
          <a:xfrm>
            <a:off x="4183063" y="6118225"/>
            <a:ext cx="20875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0070C0"/>
                </a:solidFill>
                <a:latin typeface="+mj-ea"/>
                <a:ea typeface="+mj-ea"/>
              </a:rPr>
              <a:t>对数相频特性图</a:t>
            </a:r>
          </a:p>
        </p:txBody>
      </p:sp>
      <p:graphicFrame>
        <p:nvGraphicFramePr>
          <p:cNvPr id="12" name="Object 139"/>
          <p:cNvGraphicFramePr>
            <a:graphicFrameLocks noChangeAspect="1"/>
          </p:cNvGraphicFramePr>
          <p:nvPr>
            <p:extLst>
              <p:ext uri="{D42A27DB-BD31-4B8C-83A1-F6EECF244321}">
                <p14:modId xmlns:p14="http://schemas.microsoft.com/office/powerpoint/2010/main" val="2838911247"/>
              </p:ext>
            </p:extLst>
          </p:nvPr>
        </p:nvGraphicFramePr>
        <p:xfrm>
          <a:off x="6210300" y="5541962"/>
          <a:ext cx="2716213" cy="290513"/>
        </p:xfrm>
        <a:graphic>
          <a:graphicData uri="http://schemas.openxmlformats.org/presentationml/2006/ole">
            <mc:AlternateContent xmlns:mc="http://schemas.openxmlformats.org/markup-compatibility/2006">
              <mc:Choice xmlns:v="urn:schemas-microsoft-com:vml" Requires="v">
                <p:oleObj spid="_x0000_s23720" r:id="rId5" imgW="1905000" imgH="203200" progId="Equation.3">
                  <p:embed/>
                </p:oleObj>
              </mc:Choice>
              <mc:Fallback>
                <p:oleObj r:id="rId5" imgW="1905000" imgH="203200" progId="Equation.3">
                  <p:embed/>
                  <p:pic>
                    <p:nvPicPr>
                      <p:cNvPr id="22531" name="Object 13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10300" y="5541962"/>
                        <a:ext cx="2716213"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3" name="Object 140"/>
          <p:cNvGraphicFramePr>
            <a:graphicFrameLocks noChangeAspect="1"/>
          </p:cNvGraphicFramePr>
          <p:nvPr>
            <p:extLst>
              <p:ext uri="{D42A27DB-BD31-4B8C-83A1-F6EECF244321}">
                <p14:modId xmlns:p14="http://schemas.microsoft.com/office/powerpoint/2010/main" val="1540091697"/>
              </p:ext>
            </p:extLst>
          </p:nvPr>
        </p:nvGraphicFramePr>
        <p:xfrm>
          <a:off x="6224588" y="6191250"/>
          <a:ext cx="2192337" cy="290512"/>
        </p:xfrm>
        <a:graphic>
          <a:graphicData uri="http://schemas.openxmlformats.org/presentationml/2006/ole">
            <mc:AlternateContent xmlns:mc="http://schemas.openxmlformats.org/markup-compatibility/2006">
              <mc:Choice xmlns:v="urn:schemas-microsoft-com:vml" Requires="v">
                <p:oleObj spid="_x0000_s23721" r:id="rId7" imgW="1536033" imgH="203112" progId="Equations">
                  <p:embed/>
                </p:oleObj>
              </mc:Choice>
              <mc:Fallback>
                <p:oleObj r:id="rId7" imgW="1536033" imgH="203112" progId="Equations">
                  <p:embed/>
                  <p:pic>
                    <p:nvPicPr>
                      <p:cNvPr id="22532" name="Object 14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24588" y="6191250"/>
                        <a:ext cx="2192337" cy="2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4" name="AutoShape 141"/>
          <p:cNvSpPr>
            <a:spLocks/>
          </p:cNvSpPr>
          <p:nvPr/>
        </p:nvSpPr>
        <p:spPr bwMode="auto">
          <a:xfrm>
            <a:off x="3898900" y="5614987"/>
            <a:ext cx="144463" cy="792163"/>
          </a:xfrm>
          <a:prstGeom prst="leftBrace">
            <a:avLst>
              <a:gd name="adj1" fmla="val 4567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pic>
        <p:nvPicPr>
          <p:cNvPr id="18" name="Picture 6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18100" y="3677444"/>
            <a:ext cx="4968875"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1" name="图示 20"/>
          <p:cNvGraphicFramePr/>
          <p:nvPr>
            <p:extLst>
              <p:ext uri="{D42A27DB-BD31-4B8C-83A1-F6EECF244321}">
                <p14:modId xmlns:p14="http://schemas.microsoft.com/office/powerpoint/2010/main" val="1119708935"/>
              </p:ext>
            </p:extLst>
          </p:nvPr>
        </p:nvGraphicFramePr>
        <p:xfrm>
          <a:off x="1138237" y="2192068"/>
          <a:ext cx="9904413" cy="1281381"/>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extLst>
      <p:ext uri="{BB962C8B-B14F-4D97-AF65-F5344CB8AC3E}">
        <p14:creationId xmlns:p14="http://schemas.microsoft.com/office/powerpoint/2010/main" val="138004928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sp>
        <p:nvSpPr>
          <p:cNvPr id="3" name="Text Box 17"/>
          <p:cNvSpPr txBox="1">
            <a:spLocks noChangeArrowheads="1"/>
          </p:cNvSpPr>
          <p:nvPr/>
        </p:nvSpPr>
        <p:spPr bwMode="auto">
          <a:xfrm>
            <a:off x="515938" y="1089025"/>
            <a:ext cx="75612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例</a:t>
            </a:r>
            <a:r>
              <a:rPr lang="en-US" altLang="zh-CN" sz="2000" b="1" dirty="0">
                <a:latin typeface="+mj-ea"/>
                <a:ea typeface="+mj-ea"/>
              </a:rPr>
              <a:t>6</a:t>
            </a:r>
            <a:r>
              <a:rPr lang="zh-CN" altLang="en-US" sz="2000" dirty="0">
                <a:latin typeface="+mn-ea"/>
                <a:ea typeface="+mn-ea"/>
              </a:rPr>
              <a:t>：绘制系统的对数坐标图，已知系统的传递函数为</a:t>
            </a:r>
          </a:p>
        </p:txBody>
      </p:sp>
      <p:graphicFrame>
        <p:nvGraphicFramePr>
          <p:cNvPr id="4" name="Object 34"/>
          <p:cNvGraphicFramePr>
            <a:graphicFrameLocks noChangeAspect="1"/>
          </p:cNvGraphicFramePr>
          <p:nvPr>
            <p:extLst>
              <p:ext uri="{D42A27DB-BD31-4B8C-83A1-F6EECF244321}">
                <p14:modId xmlns:p14="http://schemas.microsoft.com/office/powerpoint/2010/main" val="3172443043"/>
              </p:ext>
            </p:extLst>
          </p:nvPr>
        </p:nvGraphicFramePr>
        <p:xfrm>
          <a:off x="5365750" y="1609725"/>
          <a:ext cx="1176338" cy="544512"/>
        </p:xfrm>
        <a:graphic>
          <a:graphicData uri="http://schemas.openxmlformats.org/presentationml/2006/ole">
            <mc:AlternateContent xmlns:mc="http://schemas.openxmlformats.org/markup-compatibility/2006">
              <mc:Choice xmlns:v="urn:schemas-microsoft-com:vml" Requires="v">
                <p:oleObj spid="_x0000_s24743" r:id="rId3" imgW="850531" imgH="393529" progId="Equation.3">
                  <p:embed/>
                </p:oleObj>
              </mc:Choice>
              <mc:Fallback>
                <p:oleObj r:id="rId3" imgW="850531" imgH="393529" progId="Equation.3">
                  <p:embed/>
                  <p:pic>
                    <p:nvPicPr>
                      <p:cNvPr id="23554" name="Object 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5750" y="1609725"/>
                        <a:ext cx="1176338" cy="544512"/>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36"/>
          <p:cNvSpPr txBox="1">
            <a:spLocks noChangeArrowheads="1"/>
          </p:cNvSpPr>
          <p:nvPr/>
        </p:nvSpPr>
        <p:spPr bwMode="auto">
          <a:xfrm>
            <a:off x="1039813" y="2879725"/>
            <a:ext cx="75596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dirty="0" smtClean="0">
                <a:latin typeface="+mn-ea"/>
                <a:ea typeface="+mn-ea"/>
              </a:rPr>
              <a:t>① </a:t>
            </a:r>
            <a:r>
              <a:rPr lang="zh-CN" altLang="en-US" sz="2000" dirty="0" smtClean="0">
                <a:latin typeface="+mn-ea"/>
                <a:ea typeface="+mn-ea"/>
              </a:rPr>
              <a:t>计算系统</a:t>
            </a:r>
            <a:r>
              <a:rPr lang="zh-CN" altLang="en-US" sz="2000" dirty="0">
                <a:latin typeface="+mn-ea"/>
                <a:ea typeface="+mn-ea"/>
              </a:rPr>
              <a:t>的幅频特性函数和相频特性函数</a:t>
            </a:r>
          </a:p>
        </p:txBody>
      </p:sp>
      <p:graphicFrame>
        <p:nvGraphicFramePr>
          <p:cNvPr id="6" name="Object 37"/>
          <p:cNvGraphicFramePr>
            <a:graphicFrameLocks noChangeAspect="1"/>
          </p:cNvGraphicFramePr>
          <p:nvPr>
            <p:extLst>
              <p:ext uri="{D42A27DB-BD31-4B8C-83A1-F6EECF244321}">
                <p14:modId xmlns:p14="http://schemas.microsoft.com/office/powerpoint/2010/main" val="1387451391"/>
              </p:ext>
            </p:extLst>
          </p:nvPr>
        </p:nvGraphicFramePr>
        <p:xfrm>
          <a:off x="4080669" y="3333750"/>
          <a:ext cx="4424362" cy="1689100"/>
        </p:xfrm>
        <a:graphic>
          <a:graphicData uri="http://schemas.openxmlformats.org/presentationml/2006/ole">
            <mc:AlternateContent xmlns:mc="http://schemas.openxmlformats.org/markup-compatibility/2006">
              <mc:Choice xmlns:v="urn:schemas-microsoft-com:vml" Requires="v">
                <p:oleObj spid="_x0000_s24744" r:id="rId5" imgW="3200400" imgH="1219200" progId="Equation.3">
                  <p:embed/>
                </p:oleObj>
              </mc:Choice>
              <mc:Fallback>
                <p:oleObj r:id="rId5" imgW="3200400" imgH="1219200" progId="Equation.3">
                  <p:embed/>
                  <p:pic>
                    <p:nvPicPr>
                      <p:cNvPr id="23555" name="Object 3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80669" y="3333750"/>
                        <a:ext cx="4424362" cy="168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Text Box 38"/>
          <p:cNvSpPr txBox="1">
            <a:spLocks noChangeArrowheads="1"/>
          </p:cNvSpPr>
          <p:nvPr/>
        </p:nvSpPr>
        <p:spPr bwMode="auto">
          <a:xfrm>
            <a:off x="1039813" y="5241926"/>
            <a:ext cx="67691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dirty="0" smtClean="0">
                <a:latin typeface="+mn-ea"/>
                <a:ea typeface="+mn-ea"/>
              </a:rPr>
              <a:t>② </a:t>
            </a:r>
            <a:r>
              <a:rPr lang="zh-CN" altLang="en-US" sz="2000" dirty="0" smtClean="0">
                <a:latin typeface="+mn-ea"/>
                <a:ea typeface="+mn-ea"/>
              </a:rPr>
              <a:t>计算</a:t>
            </a:r>
            <a:r>
              <a:rPr lang="zh-CN" altLang="en-US" sz="2000" b="1" dirty="0">
                <a:solidFill>
                  <a:srgbClr val="0070C0"/>
                </a:solidFill>
                <a:latin typeface="+mj-ea"/>
                <a:ea typeface="+mj-ea"/>
              </a:rPr>
              <a:t>对数</a:t>
            </a:r>
            <a:r>
              <a:rPr lang="zh-CN" altLang="en-US" sz="2000" dirty="0">
                <a:latin typeface="+mn-ea"/>
                <a:ea typeface="+mn-ea"/>
              </a:rPr>
              <a:t>幅频特性函数和</a:t>
            </a:r>
            <a:r>
              <a:rPr lang="zh-CN" altLang="en-US" sz="2000" b="1" dirty="0">
                <a:solidFill>
                  <a:srgbClr val="0070C0"/>
                </a:solidFill>
                <a:latin typeface="+mj-ea"/>
                <a:ea typeface="+mj-ea"/>
              </a:rPr>
              <a:t>对数</a:t>
            </a:r>
            <a:r>
              <a:rPr lang="zh-CN" altLang="en-US" sz="2000" dirty="0">
                <a:latin typeface="+mn-ea"/>
                <a:ea typeface="+mn-ea"/>
              </a:rPr>
              <a:t>相频特性函数</a:t>
            </a:r>
          </a:p>
        </p:txBody>
      </p:sp>
      <p:graphicFrame>
        <p:nvGraphicFramePr>
          <p:cNvPr id="8" name="Object 39"/>
          <p:cNvGraphicFramePr>
            <a:graphicFrameLocks noChangeAspect="1"/>
          </p:cNvGraphicFramePr>
          <p:nvPr>
            <p:extLst>
              <p:ext uri="{D42A27DB-BD31-4B8C-83A1-F6EECF244321}">
                <p14:modId xmlns:p14="http://schemas.microsoft.com/office/powerpoint/2010/main" val="1231524339"/>
              </p:ext>
            </p:extLst>
          </p:nvPr>
        </p:nvGraphicFramePr>
        <p:xfrm>
          <a:off x="3395662" y="5738813"/>
          <a:ext cx="5794375" cy="738187"/>
        </p:xfrm>
        <a:graphic>
          <a:graphicData uri="http://schemas.openxmlformats.org/presentationml/2006/ole">
            <mc:AlternateContent xmlns:mc="http://schemas.openxmlformats.org/markup-compatibility/2006">
              <mc:Choice xmlns:v="urn:schemas-microsoft-com:vml" Requires="v">
                <p:oleObj spid="_x0000_s24745" r:id="rId7" imgW="4191000" imgH="533400" progId="Equation.3">
                  <p:embed/>
                </p:oleObj>
              </mc:Choice>
              <mc:Fallback>
                <p:oleObj r:id="rId7" imgW="4191000" imgH="533400" progId="Equation.3">
                  <p:embed/>
                  <p:pic>
                    <p:nvPicPr>
                      <p:cNvPr id="23556" name="Object 3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95662" y="5738813"/>
                        <a:ext cx="57943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Text Box 22"/>
          <p:cNvSpPr txBox="1">
            <a:spLocks noChangeArrowheads="1"/>
          </p:cNvSpPr>
          <p:nvPr/>
        </p:nvSpPr>
        <p:spPr bwMode="auto">
          <a:xfrm>
            <a:off x="515938" y="2376488"/>
            <a:ext cx="71294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解：计算频率特性函数</a:t>
            </a:r>
            <a:r>
              <a:rPr lang="zh-CN" altLang="en-US" sz="2000" b="1" dirty="0">
                <a:solidFill>
                  <a:srgbClr val="0070C0"/>
                </a:solidFill>
                <a:latin typeface="+mj-ea"/>
                <a:ea typeface="+mj-ea"/>
              </a:rPr>
              <a:t>（幅频特性函数和相频特性函数）</a:t>
            </a:r>
          </a:p>
        </p:txBody>
      </p:sp>
    </p:spTree>
    <p:extLst>
      <p:ext uri="{BB962C8B-B14F-4D97-AF65-F5344CB8AC3E}">
        <p14:creationId xmlns:p14="http://schemas.microsoft.com/office/powerpoint/2010/main" val="13525790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954107"/>
          </a:xfrm>
        </p:spPr>
        <p:txBody>
          <a:bodyPr/>
          <a:lstStyle/>
          <a:p>
            <a:r>
              <a:rPr lang="en-US" altLang="zh-CN" dirty="0"/>
              <a:t>5.2 </a:t>
            </a:r>
            <a:r>
              <a:rPr lang="zh-CN" altLang="en-US" dirty="0"/>
              <a:t>系统频率特性函数的图形表示</a:t>
            </a:r>
          </a:p>
          <a:p>
            <a:endParaRPr lang="zh-CN" altLang="en-US" dirty="0"/>
          </a:p>
        </p:txBody>
      </p:sp>
      <p:sp>
        <p:nvSpPr>
          <p:cNvPr id="3" name="Text Box 21"/>
          <p:cNvSpPr txBox="1">
            <a:spLocks noChangeArrowheads="1"/>
          </p:cNvSpPr>
          <p:nvPr/>
        </p:nvSpPr>
        <p:spPr bwMode="auto">
          <a:xfrm>
            <a:off x="515938" y="1103314"/>
            <a:ext cx="67691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smtClean="0">
                <a:latin typeface="+mn-ea"/>
                <a:ea typeface="+mn-ea"/>
              </a:rPr>
              <a:t>③ </a:t>
            </a:r>
            <a:r>
              <a:rPr lang="zh-CN" altLang="en-US" sz="2400" dirty="0" smtClean="0">
                <a:latin typeface="+mn-ea"/>
                <a:ea typeface="+mn-ea"/>
              </a:rPr>
              <a:t>绘制</a:t>
            </a:r>
            <a:r>
              <a:rPr lang="zh-CN" altLang="en-US" sz="2400" b="1" dirty="0">
                <a:solidFill>
                  <a:srgbClr val="0070C0"/>
                </a:solidFill>
                <a:latin typeface="+mj-ea"/>
                <a:ea typeface="+mj-ea"/>
              </a:rPr>
              <a:t>对数幅频特性图</a:t>
            </a:r>
            <a:r>
              <a:rPr lang="zh-CN" altLang="en-US" sz="2400" dirty="0">
                <a:latin typeface="+mn-ea"/>
                <a:ea typeface="+mn-ea"/>
              </a:rPr>
              <a:t>和</a:t>
            </a:r>
            <a:r>
              <a:rPr lang="zh-CN" altLang="en-US" sz="2400" b="1" dirty="0">
                <a:solidFill>
                  <a:srgbClr val="0070C0"/>
                </a:solidFill>
                <a:latin typeface="+mj-ea"/>
                <a:ea typeface="+mj-ea"/>
              </a:rPr>
              <a:t>对数相频特性图</a:t>
            </a:r>
          </a:p>
        </p:txBody>
      </p:sp>
      <p:sp>
        <p:nvSpPr>
          <p:cNvPr id="4" name="Line 22"/>
          <p:cNvSpPr>
            <a:spLocks noChangeShapeType="1"/>
          </p:cNvSpPr>
          <p:nvPr/>
        </p:nvSpPr>
        <p:spPr bwMode="auto">
          <a:xfrm>
            <a:off x="7934325" y="3068614"/>
            <a:ext cx="280828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 name="Line 23"/>
          <p:cNvSpPr>
            <a:spLocks noChangeShapeType="1"/>
          </p:cNvSpPr>
          <p:nvPr/>
        </p:nvSpPr>
        <p:spPr bwMode="auto">
          <a:xfrm flipV="1">
            <a:off x="7934325" y="2492352"/>
            <a:ext cx="0" cy="172878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 name="Line 24"/>
          <p:cNvSpPr>
            <a:spLocks noChangeShapeType="1"/>
          </p:cNvSpPr>
          <p:nvPr/>
        </p:nvSpPr>
        <p:spPr bwMode="auto">
          <a:xfrm>
            <a:off x="7934325" y="5084739"/>
            <a:ext cx="280828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 name="Line 25"/>
          <p:cNvSpPr>
            <a:spLocks noChangeShapeType="1"/>
          </p:cNvSpPr>
          <p:nvPr/>
        </p:nvSpPr>
        <p:spPr bwMode="auto">
          <a:xfrm flipV="1">
            <a:off x="7934325" y="4508477"/>
            <a:ext cx="0" cy="172878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 name="Text Box 26"/>
          <p:cNvSpPr txBox="1">
            <a:spLocks noChangeArrowheads="1"/>
          </p:cNvSpPr>
          <p:nvPr/>
        </p:nvSpPr>
        <p:spPr bwMode="auto">
          <a:xfrm>
            <a:off x="8005763" y="2349477"/>
            <a:ext cx="8651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L(</a:t>
            </a:r>
            <a:r>
              <a:rPr lang="el-GR" altLang="zh-CN">
                <a:latin typeface="宋体" panose="02010600030101010101" pitchFamily="2" charset="-122"/>
              </a:rPr>
              <a:t>ω</a:t>
            </a:r>
            <a:r>
              <a:rPr lang="en-US" altLang="zh-CN"/>
              <a:t>)</a:t>
            </a:r>
          </a:p>
        </p:txBody>
      </p:sp>
      <p:sp>
        <p:nvSpPr>
          <p:cNvPr id="9" name="Text Box 27"/>
          <p:cNvSpPr txBox="1">
            <a:spLocks noChangeArrowheads="1"/>
          </p:cNvSpPr>
          <p:nvPr/>
        </p:nvSpPr>
        <p:spPr bwMode="auto">
          <a:xfrm>
            <a:off x="8005763" y="4437039"/>
            <a:ext cx="8651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t>φ </a:t>
            </a:r>
            <a:r>
              <a:rPr lang="en-US" altLang="zh-CN"/>
              <a:t>(</a:t>
            </a:r>
            <a:r>
              <a:rPr lang="el-GR" altLang="zh-CN"/>
              <a:t>ω</a:t>
            </a:r>
            <a:r>
              <a:rPr lang="en-US" altLang="zh-CN"/>
              <a:t>) </a:t>
            </a:r>
          </a:p>
        </p:txBody>
      </p:sp>
      <p:sp>
        <p:nvSpPr>
          <p:cNvPr id="10" name="Text Box 28"/>
          <p:cNvSpPr txBox="1">
            <a:spLocks noChangeArrowheads="1"/>
          </p:cNvSpPr>
          <p:nvPr/>
        </p:nvSpPr>
        <p:spPr bwMode="auto">
          <a:xfrm>
            <a:off x="10526713" y="5084739"/>
            <a:ext cx="469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t>ω</a:t>
            </a:r>
            <a:r>
              <a:rPr lang="en-US" altLang="zh-CN"/>
              <a:t> </a:t>
            </a:r>
          </a:p>
        </p:txBody>
      </p:sp>
      <p:sp>
        <p:nvSpPr>
          <p:cNvPr id="11" name="Text Box 29"/>
          <p:cNvSpPr txBox="1">
            <a:spLocks noChangeArrowheads="1"/>
          </p:cNvSpPr>
          <p:nvPr/>
        </p:nvSpPr>
        <p:spPr bwMode="auto">
          <a:xfrm>
            <a:off x="10526713" y="3068614"/>
            <a:ext cx="469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t>ω</a:t>
            </a:r>
            <a:r>
              <a:rPr lang="en-US" altLang="zh-CN"/>
              <a:t> </a:t>
            </a:r>
          </a:p>
        </p:txBody>
      </p:sp>
      <p:sp>
        <p:nvSpPr>
          <p:cNvPr id="12" name="Text Box 30"/>
          <p:cNvSpPr txBox="1">
            <a:spLocks noChangeArrowheads="1"/>
          </p:cNvSpPr>
          <p:nvPr/>
        </p:nvSpPr>
        <p:spPr bwMode="auto">
          <a:xfrm>
            <a:off x="7646988" y="2852714"/>
            <a:ext cx="469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t>0</a:t>
            </a:r>
            <a:r>
              <a:rPr lang="en-US" altLang="zh-CN"/>
              <a:t> </a:t>
            </a:r>
          </a:p>
        </p:txBody>
      </p:sp>
      <p:sp>
        <p:nvSpPr>
          <p:cNvPr id="13" name="Text Box 31"/>
          <p:cNvSpPr txBox="1">
            <a:spLocks noChangeArrowheads="1"/>
          </p:cNvSpPr>
          <p:nvPr/>
        </p:nvSpPr>
        <p:spPr bwMode="auto">
          <a:xfrm>
            <a:off x="1379538" y="1717688"/>
            <a:ext cx="26638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dirty="0">
                <a:solidFill>
                  <a:srgbClr val="C00000"/>
                </a:solidFill>
                <a:latin typeface="+mj-ea"/>
                <a:ea typeface="+mj-ea"/>
              </a:rPr>
              <a:t>T</a:t>
            </a:r>
            <a:r>
              <a:rPr lang="el-GR" altLang="zh-CN" sz="2000" b="1" dirty="0">
                <a:solidFill>
                  <a:srgbClr val="C00000"/>
                </a:solidFill>
                <a:latin typeface="+mj-ea"/>
                <a:ea typeface="+mj-ea"/>
              </a:rPr>
              <a:t>ω</a:t>
            </a:r>
            <a:r>
              <a:rPr lang="en-US" altLang="zh-CN" sz="2000" b="1" dirty="0">
                <a:solidFill>
                  <a:srgbClr val="C00000"/>
                </a:solidFill>
                <a:latin typeface="+mj-ea"/>
                <a:ea typeface="+mj-ea"/>
              </a:rPr>
              <a:t>&lt;&lt;1</a:t>
            </a:r>
            <a:r>
              <a:rPr lang="zh-CN" altLang="en-US" sz="2000" b="1" dirty="0">
                <a:solidFill>
                  <a:srgbClr val="C00000"/>
                </a:solidFill>
                <a:latin typeface="+mj-ea"/>
                <a:ea typeface="+mj-ea"/>
              </a:rPr>
              <a:t>时，</a:t>
            </a:r>
            <a:endParaRPr lang="zh-CN" altLang="el-GR" sz="2000" b="1" dirty="0">
              <a:solidFill>
                <a:srgbClr val="C00000"/>
              </a:solidFill>
              <a:latin typeface="+mj-ea"/>
              <a:ea typeface="+mj-ea"/>
            </a:endParaRPr>
          </a:p>
        </p:txBody>
      </p:sp>
      <p:graphicFrame>
        <p:nvGraphicFramePr>
          <p:cNvPr id="14" name="Object 32"/>
          <p:cNvGraphicFramePr>
            <a:graphicFrameLocks noChangeAspect="1"/>
          </p:cNvGraphicFramePr>
          <p:nvPr>
            <p:extLst>
              <p:ext uri="{D42A27DB-BD31-4B8C-83A1-F6EECF244321}">
                <p14:modId xmlns:p14="http://schemas.microsoft.com/office/powerpoint/2010/main" val="1119427585"/>
              </p:ext>
            </p:extLst>
          </p:nvPr>
        </p:nvGraphicFramePr>
        <p:xfrm>
          <a:off x="2076450" y="2120878"/>
          <a:ext cx="4826000" cy="874713"/>
        </p:xfrm>
        <a:graphic>
          <a:graphicData uri="http://schemas.openxmlformats.org/presentationml/2006/ole">
            <mc:AlternateContent xmlns:mc="http://schemas.openxmlformats.org/markup-compatibility/2006">
              <mc:Choice xmlns:v="urn:schemas-microsoft-com:vml" Requires="v">
                <p:oleObj spid="_x0000_s25818" r:id="rId3" imgW="3924300" imgH="711200" progId="Equation.3">
                  <p:embed/>
                </p:oleObj>
              </mc:Choice>
              <mc:Fallback>
                <p:oleObj r:id="rId3" imgW="3924300" imgH="711200" progId="Equation.3">
                  <p:embed/>
                  <p:pic>
                    <p:nvPicPr>
                      <p:cNvPr id="24578" name="Object 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6450" y="2120878"/>
                        <a:ext cx="4826000" cy="874713"/>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5" name="Line 34"/>
          <p:cNvSpPr>
            <a:spLocks noChangeShapeType="1"/>
          </p:cNvSpPr>
          <p:nvPr/>
        </p:nvSpPr>
        <p:spPr bwMode="auto">
          <a:xfrm>
            <a:off x="9231313" y="2997177"/>
            <a:ext cx="0" cy="2159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Line 35"/>
          <p:cNvSpPr>
            <a:spLocks noChangeShapeType="1"/>
          </p:cNvSpPr>
          <p:nvPr/>
        </p:nvSpPr>
        <p:spPr bwMode="auto">
          <a:xfrm>
            <a:off x="9231313" y="5013302"/>
            <a:ext cx="0" cy="714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 name="Text Box 36"/>
          <p:cNvSpPr txBox="1">
            <a:spLocks noChangeArrowheads="1"/>
          </p:cNvSpPr>
          <p:nvPr/>
        </p:nvSpPr>
        <p:spPr bwMode="auto">
          <a:xfrm>
            <a:off x="9158288" y="2709839"/>
            <a:ext cx="8651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t>1</a:t>
            </a:r>
            <a:r>
              <a:rPr lang="en-US" altLang="zh-CN"/>
              <a:t>/T </a:t>
            </a:r>
          </a:p>
        </p:txBody>
      </p:sp>
      <p:sp>
        <p:nvSpPr>
          <p:cNvPr id="18" name="Text Box 37"/>
          <p:cNvSpPr txBox="1">
            <a:spLocks noChangeArrowheads="1"/>
          </p:cNvSpPr>
          <p:nvPr/>
        </p:nvSpPr>
        <p:spPr bwMode="auto">
          <a:xfrm>
            <a:off x="9231313" y="4725964"/>
            <a:ext cx="8651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t>1</a:t>
            </a:r>
            <a:r>
              <a:rPr lang="en-US" altLang="zh-CN"/>
              <a:t>/T </a:t>
            </a:r>
          </a:p>
        </p:txBody>
      </p:sp>
      <p:sp>
        <p:nvSpPr>
          <p:cNvPr id="19" name="Line 38"/>
          <p:cNvSpPr>
            <a:spLocks noChangeShapeType="1"/>
          </p:cNvSpPr>
          <p:nvPr/>
        </p:nvSpPr>
        <p:spPr bwMode="auto">
          <a:xfrm>
            <a:off x="7934325" y="3068614"/>
            <a:ext cx="1296988" cy="0"/>
          </a:xfrm>
          <a:prstGeom prst="line">
            <a:avLst/>
          </a:prstGeom>
          <a:noFill/>
          <a:ln w="28575">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 name="Line 39"/>
          <p:cNvSpPr>
            <a:spLocks noChangeShapeType="1"/>
          </p:cNvSpPr>
          <p:nvPr/>
        </p:nvSpPr>
        <p:spPr bwMode="auto">
          <a:xfrm>
            <a:off x="7934325" y="5084739"/>
            <a:ext cx="1296988" cy="0"/>
          </a:xfrm>
          <a:prstGeom prst="line">
            <a:avLst/>
          </a:prstGeom>
          <a:noFill/>
          <a:ln w="28575">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 name="Text Box 40"/>
          <p:cNvSpPr txBox="1">
            <a:spLocks noChangeArrowheads="1"/>
          </p:cNvSpPr>
          <p:nvPr/>
        </p:nvSpPr>
        <p:spPr bwMode="auto">
          <a:xfrm>
            <a:off x="1379537" y="5224417"/>
            <a:ext cx="16097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dirty="0">
                <a:solidFill>
                  <a:srgbClr val="C00000"/>
                </a:solidFill>
                <a:latin typeface="+mj-ea"/>
                <a:ea typeface="+mj-ea"/>
              </a:rPr>
              <a:t>T</a:t>
            </a:r>
            <a:r>
              <a:rPr lang="el-GR" altLang="zh-CN" sz="2000" b="1" dirty="0">
                <a:solidFill>
                  <a:srgbClr val="C00000"/>
                </a:solidFill>
                <a:latin typeface="+mj-ea"/>
                <a:ea typeface="+mj-ea"/>
              </a:rPr>
              <a:t>ω</a:t>
            </a:r>
            <a:r>
              <a:rPr lang="en-US" altLang="zh-CN" sz="2000" b="1" dirty="0">
                <a:solidFill>
                  <a:srgbClr val="C00000"/>
                </a:solidFill>
                <a:latin typeface="+mj-ea"/>
                <a:ea typeface="+mj-ea"/>
              </a:rPr>
              <a:t>=1</a:t>
            </a:r>
            <a:r>
              <a:rPr lang="zh-CN" altLang="en-US" sz="2000" b="1" dirty="0">
                <a:solidFill>
                  <a:srgbClr val="C00000"/>
                </a:solidFill>
                <a:latin typeface="+mj-ea"/>
                <a:ea typeface="+mj-ea"/>
              </a:rPr>
              <a:t>时，</a:t>
            </a:r>
            <a:endParaRPr lang="zh-CN" altLang="el-GR" sz="2000" b="1" dirty="0">
              <a:solidFill>
                <a:srgbClr val="C00000"/>
              </a:solidFill>
              <a:latin typeface="+mj-ea"/>
              <a:ea typeface="+mj-ea"/>
            </a:endParaRPr>
          </a:p>
        </p:txBody>
      </p:sp>
      <p:graphicFrame>
        <p:nvGraphicFramePr>
          <p:cNvPr id="22" name="Object 41"/>
          <p:cNvGraphicFramePr>
            <a:graphicFrameLocks noChangeAspect="1"/>
          </p:cNvGraphicFramePr>
          <p:nvPr>
            <p:extLst>
              <p:ext uri="{D42A27DB-BD31-4B8C-83A1-F6EECF244321}">
                <p14:modId xmlns:p14="http://schemas.microsoft.com/office/powerpoint/2010/main" val="673792693"/>
              </p:ext>
            </p:extLst>
          </p:nvPr>
        </p:nvGraphicFramePr>
        <p:xfrm>
          <a:off x="2076450" y="5672908"/>
          <a:ext cx="4929188" cy="811212"/>
        </p:xfrm>
        <a:graphic>
          <a:graphicData uri="http://schemas.openxmlformats.org/presentationml/2006/ole">
            <mc:AlternateContent xmlns:mc="http://schemas.openxmlformats.org/markup-compatibility/2006">
              <mc:Choice xmlns:v="urn:schemas-microsoft-com:vml" Requires="v">
                <p:oleObj spid="_x0000_s25819" r:id="rId5" imgW="4318000" imgH="711200" progId="Equation.3">
                  <p:embed/>
                </p:oleObj>
              </mc:Choice>
              <mc:Fallback>
                <p:oleObj r:id="rId5" imgW="4318000" imgH="711200" progId="Equation.3">
                  <p:embed/>
                  <p:pic>
                    <p:nvPicPr>
                      <p:cNvPr id="13315" name="Object 4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76450" y="5672908"/>
                        <a:ext cx="4929188" cy="81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3" name="Line 42"/>
          <p:cNvSpPr>
            <a:spLocks noChangeShapeType="1"/>
          </p:cNvSpPr>
          <p:nvPr/>
        </p:nvSpPr>
        <p:spPr bwMode="auto">
          <a:xfrm>
            <a:off x="7934325" y="5949927"/>
            <a:ext cx="2736850" cy="0"/>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 name="Text Box 43"/>
          <p:cNvSpPr txBox="1">
            <a:spLocks noChangeArrowheads="1"/>
          </p:cNvSpPr>
          <p:nvPr/>
        </p:nvSpPr>
        <p:spPr bwMode="auto">
          <a:xfrm>
            <a:off x="7646988" y="4941864"/>
            <a:ext cx="469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t>0</a:t>
            </a:r>
            <a:r>
              <a:rPr lang="en-US" altLang="zh-CN"/>
              <a:t> </a:t>
            </a:r>
          </a:p>
        </p:txBody>
      </p:sp>
      <p:sp>
        <p:nvSpPr>
          <p:cNvPr id="25" name="Text Box 44"/>
          <p:cNvSpPr txBox="1">
            <a:spLocks noChangeArrowheads="1"/>
          </p:cNvSpPr>
          <p:nvPr/>
        </p:nvSpPr>
        <p:spPr bwMode="auto">
          <a:xfrm>
            <a:off x="7358063" y="5373664"/>
            <a:ext cx="7572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-45</a:t>
            </a:r>
            <a:r>
              <a:rPr lang="en-US" altLang="zh-CN" baseline="30000"/>
              <a:t>0</a:t>
            </a:r>
            <a:r>
              <a:rPr lang="en-US" altLang="zh-CN"/>
              <a:t> </a:t>
            </a:r>
          </a:p>
        </p:txBody>
      </p:sp>
      <p:sp>
        <p:nvSpPr>
          <p:cNvPr id="26" name="Text Box 45"/>
          <p:cNvSpPr txBox="1">
            <a:spLocks noChangeArrowheads="1"/>
          </p:cNvSpPr>
          <p:nvPr/>
        </p:nvSpPr>
        <p:spPr bwMode="auto">
          <a:xfrm>
            <a:off x="7358063" y="5805464"/>
            <a:ext cx="7572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-9</a:t>
            </a:r>
            <a:r>
              <a:rPr lang="el-GR" altLang="zh-CN"/>
              <a:t>0</a:t>
            </a:r>
            <a:r>
              <a:rPr lang="el-GR" altLang="zh-CN" baseline="30000"/>
              <a:t>0</a:t>
            </a:r>
            <a:r>
              <a:rPr lang="en-US" altLang="zh-CN"/>
              <a:t> </a:t>
            </a:r>
          </a:p>
        </p:txBody>
      </p:sp>
      <p:sp>
        <p:nvSpPr>
          <p:cNvPr id="27" name="Line 46"/>
          <p:cNvSpPr>
            <a:spLocks noChangeShapeType="1"/>
          </p:cNvSpPr>
          <p:nvPr/>
        </p:nvSpPr>
        <p:spPr bwMode="auto">
          <a:xfrm>
            <a:off x="7934325" y="5518127"/>
            <a:ext cx="1296988" cy="0"/>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Line 47"/>
          <p:cNvSpPr>
            <a:spLocks noChangeShapeType="1"/>
          </p:cNvSpPr>
          <p:nvPr/>
        </p:nvSpPr>
        <p:spPr bwMode="auto">
          <a:xfrm>
            <a:off x="9231313" y="5084739"/>
            <a:ext cx="0" cy="865188"/>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 name="Text Box 48"/>
          <p:cNvSpPr txBox="1">
            <a:spLocks noChangeArrowheads="1"/>
          </p:cNvSpPr>
          <p:nvPr/>
        </p:nvSpPr>
        <p:spPr bwMode="auto">
          <a:xfrm>
            <a:off x="1379538" y="3158309"/>
            <a:ext cx="16097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a:solidFill>
                  <a:srgbClr val="C00000"/>
                </a:solidFill>
                <a:latin typeface="+mj-ea"/>
                <a:ea typeface="+mj-ea"/>
              </a:rPr>
              <a:t>T</a:t>
            </a:r>
            <a:r>
              <a:rPr lang="el-GR" altLang="zh-CN" sz="2000" b="1">
                <a:solidFill>
                  <a:srgbClr val="C00000"/>
                </a:solidFill>
                <a:latin typeface="+mj-ea"/>
                <a:ea typeface="+mj-ea"/>
              </a:rPr>
              <a:t>ω</a:t>
            </a:r>
            <a:r>
              <a:rPr lang="en-US" altLang="zh-CN" sz="2000" b="1">
                <a:solidFill>
                  <a:srgbClr val="C00000"/>
                </a:solidFill>
                <a:latin typeface="+mj-ea"/>
                <a:ea typeface="+mj-ea"/>
              </a:rPr>
              <a:t>&gt;&gt;1</a:t>
            </a:r>
            <a:r>
              <a:rPr lang="zh-CN" altLang="en-US" sz="2000" b="1">
                <a:solidFill>
                  <a:srgbClr val="C00000"/>
                </a:solidFill>
                <a:latin typeface="+mj-ea"/>
                <a:ea typeface="+mj-ea"/>
              </a:rPr>
              <a:t>时，</a:t>
            </a:r>
            <a:endParaRPr lang="zh-CN" altLang="el-GR" sz="2000" b="1">
              <a:solidFill>
                <a:srgbClr val="C00000"/>
              </a:solidFill>
              <a:latin typeface="+mj-ea"/>
              <a:ea typeface="+mj-ea"/>
            </a:endParaRPr>
          </a:p>
        </p:txBody>
      </p:sp>
      <p:graphicFrame>
        <p:nvGraphicFramePr>
          <p:cNvPr id="30" name="Object 49"/>
          <p:cNvGraphicFramePr>
            <a:graphicFrameLocks noChangeAspect="1"/>
          </p:cNvGraphicFramePr>
          <p:nvPr>
            <p:extLst>
              <p:ext uri="{D42A27DB-BD31-4B8C-83A1-F6EECF244321}">
                <p14:modId xmlns:p14="http://schemas.microsoft.com/office/powerpoint/2010/main" val="105280227"/>
              </p:ext>
            </p:extLst>
          </p:nvPr>
        </p:nvGraphicFramePr>
        <p:xfrm>
          <a:off x="2076450" y="3584507"/>
          <a:ext cx="2982912" cy="1428750"/>
        </p:xfrm>
        <a:graphic>
          <a:graphicData uri="http://schemas.openxmlformats.org/presentationml/2006/ole">
            <mc:AlternateContent xmlns:mc="http://schemas.openxmlformats.org/markup-compatibility/2006">
              <mc:Choice xmlns:v="urn:schemas-microsoft-com:vml" Requires="v">
                <p:oleObj spid="_x0000_s25820" r:id="rId7" imgW="2489200" imgH="1193800" progId="Equation.3">
                  <p:embed/>
                </p:oleObj>
              </mc:Choice>
              <mc:Fallback>
                <p:oleObj r:id="rId7" imgW="2489200" imgH="1193800" progId="Equation.3">
                  <p:embed/>
                  <p:pic>
                    <p:nvPicPr>
                      <p:cNvPr id="13316" name="Object 4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76450" y="3584507"/>
                        <a:ext cx="2982912"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31" name="Line 50"/>
          <p:cNvSpPr>
            <a:spLocks noChangeShapeType="1"/>
          </p:cNvSpPr>
          <p:nvPr/>
        </p:nvSpPr>
        <p:spPr bwMode="auto">
          <a:xfrm>
            <a:off x="9231313" y="5949927"/>
            <a:ext cx="1366837" cy="0"/>
          </a:xfrm>
          <a:prstGeom prst="line">
            <a:avLst/>
          </a:prstGeom>
          <a:noFill/>
          <a:ln w="28575">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 name="Line 51"/>
          <p:cNvSpPr>
            <a:spLocks noChangeShapeType="1"/>
          </p:cNvSpPr>
          <p:nvPr/>
        </p:nvSpPr>
        <p:spPr bwMode="auto">
          <a:xfrm>
            <a:off x="9231313" y="3068614"/>
            <a:ext cx="1366837" cy="792163"/>
          </a:xfrm>
          <a:prstGeom prst="line">
            <a:avLst/>
          </a:prstGeom>
          <a:noFill/>
          <a:ln w="28575">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 name="Text Box 52"/>
          <p:cNvSpPr txBox="1">
            <a:spLocks noChangeArrowheads="1"/>
          </p:cNvSpPr>
          <p:nvPr/>
        </p:nvSpPr>
        <p:spPr bwMode="auto">
          <a:xfrm rot="1718024">
            <a:off x="9447213" y="3284514"/>
            <a:ext cx="15843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-20dB/dec</a:t>
            </a:r>
          </a:p>
        </p:txBody>
      </p:sp>
      <p:sp>
        <p:nvSpPr>
          <p:cNvPr id="34" name="Freeform 53"/>
          <p:cNvSpPr>
            <a:spLocks noChangeArrowheads="1"/>
          </p:cNvSpPr>
          <p:nvPr/>
        </p:nvSpPr>
        <p:spPr bwMode="auto">
          <a:xfrm>
            <a:off x="8005763" y="3068614"/>
            <a:ext cx="2592387" cy="792163"/>
          </a:xfrm>
          <a:custGeom>
            <a:avLst/>
            <a:gdLst>
              <a:gd name="T0" fmla="*/ 0 w 1543"/>
              <a:gd name="T1" fmla="*/ 0 h 499"/>
              <a:gd name="T2" fmla="*/ 2147483647 w 1543"/>
              <a:gd name="T3" fmla="*/ 2147483647 h 499"/>
              <a:gd name="T4" fmla="*/ 2147483647 w 1543"/>
              <a:gd name="T5" fmla="*/ 2147483647 h 499"/>
              <a:gd name="T6" fmla="*/ 2147483647 w 1543"/>
              <a:gd name="T7" fmla="*/ 2147483647 h 499"/>
              <a:gd name="T8" fmla="*/ 0 60000 65536"/>
              <a:gd name="T9" fmla="*/ 0 60000 65536"/>
              <a:gd name="T10" fmla="*/ 0 60000 65536"/>
              <a:gd name="T11" fmla="*/ 0 60000 65536"/>
              <a:gd name="T12" fmla="*/ 0 w 1543"/>
              <a:gd name="T13" fmla="*/ 0 h 499"/>
              <a:gd name="T14" fmla="*/ 1543 w 1543"/>
              <a:gd name="T15" fmla="*/ 499 h 499"/>
            </a:gdLst>
            <a:ahLst/>
            <a:cxnLst>
              <a:cxn ang="T8">
                <a:pos x="T0" y="T1"/>
              </a:cxn>
              <a:cxn ang="T9">
                <a:pos x="T2" y="T3"/>
              </a:cxn>
              <a:cxn ang="T10">
                <a:pos x="T4" y="T5"/>
              </a:cxn>
              <a:cxn ang="T11">
                <a:pos x="T6" y="T7"/>
              </a:cxn>
            </a:cxnLst>
            <a:rect l="T12" t="T13" r="T14" b="T15"/>
            <a:pathLst>
              <a:path w="1543" h="499">
                <a:moveTo>
                  <a:pt x="0" y="0"/>
                </a:moveTo>
                <a:cubicBezTo>
                  <a:pt x="215" y="8"/>
                  <a:pt x="431" y="16"/>
                  <a:pt x="590" y="46"/>
                </a:cubicBezTo>
                <a:cubicBezTo>
                  <a:pt x="749" y="76"/>
                  <a:pt x="794" y="106"/>
                  <a:pt x="953" y="182"/>
                </a:cubicBezTo>
                <a:cubicBezTo>
                  <a:pt x="1112" y="258"/>
                  <a:pt x="1327" y="378"/>
                  <a:pt x="1543" y="499"/>
                </a:cubicBezTo>
              </a:path>
            </a:pathLst>
          </a:custGeom>
          <a:noFill/>
          <a:ln w="28575">
            <a:solidFill>
              <a:srgbClr val="FF00FF"/>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5" name="Freeform 56"/>
          <p:cNvSpPr>
            <a:spLocks noChangeArrowheads="1"/>
          </p:cNvSpPr>
          <p:nvPr/>
        </p:nvSpPr>
        <p:spPr bwMode="auto">
          <a:xfrm>
            <a:off x="8005763" y="5084739"/>
            <a:ext cx="2592387" cy="865188"/>
          </a:xfrm>
          <a:custGeom>
            <a:avLst/>
            <a:gdLst>
              <a:gd name="T0" fmla="*/ 0 w 1543"/>
              <a:gd name="T1" fmla="*/ 0 h 545"/>
              <a:gd name="T2" fmla="*/ 2147483647 w 1543"/>
              <a:gd name="T3" fmla="*/ 2147483647 h 545"/>
              <a:gd name="T4" fmla="*/ 2147483647 w 1543"/>
              <a:gd name="T5" fmla="*/ 2147483647 h 545"/>
              <a:gd name="T6" fmla="*/ 2147483647 w 1543"/>
              <a:gd name="T7" fmla="*/ 2147483647 h 545"/>
              <a:gd name="T8" fmla="*/ 0 60000 65536"/>
              <a:gd name="T9" fmla="*/ 0 60000 65536"/>
              <a:gd name="T10" fmla="*/ 0 60000 65536"/>
              <a:gd name="T11" fmla="*/ 0 60000 65536"/>
              <a:gd name="T12" fmla="*/ 0 w 1543"/>
              <a:gd name="T13" fmla="*/ 0 h 545"/>
              <a:gd name="T14" fmla="*/ 1543 w 1543"/>
              <a:gd name="T15" fmla="*/ 545 h 545"/>
            </a:gdLst>
            <a:ahLst/>
            <a:cxnLst>
              <a:cxn ang="T8">
                <a:pos x="T0" y="T1"/>
              </a:cxn>
              <a:cxn ang="T9">
                <a:pos x="T2" y="T3"/>
              </a:cxn>
              <a:cxn ang="T10">
                <a:pos x="T4" y="T5"/>
              </a:cxn>
              <a:cxn ang="T11">
                <a:pos x="T6" y="T7"/>
              </a:cxn>
            </a:cxnLst>
            <a:rect l="T12" t="T13" r="T14" b="T15"/>
            <a:pathLst>
              <a:path w="1543" h="545">
                <a:moveTo>
                  <a:pt x="0" y="0"/>
                </a:moveTo>
                <a:cubicBezTo>
                  <a:pt x="197" y="7"/>
                  <a:pt x="394" y="15"/>
                  <a:pt x="545" y="91"/>
                </a:cubicBezTo>
                <a:cubicBezTo>
                  <a:pt x="696" y="167"/>
                  <a:pt x="742" y="378"/>
                  <a:pt x="908" y="454"/>
                </a:cubicBezTo>
                <a:cubicBezTo>
                  <a:pt x="1074" y="530"/>
                  <a:pt x="1445" y="530"/>
                  <a:pt x="1543" y="545"/>
                </a:cubicBezTo>
              </a:path>
            </a:pathLst>
          </a:custGeom>
          <a:noFill/>
          <a:ln w="28575">
            <a:solidFill>
              <a:srgbClr val="FF00FF"/>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6" name="Line 57"/>
          <p:cNvSpPr>
            <a:spLocks noChangeShapeType="1"/>
          </p:cNvSpPr>
          <p:nvPr/>
        </p:nvSpPr>
        <p:spPr bwMode="auto">
          <a:xfrm>
            <a:off x="7934325" y="3213077"/>
            <a:ext cx="1296988" cy="0"/>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 name="Text Box 59"/>
          <p:cNvSpPr txBox="1">
            <a:spLocks noChangeArrowheads="1"/>
          </p:cNvSpPr>
          <p:nvPr/>
        </p:nvSpPr>
        <p:spPr bwMode="auto">
          <a:xfrm>
            <a:off x="7573963" y="3068614"/>
            <a:ext cx="469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-3 </a:t>
            </a:r>
          </a:p>
        </p:txBody>
      </p:sp>
      <p:sp>
        <p:nvSpPr>
          <p:cNvPr id="38" name="Text Box 60"/>
          <p:cNvSpPr txBox="1">
            <a:spLocks noChangeArrowheads="1"/>
          </p:cNvSpPr>
          <p:nvPr/>
        </p:nvSpPr>
        <p:spPr bwMode="auto">
          <a:xfrm>
            <a:off x="9093200" y="2451077"/>
            <a:ext cx="13684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转折频率</a:t>
            </a:r>
          </a:p>
        </p:txBody>
      </p:sp>
      <p:sp>
        <p:nvSpPr>
          <p:cNvPr id="39" name="Text Box 61"/>
          <p:cNvSpPr txBox="1">
            <a:spLocks noChangeArrowheads="1"/>
          </p:cNvSpPr>
          <p:nvPr/>
        </p:nvSpPr>
        <p:spPr bwMode="auto">
          <a:xfrm>
            <a:off x="9164638" y="4451327"/>
            <a:ext cx="13684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转折频率</a:t>
            </a:r>
          </a:p>
        </p:txBody>
      </p:sp>
      <p:cxnSp>
        <p:nvCxnSpPr>
          <p:cNvPr id="40" name="直接箭头连接符 39"/>
          <p:cNvCxnSpPr/>
          <p:nvPr/>
        </p:nvCxnSpPr>
        <p:spPr>
          <a:xfrm>
            <a:off x="5111750" y="4603682"/>
            <a:ext cx="360362"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41" name="Object 34"/>
          <p:cNvGraphicFramePr>
            <a:graphicFrameLocks noChangeAspect="1"/>
          </p:cNvGraphicFramePr>
          <p:nvPr>
            <p:extLst>
              <p:ext uri="{D42A27DB-BD31-4B8C-83A1-F6EECF244321}">
                <p14:modId xmlns:p14="http://schemas.microsoft.com/office/powerpoint/2010/main" val="2614047808"/>
              </p:ext>
            </p:extLst>
          </p:nvPr>
        </p:nvGraphicFramePr>
        <p:xfrm>
          <a:off x="5614987" y="4316344"/>
          <a:ext cx="969963" cy="420688"/>
        </p:xfrm>
        <a:graphic>
          <a:graphicData uri="http://schemas.openxmlformats.org/presentationml/2006/ole">
            <mc:AlternateContent xmlns:mc="http://schemas.openxmlformats.org/markup-compatibility/2006">
              <mc:Choice xmlns:v="urn:schemas-microsoft-com:vml" Requires="v">
                <p:oleObj spid="_x0000_s25821" r:id="rId9" imgW="583693" imgH="253780" progId="Equations">
                  <p:embed/>
                </p:oleObj>
              </mc:Choice>
              <mc:Fallback>
                <p:oleObj r:id="rId9" imgW="583693" imgH="253780" progId="Equations">
                  <p:embed/>
                  <p:pic>
                    <p:nvPicPr>
                      <p:cNvPr id="24617" name="Object 3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614987" y="4316344"/>
                        <a:ext cx="969963"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912556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blinds(horizontal)">
                                      <p:cBhvr>
                                        <p:cTn id="11" dur="500"/>
                                        <p:tgtEl>
                                          <p:spTgt spid="20"/>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blinds(horizontal)">
                                      <p:cBhvr>
                                        <p:cTn id="16" dur="500"/>
                                        <p:tgtEl>
                                          <p:spTgt spid="29"/>
                                        </p:tgtEl>
                                      </p:cBhvr>
                                    </p:animEffect>
                                  </p:childTnLst>
                                </p:cTn>
                              </p:par>
                              <p:par>
                                <p:cTn id="17" presetID="3" presetClass="entr" presetSubtype="1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blinds(horizontal)">
                                      <p:cBhvr>
                                        <p:cTn id="19" dur="500"/>
                                        <p:tgtEl>
                                          <p:spTgt spid="30"/>
                                        </p:tgtEl>
                                      </p:cBhvr>
                                    </p:animEffect>
                                  </p:childTnLst>
                                </p:cTn>
                              </p:par>
                            </p:childTnLst>
                          </p:cTn>
                        </p:par>
                        <p:par>
                          <p:cTn id="20" fill="hold">
                            <p:stCondLst>
                              <p:cond delay="500"/>
                            </p:stCondLst>
                            <p:childTnLst>
                              <p:par>
                                <p:cTn id="21" presetID="3" presetClass="entr" presetSubtype="10"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blinds(horizontal)">
                                      <p:cBhvr>
                                        <p:cTn id="23" dur="500"/>
                                        <p:tgtEl>
                                          <p:spTgt spid="32"/>
                                        </p:tgtEl>
                                      </p:cBhvr>
                                    </p:animEffect>
                                  </p:childTnLst>
                                </p:cTn>
                              </p:par>
                            </p:childTnLst>
                          </p:cTn>
                        </p:par>
                        <p:par>
                          <p:cTn id="24" fill="hold">
                            <p:stCondLst>
                              <p:cond delay="1000"/>
                            </p:stCondLst>
                            <p:childTnLst>
                              <p:par>
                                <p:cTn id="25" presetID="3" presetClass="entr" presetSubtype="1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blinds(horizontal)">
                                      <p:cBhvr>
                                        <p:cTn id="27" dur="500"/>
                                        <p:tgtEl>
                                          <p:spTgt spid="33"/>
                                        </p:tgtEl>
                                      </p:cBhvr>
                                    </p:animEffect>
                                  </p:childTnLst>
                                </p:cTn>
                              </p:par>
                            </p:childTnLst>
                          </p:cTn>
                        </p:par>
                        <p:par>
                          <p:cTn id="28" fill="hold">
                            <p:stCondLst>
                              <p:cond delay="1500"/>
                            </p:stCondLst>
                            <p:childTnLst>
                              <p:par>
                                <p:cTn id="29" presetID="3" presetClass="entr" presetSubtype="1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blinds(horizontal)">
                                      <p:cBhvr>
                                        <p:cTn id="31" dur="500"/>
                                        <p:tgtEl>
                                          <p:spTgt spid="31"/>
                                        </p:tgtEl>
                                      </p:cBhvr>
                                    </p:animEffect>
                                  </p:childTnLst>
                                </p:cTn>
                              </p:par>
                            </p:childTnLst>
                          </p:cTn>
                        </p:par>
                        <p:par>
                          <p:cTn id="32" fill="hold">
                            <p:stCondLst>
                              <p:cond delay="2000"/>
                            </p:stCondLst>
                            <p:childTnLst>
                              <p:par>
                                <p:cTn id="33" presetID="3" presetClass="entr" presetSubtype="10" fill="hold" nodeType="after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blinds(horizontal)">
                                      <p:cBhvr>
                                        <p:cTn id="35" dur="500"/>
                                        <p:tgtEl>
                                          <p:spTgt spid="40"/>
                                        </p:tgtEl>
                                      </p:cBhvr>
                                    </p:animEffect>
                                  </p:childTnLst>
                                </p:cTn>
                              </p:par>
                              <p:par>
                                <p:cTn id="36" presetID="3" presetClass="entr" presetSubtype="10" fill="hold"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blinds(horizontal)">
                                      <p:cBhvr>
                                        <p:cTn id="38" dur="500"/>
                                        <p:tgtEl>
                                          <p:spTgt spid="41"/>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blinds(horizontal)">
                                      <p:cBhvr>
                                        <p:cTn id="43" dur="500"/>
                                        <p:tgtEl>
                                          <p:spTgt spid="21"/>
                                        </p:tgtEl>
                                      </p:cBhvr>
                                    </p:animEffect>
                                  </p:childTnLst>
                                </p:cTn>
                              </p:par>
                              <p:par>
                                <p:cTn id="44" presetID="3" presetClass="entr" presetSubtype="10" fill="hold"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blinds(horizontal)">
                                      <p:cBhvr>
                                        <p:cTn id="46" dur="500"/>
                                        <p:tgtEl>
                                          <p:spTgt spid="22"/>
                                        </p:tgtEl>
                                      </p:cBhvr>
                                    </p:animEffect>
                                  </p:childTnLst>
                                </p:cTn>
                              </p:par>
                            </p:childTnLst>
                          </p:cTn>
                        </p:par>
                        <p:par>
                          <p:cTn id="47" fill="hold">
                            <p:stCondLst>
                              <p:cond delay="500"/>
                            </p:stCondLst>
                            <p:childTnLst>
                              <p:par>
                                <p:cTn id="48" presetID="3" presetClass="entr" presetSubtype="10"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blinds(horizontal)">
                                      <p:cBhvr>
                                        <p:cTn id="50" dur="500"/>
                                        <p:tgtEl>
                                          <p:spTgt spid="34"/>
                                        </p:tgtEl>
                                      </p:cBhvr>
                                    </p:animEffect>
                                  </p:childTnLst>
                                </p:cTn>
                              </p:par>
                            </p:childTnLst>
                          </p:cTn>
                        </p:par>
                        <p:par>
                          <p:cTn id="51" fill="hold">
                            <p:stCondLst>
                              <p:cond delay="1000"/>
                            </p:stCondLst>
                            <p:childTnLst>
                              <p:par>
                                <p:cTn id="52" presetID="3" presetClass="entr" presetSubtype="1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blinds(horizontal)">
                                      <p:cBhvr>
                                        <p:cTn id="54" dur="500"/>
                                        <p:tgtEl>
                                          <p:spTgt spid="35"/>
                                        </p:tgtEl>
                                      </p:cBhvr>
                                    </p:animEffect>
                                  </p:childTnLst>
                                </p:cTn>
                              </p:par>
                            </p:childTnLst>
                          </p:cTn>
                        </p:par>
                        <p:par>
                          <p:cTn id="55" fill="hold">
                            <p:stCondLst>
                              <p:cond delay="1500"/>
                            </p:stCondLst>
                            <p:childTnLst>
                              <p:par>
                                <p:cTn id="56" presetID="3" presetClass="entr" presetSubtype="10"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blinds(horizontal)">
                                      <p:cBhvr>
                                        <p:cTn id="58" dur="500"/>
                                        <p:tgtEl>
                                          <p:spTgt spid="36"/>
                                        </p:tgtEl>
                                      </p:cBhvr>
                                    </p:animEffect>
                                  </p:childTnLst>
                                </p:cTn>
                              </p:par>
                            </p:childTnLst>
                          </p:cTn>
                        </p:par>
                        <p:par>
                          <p:cTn id="59" fill="hold">
                            <p:stCondLst>
                              <p:cond delay="2000"/>
                            </p:stCondLst>
                            <p:childTnLst>
                              <p:par>
                                <p:cTn id="60" presetID="3" presetClass="entr" presetSubtype="10" fill="hold"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blinds(horizontal)">
                                      <p:cBhvr>
                                        <p:cTn id="62" dur="500"/>
                                        <p:tgtEl>
                                          <p:spTgt spid="19"/>
                                        </p:tgtEl>
                                      </p:cBhvr>
                                    </p:animEffect>
                                  </p:childTnLst>
                                </p:cTn>
                              </p:par>
                            </p:childTnLst>
                          </p:cTn>
                        </p:par>
                        <p:par>
                          <p:cTn id="63" fill="hold">
                            <p:stCondLst>
                              <p:cond delay="2500"/>
                            </p:stCondLst>
                            <p:childTnLst>
                              <p:par>
                                <p:cTn id="64" presetID="3" presetClass="entr" presetSubtype="10" fill="hold" grpId="0" nodeType="after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blinds(horizontal)">
                                      <p:cBhvr>
                                        <p:cTn id="66" dur="500"/>
                                        <p:tgtEl>
                                          <p:spTgt spid="38"/>
                                        </p:tgtEl>
                                      </p:cBhvr>
                                    </p:animEffect>
                                  </p:childTnLst>
                                </p:cTn>
                              </p:par>
                            </p:childTnLst>
                          </p:cTn>
                        </p:par>
                        <p:par>
                          <p:cTn id="67" fill="hold">
                            <p:stCondLst>
                              <p:cond delay="3000"/>
                            </p:stCondLst>
                            <p:childTnLst>
                              <p:par>
                                <p:cTn id="68" presetID="3" presetClass="entr" presetSubtype="10" fill="hold" grpId="0"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blinds(horizontal)">
                                      <p:cBhvr>
                                        <p:cTn id="7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9" grpId="0"/>
      <p:bldP spid="33" grpId="0"/>
      <p:bldP spid="34" grpId="0" animBg="1"/>
      <p:bldP spid="35" grpId="0" animBg="1"/>
      <p:bldP spid="38" grpId="0"/>
      <p:bldP spid="3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773988" y="3029745"/>
            <a:ext cx="2786062" cy="738584"/>
          </a:xfrm>
          <a:prstGeom prst="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sp>
        <p:nvSpPr>
          <p:cNvPr id="3" name="Text Box 65"/>
          <p:cNvSpPr txBox="1">
            <a:spLocks noChangeArrowheads="1"/>
          </p:cNvSpPr>
          <p:nvPr/>
        </p:nvSpPr>
        <p:spPr bwMode="auto">
          <a:xfrm>
            <a:off x="515938" y="1105695"/>
            <a:ext cx="7416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例</a:t>
            </a:r>
            <a:r>
              <a:rPr lang="en-US" altLang="zh-CN" sz="2000" b="1" dirty="0">
                <a:latin typeface="+mj-ea"/>
                <a:ea typeface="+mj-ea"/>
              </a:rPr>
              <a:t>7</a:t>
            </a:r>
            <a:r>
              <a:rPr lang="zh-CN" altLang="en-US" sz="2000" dirty="0">
                <a:latin typeface="+mn-ea"/>
                <a:ea typeface="+mn-ea"/>
              </a:rPr>
              <a:t>：绘制系统的对数坐标图，已知系统的传递函数为</a:t>
            </a:r>
          </a:p>
        </p:txBody>
      </p:sp>
      <p:graphicFrame>
        <p:nvGraphicFramePr>
          <p:cNvPr id="4" name="Object 66"/>
          <p:cNvGraphicFramePr>
            <a:graphicFrameLocks noChangeAspect="1"/>
          </p:cNvGraphicFramePr>
          <p:nvPr>
            <p:extLst>
              <p:ext uri="{D42A27DB-BD31-4B8C-83A1-F6EECF244321}">
                <p14:modId xmlns:p14="http://schemas.microsoft.com/office/powerpoint/2010/main" val="3348353051"/>
              </p:ext>
            </p:extLst>
          </p:nvPr>
        </p:nvGraphicFramePr>
        <p:xfrm>
          <a:off x="3728244" y="1579564"/>
          <a:ext cx="4968875" cy="579437"/>
        </p:xfrm>
        <a:graphic>
          <a:graphicData uri="http://schemas.openxmlformats.org/presentationml/2006/ole">
            <mc:AlternateContent xmlns:mc="http://schemas.openxmlformats.org/markup-compatibility/2006">
              <mc:Choice xmlns:v="urn:schemas-microsoft-com:vml" Requires="v">
                <p:oleObj spid="_x0000_s26956" r:id="rId3" imgW="3594100" imgH="419100" progId="Equations">
                  <p:embed/>
                </p:oleObj>
              </mc:Choice>
              <mc:Fallback>
                <p:oleObj r:id="rId3" imgW="3594100" imgH="419100" progId="Equations">
                  <p:embed/>
                  <p:pic>
                    <p:nvPicPr>
                      <p:cNvPr id="25602" name="Object 6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8244" y="1579564"/>
                        <a:ext cx="49688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67"/>
          <p:cNvSpPr txBox="1">
            <a:spLocks noChangeArrowheads="1"/>
          </p:cNvSpPr>
          <p:nvPr/>
        </p:nvSpPr>
        <p:spPr bwMode="auto">
          <a:xfrm>
            <a:off x="1168399" y="2301081"/>
            <a:ext cx="75596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dirty="0" smtClean="0">
                <a:latin typeface="+mn-ea"/>
                <a:ea typeface="+mn-ea"/>
              </a:rPr>
              <a:t>① </a:t>
            </a:r>
            <a:r>
              <a:rPr lang="zh-CN" altLang="en-US" sz="2000" dirty="0" smtClean="0">
                <a:latin typeface="+mn-ea"/>
                <a:ea typeface="+mn-ea"/>
              </a:rPr>
              <a:t>计算系统</a:t>
            </a:r>
            <a:r>
              <a:rPr lang="zh-CN" altLang="en-US" sz="2000" dirty="0">
                <a:latin typeface="+mn-ea"/>
                <a:ea typeface="+mn-ea"/>
              </a:rPr>
              <a:t>的幅频特性函数和相频特性函数</a:t>
            </a:r>
          </a:p>
        </p:txBody>
      </p:sp>
      <p:graphicFrame>
        <p:nvGraphicFramePr>
          <p:cNvPr id="6" name="Object 68"/>
          <p:cNvGraphicFramePr>
            <a:graphicFrameLocks noChangeAspect="1"/>
          </p:cNvGraphicFramePr>
          <p:nvPr>
            <p:extLst>
              <p:ext uri="{D42A27DB-BD31-4B8C-83A1-F6EECF244321}">
                <p14:modId xmlns:p14="http://schemas.microsoft.com/office/powerpoint/2010/main" val="2737784932"/>
              </p:ext>
            </p:extLst>
          </p:nvPr>
        </p:nvGraphicFramePr>
        <p:xfrm>
          <a:off x="2047875" y="2728515"/>
          <a:ext cx="5481638" cy="720725"/>
        </p:xfrm>
        <a:graphic>
          <a:graphicData uri="http://schemas.openxmlformats.org/presentationml/2006/ole">
            <mc:AlternateContent xmlns:mc="http://schemas.openxmlformats.org/markup-compatibility/2006">
              <mc:Choice xmlns:v="urn:schemas-microsoft-com:vml" Requires="v">
                <p:oleObj spid="_x0000_s26957" name="Equation" r:id="rId5" imgW="4063680" imgH="533160" progId="Equation.DSMT4">
                  <p:embed/>
                </p:oleObj>
              </mc:Choice>
              <mc:Fallback>
                <p:oleObj name="Equation" r:id="rId5" imgW="4063680" imgH="533160" progId="Equation.DSMT4">
                  <p:embed/>
                  <p:pic>
                    <p:nvPicPr>
                      <p:cNvPr id="25603" name="Object 6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47875" y="2728515"/>
                        <a:ext cx="5481638"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Text Box 69"/>
          <p:cNvSpPr txBox="1">
            <a:spLocks noChangeArrowheads="1"/>
          </p:cNvSpPr>
          <p:nvPr/>
        </p:nvSpPr>
        <p:spPr bwMode="auto">
          <a:xfrm>
            <a:off x="1168399" y="4460593"/>
            <a:ext cx="67691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dirty="0" smtClean="0">
                <a:latin typeface="+mn-ea"/>
                <a:ea typeface="+mn-ea"/>
              </a:rPr>
              <a:t>② </a:t>
            </a:r>
            <a:r>
              <a:rPr lang="zh-CN" altLang="en-US" sz="2000" dirty="0" smtClean="0">
                <a:latin typeface="+mn-ea"/>
                <a:ea typeface="+mn-ea"/>
              </a:rPr>
              <a:t>计算</a:t>
            </a:r>
            <a:r>
              <a:rPr lang="zh-CN" altLang="en-US" sz="2000" dirty="0">
                <a:latin typeface="+mn-ea"/>
                <a:ea typeface="+mn-ea"/>
              </a:rPr>
              <a:t>对数幅频特性函数和对数相频特性函数</a:t>
            </a:r>
          </a:p>
        </p:txBody>
      </p:sp>
      <p:graphicFrame>
        <p:nvGraphicFramePr>
          <p:cNvPr id="8" name="Object 70"/>
          <p:cNvGraphicFramePr>
            <a:graphicFrameLocks noChangeAspect="1"/>
          </p:cNvGraphicFramePr>
          <p:nvPr>
            <p:extLst>
              <p:ext uri="{D42A27DB-BD31-4B8C-83A1-F6EECF244321}">
                <p14:modId xmlns:p14="http://schemas.microsoft.com/office/powerpoint/2010/main" val="2559862399"/>
              </p:ext>
            </p:extLst>
          </p:nvPr>
        </p:nvGraphicFramePr>
        <p:xfrm>
          <a:off x="2047875" y="4941093"/>
          <a:ext cx="7839075" cy="1427163"/>
        </p:xfrm>
        <a:graphic>
          <a:graphicData uri="http://schemas.openxmlformats.org/presentationml/2006/ole">
            <mc:AlternateContent xmlns:mc="http://schemas.openxmlformats.org/markup-compatibility/2006">
              <mc:Choice xmlns:v="urn:schemas-microsoft-com:vml" Requires="v">
                <p:oleObj spid="_x0000_s26958" name="Equation" r:id="rId7" imgW="4470120" imgH="812520" progId="Equation.DSMT4">
                  <p:embed/>
                </p:oleObj>
              </mc:Choice>
              <mc:Fallback>
                <p:oleObj name="Equation" r:id="rId7" imgW="4470120" imgH="812520" progId="Equation.DSMT4">
                  <p:embed/>
                  <p:pic>
                    <p:nvPicPr>
                      <p:cNvPr id="25604" name="Object 70"/>
                      <p:cNvPicPr>
                        <a:picLocks noChangeAspect="1" noChangeArrowheads="1"/>
                      </p:cNvPicPr>
                      <p:nvPr/>
                    </p:nvPicPr>
                    <p:blipFill>
                      <a:blip r:embed="rId8"/>
                      <a:srcRect/>
                      <a:stretch>
                        <a:fillRect/>
                      </a:stretch>
                    </p:blipFill>
                    <p:spPr bwMode="auto">
                      <a:xfrm>
                        <a:off x="2047875" y="4941093"/>
                        <a:ext cx="7839075" cy="142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 name="Object 71"/>
          <p:cNvGraphicFramePr>
            <a:graphicFrameLocks noChangeAspect="1"/>
          </p:cNvGraphicFramePr>
          <p:nvPr>
            <p:extLst>
              <p:ext uri="{D42A27DB-BD31-4B8C-83A1-F6EECF244321}">
                <p14:modId xmlns:p14="http://schemas.microsoft.com/office/powerpoint/2010/main" val="1361536684"/>
              </p:ext>
            </p:extLst>
          </p:nvPr>
        </p:nvGraphicFramePr>
        <p:xfrm>
          <a:off x="2074069" y="3577854"/>
          <a:ext cx="2450247" cy="696067"/>
        </p:xfrm>
        <a:graphic>
          <a:graphicData uri="http://schemas.openxmlformats.org/presentationml/2006/ole">
            <mc:AlternateContent xmlns:mc="http://schemas.openxmlformats.org/markup-compatibility/2006">
              <mc:Choice xmlns:v="urn:schemas-microsoft-com:vml" Requires="v">
                <p:oleObj spid="_x0000_s26959" name="Equation" r:id="rId9" imgW="1879560" imgH="533160" progId="Equation.DSMT4">
                  <p:embed/>
                </p:oleObj>
              </mc:Choice>
              <mc:Fallback>
                <p:oleObj name="Equation" r:id="rId9" imgW="1879560" imgH="533160" progId="Equation.DSMT4">
                  <p:embed/>
                  <p:pic>
                    <p:nvPicPr>
                      <p:cNvPr id="25605" name="Object 7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74069" y="3577854"/>
                        <a:ext cx="2450247" cy="696067"/>
                      </a:xfrm>
                      <a:prstGeom prst="rect">
                        <a:avLst/>
                      </a:prstGeom>
                      <a:noFill/>
                      <a:ln>
                        <a:noFill/>
                      </a:ln>
                    </p:spPr>
                  </p:pic>
                </p:oleObj>
              </mc:Fallback>
            </mc:AlternateContent>
          </a:graphicData>
        </a:graphic>
      </p:graphicFrame>
      <p:graphicFrame>
        <p:nvGraphicFramePr>
          <p:cNvPr id="10" name="Object 72"/>
          <p:cNvGraphicFramePr>
            <a:graphicFrameLocks noChangeAspect="1"/>
          </p:cNvGraphicFramePr>
          <p:nvPr>
            <p:extLst>
              <p:ext uri="{D42A27DB-BD31-4B8C-83A1-F6EECF244321}">
                <p14:modId xmlns:p14="http://schemas.microsoft.com/office/powerpoint/2010/main" val="3615507827"/>
              </p:ext>
            </p:extLst>
          </p:nvPr>
        </p:nvGraphicFramePr>
        <p:xfrm>
          <a:off x="7845425" y="3161904"/>
          <a:ext cx="2519354" cy="501650"/>
        </p:xfrm>
        <a:graphic>
          <a:graphicData uri="http://schemas.openxmlformats.org/presentationml/2006/ole">
            <mc:AlternateContent xmlns:mc="http://schemas.openxmlformats.org/markup-compatibility/2006">
              <mc:Choice xmlns:v="urn:schemas-microsoft-com:vml" Requires="v">
                <p:oleObj spid="_x0000_s26960" r:id="rId11" imgW="2298700" imgH="457200" progId="Equation.3">
                  <p:embed/>
                </p:oleObj>
              </mc:Choice>
              <mc:Fallback>
                <p:oleObj r:id="rId11" imgW="2298700" imgH="457200" progId="Equation.3">
                  <p:embed/>
                  <p:pic>
                    <p:nvPicPr>
                      <p:cNvPr id="25606" name="Object 7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845425" y="3161904"/>
                        <a:ext cx="2519354" cy="501650"/>
                      </a:xfrm>
                      <a:prstGeom prst="rect">
                        <a:avLst/>
                      </a:prstGeom>
                      <a:noFill/>
                      <a:ln>
                        <a:noFill/>
                      </a:ln>
                    </p:spPr>
                  </p:pic>
                </p:oleObj>
              </mc:Fallback>
            </mc:AlternateContent>
          </a:graphicData>
        </a:graphic>
      </p:graphicFrame>
      <p:graphicFrame>
        <p:nvGraphicFramePr>
          <p:cNvPr id="12" name="Object 14"/>
          <p:cNvGraphicFramePr>
            <a:graphicFrameLocks noChangeAspect="1"/>
          </p:cNvGraphicFramePr>
          <p:nvPr>
            <p:extLst>
              <p:ext uri="{D42A27DB-BD31-4B8C-83A1-F6EECF244321}">
                <p14:modId xmlns:p14="http://schemas.microsoft.com/office/powerpoint/2010/main" val="3907121998"/>
              </p:ext>
            </p:extLst>
          </p:nvPr>
        </p:nvGraphicFramePr>
        <p:xfrm>
          <a:off x="5613400" y="3749278"/>
          <a:ext cx="2973388" cy="344487"/>
        </p:xfrm>
        <a:graphic>
          <a:graphicData uri="http://schemas.openxmlformats.org/presentationml/2006/ole">
            <mc:AlternateContent xmlns:mc="http://schemas.openxmlformats.org/markup-compatibility/2006">
              <mc:Choice xmlns:v="urn:schemas-microsoft-com:vml" Requires="v">
                <p:oleObj spid="_x0000_s26961" r:id="rId13" imgW="1637589" imgH="190417" progId="Equations">
                  <p:embed/>
                </p:oleObj>
              </mc:Choice>
              <mc:Fallback>
                <p:oleObj r:id="rId13" imgW="1637589" imgH="190417" progId="Equations">
                  <p:embed/>
                  <p:pic>
                    <p:nvPicPr>
                      <p:cNvPr id="25607" name="Object 1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613400" y="3749278"/>
                        <a:ext cx="2973388"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1728271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5.1 </a:t>
            </a:r>
            <a:r>
              <a:rPr lang="zh-CN" altLang="en-US" dirty="0"/>
              <a:t>基本</a:t>
            </a:r>
            <a:r>
              <a:rPr lang="zh-CN" altLang="en-US" dirty="0" smtClean="0"/>
              <a:t>概念</a:t>
            </a:r>
            <a:endParaRPr lang="zh-CN" altLang="en-US" dirty="0"/>
          </a:p>
        </p:txBody>
      </p:sp>
      <p:sp>
        <p:nvSpPr>
          <p:cNvPr id="3" name="Text Box 77"/>
          <p:cNvSpPr txBox="1">
            <a:spLocks noChangeArrowheads="1"/>
          </p:cNvSpPr>
          <p:nvPr/>
        </p:nvSpPr>
        <p:spPr bwMode="auto">
          <a:xfrm>
            <a:off x="515939" y="1089025"/>
            <a:ext cx="11160124" cy="100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15950" eaLnBrk="1" hangingPunct="1">
              <a:lnSpc>
                <a:spcPct val="130000"/>
              </a:lnSpc>
              <a:spcBef>
                <a:spcPct val="50000"/>
              </a:spcBef>
            </a:pPr>
            <a:r>
              <a:rPr lang="zh-CN" altLang="en-US" sz="2400" b="1" dirty="0" smtClean="0">
                <a:solidFill>
                  <a:srgbClr val="0070C0"/>
                </a:solidFill>
                <a:latin typeface="+mj-ea"/>
                <a:ea typeface="+mj-ea"/>
              </a:rPr>
              <a:t>控制系统</a:t>
            </a:r>
            <a:r>
              <a:rPr lang="zh-CN" altLang="en-US" sz="2400" b="1" dirty="0">
                <a:solidFill>
                  <a:srgbClr val="0070C0"/>
                </a:solidFill>
                <a:latin typeface="+mj-ea"/>
                <a:ea typeface="+mj-ea"/>
              </a:rPr>
              <a:t>的频域分析法是以频率特性函数为基础的在频率域上分析系统性能的一种图解方法</a:t>
            </a:r>
            <a:r>
              <a:rPr lang="zh-CN" altLang="en-US" sz="2400" b="1" dirty="0" smtClean="0">
                <a:solidFill>
                  <a:srgbClr val="0070C0"/>
                </a:solidFill>
                <a:latin typeface="+mj-ea"/>
                <a:ea typeface="+mj-ea"/>
              </a:rPr>
              <a:t>。</a:t>
            </a:r>
            <a:endParaRPr lang="en-US" altLang="zh-CN" sz="2400" b="1" dirty="0">
              <a:solidFill>
                <a:srgbClr val="0070C0"/>
              </a:solidFill>
              <a:latin typeface="+mj-ea"/>
              <a:ea typeface="+mj-ea"/>
            </a:endParaRPr>
          </a:p>
        </p:txBody>
      </p:sp>
      <p:sp>
        <p:nvSpPr>
          <p:cNvPr id="4" name="Text Box 225"/>
          <p:cNvSpPr txBox="1">
            <a:spLocks noChangeArrowheads="1"/>
          </p:cNvSpPr>
          <p:nvPr/>
        </p:nvSpPr>
        <p:spPr bwMode="auto">
          <a:xfrm>
            <a:off x="515939" y="3635903"/>
            <a:ext cx="7632700" cy="400110"/>
          </a:xfrm>
          <a:prstGeom prst="rect">
            <a:avLst/>
          </a:prstGeom>
          <a:noFill/>
          <a:ln w="9525">
            <a:noFill/>
            <a:miter lim="800000"/>
            <a:headEnd/>
            <a:tailEnd/>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频域分析法是控制理论的重要方法，主要特点是</a:t>
            </a:r>
            <a:r>
              <a:rPr lang="zh-CN" altLang="en-US" sz="2000" dirty="0" smtClean="0">
                <a:latin typeface="+mn-ea"/>
                <a:ea typeface="+mn-ea"/>
              </a:rPr>
              <a:t>：</a:t>
            </a:r>
            <a:endParaRPr lang="zh-CN" altLang="en-US" sz="2000" dirty="0">
              <a:latin typeface="+mn-ea"/>
              <a:ea typeface="+mn-ea"/>
            </a:endParaRPr>
          </a:p>
        </p:txBody>
      </p:sp>
      <p:graphicFrame>
        <p:nvGraphicFramePr>
          <p:cNvPr id="6" name="图示 5"/>
          <p:cNvGraphicFramePr/>
          <p:nvPr>
            <p:extLst>
              <p:ext uri="{D42A27DB-BD31-4B8C-83A1-F6EECF244321}">
                <p14:modId xmlns:p14="http://schemas.microsoft.com/office/powerpoint/2010/main" val="855199948"/>
              </p:ext>
            </p:extLst>
          </p:nvPr>
        </p:nvGraphicFramePr>
        <p:xfrm>
          <a:off x="793967" y="4197319"/>
          <a:ext cx="10605553" cy="22923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图示 7"/>
          <p:cNvGraphicFramePr/>
          <p:nvPr>
            <p:extLst>
              <p:ext uri="{D42A27DB-BD31-4B8C-83A1-F6EECF244321}">
                <p14:modId xmlns:p14="http://schemas.microsoft.com/office/powerpoint/2010/main" val="743220946"/>
              </p:ext>
            </p:extLst>
          </p:nvPr>
        </p:nvGraphicFramePr>
        <p:xfrm>
          <a:off x="793967" y="2230244"/>
          <a:ext cx="10605553" cy="12541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6660104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sp>
        <p:nvSpPr>
          <p:cNvPr id="3" name="Text Box 8"/>
          <p:cNvSpPr txBox="1">
            <a:spLocks noChangeArrowheads="1"/>
          </p:cNvSpPr>
          <p:nvPr/>
        </p:nvSpPr>
        <p:spPr bwMode="auto">
          <a:xfrm>
            <a:off x="531813" y="1108078"/>
            <a:ext cx="59790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smtClean="0">
                <a:latin typeface="+mn-ea"/>
                <a:ea typeface="+mn-ea"/>
              </a:rPr>
              <a:t>③ </a:t>
            </a:r>
            <a:r>
              <a:rPr lang="zh-CN" altLang="en-US" sz="2400" dirty="0" smtClean="0">
                <a:latin typeface="+mn-ea"/>
                <a:ea typeface="+mn-ea"/>
              </a:rPr>
              <a:t>绘制</a:t>
            </a:r>
            <a:r>
              <a:rPr lang="zh-CN" altLang="en-US" sz="2400" dirty="0">
                <a:latin typeface="+mn-ea"/>
                <a:ea typeface="+mn-ea"/>
              </a:rPr>
              <a:t>对数幅频特性图和对数相频特性图</a:t>
            </a:r>
          </a:p>
        </p:txBody>
      </p:sp>
      <p:sp>
        <p:nvSpPr>
          <p:cNvPr id="4" name="Text Box 18"/>
          <p:cNvSpPr txBox="1">
            <a:spLocks noChangeArrowheads="1"/>
          </p:cNvSpPr>
          <p:nvPr/>
        </p:nvSpPr>
        <p:spPr bwMode="auto">
          <a:xfrm>
            <a:off x="952500" y="1830388"/>
            <a:ext cx="23764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2000" b="1" dirty="0">
                <a:solidFill>
                  <a:srgbClr val="C00000"/>
                </a:solidFill>
                <a:latin typeface="+mj-ea"/>
                <a:ea typeface="+mj-ea"/>
              </a:rPr>
              <a:t>ω</a:t>
            </a:r>
            <a:r>
              <a:rPr lang="en-US" altLang="zh-CN" sz="2000" b="1" dirty="0">
                <a:solidFill>
                  <a:srgbClr val="C00000"/>
                </a:solidFill>
                <a:latin typeface="+mj-ea"/>
                <a:ea typeface="+mj-ea"/>
              </a:rPr>
              <a:t>&lt;&lt;1</a:t>
            </a:r>
            <a:r>
              <a:rPr lang="zh-CN" altLang="en-US" sz="2000" b="1" dirty="0">
                <a:solidFill>
                  <a:srgbClr val="C00000"/>
                </a:solidFill>
                <a:latin typeface="+mj-ea"/>
                <a:ea typeface="+mj-ea"/>
              </a:rPr>
              <a:t>时，</a:t>
            </a:r>
            <a:endParaRPr lang="zh-CN" altLang="el-GR" sz="2000" b="1" dirty="0">
              <a:solidFill>
                <a:srgbClr val="C00000"/>
              </a:solidFill>
              <a:latin typeface="+mj-ea"/>
              <a:ea typeface="+mj-ea"/>
            </a:endParaRPr>
          </a:p>
        </p:txBody>
      </p:sp>
      <p:sp>
        <p:nvSpPr>
          <p:cNvPr id="5" name="Text Box 34"/>
          <p:cNvSpPr txBox="1">
            <a:spLocks noChangeArrowheads="1"/>
          </p:cNvSpPr>
          <p:nvPr/>
        </p:nvSpPr>
        <p:spPr bwMode="auto">
          <a:xfrm>
            <a:off x="933450" y="4060825"/>
            <a:ext cx="13874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2000" b="1">
                <a:solidFill>
                  <a:srgbClr val="C00000"/>
                </a:solidFill>
                <a:latin typeface="+mj-ea"/>
                <a:ea typeface="+mj-ea"/>
              </a:rPr>
              <a:t>ω</a:t>
            </a:r>
            <a:r>
              <a:rPr lang="en-US" altLang="zh-CN" sz="2000" b="1">
                <a:solidFill>
                  <a:srgbClr val="C00000"/>
                </a:solidFill>
                <a:latin typeface="+mj-ea"/>
                <a:ea typeface="+mj-ea"/>
              </a:rPr>
              <a:t>&gt;&gt;1</a:t>
            </a:r>
            <a:r>
              <a:rPr lang="zh-CN" altLang="en-US" sz="2000" b="1">
                <a:solidFill>
                  <a:srgbClr val="C00000"/>
                </a:solidFill>
                <a:latin typeface="+mj-ea"/>
                <a:ea typeface="+mj-ea"/>
              </a:rPr>
              <a:t>时，</a:t>
            </a:r>
            <a:endParaRPr lang="zh-CN" altLang="el-GR" sz="2000" b="1">
              <a:solidFill>
                <a:srgbClr val="C00000"/>
              </a:solidFill>
              <a:latin typeface="+mj-ea"/>
              <a:ea typeface="+mj-ea"/>
            </a:endParaRPr>
          </a:p>
        </p:txBody>
      </p:sp>
      <p:graphicFrame>
        <p:nvGraphicFramePr>
          <p:cNvPr id="6" name="Object 43"/>
          <p:cNvGraphicFramePr>
            <a:graphicFrameLocks noChangeAspect="1"/>
          </p:cNvGraphicFramePr>
          <p:nvPr>
            <p:extLst>
              <p:ext uri="{D42A27DB-BD31-4B8C-83A1-F6EECF244321}">
                <p14:modId xmlns:p14="http://schemas.microsoft.com/office/powerpoint/2010/main" val="4216724929"/>
              </p:ext>
            </p:extLst>
          </p:nvPr>
        </p:nvGraphicFramePr>
        <p:xfrm>
          <a:off x="1473200" y="5522914"/>
          <a:ext cx="3779838" cy="638175"/>
        </p:xfrm>
        <a:graphic>
          <a:graphicData uri="http://schemas.openxmlformats.org/presentationml/2006/ole">
            <mc:AlternateContent xmlns:mc="http://schemas.openxmlformats.org/markup-compatibility/2006">
              <mc:Choice xmlns:v="urn:schemas-microsoft-com:vml" Requires="v">
                <p:oleObj spid="_x0000_s27980" name="Equation" r:id="rId3" imgW="2857320" imgH="482400" progId="Equation.DSMT4">
                  <p:embed/>
                </p:oleObj>
              </mc:Choice>
              <mc:Fallback>
                <p:oleObj name="Equation" r:id="rId3" imgW="2857320" imgH="482400" progId="Equation.DSMT4">
                  <p:embed/>
                  <p:pic>
                    <p:nvPicPr>
                      <p:cNvPr id="26626" name="Object 4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3200" y="5522914"/>
                        <a:ext cx="3779838" cy="638175"/>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Object 61"/>
          <p:cNvGraphicFramePr>
            <a:graphicFrameLocks noChangeAspect="1"/>
          </p:cNvGraphicFramePr>
          <p:nvPr>
            <p:extLst>
              <p:ext uri="{D42A27DB-BD31-4B8C-83A1-F6EECF244321}">
                <p14:modId xmlns:p14="http://schemas.microsoft.com/office/powerpoint/2010/main" val="4286313785"/>
              </p:ext>
            </p:extLst>
          </p:nvPr>
        </p:nvGraphicFramePr>
        <p:xfrm>
          <a:off x="1473994" y="3065465"/>
          <a:ext cx="3689350" cy="642937"/>
        </p:xfrm>
        <a:graphic>
          <a:graphicData uri="http://schemas.openxmlformats.org/presentationml/2006/ole">
            <mc:AlternateContent xmlns:mc="http://schemas.openxmlformats.org/markup-compatibility/2006">
              <mc:Choice xmlns:v="urn:schemas-microsoft-com:vml" Requires="v">
                <p:oleObj spid="_x0000_s27981" name="Equation" r:id="rId5" imgW="2768400" imgH="482400" progId="Equation.DSMT4">
                  <p:embed/>
                </p:oleObj>
              </mc:Choice>
              <mc:Fallback>
                <p:oleObj name="Equation" r:id="rId5" imgW="2768400" imgH="482400" progId="Equation.DSMT4">
                  <p:embed/>
                  <p:pic>
                    <p:nvPicPr>
                      <p:cNvPr id="26627" name="Object 6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3994" y="3065465"/>
                        <a:ext cx="3689350" cy="642937"/>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 name="Text Box 53"/>
          <p:cNvSpPr txBox="1">
            <a:spLocks noChangeArrowheads="1"/>
          </p:cNvSpPr>
          <p:nvPr/>
        </p:nvSpPr>
        <p:spPr bwMode="auto">
          <a:xfrm rot="1481312">
            <a:off x="9463088" y="2652712"/>
            <a:ext cx="15843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-20dB/dec</a:t>
            </a:r>
          </a:p>
        </p:txBody>
      </p:sp>
      <p:graphicFrame>
        <p:nvGraphicFramePr>
          <p:cNvPr id="9" name="Object 67"/>
          <p:cNvGraphicFramePr>
            <a:graphicFrameLocks noChangeAspect="1"/>
          </p:cNvGraphicFramePr>
          <p:nvPr>
            <p:extLst>
              <p:ext uri="{D42A27DB-BD31-4B8C-83A1-F6EECF244321}">
                <p14:modId xmlns:p14="http://schemas.microsoft.com/office/powerpoint/2010/main" val="1304914487"/>
              </p:ext>
            </p:extLst>
          </p:nvPr>
        </p:nvGraphicFramePr>
        <p:xfrm>
          <a:off x="9297988" y="5600700"/>
          <a:ext cx="1300162" cy="487362"/>
        </p:xfrm>
        <a:graphic>
          <a:graphicData uri="http://schemas.openxmlformats.org/presentationml/2006/ole">
            <mc:AlternateContent xmlns:mc="http://schemas.openxmlformats.org/markup-compatibility/2006">
              <mc:Choice xmlns:v="urn:schemas-microsoft-com:vml" Requires="v">
                <p:oleObj spid="_x0000_s27982" r:id="rId7" imgW="1117600" imgH="419100" progId="Equation.3">
                  <p:embed/>
                </p:oleObj>
              </mc:Choice>
              <mc:Fallback>
                <p:oleObj r:id="rId7" imgW="1117600" imgH="419100" progId="Equation.3">
                  <p:embed/>
                  <p:pic>
                    <p:nvPicPr>
                      <p:cNvPr id="26628" name="Object 6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97988" y="5600700"/>
                        <a:ext cx="1300162" cy="487362"/>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 name="Object 71"/>
          <p:cNvGraphicFramePr>
            <a:graphicFrameLocks noChangeAspect="1"/>
          </p:cNvGraphicFramePr>
          <p:nvPr>
            <p:extLst>
              <p:ext uri="{D42A27DB-BD31-4B8C-83A1-F6EECF244321}">
                <p14:modId xmlns:p14="http://schemas.microsoft.com/office/powerpoint/2010/main" val="1844664922"/>
              </p:ext>
            </p:extLst>
          </p:nvPr>
        </p:nvGraphicFramePr>
        <p:xfrm>
          <a:off x="7154863" y="5672137"/>
          <a:ext cx="1300162" cy="482600"/>
        </p:xfrm>
        <a:graphic>
          <a:graphicData uri="http://schemas.openxmlformats.org/presentationml/2006/ole">
            <mc:AlternateContent xmlns:mc="http://schemas.openxmlformats.org/markup-compatibility/2006">
              <mc:Choice xmlns:v="urn:schemas-microsoft-com:vml" Requires="v">
                <p:oleObj spid="_x0000_s27983" r:id="rId9" imgW="1130300" imgH="419100" progId="Equation.3">
                  <p:embed/>
                </p:oleObj>
              </mc:Choice>
              <mc:Fallback>
                <p:oleObj r:id="rId9" imgW="1130300" imgH="419100" progId="Equation.3">
                  <p:embed/>
                  <p:pic>
                    <p:nvPicPr>
                      <p:cNvPr id="26629" name="Object 7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4863" y="5672137"/>
                        <a:ext cx="1300162"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 name="Text Box 73"/>
          <p:cNvSpPr txBox="1">
            <a:spLocks noChangeArrowheads="1"/>
          </p:cNvSpPr>
          <p:nvPr/>
        </p:nvSpPr>
        <p:spPr bwMode="auto">
          <a:xfrm>
            <a:off x="7083425" y="6100762"/>
            <a:ext cx="19462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a:latin typeface="+mn-ea"/>
                <a:ea typeface="+mn-ea"/>
              </a:rPr>
              <a:t>非最小相位系统</a:t>
            </a:r>
          </a:p>
        </p:txBody>
      </p:sp>
      <p:sp>
        <p:nvSpPr>
          <p:cNvPr id="12" name="Text Box 74"/>
          <p:cNvSpPr txBox="1">
            <a:spLocks noChangeArrowheads="1"/>
          </p:cNvSpPr>
          <p:nvPr/>
        </p:nvSpPr>
        <p:spPr bwMode="auto">
          <a:xfrm>
            <a:off x="9226550" y="6100762"/>
            <a:ext cx="16557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a:latin typeface="+mn-ea"/>
                <a:ea typeface="+mn-ea"/>
              </a:rPr>
              <a:t>最小相位系统</a:t>
            </a:r>
          </a:p>
        </p:txBody>
      </p:sp>
      <p:sp>
        <p:nvSpPr>
          <p:cNvPr id="13" name="Line 11"/>
          <p:cNvSpPr>
            <a:spLocks noChangeShapeType="1"/>
          </p:cNvSpPr>
          <p:nvPr/>
        </p:nvSpPr>
        <p:spPr bwMode="auto">
          <a:xfrm>
            <a:off x="7229475" y="3756025"/>
            <a:ext cx="33845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 name="Line 12"/>
          <p:cNvSpPr>
            <a:spLocks noChangeShapeType="1"/>
          </p:cNvSpPr>
          <p:nvPr/>
        </p:nvSpPr>
        <p:spPr bwMode="auto">
          <a:xfrm flipV="1">
            <a:off x="7226300" y="3529012"/>
            <a:ext cx="0" cy="20891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 name="Text Box 14"/>
          <p:cNvSpPr txBox="1">
            <a:spLocks noChangeArrowheads="1"/>
          </p:cNvSpPr>
          <p:nvPr/>
        </p:nvSpPr>
        <p:spPr bwMode="auto">
          <a:xfrm>
            <a:off x="7229475" y="3036887"/>
            <a:ext cx="8651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t>φ </a:t>
            </a:r>
            <a:r>
              <a:rPr lang="en-US" altLang="zh-CN" sz="1400"/>
              <a:t>(</a:t>
            </a:r>
            <a:r>
              <a:rPr lang="el-GR" altLang="zh-CN" sz="1400"/>
              <a:t>ω</a:t>
            </a:r>
            <a:r>
              <a:rPr lang="en-US" altLang="zh-CN" sz="1400"/>
              <a:t>)</a:t>
            </a:r>
            <a:r>
              <a:rPr lang="en-US" altLang="zh-CN"/>
              <a:t> </a:t>
            </a:r>
          </a:p>
        </p:txBody>
      </p:sp>
      <p:sp>
        <p:nvSpPr>
          <p:cNvPr id="16" name="Text Box 15"/>
          <p:cNvSpPr txBox="1">
            <a:spLocks noChangeArrowheads="1"/>
          </p:cNvSpPr>
          <p:nvPr/>
        </p:nvSpPr>
        <p:spPr bwMode="auto">
          <a:xfrm>
            <a:off x="10398125" y="3756025"/>
            <a:ext cx="4699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t>ω</a:t>
            </a:r>
            <a:r>
              <a:rPr lang="en-US" altLang="zh-CN"/>
              <a:t> </a:t>
            </a:r>
          </a:p>
        </p:txBody>
      </p:sp>
      <p:sp>
        <p:nvSpPr>
          <p:cNvPr id="17" name="Line 21"/>
          <p:cNvSpPr>
            <a:spLocks noChangeShapeType="1"/>
          </p:cNvSpPr>
          <p:nvPr/>
        </p:nvSpPr>
        <p:spPr bwMode="auto">
          <a:xfrm>
            <a:off x="8526463" y="3684587"/>
            <a:ext cx="0" cy="714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 name="Line 28"/>
          <p:cNvSpPr>
            <a:spLocks noChangeShapeType="1"/>
          </p:cNvSpPr>
          <p:nvPr/>
        </p:nvSpPr>
        <p:spPr bwMode="auto">
          <a:xfrm>
            <a:off x="7226300" y="5314950"/>
            <a:ext cx="2736850" cy="0"/>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 name="Text Box 29"/>
          <p:cNvSpPr txBox="1">
            <a:spLocks noChangeArrowheads="1"/>
          </p:cNvSpPr>
          <p:nvPr/>
        </p:nvSpPr>
        <p:spPr bwMode="auto">
          <a:xfrm>
            <a:off x="6726238" y="4386262"/>
            <a:ext cx="685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-90</a:t>
            </a:r>
            <a:r>
              <a:rPr lang="en-US" altLang="zh-CN" sz="1400" baseline="30000"/>
              <a:t>0</a:t>
            </a:r>
            <a:r>
              <a:rPr lang="en-US" altLang="zh-CN"/>
              <a:t> </a:t>
            </a:r>
          </a:p>
        </p:txBody>
      </p:sp>
      <p:sp>
        <p:nvSpPr>
          <p:cNvPr id="20" name="Text Box 30"/>
          <p:cNvSpPr txBox="1">
            <a:spLocks noChangeArrowheads="1"/>
          </p:cNvSpPr>
          <p:nvPr/>
        </p:nvSpPr>
        <p:spPr bwMode="auto">
          <a:xfrm>
            <a:off x="6654800" y="4743450"/>
            <a:ext cx="7572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-180</a:t>
            </a:r>
            <a:r>
              <a:rPr lang="en-US" altLang="zh-CN" sz="1400" baseline="30000"/>
              <a:t>0</a:t>
            </a:r>
            <a:r>
              <a:rPr lang="en-US" altLang="zh-CN"/>
              <a:t> </a:t>
            </a:r>
          </a:p>
        </p:txBody>
      </p:sp>
      <p:sp>
        <p:nvSpPr>
          <p:cNvPr id="21" name="Text Box 31"/>
          <p:cNvSpPr txBox="1">
            <a:spLocks noChangeArrowheads="1"/>
          </p:cNvSpPr>
          <p:nvPr/>
        </p:nvSpPr>
        <p:spPr bwMode="auto">
          <a:xfrm>
            <a:off x="6654800" y="5100637"/>
            <a:ext cx="7572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-27</a:t>
            </a:r>
            <a:r>
              <a:rPr lang="el-GR" altLang="zh-CN" sz="1400"/>
              <a:t>0</a:t>
            </a:r>
            <a:r>
              <a:rPr lang="el-GR" altLang="zh-CN" sz="1400" baseline="30000"/>
              <a:t>0</a:t>
            </a:r>
            <a:r>
              <a:rPr lang="en-US" altLang="zh-CN"/>
              <a:t> </a:t>
            </a:r>
          </a:p>
        </p:txBody>
      </p:sp>
      <p:sp>
        <p:nvSpPr>
          <p:cNvPr id="22" name="Line 32"/>
          <p:cNvSpPr>
            <a:spLocks noChangeShapeType="1"/>
          </p:cNvSpPr>
          <p:nvPr/>
        </p:nvSpPr>
        <p:spPr bwMode="auto">
          <a:xfrm>
            <a:off x="7226300" y="4957762"/>
            <a:ext cx="1296988" cy="0"/>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 name="Line 33"/>
          <p:cNvSpPr>
            <a:spLocks noChangeShapeType="1"/>
          </p:cNvSpPr>
          <p:nvPr/>
        </p:nvSpPr>
        <p:spPr bwMode="auto">
          <a:xfrm>
            <a:off x="8512175" y="2886075"/>
            <a:ext cx="0" cy="2449512"/>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 name="Line 56"/>
          <p:cNvSpPr>
            <a:spLocks noChangeShapeType="1"/>
          </p:cNvSpPr>
          <p:nvPr/>
        </p:nvSpPr>
        <p:spPr bwMode="auto">
          <a:xfrm>
            <a:off x="9369425" y="2886075"/>
            <a:ext cx="0" cy="2449512"/>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 name="Freeform 59"/>
          <p:cNvSpPr>
            <a:spLocks noChangeArrowheads="1"/>
          </p:cNvSpPr>
          <p:nvPr/>
        </p:nvSpPr>
        <p:spPr bwMode="auto">
          <a:xfrm>
            <a:off x="7373938" y="4332287"/>
            <a:ext cx="2592387" cy="287338"/>
          </a:xfrm>
          <a:custGeom>
            <a:avLst/>
            <a:gdLst>
              <a:gd name="T0" fmla="*/ 0 w 1542"/>
              <a:gd name="T1" fmla="*/ 2147483647 h 151"/>
              <a:gd name="T2" fmla="*/ 2147483647 w 1542"/>
              <a:gd name="T3" fmla="*/ 2147483647 h 151"/>
              <a:gd name="T4" fmla="*/ 2147483647 w 1542"/>
              <a:gd name="T5" fmla="*/ 2147483647 h 151"/>
              <a:gd name="T6" fmla="*/ 2147483647 w 1542"/>
              <a:gd name="T7" fmla="*/ 2147483647 h 151"/>
              <a:gd name="T8" fmla="*/ 2147483647 w 1542"/>
              <a:gd name="T9" fmla="*/ 2147483647 h 151"/>
              <a:gd name="T10" fmla="*/ 2147483647 w 1542"/>
              <a:gd name="T11" fmla="*/ 2147483647 h 151"/>
              <a:gd name="T12" fmla="*/ 2147483647 w 1542"/>
              <a:gd name="T13" fmla="*/ 2147483647 h 151"/>
              <a:gd name="T14" fmla="*/ 0 60000 65536"/>
              <a:gd name="T15" fmla="*/ 0 60000 65536"/>
              <a:gd name="T16" fmla="*/ 0 60000 65536"/>
              <a:gd name="T17" fmla="*/ 0 60000 65536"/>
              <a:gd name="T18" fmla="*/ 0 60000 65536"/>
              <a:gd name="T19" fmla="*/ 0 60000 65536"/>
              <a:gd name="T20" fmla="*/ 0 60000 65536"/>
              <a:gd name="T21" fmla="*/ 0 w 1542"/>
              <a:gd name="T22" fmla="*/ 0 h 151"/>
              <a:gd name="T23" fmla="*/ 1542 w 1542"/>
              <a:gd name="T24" fmla="*/ 151 h 1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42" h="151">
                <a:moveTo>
                  <a:pt x="0" y="106"/>
                </a:moveTo>
                <a:cubicBezTo>
                  <a:pt x="158" y="113"/>
                  <a:pt x="317" y="121"/>
                  <a:pt x="453" y="106"/>
                </a:cubicBezTo>
                <a:cubicBezTo>
                  <a:pt x="589" y="91"/>
                  <a:pt x="725" y="30"/>
                  <a:pt x="816" y="15"/>
                </a:cubicBezTo>
                <a:cubicBezTo>
                  <a:pt x="907" y="0"/>
                  <a:pt x="945" y="7"/>
                  <a:pt x="998" y="15"/>
                </a:cubicBezTo>
                <a:cubicBezTo>
                  <a:pt x="1051" y="23"/>
                  <a:pt x="1089" y="46"/>
                  <a:pt x="1134" y="61"/>
                </a:cubicBezTo>
                <a:cubicBezTo>
                  <a:pt x="1179" y="76"/>
                  <a:pt x="1202" y="91"/>
                  <a:pt x="1270" y="106"/>
                </a:cubicBezTo>
                <a:cubicBezTo>
                  <a:pt x="1338" y="121"/>
                  <a:pt x="1440" y="136"/>
                  <a:pt x="1542" y="151"/>
                </a:cubicBezTo>
              </a:path>
            </a:pathLst>
          </a:custGeom>
          <a:noFill/>
          <a:ln w="28575">
            <a:solidFill>
              <a:srgbClr val="FF00FF"/>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6" name="Freeform 60"/>
          <p:cNvSpPr>
            <a:spLocks noChangeArrowheads="1"/>
          </p:cNvSpPr>
          <p:nvPr/>
        </p:nvSpPr>
        <p:spPr bwMode="auto">
          <a:xfrm>
            <a:off x="7512050" y="4600575"/>
            <a:ext cx="2160588" cy="720725"/>
          </a:xfrm>
          <a:custGeom>
            <a:avLst/>
            <a:gdLst>
              <a:gd name="T0" fmla="*/ 0 w 1497"/>
              <a:gd name="T1" fmla="*/ 0 h 544"/>
              <a:gd name="T2" fmla="*/ 2147483647 w 1497"/>
              <a:gd name="T3" fmla="*/ 2147483647 h 544"/>
              <a:gd name="T4" fmla="*/ 2147483647 w 1497"/>
              <a:gd name="T5" fmla="*/ 2147483647 h 544"/>
              <a:gd name="T6" fmla="*/ 2147483647 w 1497"/>
              <a:gd name="T7" fmla="*/ 2147483647 h 544"/>
              <a:gd name="T8" fmla="*/ 0 60000 65536"/>
              <a:gd name="T9" fmla="*/ 0 60000 65536"/>
              <a:gd name="T10" fmla="*/ 0 60000 65536"/>
              <a:gd name="T11" fmla="*/ 0 60000 65536"/>
              <a:gd name="T12" fmla="*/ 0 w 1497"/>
              <a:gd name="T13" fmla="*/ 0 h 544"/>
              <a:gd name="T14" fmla="*/ 1497 w 1497"/>
              <a:gd name="T15" fmla="*/ 544 h 544"/>
            </a:gdLst>
            <a:ahLst/>
            <a:cxnLst>
              <a:cxn ang="T8">
                <a:pos x="T0" y="T1"/>
              </a:cxn>
              <a:cxn ang="T9">
                <a:pos x="T2" y="T3"/>
              </a:cxn>
              <a:cxn ang="T10">
                <a:pos x="T4" y="T5"/>
              </a:cxn>
              <a:cxn ang="T11">
                <a:pos x="T6" y="T7"/>
              </a:cxn>
            </a:cxnLst>
            <a:rect l="T12" t="T13" r="T14" b="T15"/>
            <a:pathLst>
              <a:path w="1497" h="544">
                <a:moveTo>
                  <a:pt x="0" y="0"/>
                </a:moveTo>
                <a:cubicBezTo>
                  <a:pt x="177" y="7"/>
                  <a:pt x="355" y="15"/>
                  <a:pt x="499" y="91"/>
                </a:cubicBezTo>
                <a:cubicBezTo>
                  <a:pt x="643" y="167"/>
                  <a:pt x="696" y="379"/>
                  <a:pt x="862" y="454"/>
                </a:cubicBezTo>
                <a:cubicBezTo>
                  <a:pt x="1028" y="529"/>
                  <a:pt x="1422" y="544"/>
                  <a:pt x="1497" y="544"/>
                </a:cubicBezTo>
              </a:path>
            </a:pathLst>
          </a:custGeom>
          <a:noFill/>
          <a:ln w="28575">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7" name="Line 70"/>
          <p:cNvSpPr>
            <a:spLocks noChangeShapeType="1"/>
          </p:cNvSpPr>
          <p:nvPr/>
        </p:nvSpPr>
        <p:spPr bwMode="auto">
          <a:xfrm flipH="1" flipV="1">
            <a:off x="9583738" y="4529137"/>
            <a:ext cx="571500" cy="1071563"/>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 name="Line 72"/>
          <p:cNvSpPr>
            <a:spLocks noChangeShapeType="1"/>
          </p:cNvSpPr>
          <p:nvPr/>
        </p:nvSpPr>
        <p:spPr bwMode="auto">
          <a:xfrm flipV="1">
            <a:off x="7726363" y="4814887"/>
            <a:ext cx="360362" cy="86360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9" name="Line 76"/>
          <p:cNvSpPr>
            <a:spLocks noChangeShapeType="1"/>
          </p:cNvSpPr>
          <p:nvPr/>
        </p:nvSpPr>
        <p:spPr bwMode="auto">
          <a:xfrm>
            <a:off x="7226300" y="5314950"/>
            <a:ext cx="1296988" cy="0"/>
          </a:xfrm>
          <a:prstGeom prst="line">
            <a:avLst/>
          </a:prstGeom>
          <a:noFill/>
          <a:ln w="28575">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 name="Line 77"/>
          <p:cNvSpPr>
            <a:spLocks noChangeShapeType="1"/>
          </p:cNvSpPr>
          <p:nvPr/>
        </p:nvSpPr>
        <p:spPr bwMode="auto">
          <a:xfrm>
            <a:off x="8512175" y="4957762"/>
            <a:ext cx="863600" cy="0"/>
          </a:xfrm>
          <a:prstGeom prst="line">
            <a:avLst/>
          </a:prstGeom>
          <a:noFill/>
          <a:ln w="28575">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 name="Line 78"/>
          <p:cNvSpPr>
            <a:spLocks noChangeShapeType="1"/>
          </p:cNvSpPr>
          <p:nvPr/>
        </p:nvSpPr>
        <p:spPr bwMode="auto">
          <a:xfrm>
            <a:off x="9369425" y="5314950"/>
            <a:ext cx="936625" cy="0"/>
          </a:xfrm>
          <a:prstGeom prst="line">
            <a:avLst/>
          </a:prstGeom>
          <a:noFill/>
          <a:ln w="28575">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32" name="Object 70"/>
          <p:cNvGraphicFramePr>
            <a:graphicFrameLocks noChangeAspect="1"/>
          </p:cNvGraphicFramePr>
          <p:nvPr>
            <p:extLst>
              <p:ext uri="{D42A27DB-BD31-4B8C-83A1-F6EECF244321}">
                <p14:modId xmlns:p14="http://schemas.microsoft.com/office/powerpoint/2010/main" val="4179129701"/>
              </p:ext>
            </p:extLst>
          </p:nvPr>
        </p:nvGraphicFramePr>
        <p:xfrm>
          <a:off x="1473994" y="2198686"/>
          <a:ext cx="4430712" cy="714375"/>
        </p:xfrm>
        <a:graphic>
          <a:graphicData uri="http://schemas.openxmlformats.org/presentationml/2006/ole">
            <mc:AlternateContent xmlns:mc="http://schemas.openxmlformats.org/markup-compatibility/2006">
              <mc:Choice xmlns:v="urn:schemas-microsoft-com:vml" Requires="v">
                <p:oleObj spid="_x0000_s27984" r:id="rId11" imgW="2525108" imgH="406048" progId="Equations">
                  <p:embed/>
                </p:oleObj>
              </mc:Choice>
              <mc:Fallback>
                <p:oleObj r:id="rId11" imgW="2525108" imgH="406048" progId="Equations">
                  <p:embed/>
                  <p:pic>
                    <p:nvPicPr>
                      <p:cNvPr id="26630" name="Object 7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73994" y="2198686"/>
                        <a:ext cx="4430712"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3" name="Object 60"/>
          <p:cNvGraphicFramePr>
            <a:graphicFrameLocks noChangeAspect="1"/>
          </p:cNvGraphicFramePr>
          <p:nvPr>
            <p:extLst>
              <p:ext uri="{D42A27DB-BD31-4B8C-83A1-F6EECF244321}">
                <p14:modId xmlns:p14="http://schemas.microsoft.com/office/powerpoint/2010/main" val="2017907531"/>
              </p:ext>
            </p:extLst>
          </p:nvPr>
        </p:nvGraphicFramePr>
        <p:xfrm>
          <a:off x="1476375" y="4486274"/>
          <a:ext cx="4432300" cy="893763"/>
        </p:xfrm>
        <a:graphic>
          <a:graphicData uri="http://schemas.openxmlformats.org/presentationml/2006/ole">
            <mc:AlternateContent xmlns:mc="http://schemas.openxmlformats.org/markup-compatibility/2006">
              <mc:Choice xmlns:v="urn:schemas-microsoft-com:vml" Requires="v">
                <p:oleObj spid="_x0000_s27985" r:id="rId13" imgW="2527300" imgH="508000" progId="Equations">
                  <p:embed/>
                </p:oleObj>
              </mc:Choice>
              <mc:Fallback>
                <p:oleObj r:id="rId13" imgW="2527300" imgH="508000" progId="Equations">
                  <p:embed/>
                  <p:pic>
                    <p:nvPicPr>
                      <p:cNvPr id="60" name="Object 6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476375" y="4486274"/>
                        <a:ext cx="4432300"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34" name="组合 62"/>
          <p:cNvGrpSpPr>
            <a:grpSpLocks/>
          </p:cNvGrpSpPr>
          <p:nvPr/>
        </p:nvGrpSpPr>
        <p:grpSpPr bwMode="auto">
          <a:xfrm>
            <a:off x="6869113" y="1100137"/>
            <a:ext cx="4070350" cy="2425700"/>
            <a:chOff x="4859338" y="1700213"/>
            <a:chExt cx="4070350" cy="2425700"/>
          </a:xfrm>
        </p:grpSpPr>
        <p:sp>
          <p:nvSpPr>
            <p:cNvPr id="35" name="Line 9"/>
            <p:cNvSpPr>
              <a:spLocks noChangeShapeType="1"/>
            </p:cNvSpPr>
            <p:nvPr/>
          </p:nvSpPr>
          <p:spPr bwMode="auto">
            <a:xfrm>
              <a:off x="5219700" y="3068638"/>
              <a:ext cx="33845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6" name="Line 10"/>
            <p:cNvSpPr>
              <a:spLocks noChangeShapeType="1"/>
            </p:cNvSpPr>
            <p:nvPr/>
          </p:nvSpPr>
          <p:spPr bwMode="auto">
            <a:xfrm flipV="1">
              <a:off x="5219700" y="1916113"/>
              <a:ext cx="0" cy="18002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37" name="Text Box 13"/>
            <p:cNvSpPr txBox="1">
              <a:spLocks noChangeArrowheads="1"/>
            </p:cNvSpPr>
            <p:nvPr/>
          </p:nvSpPr>
          <p:spPr bwMode="auto">
            <a:xfrm>
              <a:off x="5219700" y="1700213"/>
              <a:ext cx="8651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latin typeface="+mn-ea"/>
                  <a:ea typeface="+mn-ea"/>
                </a:rPr>
                <a:t>L(</a:t>
              </a:r>
              <a:r>
                <a:rPr lang="el-GR" altLang="zh-CN" sz="1400">
                  <a:latin typeface="+mn-ea"/>
                  <a:ea typeface="+mn-ea"/>
                </a:rPr>
                <a:t>ω</a:t>
              </a:r>
              <a:r>
                <a:rPr lang="en-US" altLang="zh-CN" sz="1400">
                  <a:latin typeface="+mn-ea"/>
                  <a:ea typeface="+mn-ea"/>
                </a:rPr>
                <a:t>)</a:t>
              </a:r>
            </a:p>
          </p:txBody>
        </p:sp>
        <p:sp>
          <p:nvSpPr>
            <p:cNvPr id="38" name="Text Box 16"/>
            <p:cNvSpPr txBox="1">
              <a:spLocks noChangeArrowheads="1"/>
            </p:cNvSpPr>
            <p:nvPr/>
          </p:nvSpPr>
          <p:spPr bwMode="auto">
            <a:xfrm>
              <a:off x="8459788" y="3068638"/>
              <a:ext cx="4699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mn-ea"/>
                  <a:ea typeface="+mn-ea"/>
                </a:rPr>
                <a:t>ω</a:t>
              </a:r>
              <a:r>
                <a:rPr lang="en-US" altLang="zh-CN">
                  <a:latin typeface="+mn-ea"/>
                  <a:ea typeface="+mn-ea"/>
                </a:rPr>
                <a:t> </a:t>
              </a:r>
            </a:p>
          </p:txBody>
        </p:sp>
        <p:sp>
          <p:nvSpPr>
            <p:cNvPr id="39" name="Text Box 17"/>
            <p:cNvSpPr txBox="1">
              <a:spLocks noChangeArrowheads="1"/>
            </p:cNvSpPr>
            <p:nvPr/>
          </p:nvSpPr>
          <p:spPr bwMode="auto">
            <a:xfrm>
              <a:off x="4932363" y="2924175"/>
              <a:ext cx="469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mn-ea"/>
                  <a:ea typeface="+mn-ea"/>
                </a:rPr>
                <a:t>0</a:t>
              </a:r>
              <a:r>
                <a:rPr lang="en-US" altLang="zh-CN">
                  <a:latin typeface="+mn-ea"/>
                  <a:ea typeface="+mn-ea"/>
                </a:rPr>
                <a:t> </a:t>
              </a:r>
            </a:p>
          </p:txBody>
        </p:sp>
        <p:sp>
          <p:nvSpPr>
            <p:cNvPr id="40" name="Line 20"/>
            <p:cNvSpPr>
              <a:spLocks noChangeShapeType="1"/>
            </p:cNvSpPr>
            <p:nvPr/>
          </p:nvSpPr>
          <p:spPr bwMode="auto">
            <a:xfrm>
              <a:off x="5580063" y="2492375"/>
              <a:ext cx="0" cy="576263"/>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1" name="Text Box 22"/>
            <p:cNvSpPr txBox="1">
              <a:spLocks noChangeArrowheads="1"/>
            </p:cNvSpPr>
            <p:nvPr/>
          </p:nvSpPr>
          <p:spPr bwMode="auto">
            <a:xfrm>
              <a:off x="6948488" y="3062288"/>
              <a:ext cx="5746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mn-ea"/>
                  <a:ea typeface="+mn-ea"/>
                </a:rPr>
                <a:t>1</a:t>
              </a:r>
              <a:r>
                <a:rPr lang="en-US" altLang="zh-CN" sz="1400">
                  <a:latin typeface="+mn-ea"/>
                  <a:ea typeface="+mn-ea"/>
                </a:rPr>
                <a:t>/T</a:t>
              </a:r>
              <a:r>
                <a:rPr lang="en-US" altLang="zh-CN">
                  <a:latin typeface="+mn-ea"/>
                  <a:ea typeface="+mn-ea"/>
                </a:rPr>
                <a:t> </a:t>
              </a:r>
            </a:p>
          </p:txBody>
        </p:sp>
        <p:sp>
          <p:nvSpPr>
            <p:cNvPr id="42" name="Text Box 38"/>
            <p:cNvSpPr txBox="1">
              <a:spLocks noChangeArrowheads="1"/>
            </p:cNvSpPr>
            <p:nvPr/>
          </p:nvSpPr>
          <p:spPr bwMode="auto">
            <a:xfrm rot="1481312">
              <a:off x="5292725" y="2349500"/>
              <a:ext cx="15843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-20dB/dec</a:t>
              </a:r>
            </a:p>
          </p:txBody>
        </p:sp>
        <p:sp>
          <p:nvSpPr>
            <p:cNvPr id="43" name="Text Box 45"/>
            <p:cNvSpPr txBox="1">
              <a:spLocks noChangeArrowheads="1"/>
            </p:cNvSpPr>
            <p:nvPr/>
          </p:nvSpPr>
          <p:spPr bwMode="auto">
            <a:xfrm>
              <a:off x="5435600" y="2997200"/>
              <a:ext cx="469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mn-ea"/>
                  <a:ea typeface="+mn-ea"/>
                </a:rPr>
                <a:t>1</a:t>
              </a:r>
              <a:r>
                <a:rPr lang="en-US" altLang="zh-CN">
                  <a:latin typeface="+mn-ea"/>
                  <a:ea typeface="+mn-ea"/>
                </a:rPr>
                <a:t> </a:t>
              </a:r>
            </a:p>
          </p:txBody>
        </p:sp>
        <p:sp>
          <p:nvSpPr>
            <p:cNvPr id="44" name="Line 46"/>
            <p:cNvSpPr>
              <a:spLocks noChangeShapeType="1"/>
            </p:cNvSpPr>
            <p:nvPr/>
          </p:nvSpPr>
          <p:spPr bwMode="auto">
            <a:xfrm>
              <a:off x="5219700" y="2492375"/>
              <a:ext cx="360363" cy="0"/>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5" name="Line 47"/>
            <p:cNvSpPr>
              <a:spLocks noChangeShapeType="1"/>
            </p:cNvSpPr>
            <p:nvPr/>
          </p:nvSpPr>
          <p:spPr bwMode="auto">
            <a:xfrm>
              <a:off x="5291138" y="2349500"/>
              <a:ext cx="1225550" cy="574675"/>
            </a:xfrm>
            <a:prstGeom prst="line">
              <a:avLst/>
            </a:prstGeom>
            <a:noFill/>
            <a:ln w="28575">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6" name="Line 48"/>
            <p:cNvSpPr>
              <a:spLocks noChangeShapeType="1"/>
            </p:cNvSpPr>
            <p:nvPr/>
          </p:nvSpPr>
          <p:spPr bwMode="auto">
            <a:xfrm flipV="1">
              <a:off x="6516688" y="2924175"/>
              <a:ext cx="0" cy="144463"/>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7" name="Line 49"/>
            <p:cNvSpPr>
              <a:spLocks noChangeShapeType="1"/>
            </p:cNvSpPr>
            <p:nvPr/>
          </p:nvSpPr>
          <p:spPr bwMode="auto">
            <a:xfrm flipV="1">
              <a:off x="7380288" y="2924175"/>
              <a:ext cx="0" cy="144463"/>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8" name="Line 50"/>
            <p:cNvSpPr>
              <a:spLocks noChangeShapeType="1"/>
            </p:cNvSpPr>
            <p:nvPr/>
          </p:nvSpPr>
          <p:spPr bwMode="auto">
            <a:xfrm>
              <a:off x="6516688" y="2924175"/>
              <a:ext cx="863600" cy="0"/>
            </a:xfrm>
            <a:prstGeom prst="line">
              <a:avLst/>
            </a:prstGeom>
            <a:noFill/>
            <a:ln w="28575">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49" name="Line 51"/>
            <p:cNvSpPr>
              <a:spLocks noChangeShapeType="1"/>
            </p:cNvSpPr>
            <p:nvPr/>
          </p:nvSpPr>
          <p:spPr bwMode="auto">
            <a:xfrm>
              <a:off x="7380288" y="2924175"/>
              <a:ext cx="1009650" cy="431800"/>
            </a:xfrm>
            <a:prstGeom prst="line">
              <a:avLst/>
            </a:prstGeom>
            <a:noFill/>
            <a:ln w="28575">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0" name="Text Box 52"/>
            <p:cNvSpPr txBox="1">
              <a:spLocks noChangeArrowheads="1"/>
            </p:cNvSpPr>
            <p:nvPr/>
          </p:nvSpPr>
          <p:spPr bwMode="auto">
            <a:xfrm>
              <a:off x="6157913" y="3068638"/>
              <a:ext cx="5746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mn-ea"/>
                  <a:ea typeface="+mn-ea"/>
                </a:rPr>
                <a:t>1</a:t>
              </a:r>
              <a:r>
                <a:rPr lang="en-US" altLang="zh-CN" sz="1400">
                  <a:latin typeface="+mn-ea"/>
                  <a:ea typeface="+mn-ea"/>
                </a:rPr>
                <a:t>/</a:t>
              </a:r>
              <a:r>
                <a:rPr lang="el-GR" altLang="zh-CN" sz="1400">
                  <a:latin typeface="+mn-ea"/>
                  <a:ea typeface="+mn-ea"/>
                </a:rPr>
                <a:t>τ</a:t>
              </a:r>
              <a:endParaRPr lang="el-GR" altLang="zh-CN">
                <a:latin typeface="+mn-ea"/>
                <a:ea typeface="+mn-ea"/>
                <a:cs typeface="Times New Roman" panose="02020603050405020304" pitchFamily="18" charset="0"/>
              </a:endParaRPr>
            </a:p>
          </p:txBody>
        </p:sp>
        <p:sp>
          <p:nvSpPr>
            <p:cNvPr id="51" name="Text Box 54"/>
            <p:cNvSpPr txBox="1">
              <a:spLocks noChangeArrowheads="1"/>
            </p:cNvSpPr>
            <p:nvPr/>
          </p:nvSpPr>
          <p:spPr bwMode="auto">
            <a:xfrm>
              <a:off x="6443663" y="2565400"/>
              <a:ext cx="10080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latin typeface="+mn-ea"/>
                  <a:ea typeface="+mn-ea"/>
                </a:rPr>
                <a:t>0dB/dec</a:t>
              </a:r>
            </a:p>
          </p:txBody>
        </p:sp>
        <p:sp>
          <p:nvSpPr>
            <p:cNvPr id="52" name="Text Box 55"/>
            <p:cNvSpPr txBox="1">
              <a:spLocks noChangeArrowheads="1"/>
            </p:cNvSpPr>
            <p:nvPr/>
          </p:nvSpPr>
          <p:spPr bwMode="auto">
            <a:xfrm>
              <a:off x="4859338" y="2349500"/>
              <a:ext cx="469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mn-ea"/>
                  <a:ea typeface="+mn-ea"/>
                </a:rPr>
                <a:t>20</a:t>
              </a:r>
              <a:r>
                <a:rPr lang="en-US" altLang="zh-CN">
                  <a:latin typeface="+mn-ea"/>
                  <a:ea typeface="+mn-ea"/>
                </a:rPr>
                <a:t> </a:t>
              </a:r>
            </a:p>
          </p:txBody>
        </p:sp>
        <p:sp>
          <p:nvSpPr>
            <p:cNvPr id="53" name="Text Box 64"/>
            <p:cNvSpPr txBox="1">
              <a:spLocks noChangeArrowheads="1"/>
            </p:cNvSpPr>
            <p:nvPr/>
          </p:nvSpPr>
          <p:spPr bwMode="auto">
            <a:xfrm>
              <a:off x="7596188" y="3789363"/>
              <a:ext cx="10080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dirty="0">
                  <a:latin typeface="+mn-ea"/>
                  <a:ea typeface="+mn-ea"/>
                </a:rPr>
                <a:t>转折频率</a:t>
              </a:r>
            </a:p>
          </p:txBody>
        </p:sp>
        <p:sp>
          <p:nvSpPr>
            <p:cNvPr id="54" name="Line 65"/>
            <p:cNvSpPr>
              <a:spLocks noChangeShapeType="1"/>
            </p:cNvSpPr>
            <p:nvPr/>
          </p:nvSpPr>
          <p:spPr bwMode="auto">
            <a:xfrm flipH="1" flipV="1">
              <a:off x="7451725" y="3213100"/>
              <a:ext cx="288925" cy="5762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5" name="Line 66"/>
            <p:cNvSpPr>
              <a:spLocks noChangeShapeType="1"/>
            </p:cNvSpPr>
            <p:nvPr/>
          </p:nvSpPr>
          <p:spPr bwMode="auto">
            <a:xfrm flipH="1" flipV="1">
              <a:off x="6588125" y="3213100"/>
              <a:ext cx="1008063" cy="7207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mn-ea"/>
              </a:endParaRPr>
            </a:p>
          </p:txBody>
        </p:sp>
        <p:sp>
          <p:nvSpPr>
            <p:cNvPr id="56" name="Freeform 75"/>
            <p:cNvSpPr>
              <a:spLocks noChangeArrowheads="1"/>
            </p:cNvSpPr>
            <p:nvPr/>
          </p:nvSpPr>
          <p:spPr bwMode="auto">
            <a:xfrm>
              <a:off x="5364163" y="2349500"/>
              <a:ext cx="3024187" cy="1008063"/>
            </a:xfrm>
            <a:custGeom>
              <a:avLst/>
              <a:gdLst>
                <a:gd name="T0" fmla="*/ 0 w 1905"/>
                <a:gd name="T1" fmla="*/ 0 h 635"/>
                <a:gd name="T2" fmla="*/ 2147483647 w 1905"/>
                <a:gd name="T3" fmla="*/ 2147483647 h 635"/>
                <a:gd name="T4" fmla="*/ 2147483647 w 1905"/>
                <a:gd name="T5" fmla="*/ 2147483647 h 635"/>
                <a:gd name="T6" fmla="*/ 2147483647 w 1905"/>
                <a:gd name="T7" fmla="*/ 2147483647 h 635"/>
                <a:gd name="T8" fmla="*/ 2147483647 w 1905"/>
                <a:gd name="T9" fmla="*/ 2147483647 h 635"/>
                <a:gd name="T10" fmla="*/ 2147483647 w 1905"/>
                <a:gd name="T11" fmla="*/ 2147483647 h 635"/>
                <a:gd name="T12" fmla="*/ 0 60000 65536"/>
                <a:gd name="T13" fmla="*/ 0 60000 65536"/>
                <a:gd name="T14" fmla="*/ 0 60000 65536"/>
                <a:gd name="T15" fmla="*/ 0 60000 65536"/>
                <a:gd name="T16" fmla="*/ 0 60000 65536"/>
                <a:gd name="T17" fmla="*/ 0 60000 65536"/>
                <a:gd name="T18" fmla="*/ 0 w 1905"/>
                <a:gd name="T19" fmla="*/ 0 h 635"/>
                <a:gd name="T20" fmla="*/ 1905 w 1905"/>
                <a:gd name="T21" fmla="*/ 635 h 635"/>
              </a:gdLst>
              <a:ahLst/>
              <a:cxnLst>
                <a:cxn ang="T12">
                  <a:pos x="T0" y="T1"/>
                </a:cxn>
                <a:cxn ang="T13">
                  <a:pos x="T2" y="T3"/>
                </a:cxn>
                <a:cxn ang="T14">
                  <a:pos x="T4" y="T5"/>
                </a:cxn>
                <a:cxn ang="T15">
                  <a:pos x="T6" y="T7"/>
                </a:cxn>
                <a:cxn ang="T16">
                  <a:pos x="T8" y="T9"/>
                </a:cxn>
                <a:cxn ang="T17">
                  <a:pos x="T10" y="T11"/>
                </a:cxn>
              </a:cxnLst>
              <a:rect l="T18" t="T19" r="T20" b="T21"/>
              <a:pathLst>
                <a:path w="1905" h="635">
                  <a:moveTo>
                    <a:pt x="0" y="0"/>
                  </a:moveTo>
                  <a:cubicBezTo>
                    <a:pt x="196" y="106"/>
                    <a:pt x="393" y="212"/>
                    <a:pt x="544" y="272"/>
                  </a:cubicBezTo>
                  <a:cubicBezTo>
                    <a:pt x="695" y="332"/>
                    <a:pt x="816" y="347"/>
                    <a:pt x="907" y="362"/>
                  </a:cubicBezTo>
                  <a:cubicBezTo>
                    <a:pt x="998" y="377"/>
                    <a:pt x="998" y="347"/>
                    <a:pt x="1089" y="362"/>
                  </a:cubicBezTo>
                  <a:cubicBezTo>
                    <a:pt x="1180" y="377"/>
                    <a:pt x="1315" y="408"/>
                    <a:pt x="1451" y="453"/>
                  </a:cubicBezTo>
                  <a:cubicBezTo>
                    <a:pt x="1587" y="498"/>
                    <a:pt x="1837" y="605"/>
                    <a:pt x="1905" y="635"/>
                  </a:cubicBezTo>
                </a:path>
              </a:pathLst>
            </a:custGeom>
            <a:noFill/>
            <a:ln w="28575">
              <a:solidFill>
                <a:srgbClr val="FF00FF"/>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mn-ea"/>
                <a:ea typeface="+mn-ea"/>
              </a:endParaRPr>
            </a:p>
          </p:txBody>
        </p:sp>
        <p:cxnSp>
          <p:nvCxnSpPr>
            <p:cNvPr id="57" name="直接连接符 56"/>
            <p:cNvCxnSpPr/>
            <p:nvPr/>
          </p:nvCxnSpPr>
          <p:spPr>
            <a:xfrm flipH="1">
              <a:off x="5219700" y="2924176"/>
              <a:ext cx="2160588"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58" name="Text Box 55"/>
          <p:cNvSpPr txBox="1">
            <a:spLocks noChangeArrowheads="1"/>
          </p:cNvSpPr>
          <p:nvPr/>
        </p:nvSpPr>
        <p:spPr bwMode="auto">
          <a:xfrm>
            <a:off x="6654800" y="3171825"/>
            <a:ext cx="9731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Times New Roman" panose="02020603050405020304" pitchFamily="18" charset="0"/>
              </a:rPr>
              <a:t>20</a:t>
            </a:r>
            <a:r>
              <a:rPr lang="en-US" altLang="zh-CN" sz="1400">
                <a:latin typeface="Times New Roman" panose="02020603050405020304" pitchFamily="18" charset="0"/>
              </a:rPr>
              <a:t>lg10</a:t>
            </a:r>
            <a:r>
              <a:rPr lang="el-GR" altLang="zh-CN" sz="1400">
                <a:latin typeface="Times New Roman" panose="02020603050405020304" pitchFamily="18" charset="0"/>
              </a:rPr>
              <a:t>τ</a:t>
            </a:r>
            <a:r>
              <a:rPr lang="en-US" altLang="zh-CN">
                <a:latin typeface="Times New Roman" panose="02020603050405020304" pitchFamily="18" charset="0"/>
              </a:rPr>
              <a:t> </a:t>
            </a:r>
            <a:endParaRPr lang="en-US" altLang="zh-CN">
              <a:latin typeface="Times New Roman" panose="02020603050405020304" pitchFamily="18" charset="0"/>
              <a:cs typeface="Times New Roman" panose="02020603050405020304" pitchFamily="18" charset="0"/>
            </a:endParaRPr>
          </a:p>
        </p:txBody>
      </p:sp>
      <p:sp>
        <p:nvSpPr>
          <p:cNvPr id="59" name="Line 11"/>
          <p:cNvSpPr>
            <a:spLocks noChangeShapeType="1"/>
          </p:cNvSpPr>
          <p:nvPr/>
        </p:nvSpPr>
        <p:spPr bwMode="auto">
          <a:xfrm>
            <a:off x="7226300" y="4600575"/>
            <a:ext cx="33845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0" name="Text Box 29"/>
          <p:cNvSpPr txBox="1">
            <a:spLocks noChangeArrowheads="1"/>
          </p:cNvSpPr>
          <p:nvPr/>
        </p:nvSpPr>
        <p:spPr bwMode="auto">
          <a:xfrm>
            <a:off x="6726238" y="3600450"/>
            <a:ext cx="685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90</a:t>
            </a:r>
            <a:r>
              <a:rPr lang="en-US" altLang="zh-CN" sz="1400" baseline="30000"/>
              <a:t>0</a:t>
            </a:r>
            <a:r>
              <a:rPr lang="en-US" altLang="zh-CN"/>
              <a:t> </a:t>
            </a:r>
          </a:p>
        </p:txBody>
      </p:sp>
    </p:spTree>
    <p:extLst>
      <p:ext uri="{BB962C8B-B14F-4D97-AF65-F5344CB8AC3E}">
        <p14:creationId xmlns:p14="http://schemas.microsoft.com/office/powerpoint/2010/main" val="3784498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par>
                                <p:cTn id="8" presetID="3" presetClass="exit" presetSubtype="10" fill="hold" nodeType="withEffect">
                                  <p:stCondLst>
                                    <p:cond delay="0"/>
                                  </p:stCondLst>
                                  <p:childTnLst>
                                    <p:animEffect transition="out" filter="blinds(horizont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par>
                                <p:cTn id="11" presetID="3" presetClass="exit" presetSubtype="10" fill="hold" nodeType="withEffect">
                                  <p:stCondLst>
                                    <p:cond delay="0"/>
                                  </p:stCondLst>
                                  <p:childTnLst>
                                    <p:animEffect transition="out" filter="blinds(horizontal)">
                                      <p:cBhvr>
                                        <p:cTn id="12" dur="500"/>
                                        <p:tgtEl>
                                          <p:spTgt spid="33"/>
                                        </p:tgtEl>
                                      </p:cBhvr>
                                    </p:animEffect>
                                    <p:set>
                                      <p:cBhvr>
                                        <p:cTn id="13" dur="1" fill="hold">
                                          <p:stCondLst>
                                            <p:cond delay="499"/>
                                          </p:stCondLst>
                                        </p:cTn>
                                        <p:tgtEl>
                                          <p:spTgt spid="3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sp>
        <p:nvSpPr>
          <p:cNvPr id="3" name="Text Box 6"/>
          <p:cNvSpPr txBox="1">
            <a:spLocks noChangeArrowheads="1"/>
          </p:cNvSpPr>
          <p:nvPr/>
        </p:nvSpPr>
        <p:spPr bwMode="auto">
          <a:xfrm>
            <a:off x="515938" y="1092201"/>
            <a:ext cx="41132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C00000"/>
                </a:solidFill>
                <a:latin typeface="+mj-ea"/>
                <a:ea typeface="+mj-ea"/>
              </a:rPr>
              <a:t>对数频率特性图的绘制规律：</a:t>
            </a:r>
          </a:p>
        </p:txBody>
      </p:sp>
      <p:graphicFrame>
        <p:nvGraphicFramePr>
          <p:cNvPr id="4" name="Object 7"/>
          <p:cNvGraphicFramePr>
            <a:graphicFrameLocks noChangeAspect="1"/>
          </p:cNvGraphicFramePr>
          <p:nvPr>
            <p:extLst>
              <p:ext uri="{D42A27DB-BD31-4B8C-83A1-F6EECF244321}">
                <p14:modId xmlns:p14="http://schemas.microsoft.com/office/powerpoint/2010/main" val="3686575609"/>
              </p:ext>
            </p:extLst>
          </p:nvPr>
        </p:nvGraphicFramePr>
        <p:xfrm>
          <a:off x="2317220" y="2612394"/>
          <a:ext cx="7510462" cy="1285875"/>
        </p:xfrm>
        <a:graphic>
          <a:graphicData uri="http://schemas.openxmlformats.org/presentationml/2006/ole">
            <mc:AlternateContent xmlns:mc="http://schemas.openxmlformats.org/markup-compatibility/2006">
              <mc:Choice xmlns:v="urn:schemas-microsoft-com:vml" Requires="v">
                <p:oleObj spid="_x0000_s28727" r:id="rId3" imgW="5118100" imgH="876300" progId="Equation.3">
                  <p:embed/>
                </p:oleObj>
              </mc:Choice>
              <mc:Fallback>
                <p:oleObj r:id="rId3" imgW="5118100" imgH="876300" progId="Equation.3">
                  <p:embed/>
                  <p:pic>
                    <p:nvPicPr>
                      <p:cNvPr id="2765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17220" y="2612394"/>
                        <a:ext cx="7510462" cy="1285875"/>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9"/>
          <p:cNvSpPr txBox="1">
            <a:spLocks noChangeArrowheads="1"/>
          </p:cNvSpPr>
          <p:nvPr/>
        </p:nvSpPr>
        <p:spPr bwMode="auto">
          <a:xfrm>
            <a:off x="838200" y="2190750"/>
            <a:ext cx="77057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AutoNum type="circleNumDbPlain"/>
            </a:pPr>
            <a:r>
              <a:rPr lang="zh-CN" altLang="en-US" dirty="0">
                <a:latin typeface="+mn-ea"/>
                <a:ea typeface="+mn-ea"/>
              </a:rPr>
              <a:t>将传递函数转化为以时间常数表示的典型环节相乘的形式</a:t>
            </a:r>
          </a:p>
        </p:txBody>
      </p:sp>
      <p:sp>
        <p:nvSpPr>
          <p:cNvPr id="6" name="Text Box 11"/>
          <p:cNvSpPr txBox="1">
            <a:spLocks noChangeArrowheads="1"/>
          </p:cNvSpPr>
          <p:nvPr/>
        </p:nvSpPr>
        <p:spPr bwMode="auto">
          <a:xfrm>
            <a:off x="515938" y="1644650"/>
            <a:ext cx="72009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eaLnBrk="1" hangingPunct="1">
              <a:spcBef>
                <a:spcPct val="50000"/>
              </a:spcBef>
              <a:buFont typeface="Arial" panose="020B0604020202020204" pitchFamily="34" charset="0"/>
              <a:buChar char="•"/>
            </a:pPr>
            <a:r>
              <a:rPr lang="zh-CN" altLang="en-US" sz="2000" b="1" dirty="0">
                <a:solidFill>
                  <a:srgbClr val="0070C0"/>
                </a:solidFill>
                <a:latin typeface="+mj-ea"/>
                <a:ea typeface="+mj-ea"/>
              </a:rPr>
              <a:t>对数幅频特性图的绘制规律</a:t>
            </a:r>
          </a:p>
        </p:txBody>
      </p:sp>
      <p:sp>
        <p:nvSpPr>
          <p:cNvPr id="7" name="Text Box 13"/>
          <p:cNvSpPr txBox="1">
            <a:spLocks noChangeArrowheads="1"/>
          </p:cNvSpPr>
          <p:nvPr/>
        </p:nvSpPr>
        <p:spPr bwMode="auto">
          <a:xfrm>
            <a:off x="838200" y="4061150"/>
            <a:ext cx="10837863" cy="242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ts val="1200"/>
              </a:spcBef>
              <a:buFont typeface="Wingdings" panose="05000000000000000000" pitchFamily="2" charset="2"/>
              <a:buAutoNum type="circleNumDbPlain" startAt="2"/>
            </a:pPr>
            <a:r>
              <a:rPr lang="zh-CN" altLang="en-US" dirty="0">
                <a:latin typeface="+mn-ea"/>
                <a:ea typeface="+mn-ea"/>
              </a:rPr>
              <a:t>对各典型环节的时间常数求倒数，得到</a:t>
            </a:r>
            <a:r>
              <a:rPr lang="zh-CN" altLang="en-US" b="1" dirty="0" smtClean="0">
                <a:solidFill>
                  <a:srgbClr val="C00000"/>
                </a:solidFill>
                <a:latin typeface="+mj-ea"/>
                <a:ea typeface="+mj-ea"/>
              </a:rPr>
              <a:t>转折频率 </a:t>
            </a:r>
            <a:r>
              <a:rPr lang="el-GR" altLang="zh-CN" b="1" i="1" dirty="0" smtClean="0">
                <a:latin typeface="+mj-ea"/>
                <a:ea typeface="+mj-ea"/>
              </a:rPr>
              <a:t>ω</a:t>
            </a:r>
            <a:r>
              <a:rPr lang="el-GR" altLang="zh-CN" b="1" i="1" baseline="-25000" dirty="0" smtClean="0">
                <a:latin typeface="+mj-ea"/>
                <a:ea typeface="+mj-ea"/>
              </a:rPr>
              <a:t>i</a:t>
            </a:r>
            <a:r>
              <a:rPr lang="en-US" altLang="zh-CN" b="1" i="1" dirty="0">
                <a:latin typeface="+mj-ea"/>
                <a:ea typeface="+mj-ea"/>
              </a:rPr>
              <a:t>=1/</a:t>
            </a:r>
            <a:r>
              <a:rPr lang="en-US" altLang="zh-CN" b="1" i="1" dirty="0" err="1">
                <a:latin typeface="+mj-ea"/>
                <a:ea typeface="+mj-ea"/>
              </a:rPr>
              <a:t>T</a:t>
            </a:r>
            <a:r>
              <a:rPr lang="en-US" altLang="zh-CN" b="1" i="1" baseline="-25000" dirty="0" err="1">
                <a:latin typeface="+mj-ea"/>
                <a:ea typeface="+mj-ea"/>
              </a:rPr>
              <a:t>i</a:t>
            </a:r>
            <a:r>
              <a:rPr lang="en-US" altLang="zh-CN" b="1" i="1" baseline="-25000" dirty="0">
                <a:latin typeface="+mj-ea"/>
                <a:ea typeface="+mj-ea"/>
              </a:rPr>
              <a:t>  </a:t>
            </a:r>
            <a:r>
              <a:rPr lang="en-US" altLang="zh-CN" b="1" i="1" dirty="0">
                <a:latin typeface="+mj-ea"/>
                <a:ea typeface="+mj-ea"/>
              </a:rPr>
              <a:t>(</a:t>
            </a:r>
            <a:r>
              <a:rPr lang="el-GR" altLang="zh-CN" b="1" i="1" dirty="0">
                <a:latin typeface="+mj-ea"/>
                <a:ea typeface="+mj-ea"/>
              </a:rPr>
              <a:t>ω</a:t>
            </a:r>
            <a:r>
              <a:rPr lang="el-GR" altLang="zh-CN" b="1" i="1" baseline="-25000" dirty="0">
                <a:latin typeface="+mj-ea"/>
                <a:ea typeface="+mj-ea"/>
              </a:rPr>
              <a:t>i</a:t>
            </a:r>
            <a:r>
              <a:rPr lang="en-US" altLang="zh-CN" b="1" i="1" dirty="0">
                <a:latin typeface="+mj-ea"/>
                <a:ea typeface="+mj-ea"/>
              </a:rPr>
              <a:t>=1/</a:t>
            </a:r>
            <a:r>
              <a:rPr lang="el-GR" altLang="zh-CN" b="1" i="1" dirty="0">
                <a:latin typeface="+mj-ea"/>
                <a:ea typeface="+mj-ea"/>
              </a:rPr>
              <a:t>τ</a:t>
            </a:r>
            <a:r>
              <a:rPr lang="en-US" altLang="zh-CN" b="1" i="1" baseline="-25000" dirty="0" err="1">
                <a:latin typeface="+mj-ea"/>
                <a:ea typeface="+mj-ea"/>
              </a:rPr>
              <a:t>i</a:t>
            </a:r>
            <a:r>
              <a:rPr lang="en-US" altLang="zh-CN" b="1" i="1" dirty="0" smtClean="0">
                <a:latin typeface="+mj-ea"/>
                <a:ea typeface="+mj-ea"/>
              </a:rPr>
              <a:t>)</a:t>
            </a:r>
            <a:r>
              <a:rPr lang="zh-CN" altLang="en-US" dirty="0" smtClean="0">
                <a:latin typeface="+mn-ea"/>
                <a:ea typeface="+mn-ea"/>
              </a:rPr>
              <a:t>。</a:t>
            </a:r>
            <a:r>
              <a:rPr lang="zh-CN" altLang="en-US" dirty="0">
                <a:latin typeface="+mn-ea"/>
                <a:ea typeface="+mn-ea"/>
              </a:rPr>
              <a:t>并将转折频率标注到横坐标轴上</a:t>
            </a:r>
          </a:p>
          <a:p>
            <a:pPr eaLnBrk="1" hangingPunct="1">
              <a:lnSpc>
                <a:spcPct val="150000"/>
              </a:lnSpc>
              <a:spcBef>
                <a:spcPts val="1200"/>
              </a:spcBef>
              <a:buFont typeface="Wingdings" panose="05000000000000000000" pitchFamily="2" charset="2"/>
              <a:buAutoNum type="circleNumDbPlain" startAt="2"/>
            </a:pPr>
            <a:r>
              <a:rPr lang="zh-CN" altLang="en-US" dirty="0">
                <a:latin typeface="+mn-ea"/>
                <a:ea typeface="+mn-ea"/>
              </a:rPr>
              <a:t>确定点</a:t>
            </a:r>
            <a:r>
              <a:rPr lang="zh-CN" altLang="en-US" b="1" dirty="0">
                <a:latin typeface="+mj-ea"/>
                <a:ea typeface="+mj-ea"/>
              </a:rPr>
              <a:t>（</a:t>
            </a:r>
            <a:r>
              <a:rPr lang="en-US" altLang="zh-CN" b="1" dirty="0">
                <a:latin typeface="+mj-ea"/>
                <a:ea typeface="+mj-ea"/>
              </a:rPr>
              <a:t>1, 20</a:t>
            </a:r>
            <a:r>
              <a:rPr lang="en-US" altLang="zh-CN" b="1" i="1" dirty="0">
                <a:latin typeface="+mj-ea"/>
                <a:ea typeface="+mj-ea"/>
              </a:rPr>
              <a:t>lgK</a:t>
            </a:r>
            <a:r>
              <a:rPr lang="zh-CN" altLang="en-US" b="1" dirty="0">
                <a:latin typeface="+mj-ea"/>
                <a:ea typeface="+mj-ea"/>
              </a:rPr>
              <a:t>），</a:t>
            </a:r>
            <a:r>
              <a:rPr lang="zh-CN" altLang="en-US" dirty="0">
                <a:latin typeface="+mn-ea"/>
                <a:ea typeface="+mn-ea"/>
              </a:rPr>
              <a:t>并郭该点画斜率</a:t>
            </a:r>
            <a:r>
              <a:rPr lang="zh-CN" altLang="en-US" dirty="0" smtClean="0">
                <a:latin typeface="+mn-ea"/>
                <a:ea typeface="+mn-ea"/>
              </a:rPr>
              <a:t>为 </a:t>
            </a:r>
            <a:r>
              <a:rPr lang="en-US" altLang="zh-CN" b="1" dirty="0" smtClean="0">
                <a:latin typeface="+mj-ea"/>
                <a:ea typeface="+mj-ea"/>
              </a:rPr>
              <a:t>-</a:t>
            </a:r>
            <a:r>
              <a:rPr lang="en-US" altLang="zh-CN" b="1" dirty="0">
                <a:latin typeface="+mj-ea"/>
                <a:ea typeface="+mj-ea"/>
              </a:rPr>
              <a:t>20</a:t>
            </a:r>
            <a:r>
              <a:rPr lang="en-US" altLang="zh-CN" b="1" i="1" dirty="0">
                <a:latin typeface="+mj-ea"/>
                <a:ea typeface="+mj-ea"/>
              </a:rPr>
              <a:t>v</a:t>
            </a:r>
            <a:r>
              <a:rPr lang="en-US" altLang="zh-CN" b="1" dirty="0">
                <a:latin typeface="+mj-ea"/>
                <a:ea typeface="+mj-ea"/>
              </a:rPr>
              <a:t>(dB/</a:t>
            </a:r>
            <a:r>
              <a:rPr lang="en-US" altLang="zh-CN" b="1" dirty="0" err="1">
                <a:latin typeface="+mj-ea"/>
                <a:ea typeface="+mj-ea"/>
              </a:rPr>
              <a:t>dec</a:t>
            </a:r>
            <a:r>
              <a:rPr lang="en-US" altLang="zh-CN" b="1" dirty="0" smtClean="0">
                <a:latin typeface="+mj-ea"/>
                <a:ea typeface="+mj-ea"/>
              </a:rPr>
              <a:t>) </a:t>
            </a:r>
            <a:r>
              <a:rPr lang="zh-CN" altLang="en-US" dirty="0" smtClean="0">
                <a:latin typeface="+mn-ea"/>
                <a:ea typeface="+mn-ea"/>
              </a:rPr>
              <a:t>的</a:t>
            </a:r>
            <a:r>
              <a:rPr lang="zh-CN" altLang="en-US" dirty="0">
                <a:latin typeface="+mn-ea"/>
                <a:ea typeface="+mn-ea"/>
              </a:rPr>
              <a:t>直线，并沿频率轴正方向每遇到一个转折频率，就在该转折频率处</a:t>
            </a:r>
            <a:r>
              <a:rPr lang="zh-CN" altLang="en-US" dirty="0" smtClean="0">
                <a:latin typeface="+mn-ea"/>
                <a:ea typeface="+mn-ea"/>
              </a:rPr>
              <a:t>按 </a:t>
            </a:r>
            <a:r>
              <a:rPr lang="en-US" altLang="zh-CN" b="1" dirty="0" smtClean="0">
                <a:latin typeface="+mj-ea"/>
                <a:ea typeface="+mj-ea"/>
              </a:rPr>
              <a:t>±</a:t>
            </a:r>
            <a:r>
              <a:rPr lang="en-US" altLang="zh-CN" b="1" dirty="0">
                <a:latin typeface="+mj-ea"/>
                <a:ea typeface="+mj-ea"/>
              </a:rPr>
              <a:t>20</a:t>
            </a:r>
            <a:r>
              <a:rPr lang="en-US" altLang="zh-CN" b="1" i="1" dirty="0">
                <a:latin typeface="+mj-ea"/>
                <a:ea typeface="+mj-ea"/>
              </a:rPr>
              <a:t>n</a:t>
            </a:r>
            <a:r>
              <a:rPr lang="en-US" altLang="zh-CN" b="1" dirty="0">
                <a:latin typeface="+mj-ea"/>
                <a:ea typeface="+mj-ea"/>
              </a:rPr>
              <a:t>(dB/</a:t>
            </a:r>
            <a:r>
              <a:rPr lang="en-US" altLang="zh-CN" b="1" dirty="0" err="1">
                <a:latin typeface="+mj-ea"/>
                <a:ea typeface="+mj-ea"/>
              </a:rPr>
              <a:t>dec</a:t>
            </a:r>
            <a:r>
              <a:rPr lang="en-US" altLang="zh-CN" b="1" dirty="0" smtClean="0">
                <a:latin typeface="+mj-ea"/>
                <a:ea typeface="+mj-ea"/>
              </a:rPr>
              <a:t>) </a:t>
            </a:r>
            <a:r>
              <a:rPr lang="zh-CN" altLang="en-US" dirty="0" smtClean="0">
                <a:latin typeface="+mn-ea"/>
                <a:ea typeface="+mn-ea"/>
              </a:rPr>
              <a:t>改变</a:t>
            </a:r>
            <a:r>
              <a:rPr lang="zh-CN" altLang="en-US" dirty="0">
                <a:latin typeface="+mn-ea"/>
                <a:ea typeface="+mn-ea"/>
              </a:rPr>
              <a:t>直线斜率（</a:t>
            </a:r>
            <a:r>
              <a:rPr lang="en-US" altLang="zh-CN" sz="1400" b="1" i="1" dirty="0" smtClean="0">
                <a:latin typeface="+mj-ea"/>
                <a:ea typeface="+mj-ea"/>
              </a:rPr>
              <a:t>n </a:t>
            </a:r>
            <a:r>
              <a:rPr lang="zh-CN" altLang="en-US" sz="1400" dirty="0" smtClean="0">
                <a:latin typeface="+mn-ea"/>
                <a:ea typeface="+mn-ea"/>
              </a:rPr>
              <a:t>为</a:t>
            </a:r>
            <a:r>
              <a:rPr lang="zh-CN" altLang="en-US" sz="1400" dirty="0">
                <a:latin typeface="+mn-ea"/>
                <a:ea typeface="+mn-ea"/>
              </a:rPr>
              <a:t>转折频率所对应典型环节的阶数</a:t>
            </a:r>
            <a:r>
              <a:rPr lang="zh-CN" altLang="en-US" dirty="0">
                <a:latin typeface="+mn-ea"/>
                <a:ea typeface="+mn-ea"/>
              </a:rPr>
              <a:t>）；</a:t>
            </a:r>
            <a:r>
              <a:rPr lang="zh-CN" altLang="en-US" b="1" dirty="0">
                <a:latin typeface="+mj-ea"/>
                <a:ea typeface="+mj-ea"/>
              </a:rPr>
              <a:t>“</a:t>
            </a:r>
            <a:r>
              <a:rPr lang="en-US" altLang="zh-CN" b="1" dirty="0">
                <a:latin typeface="+mj-ea"/>
                <a:ea typeface="+mj-ea"/>
              </a:rPr>
              <a:t>+”</a:t>
            </a:r>
            <a:r>
              <a:rPr lang="zh-CN" altLang="en-US" dirty="0">
                <a:latin typeface="+mn-ea"/>
                <a:ea typeface="+mn-ea"/>
              </a:rPr>
              <a:t>对应分子因式的转折频率，</a:t>
            </a:r>
            <a:r>
              <a:rPr lang="zh-CN" altLang="en-US" b="1" dirty="0">
                <a:latin typeface="+mj-ea"/>
                <a:ea typeface="+mj-ea"/>
              </a:rPr>
              <a:t>“</a:t>
            </a:r>
            <a:r>
              <a:rPr lang="en-US" altLang="zh-CN" b="1" dirty="0">
                <a:latin typeface="+mj-ea"/>
                <a:ea typeface="+mj-ea"/>
              </a:rPr>
              <a:t>-”</a:t>
            </a:r>
            <a:r>
              <a:rPr lang="zh-CN" altLang="en-US" dirty="0">
                <a:latin typeface="+mn-ea"/>
                <a:ea typeface="+mn-ea"/>
              </a:rPr>
              <a:t>对应分母因式的转折频率。</a:t>
            </a:r>
            <a:endParaRPr lang="en-US" altLang="zh-CN" dirty="0">
              <a:latin typeface="+mn-ea"/>
              <a:ea typeface="+mn-ea"/>
            </a:endParaRPr>
          </a:p>
          <a:p>
            <a:pPr eaLnBrk="1" hangingPunct="1">
              <a:lnSpc>
                <a:spcPct val="150000"/>
              </a:lnSpc>
              <a:spcBef>
                <a:spcPts val="1200"/>
              </a:spcBef>
              <a:buFont typeface="Wingdings" panose="05000000000000000000" pitchFamily="2" charset="2"/>
              <a:buAutoNum type="circleNumDbPlain" startAt="2"/>
            </a:pPr>
            <a:r>
              <a:rPr lang="zh-CN" altLang="en-US" dirty="0">
                <a:latin typeface="+mn-ea"/>
                <a:ea typeface="+mn-ea"/>
              </a:rPr>
              <a:t>计算各转折频率处的准确幅值数值，并用光滑曲线逼近渐近线。</a:t>
            </a:r>
            <a:endParaRPr lang="zh-CN" altLang="en-US" dirty="0">
              <a:latin typeface="+mn-ea"/>
              <a:ea typeface="+mn-ea"/>
              <a:cs typeface="Times New Roman" panose="02020603050405020304" pitchFamily="18" charset="0"/>
            </a:endParaRPr>
          </a:p>
        </p:txBody>
      </p:sp>
    </p:spTree>
    <p:extLst>
      <p:ext uri="{BB962C8B-B14F-4D97-AF65-F5344CB8AC3E}">
        <p14:creationId xmlns:p14="http://schemas.microsoft.com/office/powerpoint/2010/main" val="174653147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sp>
        <p:nvSpPr>
          <p:cNvPr id="3" name="Text Box 7"/>
          <p:cNvSpPr txBox="1">
            <a:spLocks noChangeArrowheads="1"/>
          </p:cNvSpPr>
          <p:nvPr/>
        </p:nvSpPr>
        <p:spPr bwMode="auto">
          <a:xfrm>
            <a:off x="838200" y="1584325"/>
            <a:ext cx="10837863"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buFont typeface="Wingdings" panose="05000000000000000000" pitchFamily="2" charset="2"/>
              <a:buAutoNum type="circleNumDbPlain"/>
            </a:pPr>
            <a:r>
              <a:rPr lang="zh-CN" altLang="en-US" sz="2000" dirty="0">
                <a:latin typeface="+mn-ea"/>
                <a:ea typeface="+mn-ea"/>
              </a:rPr>
              <a:t>以直线型对数幅频特性图为依据，在每个以斜率</a:t>
            </a:r>
            <a:r>
              <a:rPr lang="zh-CN" altLang="en-US" sz="2000" dirty="0" smtClean="0">
                <a:latin typeface="+mn-ea"/>
                <a:ea typeface="+mn-ea"/>
              </a:rPr>
              <a:t>为 </a:t>
            </a:r>
            <a:r>
              <a:rPr lang="en-US" altLang="zh-CN" sz="2000" b="1" dirty="0" smtClean="0">
                <a:latin typeface="+mj-ea"/>
                <a:ea typeface="+mj-ea"/>
              </a:rPr>
              <a:t>±</a:t>
            </a:r>
            <a:r>
              <a:rPr lang="en-US" altLang="zh-CN" sz="2000" b="1" dirty="0">
                <a:latin typeface="+mj-ea"/>
                <a:ea typeface="+mj-ea"/>
              </a:rPr>
              <a:t>20</a:t>
            </a:r>
            <a:r>
              <a:rPr lang="en-US" altLang="zh-CN" sz="2000" b="1" i="1" dirty="0">
                <a:latin typeface="+mj-ea"/>
                <a:ea typeface="+mj-ea"/>
              </a:rPr>
              <a:t>q</a:t>
            </a:r>
            <a:r>
              <a:rPr lang="en-US" altLang="zh-CN" sz="2000" b="1" dirty="0">
                <a:latin typeface="+mj-ea"/>
                <a:ea typeface="+mj-ea"/>
              </a:rPr>
              <a:t>(dB/</a:t>
            </a:r>
            <a:r>
              <a:rPr lang="en-US" altLang="zh-CN" sz="2000" b="1" dirty="0" err="1">
                <a:latin typeface="+mj-ea"/>
                <a:ea typeface="+mj-ea"/>
              </a:rPr>
              <a:t>dec</a:t>
            </a:r>
            <a:r>
              <a:rPr lang="en-US" altLang="zh-CN" sz="2000" b="1" dirty="0" smtClean="0">
                <a:latin typeface="+mj-ea"/>
                <a:ea typeface="+mj-ea"/>
              </a:rPr>
              <a:t>) </a:t>
            </a:r>
            <a:r>
              <a:rPr lang="zh-CN" altLang="en-US" sz="2000" dirty="0" smtClean="0">
                <a:latin typeface="+mn-ea"/>
                <a:ea typeface="+mn-ea"/>
              </a:rPr>
              <a:t>的</a:t>
            </a:r>
            <a:r>
              <a:rPr lang="zh-CN" altLang="en-US" sz="2000" dirty="0">
                <a:latin typeface="+mn-ea"/>
                <a:ea typeface="+mn-ea"/>
              </a:rPr>
              <a:t>对数幅频直线段内，相应的对数相频特性图的相频渐近线斜率</a:t>
            </a:r>
            <a:r>
              <a:rPr lang="zh-CN" altLang="en-US" sz="2000" dirty="0" smtClean="0">
                <a:latin typeface="+mn-ea"/>
                <a:ea typeface="+mn-ea"/>
              </a:rPr>
              <a:t>为 </a:t>
            </a:r>
            <a:r>
              <a:rPr lang="en-US" altLang="zh-CN" sz="2000" b="1" dirty="0" smtClean="0">
                <a:latin typeface="+mj-ea"/>
                <a:ea typeface="+mj-ea"/>
              </a:rPr>
              <a:t>±90</a:t>
            </a:r>
            <a:r>
              <a:rPr lang="en-US" altLang="zh-CN" sz="2000" b="1" baseline="30000" dirty="0" smtClean="0">
                <a:latin typeface="+mj-ea"/>
                <a:ea typeface="+mj-ea"/>
              </a:rPr>
              <a:t>0</a:t>
            </a:r>
            <a:r>
              <a:rPr lang="en-US" altLang="zh-CN" sz="2000" b="1" i="1" dirty="0" smtClean="0">
                <a:latin typeface="+mj-ea"/>
                <a:ea typeface="+mj-ea"/>
              </a:rPr>
              <a:t>q </a:t>
            </a:r>
            <a:r>
              <a:rPr lang="zh-CN" altLang="en-US" sz="2000" dirty="0" smtClean="0">
                <a:latin typeface="+mn-ea"/>
                <a:ea typeface="+mn-ea"/>
              </a:rPr>
              <a:t>的</a:t>
            </a:r>
            <a:r>
              <a:rPr lang="zh-CN" altLang="en-US" sz="2000" dirty="0">
                <a:latin typeface="+mn-ea"/>
                <a:ea typeface="+mn-ea"/>
              </a:rPr>
              <a:t>直线</a:t>
            </a:r>
            <a:r>
              <a:rPr lang="zh-CN" altLang="en-US" sz="2000" b="1" dirty="0">
                <a:latin typeface="+mj-ea"/>
                <a:ea typeface="+mj-ea"/>
              </a:rPr>
              <a:t>（</a:t>
            </a:r>
            <a:r>
              <a:rPr lang="en-US" altLang="zh-CN" sz="2000" b="1" i="1" dirty="0">
                <a:latin typeface="+mj-ea"/>
                <a:ea typeface="+mj-ea"/>
              </a:rPr>
              <a:t>q</a:t>
            </a:r>
            <a:r>
              <a:rPr lang="en-US" altLang="zh-CN" sz="2000" b="1" dirty="0">
                <a:latin typeface="+mj-ea"/>
                <a:ea typeface="+mj-ea"/>
              </a:rPr>
              <a:t>=0</a:t>
            </a:r>
            <a:r>
              <a:rPr lang="zh-CN" altLang="en-US" sz="2000" b="1" dirty="0">
                <a:latin typeface="+mj-ea"/>
                <a:ea typeface="+mj-ea"/>
              </a:rPr>
              <a:t>，</a:t>
            </a:r>
            <a:r>
              <a:rPr lang="en-US" altLang="zh-CN" sz="2000" b="1" dirty="0">
                <a:latin typeface="+mj-ea"/>
                <a:ea typeface="+mj-ea"/>
              </a:rPr>
              <a:t>1</a:t>
            </a:r>
            <a:r>
              <a:rPr lang="zh-CN" altLang="en-US" sz="2000" b="1" dirty="0">
                <a:latin typeface="+mj-ea"/>
                <a:ea typeface="+mj-ea"/>
              </a:rPr>
              <a:t>，</a:t>
            </a:r>
            <a:r>
              <a:rPr lang="en-US" altLang="zh-CN" sz="2000" b="1" dirty="0">
                <a:latin typeface="+mj-ea"/>
                <a:ea typeface="+mj-ea"/>
              </a:rPr>
              <a:t>2</a:t>
            </a:r>
            <a:r>
              <a:rPr lang="zh-CN" altLang="en-US" sz="2000" b="1" dirty="0">
                <a:latin typeface="+mj-ea"/>
                <a:ea typeface="+mj-ea"/>
              </a:rPr>
              <a:t>，</a:t>
            </a:r>
            <a:r>
              <a:rPr lang="en-US" altLang="zh-CN" sz="2000" b="1" dirty="0">
                <a:latin typeface="+mj-ea"/>
                <a:ea typeface="+mj-ea"/>
                <a:cs typeface="Times New Roman" panose="02020603050405020304" pitchFamily="18" charset="0"/>
              </a:rPr>
              <a:t>…</a:t>
            </a:r>
            <a:r>
              <a:rPr lang="zh-CN" altLang="en-US" sz="2000" b="1" dirty="0">
                <a:latin typeface="+mj-ea"/>
                <a:ea typeface="+mj-ea"/>
              </a:rPr>
              <a:t>）</a:t>
            </a:r>
          </a:p>
          <a:p>
            <a:pPr eaLnBrk="1" hangingPunct="1">
              <a:lnSpc>
                <a:spcPct val="130000"/>
              </a:lnSpc>
              <a:spcBef>
                <a:spcPct val="50000"/>
              </a:spcBef>
              <a:buFont typeface="Wingdings" panose="05000000000000000000" pitchFamily="2" charset="2"/>
              <a:buAutoNum type="circleNumDbPlain"/>
            </a:pPr>
            <a:r>
              <a:rPr lang="zh-CN" altLang="en-US" sz="2000" dirty="0">
                <a:latin typeface="+mn-ea"/>
                <a:ea typeface="+mn-ea"/>
              </a:rPr>
              <a:t>计算各转折频率处的准确相位数值，并用光滑曲线逼近渐近线</a:t>
            </a:r>
            <a:r>
              <a:rPr lang="zh-CN" altLang="en-US" dirty="0">
                <a:latin typeface="+mn-ea"/>
                <a:ea typeface="+mn-ea"/>
              </a:rPr>
              <a:t>。</a:t>
            </a:r>
          </a:p>
        </p:txBody>
      </p:sp>
      <p:sp>
        <p:nvSpPr>
          <p:cNvPr id="4" name="Text Box 8"/>
          <p:cNvSpPr txBox="1">
            <a:spLocks noChangeArrowheads="1"/>
          </p:cNvSpPr>
          <p:nvPr/>
        </p:nvSpPr>
        <p:spPr bwMode="auto">
          <a:xfrm>
            <a:off x="515938" y="1100137"/>
            <a:ext cx="72009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eaLnBrk="1" hangingPunct="1">
              <a:spcBef>
                <a:spcPct val="50000"/>
              </a:spcBef>
              <a:buFont typeface="Arial" panose="020B0604020202020204" pitchFamily="34" charset="0"/>
              <a:buChar char="•"/>
            </a:pPr>
            <a:r>
              <a:rPr lang="zh-CN" altLang="en-US" sz="2000" b="1" dirty="0">
                <a:solidFill>
                  <a:srgbClr val="0070C0"/>
                </a:solidFill>
                <a:latin typeface="+mj-ea"/>
                <a:ea typeface="+mj-ea"/>
              </a:rPr>
              <a:t>最小相位系统的对数相频特性图的绘制规律</a:t>
            </a:r>
          </a:p>
        </p:txBody>
      </p:sp>
      <p:graphicFrame>
        <p:nvGraphicFramePr>
          <p:cNvPr id="6" name="图示 5"/>
          <p:cNvGraphicFramePr/>
          <p:nvPr>
            <p:extLst>
              <p:ext uri="{D42A27DB-BD31-4B8C-83A1-F6EECF244321}">
                <p14:modId xmlns:p14="http://schemas.microsoft.com/office/powerpoint/2010/main" val="2999002556"/>
              </p:ext>
            </p:extLst>
          </p:nvPr>
        </p:nvGraphicFramePr>
        <p:xfrm>
          <a:off x="515938" y="3206751"/>
          <a:ext cx="11160125" cy="32321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3190208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sp>
        <p:nvSpPr>
          <p:cNvPr id="3" name="Text Box 6"/>
          <p:cNvSpPr txBox="1">
            <a:spLocks noChangeArrowheads="1"/>
          </p:cNvSpPr>
          <p:nvPr/>
        </p:nvSpPr>
        <p:spPr bwMode="auto">
          <a:xfrm>
            <a:off x="515938" y="1096341"/>
            <a:ext cx="7416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例</a:t>
            </a:r>
            <a:r>
              <a:rPr lang="en-US" altLang="zh-CN" sz="2000" b="1" dirty="0">
                <a:latin typeface="+mj-ea"/>
                <a:ea typeface="+mj-ea"/>
              </a:rPr>
              <a:t>8</a:t>
            </a:r>
            <a:r>
              <a:rPr lang="zh-CN" altLang="en-US" sz="2000" dirty="0">
                <a:latin typeface="+mn-ea"/>
                <a:ea typeface="+mn-ea"/>
              </a:rPr>
              <a:t>：绘制系统的对数坐标图，已知系统的传递函数为</a:t>
            </a:r>
          </a:p>
        </p:txBody>
      </p:sp>
      <p:graphicFrame>
        <p:nvGraphicFramePr>
          <p:cNvPr id="4" name="Object 7"/>
          <p:cNvGraphicFramePr>
            <a:graphicFrameLocks noChangeAspect="1"/>
          </p:cNvGraphicFramePr>
          <p:nvPr>
            <p:extLst>
              <p:ext uri="{D42A27DB-BD31-4B8C-83A1-F6EECF244321}">
                <p14:modId xmlns:p14="http://schemas.microsoft.com/office/powerpoint/2010/main" val="3481446512"/>
              </p:ext>
            </p:extLst>
          </p:nvPr>
        </p:nvGraphicFramePr>
        <p:xfrm>
          <a:off x="4412933" y="1696085"/>
          <a:ext cx="3473450" cy="720725"/>
        </p:xfrm>
        <a:graphic>
          <a:graphicData uri="http://schemas.openxmlformats.org/presentationml/2006/ole">
            <mc:AlternateContent xmlns:mc="http://schemas.openxmlformats.org/markup-compatibility/2006">
              <mc:Choice xmlns:v="urn:schemas-microsoft-com:vml" Requires="v">
                <p:oleObj spid="_x0000_s29958" r:id="rId3" imgW="2019300" imgH="419100" progId="Equation.3">
                  <p:embed/>
                </p:oleObj>
              </mc:Choice>
              <mc:Fallback>
                <p:oleObj r:id="rId3" imgW="2019300" imgH="419100" progId="Equation.3">
                  <p:embed/>
                  <p:pic>
                    <p:nvPicPr>
                      <p:cNvPr id="28674"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2933" y="1696085"/>
                        <a:ext cx="3473450"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8"/>
          <p:cNvSpPr txBox="1">
            <a:spLocks noChangeArrowheads="1"/>
          </p:cNvSpPr>
          <p:nvPr/>
        </p:nvSpPr>
        <p:spPr bwMode="auto">
          <a:xfrm>
            <a:off x="515938" y="2794336"/>
            <a:ext cx="66246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解： ①将已知传递函数转化为时间常数的形式</a:t>
            </a:r>
          </a:p>
        </p:txBody>
      </p:sp>
      <p:graphicFrame>
        <p:nvGraphicFramePr>
          <p:cNvPr id="6" name="Object 9"/>
          <p:cNvGraphicFramePr>
            <a:graphicFrameLocks noChangeAspect="1"/>
          </p:cNvGraphicFramePr>
          <p:nvPr>
            <p:extLst>
              <p:ext uri="{D42A27DB-BD31-4B8C-83A1-F6EECF244321}">
                <p14:modId xmlns:p14="http://schemas.microsoft.com/office/powerpoint/2010/main" val="3926493368"/>
              </p:ext>
            </p:extLst>
          </p:nvPr>
        </p:nvGraphicFramePr>
        <p:xfrm>
          <a:off x="4519295" y="3347403"/>
          <a:ext cx="2906713" cy="614362"/>
        </p:xfrm>
        <a:graphic>
          <a:graphicData uri="http://schemas.openxmlformats.org/presentationml/2006/ole">
            <mc:AlternateContent xmlns:mc="http://schemas.openxmlformats.org/markup-compatibility/2006">
              <mc:Choice xmlns:v="urn:schemas-microsoft-com:vml" Requires="v">
                <p:oleObj spid="_x0000_s29959" r:id="rId5" imgW="1981200" imgH="419100" progId="Equations">
                  <p:embed/>
                </p:oleObj>
              </mc:Choice>
              <mc:Fallback>
                <p:oleObj r:id="rId5" imgW="1981200" imgH="419100" progId="Equations">
                  <p:embed/>
                  <p:pic>
                    <p:nvPicPr>
                      <p:cNvPr id="27651"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19295" y="3347403"/>
                        <a:ext cx="2906713"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Object 10"/>
          <p:cNvGraphicFramePr>
            <a:graphicFrameLocks noChangeAspect="1"/>
          </p:cNvGraphicFramePr>
          <p:nvPr>
            <p:extLst>
              <p:ext uri="{D42A27DB-BD31-4B8C-83A1-F6EECF244321}">
                <p14:modId xmlns:p14="http://schemas.microsoft.com/office/powerpoint/2010/main" val="3845299343"/>
              </p:ext>
            </p:extLst>
          </p:nvPr>
        </p:nvGraphicFramePr>
        <p:xfrm>
          <a:off x="4447858" y="4498340"/>
          <a:ext cx="3473450" cy="639763"/>
        </p:xfrm>
        <a:graphic>
          <a:graphicData uri="http://schemas.openxmlformats.org/presentationml/2006/ole">
            <mc:AlternateContent xmlns:mc="http://schemas.openxmlformats.org/markup-compatibility/2006">
              <mc:Choice xmlns:v="urn:schemas-microsoft-com:vml" Requires="v">
                <p:oleObj spid="_x0000_s29960" r:id="rId7" imgW="2273300" imgH="419100" progId="Equations">
                  <p:embed/>
                </p:oleObj>
              </mc:Choice>
              <mc:Fallback>
                <p:oleObj r:id="rId7" imgW="2273300" imgH="419100" progId="Equations">
                  <p:embed/>
                  <p:pic>
                    <p:nvPicPr>
                      <p:cNvPr id="27652"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47858" y="4498340"/>
                        <a:ext cx="3473450"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 name="下箭头 7"/>
          <p:cNvSpPr/>
          <p:nvPr/>
        </p:nvSpPr>
        <p:spPr>
          <a:xfrm>
            <a:off x="5959158" y="4066540"/>
            <a:ext cx="288925" cy="431800"/>
          </a:xfrm>
          <a:prstGeom prst="down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defRPr/>
            </a:pPr>
            <a:endParaRPr lang="zh-CN" altLang="en-US"/>
          </a:p>
        </p:txBody>
      </p:sp>
      <p:graphicFrame>
        <p:nvGraphicFramePr>
          <p:cNvPr id="9" name="Object 5"/>
          <p:cNvGraphicFramePr>
            <a:graphicFrameLocks noChangeAspect="1"/>
          </p:cNvGraphicFramePr>
          <p:nvPr>
            <p:extLst>
              <p:ext uri="{D42A27DB-BD31-4B8C-83A1-F6EECF244321}">
                <p14:modId xmlns:p14="http://schemas.microsoft.com/office/powerpoint/2010/main" val="3171641604"/>
              </p:ext>
            </p:extLst>
          </p:nvPr>
        </p:nvGraphicFramePr>
        <p:xfrm>
          <a:off x="4158933" y="5290503"/>
          <a:ext cx="4379912" cy="735012"/>
        </p:xfrm>
        <a:graphic>
          <a:graphicData uri="http://schemas.openxmlformats.org/presentationml/2006/ole">
            <mc:AlternateContent xmlns:mc="http://schemas.openxmlformats.org/markup-compatibility/2006">
              <mc:Choice xmlns:v="urn:schemas-microsoft-com:vml" Requires="v">
                <p:oleObj spid="_x0000_s29961" r:id="rId9" imgW="3175000" imgH="533400" progId="Equations">
                  <p:embed/>
                </p:oleObj>
              </mc:Choice>
              <mc:Fallback>
                <p:oleObj r:id="rId9" imgW="3175000" imgH="533400" progId="Equations">
                  <p:embed/>
                  <p:pic>
                    <p:nvPicPr>
                      <p:cNvPr id="10"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58933" y="5290503"/>
                        <a:ext cx="4379912" cy="73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 name="Object 11"/>
          <p:cNvGraphicFramePr>
            <a:graphicFrameLocks noChangeAspect="1"/>
          </p:cNvGraphicFramePr>
          <p:nvPr>
            <p:extLst>
              <p:ext uri="{D42A27DB-BD31-4B8C-83A1-F6EECF244321}">
                <p14:modId xmlns:p14="http://schemas.microsoft.com/office/powerpoint/2010/main" val="1215139049"/>
              </p:ext>
            </p:extLst>
          </p:nvPr>
        </p:nvGraphicFramePr>
        <p:xfrm>
          <a:off x="4158933" y="6155690"/>
          <a:ext cx="5219700" cy="314325"/>
        </p:xfrm>
        <a:graphic>
          <a:graphicData uri="http://schemas.openxmlformats.org/presentationml/2006/ole">
            <mc:AlternateContent xmlns:mc="http://schemas.openxmlformats.org/markup-compatibility/2006">
              <mc:Choice xmlns:v="urn:schemas-microsoft-com:vml" Requires="v">
                <p:oleObj spid="_x0000_s29962" r:id="rId11" imgW="3784600" imgH="228600" progId="Equations">
                  <p:embed/>
                </p:oleObj>
              </mc:Choice>
              <mc:Fallback>
                <p:oleObj r:id="rId11" imgW="3784600" imgH="228600" progId="Equations">
                  <p:embed/>
                  <p:pic>
                    <p:nvPicPr>
                      <p:cNvPr id="12"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158933" y="6155690"/>
                        <a:ext cx="52197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 name="左大括号 10"/>
          <p:cNvSpPr/>
          <p:nvPr/>
        </p:nvSpPr>
        <p:spPr>
          <a:xfrm>
            <a:off x="3871595" y="5579428"/>
            <a:ext cx="215900" cy="863600"/>
          </a:xfrm>
          <a:prstGeom prst="leftBrace">
            <a:avLst>
              <a:gd name="adj1" fmla="val 84525"/>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12" name="TextBox 13"/>
          <p:cNvSpPr txBox="1">
            <a:spLocks noChangeArrowheads="1"/>
          </p:cNvSpPr>
          <p:nvPr/>
        </p:nvSpPr>
        <p:spPr bwMode="auto">
          <a:xfrm>
            <a:off x="2574608" y="5722303"/>
            <a:ext cx="11525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mn-ea"/>
                <a:ea typeface="+mn-ea"/>
              </a:rPr>
              <a:t>计算频率特性函数</a:t>
            </a:r>
          </a:p>
        </p:txBody>
      </p:sp>
    </p:spTree>
    <p:extLst>
      <p:ext uri="{BB962C8B-B14F-4D97-AF65-F5344CB8AC3E}">
        <p14:creationId xmlns:p14="http://schemas.microsoft.com/office/powerpoint/2010/main" val="1079978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linds(horizontal)">
                                      <p:cBhvr>
                                        <p:cTn id="21" dur="500"/>
                                        <p:tgtEl>
                                          <p:spTgt spid="9"/>
                                        </p:tgtEl>
                                      </p:cBhvr>
                                    </p:animEffect>
                                  </p:childTnLst>
                                </p:cTn>
                              </p:par>
                              <p:par>
                                <p:cTn id="22" presetID="3" presetClass="entr" presetSubtype="1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linds(horizontal)">
                                      <p:cBhvr>
                                        <p:cTn id="24" dur="500"/>
                                        <p:tgtEl>
                                          <p:spTgt spid="10"/>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linds(horizontal)">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nimBg="1"/>
      <p:bldP spid="11" grpId="0" animBg="1"/>
      <p:bldP spid="1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sp>
        <p:nvSpPr>
          <p:cNvPr id="3" name="Text Box 10"/>
          <p:cNvSpPr txBox="1">
            <a:spLocks noChangeArrowheads="1"/>
          </p:cNvSpPr>
          <p:nvPr/>
        </p:nvSpPr>
        <p:spPr bwMode="auto">
          <a:xfrm>
            <a:off x="519747" y="1089025"/>
            <a:ext cx="3311525"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Tx/>
              <a:buAutoNum type="circleNumDbPlain" startAt="2"/>
            </a:pPr>
            <a:r>
              <a:rPr lang="zh-CN" altLang="en-US" sz="2000" dirty="0">
                <a:latin typeface="+mn-ea"/>
                <a:ea typeface="+mn-ea"/>
              </a:rPr>
              <a:t>计算各环节的转折频率</a:t>
            </a:r>
            <a:endParaRPr lang="en-US" altLang="zh-CN" sz="2000" dirty="0">
              <a:latin typeface="+mn-ea"/>
              <a:ea typeface="+mn-ea"/>
            </a:endParaRPr>
          </a:p>
        </p:txBody>
      </p:sp>
      <p:graphicFrame>
        <p:nvGraphicFramePr>
          <p:cNvPr id="4" name="Object 2"/>
          <p:cNvGraphicFramePr>
            <a:graphicFrameLocks noChangeAspect="1"/>
          </p:cNvGraphicFramePr>
          <p:nvPr>
            <p:extLst>
              <p:ext uri="{D42A27DB-BD31-4B8C-83A1-F6EECF244321}">
                <p14:modId xmlns:p14="http://schemas.microsoft.com/office/powerpoint/2010/main" val="1895060923"/>
              </p:ext>
            </p:extLst>
          </p:nvPr>
        </p:nvGraphicFramePr>
        <p:xfrm>
          <a:off x="3991041" y="1139826"/>
          <a:ext cx="3015549" cy="555624"/>
        </p:xfrm>
        <a:graphic>
          <a:graphicData uri="http://schemas.openxmlformats.org/presentationml/2006/ole">
            <mc:AlternateContent xmlns:mc="http://schemas.openxmlformats.org/markup-compatibility/2006">
              <mc:Choice xmlns:v="urn:schemas-microsoft-com:vml" Requires="v">
                <p:oleObj spid="_x0000_s30922" r:id="rId3" imgW="2273300" imgH="419100" progId="Equations">
                  <p:embed/>
                </p:oleObj>
              </mc:Choice>
              <mc:Fallback>
                <p:oleObj r:id="rId3" imgW="2273300" imgH="419100" progId="Equations">
                  <p:embed/>
                  <p:pic>
                    <p:nvPicPr>
                      <p:cNvPr id="29698"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1041" y="1139826"/>
                        <a:ext cx="3015549" cy="555624"/>
                      </a:xfrm>
                      <a:prstGeom prst="rect">
                        <a:avLst/>
                      </a:prstGeom>
                      <a:noFill/>
                      <a:ln>
                        <a:noFill/>
                      </a:ln>
                    </p:spPr>
                  </p:pic>
                </p:oleObj>
              </mc:Fallback>
            </mc:AlternateContent>
          </a:graphicData>
        </a:graphic>
      </p:graphicFrame>
      <p:sp>
        <p:nvSpPr>
          <p:cNvPr id="5" name="TextBox 53"/>
          <p:cNvSpPr txBox="1">
            <a:spLocks noChangeArrowheads="1"/>
          </p:cNvSpPr>
          <p:nvPr/>
        </p:nvSpPr>
        <p:spPr bwMode="auto">
          <a:xfrm>
            <a:off x="868363" y="2672803"/>
            <a:ext cx="4248150" cy="49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mn-ea"/>
                <a:ea typeface="+mn-ea"/>
              </a:rPr>
              <a:t>将各转折频率标注在横坐标上。</a:t>
            </a:r>
          </a:p>
        </p:txBody>
      </p:sp>
      <p:graphicFrame>
        <p:nvGraphicFramePr>
          <p:cNvPr id="6" name="Object 12"/>
          <p:cNvGraphicFramePr>
            <a:graphicFrameLocks noChangeAspect="1"/>
          </p:cNvGraphicFramePr>
          <p:nvPr>
            <p:extLst>
              <p:ext uri="{D42A27DB-BD31-4B8C-83A1-F6EECF244321}">
                <p14:modId xmlns:p14="http://schemas.microsoft.com/office/powerpoint/2010/main" val="4186942463"/>
              </p:ext>
            </p:extLst>
          </p:nvPr>
        </p:nvGraphicFramePr>
        <p:xfrm>
          <a:off x="2960688" y="1876425"/>
          <a:ext cx="6188075" cy="565150"/>
        </p:xfrm>
        <a:graphic>
          <a:graphicData uri="http://schemas.openxmlformats.org/presentationml/2006/ole">
            <mc:AlternateContent xmlns:mc="http://schemas.openxmlformats.org/markup-compatibility/2006">
              <mc:Choice xmlns:v="urn:schemas-microsoft-com:vml" Requires="v">
                <p:oleObj spid="_x0000_s30923" r:id="rId5" imgW="4305300" imgH="393700" progId="Equations">
                  <p:embed/>
                </p:oleObj>
              </mc:Choice>
              <mc:Fallback>
                <p:oleObj r:id="rId5" imgW="4305300" imgH="393700" progId="Equations">
                  <p:embed/>
                  <p:pic>
                    <p:nvPicPr>
                      <p:cNvPr id="29699"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60688" y="1876425"/>
                        <a:ext cx="618807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7" name="直接箭头连接符 6"/>
          <p:cNvCxnSpPr/>
          <p:nvPr/>
        </p:nvCxnSpPr>
        <p:spPr>
          <a:xfrm>
            <a:off x="6789103" y="3525836"/>
            <a:ext cx="4033837"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flipV="1">
            <a:off x="6789103" y="2660649"/>
            <a:ext cx="0" cy="19446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flipV="1">
            <a:off x="6789103" y="4749799"/>
            <a:ext cx="0" cy="165576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6789103" y="5181599"/>
            <a:ext cx="3960812"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789103" y="5541961"/>
            <a:ext cx="374491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789103" y="5902324"/>
            <a:ext cx="374491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789103" y="6261099"/>
            <a:ext cx="374491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363778" y="3524249"/>
            <a:ext cx="0" cy="2808287"/>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086090" y="3525836"/>
            <a:ext cx="0" cy="28082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9094153" y="3525836"/>
            <a:ext cx="0" cy="28082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9814878" y="3525836"/>
            <a:ext cx="0" cy="28082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8" name="TextBox 14"/>
          <p:cNvSpPr txBox="1">
            <a:spLocks noChangeArrowheads="1"/>
          </p:cNvSpPr>
          <p:nvPr/>
        </p:nvSpPr>
        <p:spPr bwMode="auto">
          <a:xfrm>
            <a:off x="6214428" y="2517774"/>
            <a:ext cx="5746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L(</a:t>
            </a:r>
            <a:r>
              <a:rPr lang="el-GR" altLang="zh-CN" sz="1400" b="1"/>
              <a:t>ω</a:t>
            </a:r>
            <a:r>
              <a:rPr lang="en-US" altLang="zh-CN" sz="1400" b="1"/>
              <a:t>)</a:t>
            </a:r>
            <a:endParaRPr lang="zh-CN" altLang="en-US" sz="1400" b="1" baseline="-25000"/>
          </a:p>
        </p:txBody>
      </p:sp>
      <p:sp>
        <p:nvSpPr>
          <p:cNvPr id="19" name="TextBox 15"/>
          <p:cNvSpPr txBox="1">
            <a:spLocks noChangeArrowheads="1"/>
          </p:cNvSpPr>
          <p:nvPr/>
        </p:nvSpPr>
        <p:spPr bwMode="auto">
          <a:xfrm>
            <a:off x="7509828" y="3525836"/>
            <a:ext cx="504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1</a:t>
            </a:r>
            <a:endParaRPr lang="zh-CN" altLang="en-US" sz="1400" b="1"/>
          </a:p>
        </p:txBody>
      </p:sp>
      <p:sp>
        <p:nvSpPr>
          <p:cNvPr id="20" name="TextBox 16"/>
          <p:cNvSpPr txBox="1">
            <a:spLocks noChangeArrowheads="1"/>
          </p:cNvSpPr>
          <p:nvPr/>
        </p:nvSpPr>
        <p:spPr bwMode="auto">
          <a:xfrm>
            <a:off x="7006590" y="3525836"/>
            <a:ext cx="5032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ω</a:t>
            </a:r>
            <a:r>
              <a:rPr lang="en-US" altLang="zh-CN" sz="1400" b="1" baseline="-25000"/>
              <a:t>1</a:t>
            </a:r>
            <a:endParaRPr lang="zh-CN" altLang="en-US" sz="1400" b="1" baseline="-25000"/>
          </a:p>
        </p:txBody>
      </p:sp>
      <p:sp>
        <p:nvSpPr>
          <p:cNvPr id="21" name="TextBox 17"/>
          <p:cNvSpPr txBox="1">
            <a:spLocks noChangeArrowheads="1"/>
          </p:cNvSpPr>
          <p:nvPr/>
        </p:nvSpPr>
        <p:spPr bwMode="auto">
          <a:xfrm>
            <a:off x="7725728" y="3525836"/>
            <a:ext cx="504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ω</a:t>
            </a:r>
            <a:r>
              <a:rPr lang="en-US" altLang="zh-CN" sz="1400" b="1" baseline="-25000"/>
              <a:t>2</a:t>
            </a:r>
            <a:endParaRPr lang="zh-CN" altLang="en-US" sz="1400" b="1" baseline="-25000"/>
          </a:p>
        </p:txBody>
      </p:sp>
      <p:sp>
        <p:nvSpPr>
          <p:cNvPr id="22" name="TextBox 18"/>
          <p:cNvSpPr txBox="1">
            <a:spLocks noChangeArrowheads="1"/>
          </p:cNvSpPr>
          <p:nvPr/>
        </p:nvSpPr>
        <p:spPr bwMode="auto">
          <a:xfrm>
            <a:off x="9094153" y="3505199"/>
            <a:ext cx="5032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ω</a:t>
            </a:r>
            <a:r>
              <a:rPr lang="en-US" altLang="zh-CN" sz="1400" b="1" baseline="-25000"/>
              <a:t>3</a:t>
            </a:r>
            <a:endParaRPr lang="zh-CN" altLang="en-US" sz="1400" b="1" baseline="-25000"/>
          </a:p>
        </p:txBody>
      </p:sp>
      <p:sp>
        <p:nvSpPr>
          <p:cNvPr id="23" name="TextBox 19"/>
          <p:cNvSpPr txBox="1">
            <a:spLocks noChangeArrowheads="1"/>
          </p:cNvSpPr>
          <p:nvPr/>
        </p:nvSpPr>
        <p:spPr bwMode="auto">
          <a:xfrm>
            <a:off x="9814878" y="3525836"/>
            <a:ext cx="5032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ω</a:t>
            </a:r>
            <a:r>
              <a:rPr lang="en-US" altLang="zh-CN" sz="1400" b="1" baseline="-25000"/>
              <a:t>4</a:t>
            </a:r>
            <a:endParaRPr lang="zh-CN" altLang="en-US" sz="1400" b="1" baseline="-25000"/>
          </a:p>
        </p:txBody>
      </p:sp>
      <p:sp>
        <p:nvSpPr>
          <p:cNvPr id="24" name="TextBox 20"/>
          <p:cNvSpPr txBox="1">
            <a:spLocks noChangeArrowheads="1"/>
          </p:cNvSpPr>
          <p:nvPr/>
        </p:nvSpPr>
        <p:spPr bwMode="auto">
          <a:xfrm>
            <a:off x="10462578" y="3525836"/>
            <a:ext cx="5032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ω</a:t>
            </a:r>
            <a:endParaRPr lang="zh-CN" altLang="en-US" sz="1400" b="1" baseline="-25000"/>
          </a:p>
        </p:txBody>
      </p:sp>
      <p:sp>
        <p:nvSpPr>
          <p:cNvPr id="25" name="TextBox 21"/>
          <p:cNvSpPr txBox="1">
            <a:spLocks noChangeArrowheads="1"/>
          </p:cNvSpPr>
          <p:nvPr/>
        </p:nvSpPr>
        <p:spPr bwMode="auto">
          <a:xfrm>
            <a:off x="10389553" y="4894261"/>
            <a:ext cx="50482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ω</a:t>
            </a:r>
            <a:endParaRPr lang="zh-CN" altLang="en-US" sz="1400" b="1" baseline="-25000"/>
          </a:p>
        </p:txBody>
      </p:sp>
      <p:sp>
        <p:nvSpPr>
          <p:cNvPr id="26" name="TextBox 22"/>
          <p:cNvSpPr txBox="1">
            <a:spLocks noChangeArrowheads="1"/>
          </p:cNvSpPr>
          <p:nvPr/>
        </p:nvSpPr>
        <p:spPr bwMode="auto">
          <a:xfrm>
            <a:off x="6214428" y="4678361"/>
            <a:ext cx="57467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φ</a:t>
            </a:r>
            <a:r>
              <a:rPr lang="en-US" altLang="zh-CN" sz="1400" b="1"/>
              <a:t>(</a:t>
            </a:r>
            <a:r>
              <a:rPr lang="el-GR" altLang="zh-CN" sz="1400" b="1"/>
              <a:t>ω</a:t>
            </a:r>
            <a:r>
              <a:rPr lang="en-US" altLang="zh-CN" sz="1400" b="1"/>
              <a:t>)</a:t>
            </a:r>
            <a:endParaRPr lang="zh-CN" altLang="en-US" sz="1400" b="1" baseline="-25000"/>
          </a:p>
        </p:txBody>
      </p:sp>
      <p:sp>
        <p:nvSpPr>
          <p:cNvPr id="27" name="TextBox 23"/>
          <p:cNvSpPr txBox="1">
            <a:spLocks noChangeArrowheads="1"/>
          </p:cNvSpPr>
          <p:nvPr/>
        </p:nvSpPr>
        <p:spPr bwMode="auto">
          <a:xfrm>
            <a:off x="6501765" y="3381374"/>
            <a:ext cx="504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0</a:t>
            </a:r>
            <a:endParaRPr lang="zh-CN" altLang="en-US" sz="1400" b="1"/>
          </a:p>
        </p:txBody>
      </p:sp>
      <p:sp>
        <p:nvSpPr>
          <p:cNvPr id="28" name="TextBox 25"/>
          <p:cNvSpPr txBox="1">
            <a:spLocks noChangeArrowheads="1"/>
          </p:cNvSpPr>
          <p:nvPr/>
        </p:nvSpPr>
        <p:spPr bwMode="auto">
          <a:xfrm>
            <a:off x="6285865" y="5397499"/>
            <a:ext cx="647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-90</a:t>
            </a:r>
            <a:r>
              <a:rPr lang="en-US" altLang="zh-CN" sz="1400" b="1" baseline="30000"/>
              <a:t>0</a:t>
            </a:r>
            <a:endParaRPr lang="zh-CN" altLang="en-US" sz="1400" b="1" baseline="30000"/>
          </a:p>
        </p:txBody>
      </p:sp>
      <p:sp>
        <p:nvSpPr>
          <p:cNvPr id="29" name="TextBox 26"/>
          <p:cNvSpPr txBox="1">
            <a:spLocks noChangeArrowheads="1"/>
          </p:cNvSpPr>
          <p:nvPr/>
        </p:nvSpPr>
        <p:spPr bwMode="auto">
          <a:xfrm>
            <a:off x="6214428" y="5757861"/>
            <a:ext cx="647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-180</a:t>
            </a:r>
            <a:r>
              <a:rPr lang="en-US" altLang="zh-CN" sz="1400" b="1" baseline="30000"/>
              <a:t>0</a:t>
            </a:r>
            <a:endParaRPr lang="zh-CN" altLang="en-US" sz="1400" b="1" baseline="30000"/>
          </a:p>
        </p:txBody>
      </p:sp>
      <p:sp>
        <p:nvSpPr>
          <p:cNvPr id="30" name="TextBox 27"/>
          <p:cNvSpPr txBox="1">
            <a:spLocks noChangeArrowheads="1"/>
          </p:cNvSpPr>
          <p:nvPr/>
        </p:nvSpPr>
        <p:spPr bwMode="auto">
          <a:xfrm>
            <a:off x="6214428" y="6118224"/>
            <a:ext cx="647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-270</a:t>
            </a:r>
            <a:r>
              <a:rPr lang="en-US" altLang="zh-CN" sz="1400" b="1" baseline="30000"/>
              <a:t>0</a:t>
            </a:r>
            <a:endParaRPr lang="zh-CN" altLang="en-US" sz="1400" b="1" baseline="30000"/>
          </a:p>
        </p:txBody>
      </p:sp>
      <p:sp>
        <p:nvSpPr>
          <p:cNvPr id="31" name="TextBox 28"/>
          <p:cNvSpPr txBox="1">
            <a:spLocks noChangeArrowheads="1"/>
          </p:cNvSpPr>
          <p:nvPr/>
        </p:nvSpPr>
        <p:spPr bwMode="auto">
          <a:xfrm>
            <a:off x="6430328" y="5037136"/>
            <a:ext cx="5032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0</a:t>
            </a:r>
            <a:r>
              <a:rPr lang="en-US" altLang="zh-CN" sz="1400" b="1" baseline="30000"/>
              <a:t>0</a:t>
            </a:r>
            <a:endParaRPr lang="zh-CN" altLang="en-US" sz="1400" b="1" baseline="30000"/>
          </a:p>
        </p:txBody>
      </p:sp>
      <p:sp>
        <p:nvSpPr>
          <p:cNvPr id="32" name="TextBox 48"/>
          <p:cNvSpPr txBox="1">
            <a:spLocks noChangeArrowheads="1"/>
          </p:cNvSpPr>
          <p:nvPr/>
        </p:nvSpPr>
        <p:spPr bwMode="auto">
          <a:xfrm>
            <a:off x="7006590" y="4965699"/>
            <a:ext cx="5032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t>0.4</a:t>
            </a:r>
            <a:endParaRPr lang="zh-CN" altLang="en-US" sz="1200"/>
          </a:p>
        </p:txBody>
      </p:sp>
      <p:sp>
        <p:nvSpPr>
          <p:cNvPr id="33" name="TextBox 49"/>
          <p:cNvSpPr txBox="1">
            <a:spLocks noChangeArrowheads="1"/>
          </p:cNvSpPr>
          <p:nvPr/>
        </p:nvSpPr>
        <p:spPr bwMode="auto">
          <a:xfrm>
            <a:off x="8086090" y="4965699"/>
            <a:ext cx="5032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t>2</a:t>
            </a:r>
            <a:endParaRPr lang="zh-CN" altLang="en-US" sz="1200"/>
          </a:p>
        </p:txBody>
      </p:sp>
      <p:sp>
        <p:nvSpPr>
          <p:cNvPr id="34" name="TextBox 50"/>
          <p:cNvSpPr txBox="1">
            <a:spLocks noChangeArrowheads="1"/>
          </p:cNvSpPr>
          <p:nvPr/>
        </p:nvSpPr>
        <p:spPr bwMode="auto">
          <a:xfrm>
            <a:off x="9094153" y="4965699"/>
            <a:ext cx="5032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t>10</a:t>
            </a:r>
            <a:endParaRPr lang="zh-CN" altLang="en-US" sz="1200"/>
          </a:p>
        </p:txBody>
      </p:sp>
      <p:sp>
        <p:nvSpPr>
          <p:cNvPr id="35" name="TextBox 51"/>
          <p:cNvSpPr txBox="1">
            <a:spLocks noChangeArrowheads="1"/>
          </p:cNvSpPr>
          <p:nvPr/>
        </p:nvSpPr>
        <p:spPr bwMode="auto">
          <a:xfrm>
            <a:off x="9814878" y="4965699"/>
            <a:ext cx="5032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t>20</a:t>
            </a:r>
            <a:endParaRPr lang="zh-CN" altLang="en-US" sz="1200"/>
          </a:p>
        </p:txBody>
      </p:sp>
      <p:sp>
        <p:nvSpPr>
          <p:cNvPr id="36" name="Text Box 10"/>
          <p:cNvSpPr txBox="1">
            <a:spLocks noChangeArrowheads="1"/>
          </p:cNvSpPr>
          <p:nvPr/>
        </p:nvSpPr>
        <p:spPr bwMode="auto">
          <a:xfrm>
            <a:off x="868363" y="3325979"/>
            <a:ext cx="477710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150000"/>
              </a:lnSpc>
            </a:pPr>
            <a:r>
              <a:rPr lang="zh-CN" altLang="en-US" sz="2000" dirty="0" smtClean="0">
                <a:latin typeface="+mn-ea"/>
                <a:ea typeface="+mn-ea"/>
              </a:rPr>
              <a:t>计算 </a:t>
            </a:r>
            <a:r>
              <a:rPr lang="el-GR" altLang="zh-CN" sz="2000" b="1" i="1" dirty="0" smtClean="0">
                <a:latin typeface="+mj-ea"/>
                <a:ea typeface="+mj-ea"/>
              </a:rPr>
              <a:t>ω</a:t>
            </a:r>
            <a:r>
              <a:rPr lang="en-US" altLang="zh-CN" sz="2000" b="1" i="1" dirty="0">
                <a:latin typeface="+mj-ea"/>
                <a:ea typeface="+mj-ea"/>
              </a:rPr>
              <a:t>=1</a:t>
            </a:r>
            <a:r>
              <a:rPr lang="zh-CN" altLang="en-US" sz="2000" b="1" i="1" dirty="0">
                <a:latin typeface="+mj-ea"/>
                <a:ea typeface="+mj-ea"/>
              </a:rPr>
              <a:t>、</a:t>
            </a:r>
            <a:r>
              <a:rPr lang="en-US" altLang="zh-CN" sz="2000" b="1" i="1" dirty="0">
                <a:latin typeface="+mj-ea"/>
                <a:ea typeface="+mj-ea"/>
              </a:rPr>
              <a:t>L(</a:t>
            </a:r>
            <a:r>
              <a:rPr lang="el-GR" altLang="zh-CN" sz="2000" b="1" i="1" dirty="0">
                <a:latin typeface="+mj-ea"/>
                <a:ea typeface="+mj-ea"/>
              </a:rPr>
              <a:t>ω</a:t>
            </a:r>
            <a:r>
              <a:rPr lang="en-US" altLang="zh-CN" sz="2000" b="1" i="1" dirty="0">
                <a:latin typeface="+mj-ea"/>
                <a:ea typeface="+mj-ea"/>
              </a:rPr>
              <a:t>)=</a:t>
            </a:r>
            <a:r>
              <a:rPr lang="en-US" altLang="zh-CN" sz="2000" b="1" i="1" dirty="0" smtClean="0">
                <a:latin typeface="+mj-ea"/>
                <a:ea typeface="+mj-ea"/>
              </a:rPr>
              <a:t>20lg25=28 </a:t>
            </a:r>
            <a:r>
              <a:rPr lang="zh-CN" altLang="en-US" sz="2000" dirty="0" smtClean="0">
                <a:latin typeface="+mn-ea"/>
                <a:ea typeface="+mn-ea"/>
              </a:rPr>
              <a:t>的</a:t>
            </a:r>
            <a:r>
              <a:rPr lang="zh-CN" altLang="en-US" sz="2000" dirty="0">
                <a:latin typeface="+mn-ea"/>
                <a:ea typeface="+mn-ea"/>
              </a:rPr>
              <a:t>点，并标注在对数幅频特性图的坐标系中。</a:t>
            </a:r>
            <a:endParaRPr lang="en-US" altLang="zh-CN" sz="2000" dirty="0">
              <a:latin typeface="+mn-ea"/>
              <a:ea typeface="+mn-ea"/>
            </a:endParaRPr>
          </a:p>
        </p:txBody>
      </p:sp>
      <p:sp>
        <p:nvSpPr>
          <p:cNvPr id="37" name="TextBox 24"/>
          <p:cNvSpPr txBox="1">
            <a:spLocks noChangeArrowheads="1"/>
          </p:cNvSpPr>
          <p:nvPr/>
        </p:nvSpPr>
        <p:spPr bwMode="auto">
          <a:xfrm>
            <a:off x="6428740" y="2908299"/>
            <a:ext cx="5032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28</a:t>
            </a:r>
            <a:endParaRPr lang="zh-CN" altLang="en-US" sz="1400" b="1"/>
          </a:p>
        </p:txBody>
      </p:sp>
      <p:cxnSp>
        <p:nvCxnSpPr>
          <p:cNvPr id="38" name="直接连接符 37"/>
          <p:cNvCxnSpPr/>
          <p:nvPr/>
        </p:nvCxnSpPr>
        <p:spPr>
          <a:xfrm>
            <a:off x="7652703" y="3086099"/>
            <a:ext cx="0" cy="4318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787515" y="3086099"/>
            <a:ext cx="865188"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40" name="Object 10"/>
          <p:cNvGraphicFramePr>
            <a:graphicFrameLocks noChangeAspect="1"/>
          </p:cNvGraphicFramePr>
          <p:nvPr>
            <p:extLst>
              <p:ext uri="{D42A27DB-BD31-4B8C-83A1-F6EECF244321}">
                <p14:modId xmlns:p14="http://schemas.microsoft.com/office/powerpoint/2010/main" val="641427891"/>
              </p:ext>
            </p:extLst>
          </p:nvPr>
        </p:nvGraphicFramePr>
        <p:xfrm>
          <a:off x="1457323" y="4568879"/>
          <a:ext cx="4323718" cy="727336"/>
        </p:xfrm>
        <a:graphic>
          <a:graphicData uri="http://schemas.openxmlformats.org/presentationml/2006/ole">
            <mc:AlternateContent xmlns:mc="http://schemas.openxmlformats.org/markup-compatibility/2006">
              <mc:Choice xmlns:v="urn:schemas-microsoft-com:vml" Requires="v">
                <p:oleObj spid="_x0000_s30924" r:id="rId7" imgW="3175000" imgH="533400" progId="Equations">
                  <p:embed/>
                </p:oleObj>
              </mc:Choice>
              <mc:Fallback>
                <p:oleObj r:id="rId7" imgW="3175000" imgH="533400" progId="Equations">
                  <p:embed/>
                  <p:pic>
                    <p:nvPicPr>
                      <p:cNvPr id="28685"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57323" y="4568879"/>
                        <a:ext cx="4323718" cy="727336"/>
                      </a:xfrm>
                      <a:prstGeom prst="rect">
                        <a:avLst/>
                      </a:prstGeom>
                      <a:noFill/>
                      <a:ln>
                        <a:noFill/>
                      </a:ln>
                    </p:spPr>
                  </p:pic>
                </p:oleObj>
              </mc:Fallback>
            </mc:AlternateContent>
          </a:graphicData>
        </a:graphic>
      </p:graphicFrame>
      <p:graphicFrame>
        <p:nvGraphicFramePr>
          <p:cNvPr id="41" name="Object 14"/>
          <p:cNvGraphicFramePr>
            <a:graphicFrameLocks noChangeAspect="1"/>
          </p:cNvGraphicFramePr>
          <p:nvPr>
            <p:extLst>
              <p:ext uri="{D42A27DB-BD31-4B8C-83A1-F6EECF244321}">
                <p14:modId xmlns:p14="http://schemas.microsoft.com/office/powerpoint/2010/main" val="4124662396"/>
              </p:ext>
            </p:extLst>
          </p:nvPr>
        </p:nvGraphicFramePr>
        <p:xfrm>
          <a:off x="1457323" y="5614032"/>
          <a:ext cx="2857500" cy="327025"/>
        </p:xfrm>
        <a:graphic>
          <a:graphicData uri="http://schemas.openxmlformats.org/presentationml/2006/ole">
            <mc:AlternateContent xmlns:mc="http://schemas.openxmlformats.org/markup-compatibility/2006">
              <mc:Choice xmlns:v="urn:schemas-microsoft-com:vml" Requires="v">
                <p:oleObj spid="_x0000_s30925" r:id="rId9" imgW="1765300" imgH="203200" progId="Equations">
                  <p:embed/>
                </p:oleObj>
              </mc:Choice>
              <mc:Fallback>
                <p:oleObj r:id="rId9" imgW="1765300" imgH="203200" progId="Equations">
                  <p:embed/>
                  <p:pic>
                    <p:nvPicPr>
                      <p:cNvPr id="57"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57323" y="5614032"/>
                        <a:ext cx="2857500"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238115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par>
                                <p:cTn id="14" presetID="3" presetClass="entr" presetSubtype="1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par>
                                <p:cTn id="17" presetID="3" presetClass="entr" presetSubtype="1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par>
                                <p:cTn id="20" presetID="3" presetClass="entr" presetSubtype="1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par>
                                <p:cTn id="23" presetID="3" presetClass="entr" presetSubtype="1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par>
                                <p:cTn id="26" presetID="3" presetClass="entr" presetSubtype="1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linds(horizontal)">
                                      <p:cBhvr>
                                        <p:cTn id="28" dur="500"/>
                                        <p:tgtEl>
                                          <p:spTgt spid="14"/>
                                        </p:tgtEl>
                                      </p:cBhvr>
                                    </p:animEffect>
                                  </p:childTnLst>
                                </p:cTn>
                              </p:par>
                              <p:par>
                                <p:cTn id="29" presetID="3" presetClass="entr" presetSubtype="1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linds(horizontal)">
                                      <p:cBhvr>
                                        <p:cTn id="31" dur="500"/>
                                        <p:tgtEl>
                                          <p:spTgt spid="15"/>
                                        </p:tgtEl>
                                      </p:cBhvr>
                                    </p:animEffect>
                                  </p:childTnLst>
                                </p:cTn>
                              </p:par>
                              <p:par>
                                <p:cTn id="32" presetID="3" presetClass="entr" presetSubtype="10"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linds(horizontal)">
                                      <p:cBhvr>
                                        <p:cTn id="34" dur="500"/>
                                        <p:tgtEl>
                                          <p:spTgt spid="16"/>
                                        </p:tgtEl>
                                      </p:cBhvr>
                                    </p:animEffect>
                                  </p:childTnLst>
                                </p:cTn>
                              </p:par>
                              <p:par>
                                <p:cTn id="35" presetID="3" presetClass="entr" presetSubtype="1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linds(horizontal)">
                                      <p:cBhvr>
                                        <p:cTn id="40" dur="500"/>
                                        <p:tgtEl>
                                          <p:spTgt spid="18"/>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linds(horizontal)">
                                      <p:cBhvr>
                                        <p:cTn id="43" dur="500"/>
                                        <p:tgtEl>
                                          <p:spTgt spid="20"/>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blinds(horizontal)">
                                      <p:cBhvr>
                                        <p:cTn id="46" dur="500"/>
                                        <p:tgtEl>
                                          <p:spTgt spid="21"/>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blinds(horizontal)">
                                      <p:cBhvr>
                                        <p:cTn id="49" dur="500"/>
                                        <p:tgtEl>
                                          <p:spTgt spid="22"/>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blinds(horizontal)">
                                      <p:cBhvr>
                                        <p:cTn id="52" dur="500"/>
                                        <p:tgtEl>
                                          <p:spTgt spid="23"/>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blinds(horizontal)">
                                      <p:cBhvr>
                                        <p:cTn id="55" dur="500"/>
                                        <p:tgtEl>
                                          <p:spTgt spid="24"/>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blinds(horizontal)">
                                      <p:cBhvr>
                                        <p:cTn id="58" dur="500"/>
                                        <p:tgtEl>
                                          <p:spTgt spid="25"/>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blinds(horizontal)">
                                      <p:cBhvr>
                                        <p:cTn id="61" dur="500"/>
                                        <p:tgtEl>
                                          <p:spTgt spid="26"/>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blinds(horizontal)">
                                      <p:cBhvr>
                                        <p:cTn id="64" dur="500"/>
                                        <p:tgtEl>
                                          <p:spTgt spid="27"/>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blinds(horizontal)">
                                      <p:cBhvr>
                                        <p:cTn id="67" dur="500"/>
                                        <p:tgtEl>
                                          <p:spTgt spid="28"/>
                                        </p:tgtEl>
                                      </p:cBhvr>
                                    </p:animEffect>
                                  </p:childTnLst>
                                </p:cTn>
                              </p:par>
                              <p:par>
                                <p:cTn id="68" presetID="3" presetClass="entr" presetSubtype="1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blinds(horizontal)">
                                      <p:cBhvr>
                                        <p:cTn id="70" dur="500"/>
                                        <p:tgtEl>
                                          <p:spTgt spid="29"/>
                                        </p:tgtEl>
                                      </p:cBhvr>
                                    </p:animEffect>
                                  </p:childTnLst>
                                </p:cTn>
                              </p:par>
                              <p:par>
                                <p:cTn id="71" presetID="3" presetClass="entr" presetSubtype="1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blinds(horizontal)">
                                      <p:cBhvr>
                                        <p:cTn id="73" dur="500"/>
                                        <p:tgtEl>
                                          <p:spTgt spid="30"/>
                                        </p:tgtEl>
                                      </p:cBhvr>
                                    </p:animEffect>
                                  </p:childTnLst>
                                </p:cTn>
                              </p:par>
                              <p:par>
                                <p:cTn id="74" presetID="3" presetClass="entr" presetSubtype="10" fill="hold" grpId="0"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blinds(horizontal)">
                                      <p:cBhvr>
                                        <p:cTn id="76" dur="500"/>
                                        <p:tgtEl>
                                          <p:spTgt spid="31"/>
                                        </p:tgtEl>
                                      </p:cBhvr>
                                    </p:animEffect>
                                  </p:childTnLst>
                                </p:cTn>
                              </p:par>
                              <p:par>
                                <p:cTn id="77" presetID="3" presetClass="entr" presetSubtype="10" fill="hold" grpId="0" nodeType="with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blinds(horizontal)">
                                      <p:cBhvr>
                                        <p:cTn id="79" dur="500"/>
                                        <p:tgtEl>
                                          <p:spTgt spid="32"/>
                                        </p:tgtEl>
                                      </p:cBhvr>
                                    </p:animEffect>
                                  </p:childTnLst>
                                </p:cTn>
                              </p:par>
                              <p:par>
                                <p:cTn id="80" presetID="3" presetClass="entr" presetSubtype="10" fill="hold" grpId="0" nodeType="with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blinds(horizontal)">
                                      <p:cBhvr>
                                        <p:cTn id="82" dur="500"/>
                                        <p:tgtEl>
                                          <p:spTgt spid="33"/>
                                        </p:tgtEl>
                                      </p:cBhvr>
                                    </p:animEffect>
                                  </p:childTnLst>
                                </p:cTn>
                              </p:par>
                              <p:par>
                                <p:cTn id="83" presetID="3" presetClass="entr" presetSubtype="10" fill="hold" grpId="0" nodeType="with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blinds(horizontal)">
                                      <p:cBhvr>
                                        <p:cTn id="85" dur="500"/>
                                        <p:tgtEl>
                                          <p:spTgt spid="34"/>
                                        </p:tgtEl>
                                      </p:cBhvr>
                                    </p:animEffect>
                                  </p:childTnLst>
                                </p:cTn>
                              </p:par>
                              <p:par>
                                <p:cTn id="86" presetID="3" presetClass="entr" presetSubtype="10" fill="hold" grpId="0" nodeType="with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blinds(horizontal)">
                                      <p:cBhvr>
                                        <p:cTn id="88" dur="500"/>
                                        <p:tgtEl>
                                          <p:spTgt spid="35"/>
                                        </p:tgtEl>
                                      </p:cBhvr>
                                    </p:animEffect>
                                  </p:childTnLst>
                                </p:cTn>
                              </p:par>
                              <p:par>
                                <p:cTn id="89" presetID="3" presetClass="entr" presetSubtype="10" fill="hold" grpId="0" nodeType="withEffect">
                                  <p:stCondLst>
                                    <p:cond delay="0"/>
                                  </p:stCondLst>
                                  <p:childTnLst>
                                    <p:set>
                                      <p:cBhvr>
                                        <p:cTn id="90" dur="1" fill="hold">
                                          <p:stCondLst>
                                            <p:cond delay="0"/>
                                          </p:stCondLst>
                                        </p:cTn>
                                        <p:tgtEl>
                                          <p:spTgt spid="5"/>
                                        </p:tgtEl>
                                        <p:attrNameLst>
                                          <p:attrName>style.visibility</p:attrName>
                                        </p:attrNameLst>
                                      </p:cBhvr>
                                      <p:to>
                                        <p:strVal val="visible"/>
                                      </p:to>
                                    </p:set>
                                    <p:animEffect transition="in" filter="blinds(horizontal)">
                                      <p:cBhvr>
                                        <p:cTn id="91" dur="500"/>
                                        <p:tgtEl>
                                          <p:spTgt spid="5"/>
                                        </p:tgtEl>
                                      </p:cBhvr>
                                    </p:animEffect>
                                  </p:childTnLst>
                                </p:cTn>
                              </p:par>
                              <p:par>
                                <p:cTn id="92" presetID="3" presetClass="entr" presetSubtype="10" fill="hold" grpId="0" nodeType="withEffect">
                                  <p:stCondLst>
                                    <p:cond delay="0"/>
                                  </p:stCondLst>
                                  <p:childTnLst>
                                    <p:set>
                                      <p:cBhvr>
                                        <p:cTn id="93" dur="1" fill="hold">
                                          <p:stCondLst>
                                            <p:cond delay="0"/>
                                          </p:stCondLst>
                                        </p:cTn>
                                        <p:tgtEl>
                                          <p:spTgt spid="37"/>
                                        </p:tgtEl>
                                        <p:attrNameLst>
                                          <p:attrName>style.visibility</p:attrName>
                                        </p:attrNameLst>
                                      </p:cBhvr>
                                      <p:to>
                                        <p:strVal val="visible"/>
                                      </p:to>
                                    </p:set>
                                    <p:animEffect transition="in" filter="blinds(horizontal)">
                                      <p:cBhvr>
                                        <p:cTn id="94" dur="500"/>
                                        <p:tgtEl>
                                          <p:spTgt spid="37"/>
                                        </p:tgtEl>
                                      </p:cBhvr>
                                    </p:animEffect>
                                  </p:childTnLst>
                                </p:cTn>
                              </p:par>
                            </p:childTnLst>
                          </p:cTn>
                        </p:par>
                      </p:childTnLst>
                    </p:cTn>
                  </p:par>
                  <p:par>
                    <p:cTn id="95" fill="hold">
                      <p:stCondLst>
                        <p:cond delay="indefinite"/>
                      </p:stCondLst>
                      <p:childTnLst>
                        <p:par>
                          <p:cTn id="96" fill="hold">
                            <p:stCondLst>
                              <p:cond delay="0"/>
                            </p:stCondLst>
                            <p:childTnLst>
                              <p:par>
                                <p:cTn id="97" presetID="3" presetClass="entr" presetSubtype="10" fill="hold" grpId="0" nodeType="clickEffect">
                                  <p:stCondLst>
                                    <p:cond delay="0"/>
                                  </p:stCondLst>
                                  <p:childTnLst>
                                    <p:set>
                                      <p:cBhvr>
                                        <p:cTn id="98" dur="1" fill="hold">
                                          <p:stCondLst>
                                            <p:cond delay="0"/>
                                          </p:stCondLst>
                                        </p:cTn>
                                        <p:tgtEl>
                                          <p:spTgt spid="19"/>
                                        </p:tgtEl>
                                        <p:attrNameLst>
                                          <p:attrName>style.visibility</p:attrName>
                                        </p:attrNameLst>
                                      </p:cBhvr>
                                      <p:to>
                                        <p:strVal val="visible"/>
                                      </p:to>
                                    </p:set>
                                    <p:animEffect transition="in" filter="blinds(horizontal)">
                                      <p:cBhvr>
                                        <p:cTn id="99" dur="500"/>
                                        <p:tgtEl>
                                          <p:spTgt spid="19"/>
                                        </p:tgtEl>
                                      </p:cBhvr>
                                    </p:animEffect>
                                  </p:childTnLst>
                                </p:cTn>
                              </p:par>
                              <p:par>
                                <p:cTn id="100" presetID="3" presetClass="entr" presetSubtype="10" fill="hold" nodeType="withEffect">
                                  <p:stCondLst>
                                    <p:cond delay="0"/>
                                  </p:stCondLst>
                                  <p:childTnLst>
                                    <p:set>
                                      <p:cBhvr>
                                        <p:cTn id="101" dur="1" fill="hold">
                                          <p:stCondLst>
                                            <p:cond delay="0"/>
                                          </p:stCondLst>
                                        </p:cTn>
                                        <p:tgtEl>
                                          <p:spTgt spid="38"/>
                                        </p:tgtEl>
                                        <p:attrNameLst>
                                          <p:attrName>style.visibility</p:attrName>
                                        </p:attrNameLst>
                                      </p:cBhvr>
                                      <p:to>
                                        <p:strVal val="visible"/>
                                      </p:to>
                                    </p:set>
                                    <p:animEffect transition="in" filter="blinds(horizontal)">
                                      <p:cBhvr>
                                        <p:cTn id="102" dur="500"/>
                                        <p:tgtEl>
                                          <p:spTgt spid="38"/>
                                        </p:tgtEl>
                                      </p:cBhvr>
                                    </p:animEffect>
                                  </p:childTnLst>
                                </p:cTn>
                              </p:par>
                              <p:par>
                                <p:cTn id="103" presetID="3" presetClass="entr" presetSubtype="10" fill="hold" nodeType="with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blinds(horizontal)">
                                      <p:cBhvr>
                                        <p:cTn id="105" dur="500"/>
                                        <p:tgtEl>
                                          <p:spTgt spid="39"/>
                                        </p:tgtEl>
                                      </p:cBhvr>
                                    </p:animEffect>
                                  </p:childTnLst>
                                </p:cTn>
                              </p:par>
                            </p:childTnLst>
                          </p:cTn>
                        </p:par>
                        <p:par>
                          <p:cTn id="106" fill="hold">
                            <p:stCondLst>
                              <p:cond delay="500"/>
                            </p:stCondLst>
                            <p:childTnLst>
                              <p:par>
                                <p:cTn id="107" presetID="3" presetClass="entr" presetSubtype="10" fill="hold" grpId="0" nodeType="afterEffect">
                                  <p:stCondLst>
                                    <p:cond delay="0"/>
                                  </p:stCondLst>
                                  <p:childTnLst>
                                    <p:set>
                                      <p:cBhvr>
                                        <p:cTn id="108" dur="1" fill="hold">
                                          <p:stCondLst>
                                            <p:cond delay="0"/>
                                          </p:stCondLst>
                                        </p:cTn>
                                        <p:tgtEl>
                                          <p:spTgt spid="36"/>
                                        </p:tgtEl>
                                        <p:attrNameLst>
                                          <p:attrName>style.visibility</p:attrName>
                                        </p:attrNameLst>
                                      </p:cBhvr>
                                      <p:to>
                                        <p:strVal val="visible"/>
                                      </p:to>
                                    </p:set>
                                    <p:animEffect transition="in" filter="blinds(horizontal)">
                                      <p:cBhvr>
                                        <p:cTn id="109" dur="500"/>
                                        <p:tgtEl>
                                          <p:spTgt spid="36"/>
                                        </p:tgtEl>
                                      </p:cBhvr>
                                    </p:animEffect>
                                  </p:childTnLst>
                                </p:cTn>
                              </p:par>
                            </p:childTnLst>
                          </p:cTn>
                        </p:par>
                        <p:par>
                          <p:cTn id="110" fill="hold">
                            <p:stCondLst>
                              <p:cond delay="1000"/>
                            </p:stCondLst>
                            <p:childTnLst>
                              <p:par>
                                <p:cTn id="111" presetID="3" presetClass="entr" presetSubtype="10" fill="hold" nodeType="afterEffect">
                                  <p:stCondLst>
                                    <p:cond delay="0"/>
                                  </p:stCondLst>
                                  <p:childTnLst>
                                    <p:set>
                                      <p:cBhvr>
                                        <p:cTn id="112" dur="1" fill="hold">
                                          <p:stCondLst>
                                            <p:cond delay="0"/>
                                          </p:stCondLst>
                                        </p:cTn>
                                        <p:tgtEl>
                                          <p:spTgt spid="40"/>
                                        </p:tgtEl>
                                        <p:attrNameLst>
                                          <p:attrName>style.visibility</p:attrName>
                                        </p:attrNameLst>
                                      </p:cBhvr>
                                      <p:to>
                                        <p:strVal val="visible"/>
                                      </p:to>
                                    </p:set>
                                    <p:animEffect transition="in" filter="blinds(horizontal)">
                                      <p:cBhvr>
                                        <p:cTn id="113" dur="500"/>
                                        <p:tgtEl>
                                          <p:spTgt spid="40"/>
                                        </p:tgtEl>
                                      </p:cBhvr>
                                    </p:animEffect>
                                  </p:childTnLst>
                                </p:cTn>
                              </p:par>
                            </p:childTnLst>
                          </p:cTn>
                        </p:par>
                        <p:par>
                          <p:cTn id="114" fill="hold">
                            <p:stCondLst>
                              <p:cond delay="1500"/>
                            </p:stCondLst>
                            <p:childTnLst>
                              <p:par>
                                <p:cTn id="115" presetID="3" presetClass="entr" presetSubtype="10" fill="hold" nodeType="afterEffect">
                                  <p:stCondLst>
                                    <p:cond delay="0"/>
                                  </p:stCondLst>
                                  <p:childTnLst>
                                    <p:set>
                                      <p:cBhvr>
                                        <p:cTn id="116" dur="1" fill="hold">
                                          <p:stCondLst>
                                            <p:cond delay="0"/>
                                          </p:stCondLst>
                                        </p:cTn>
                                        <p:tgtEl>
                                          <p:spTgt spid="41"/>
                                        </p:tgtEl>
                                        <p:attrNameLst>
                                          <p:attrName>style.visibility</p:attrName>
                                        </p:attrNameLst>
                                      </p:cBhvr>
                                      <p:to>
                                        <p:strVal val="visible"/>
                                      </p:to>
                                    </p:set>
                                    <p:animEffect transition="in" filter="blinds(horizontal)">
                                      <p:cBhvr>
                                        <p:cTn id="11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圆角矩形 40"/>
          <p:cNvSpPr/>
          <p:nvPr/>
        </p:nvSpPr>
        <p:spPr>
          <a:xfrm>
            <a:off x="886379" y="2928889"/>
            <a:ext cx="4856480" cy="3476626"/>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cxnSp>
        <p:nvCxnSpPr>
          <p:cNvPr id="3" name="直接箭头连接符 2"/>
          <p:cNvCxnSpPr/>
          <p:nvPr/>
        </p:nvCxnSpPr>
        <p:spPr>
          <a:xfrm>
            <a:off x="6644798" y="3559627"/>
            <a:ext cx="4033837"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flipV="1">
            <a:off x="6644798" y="2694440"/>
            <a:ext cx="0" cy="19446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flipV="1">
            <a:off x="6644798" y="4783590"/>
            <a:ext cx="0" cy="165576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6644798" y="5215390"/>
            <a:ext cx="3960812"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644798" y="5575752"/>
            <a:ext cx="374491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644798" y="5936115"/>
            <a:ext cx="374491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644798" y="6294890"/>
            <a:ext cx="374491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221060" y="3054802"/>
            <a:ext cx="0" cy="3313113"/>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941785" y="3559627"/>
            <a:ext cx="0" cy="28082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949848" y="3559627"/>
            <a:ext cx="0" cy="28082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9670573" y="3559627"/>
            <a:ext cx="0" cy="28082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4" name="TextBox 14"/>
          <p:cNvSpPr txBox="1">
            <a:spLocks noChangeArrowheads="1"/>
          </p:cNvSpPr>
          <p:nvPr/>
        </p:nvSpPr>
        <p:spPr bwMode="auto">
          <a:xfrm>
            <a:off x="6070123" y="2551565"/>
            <a:ext cx="5746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L(</a:t>
            </a:r>
            <a:r>
              <a:rPr lang="el-GR" altLang="zh-CN" sz="1400" b="1"/>
              <a:t>ω</a:t>
            </a:r>
            <a:r>
              <a:rPr lang="en-US" altLang="zh-CN" sz="1400" b="1"/>
              <a:t>)</a:t>
            </a:r>
            <a:endParaRPr lang="zh-CN" altLang="en-US" sz="1400" b="1" baseline="-25000"/>
          </a:p>
        </p:txBody>
      </p:sp>
      <p:sp>
        <p:nvSpPr>
          <p:cNvPr id="15" name="TextBox 15"/>
          <p:cNvSpPr txBox="1">
            <a:spLocks noChangeArrowheads="1"/>
          </p:cNvSpPr>
          <p:nvPr/>
        </p:nvSpPr>
        <p:spPr bwMode="auto">
          <a:xfrm>
            <a:off x="7365523" y="3559627"/>
            <a:ext cx="504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1</a:t>
            </a:r>
            <a:endParaRPr lang="zh-CN" altLang="en-US" sz="1400" b="1"/>
          </a:p>
        </p:txBody>
      </p:sp>
      <p:sp>
        <p:nvSpPr>
          <p:cNvPr id="16" name="TextBox 16"/>
          <p:cNvSpPr txBox="1">
            <a:spLocks noChangeArrowheads="1"/>
          </p:cNvSpPr>
          <p:nvPr/>
        </p:nvSpPr>
        <p:spPr bwMode="auto">
          <a:xfrm>
            <a:off x="6862285" y="3559627"/>
            <a:ext cx="5032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ω</a:t>
            </a:r>
            <a:r>
              <a:rPr lang="en-US" altLang="zh-CN" sz="1400" b="1" baseline="-25000"/>
              <a:t>1</a:t>
            </a:r>
            <a:endParaRPr lang="zh-CN" altLang="en-US" sz="1400" b="1" baseline="-25000"/>
          </a:p>
        </p:txBody>
      </p:sp>
      <p:sp>
        <p:nvSpPr>
          <p:cNvPr id="17" name="TextBox 17"/>
          <p:cNvSpPr txBox="1">
            <a:spLocks noChangeArrowheads="1"/>
          </p:cNvSpPr>
          <p:nvPr/>
        </p:nvSpPr>
        <p:spPr bwMode="auto">
          <a:xfrm>
            <a:off x="7581423" y="3559627"/>
            <a:ext cx="504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ω</a:t>
            </a:r>
            <a:r>
              <a:rPr lang="en-US" altLang="zh-CN" sz="1400" b="1" baseline="-25000"/>
              <a:t>2</a:t>
            </a:r>
            <a:endParaRPr lang="zh-CN" altLang="en-US" sz="1400" b="1" baseline="-25000"/>
          </a:p>
        </p:txBody>
      </p:sp>
      <p:sp>
        <p:nvSpPr>
          <p:cNvPr id="18" name="TextBox 18"/>
          <p:cNvSpPr txBox="1">
            <a:spLocks noChangeArrowheads="1"/>
          </p:cNvSpPr>
          <p:nvPr/>
        </p:nvSpPr>
        <p:spPr bwMode="auto">
          <a:xfrm>
            <a:off x="8949848" y="3538990"/>
            <a:ext cx="5032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ω</a:t>
            </a:r>
            <a:r>
              <a:rPr lang="en-US" altLang="zh-CN" sz="1400" b="1" baseline="-25000"/>
              <a:t>3</a:t>
            </a:r>
            <a:endParaRPr lang="zh-CN" altLang="en-US" sz="1400" b="1" baseline="-25000"/>
          </a:p>
        </p:txBody>
      </p:sp>
      <p:sp>
        <p:nvSpPr>
          <p:cNvPr id="19" name="TextBox 19"/>
          <p:cNvSpPr txBox="1">
            <a:spLocks noChangeArrowheads="1"/>
          </p:cNvSpPr>
          <p:nvPr/>
        </p:nvSpPr>
        <p:spPr bwMode="auto">
          <a:xfrm>
            <a:off x="9670573" y="3559627"/>
            <a:ext cx="5032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ω</a:t>
            </a:r>
            <a:r>
              <a:rPr lang="en-US" altLang="zh-CN" sz="1400" b="1" baseline="-25000"/>
              <a:t>4</a:t>
            </a:r>
            <a:endParaRPr lang="zh-CN" altLang="en-US" sz="1400" b="1" baseline="-25000"/>
          </a:p>
        </p:txBody>
      </p:sp>
      <p:sp>
        <p:nvSpPr>
          <p:cNvPr id="20" name="TextBox 20"/>
          <p:cNvSpPr txBox="1">
            <a:spLocks noChangeArrowheads="1"/>
          </p:cNvSpPr>
          <p:nvPr/>
        </p:nvSpPr>
        <p:spPr bwMode="auto">
          <a:xfrm>
            <a:off x="10318273" y="3559627"/>
            <a:ext cx="5032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ω</a:t>
            </a:r>
            <a:endParaRPr lang="zh-CN" altLang="en-US" sz="1400" b="1" baseline="-25000"/>
          </a:p>
        </p:txBody>
      </p:sp>
      <p:sp>
        <p:nvSpPr>
          <p:cNvPr id="21" name="TextBox 21"/>
          <p:cNvSpPr txBox="1">
            <a:spLocks noChangeArrowheads="1"/>
          </p:cNvSpPr>
          <p:nvPr/>
        </p:nvSpPr>
        <p:spPr bwMode="auto">
          <a:xfrm>
            <a:off x="10245248" y="4928052"/>
            <a:ext cx="50482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ω</a:t>
            </a:r>
            <a:endParaRPr lang="zh-CN" altLang="en-US" sz="1400" b="1" baseline="-25000"/>
          </a:p>
        </p:txBody>
      </p:sp>
      <p:sp>
        <p:nvSpPr>
          <p:cNvPr id="22" name="TextBox 22"/>
          <p:cNvSpPr txBox="1">
            <a:spLocks noChangeArrowheads="1"/>
          </p:cNvSpPr>
          <p:nvPr/>
        </p:nvSpPr>
        <p:spPr bwMode="auto">
          <a:xfrm>
            <a:off x="6070123" y="4712152"/>
            <a:ext cx="57467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φ</a:t>
            </a:r>
            <a:r>
              <a:rPr lang="en-US" altLang="zh-CN" sz="1400" b="1"/>
              <a:t>(</a:t>
            </a:r>
            <a:r>
              <a:rPr lang="el-GR" altLang="zh-CN" sz="1400" b="1"/>
              <a:t>ω</a:t>
            </a:r>
            <a:r>
              <a:rPr lang="en-US" altLang="zh-CN" sz="1400" b="1"/>
              <a:t>)</a:t>
            </a:r>
            <a:endParaRPr lang="zh-CN" altLang="en-US" sz="1400" b="1" baseline="-25000"/>
          </a:p>
        </p:txBody>
      </p:sp>
      <p:sp>
        <p:nvSpPr>
          <p:cNvPr id="23" name="TextBox 23"/>
          <p:cNvSpPr txBox="1">
            <a:spLocks noChangeArrowheads="1"/>
          </p:cNvSpPr>
          <p:nvPr/>
        </p:nvSpPr>
        <p:spPr bwMode="auto">
          <a:xfrm>
            <a:off x="6357460" y="3415165"/>
            <a:ext cx="504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0</a:t>
            </a:r>
            <a:endParaRPr lang="zh-CN" altLang="en-US" sz="1400" b="1"/>
          </a:p>
        </p:txBody>
      </p:sp>
      <p:sp>
        <p:nvSpPr>
          <p:cNvPr id="24" name="TextBox 24"/>
          <p:cNvSpPr txBox="1">
            <a:spLocks noChangeArrowheads="1"/>
          </p:cNvSpPr>
          <p:nvPr/>
        </p:nvSpPr>
        <p:spPr bwMode="auto">
          <a:xfrm>
            <a:off x="6286023" y="2962727"/>
            <a:ext cx="5032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28</a:t>
            </a:r>
            <a:endParaRPr lang="zh-CN" altLang="en-US" sz="1400" b="1"/>
          </a:p>
        </p:txBody>
      </p:sp>
      <p:sp>
        <p:nvSpPr>
          <p:cNvPr id="25" name="TextBox 25"/>
          <p:cNvSpPr txBox="1">
            <a:spLocks noChangeArrowheads="1"/>
          </p:cNvSpPr>
          <p:nvPr/>
        </p:nvSpPr>
        <p:spPr bwMode="auto">
          <a:xfrm>
            <a:off x="6141560" y="5431290"/>
            <a:ext cx="647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-90</a:t>
            </a:r>
            <a:r>
              <a:rPr lang="en-US" altLang="zh-CN" sz="1400" b="1" baseline="30000"/>
              <a:t>0</a:t>
            </a:r>
            <a:endParaRPr lang="zh-CN" altLang="en-US" sz="1400" b="1" baseline="30000"/>
          </a:p>
        </p:txBody>
      </p:sp>
      <p:sp>
        <p:nvSpPr>
          <p:cNvPr id="26" name="TextBox 26"/>
          <p:cNvSpPr txBox="1">
            <a:spLocks noChangeArrowheads="1"/>
          </p:cNvSpPr>
          <p:nvPr/>
        </p:nvSpPr>
        <p:spPr bwMode="auto">
          <a:xfrm>
            <a:off x="6070123" y="5791652"/>
            <a:ext cx="647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-180</a:t>
            </a:r>
            <a:r>
              <a:rPr lang="en-US" altLang="zh-CN" sz="1400" b="1" baseline="30000"/>
              <a:t>0</a:t>
            </a:r>
            <a:endParaRPr lang="zh-CN" altLang="en-US" sz="1400" b="1" baseline="30000"/>
          </a:p>
        </p:txBody>
      </p:sp>
      <p:sp>
        <p:nvSpPr>
          <p:cNvPr id="27" name="TextBox 27"/>
          <p:cNvSpPr txBox="1">
            <a:spLocks noChangeArrowheads="1"/>
          </p:cNvSpPr>
          <p:nvPr/>
        </p:nvSpPr>
        <p:spPr bwMode="auto">
          <a:xfrm>
            <a:off x="6070123" y="6152015"/>
            <a:ext cx="647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-270</a:t>
            </a:r>
            <a:r>
              <a:rPr lang="en-US" altLang="zh-CN" sz="1400" b="1" baseline="30000"/>
              <a:t>0</a:t>
            </a:r>
            <a:endParaRPr lang="zh-CN" altLang="en-US" sz="1400" b="1" baseline="30000"/>
          </a:p>
        </p:txBody>
      </p:sp>
      <p:sp>
        <p:nvSpPr>
          <p:cNvPr id="28" name="TextBox 28"/>
          <p:cNvSpPr txBox="1">
            <a:spLocks noChangeArrowheads="1"/>
          </p:cNvSpPr>
          <p:nvPr/>
        </p:nvSpPr>
        <p:spPr bwMode="auto">
          <a:xfrm>
            <a:off x="6286023" y="5070927"/>
            <a:ext cx="5032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0</a:t>
            </a:r>
            <a:r>
              <a:rPr lang="en-US" altLang="zh-CN" sz="1400" b="1" baseline="30000"/>
              <a:t>0</a:t>
            </a:r>
            <a:endParaRPr lang="zh-CN" altLang="en-US" sz="1400" b="1" baseline="30000"/>
          </a:p>
        </p:txBody>
      </p:sp>
      <p:cxnSp>
        <p:nvCxnSpPr>
          <p:cNvPr id="29" name="直接连接符 28"/>
          <p:cNvCxnSpPr/>
          <p:nvPr/>
        </p:nvCxnSpPr>
        <p:spPr>
          <a:xfrm>
            <a:off x="7509985" y="3127827"/>
            <a:ext cx="0" cy="4318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644798" y="3127827"/>
            <a:ext cx="865187"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644798" y="2911927"/>
            <a:ext cx="865187" cy="21590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644798" y="2911927"/>
            <a:ext cx="576262" cy="1428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TextBox 48"/>
          <p:cNvSpPr txBox="1">
            <a:spLocks noChangeArrowheads="1"/>
          </p:cNvSpPr>
          <p:nvPr/>
        </p:nvSpPr>
        <p:spPr bwMode="auto">
          <a:xfrm>
            <a:off x="6862285" y="4999490"/>
            <a:ext cx="5032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t>0.4</a:t>
            </a:r>
            <a:endParaRPr lang="zh-CN" altLang="en-US" sz="1200"/>
          </a:p>
        </p:txBody>
      </p:sp>
      <p:sp>
        <p:nvSpPr>
          <p:cNvPr id="34" name="TextBox 49"/>
          <p:cNvSpPr txBox="1">
            <a:spLocks noChangeArrowheads="1"/>
          </p:cNvSpPr>
          <p:nvPr/>
        </p:nvSpPr>
        <p:spPr bwMode="auto">
          <a:xfrm>
            <a:off x="7941785" y="4999490"/>
            <a:ext cx="5032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t>2</a:t>
            </a:r>
            <a:endParaRPr lang="zh-CN" altLang="en-US" sz="1200"/>
          </a:p>
        </p:txBody>
      </p:sp>
      <p:sp>
        <p:nvSpPr>
          <p:cNvPr id="35" name="TextBox 50"/>
          <p:cNvSpPr txBox="1">
            <a:spLocks noChangeArrowheads="1"/>
          </p:cNvSpPr>
          <p:nvPr/>
        </p:nvSpPr>
        <p:spPr bwMode="auto">
          <a:xfrm>
            <a:off x="8949848" y="4999490"/>
            <a:ext cx="5032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t>10</a:t>
            </a:r>
            <a:endParaRPr lang="zh-CN" altLang="en-US" sz="1200"/>
          </a:p>
        </p:txBody>
      </p:sp>
      <p:sp>
        <p:nvSpPr>
          <p:cNvPr id="36" name="TextBox 51"/>
          <p:cNvSpPr txBox="1">
            <a:spLocks noChangeArrowheads="1"/>
          </p:cNvSpPr>
          <p:nvPr/>
        </p:nvSpPr>
        <p:spPr bwMode="auto">
          <a:xfrm>
            <a:off x="9670573" y="4999490"/>
            <a:ext cx="5032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t>20</a:t>
            </a:r>
            <a:endParaRPr lang="zh-CN" altLang="en-US" sz="1200"/>
          </a:p>
        </p:txBody>
      </p:sp>
      <p:sp>
        <p:nvSpPr>
          <p:cNvPr id="37" name="Text Box 10"/>
          <p:cNvSpPr txBox="1">
            <a:spLocks noChangeArrowheads="1"/>
          </p:cNvSpPr>
          <p:nvPr/>
        </p:nvSpPr>
        <p:spPr bwMode="auto">
          <a:xfrm>
            <a:off x="1063940" y="3467052"/>
            <a:ext cx="4501358"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mn-ea"/>
                <a:ea typeface="+mn-ea"/>
              </a:rPr>
              <a:t>③ 传递函数中有一个积分环节，即</a:t>
            </a:r>
            <a:r>
              <a:rPr lang="en-US" altLang="zh-CN" sz="2000" b="1" i="1" dirty="0">
                <a:latin typeface="+mj-ea"/>
                <a:ea typeface="+mj-ea"/>
              </a:rPr>
              <a:t>v</a:t>
            </a:r>
            <a:r>
              <a:rPr lang="en-US" altLang="zh-CN" sz="2000" b="1" dirty="0">
                <a:latin typeface="+mj-ea"/>
                <a:ea typeface="+mj-ea"/>
              </a:rPr>
              <a:t>=1</a:t>
            </a:r>
            <a:r>
              <a:rPr lang="zh-CN" altLang="en-US" sz="2000" dirty="0">
                <a:latin typeface="+mn-ea"/>
                <a:ea typeface="+mn-ea"/>
              </a:rPr>
              <a:t>。在对数幅频图中，</a:t>
            </a:r>
            <a:r>
              <a:rPr lang="zh-CN" altLang="en-US" sz="2000" dirty="0" smtClean="0">
                <a:latin typeface="+mn-ea"/>
                <a:ea typeface="+mn-ea"/>
              </a:rPr>
              <a:t>过 </a:t>
            </a:r>
            <a:r>
              <a:rPr lang="en-US" altLang="zh-CN" sz="2000" b="1" dirty="0" smtClean="0">
                <a:latin typeface="+mj-ea"/>
                <a:ea typeface="+mj-ea"/>
              </a:rPr>
              <a:t>(</a:t>
            </a:r>
            <a:r>
              <a:rPr lang="en-US" altLang="zh-CN" sz="2000" b="1" dirty="0">
                <a:latin typeface="+mj-ea"/>
                <a:ea typeface="+mj-ea"/>
              </a:rPr>
              <a:t>1</a:t>
            </a:r>
            <a:r>
              <a:rPr lang="zh-CN" altLang="en-US" sz="2000" b="1" dirty="0">
                <a:latin typeface="+mj-ea"/>
                <a:ea typeface="+mj-ea"/>
              </a:rPr>
              <a:t>，</a:t>
            </a:r>
            <a:r>
              <a:rPr lang="en-US" altLang="zh-CN" sz="2000" b="1" dirty="0">
                <a:latin typeface="+mj-ea"/>
                <a:ea typeface="+mj-ea"/>
              </a:rPr>
              <a:t>28)</a:t>
            </a:r>
            <a:r>
              <a:rPr lang="zh-CN" altLang="en-US" sz="2000" dirty="0">
                <a:latin typeface="+mn-ea"/>
                <a:ea typeface="+mn-ea"/>
              </a:rPr>
              <a:t>点画一条斜率</a:t>
            </a:r>
            <a:r>
              <a:rPr lang="zh-CN" altLang="en-US" sz="2000" dirty="0" smtClean="0">
                <a:latin typeface="+mn-ea"/>
                <a:ea typeface="+mn-ea"/>
              </a:rPr>
              <a:t>为 </a:t>
            </a:r>
            <a:r>
              <a:rPr lang="en-US" altLang="zh-CN" sz="2000" b="1" dirty="0" smtClean="0">
                <a:solidFill>
                  <a:srgbClr val="C00000"/>
                </a:solidFill>
                <a:latin typeface="+mj-ea"/>
                <a:ea typeface="+mj-ea"/>
              </a:rPr>
              <a:t>-</a:t>
            </a:r>
            <a:r>
              <a:rPr lang="en-US" altLang="zh-CN" sz="2000" b="1" dirty="0">
                <a:solidFill>
                  <a:srgbClr val="C00000"/>
                </a:solidFill>
                <a:latin typeface="+mj-ea"/>
                <a:ea typeface="+mj-ea"/>
              </a:rPr>
              <a:t>20</a:t>
            </a:r>
            <a:r>
              <a:rPr lang="en-US" altLang="zh-CN" sz="2000" b="1" i="1" dirty="0">
                <a:solidFill>
                  <a:srgbClr val="C00000"/>
                </a:solidFill>
                <a:latin typeface="+mj-ea"/>
                <a:ea typeface="+mj-ea"/>
              </a:rPr>
              <a:t>v</a:t>
            </a:r>
            <a:r>
              <a:rPr lang="en-US" altLang="zh-CN" sz="2000" b="1" dirty="0">
                <a:solidFill>
                  <a:srgbClr val="C00000"/>
                </a:solidFill>
                <a:latin typeface="+mj-ea"/>
                <a:ea typeface="+mj-ea"/>
              </a:rPr>
              <a:t>(dB/</a:t>
            </a:r>
            <a:r>
              <a:rPr lang="en-US" altLang="zh-CN" sz="2000" b="1" dirty="0" err="1">
                <a:solidFill>
                  <a:srgbClr val="C00000"/>
                </a:solidFill>
                <a:latin typeface="+mj-ea"/>
                <a:ea typeface="+mj-ea"/>
              </a:rPr>
              <a:t>dec</a:t>
            </a:r>
            <a:r>
              <a:rPr lang="en-US" altLang="zh-CN" sz="2000" b="1" dirty="0" smtClean="0">
                <a:solidFill>
                  <a:srgbClr val="C00000"/>
                </a:solidFill>
                <a:latin typeface="+mj-ea"/>
                <a:ea typeface="+mj-ea"/>
              </a:rPr>
              <a:t>) </a:t>
            </a:r>
            <a:r>
              <a:rPr lang="zh-CN" altLang="en-US" sz="2000" dirty="0" smtClean="0">
                <a:latin typeface="+mn-ea"/>
                <a:ea typeface="+mn-ea"/>
              </a:rPr>
              <a:t>的</a:t>
            </a:r>
            <a:r>
              <a:rPr lang="zh-CN" altLang="en-US" sz="2000" dirty="0">
                <a:latin typeface="+mn-ea"/>
                <a:ea typeface="+mn-ea"/>
              </a:rPr>
              <a:t>直线，该直线沿频率轴方向延伸首先遇到</a:t>
            </a:r>
            <a:r>
              <a:rPr lang="el-GR" altLang="zh-CN" sz="2000" b="1" i="1" dirty="0">
                <a:latin typeface="+mj-ea"/>
                <a:ea typeface="+mj-ea"/>
              </a:rPr>
              <a:t>ω</a:t>
            </a:r>
            <a:r>
              <a:rPr lang="el-GR" altLang="zh-CN" sz="2000" b="1" i="1" baseline="-25000" dirty="0">
                <a:latin typeface="+mj-ea"/>
                <a:ea typeface="+mj-ea"/>
              </a:rPr>
              <a:t>1</a:t>
            </a:r>
            <a:endParaRPr lang="zh-CN" altLang="el-GR" sz="2000" b="1" i="1" dirty="0">
              <a:latin typeface="+mj-ea"/>
              <a:ea typeface="+mj-ea"/>
            </a:endParaRPr>
          </a:p>
        </p:txBody>
      </p:sp>
      <p:sp>
        <p:nvSpPr>
          <p:cNvPr id="38" name="Text Box 32"/>
          <p:cNvSpPr txBox="1">
            <a:spLocks noChangeArrowheads="1"/>
          </p:cNvSpPr>
          <p:nvPr/>
        </p:nvSpPr>
        <p:spPr bwMode="auto">
          <a:xfrm>
            <a:off x="6862285" y="2694440"/>
            <a:ext cx="10810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-20(dB/dec)</a:t>
            </a:r>
          </a:p>
        </p:txBody>
      </p:sp>
      <p:sp>
        <p:nvSpPr>
          <p:cNvPr id="39" name="TextBox 42"/>
          <p:cNvSpPr txBox="1">
            <a:spLocks noChangeArrowheads="1"/>
          </p:cNvSpPr>
          <p:nvPr/>
        </p:nvSpPr>
        <p:spPr bwMode="auto">
          <a:xfrm>
            <a:off x="524985" y="1090931"/>
            <a:ext cx="5545138"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mn-ea"/>
                <a:ea typeface="+mn-ea"/>
              </a:rPr>
              <a:t>传递函数的时间常数表示的典型环节形式</a:t>
            </a:r>
          </a:p>
        </p:txBody>
      </p:sp>
      <p:graphicFrame>
        <p:nvGraphicFramePr>
          <p:cNvPr id="40" name="Object 37"/>
          <p:cNvGraphicFramePr>
            <a:graphicFrameLocks noChangeAspect="1"/>
          </p:cNvGraphicFramePr>
          <p:nvPr>
            <p:extLst>
              <p:ext uri="{D42A27DB-BD31-4B8C-83A1-F6EECF244321}">
                <p14:modId xmlns:p14="http://schemas.microsoft.com/office/powerpoint/2010/main" val="1796415123"/>
              </p:ext>
            </p:extLst>
          </p:nvPr>
        </p:nvGraphicFramePr>
        <p:xfrm>
          <a:off x="2241868" y="1774984"/>
          <a:ext cx="7510462" cy="596900"/>
        </p:xfrm>
        <a:graphic>
          <a:graphicData uri="http://schemas.openxmlformats.org/presentationml/2006/ole">
            <mc:AlternateContent xmlns:mc="http://schemas.openxmlformats.org/markup-compatibility/2006">
              <mc:Choice xmlns:v="urn:schemas-microsoft-com:vml" Requires="v">
                <p:oleObj spid="_x0000_s31796" r:id="rId3" imgW="5270500" imgH="419100" progId="Equations">
                  <p:embed/>
                </p:oleObj>
              </mc:Choice>
              <mc:Fallback>
                <p:oleObj r:id="rId3" imgW="5270500" imgH="419100" progId="Equations">
                  <p:embed/>
                  <p:pic>
                    <p:nvPicPr>
                      <p:cNvPr id="30722" name="Object 3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1868" y="1774984"/>
                        <a:ext cx="7510462"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49279394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cxnSp>
        <p:nvCxnSpPr>
          <p:cNvPr id="3" name="直接箭头连接符 2"/>
          <p:cNvCxnSpPr>
            <a:endCxn id="20" idx="0"/>
          </p:cNvCxnSpPr>
          <p:nvPr/>
        </p:nvCxnSpPr>
        <p:spPr>
          <a:xfrm>
            <a:off x="7203441" y="3433420"/>
            <a:ext cx="39243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a:endCxn id="20" idx="0"/>
          </p:cNvCxnSpPr>
          <p:nvPr/>
        </p:nvCxnSpPr>
        <p:spPr>
          <a:xfrm flipV="1">
            <a:off x="7203441" y="2568232"/>
            <a:ext cx="0" cy="19446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a:endCxn id="20" idx="0"/>
          </p:cNvCxnSpPr>
          <p:nvPr/>
        </p:nvCxnSpPr>
        <p:spPr>
          <a:xfrm flipV="1">
            <a:off x="7203441" y="4657382"/>
            <a:ext cx="0" cy="16557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a:endCxn id="20" idx="0"/>
          </p:cNvCxnSpPr>
          <p:nvPr/>
        </p:nvCxnSpPr>
        <p:spPr>
          <a:xfrm>
            <a:off x="7203441" y="5089182"/>
            <a:ext cx="3960812"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连接符 6"/>
          <p:cNvCxnSpPr>
            <a:endCxn id="20" idx="0"/>
          </p:cNvCxnSpPr>
          <p:nvPr/>
        </p:nvCxnSpPr>
        <p:spPr>
          <a:xfrm>
            <a:off x="7203441" y="5449545"/>
            <a:ext cx="374491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a:endCxn id="20" idx="0"/>
          </p:cNvCxnSpPr>
          <p:nvPr/>
        </p:nvCxnSpPr>
        <p:spPr>
          <a:xfrm>
            <a:off x="7203441" y="5809907"/>
            <a:ext cx="374491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a:endCxn id="20" idx="0"/>
          </p:cNvCxnSpPr>
          <p:nvPr/>
        </p:nvCxnSpPr>
        <p:spPr>
          <a:xfrm>
            <a:off x="7203441" y="6168682"/>
            <a:ext cx="374491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a:endCxn id="20" idx="0"/>
          </p:cNvCxnSpPr>
          <p:nvPr/>
        </p:nvCxnSpPr>
        <p:spPr>
          <a:xfrm>
            <a:off x="7779703" y="2928595"/>
            <a:ext cx="0" cy="331311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a:endCxn id="20" idx="0"/>
          </p:cNvCxnSpPr>
          <p:nvPr/>
        </p:nvCxnSpPr>
        <p:spPr>
          <a:xfrm>
            <a:off x="8500428" y="3217520"/>
            <a:ext cx="0" cy="3024187"/>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a:endCxn id="20" idx="0"/>
          </p:cNvCxnSpPr>
          <p:nvPr/>
        </p:nvCxnSpPr>
        <p:spPr>
          <a:xfrm>
            <a:off x="9508491" y="3360395"/>
            <a:ext cx="0" cy="288131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a:endCxn id="20" idx="0"/>
          </p:cNvCxnSpPr>
          <p:nvPr/>
        </p:nvCxnSpPr>
        <p:spPr>
          <a:xfrm>
            <a:off x="10227628" y="3360395"/>
            <a:ext cx="0" cy="288131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4" name="TextBox 47"/>
          <p:cNvSpPr txBox="1">
            <a:spLocks noChangeArrowheads="1"/>
          </p:cNvSpPr>
          <p:nvPr/>
        </p:nvSpPr>
        <p:spPr bwMode="auto">
          <a:xfrm>
            <a:off x="6627178" y="2425357"/>
            <a:ext cx="5762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L(</a:t>
            </a:r>
            <a:r>
              <a:rPr lang="el-GR" altLang="zh-CN" sz="1400" b="1"/>
              <a:t>ω</a:t>
            </a:r>
            <a:r>
              <a:rPr lang="en-US" altLang="zh-CN" sz="1400" b="1"/>
              <a:t>)</a:t>
            </a:r>
            <a:endParaRPr lang="zh-CN" altLang="en-US" sz="1400" b="1" baseline="-25000"/>
          </a:p>
        </p:txBody>
      </p:sp>
      <p:sp>
        <p:nvSpPr>
          <p:cNvPr id="15" name="TextBox 48"/>
          <p:cNvSpPr txBox="1">
            <a:spLocks noChangeArrowheads="1"/>
          </p:cNvSpPr>
          <p:nvPr/>
        </p:nvSpPr>
        <p:spPr bwMode="auto">
          <a:xfrm>
            <a:off x="7924166" y="3433420"/>
            <a:ext cx="5032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1</a:t>
            </a:r>
            <a:endParaRPr lang="zh-CN" altLang="en-US" sz="1400" b="1"/>
          </a:p>
        </p:txBody>
      </p:sp>
      <p:sp>
        <p:nvSpPr>
          <p:cNvPr id="16" name="TextBox 49"/>
          <p:cNvSpPr txBox="1">
            <a:spLocks noChangeArrowheads="1"/>
          </p:cNvSpPr>
          <p:nvPr/>
        </p:nvSpPr>
        <p:spPr bwMode="auto">
          <a:xfrm>
            <a:off x="7419341" y="3433420"/>
            <a:ext cx="504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ω</a:t>
            </a:r>
            <a:r>
              <a:rPr lang="en-US" altLang="zh-CN" sz="1400" b="1" baseline="-25000"/>
              <a:t>1</a:t>
            </a:r>
            <a:endParaRPr lang="zh-CN" altLang="en-US" sz="1400" b="1" baseline="-25000"/>
          </a:p>
        </p:txBody>
      </p:sp>
      <p:sp>
        <p:nvSpPr>
          <p:cNvPr id="17" name="TextBox 50"/>
          <p:cNvSpPr txBox="1">
            <a:spLocks noChangeArrowheads="1"/>
          </p:cNvSpPr>
          <p:nvPr/>
        </p:nvSpPr>
        <p:spPr bwMode="auto">
          <a:xfrm>
            <a:off x="8140066" y="3433420"/>
            <a:ext cx="5032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ω</a:t>
            </a:r>
            <a:r>
              <a:rPr lang="en-US" altLang="zh-CN" sz="1400" b="1" baseline="-25000"/>
              <a:t>2</a:t>
            </a:r>
            <a:endParaRPr lang="zh-CN" altLang="en-US" sz="1400" b="1" baseline="-25000"/>
          </a:p>
        </p:txBody>
      </p:sp>
      <p:sp>
        <p:nvSpPr>
          <p:cNvPr id="18" name="TextBox 51"/>
          <p:cNvSpPr txBox="1">
            <a:spLocks noChangeArrowheads="1"/>
          </p:cNvSpPr>
          <p:nvPr/>
        </p:nvSpPr>
        <p:spPr bwMode="auto">
          <a:xfrm>
            <a:off x="9508491" y="3144495"/>
            <a:ext cx="5032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ω</a:t>
            </a:r>
            <a:r>
              <a:rPr lang="en-US" altLang="zh-CN" sz="1400" b="1" baseline="-25000"/>
              <a:t>3</a:t>
            </a:r>
            <a:endParaRPr lang="zh-CN" altLang="en-US" sz="1400" b="1" baseline="-25000"/>
          </a:p>
        </p:txBody>
      </p:sp>
      <p:sp>
        <p:nvSpPr>
          <p:cNvPr id="19" name="TextBox 52"/>
          <p:cNvSpPr txBox="1">
            <a:spLocks noChangeArrowheads="1"/>
          </p:cNvSpPr>
          <p:nvPr/>
        </p:nvSpPr>
        <p:spPr bwMode="auto">
          <a:xfrm>
            <a:off x="10227628" y="3433420"/>
            <a:ext cx="504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ω</a:t>
            </a:r>
            <a:r>
              <a:rPr lang="en-US" altLang="zh-CN" sz="1400" b="1" baseline="-25000"/>
              <a:t>4</a:t>
            </a:r>
            <a:endParaRPr lang="zh-CN" altLang="en-US" sz="1400" b="1" baseline="-25000"/>
          </a:p>
        </p:txBody>
      </p:sp>
      <p:sp>
        <p:nvSpPr>
          <p:cNvPr id="20" name="TextBox 53"/>
          <p:cNvSpPr txBox="1">
            <a:spLocks noChangeArrowheads="1"/>
          </p:cNvSpPr>
          <p:nvPr/>
        </p:nvSpPr>
        <p:spPr bwMode="auto">
          <a:xfrm>
            <a:off x="10875328" y="3433420"/>
            <a:ext cx="504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ω</a:t>
            </a:r>
            <a:endParaRPr lang="zh-CN" altLang="en-US" sz="1400" b="1" baseline="-25000"/>
          </a:p>
        </p:txBody>
      </p:sp>
      <p:sp>
        <p:nvSpPr>
          <p:cNvPr id="21" name="TextBox 54"/>
          <p:cNvSpPr txBox="1">
            <a:spLocks noChangeArrowheads="1"/>
          </p:cNvSpPr>
          <p:nvPr/>
        </p:nvSpPr>
        <p:spPr bwMode="auto">
          <a:xfrm>
            <a:off x="10803891" y="4801845"/>
            <a:ext cx="50482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ω</a:t>
            </a:r>
            <a:endParaRPr lang="zh-CN" altLang="en-US" sz="1400" b="1" baseline="-25000"/>
          </a:p>
        </p:txBody>
      </p:sp>
      <p:sp>
        <p:nvSpPr>
          <p:cNvPr id="22" name="TextBox 55"/>
          <p:cNvSpPr txBox="1">
            <a:spLocks noChangeArrowheads="1"/>
          </p:cNvSpPr>
          <p:nvPr/>
        </p:nvSpPr>
        <p:spPr bwMode="auto">
          <a:xfrm>
            <a:off x="6627178" y="4585945"/>
            <a:ext cx="576263"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φ</a:t>
            </a:r>
            <a:r>
              <a:rPr lang="en-US" altLang="zh-CN" sz="1400" b="1"/>
              <a:t>(</a:t>
            </a:r>
            <a:r>
              <a:rPr lang="el-GR" altLang="zh-CN" sz="1400" b="1"/>
              <a:t>ω</a:t>
            </a:r>
            <a:r>
              <a:rPr lang="en-US" altLang="zh-CN" sz="1400" b="1"/>
              <a:t>)</a:t>
            </a:r>
            <a:endParaRPr lang="zh-CN" altLang="en-US" sz="1400" b="1" baseline="-25000"/>
          </a:p>
        </p:txBody>
      </p:sp>
      <p:sp>
        <p:nvSpPr>
          <p:cNvPr id="23" name="TextBox 56"/>
          <p:cNvSpPr txBox="1">
            <a:spLocks noChangeArrowheads="1"/>
          </p:cNvSpPr>
          <p:nvPr/>
        </p:nvSpPr>
        <p:spPr bwMode="auto">
          <a:xfrm>
            <a:off x="6916103" y="3288957"/>
            <a:ext cx="5032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0</a:t>
            </a:r>
            <a:endParaRPr lang="zh-CN" altLang="en-US" sz="1400" b="1"/>
          </a:p>
        </p:txBody>
      </p:sp>
      <p:sp>
        <p:nvSpPr>
          <p:cNvPr id="24" name="TextBox 57"/>
          <p:cNvSpPr txBox="1">
            <a:spLocks noChangeArrowheads="1"/>
          </p:cNvSpPr>
          <p:nvPr/>
        </p:nvSpPr>
        <p:spPr bwMode="auto">
          <a:xfrm>
            <a:off x="6843078" y="2836520"/>
            <a:ext cx="504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28</a:t>
            </a:r>
            <a:endParaRPr lang="zh-CN" altLang="en-US" sz="1400" b="1"/>
          </a:p>
        </p:txBody>
      </p:sp>
      <p:sp>
        <p:nvSpPr>
          <p:cNvPr id="25" name="TextBox 58"/>
          <p:cNvSpPr txBox="1">
            <a:spLocks noChangeArrowheads="1"/>
          </p:cNvSpPr>
          <p:nvPr/>
        </p:nvSpPr>
        <p:spPr bwMode="auto">
          <a:xfrm>
            <a:off x="6700203" y="5305082"/>
            <a:ext cx="647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-90</a:t>
            </a:r>
            <a:r>
              <a:rPr lang="en-US" altLang="zh-CN" sz="1400" b="1" baseline="30000"/>
              <a:t>0</a:t>
            </a:r>
            <a:endParaRPr lang="zh-CN" altLang="en-US" sz="1400" b="1" baseline="30000"/>
          </a:p>
        </p:txBody>
      </p:sp>
      <p:sp>
        <p:nvSpPr>
          <p:cNvPr id="26" name="TextBox 59"/>
          <p:cNvSpPr txBox="1">
            <a:spLocks noChangeArrowheads="1"/>
          </p:cNvSpPr>
          <p:nvPr/>
        </p:nvSpPr>
        <p:spPr bwMode="auto">
          <a:xfrm>
            <a:off x="6627178" y="5665445"/>
            <a:ext cx="6492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-180</a:t>
            </a:r>
            <a:r>
              <a:rPr lang="en-US" altLang="zh-CN" sz="1400" b="1" baseline="30000"/>
              <a:t>0</a:t>
            </a:r>
            <a:endParaRPr lang="zh-CN" altLang="en-US" sz="1400" b="1" baseline="30000"/>
          </a:p>
        </p:txBody>
      </p:sp>
      <p:sp>
        <p:nvSpPr>
          <p:cNvPr id="27" name="TextBox 60"/>
          <p:cNvSpPr txBox="1">
            <a:spLocks noChangeArrowheads="1"/>
          </p:cNvSpPr>
          <p:nvPr/>
        </p:nvSpPr>
        <p:spPr bwMode="auto">
          <a:xfrm>
            <a:off x="6627178" y="6025807"/>
            <a:ext cx="6492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-270</a:t>
            </a:r>
            <a:r>
              <a:rPr lang="en-US" altLang="zh-CN" sz="1400" b="1" baseline="30000"/>
              <a:t>0</a:t>
            </a:r>
            <a:endParaRPr lang="zh-CN" altLang="en-US" sz="1400" b="1" baseline="30000"/>
          </a:p>
        </p:txBody>
      </p:sp>
      <p:sp>
        <p:nvSpPr>
          <p:cNvPr id="28" name="TextBox 61"/>
          <p:cNvSpPr txBox="1">
            <a:spLocks noChangeArrowheads="1"/>
          </p:cNvSpPr>
          <p:nvPr/>
        </p:nvSpPr>
        <p:spPr bwMode="auto">
          <a:xfrm>
            <a:off x="6843078" y="4944720"/>
            <a:ext cx="504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0</a:t>
            </a:r>
            <a:r>
              <a:rPr lang="en-US" altLang="zh-CN" sz="1400" b="1" baseline="30000"/>
              <a:t>0</a:t>
            </a:r>
            <a:endParaRPr lang="zh-CN" altLang="en-US" sz="1400" b="1" baseline="30000"/>
          </a:p>
        </p:txBody>
      </p:sp>
      <p:cxnSp>
        <p:nvCxnSpPr>
          <p:cNvPr id="29" name="直接连接符 28"/>
          <p:cNvCxnSpPr>
            <a:endCxn id="20" idx="0"/>
          </p:cNvCxnSpPr>
          <p:nvPr/>
        </p:nvCxnSpPr>
        <p:spPr>
          <a:xfrm>
            <a:off x="8067041" y="3001620"/>
            <a:ext cx="0" cy="4318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0" idx="0"/>
          </p:cNvCxnSpPr>
          <p:nvPr/>
        </p:nvCxnSpPr>
        <p:spPr>
          <a:xfrm>
            <a:off x="7203441" y="3001620"/>
            <a:ext cx="8636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a:endCxn id="20" idx="0"/>
          </p:cNvCxnSpPr>
          <p:nvPr/>
        </p:nvCxnSpPr>
        <p:spPr>
          <a:xfrm>
            <a:off x="7203441" y="2785720"/>
            <a:ext cx="863600" cy="21590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20" idx="0"/>
          </p:cNvCxnSpPr>
          <p:nvPr/>
        </p:nvCxnSpPr>
        <p:spPr>
          <a:xfrm>
            <a:off x="7203441" y="2785720"/>
            <a:ext cx="576262" cy="1428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endCxn id="20" idx="0"/>
          </p:cNvCxnSpPr>
          <p:nvPr/>
        </p:nvCxnSpPr>
        <p:spPr>
          <a:xfrm>
            <a:off x="7779703" y="2928595"/>
            <a:ext cx="720725" cy="431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endCxn id="20" idx="0"/>
          </p:cNvCxnSpPr>
          <p:nvPr/>
        </p:nvCxnSpPr>
        <p:spPr>
          <a:xfrm>
            <a:off x="8500428" y="3360395"/>
            <a:ext cx="1008063" cy="22701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endCxn id="20" idx="0"/>
          </p:cNvCxnSpPr>
          <p:nvPr/>
        </p:nvCxnSpPr>
        <p:spPr>
          <a:xfrm>
            <a:off x="9508491" y="3576295"/>
            <a:ext cx="719137" cy="4333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20" idx="0"/>
          </p:cNvCxnSpPr>
          <p:nvPr/>
        </p:nvCxnSpPr>
        <p:spPr>
          <a:xfrm>
            <a:off x="10227628" y="4009682"/>
            <a:ext cx="431800" cy="50323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TextBox 70"/>
          <p:cNvSpPr txBox="1">
            <a:spLocks noChangeArrowheads="1"/>
          </p:cNvSpPr>
          <p:nvPr/>
        </p:nvSpPr>
        <p:spPr bwMode="auto">
          <a:xfrm>
            <a:off x="7419341" y="4873282"/>
            <a:ext cx="5048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t>0.4</a:t>
            </a:r>
            <a:endParaRPr lang="zh-CN" altLang="en-US" sz="1200"/>
          </a:p>
        </p:txBody>
      </p:sp>
      <p:sp>
        <p:nvSpPr>
          <p:cNvPr id="38" name="TextBox 71"/>
          <p:cNvSpPr txBox="1">
            <a:spLocks noChangeArrowheads="1"/>
          </p:cNvSpPr>
          <p:nvPr/>
        </p:nvSpPr>
        <p:spPr bwMode="auto">
          <a:xfrm>
            <a:off x="8500428" y="4873282"/>
            <a:ext cx="5032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t>2</a:t>
            </a:r>
            <a:endParaRPr lang="zh-CN" altLang="en-US" sz="1200"/>
          </a:p>
        </p:txBody>
      </p:sp>
      <p:sp>
        <p:nvSpPr>
          <p:cNvPr id="39" name="TextBox 72"/>
          <p:cNvSpPr txBox="1">
            <a:spLocks noChangeArrowheads="1"/>
          </p:cNvSpPr>
          <p:nvPr/>
        </p:nvSpPr>
        <p:spPr bwMode="auto">
          <a:xfrm>
            <a:off x="9508491" y="4873282"/>
            <a:ext cx="5032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t>10</a:t>
            </a:r>
            <a:endParaRPr lang="zh-CN" altLang="en-US" sz="1200"/>
          </a:p>
        </p:txBody>
      </p:sp>
      <p:sp>
        <p:nvSpPr>
          <p:cNvPr id="40" name="TextBox 73"/>
          <p:cNvSpPr txBox="1">
            <a:spLocks noChangeArrowheads="1"/>
          </p:cNvSpPr>
          <p:nvPr/>
        </p:nvSpPr>
        <p:spPr bwMode="auto">
          <a:xfrm>
            <a:off x="10227628" y="4873282"/>
            <a:ext cx="5048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t>20</a:t>
            </a:r>
            <a:endParaRPr lang="zh-CN" altLang="en-US" sz="1200"/>
          </a:p>
        </p:txBody>
      </p:sp>
      <p:sp>
        <p:nvSpPr>
          <p:cNvPr id="41" name="Text Box 32"/>
          <p:cNvSpPr txBox="1">
            <a:spLocks noChangeArrowheads="1"/>
          </p:cNvSpPr>
          <p:nvPr/>
        </p:nvSpPr>
        <p:spPr bwMode="auto">
          <a:xfrm>
            <a:off x="7276466" y="2549182"/>
            <a:ext cx="1081087" cy="307975"/>
          </a:xfrm>
          <a:prstGeom prst="rect">
            <a:avLst/>
          </a:prstGeom>
          <a:noFill/>
          <a:ln w="9525">
            <a:noFill/>
            <a:miter lim="800000"/>
          </a:ln>
        </p:spPr>
        <p:txBody>
          <a:bodyPr>
            <a:spAutoFit/>
          </a:bodyPr>
          <a:lstStyle/>
          <a:p>
            <a:pPr>
              <a:spcBef>
                <a:spcPct val="50000"/>
              </a:spcBef>
              <a:defRPr/>
            </a:pPr>
            <a:r>
              <a:rPr lang="en-US" altLang="zh-CN" sz="1050" b="1" dirty="0"/>
              <a:t>-20(dB/dec</a:t>
            </a:r>
            <a:r>
              <a:rPr lang="en-US" altLang="zh-CN" sz="1400" dirty="0"/>
              <a:t>)</a:t>
            </a:r>
          </a:p>
        </p:txBody>
      </p:sp>
      <p:graphicFrame>
        <p:nvGraphicFramePr>
          <p:cNvPr id="42" name="Object 37"/>
          <p:cNvGraphicFramePr>
            <a:graphicFrameLocks noChangeAspect="1"/>
          </p:cNvGraphicFramePr>
          <p:nvPr>
            <p:extLst>
              <p:ext uri="{D42A27DB-BD31-4B8C-83A1-F6EECF244321}">
                <p14:modId xmlns:p14="http://schemas.microsoft.com/office/powerpoint/2010/main" val="4082138184"/>
              </p:ext>
            </p:extLst>
          </p:nvPr>
        </p:nvGraphicFramePr>
        <p:xfrm>
          <a:off x="6700203" y="1136675"/>
          <a:ext cx="4289425" cy="1193800"/>
        </p:xfrm>
        <a:graphic>
          <a:graphicData uri="http://schemas.openxmlformats.org/presentationml/2006/ole">
            <mc:AlternateContent xmlns:mc="http://schemas.openxmlformats.org/markup-compatibility/2006">
              <mc:Choice xmlns:v="urn:schemas-microsoft-com:vml" Requires="v">
                <p:oleObj spid="_x0000_s32820" r:id="rId3" imgW="3009900" imgH="838200" progId="Equations">
                  <p:embed/>
                </p:oleObj>
              </mc:Choice>
              <mc:Fallback>
                <p:oleObj r:id="rId3" imgW="3009900" imgH="838200" progId="Equations">
                  <p:embed/>
                  <p:pic>
                    <p:nvPicPr>
                      <p:cNvPr id="31746" name="Object 3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00203" y="1136675"/>
                        <a:ext cx="4289425"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3" name="Text Box 32"/>
          <p:cNvSpPr txBox="1">
            <a:spLocks noChangeArrowheads="1"/>
          </p:cNvSpPr>
          <p:nvPr/>
        </p:nvSpPr>
        <p:spPr bwMode="auto">
          <a:xfrm>
            <a:off x="8067041" y="2928595"/>
            <a:ext cx="1081087" cy="307975"/>
          </a:xfrm>
          <a:prstGeom prst="rect">
            <a:avLst/>
          </a:prstGeom>
          <a:noFill/>
          <a:ln w="9525">
            <a:noFill/>
            <a:miter lim="800000"/>
          </a:ln>
        </p:spPr>
        <p:txBody>
          <a:bodyPr>
            <a:spAutoFit/>
          </a:bodyPr>
          <a:lstStyle/>
          <a:p>
            <a:pPr>
              <a:spcBef>
                <a:spcPct val="50000"/>
              </a:spcBef>
              <a:defRPr/>
            </a:pPr>
            <a:r>
              <a:rPr lang="en-US" altLang="zh-CN" sz="1050" b="1" dirty="0"/>
              <a:t>-40(dB/dec</a:t>
            </a:r>
            <a:r>
              <a:rPr lang="en-US" altLang="zh-CN" sz="1400" dirty="0"/>
              <a:t>)</a:t>
            </a:r>
          </a:p>
        </p:txBody>
      </p:sp>
      <p:sp>
        <p:nvSpPr>
          <p:cNvPr id="44" name="Text Box 32"/>
          <p:cNvSpPr txBox="1">
            <a:spLocks noChangeArrowheads="1"/>
          </p:cNvSpPr>
          <p:nvPr/>
        </p:nvSpPr>
        <p:spPr bwMode="auto">
          <a:xfrm>
            <a:off x="8498841" y="3504857"/>
            <a:ext cx="1081087" cy="307975"/>
          </a:xfrm>
          <a:prstGeom prst="rect">
            <a:avLst/>
          </a:prstGeom>
          <a:noFill/>
          <a:ln w="9525">
            <a:noFill/>
            <a:miter lim="800000"/>
          </a:ln>
        </p:spPr>
        <p:txBody>
          <a:bodyPr>
            <a:spAutoFit/>
          </a:bodyPr>
          <a:lstStyle/>
          <a:p>
            <a:pPr>
              <a:spcBef>
                <a:spcPct val="50000"/>
              </a:spcBef>
              <a:defRPr/>
            </a:pPr>
            <a:r>
              <a:rPr lang="en-US" altLang="zh-CN" sz="1050" b="1" dirty="0"/>
              <a:t>-20(dB/dec</a:t>
            </a:r>
            <a:r>
              <a:rPr lang="en-US" altLang="zh-CN" sz="1400" dirty="0"/>
              <a:t>)</a:t>
            </a:r>
          </a:p>
        </p:txBody>
      </p:sp>
      <p:sp>
        <p:nvSpPr>
          <p:cNvPr id="45" name="Text Box 32"/>
          <p:cNvSpPr txBox="1">
            <a:spLocks noChangeArrowheads="1"/>
          </p:cNvSpPr>
          <p:nvPr/>
        </p:nvSpPr>
        <p:spPr bwMode="auto">
          <a:xfrm>
            <a:off x="9146541" y="3865220"/>
            <a:ext cx="1081087" cy="254000"/>
          </a:xfrm>
          <a:prstGeom prst="rect">
            <a:avLst/>
          </a:prstGeom>
          <a:noFill/>
          <a:ln w="9525">
            <a:noFill/>
            <a:miter lim="800000"/>
          </a:ln>
        </p:spPr>
        <p:txBody>
          <a:bodyPr>
            <a:spAutoFit/>
          </a:bodyPr>
          <a:lstStyle/>
          <a:p>
            <a:pPr>
              <a:spcBef>
                <a:spcPct val="50000"/>
              </a:spcBef>
              <a:defRPr/>
            </a:pPr>
            <a:r>
              <a:rPr lang="en-US" altLang="zh-CN" sz="1050" b="1" dirty="0"/>
              <a:t>-40(dB/dec)</a:t>
            </a:r>
          </a:p>
        </p:txBody>
      </p:sp>
      <p:sp>
        <p:nvSpPr>
          <p:cNvPr id="46" name="Text Box 32"/>
          <p:cNvSpPr txBox="1">
            <a:spLocks noChangeArrowheads="1"/>
          </p:cNvSpPr>
          <p:nvPr/>
        </p:nvSpPr>
        <p:spPr bwMode="auto">
          <a:xfrm>
            <a:off x="10299066" y="3958882"/>
            <a:ext cx="900112" cy="254000"/>
          </a:xfrm>
          <a:prstGeom prst="rect">
            <a:avLst/>
          </a:prstGeom>
          <a:noFill/>
          <a:ln w="9525">
            <a:noFill/>
            <a:miter lim="800000"/>
          </a:ln>
        </p:spPr>
        <p:txBody>
          <a:bodyPr>
            <a:spAutoFit/>
          </a:bodyPr>
          <a:lstStyle/>
          <a:p>
            <a:pPr>
              <a:spcBef>
                <a:spcPct val="50000"/>
              </a:spcBef>
              <a:defRPr/>
            </a:pPr>
            <a:r>
              <a:rPr lang="en-US" altLang="zh-CN" sz="1050" b="1" dirty="0"/>
              <a:t>-60(dB/dec)</a:t>
            </a:r>
          </a:p>
        </p:txBody>
      </p:sp>
      <p:sp>
        <p:nvSpPr>
          <p:cNvPr id="47" name="Text Box 10"/>
          <p:cNvSpPr txBox="1">
            <a:spLocks noChangeArrowheads="1"/>
          </p:cNvSpPr>
          <p:nvPr/>
        </p:nvSpPr>
        <p:spPr bwMode="auto">
          <a:xfrm>
            <a:off x="502605" y="1274707"/>
            <a:ext cx="5880734" cy="5124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eaLnBrk="1" hangingPunct="1">
              <a:lnSpc>
                <a:spcPct val="150000"/>
              </a:lnSpc>
              <a:spcBef>
                <a:spcPts val="1200"/>
              </a:spcBef>
              <a:buFont typeface="Arial" panose="020B0604020202020204" pitchFamily="34" charset="0"/>
              <a:buChar char="•"/>
            </a:pPr>
            <a:r>
              <a:rPr lang="el-GR" altLang="zh-CN" b="1" i="1" dirty="0">
                <a:latin typeface="+mj-ea"/>
                <a:ea typeface="+mj-ea"/>
              </a:rPr>
              <a:t>ω</a:t>
            </a:r>
            <a:r>
              <a:rPr lang="el-GR" altLang="zh-CN" b="1" i="1" baseline="-25000" dirty="0">
                <a:latin typeface="+mj-ea"/>
                <a:ea typeface="+mj-ea"/>
              </a:rPr>
              <a:t>1</a:t>
            </a:r>
            <a:r>
              <a:rPr lang="zh-CN" altLang="el-GR" dirty="0">
                <a:latin typeface="+mn-ea"/>
                <a:ea typeface="+mn-ea"/>
              </a:rPr>
              <a:t>对应一阶惯性环节</a:t>
            </a:r>
            <a:r>
              <a:rPr lang="en-US" altLang="zh-CN" b="1" dirty="0">
                <a:latin typeface="+mj-ea"/>
                <a:ea typeface="+mj-ea"/>
              </a:rPr>
              <a:t>(</a:t>
            </a:r>
            <a:r>
              <a:rPr lang="en-US" altLang="zh-CN" b="1" i="1" dirty="0">
                <a:latin typeface="+mj-ea"/>
                <a:ea typeface="+mj-ea"/>
              </a:rPr>
              <a:t>n</a:t>
            </a:r>
            <a:r>
              <a:rPr lang="en-US" altLang="zh-CN" b="1" dirty="0">
                <a:latin typeface="+mj-ea"/>
                <a:ea typeface="+mj-ea"/>
              </a:rPr>
              <a:t>=1)</a:t>
            </a:r>
            <a:r>
              <a:rPr lang="zh-CN" altLang="el-GR" dirty="0">
                <a:latin typeface="+mn-ea"/>
                <a:ea typeface="+mn-ea"/>
              </a:rPr>
              <a:t>，则直线的斜率在</a:t>
            </a:r>
            <a:r>
              <a:rPr lang="el-GR" altLang="zh-CN" b="1" i="1" dirty="0">
                <a:latin typeface="+mj-ea"/>
                <a:ea typeface="+mj-ea"/>
              </a:rPr>
              <a:t>ω</a:t>
            </a:r>
            <a:r>
              <a:rPr lang="el-GR" altLang="zh-CN" b="1" i="1" baseline="-25000" dirty="0">
                <a:latin typeface="+mj-ea"/>
                <a:ea typeface="+mj-ea"/>
              </a:rPr>
              <a:t>1</a:t>
            </a:r>
            <a:r>
              <a:rPr lang="zh-CN" altLang="el-GR" dirty="0">
                <a:latin typeface="+mn-ea"/>
                <a:ea typeface="+mn-ea"/>
              </a:rPr>
              <a:t>处变化</a:t>
            </a:r>
            <a:r>
              <a:rPr lang="en-US" altLang="zh-CN" dirty="0">
                <a:solidFill>
                  <a:srgbClr val="CC0000"/>
                </a:solidFill>
                <a:latin typeface="+mn-ea"/>
                <a:ea typeface="+mn-ea"/>
              </a:rPr>
              <a:t>-</a:t>
            </a:r>
            <a:r>
              <a:rPr lang="en-US" altLang="zh-CN" b="1" dirty="0">
                <a:solidFill>
                  <a:srgbClr val="CC0000"/>
                </a:solidFill>
                <a:latin typeface="+mj-ea"/>
                <a:ea typeface="+mj-ea"/>
              </a:rPr>
              <a:t>20</a:t>
            </a:r>
            <a:r>
              <a:rPr lang="en-US" altLang="zh-CN" b="1" i="1" dirty="0">
                <a:solidFill>
                  <a:srgbClr val="CC0000"/>
                </a:solidFill>
                <a:latin typeface="+mj-ea"/>
                <a:ea typeface="+mj-ea"/>
              </a:rPr>
              <a:t>n</a:t>
            </a:r>
            <a:r>
              <a:rPr lang="en-US" altLang="zh-CN" b="1" dirty="0">
                <a:solidFill>
                  <a:srgbClr val="CC0000"/>
                </a:solidFill>
                <a:latin typeface="+mj-ea"/>
                <a:ea typeface="+mj-ea"/>
              </a:rPr>
              <a:t>(dB/</a:t>
            </a:r>
            <a:r>
              <a:rPr lang="en-US" altLang="zh-CN" b="1" dirty="0" err="1">
                <a:solidFill>
                  <a:srgbClr val="CC0000"/>
                </a:solidFill>
                <a:latin typeface="+mj-ea"/>
                <a:ea typeface="+mj-ea"/>
              </a:rPr>
              <a:t>dec</a:t>
            </a:r>
            <a:r>
              <a:rPr lang="en-US" altLang="zh-CN" b="1" dirty="0">
                <a:solidFill>
                  <a:srgbClr val="CC0000"/>
                </a:solidFill>
                <a:latin typeface="+mj-ea"/>
                <a:ea typeface="+mj-ea"/>
              </a:rPr>
              <a:t>)</a:t>
            </a:r>
            <a:r>
              <a:rPr lang="zh-CN" altLang="en-US" dirty="0">
                <a:latin typeface="+mn-ea"/>
                <a:ea typeface="+mn-ea"/>
              </a:rPr>
              <a:t>成斜率为</a:t>
            </a:r>
            <a:r>
              <a:rPr lang="en-US" altLang="zh-CN" b="1" dirty="0">
                <a:solidFill>
                  <a:srgbClr val="0070C0"/>
                </a:solidFill>
                <a:latin typeface="+mj-ea"/>
                <a:ea typeface="+mj-ea"/>
              </a:rPr>
              <a:t>-40(dB/</a:t>
            </a:r>
            <a:r>
              <a:rPr lang="en-US" altLang="zh-CN" b="1" dirty="0" err="1">
                <a:solidFill>
                  <a:srgbClr val="0070C0"/>
                </a:solidFill>
                <a:latin typeface="+mj-ea"/>
                <a:ea typeface="+mj-ea"/>
              </a:rPr>
              <a:t>dec</a:t>
            </a:r>
            <a:r>
              <a:rPr lang="en-US" altLang="zh-CN" b="1" dirty="0">
                <a:solidFill>
                  <a:srgbClr val="0070C0"/>
                </a:solidFill>
                <a:latin typeface="+mj-ea"/>
                <a:ea typeface="+mj-ea"/>
              </a:rPr>
              <a:t>)</a:t>
            </a:r>
            <a:r>
              <a:rPr lang="zh-CN" altLang="en-US" dirty="0">
                <a:latin typeface="+mn-ea"/>
                <a:ea typeface="+mn-ea"/>
              </a:rPr>
              <a:t>的直线</a:t>
            </a:r>
            <a:endParaRPr lang="en-US" altLang="zh-CN" dirty="0">
              <a:latin typeface="+mn-ea"/>
              <a:ea typeface="+mn-ea"/>
            </a:endParaRPr>
          </a:p>
          <a:p>
            <a:pPr marL="285750" indent="-285750" eaLnBrk="1" hangingPunct="1">
              <a:lnSpc>
                <a:spcPct val="150000"/>
              </a:lnSpc>
              <a:spcBef>
                <a:spcPts val="1200"/>
              </a:spcBef>
              <a:buFont typeface="Arial" panose="020B0604020202020204" pitchFamily="34" charset="0"/>
              <a:buChar char="•"/>
            </a:pPr>
            <a:r>
              <a:rPr lang="zh-CN" altLang="en-US" dirty="0">
                <a:latin typeface="+mn-ea"/>
                <a:ea typeface="+mn-ea"/>
              </a:rPr>
              <a:t>该直线继续沿频率轴方向延伸遇到</a:t>
            </a:r>
            <a:r>
              <a:rPr lang="el-GR" altLang="zh-CN" b="1" i="1" dirty="0">
                <a:latin typeface="+mj-ea"/>
                <a:ea typeface="+mj-ea"/>
              </a:rPr>
              <a:t>ω</a:t>
            </a:r>
            <a:r>
              <a:rPr lang="el-GR" altLang="zh-CN" b="1" i="1" baseline="-25000" dirty="0">
                <a:latin typeface="+mj-ea"/>
                <a:ea typeface="+mj-ea"/>
              </a:rPr>
              <a:t>2</a:t>
            </a:r>
            <a:r>
              <a:rPr lang="zh-CN" altLang="en-US" b="1" i="1" dirty="0">
                <a:latin typeface="+mj-ea"/>
                <a:ea typeface="+mj-ea"/>
              </a:rPr>
              <a:t>。</a:t>
            </a:r>
            <a:r>
              <a:rPr lang="el-GR" altLang="zh-CN" b="1" i="1" dirty="0">
                <a:latin typeface="+mj-ea"/>
                <a:ea typeface="+mj-ea"/>
              </a:rPr>
              <a:t>ω</a:t>
            </a:r>
            <a:r>
              <a:rPr lang="el-GR" altLang="zh-CN" b="1" i="1" baseline="-25000" dirty="0">
                <a:latin typeface="+mj-ea"/>
                <a:ea typeface="+mj-ea"/>
              </a:rPr>
              <a:t>2</a:t>
            </a:r>
            <a:r>
              <a:rPr lang="zh-CN" altLang="el-GR" dirty="0">
                <a:latin typeface="+mn-ea"/>
                <a:ea typeface="+mn-ea"/>
              </a:rPr>
              <a:t>对应一阶微分环节</a:t>
            </a:r>
            <a:r>
              <a:rPr lang="en-US" altLang="zh-CN" b="1" dirty="0">
                <a:latin typeface="+mj-ea"/>
                <a:ea typeface="+mj-ea"/>
              </a:rPr>
              <a:t>(</a:t>
            </a:r>
            <a:r>
              <a:rPr lang="en-US" altLang="zh-CN" b="1" i="1" dirty="0">
                <a:latin typeface="+mj-ea"/>
                <a:ea typeface="+mj-ea"/>
              </a:rPr>
              <a:t>n</a:t>
            </a:r>
            <a:r>
              <a:rPr lang="en-US" altLang="zh-CN" b="1" dirty="0">
                <a:latin typeface="+mj-ea"/>
                <a:ea typeface="+mj-ea"/>
              </a:rPr>
              <a:t>=1) </a:t>
            </a:r>
            <a:r>
              <a:rPr lang="zh-CN" altLang="el-GR" dirty="0">
                <a:latin typeface="+mn-ea"/>
                <a:ea typeface="+mn-ea"/>
              </a:rPr>
              <a:t>，则直线的斜率在</a:t>
            </a:r>
            <a:r>
              <a:rPr lang="el-GR" altLang="zh-CN" b="1" i="1" dirty="0">
                <a:latin typeface="+mj-ea"/>
                <a:ea typeface="+mj-ea"/>
              </a:rPr>
              <a:t>ω</a:t>
            </a:r>
            <a:r>
              <a:rPr lang="el-GR" altLang="zh-CN" b="1" i="1" baseline="-25000" dirty="0">
                <a:latin typeface="+mj-ea"/>
                <a:ea typeface="+mj-ea"/>
              </a:rPr>
              <a:t>2</a:t>
            </a:r>
            <a:r>
              <a:rPr lang="zh-CN" altLang="el-GR" dirty="0">
                <a:latin typeface="+mn-ea"/>
                <a:ea typeface="+mn-ea"/>
              </a:rPr>
              <a:t>处变化</a:t>
            </a:r>
            <a:r>
              <a:rPr lang="en-US" altLang="zh-CN" b="1" dirty="0">
                <a:solidFill>
                  <a:srgbClr val="CC0000"/>
                </a:solidFill>
                <a:latin typeface="+mj-ea"/>
                <a:ea typeface="+mj-ea"/>
              </a:rPr>
              <a:t>20</a:t>
            </a:r>
            <a:r>
              <a:rPr lang="en-US" altLang="zh-CN" b="1" i="1" dirty="0">
                <a:solidFill>
                  <a:srgbClr val="CC0000"/>
                </a:solidFill>
                <a:latin typeface="+mj-ea"/>
                <a:ea typeface="+mj-ea"/>
              </a:rPr>
              <a:t>n</a:t>
            </a:r>
            <a:r>
              <a:rPr lang="en-US" altLang="zh-CN" b="1" dirty="0">
                <a:solidFill>
                  <a:srgbClr val="CC0000"/>
                </a:solidFill>
                <a:latin typeface="+mj-ea"/>
                <a:ea typeface="+mj-ea"/>
              </a:rPr>
              <a:t>(dB/</a:t>
            </a:r>
            <a:r>
              <a:rPr lang="en-US" altLang="zh-CN" b="1" dirty="0" err="1">
                <a:solidFill>
                  <a:srgbClr val="CC0000"/>
                </a:solidFill>
                <a:latin typeface="+mj-ea"/>
                <a:ea typeface="+mj-ea"/>
              </a:rPr>
              <a:t>dec</a:t>
            </a:r>
            <a:r>
              <a:rPr lang="en-US" altLang="zh-CN" b="1" dirty="0">
                <a:solidFill>
                  <a:srgbClr val="CC0000"/>
                </a:solidFill>
                <a:latin typeface="+mj-ea"/>
                <a:ea typeface="+mj-ea"/>
              </a:rPr>
              <a:t>)</a:t>
            </a:r>
            <a:r>
              <a:rPr lang="zh-CN" altLang="en-US" dirty="0">
                <a:latin typeface="+mn-ea"/>
                <a:ea typeface="+mn-ea"/>
              </a:rPr>
              <a:t>成斜率为</a:t>
            </a:r>
            <a:r>
              <a:rPr lang="en-US" altLang="zh-CN" b="1" dirty="0">
                <a:solidFill>
                  <a:srgbClr val="0070C0"/>
                </a:solidFill>
                <a:latin typeface="+mj-ea"/>
                <a:ea typeface="+mj-ea"/>
              </a:rPr>
              <a:t>-20(dB/</a:t>
            </a:r>
            <a:r>
              <a:rPr lang="en-US" altLang="zh-CN" b="1" dirty="0" err="1">
                <a:solidFill>
                  <a:srgbClr val="0070C0"/>
                </a:solidFill>
                <a:latin typeface="+mj-ea"/>
                <a:ea typeface="+mj-ea"/>
              </a:rPr>
              <a:t>dec</a:t>
            </a:r>
            <a:r>
              <a:rPr lang="en-US" altLang="zh-CN" b="1" dirty="0">
                <a:solidFill>
                  <a:srgbClr val="0070C0"/>
                </a:solidFill>
                <a:latin typeface="+mj-ea"/>
                <a:ea typeface="+mj-ea"/>
              </a:rPr>
              <a:t>)</a:t>
            </a:r>
            <a:r>
              <a:rPr lang="zh-CN" altLang="en-US" dirty="0">
                <a:latin typeface="+mn-ea"/>
                <a:ea typeface="+mn-ea"/>
              </a:rPr>
              <a:t>的直线</a:t>
            </a:r>
            <a:endParaRPr lang="en-US" altLang="zh-CN" dirty="0">
              <a:latin typeface="+mn-ea"/>
              <a:ea typeface="+mn-ea"/>
            </a:endParaRPr>
          </a:p>
          <a:p>
            <a:pPr marL="285750" indent="-285750" eaLnBrk="1" hangingPunct="1">
              <a:lnSpc>
                <a:spcPct val="150000"/>
              </a:lnSpc>
              <a:spcBef>
                <a:spcPts val="1200"/>
              </a:spcBef>
              <a:buFont typeface="Arial" panose="020B0604020202020204" pitchFamily="34" charset="0"/>
              <a:buChar char="•"/>
            </a:pPr>
            <a:r>
              <a:rPr lang="zh-CN" altLang="en-US" dirty="0">
                <a:latin typeface="+mn-ea"/>
                <a:ea typeface="+mn-ea"/>
              </a:rPr>
              <a:t>该直线继续沿频率轴方向延伸遇到</a:t>
            </a:r>
            <a:r>
              <a:rPr lang="el-GR" altLang="zh-CN" b="1" i="1" dirty="0">
                <a:latin typeface="+mj-ea"/>
                <a:ea typeface="+mj-ea"/>
              </a:rPr>
              <a:t>ω</a:t>
            </a:r>
            <a:r>
              <a:rPr lang="en-US" altLang="zh-CN" b="1" i="1" baseline="-25000" dirty="0">
                <a:latin typeface="+mj-ea"/>
                <a:ea typeface="+mj-ea"/>
              </a:rPr>
              <a:t>3</a:t>
            </a:r>
            <a:r>
              <a:rPr lang="zh-CN" altLang="en-US" b="1" i="1" dirty="0">
                <a:latin typeface="+mj-ea"/>
                <a:ea typeface="+mj-ea"/>
              </a:rPr>
              <a:t>。</a:t>
            </a:r>
            <a:r>
              <a:rPr lang="el-GR" altLang="zh-CN" b="1" i="1" dirty="0">
                <a:latin typeface="+mj-ea"/>
                <a:ea typeface="+mj-ea"/>
              </a:rPr>
              <a:t>ω</a:t>
            </a:r>
            <a:r>
              <a:rPr lang="en-US" altLang="zh-CN" b="1" i="1" baseline="-25000" dirty="0">
                <a:latin typeface="+mj-ea"/>
                <a:ea typeface="+mj-ea"/>
              </a:rPr>
              <a:t>3</a:t>
            </a:r>
            <a:r>
              <a:rPr lang="zh-CN" altLang="el-GR" dirty="0">
                <a:latin typeface="+mn-ea"/>
                <a:ea typeface="+mn-ea"/>
              </a:rPr>
              <a:t>对应一阶</a:t>
            </a:r>
            <a:r>
              <a:rPr lang="zh-CN" altLang="en-US" dirty="0">
                <a:latin typeface="+mn-ea"/>
                <a:ea typeface="+mn-ea"/>
              </a:rPr>
              <a:t>惯性环节</a:t>
            </a:r>
            <a:r>
              <a:rPr lang="en-US" altLang="zh-CN" b="1" dirty="0">
                <a:latin typeface="+mj-ea"/>
                <a:ea typeface="+mj-ea"/>
              </a:rPr>
              <a:t>(</a:t>
            </a:r>
            <a:r>
              <a:rPr lang="en-US" altLang="zh-CN" b="1" i="1" dirty="0">
                <a:latin typeface="+mj-ea"/>
                <a:ea typeface="+mj-ea"/>
              </a:rPr>
              <a:t>n</a:t>
            </a:r>
            <a:r>
              <a:rPr lang="en-US" altLang="zh-CN" b="1" dirty="0">
                <a:latin typeface="+mj-ea"/>
                <a:ea typeface="+mj-ea"/>
              </a:rPr>
              <a:t>=1) </a:t>
            </a:r>
            <a:r>
              <a:rPr lang="zh-CN" altLang="el-GR" dirty="0">
                <a:latin typeface="+mn-ea"/>
                <a:ea typeface="+mn-ea"/>
              </a:rPr>
              <a:t>，则直线的斜率在</a:t>
            </a:r>
            <a:r>
              <a:rPr lang="el-GR" altLang="zh-CN" b="1" i="1" dirty="0">
                <a:latin typeface="+mj-ea"/>
                <a:ea typeface="+mj-ea"/>
              </a:rPr>
              <a:t>ω</a:t>
            </a:r>
            <a:r>
              <a:rPr lang="en-US" altLang="zh-CN" b="1" i="1" baseline="-25000" dirty="0">
                <a:latin typeface="+mj-ea"/>
                <a:ea typeface="+mj-ea"/>
              </a:rPr>
              <a:t>3</a:t>
            </a:r>
            <a:r>
              <a:rPr lang="zh-CN" altLang="el-GR" dirty="0">
                <a:latin typeface="+mn-ea"/>
                <a:ea typeface="+mn-ea"/>
              </a:rPr>
              <a:t>处变化</a:t>
            </a:r>
            <a:r>
              <a:rPr lang="en-US" altLang="zh-CN" b="1" dirty="0">
                <a:latin typeface="+mj-ea"/>
                <a:ea typeface="+mj-ea"/>
              </a:rPr>
              <a:t>-</a:t>
            </a:r>
            <a:r>
              <a:rPr lang="en-US" altLang="zh-CN" b="1" dirty="0">
                <a:solidFill>
                  <a:srgbClr val="CC0000"/>
                </a:solidFill>
                <a:latin typeface="+mj-ea"/>
                <a:ea typeface="+mj-ea"/>
              </a:rPr>
              <a:t>20</a:t>
            </a:r>
            <a:r>
              <a:rPr lang="en-US" altLang="zh-CN" b="1" i="1" dirty="0">
                <a:solidFill>
                  <a:srgbClr val="CC0000"/>
                </a:solidFill>
                <a:latin typeface="+mj-ea"/>
                <a:ea typeface="+mj-ea"/>
              </a:rPr>
              <a:t>n</a:t>
            </a:r>
            <a:r>
              <a:rPr lang="en-US" altLang="zh-CN" b="1" dirty="0">
                <a:solidFill>
                  <a:srgbClr val="CC0000"/>
                </a:solidFill>
                <a:latin typeface="+mj-ea"/>
                <a:ea typeface="+mj-ea"/>
              </a:rPr>
              <a:t>(dB/</a:t>
            </a:r>
            <a:r>
              <a:rPr lang="en-US" altLang="zh-CN" b="1" dirty="0" err="1">
                <a:solidFill>
                  <a:srgbClr val="CC0000"/>
                </a:solidFill>
                <a:latin typeface="+mj-ea"/>
                <a:ea typeface="+mj-ea"/>
              </a:rPr>
              <a:t>dec</a:t>
            </a:r>
            <a:r>
              <a:rPr lang="en-US" altLang="zh-CN" b="1" dirty="0">
                <a:solidFill>
                  <a:srgbClr val="CC0000"/>
                </a:solidFill>
                <a:latin typeface="+mj-ea"/>
                <a:ea typeface="+mj-ea"/>
              </a:rPr>
              <a:t>)</a:t>
            </a:r>
            <a:r>
              <a:rPr lang="zh-CN" altLang="en-US" dirty="0">
                <a:latin typeface="+mn-ea"/>
                <a:ea typeface="+mn-ea"/>
              </a:rPr>
              <a:t>成斜率为</a:t>
            </a:r>
            <a:r>
              <a:rPr lang="en-US" altLang="zh-CN" b="1" dirty="0">
                <a:solidFill>
                  <a:srgbClr val="0070C0"/>
                </a:solidFill>
                <a:latin typeface="+mj-ea"/>
                <a:ea typeface="+mj-ea"/>
              </a:rPr>
              <a:t>-40(dB/</a:t>
            </a:r>
            <a:r>
              <a:rPr lang="en-US" altLang="zh-CN" b="1" dirty="0" err="1">
                <a:solidFill>
                  <a:srgbClr val="0070C0"/>
                </a:solidFill>
                <a:latin typeface="+mj-ea"/>
                <a:ea typeface="+mj-ea"/>
              </a:rPr>
              <a:t>dec</a:t>
            </a:r>
            <a:r>
              <a:rPr lang="en-US" altLang="zh-CN" b="1" dirty="0">
                <a:solidFill>
                  <a:srgbClr val="0070C0"/>
                </a:solidFill>
                <a:latin typeface="+mj-ea"/>
                <a:ea typeface="+mj-ea"/>
              </a:rPr>
              <a:t>)</a:t>
            </a:r>
            <a:r>
              <a:rPr lang="zh-CN" altLang="en-US" dirty="0">
                <a:latin typeface="+mn-ea"/>
                <a:ea typeface="+mn-ea"/>
              </a:rPr>
              <a:t>的直线</a:t>
            </a:r>
            <a:endParaRPr lang="en-US" altLang="zh-CN" dirty="0">
              <a:latin typeface="+mn-ea"/>
              <a:ea typeface="+mn-ea"/>
            </a:endParaRPr>
          </a:p>
          <a:p>
            <a:pPr marL="285750" indent="-285750" eaLnBrk="1" hangingPunct="1">
              <a:lnSpc>
                <a:spcPct val="150000"/>
              </a:lnSpc>
              <a:spcBef>
                <a:spcPts val="1200"/>
              </a:spcBef>
              <a:buFont typeface="Arial" panose="020B0604020202020204" pitchFamily="34" charset="0"/>
              <a:buChar char="•"/>
            </a:pPr>
            <a:r>
              <a:rPr lang="zh-CN" altLang="en-US" dirty="0">
                <a:latin typeface="+mn-ea"/>
                <a:ea typeface="+mn-ea"/>
              </a:rPr>
              <a:t>该直线继续沿频率轴方向延伸遇到</a:t>
            </a:r>
            <a:r>
              <a:rPr lang="el-GR" altLang="zh-CN" b="1" i="1" dirty="0">
                <a:latin typeface="+mj-ea"/>
                <a:ea typeface="+mj-ea"/>
              </a:rPr>
              <a:t>ω</a:t>
            </a:r>
            <a:r>
              <a:rPr lang="en-US" altLang="zh-CN" b="1" i="1" baseline="-25000" dirty="0">
                <a:latin typeface="+mj-ea"/>
                <a:ea typeface="+mj-ea"/>
              </a:rPr>
              <a:t>4</a:t>
            </a:r>
            <a:r>
              <a:rPr lang="zh-CN" altLang="en-US" b="1" i="1" dirty="0">
                <a:latin typeface="+mj-ea"/>
                <a:ea typeface="+mj-ea"/>
              </a:rPr>
              <a:t>。</a:t>
            </a:r>
            <a:r>
              <a:rPr lang="el-GR" altLang="zh-CN" b="1" i="1" dirty="0">
                <a:latin typeface="+mj-ea"/>
                <a:ea typeface="+mj-ea"/>
              </a:rPr>
              <a:t>ω</a:t>
            </a:r>
            <a:r>
              <a:rPr lang="en-US" altLang="zh-CN" b="1" i="1" baseline="-25000" dirty="0">
                <a:latin typeface="+mj-ea"/>
                <a:ea typeface="+mj-ea"/>
              </a:rPr>
              <a:t>4</a:t>
            </a:r>
            <a:r>
              <a:rPr lang="zh-CN" altLang="el-GR" dirty="0">
                <a:latin typeface="+mn-ea"/>
                <a:ea typeface="+mn-ea"/>
              </a:rPr>
              <a:t>对应</a:t>
            </a:r>
            <a:r>
              <a:rPr lang="zh-CN" altLang="en-US" dirty="0">
                <a:latin typeface="+mn-ea"/>
                <a:ea typeface="+mn-ea"/>
              </a:rPr>
              <a:t>一</a:t>
            </a:r>
            <a:r>
              <a:rPr lang="zh-CN" altLang="el-GR" dirty="0">
                <a:latin typeface="+mn-ea"/>
                <a:ea typeface="+mn-ea"/>
              </a:rPr>
              <a:t>阶</a:t>
            </a:r>
            <a:r>
              <a:rPr lang="zh-CN" altLang="en-US" dirty="0">
                <a:latin typeface="+mn-ea"/>
                <a:ea typeface="+mn-ea"/>
              </a:rPr>
              <a:t>惯性环节</a:t>
            </a:r>
            <a:r>
              <a:rPr lang="en-US" altLang="zh-CN" b="1" dirty="0">
                <a:latin typeface="+mj-ea"/>
                <a:ea typeface="+mj-ea"/>
              </a:rPr>
              <a:t>(</a:t>
            </a:r>
            <a:r>
              <a:rPr lang="en-US" altLang="zh-CN" b="1" i="1" dirty="0">
                <a:latin typeface="+mj-ea"/>
                <a:ea typeface="+mj-ea"/>
              </a:rPr>
              <a:t>n</a:t>
            </a:r>
            <a:r>
              <a:rPr lang="en-US" altLang="zh-CN" b="1" dirty="0">
                <a:latin typeface="+mj-ea"/>
                <a:ea typeface="+mj-ea"/>
              </a:rPr>
              <a:t>=1) </a:t>
            </a:r>
            <a:r>
              <a:rPr lang="zh-CN" altLang="el-GR" dirty="0">
                <a:latin typeface="+mn-ea"/>
                <a:ea typeface="+mn-ea"/>
              </a:rPr>
              <a:t>，则直线的斜率在</a:t>
            </a:r>
            <a:r>
              <a:rPr lang="el-GR" altLang="zh-CN" b="1" i="1" dirty="0">
                <a:latin typeface="+mj-ea"/>
                <a:ea typeface="+mj-ea"/>
              </a:rPr>
              <a:t>ω</a:t>
            </a:r>
            <a:r>
              <a:rPr lang="en-US" altLang="zh-CN" b="1" i="1" baseline="-25000" dirty="0">
                <a:latin typeface="+mj-ea"/>
                <a:ea typeface="+mj-ea"/>
              </a:rPr>
              <a:t>4</a:t>
            </a:r>
            <a:r>
              <a:rPr lang="zh-CN" altLang="el-GR" dirty="0">
                <a:latin typeface="+mn-ea"/>
                <a:ea typeface="+mn-ea"/>
              </a:rPr>
              <a:t>处变化</a:t>
            </a:r>
            <a:r>
              <a:rPr lang="en-US" altLang="zh-CN" b="1" dirty="0">
                <a:latin typeface="+mj-ea"/>
                <a:ea typeface="+mj-ea"/>
              </a:rPr>
              <a:t>-</a:t>
            </a:r>
            <a:r>
              <a:rPr lang="en-US" altLang="zh-CN" b="1" dirty="0">
                <a:solidFill>
                  <a:srgbClr val="CC0000"/>
                </a:solidFill>
                <a:latin typeface="+mj-ea"/>
                <a:ea typeface="+mj-ea"/>
              </a:rPr>
              <a:t>20</a:t>
            </a:r>
            <a:r>
              <a:rPr lang="en-US" altLang="zh-CN" b="1" i="1" dirty="0">
                <a:solidFill>
                  <a:srgbClr val="CC0000"/>
                </a:solidFill>
                <a:latin typeface="+mj-ea"/>
                <a:ea typeface="+mj-ea"/>
              </a:rPr>
              <a:t>n</a:t>
            </a:r>
            <a:r>
              <a:rPr lang="en-US" altLang="zh-CN" b="1" dirty="0">
                <a:solidFill>
                  <a:srgbClr val="CC0000"/>
                </a:solidFill>
                <a:latin typeface="+mj-ea"/>
                <a:ea typeface="+mj-ea"/>
              </a:rPr>
              <a:t>(dB/</a:t>
            </a:r>
            <a:r>
              <a:rPr lang="en-US" altLang="zh-CN" b="1" dirty="0" err="1">
                <a:solidFill>
                  <a:srgbClr val="CC0000"/>
                </a:solidFill>
                <a:latin typeface="+mj-ea"/>
                <a:ea typeface="+mj-ea"/>
              </a:rPr>
              <a:t>dec</a:t>
            </a:r>
            <a:r>
              <a:rPr lang="en-US" altLang="zh-CN" b="1" dirty="0">
                <a:solidFill>
                  <a:srgbClr val="CC0000"/>
                </a:solidFill>
                <a:latin typeface="+mj-ea"/>
                <a:ea typeface="+mj-ea"/>
              </a:rPr>
              <a:t>)</a:t>
            </a:r>
            <a:r>
              <a:rPr lang="zh-CN" altLang="en-US" dirty="0">
                <a:latin typeface="+mn-ea"/>
                <a:ea typeface="+mn-ea"/>
              </a:rPr>
              <a:t>成斜率为</a:t>
            </a:r>
            <a:r>
              <a:rPr lang="en-US" altLang="zh-CN" b="1" dirty="0">
                <a:solidFill>
                  <a:srgbClr val="0070C0"/>
                </a:solidFill>
                <a:latin typeface="+mj-ea"/>
                <a:ea typeface="+mj-ea"/>
              </a:rPr>
              <a:t>-60(dB/</a:t>
            </a:r>
            <a:r>
              <a:rPr lang="en-US" altLang="zh-CN" b="1" dirty="0" err="1">
                <a:solidFill>
                  <a:srgbClr val="0070C0"/>
                </a:solidFill>
                <a:latin typeface="+mj-ea"/>
                <a:ea typeface="+mj-ea"/>
              </a:rPr>
              <a:t>dec</a:t>
            </a:r>
            <a:r>
              <a:rPr lang="en-US" altLang="zh-CN" b="1" dirty="0">
                <a:solidFill>
                  <a:srgbClr val="0070C0"/>
                </a:solidFill>
                <a:latin typeface="+mj-ea"/>
                <a:ea typeface="+mj-ea"/>
              </a:rPr>
              <a:t>)</a:t>
            </a:r>
            <a:r>
              <a:rPr lang="zh-CN" altLang="en-US" dirty="0">
                <a:latin typeface="+mn-ea"/>
                <a:ea typeface="+mn-ea"/>
              </a:rPr>
              <a:t>的直线</a:t>
            </a:r>
            <a:endParaRPr lang="en-US" altLang="zh-CN" dirty="0">
              <a:latin typeface="+mn-ea"/>
              <a:ea typeface="+mn-ea"/>
            </a:endParaRPr>
          </a:p>
        </p:txBody>
      </p:sp>
    </p:spTree>
    <p:extLst>
      <p:ext uri="{BB962C8B-B14F-4D97-AF65-F5344CB8AC3E}">
        <p14:creationId xmlns:p14="http://schemas.microsoft.com/office/powerpoint/2010/main" val="159542124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a:t>5.2 </a:t>
            </a:r>
            <a:r>
              <a:rPr lang="zh-CN" altLang="en-US" dirty="0"/>
              <a:t>系统频率特性函数的图形表示</a:t>
            </a:r>
          </a:p>
        </p:txBody>
      </p:sp>
      <p:sp>
        <p:nvSpPr>
          <p:cNvPr id="3" name="Text Box 6"/>
          <p:cNvSpPr txBox="1">
            <a:spLocks noChangeArrowheads="1"/>
          </p:cNvSpPr>
          <p:nvPr/>
        </p:nvSpPr>
        <p:spPr bwMode="auto">
          <a:xfrm>
            <a:off x="515938" y="1510358"/>
            <a:ext cx="5449887" cy="3577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ts val="2400"/>
              </a:spcBef>
              <a:buFontTx/>
              <a:buAutoNum type="circleNumDbPlain" startAt="4"/>
            </a:pPr>
            <a:r>
              <a:rPr lang="zh-CN" altLang="en-US" sz="2000" dirty="0">
                <a:latin typeface="+mn-ea"/>
                <a:ea typeface="+mn-ea"/>
              </a:rPr>
              <a:t>在频率段</a:t>
            </a:r>
            <a:r>
              <a:rPr lang="en-US" altLang="zh-CN" sz="2000" b="1" dirty="0">
                <a:latin typeface="+mj-ea"/>
                <a:ea typeface="+mj-ea"/>
              </a:rPr>
              <a:t>(0</a:t>
            </a:r>
            <a:r>
              <a:rPr lang="zh-CN" altLang="en-US" sz="2000" b="1" dirty="0">
                <a:latin typeface="+mj-ea"/>
                <a:ea typeface="+mj-ea"/>
              </a:rPr>
              <a:t>，</a:t>
            </a:r>
            <a:r>
              <a:rPr lang="el-GR" altLang="zh-CN" sz="2000" b="1" i="1" dirty="0">
                <a:latin typeface="+mj-ea"/>
                <a:ea typeface="+mj-ea"/>
              </a:rPr>
              <a:t>ω</a:t>
            </a:r>
            <a:r>
              <a:rPr lang="el-GR" altLang="zh-CN" sz="2000" b="1" i="1" baseline="-25000" dirty="0">
                <a:latin typeface="+mj-ea"/>
                <a:ea typeface="+mj-ea"/>
              </a:rPr>
              <a:t>1</a:t>
            </a:r>
            <a:r>
              <a:rPr lang="en-US" altLang="zh-CN" sz="2000" b="1" dirty="0">
                <a:latin typeface="+mj-ea"/>
                <a:ea typeface="+mj-ea"/>
              </a:rPr>
              <a:t>)</a:t>
            </a:r>
            <a:r>
              <a:rPr lang="zh-CN" altLang="en-US" sz="2000" b="1" dirty="0">
                <a:latin typeface="+mj-ea"/>
                <a:ea typeface="+mj-ea"/>
              </a:rPr>
              <a:t>、</a:t>
            </a:r>
            <a:r>
              <a:rPr lang="en-US" altLang="zh-CN" sz="2000" b="1" dirty="0">
                <a:latin typeface="+mj-ea"/>
                <a:ea typeface="+mj-ea"/>
              </a:rPr>
              <a:t>(</a:t>
            </a:r>
            <a:r>
              <a:rPr lang="el-GR" altLang="zh-CN" sz="2000" b="1" i="1" dirty="0">
                <a:latin typeface="+mj-ea"/>
                <a:ea typeface="+mj-ea"/>
              </a:rPr>
              <a:t>ω</a:t>
            </a:r>
            <a:r>
              <a:rPr lang="el-GR" altLang="zh-CN" sz="2000" b="1" i="1" baseline="-25000" dirty="0">
                <a:latin typeface="+mj-ea"/>
                <a:ea typeface="+mj-ea"/>
              </a:rPr>
              <a:t>1</a:t>
            </a:r>
            <a:r>
              <a:rPr lang="zh-CN" altLang="el-GR" sz="2000" b="1" i="1" dirty="0">
                <a:latin typeface="+mj-ea"/>
                <a:ea typeface="+mj-ea"/>
              </a:rPr>
              <a:t>，</a:t>
            </a:r>
            <a:r>
              <a:rPr lang="el-GR" altLang="zh-CN" sz="2000" b="1" i="1" dirty="0">
                <a:latin typeface="+mj-ea"/>
                <a:ea typeface="+mj-ea"/>
              </a:rPr>
              <a:t>ω</a:t>
            </a:r>
            <a:r>
              <a:rPr lang="el-GR" altLang="zh-CN" sz="2000" b="1" i="1" baseline="-25000" dirty="0">
                <a:latin typeface="+mj-ea"/>
                <a:ea typeface="+mj-ea"/>
              </a:rPr>
              <a:t>2</a:t>
            </a:r>
            <a:r>
              <a:rPr lang="en-US" altLang="zh-CN" sz="2000" b="1" dirty="0">
                <a:latin typeface="+mj-ea"/>
                <a:ea typeface="+mj-ea"/>
              </a:rPr>
              <a:t>)</a:t>
            </a:r>
            <a:r>
              <a:rPr lang="zh-CN" altLang="en-US" sz="2000" b="1" dirty="0">
                <a:latin typeface="+mj-ea"/>
                <a:ea typeface="+mj-ea"/>
              </a:rPr>
              <a:t>、</a:t>
            </a:r>
            <a:r>
              <a:rPr lang="en-US" altLang="zh-CN" sz="2000" b="1" dirty="0">
                <a:latin typeface="+mj-ea"/>
                <a:ea typeface="+mj-ea"/>
              </a:rPr>
              <a:t>(</a:t>
            </a:r>
            <a:r>
              <a:rPr lang="el-GR" altLang="zh-CN" sz="2000" b="1" i="1" dirty="0">
                <a:latin typeface="+mj-ea"/>
                <a:ea typeface="+mj-ea"/>
              </a:rPr>
              <a:t>ω</a:t>
            </a:r>
            <a:r>
              <a:rPr lang="el-GR" altLang="zh-CN" sz="2000" b="1" i="1" baseline="-25000" dirty="0">
                <a:latin typeface="+mj-ea"/>
                <a:ea typeface="+mj-ea"/>
              </a:rPr>
              <a:t>2</a:t>
            </a:r>
            <a:r>
              <a:rPr lang="zh-CN" altLang="el-GR" sz="2000" b="1" i="1" dirty="0">
                <a:latin typeface="+mj-ea"/>
                <a:ea typeface="+mj-ea"/>
              </a:rPr>
              <a:t>，</a:t>
            </a:r>
            <a:r>
              <a:rPr lang="el-GR" altLang="zh-CN" sz="2000" b="1" i="1" dirty="0">
                <a:latin typeface="+mj-ea"/>
                <a:ea typeface="+mj-ea"/>
              </a:rPr>
              <a:t>ω</a:t>
            </a:r>
            <a:r>
              <a:rPr lang="el-GR" altLang="zh-CN" sz="2000" b="1" i="1" baseline="-25000" dirty="0">
                <a:latin typeface="+mj-ea"/>
                <a:ea typeface="+mj-ea"/>
              </a:rPr>
              <a:t>3</a:t>
            </a:r>
            <a:r>
              <a:rPr lang="en-US" altLang="zh-CN" sz="2000" b="1" dirty="0">
                <a:latin typeface="+mj-ea"/>
                <a:ea typeface="+mj-ea"/>
              </a:rPr>
              <a:t>)</a:t>
            </a:r>
            <a:r>
              <a:rPr lang="zh-CN" altLang="en-US" sz="2000" b="1" dirty="0">
                <a:latin typeface="+mj-ea"/>
                <a:ea typeface="+mj-ea"/>
              </a:rPr>
              <a:t>、</a:t>
            </a:r>
            <a:r>
              <a:rPr lang="en-US" altLang="zh-CN" sz="2000" b="1" dirty="0">
                <a:latin typeface="+mj-ea"/>
                <a:ea typeface="+mj-ea"/>
              </a:rPr>
              <a:t>(</a:t>
            </a:r>
            <a:r>
              <a:rPr lang="el-GR" altLang="zh-CN" sz="2000" b="1" i="1" dirty="0">
                <a:latin typeface="+mj-ea"/>
                <a:ea typeface="+mj-ea"/>
              </a:rPr>
              <a:t>ω</a:t>
            </a:r>
            <a:r>
              <a:rPr lang="el-GR" altLang="zh-CN" sz="2000" b="1" i="1" baseline="-25000" dirty="0">
                <a:latin typeface="+mj-ea"/>
                <a:ea typeface="+mj-ea"/>
              </a:rPr>
              <a:t>3</a:t>
            </a:r>
            <a:r>
              <a:rPr lang="zh-CN" altLang="el-GR" sz="2000" b="1" i="1" dirty="0">
                <a:latin typeface="+mj-ea"/>
                <a:ea typeface="+mj-ea"/>
              </a:rPr>
              <a:t>，</a:t>
            </a:r>
            <a:r>
              <a:rPr lang="el-GR" altLang="zh-CN" sz="2000" b="1" i="1" dirty="0">
                <a:latin typeface="+mj-ea"/>
                <a:ea typeface="+mj-ea"/>
              </a:rPr>
              <a:t>ω</a:t>
            </a:r>
            <a:r>
              <a:rPr lang="el-GR" altLang="zh-CN" sz="2000" b="1" i="1" baseline="-25000" dirty="0">
                <a:latin typeface="+mj-ea"/>
                <a:ea typeface="+mj-ea"/>
              </a:rPr>
              <a:t>4</a:t>
            </a:r>
            <a:r>
              <a:rPr lang="en-US" altLang="zh-CN" sz="2000" b="1" dirty="0">
                <a:latin typeface="+mj-ea"/>
                <a:ea typeface="+mj-ea"/>
              </a:rPr>
              <a:t>)</a:t>
            </a:r>
            <a:r>
              <a:rPr lang="zh-CN" altLang="en-US" sz="2000" b="1" dirty="0">
                <a:latin typeface="+mj-ea"/>
                <a:ea typeface="+mj-ea"/>
              </a:rPr>
              <a:t>、</a:t>
            </a:r>
            <a:r>
              <a:rPr lang="en-US" altLang="zh-CN" sz="2000" b="1" dirty="0">
                <a:latin typeface="+mj-ea"/>
                <a:ea typeface="+mj-ea"/>
              </a:rPr>
              <a:t>(</a:t>
            </a:r>
            <a:r>
              <a:rPr lang="el-GR" altLang="zh-CN" sz="2000" b="1" i="1" dirty="0">
                <a:latin typeface="+mj-ea"/>
                <a:ea typeface="+mj-ea"/>
              </a:rPr>
              <a:t>ω</a:t>
            </a:r>
            <a:r>
              <a:rPr lang="el-GR" altLang="zh-CN" sz="2000" b="1" i="1" baseline="-25000" dirty="0">
                <a:latin typeface="+mj-ea"/>
                <a:ea typeface="+mj-ea"/>
              </a:rPr>
              <a:t>4</a:t>
            </a:r>
            <a:r>
              <a:rPr lang="zh-CN" altLang="el-GR" sz="2000" b="1" dirty="0">
                <a:latin typeface="+mj-ea"/>
                <a:ea typeface="+mj-ea"/>
              </a:rPr>
              <a:t>，∞</a:t>
            </a:r>
            <a:r>
              <a:rPr lang="zh-CN" altLang="en-US" sz="2000" b="1" dirty="0">
                <a:latin typeface="+mj-ea"/>
                <a:ea typeface="+mj-ea"/>
              </a:rPr>
              <a:t>）</a:t>
            </a:r>
            <a:r>
              <a:rPr lang="zh-CN" altLang="en-US" sz="2000" dirty="0">
                <a:latin typeface="+mn-ea"/>
                <a:ea typeface="+mn-ea"/>
              </a:rPr>
              <a:t>上，对数幅频图的渐近线斜率分别为</a:t>
            </a:r>
            <a:r>
              <a:rPr lang="en-US" altLang="zh-CN" sz="2000" b="1" dirty="0">
                <a:latin typeface="+mj-ea"/>
                <a:ea typeface="+mj-ea"/>
              </a:rPr>
              <a:t>-20</a:t>
            </a:r>
            <a:r>
              <a:rPr lang="zh-CN" altLang="en-US" sz="2000" b="1" dirty="0">
                <a:latin typeface="+mj-ea"/>
                <a:ea typeface="+mj-ea"/>
              </a:rPr>
              <a:t>、</a:t>
            </a:r>
            <a:r>
              <a:rPr lang="en-US" altLang="zh-CN" sz="2000" b="1" dirty="0">
                <a:latin typeface="+mj-ea"/>
                <a:ea typeface="+mj-ea"/>
              </a:rPr>
              <a:t>-40</a:t>
            </a:r>
            <a:r>
              <a:rPr lang="zh-CN" altLang="en-US" sz="2000" b="1" dirty="0">
                <a:latin typeface="+mj-ea"/>
                <a:ea typeface="+mj-ea"/>
              </a:rPr>
              <a:t>、</a:t>
            </a:r>
            <a:r>
              <a:rPr lang="en-US" altLang="zh-CN" sz="2000" b="1" dirty="0">
                <a:latin typeface="+mj-ea"/>
                <a:ea typeface="+mj-ea"/>
              </a:rPr>
              <a:t>-20</a:t>
            </a:r>
            <a:r>
              <a:rPr lang="zh-CN" altLang="en-US" sz="2000" b="1" dirty="0">
                <a:latin typeface="+mj-ea"/>
                <a:ea typeface="+mj-ea"/>
              </a:rPr>
              <a:t>、</a:t>
            </a:r>
            <a:r>
              <a:rPr lang="en-US" altLang="zh-CN" sz="2000" b="1" dirty="0">
                <a:latin typeface="+mj-ea"/>
                <a:ea typeface="+mj-ea"/>
              </a:rPr>
              <a:t>-40</a:t>
            </a:r>
            <a:r>
              <a:rPr lang="zh-CN" altLang="en-US" sz="2000" b="1" dirty="0">
                <a:latin typeface="+mj-ea"/>
                <a:ea typeface="+mj-ea"/>
              </a:rPr>
              <a:t>、</a:t>
            </a:r>
            <a:r>
              <a:rPr lang="en-US" altLang="zh-CN" sz="2000" b="1" dirty="0">
                <a:latin typeface="+mj-ea"/>
                <a:ea typeface="+mj-ea"/>
              </a:rPr>
              <a:t>-60</a:t>
            </a:r>
            <a:r>
              <a:rPr lang="zh-CN" altLang="en-US" sz="2000" b="1" dirty="0">
                <a:latin typeface="+mj-ea"/>
                <a:ea typeface="+mj-ea"/>
              </a:rPr>
              <a:t>（</a:t>
            </a:r>
            <a:r>
              <a:rPr lang="en-US" altLang="zh-CN" sz="2000" b="1" dirty="0">
                <a:latin typeface="+mj-ea"/>
                <a:ea typeface="+mj-ea"/>
              </a:rPr>
              <a:t>dB/</a:t>
            </a:r>
            <a:r>
              <a:rPr lang="en-US" altLang="zh-CN" sz="2000" b="1" dirty="0" err="1">
                <a:latin typeface="+mj-ea"/>
                <a:ea typeface="+mj-ea"/>
              </a:rPr>
              <a:t>dec</a:t>
            </a:r>
            <a:r>
              <a:rPr lang="zh-CN" altLang="en-US" sz="2000" b="1" dirty="0">
                <a:latin typeface="+mj-ea"/>
                <a:ea typeface="+mj-ea"/>
              </a:rPr>
              <a:t>）</a:t>
            </a:r>
            <a:r>
              <a:rPr lang="zh-CN" altLang="en-US" sz="2000" dirty="0">
                <a:latin typeface="+mn-ea"/>
                <a:ea typeface="+mn-ea"/>
              </a:rPr>
              <a:t>。则其对数相频图在这些频率段内的渐近线分别是</a:t>
            </a:r>
            <a:r>
              <a:rPr lang="en-US" altLang="zh-CN" sz="2000" b="1" dirty="0">
                <a:latin typeface="+mj-ea"/>
                <a:ea typeface="+mj-ea"/>
              </a:rPr>
              <a:t>-90</a:t>
            </a:r>
            <a:r>
              <a:rPr lang="en-US" altLang="zh-CN" sz="2000" b="1" baseline="30000" dirty="0">
                <a:latin typeface="+mj-ea"/>
                <a:ea typeface="+mj-ea"/>
              </a:rPr>
              <a:t>0</a:t>
            </a:r>
            <a:r>
              <a:rPr lang="zh-CN" altLang="en-US" sz="2000" b="1" dirty="0">
                <a:latin typeface="+mj-ea"/>
                <a:ea typeface="+mj-ea"/>
              </a:rPr>
              <a:t>、</a:t>
            </a:r>
            <a:r>
              <a:rPr lang="en-US" altLang="zh-CN" sz="2000" b="1" dirty="0">
                <a:latin typeface="+mj-ea"/>
                <a:ea typeface="+mj-ea"/>
              </a:rPr>
              <a:t>-180</a:t>
            </a:r>
            <a:r>
              <a:rPr lang="en-US" altLang="zh-CN" sz="2000" b="1" baseline="30000" dirty="0">
                <a:latin typeface="+mj-ea"/>
                <a:ea typeface="+mj-ea"/>
              </a:rPr>
              <a:t>0</a:t>
            </a:r>
            <a:r>
              <a:rPr lang="zh-CN" altLang="en-US" sz="2000" b="1" dirty="0">
                <a:latin typeface="+mj-ea"/>
                <a:ea typeface="+mj-ea"/>
              </a:rPr>
              <a:t>、</a:t>
            </a:r>
            <a:r>
              <a:rPr lang="en-US" altLang="zh-CN" sz="2000" b="1" dirty="0">
                <a:latin typeface="+mj-ea"/>
                <a:ea typeface="+mj-ea"/>
              </a:rPr>
              <a:t>-90</a:t>
            </a:r>
            <a:r>
              <a:rPr lang="en-US" altLang="zh-CN" sz="2000" b="1" baseline="30000" dirty="0">
                <a:latin typeface="+mj-ea"/>
                <a:ea typeface="+mj-ea"/>
              </a:rPr>
              <a:t>0</a:t>
            </a:r>
            <a:r>
              <a:rPr lang="zh-CN" altLang="en-US" sz="2000" b="1" dirty="0">
                <a:latin typeface="+mj-ea"/>
                <a:ea typeface="+mj-ea"/>
              </a:rPr>
              <a:t>、</a:t>
            </a:r>
            <a:r>
              <a:rPr lang="en-US" altLang="zh-CN" sz="2000" b="1" dirty="0">
                <a:latin typeface="+mj-ea"/>
                <a:ea typeface="+mj-ea"/>
              </a:rPr>
              <a:t>-180</a:t>
            </a:r>
            <a:r>
              <a:rPr lang="en-US" altLang="zh-CN" sz="2000" b="1" baseline="30000" dirty="0">
                <a:latin typeface="+mj-ea"/>
                <a:ea typeface="+mj-ea"/>
              </a:rPr>
              <a:t>0</a:t>
            </a:r>
            <a:r>
              <a:rPr lang="zh-CN" altLang="en-US" sz="2000" b="1" dirty="0">
                <a:latin typeface="+mj-ea"/>
                <a:ea typeface="+mj-ea"/>
              </a:rPr>
              <a:t>、</a:t>
            </a:r>
            <a:r>
              <a:rPr lang="en-US" altLang="zh-CN" sz="2000" b="1" dirty="0">
                <a:latin typeface="+mj-ea"/>
                <a:ea typeface="+mj-ea"/>
              </a:rPr>
              <a:t>-270</a:t>
            </a:r>
            <a:r>
              <a:rPr lang="en-US" altLang="zh-CN" sz="2000" b="1" baseline="30000" dirty="0">
                <a:latin typeface="+mj-ea"/>
                <a:ea typeface="+mj-ea"/>
              </a:rPr>
              <a:t>0</a:t>
            </a:r>
            <a:r>
              <a:rPr lang="zh-CN" altLang="en-US" sz="1400" dirty="0">
                <a:latin typeface="+mn-ea"/>
                <a:ea typeface="+mn-ea"/>
              </a:rPr>
              <a:t>。</a:t>
            </a:r>
            <a:r>
              <a:rPr lang="zh-CN" altLang="en-US" dirty="0">
                <a:latin typeface="+mn-ea"/>
                <a:ea typeface="+mn-ea"/>
              </a:rPr>
              <a:t>（最小相位系统）</a:t>
            </a:r>
          </a:p>
          <a:p>
            <a:pPr eaLnBrk="1" hangingPunct="1">
              <a:lnSpc>
                <a:spcPct val="150000"/>
              </a:lnSpc>
              <a:spcBef>
                <a:spcPts val="2400"/>
              </a:spcBef>
              <a:buFontTx/>
              <a:buAutoNum type="circleNumDbPlain" startAt="4"/>
            </a:pPr>
            <a:r>
              <a:rPr lang="zh-CN" altLang="en-US" sz="2000" dirty="0">
                <a:latin typeface="+mn-ea"/>
                <a:ea typeface="+mn-ea"/>
              </a:rPr>
              <a:t>计算系统在各转折频率处的准确相位角</a:t>
            </a:r>
            <a:endParaRPr lang="zh-CN" altLang="en-US" sz="2000" baseline="30000" dirty="0">
              <a:latin typeface="+mn-ea"/>
              <a:ea typeface="+mn-ea"/>
            </a:endParaRPr>
          </a:p>
        </p:txBody>
      </p:sp>
      <p:cxnSp>
        <p:nvCxnSpPr>
          <p:cNvPr id="4" name="直接箭头连接符 3"/>
          <p:cNvCxnSpPr/>
          <p:nvPr/>
        </p:nvCxnSpPr>
        <p:spPr>
          <a:xfrm>
            <a:off x="7499350" y="3366131"/>
            <a:ext cx="403225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flipV="1">
            <a:off x="7499350" y="2502531"/>
            <a:ext cx="0" cy="19431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flipV="1">
            <a:off x="7499350" y="4590093"/>
            <a:ext cx="0" cy="165576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7499350" y="5021893"/>
            <a:ext cx="3960813"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7499350" y="5382256"/>
            <a:ext cx="3744913"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7499350" y="5742618"/>
            <a:ext cx="3744913"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499350" y="6102981"/>
            <a:ext cx="3744913"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075613" y="2862893"/>
            <a:ext cx="0" cy="331152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796338" y="3150231"/>
            <a:ext cx="0" cy="3024187"/>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9804400" y="3294693"/>
            <a:ext cx="0" cy="287972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0523538" y="3294693"/>
            <a:ext cx="0" cy="287972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5" name="TextBox 15"/>
          <p:cNvSpPr txBox="1">
            <a:spLocks noChangeArrowheads="1"/>
          </p:cNvSpPr>
          <p:nvPr/>
        </p:nvSpPr>
        <p:spPr bwMode="auto">
          <a:xfrm>
            <a:off x="6923088" y="2358068"/>
            <a:ext cx="5762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L(</a:t>
            </a:r>
            <a:r>
              <a:rPr lang="el-GR" altLang="zh-CN" sz="1400" b="1"/>
              <a:t>ω</a:t>
            </a:r>
            <a:r>
              <a:rPr lang="en-US" altLang="zh-CN" sz="1400" b="1"/>
              <a:t>)</a:t>
            </a:r>
            <a:endParaRPr lang="zh-CN" altLang="en-US" sz="1400" b="1" baseline="-25000"/>
          </a:p>
        </p:txBody>
      </p:sp>
      <p:sp>
        <p:nvSpPr>
          <p:cNvPr id="16" name="TextBox 16"/>
          <p:cNvSpPr txBox="1">
            <a:spLocks noChangeArrowheads="1"/>
          </p:cNvSpPr>
          <p:nvPr/>
        </p:nvSpPr>
        <p:spPr bwMode="auto">
          <a:xfrm>
            <a:off x="8220075" y="3366131"/>
            <a:ext cx="5032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1</a:t>
            </a:r>
            <a:endParaRPr lang="zh-CN" altLang="en-US" sz="1400" b="1"/>
          </a:p>
        </p:txBody>
      </p:sp>
      <p:sp>
        <p:nvSpPr>
          <p:cNvPr id="17" name="TextBox 17"/>
          <p:cNvSpPr txBox="1">
            <a:spLocks noChangeArrowheads="1"/>
          </p:cNvSpPr>
          <p:nvPr/>
        </p:nvSpPr>
        <p:spPr bwMode="auto">
          <a:xfrm>
            <a:off x="7715250" y="3366131"/>
            <a:ext cx="504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ω</a:t>
            </a:r>
            <a:r>
              <a:rPr lang="en-US" altLang="zh-CN" sz="1400" b="1" baseline="-25000"/>
              <a:t>1</a:t>
            </a:r>
            <a:endParaRPr lang="zh-CN" altLang="en-US" sz="1400" b="1" baseline="-25000"/>
          </a:p>
        </p:txBody>
      </p:sp>
      <p:sp>
        <p:nvSpPr>
          <p:cNvPr id="18" name="TextBox 18"/>
          <p:cNvSpPr txBox="1">
            <a:spLocks noChangeArrowheads="1"/>
          </p:cNvSpPr>
          <p:nvPr/>
        </p:nvSpPr>
        <p:spPr bwMode="auto">
          <a:xfrm>
            <a:off x="8435975" y="3366131"/>
            <a:ext cx="5032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ω</a:t>
            </a:r>
            <a:r>
              <a:rPr lang="en-US" altLang="zh-CN" sz="1400" b="1" baseline="-25000"/>
              <a:t>2</a:t>
            </a:r>
            <a:endParaRPr lang="zh-CN" altLang="en-US" sz="1400" b="1" baseline="-25000"/>
          </a:p>
        </p:txBody>
      </p:sp>
      <p:sp>
        <p:nvSpPr>
          <p:cNvPr id="19" name="TextBox 19"/>
          <p:cNvSpPr txBox="1">
            <a:spLocks noChangeArrowheads="1"/>
          </p:cNvSpPr>
          <p:nvPr/>
        </p:nvSpPr>
        <p:spPr bwMode="auto">
          <a:xfrm>
            <a:off x="9804400" y="3078793"/>
            <a:ext cx="503238"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ω</a:t>
            </a:r>
            <a:r>
              <a:rPr lang="en-US" altLang="zh-CN" sz="1400" b="1" baseline="-25000"/>
              <a:t>3</a:t>
            </a:r>
            <a:endParaRPr lang="zh-CN" altLang="en-US" sz="1400" b="1" baseline="-25000"/>
          </a:p>
        </p:txBody>
      </p:sp>
      <p:sp>
        <p:nvSpPr>
          <p:cNvPr id="20" name="TextBox 20"/>
          <p:cNvSpPr txBox="1">
            <a:spLocks noChangeArrowheads="1"/>
          </p:cNvSpPr>
          <p:nvPr/>
        </p:nvSpPr>
        <p:spPr bwMode="auto">
          <a:xfrm>
            <a:off x="10523538" y="3366131"/>
            <a:ext cx="504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ω</a:t>
            </a:r>
            <a:r>
              <a:rPr lang="en-US" altLang="zh-CN" sz="1400" b="1" baseline="-25000"/>
              <a:t>4</a:t>
            </a:r>
            <a:endParaRPr lang="zh-CN" altLang="en-US" sz="1400" b="1" baseline="-25000"/>
          </a:p>
        </p:txBody>
      </p:sp>
      <p:sp>
        <p:nvSpPr>
          <p:cNvPr id="21" name="TextBox 21"/>
          <p:cNvSpPr txBox="1">
            <a:spLocks noChangeArrowheads="1"/>
          </p:cNvSpPr>
          <p:nvPr/>
        </p:nvSpPr>
        <p:spPr bwMode="auto">
          <a:xfrm>
            <a:off x="11171238" y="3366131"/>
            <a:ext cx="504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ω</a:t>
            </a:r>
            <a:endParaRPr lang="zh-CN" altLang="en-US" sz="1400" b="1" baseline="-25000"/>
          </a:p>
        </p:txBody>
      </p:sp>
      <p:sp>
        <p:nvSpPr>
          <p:cNvPr id="22" name="TextBox 22"/>
          <p:cNvSpPr txBox="1">
            <a:spLocks noChangeArrowheads="1"/>
          </p:cNvSpPr>
          <p:nvPr/>
        </p:nvSpPr>
        <p:spPr bwMode="auto">
          <a:xfrm>
            <a:off x="11099800" y="4734556"/>
            <a:ext cx="504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ω</a:t>
            </a:r>
            <a:endParaRPr lang="zh-CN" altLang="en-US" sz="1400" b="1" baseline="-25000"/>
          </a:p>
        </p:txBody>
      </p:sp>
      <p:sp>
        <p:nvSpPr>
          <p:cNvPr id="23" name="TextBox 23"/>
          <p:cNvSpPr txBox="1">
            <a:spLocks noChangeArrowheads="1"/>
          </p:cNvSpPr>
          <p:nvPr/>
        </p:nvSpPr>
        <p:spPr bwMode="auto">
          <a:xfrm>
            <a:off x="6923088" y="4518656"/>
            <a:ext cx="5762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b="1"/>
              <a:t>φ</a:t>
            </a:r>
            <a:r>
              <a:rPr lang="en-US" altLang="zh-CN" sz="1400" b="1"/>
              <a:t>(</a:t>
            </a:r>
            <a:r>
              <a:rPr lang="el-GR" altLang="zh-CN" sz="1400" b="1"/>
              <a:t>ω</a:t>
            </a:r>
            <a:r>
              <a:rPr lang="en-US" altLang="zh-CN" sz="1400" b="1"/>
              <a:t>)</a:t>
            </a:r>
            <a:endParaRPr lang="zh-CN" altLang="en-US" sz="1400" b="1" baseline="-25000"/>
          </a:p>
        </p:txBody>
      </p:sp>
      <p:sp>
        <p:nvSpPr>
          <p:cNvPr id="24" name="TextBox 24"/>
          <p:cNvSpPr txBox="1">
            <a:spLocks noChangeArrowheads="1"/>
          </p:cNvSpPr>
          <p:nvPr/>
        </p:nvSpPr>
        <p:spPr bwMode="auto">
          <a:xfrm>
            <a:off x="7212013" y="3221668"/>
            <a:ext cx="5032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0</a:t>
            </a:r>
            <a:endParaRPr lang="zh-CN" altLang="en-US" sz="1400" b="1"/>
          </a:p>
        </p:txBody>
      </p:sp>
      <p:sp>
        <p:nvSpPr>
          <p:cNvPr id="25" name="TextBox 25"/>
          <p:cNvSpPr txBox="1">
            <a:spLocks noChangeArrowheads="1"/>
          </p:cNvSpPr>
          <p:nvPr/>
        </p:nvSpPr>
        <p:spPr bwMode="auto">
          <a:xfrm>
            <a:off x="7138988" y="2770818"/>
            <a:ext cx="5048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28</a:t>
            </a:r>
            <a:endParaRPr lang="zh-CN" altLang="en-US" sz="1400" b="1"/>
          </a:p>
        </p:txBody>
      </p:sp>
      <p:sp>
        <p:nvSpPr>
          <p:cNvPr id="26" name="TextBox 26"/>
          <p:cNvSpPr txBox="1">
            <a:spLocks noChangeArrowheads="1"/>
          </p:cNvSpPr>
          <p:nvPr/>
        </p:nvSpPr>
        <p:spPr bwMode="auto">
          <a:xfrm>
            <a:off x="6996113" y="5237793"/>
            <a:ext cx="647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-90</a:t>
            </a:r>
            <a:r>
              <a:rPr lang="en-US" altLang="zh-CN" sz="1400" b="1" baseline="30000"/>
              <a:t>0</a:t>
            </a:r>
            <a:endParaRPr lang="zh-CN" altLang="en-US" sz="1400" b="1" baseline="30000"/>
          </a:p>
        </p:txBody>
      </p:sp>
      <p:sp>
        <p:nvSpPr>
          <p:cNvPr id="27" name="TextBox 27"/>
          <p:cNvSpPr txBox="1">
            <a:spLocks noChangeArrowheads="1"/>
          </p:cNvSpPr>
          <p:nvPr/>
        </p:nvSpPr>
        <p:spPr bwMode="auto">
          <a:xfrm>
            <a:off x="6923088" y="5598156"/>
            <a:ext cx="6492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-180</a:t>
            </a:r>
            <a:r>
              <a:rPr lang="en-US" altLang="zh-CN" sz="1400" b="1" baseline="30000"/>
              <a:t>0</a:t>
            </a:r>
            <a:endParaRPr lang="zh-CN" altLang="en-US" sz="1400" b="1" baseline="30000"/>
          </a:p>
        </p:txBody>
      </p:sp>
      <p:sp>
        <p:nvSpPr>
          <p:cNvPr id="28" name="TextBox 28"/>
          <p:cNvSpPr txBox="1">
            <a:spLocks noChangeArrowheads="1"/>
          </p:cNvSpPr>
          <p:nvPr/>
        </p:nvSpPr>
        <p:spPr bwMode="auto">
          <a:xfrm>
            <a:off x="6923088" y="5958518"/>
            <a:ext cx="6492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-270</a:t>
            </a:r>
            <a:r>
              <a:rPr lang="en-US" altLang="zh-CN" sz="1400" b="1" baseline="30000"/>
              <a:t>0</a:t>
            </a:r>
            <a:endParaRPr lang="zh-CN" altLang="en-US" sz="1400" b="1" baseline="30000"/>
          </a:p>
        </p:txBody>
      </p:sp>
      <p:sp>
        <p:nvSpPr>
          <p:cNvPr id="29" name="TextBox 29"/>
          <p:cNvSpPr txBox="1">
            <a:spLocks noChangeArrowheads="1"/>
          </p:cNvSpPr>
          <p:nvPr/>
        </p:nvSpPr>
        <p:spPr bwMode="auto">
          <a:xfrm>
            <a:off x="7138988" y="4879018"/>
            <a:ext cx="50482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t>0</a:t>
            </a:r>
            <a:r>
              <a:rPr lang="en-US" altLang="zh-CN" sz="1400" b="1" baseline="30000"/>
              <a:t>0</a:t>
            </a:r>
            <a:endParaRPr lang="zh-CN" altLang="en-US" sz="1400" b="1" baseline="30000"/>
          </a:p>
        </p:txBody>
      </p:sp>
      <p:cxnSp>
        <p:nvCxnSpPr>
          <p:cNvPr id="30" name="直接连接符 29"/>
          <p:cNvCxnSpPr/>
          <p:nvPr/>
        </p:nvCxnSpPr>
        <p:spPr>
          <a:xfrm>
            <a:off x="8362950" y="2934331"/>
            <a:ext cx="0" cy="4318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7499350" y="2934331"/>
            <a:ext cx="8636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7499350" y="2718431"/>
            <a:ext cx="863600" cy="21590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7499350" y="2718431"/>
            <a:ext cx="576263" cy="1444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8075613" y="2862893"/>
            <a:ext cx="720725" cy="431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796338" y="3294693"/>
            <a:ext cx="1008062" cy="2254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9804400" y="3510593"/>
            <a:ext cx="719138" cy="431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0523538" y="3942393"/>
            <a:ext cx="431800" cy="50323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TextBox 38"/>
          <p:cNvSpPr txBox="1">
            <a:spLocks noChangeArrowheads="1"/>
          </p:cNvSpPr>
          <p:nvPr/>
        </p:nvSpPr>
        <p:spPr bwMode="auto">
          <a:xfrm>
            <a:off x="7715250" y="4805993"/>
            <a:ext cx="5048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t>0.4</a:t>
            </a:r>
            <a:endParaRPr lang="zh-CN" altLang="en-US" sz="1200"/>
          </a:p>
        </p:txBody>
      </p:sp>
      <p:sp>
        <p:nvSpPr>
          <p:cNvPr id="39" name="TextBox 39"/>
          <p:cNvSpPr txBox="1">
            <a:spLocks noChangeArrowheads="1"/>
          </p:cNvSpPr>
          <p:nvPr/>
        </p:nvSpPr>
        <p:spPr bwMode="auto">
          <a:xfrm>
            <a:off x="8796338" y="4805993"/>
            <a:ext cx="503237"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t>2</a:t>
            </a:r>
            <a:endParaRPr lang="zh-CN" altLang="en-US" sz="1200"/>
          </a:p>
        </p:txBody>
      </p:sp>
      <p:sp>
        <p:nvSpPr>
          <p:cNvPr id="40" name="TextBox 40"/>
          <p:cNvSpPr txBox="1">
            <a:spLocks noChangeArrowheads="1"/>
          </p:cNvSpPr>
          <p:nvPr/>
        </p:nvSpPr>
        <p:spPr bwMode="auto">
          <a:xfrm>
            <a:off x="9804400" y="4805993"/>
            <a:ext cx="50323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t>10</a:t>
            </a:r>
            <a:endParaRPr lang="zh-CN" altLang="en-US" sz="1200"/>
          </a:p>
        </p:txBody>
      </p:sp>
      <p:sp>
        <p:nvSpPr>
          <p:cNvPr id="41" name="TextBox 41"/>
          <p:cNvSpPr txBox="1">
            <a:spLocks noChangeArrowheads="1"/>
          </p:cNvSpPr>
          <p:nvPr/>
        </p:nvSpPr>
        <p:spPr bwMode="auto">
          <a:xfrm>
            <a:off x="10523538" y="4805993"/>
            <a:ext cx="5048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t>20</a:t>
            </a:r>
            <a:endParaRPr lang="zh-CN" altLang="en-US" sz="1200"/>
          </a:p>
        </p:txBody>
      </p:sp>
      <p:sp>
        <p:nvSpPr>
          <p:cNvPr id="42" name="Text Box 32"/>
          <p:cNvSpPr txBox="1">
            <a:spLocks noChangeArrowheads="1"/>
          </p:cNvSpPr>
          <p:nvPr/>
        </p:nvSpPr>
        <p:spPr bwMode="auto">
          <a:xfrm>
            <a:off x="7572375" y="2481893"/>
            <a:ext cx="1081088" cy="307975"/>
          </a:xfrm>
          <a:prstGeom prst="rect">
            <a:avLst/>
          </a:prstGeom>
          <a:noFill/>
          <a:ln w="9525">
            <a:noFill/>
            <a:miter lim="800000"/>
          </a:ln>
        </p:spPr>
        <p:txBody>
          <a:bodyPr>
            <a:spAutoFit/>
          </a:bodyPr>
          <a:lstStyle/>
          <a:p>
            <a:pPr>
              <a:spcBef>
                <a:spcPct val="50000"/>
              </a:spcBef>
              <a:defRPr/>
            </a:pPr>
            <a:r>
              <a:rPr lang="en-US" altLang="zh-CN" sz="1050" b="1" dirty="0"/>
              <a:t>-20(dB/dec</a:t>
            </a:r>
            <a:r>
              <a:rPr lang="en-US" altLang="zh-CN" sz="1400" dirty="0"/>
              <a:t>)</a:t>
            </a:r>
          </a:p>
        </p:txBody>
      </p:sp>
      <p:sp>
        <p:nvSpPr>
          <p:cNvPr id="43" name="Text Box 32"/>
          <p:cNvSpPr txBox="1">
            <a:spLocks noChangeArrowheads="1"/>
          </p:cNvSpPr>
          <p:nvPr/>
        </p:nvSpPr>
        <p:spPr bwMode="auto">
          <a:xfrm>
            <a:off x="8362950" y="2862893"/>
            <a:ext cx="1081088" cy="306388"/>
          </a:xfrm>
          <a:prstGeom prst="rect">
            <a:avLst/>
          </a:prstGeom>
          <a:noFill/>
          <a:ln w="9525">
            <a:noFill/>
            <a:miter lim="800000"/>
          </a:ln>
        </p:spPr>
        <p:txBody>
          <a:bodyPr>
            <a:spAutoFit/>
          </a:bodyPr>
          <a:lstStyle/>
          <a:p>
            <a:pPr>
              <a:spcBef>
                <a:spcPct val="50000"/>
              </a:spcBef>
              <a:defRPr/>
            </a:pPr>
            <a:r>
              <a:rPr lang="en-US" altLang="zh-CN" sz="1050" b="1" dirty="0"/>
              <a:t>-40(dB/dec</a:t>
            </a:r>
            <a:r>
              <a:rPr lang="en-US" altLang="zh-CN" sz="1400" dirty="0"/>
              <a:t>)</a:t>
            </a:r>
          </a:p>
        </p:txBody>
      </p:sp>
      <p:sp>
        <p:nvSpPr>
          <p:cNvPr id="44" name="Text Box 32"/>
          <p:cNvSpPr txBox="1">
            <a:spLocks noChangeArrowheads="1"/>
          </p:cNvSpPr>
          <p:nvPr/>
        </p:nvSpPr>
        <p:spPr bwMode="auto">
          <a:xfrm>
            <a:off x="8794750" y="3437568"/>
            <a:ext cx="1081088" cy="307975"/>
          </a:xfrm>
          <a:prstGeom prst="rect">
            <a:avLst/>
          </a:prstGeom>
          <a:noFill/>
          <a:ln w="9525">
            <a:noFill/>
            <a:miter lim="800000"/>
          </a:ln>
        </p:spPr>
        <p:txBody>
          <a:bodyPr>
            <a:spAutoFit/>
          </a:bodyPr>
          <a:lstStyle/>
          <a:p>
            <a:pPr>
              <a:spcBef>
                <a:spcPct val="50000"/>
              </a:spcBef>
              <a:defRPr/>
            </a:pPr>
            <a:r>
              <a:rPr lang="en-US" altLang="zh-CN" sz="1050" b="1" dirty="0"/>
              <a:t>-20(dB/dec</a:t>
            </a:r>
            <a:r>
              <a:rPr lang="en-US" altLang="zh-CN" sz="1400" dirty="0"/>
              <a:t>)</a:t>
            </a:r>
          </a:p>
        </p:txBody>
      </p:sp>
      <p:sp>
        <p:nvSpPr>
          <p:cNvPr id="45" name="Text Box 32"/>
          <p:cNvSpPr txBox="1">
            <a:spLocks noChangeArrowheads="1"/>
          </p:cNvSpPr>
          <p:nvPr/>
        </p:nvSpPr>
        <p:spPr bwMode="auto">
          <a:xfrm>
            <a:off x="9442450" y="3797931"/>
            <a:ext cx="1081088" cy="254000"/>
          </a:xfrm>
          <a:prstGeom prst="rect">
            <a:avLst/>
          </a:prstGeom>
          <a:noFill/>
          <a:ln w="9525">
            <a:noFill/>
            <a:miter lim="800000"/>
          </a:ln>
        </p:spPr>
        <p:txBody>
          <a:bodyPr>
            <a:spAutoFit/>
          </a:bodyPr>
          <a:lstStyle/>
          <a:p>
            <a:pPr>
              <a:spcBef>
                <a:spcPct val="50000"/>
              </a:spcBef>
              <a:defRPr/>
            </a:pPr>
            <a:r>
              <a:rPr lang="en-US" altLang="zh-CN" sz="1050" b="1" dirty="0"/>
              <a:t>-40(dB/dec)</a:t>
            </a:r>
          </a:p>
        </p:txBody>
      </p:sp>
      <p:sp>
        <p:nvSpPr>
          <p:cNvPr id="46" name="Text Box 32"/>
          <p:cNvSpPr txBox="1">
            <a:spLocks noChangeArrowheads="1"/>
          </p:cNvSpPr>
          <p:nvPr/>
        </p:nvSpPr>
        <p:spPr bwMode="auto">
          <a:xfrm>
            <a:off x="10701338" y="3555350"/>
            <a:ext cx="1081087" cy="254000"/>
          </a:xfrm>
          <a:prstGeom prst="rect">
            <a:avLst/>
          </a:prstGeom>
          <a:noFill/>
          <a:ln w="9525">
            <a:noFill/>
            <a:miter lim="800000"/>
          </a:ln>
        </p:spPr>
        <p:txBody>
          <a:bodyPr>
            <a:spAutoFit/>
          </a:bodyPr>
          <a:lstStyle/>
          <a:p>
            <a:pPr>
              <a:spcBef>
                <a:spcPct val="50000"/>
              </a:spcBef>
              <a:defRPr/>
            </a:pPr>
            <a:r>
              <a:rPr lang="en-US" altLang="zh-CN" sz="1050" b="1" dirty="0"/>
              <a:t>-60(dB/dec)</a:t>
            </a:r>
          </a:p>
        </p:txBody>
      </p:sp>
      <p:cxnSp>
        <p:nvCxnSpPr>
          <p:cNvPr id="47" name="直接连接符 46"/>
          <p:cNvCxnSpPr/>
          <p:nvPr/>
        </p:nvCxnSpPr>
        <p:spPr>
          <a:xfrm>
            <a:off x="10523538" y="6102981"/>
            <a:ext cx="72072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7499350" y="5382256"/>
            <a:ext cx="576263"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8075613" y="5742618"/>
            <a:ext cx="72072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8796338" y="5382256"/>
            <a:ext cx="1008062"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9804400" y="5742618"/>
            <a:ext cx="719138"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aphicFrame>
        <p:nvGraphicFramePr>
          <p:cNvPr id="52" name="Object 2"/>
          <p:cNvGraphicFramePr>
            <a:graphicFrameLocks noChangeAspect="1"/>
          </p:cNvGraphicFramePr>
          <p:nvPr>
            <p:extLst>
              <p:ext uri="{D42A27DB-BD31-4B8C-83A1-F6EECF244321}">
                <p14:modId xmlns:p14="http://schemas.microsoft.com/office/powerpoint/2010/main" val="867610954"/>
              </p:ext>
            </p:extLst>
          </p:nvPr>
        </p:nvGraphicFramePr>
        <p:xfrm>
          <a:off x="7859712" y="1510358"/>
          <a:ext cx="3240088" cy="596900"/>
        </p:xfrm>
        <a:graphic>
          <a:graphicData uri="http://schemas.openxmlformats.org/presentationml/2006/ole">
            <mc:AlternateContent xmlns:mc="http://schemas.openxmlformats.org/markup-compatibility/2006">
              <mc:Choice xmlns:v="urn:schemas-microsoft-com:vml" Requires="v">
                <p:oleObj spid="_x0000_s33892" r:id="rId3" imgW="2273300" imgH="419100" progId="Equations">
                  <p:embed/>
                </p:oleObj>
              </mc:Choice>
              <mc:Fallback>
                <p:oleObj r:id="rId3" imgW="2273300" imgH="419100" progId="Equations">
                  <p:embed/>
                  <p:pic>
                    <p:nvPicPr>
                      <p:cNvPr id="3277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9712" y="1510358"/>
                        <a:ext cx="3240088"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3" name="Object 7"/>
          <p:cNvGraphicFramePr>
            <a:graphicFrameLocks noChangeAspect="1"/>
          </p:cNvGraphicFramePr>
          <p:nvPr>
            <p:extLst>
              <p:ext uri="{D42A27DB-BD31-4B8C-83A1-F6EECF244321}">
                <p14:modId xmlns:p14="http://schemas.microsoft.com/office/powerpoint/2010/main" val="445497854"/>
              </p:ext>
            </p:extLst>
          </p:nvPr>
        </p:nvGraphicFramePr>
        <p:xfrm>
          <a:off x="576264" y="5245560"/>
          <a:ext cx="6092825" cy="1049338"/>
        </p:xfrm>
        <a:graphic>
          <a:graphicData uri="http://schemas.openxmlformats.org/presentationml/2006/ole">
            <mc:AlternateContent xmlns:mc="http://schemas.openxmlformats.org/markup-compatibility/2006">
              <mc:Choice xmlns:v="urn:schemas-microsoft-com:vml" Requires="v">
                <p:oleObj spid="_x0000_s33893" r:id="rId5" imgW="5461000" imgH="939800" progId="Equations">
                  <p:embed/>
                </p:oleObj>
              </mc:Choice>
              <mc:Fallback>
                <p:oleObj r:id="rId5" imgW="5461000" imgH="939800" progId="Equations">
                  <p:embed/>
                  <p:pic>
                    <p:nvPicPr>
                      <p:cNvPr id="32771"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6264" y="5245560"/>
                        <a:ext cx="6092825" cy="104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4" name="任意多边形 53"/>
          <p:cNvSpPr/>
          <p:nvPr/>
        </p:nvSpPr>
        <p:spPr>
          <a:xfrm>
            <a:off x="7650163" y="5426706"/>
            <a:ext cx="3589337" cy="668337"/>
          </a:xfrm>
          <a:custGeom>
            <a:avLst/>
            <a:gdLst>
              <a:gd name="connsiteX0" fmla="*/ 0 w 3589020"/>
              <a:gd name="connsiteY0" fmla="*/ 0 h 668655"/>
              <a:gd name="connsiteX1" fmla="*/ 800100 w 3589020"/>
              <a:gd name="connsiteY1" fmla="*/ 240030 h 668655"/>
              <a:gd name="connsiteX2" fmla="*/ 1634490 w 3589020"/>
              <a:gd name="connsiteY2" fmla="*/ 34290 h 668655"/>
              <a:gd name="connsiteX3" fmla="*/ 2366010 w 3589020"/>
              <a:gd name="connsiteY3" fmla="*/ 251460 h 668655"/>
              <a:gd name="connsiteX4" fmla="*/ 3063240 w 3589020"/>
              <a:gd name="connsiteY4" fmla="*/ 594360 h 668655"/>
              <a:gd name="connsiteX5" fmla="*/ 3589020 w 3589020"/>
              <a:gd name="connsiteY5" fmla="*/ 662940 h 668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89020" h="668655">
                <a:moveTo>
                  <a:pt x="0" y="0"/>
                </a:moveTo>
                <a:cubicBezTo>
                  <a:pt x="263842" y="117157"/>
                  <a:pt x="527685" y="234315"/>
                  <a:pt x="800100" y="240030"/>
                </a:cubicBezTo>
                <a:cubicBezTo>
                  <a:pt x="1072515" y="245745"/>
                  <a:pt x="1373505" y="32385"/>
                  <a:pt x="1634490" y="34290"/>
                </a:cubicBezTo>
                <a:cubicBezTo>
                  <a:pt x="1895475" y="36195"/>
                  <a:pt x="2127885" y="158115"/>
                  <a:pt x="2366010" y="251460"/>
                </a:cubicBezTo>
                <a:cubicBezTo>
                  <a:pt x="2604135" y="344805"/>
                  <a:pt x="2859405" y="525780"/>
                  <a:pt x="3063240" y="594360"/>
                </a:cubicBezTo>
                <a:cubicBezTo>
                  <a:pt x="3267075" y="662940"/>
                  <a:pt x="3507105" y="668655"/>
                  <a:pt x="3589020" y="662940"/>
                </a:cubicBezTo>
              </a:path>
            </a:pathLst>
          </a:cu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Tree>
    <p:extLst>
      <p:ext uri="{BB962C8B-B14F-4D97-AF65-F5344CB8AC3E}">
        <p14:creationId xmlns:p14="http://schemas.microsoft.com/office/powerpoint/2010/main" val="8989974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sp>
        <p:nvSpPr>
          <p:cNvPr id="3" name="Rectangle 6"/>
          <p:cNvSpPr>
            <a:spLocks noChangeArrowheads="1"/>
          </p:cNvSpPr>
          <p:nvPr/>
        </p:nvSpPr>
        <p:spPr bwMode="auto">
          <a:xfrm>
            <a:off x="515938" y="1098868"/>
            <a:ext cx="6877050" cy="461665"/>
          </a:xfrm>
          <a:prstGeom prst="rect">
            <a:avLst/>
          </a:prstGeom>
          <a:solidFill>
            <a:schemeClr val="bg1">
              <a:alpha val="0"/>
            </a:schemeClr>
          </a:solidFill>
          <a:ln>
            <a:noFill/>
          </a:ln>
          <a:extLst>
            <a:ext uri="{91240B29-F687-4F45-9708-019B960494DF}">
              <a14:hiddenLine xmlns:a14="http://schemas.microsoft.com/office/drawing/2010/main" w="222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r>
              <a:rPr lang="zh-CN" altLang="en-US" sz="2400" b="1" dirty="0">
                <a:solidFill>
                  <a:srgbClr val="0070C0"/>
                </a:solidFill>
                <a:latin typeface="+mj-ea"/>
                <a:ea typeface="+mj-ea"/>
              </a:rPr>
              <a:t>由</a:t>
            </a:r>
            <a:r>
              <a:rPr lang="en-US" altLang="zh-CN" sz="2400" b="1" dirty="0">
                <a:solidFill>
                  <a:srgbClr val="0070C0"/>
                </a:solidFill>
                <a:latin typeface="+mj-ea"/>
                <a:ea typeface="+mj-ea"/>
              </a:rPr>
              <a:t>Bode</a:t>
            </a:r>
            <a:r>
              <a:rPr lang="zh-CN" altLang="en-US" sz="2400" b="1" dirty="0">
                <a:solidFill>
                  <a:srgbClr val="0070C0"/>
                </a:solidFill>
                <a:latin typeface="+mj-ea"/>
                <a:ea typeface="+mj-ea"/>
              </a:rPr>
              <a:t>图求系统的传递函数的步骤</a:t>
            </a:r>
          </a:p>
        </p:txBody>
      </p:sp>
      <p:sp>
        <p:nvSpPr>
          <p:cNvPr id="4" name="Rectangle 7"/>
          <p:cNvSpPr>
            <a:spLocks noChangeArrowheads="1"/>
          </p:cNvSpPr>
          <p:nvPr/>
        </p:nvSpPr>
        <p:spPr bwMode="auto">
          <a:xfrm>
            <a:off x="515938" y="1551305"/>
            <a:ext cx="11160125" cy="961161"/>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indent="-457200" eaLnBrk="1" hangingPunct="1">
              <a:lnSpc>
                <a:spcPct val="150000"/>
              </a:lnSpc>
              <a:buFont typeface="+mj-lt"/>
              <a:buAutoNum type="arabicPeriod"/>
            </a:pPr>
            <a:r>
              <a:rPr lang="zh-CN" altLang="en-US" sz="2000" dirty="0" smtClean="0">
                <a:latin typeface="+mn-ea"/>
                <a:ea typeface="+mn-ea"/>
              </a:rPr>
              <a:t>确定</a:t>
            </a:r>
            <a:r>
              <a:rPr lang="zh-CN" altLang="en-US" sz="2000" dirty="0">
                <a:latin typeface="+mn-ea"/>
                <a:ea typeface="+mn-ea"/>
              </a:rPr>
              <a:t>对数幅频特性的渐近线。用斜率为</a:t>
            </a:r>
            <a:r>
              <a:rPr lang="en-US" altLang="zh-CN" sz="2000" b="1" dirty="0">
                <a:latin typeface="+mj-ea"/>
                <a:ea typeface="+mj-ea"/>
              </a:rPr>
              <a:t>0 dB/</a:t>
            </a:r>
            <a:r>
              <a:rPr lang="en-US" altLang="zh-CN" sz="2000" b="1" dirty="0" err="1">
                <a:latin typeface="+mj-ea"/>
                <a:ea typeface="+mj-ea"/>
              </a:rPr>
              <a:t>dec</a:t>
            </a:r>
            <a:r>
              <a:rPr lang="zh-CN" altLang="en-US" sz="2000" b="1" dirty="0">
                <a:latin typeface="+mj-ea"/>
                <a:ea typeface="+mj-ea"/>
              </a:rPr>
              <a:t>、 </a:t>
            </a:r>
            <a:r>
              <a:rPr lang="zh-CN" altLang="en-US" sz="2000" b="1" dirty="0">
                <a:latin typeface="+mj-ea"/>
                <a:ea typeface="+mj-ea"/>
                <a:sym typeface="Symbol" panose="05050102010706020507" pitchFamily="18" charset="2"/>
              </a:rPr>
              <a:t></a:t>
            </a:r>
            <a:r>
              <a:rPr lang="en-US" altLang="zh-CN" sz="2000" b="1" dirty="0">
                <a:latin typeface="+mj-ea"/>
                <a:ea typeface="+mj-ea"/>
              </a:rPr>
              <a:t>20dB/</a:t>
            </a:r>
            <a:r>
              <a:rPr lang="en-US" altLang="zh-CN" sz="2000" b="1" dirty="0" err="1">
                <a:latin typeface="+mj-ea"/>
                <a:ea typeface="+mj-ea"/>
              </a:rPr>
              <a:t>dec</a:t>
            </a:r>
            <a:r>
              <a:rPr lang="en-US" altLang="zh-CN" sz="2000" b="1" dirty="0">
                <a:latin typeface="+mj-ea"/>
                <a:ea typeface="+mj-ea"/>
              </a:rPr>
              <a:t> </a:t>
            </a:r>
            <a:r>
              <a:rPr lang="zh-CN" altLang="en-US" sz="2000" b="1" dirty="0">
                <a:latin typeface="+mj-ea"/>
                <a:ea typeface="+mj-ea"/>
              </a:rPr>
              <a:t>、</a:t>
            </a:r>
            <a:r>
              <a:rPr lang="zh-CN" altLang="en-US" sz="2000" b="1" dirty="0">
                <a:latin typeface="+mj-ea"/>
                <a:ea typeface="+mj-ea"/>
                <a:sym typeface="Symbol" panose="05050102010706020507" pitchFamily="18" charset="2"/>
              </a:rPr>
              <a:t></a:t>
            </a:r>
            <a:r>
              <a:rPr lang="en-US" altLang="zh-CN" sz="2000" b="1" dirty="0">
                <a:latin typeface="+mj-ea"/>
                <a:ea typeface="+mj-ea"/>
              </a:rPr>
              <a:t>40dB/</a:t>
            </a:r>
            <a:r>
              <a:rPr lang="en-US" altLang="zh-CN" sz="2000" b="1" dirty="0" err="1">
                <a:latin typeface="+mj-ea"/>
                <a:ea typeface="+mj-ea"/>
              </a:rPr>
              <a:t>dec</a:t>
            </a:r>
            <a:r>
              <a:rPr lang="zh-CN" altLang="en-US" sz="2000" dirty="0">
                <a:latin typeface="+mn-ea"/>
                <a:ea typeface="+mn-ea"/>
              </a:rPr>
              <a:t>的直线逼近实验曲线。          </a:t>
            </a:r>
          </a:p>
        </p:txBody>
      </p:sp>
      <p:graphicFrame>
        <p:nvGraphicFramePr>
          <p:cNvPr id="5" name="Object 84"/>
          <p:cNvGraphicFramePr>
            <a:graphicFrameLocks noChangeAspect="1"/>
          </p:cNvGraphicFramePr>
          <p:nvPr>
            <p:extLst>
              <p:ext uri="{D42A27DB-BD31-4B8C-83A1-F6EECF244321}">
                <p14:modId xmlns:p14="http://schemas.microsoft.com/office/powerpoint/2010/main" val="3272830807"/>
              </p:ext>
            </p:extLst>
          </p:nvPr>
        </p:nvGraphicFramePr>
        <p:xfrm>
          <a:off x="1914207" y="2699385"/>
          <a:ext cx="774700" cy="442913"/>
        </p:xfrm>
        <a:graphic>
          <a:graphicData uri="http://schemas.openxmlformats.org/presentationml/2006/ole">
            <mc:AlternateContent xmlns:mc="http://schemas.openxmlformats.org/markup-compatibility/2006">
              <mc:Choice xmlns:v="urn:schemas-microsoft-com:vml" Requires="v">
                <p:oleObj spid="_x0000_s35778" name="公式" r:id="rId3" imgW="355320" imgH="203040" progId="Equation.3">
                  <p:embed/>
                </p:oleObj>
              </mc:Choice>
              <mc:Fallback>
                <p:oleObj name="公式" r:id="rId3" imgW="355320" imgH="203040" progId="Equation.3">
                  <p:embed/>
                  <p:pic>
                    <p:nvPicPr>
                      <p:cNvPr id="33794" name="Object 8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4207" y="2699385"/>
                        <a:ext cx="774700" cy="442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 name="Line 85"/>
          <p:cNvSpPr>
            <a:spLocks noChangeShapeType="1"/>
          </p:cNvSpPr>
          <p:nvPr/>
        </p:nvSpPr>
        <p:spPr bwMode="auto">
          <a:xfrm>
            <a:off x="1887220" y="3918585"/>
            <a:ext cx="1882775" cy="473075"/>
          </a:xfrm>
          <a:prstGeom prst="line">
            <a:avLst/>
          </a:prstGeom>
          <a:noFill/>
          <a:ln w="34925">
            <a:solidFill>
              <a:srgbClr val="FF0000"/>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 name="Line 86"/>
          <p:cNvSpPr>
            <a:spLocks noChangeShapeType="1"/>
          </p:cNvSpPr>
          <p:nvPr/>
        </p:nvSpPr>
        <p:spPr bwMode="auto">
          <a:xfrm>
            <a:off x="1904682" y="5682298"/>
            <a:ext cx="8562975" cy="0"/>
          </a:xfrm>
          <a:prstGeom prst="line">
            <a:avLst/>
          </a:prstGeom>
          <a:noFill/>
          <a:ln w="19050" cap="sq">
            <a:solidFill>
              <a:schemeClr val="tx1"/>
            </a:solidFill>
            <a:round/>
            <a:headEnd/>
            <a:tailEnd type="stealth" w="med"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8" name="Line 87"/>
          <p:cNvSpPr>
            <a:spLocks noChangeShapeType="1"/>
          </p:cNvSpPr>
          <p:nvPr/>
        </p:nvSpPr>
        <p:spPr bwMode="auto">
          <a:xfrm flipV="1">
            <a:off x="1904682" y="2718435"/>
            <a:ext cx="0" cy="2949575"/>
          </a:xfrm>
          <a:prstGeom prst="line">
            <a:avLst/>
          </a:prstGeom>
          <a:noFill/>
          <a:ln w="19050" cap="sq">
            <a:solidFill>
              <a:schemeClr val="tx1"/>
            </a:solidFill>
            <a:round/>
            <a:headEnd/>
            <a:tailEnd type="stealth" w="med"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9" name="Line 88"/>
          <p:cNvSpPr>
            <a:spLocks noChangeShapeType="1"/>
          </p:cNvSpPr>
          <p:nvPr/>
        </p:nvSpPr>
        <p:spPr bwMode="auto">
          <a:xfrm>
            <a:off x="3789045" y="3113723"/>
            <a:ext cx="0" cy="2554287"/>
          </a:xfrm>
          <a:prstGeom prst="line">
            <a:avLst/>
          </a:prstGeom>
          <a:noFill/>
          <a:ln w="1905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0" name="Line 89"/>
          <p:cNvSpPr>
            <a:spLocks noChangeShapeType="1"/>
          </p:cNvSpPr>
          <p:nvPr/>
        </p:nvSpPr>
        <p:spPr bwMode="auto">
          <a:xfrm>
            <a:off x="5673407" y="3113723"/>
            <a:ext cx="0" cy="2554287"/>
          </a:xfrm>
          <a:prstGeom prst="line">
            <a:avLst/>
          </a:prstGeom>
          <a:noFill/>
          <a:ln w="1905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1" name="Line 90"/>
          <p:cNvSpPr>
            <a:spLocks noChangeShapeType="1"/>
          </p:cNvSpPr>
          <p:nvPr/>
        </p:nvSpPr>
        <p:spPr bwMode="auto">
          <a:xfrm>
            <a:off x="7554595" y="3113723"/>
            <a:ext cx="0" cy="2554287"/>
          </a:xfrm>
          <a:prstGeom prst="line">
            <a:avLst/>
          </a:prstGeom>
          <a:noFill/>
          <a:ln w="1905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2" name="Line 91"/>
          <p:cNvSpPr>
            <a:spLocks noChangeShapeType="1"/>
          </p:cNvSpPr>
          <p:nvPr/>
        </p:nvSpPr>
        <p:spPr bwMode="auto">
          <a:xfrm>
            <a:off x="9462770" y="3113723"/>
            <a:ext cx="0" cy="2568575"/>
          </a:xfrm>
          <a:prstGeom prst="line">
            <a:avLst/>
          </a:prstGeom>
          <a:noFill/>
          <a:ln w="1905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3" name="Line 92"/>
          <p:cNvSpPr>
            <a:spLocks noChangeShapeType="1"/>
          </p:cNvSpPr>
          <p:nvPr/>
        </p:nvSpPr>
        <p:spPr bwMode="auto">
          <a:xfrm>
            <a:off x="3101657"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4" name="Line 93"/>
          <p:cNvSpPr>
            <a:spLocks noChangeShapeType="1"/>
          </p:cNvSpPr>
          <p:nvPr/>
        </p:nvSpPr>
        <p:spPr bwMode="auto">
          <a:xfrm>
            <a:off x="2546032"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5" name="Line 94"/>
          <p:cNvSpPr>
            <a:spLocks noChangeShapeType="1"/>
          </p:cNvSpPr>
          <p:nvPr/>
        </p:nvSpPr>
        <p:spPr bwMode="auto">
          <a:xfrm>
            <a:off x="2846070"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6" name="Line 95"/>
          <p:cNvSpPr>
            <a:spLocks noChangeShapeType="1"/>
          </p:cNvSpPr>
          <p:nvPr/>
        </p:nvSpPr>
        <p:spPr bwMode="auto">
          <a:xfrm>
            <a:off x="3274695"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7" name="Line 96"/>
          <p:cNvSpPr>
            <a:spLocks noChangeShapeType="1"/>
          </p:cNvSpPr>
          <p:nvPr/>
        </p:nvSpPr>
        <p:spPr bwMode="auto">
          <a:xfrm>
            <a:off x="3444557"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8" name="Line 97"/>
          <p:cNvSpPr>
            <a:spLocks noChangeShapeType="1"/>
          </p:cNvSpPr>
          <p:nvPr/>
        </p:nvSpPr>
        <p:spPr bwMode="auto">
          <a:xfrm>
            <a:off x="3658870"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9" name="Line 98"/>
          <p:cNvSpPr>
            <a:spLocks noChangeShapeType="1"/>
          </p:cNvSpPr>
          <p:nvPr/>
        </p:nvSpPr>
        <p:spPr bwMode="auto">
          <a:xfrm>
            <a:off x="3744595"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0" name="Line 99"/>
          <p:cNvSpPr>
            <a:spLocks noChangeShapeType="1"/>
          </p:cNvSpPr>
          <p:nvPr/>
        </p:nvSpPr>
        <p:spPr bwMode="auto">
          <a:xfrm>
            <a:off x="3571557"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1" name="Line 100"/>
          <p:cNvSpPr>
            <a:spLocks noChangeShapeType="1"/>
          </p:cNvSpPr>
          <p:nvPr/>
        </p:nvSpPr>
        <p:spPr bwMode="auto">
          <a:xfrm>
            <a:off x="2244407"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2" name="Line 101"/>
          <p:cNvSpPr>
            <a:spLocks noChangeShapeType="1"/>
          </p:cNvSpPr>
          <p:nvPr/>
        </p:nvSpPr>
        <p:spPr bwMode="auto">
          <a:xfrm>
            <a:off x="4986020"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3" name="Line 102"/>
          <p:cNvSpPr>
            <a:spLocks noChangeShapeType="1"/>
          </p:cNvSpPr>
          <p:nvPr/>
        </p:nvSpPr>
        <p:spPr bwMode="auto">
          <a:xfrm>
            <a:off x="4428807"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4" name="Line 103"/>
          <p:cNvSpPr>
            <a:spLocks noChangeShapeType="1"/>
          </p:cNvSpPr>
          <p:nvPr/>
        </p:nvSpPr>
        <p:spPr bwMode="auto">
          <a:xfrm>
            <a:off x="4728845"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5" name="Line 104"/>
          <p:cNvSpPr>
            <a:spLocks noChangeShapeType="1"/>
          </p:cNvSpPr>
          <p:nvPr/>
        </p:nvSpPr>
        <p:spPr bwMode="auto">
          <a:xfrm>
            <a:off x="5157470"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6" name="Line 105"/>
          <p:cNvSpPr>
            <a:spLocks noChangeShapeType="1"/>
          </p:cNvSpPr>
          <p:nvPr/>
        </p:nvSpPr>
        <p:spPr bwMode="auto">
          <a:xfrm>
            <a:off x="5327332"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7" name="Line 106"/>
          <p:cNvSpPr>
            <a:spLocks noChangeShapeType="1"/>
          </p:cNvSpPr>
          <p:nvPr/>
        </p:nvSpPr>
        <p:spPr bwMode="auto">
          <a:xfrm>
            <a:off x="5543232"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8" name="Line 107"/>
          <p:cNvSpPr>
            <a:spLocks noChangeShapeType="1"/>
          </p:cNvSpPr>
          <p:nvPr/>
        </p:nvSpPr>
        <p:spPr bwMode="auto">
          <a:xfrm>
            <a:off x="5627370"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9" name="Line 108"/>
          <p:cNvSpPr>
            <a:spLocks noChangeShapeType="1"/>
          </p:cNvSpPr>
          <p:nvPr/>
        </p:nvSpPr>
        <p:spPr bwMode="auto">
          <a:xfrm>
            <a:off x="5455920"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0" name="Line 109"/>
          <p:cNvSpPr>
            <a:spLocks noChangeShapeType="1"/>
          </p:cNvSpPr>
          <p:nvPr/>
        </p:nvSpPr>
        <p:spPr bwMode="auto">
          <a:xfrm>
            <a:off x="4128770"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1" name="Line 110"/>
          <p:cNvSpPr>
            <a:spLocks noChangeShapeType="1"/>
          </p:cNvSpPr>
          <p:nvPr/>
        </p:nvSpPr>
        <p:spPr bwMode="auto">
          <a:xfrm>
            <a:off x="6870382"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2" name="Line 111"/>
          <p:cNvSpPr>
            <a:spLocks noChangeShapeType="1"/>
          </p:cNvSpPr>
          <p:nvPr/>
        </p:nvSpPr>
        <p:spPr bwMode="auto">
          <a:xfrm>
            <a:off x="6313170"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3" name="Line 112"/>
          <p:cNvSpPr>
            <a:spLocks noChangeShapeType="1"/>
          </p:cNvSpPr>
          <p:nvPr/>
        </p:nvSpPr>
        <p:spPr bwMode="auto">
          <a:xfrm>
            <a:off x="6613207"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4" name="Line 113"/>
          <p:cNvSpPr>
            <a:spLocks noChangeShapeType="1"/>
          </p:cNvSpPr>
          <p:nvPr/>
        </p:nvSpPr>
        <p:spPr bwMode="auto">
          <a:xfrm>
            <a:off x="7041832"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5" name="Line 114"/>
          <p:cNvSpPr>
            <a:spLocks noChangeShapeType="1"/>
          </p:cNvSpPr>
          <p:nvPr/>
        </p:nvSpPr>
        <p:spPr bwMode="auto">
          <a:xfrm>
            <a:off x="7211695"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6" name="Line 115"/>
          <p:cNvSpPr>
            <a:spLocks noChangeShapeType="1"/>
          </p:cNvSpPr>
          <p:nvPr/>
        </p:nvSpPr>
        <p:spPr bwMode="auto">
          <a:xfrm>
            <a:off x="7426007"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7" name="Line 116"/>
          <p:cNvSpPr>
            <a:spLocks noChangeShapeType="1"/>
          </p:cNvSpPr>
          <p:nvPr/>
        </p:nvSpPr>
        <p:spPr bwMode="auto">
          <a:xfrm>
            <a:off x="7511732"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8" name="Line 117"/>
          <p:cNvSpPr>
            <a:spLocks noChangeShapeType="1"/>
          </p:cNvSpPr>
          <p:nvPr/>
        </p:nvSpPr>
        <p:spPr bwMode="auto">
          <a:xfrm>
            <a:off x="7340282"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9" name="Line 118"/>
          <p:cNvSpPr>
            <a:spLocks noChangeShapeType="1"/>
          </p:cNvSpPr>
          <p:nvPr/>
        </p:nvSpPr>
        <p:spPr bwMode="auto">
          <a:xfrm>
            <a:off x="6013132"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0" name="Line 119"/>
          <p:cNvSpPr>
            <a:spLocks noChangeShapeType="1"/>
          </p:cNvSpPr>
          <p:nvPr/>
        </p:nvSpPr>
        <p:spPr bwMode="auto">
          <a:xfrm>
            <a:off x="8751570"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1" name="Line 120"/>
          <p:cNvSpPr>
            <a:spLocks noChangeShapeType="1"/>
          </p:cNvSpPr>
          <p:nvPr/>
        </p:nvSpPr>
        <p:spPr bwMode="auto">
          <a:xfrm>
            <a:off x="8194357"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2" name="Line 121"/>
          <p:cNvSpPr>
            <a:spLocks noChangeShapeType="1"/>
          </p:cNvSpPr>
          <p:nvPr/>
        </p:nvSpPr>
        <p:spPr bwMode="auto">
          <a:xfrm>
            <a:off x="8494395"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3" name="Line 122"/>
          <p:cNvSpPr>
            <a:spLocks noChangeShapeType="1"/>
          </p:cNvSpPr>
          <p:nvPr/>
        </p:nvSpPr>
        <p:spPr bwMode="auto">
          <a:xfrm>
            <a:off x="8923020"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4" name="Line 123"/>
          <p:cNvSpPr>
            <a:spLocks noChangeShapeType="1"/>
          </p:cNvSpPr>
          <p:nvPr/>
        </p:nvSpPr>
        <p:spPr bwMode="auto">
          <a:xfrm>
            <a:off x="9092882"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5" name="Line 124"/>
          <p:cNvSpPr>
            <a:spLocks noChangeShapeType="1"/>
          </p:cNvSpPr>
          <p:nvPr/>
        </p:nvSpPr>
        <p:spPr bwMode="auto">
          <a:xfrm>
            <a:off x="9335770"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6" name="Line 125"/>
          <p:cNvSpPr>
            <a:spLocks noChangeShapeType="1"/>
          </p:cNvSpPr>
          <p:nvPr/>
        </p:nvSpPr>
        <p:spPr bwMode="auto">
          <a:xfrm>
            <a:off x="9421495" y="3105785"/>
            <a:ext cx="0" cy="2566988"/>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7" name="Line 126"/>
          <p:cNvSpPr>
            <a:spLocks noChangeShapeType="1"/>
          </p:cNvSpPr>
          <p:nvPr/>
        </p:nvSpPr>
        <p:spPr bwMode="auto">
          <a:xfrm>
            <a:off x="9221470"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8" name="Line 127"/>
          <p:cNvSpPr>
            <a:spLocks noChangeShapeType="1"/>
          </p:cNvSpPr>
          <p:nvPr/>
        </p:nvSpPr>
        <p:spPr bwMode="auto">
          <a:xfrm>
            <a:off x="7894320" y="3113723"/>
            <a:ext cx="0" cy="25685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9" name="Line 128"/>
          <p:cNvSpPr>
            <a:spLocks noChangeShapeType="1"/>
          </p:cNvSpPr>
          <p:nvPr/>
        </p:nvSpPr>
        <p:spPr bwMode="auto">
          <a:xfrm rot="16200000">
            <a:off x="5672614" y="1400016"/>
            <a:ext cx="0" cy="7535863"/>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50" name="Line 129"/>
          <p:cNvSpPr>
            <a:spLocks noChangeShapeType="1"/>
          </p:cNvSpPr>
          <p:nvPr/>
        </p:nvSpPr>
        <p:spPr bwMode="auto">
          <a:xfrm rot="16200000">
            <a:off x="5672614" y="885666"/>
            <a:ext cx="0" cy="7535863"/>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51" name="Line 130"/>
          <p:cNvSpPr>
            <a:spLocks noChangeShapeType="1"/>
          </p:cNvSpPr>
          <p:nvPr/>
        </p:nvSpPr>
        <p:spPr bwMode="auto">
          <a:xfrm rot="16200000">
            <a:off x="5672614" y="374491"/>
            <a:ext cx="0" cy="7535863"/>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52" name="Line 131"/>
          <p:cNvSpPr>
            <a:spLocks noChangeShapeType="1"/>
          </p:cNvSpPr>
          <p:nvPr/>
        </p:nvSpPr>
        <p:spPr bwMode="auto">
          <a:xfrm rot="16200000">
            <a:off x="5672614" y="-141447"/>
            <a:ext cx="0" cy="7535863"/>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53" name="Line 132"/>
          <p:cNvSpPr>
            <a:spLocks noChangeShapeType="1"/>
          </p:cNvSpPr>
          <p:nvPr/>
        </p:nvSpPr>
        <p:spPr bwMode="auto">
          <a:xfrm rot="16200000">
            <a:off x="5672614" y="-654209"/>
            <a:ext cx="0" cy="7535863"/>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54" name="Object 133"/>
          <p:cNvGraphicFramePr>
            <a:graphicFrameLocks noChangeAspect="1"/>
          </p:cNvGraphicFramePr>
          <p:nvPr>
            <p:extLst>
              <p:ext uri="{D42A27DB-BD31-4B8C-83A1-F6EECF244321}">
                <p14:modId xmlns:p14="http://schemas.microsoft.com/office/powerpoint/2010/main" val="984221737"/>
              </p:ext>
            </p:extLst>
          </p:nvPr>
        </p:nvGraphicFramePr>
        <p:xfrm>
          <a:off x="1734820" y="5682298"/>
          <a:ext cx="471487" cy="341312"/>
        </p:xfrm>
        <a:graphic>
          <a:graphicData uri="http://schemas.openxmlformats.org/presentationml/2006/ole">
            <mc:AlternateContent xmlns:mc="http://schemas.openxmlformats.org/markup-compatibility/2006">
              <mc:Choice xmlns:v="urn:schemas-microsoft-com:vml" Requires="v">
                <p:oleObj spid="_x0000_s35779" name="公式" r:id="rId5" imgW="279360" imgH="203040" progId="Equation.3">
                  <p:embed/>
                </p:oleObj>
              </mc:Choice>
              <mc:Fallback>
                <p:oleObj name="公式" r:id="rId5" imgW="279360" imgH="203040" progId="Equation.3">
                  <p:embed/>
                  <p:pic>
                    <p:nvPicPr>
                      <p:cNvPr id="33795" name="Object 13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34820" y="5682298"/>
                        <a:ext cx="471487"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5" name="Object 134"/>
          <p:cNvGraphicFramePr>
            <a:graphicFrameLocks noChangeAspect="1"/>
          </p:cNvGraphicFramePr>
          <p:nvPr>
            <p:extLst>
              <p:ext uri="{D42A27DB-BD31-4B8C-83A1-F6EECF244321}">
                <p14:modId xmlns:p14="http://schemas.microsoft.com/office/powerpoint/2010/main" val="3998122821"/>
              </p:ext>
            </p:extLst>
          </p:nvPr>
        </p:nvGraphicFramePr>
        <p:xfrm>
          <a:off x="3576320" y="5637848"/>
          <a:ext cx="384175" cy="342900"/>
        </p:xfrm>
        <a:graphic>
          <a:graphicData uri="http://schemas.openxmlformats.org/presentationml/2006/ole">
            <mc:AlternateContent xmlns:mc="http://schemas.openxmlformats.org/markup-compatibility/2006">
              <mc:Choice xmlns:v="urn:schemas-microsoft-com:vml" Requires="v">
                <p:oleObj spid="_x0000_s35780" name="公式" r:id="rId7" imgW="228600" imgH="203040" progId="Equation.3">
                  <p:embed/>
                </p:oleObj>
              </mc:Choice>
              <mc:Fallback>
                <p:oleObj name="公式" r:id="rId7" imgW="228600" imgH="203040" progId="Equation.3">
                  <p:embed/>
                  <p:pic>
                    <p:nvPicPr>
                      <p:cNvPr id="33796" name="Object 13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76320" y="5637848"/>
                        <a:ext cx="384175"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6" name="Object 135"/>
          <p:cNvGraphicFramePr>
            <a:graphicFrameLocks noChangeAspect="1"/>
          </p:cNvGraphicFramePr>
          <p:nvPr>
            <p:extLst>
              <p:ext uri="{D42A27DB-BD31-4B8C-83A1-F6EECF244321}">
                <p14:modId xmlns:p14="http://schemas.microsoft.com/office/powerpoint/2010/main" val="1394477398"/>
              </p:ext>
            </p:extLst>
          </p:nvPr>
        </p:nvGraphicFramePr>
        <p:xfrm>
          <a:off x="5511482" y="5682298"/>
          <a:ext cx="363538" cy="341312"/>
        </p:xfrm>
        <a:graphic>
          <a:graphicData uri="http://schemas.openxmlformats.org/presentationml/2006/ole">
            <mc:AlternateContent xmlns:mc="http://schemas.openxmlformats.org/markup-compatibility/2006">
              <mc:Choice xmlns:v="urn:schemas-microsoft-com:vml" Requires="v">
                <p:oleObj spid="_x0000_s35781" name="公式" r:id="rId9" imgW="215640" imgH="203040" progId="Equation.3">
                  <p:embed/>
                </p:oleObj>
              </mc:Choice>
              <mc:Fallback>
                <p:oleObj name="公式" r:id="rId9" imgW="215640" imgH="203040" progId="Equation.3">
                  <p:embed/>
                  <p:pic>
                    <p:nvPicPr>
                      <p:cNvPr id="33797" name="Object 13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11482" y="5682298"/>
                        <a:ext cx="363538"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7" name="Object 136"/>
          <p:cNvGraphicFramePr>
            <a:graphicFrameLocks noChangeAspect="1"/>
          </p:cNvGraphicFramePr>
          <p:nvPr>
            <p:extLst>
              <p:ext uri="{D42A27DB-BD31-4B8C-83A1-F6EECF244321}">
                <p14:modId xmlns:p14="http://schemas.microsoft.com/office/powerpoint/2010/main" val="642834207"/>
              </p:ext>
            </p:extLst>
          </p:nvPr>
        </p:nvGraphicFramePr>
        <p:xfrm>
          <a:off x="7364095" y="5682298"/>
          <a:ext cx="406400" cy="341312"/>
        </p:xfrm>
        <a:graphic>
          <a:graphicData uri="http://schemas.openxmlformats.org/presentationml/2006/ole">
            <mc:AlternateContent xmlns:mc="http://schemas.openxmlformats.org/markup-compatibility/2006">
              <mc:Choice xmlns:v="urn:schemas-microsoft-com:vml" Requires="v">
                <p:oleObj spid="_x0000_s35782" name="公式" r:id="rId11" imgW="241200" imgH="203040" progId="Equation.3">
                  <p:embed/>
                </p:oleObj>
              </mc:Choice>
              <mc:Fallback>
                <p:oleObj name="公式" r:id="rId11" imgW="241200" imgH="203040" progId="Equation.3">
                  <p:embed/>
                  <p:pic>
                    <p:nvPicPr>
                      <p:cNvPr id="33798" name="Object 13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64095" y="5682298"/>
                        <a:ext cx="406400"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8" name="Object 137"/>
          <p:cNvGraphicFramePr>
            <a:graphicFrameLocks noChangeAspect="1"/>
          </p:cNvGraphicFramePr>
          <p:nvPr>
            <p:extLst>
              <p:ext uri="{D42A27DB-BD31-4B8C-83A1-F6EECF244321}">
                <p14:modId xmlns:p14="http://schemas.microsoft.com/office/powerpoint/2010/main" val="570487313"/>
              </p:ext>
            </p:extLst>
          </p:nvPr>
        </p:nvGraphicFramePr>
        <p:xfrm>
          <a:off x="9192895" y="5682298"/>
          <a:ext cx="385762" cy="341312"/>
        </p:xfrm>
        <a:graphic>
          <a:graphicData uri="http://schemas.openxmlformats.org/presentationml/2006/ole">
            <mc:AlternateContent xmlns:mc="http://schemas.openxmlformats.org/markup-compatibility/2006">
              <mc:Choice xmlns:v="urn:schemas-microsoft-com:vml" Requires="v">
                <p:oleObj spid="_x0000_s35783" name="公式" r:id="rId13" imgW="228600" imgH="203040" progId="Equation.3">
                  <p:embed/>
                </p:oleObj>
              </mc:Choice>
              <mc:Fallback>
                <p:oleObj name="公式" r:id="rId13" imgW="228600" imgH="203040" progId="Equation.3">
                  <p:embed/>
                  <p:pic>
                    <p:nvPicPr>
                      <p:cNvPr id="33799" name="Object 13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192895" y="5682298"/>
                        <a:ext cx="385762" cy="341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9" name="Object 138"/>
          <p:cNvGraphicFramePr>
            <a:graphicFrameLocks noChangeAspect="1"/>
          </p:cNvGraphicFramePr>
          <p:nvPr>
            <p:extLst>
              <p:ext uri="{D42A27DB-BD31-4B8C-83A1-F6EECF244321}">
                <p14:modId xmlns:p14="http://schemas.microsoft.com/office/powerpoint/2010/main" val="3198409177"/>
              </p:ext>
            </p:extLst>
          </p:nvPr>
        </p:nvGraphicFramePr>
        <p:xfrm>
          <a:off x="10081895" y="5382260"/>
          <a:ext cx="365125" cy="333375"/>
        </p:xfrm>
        <a:graphic>
          <a:graphicData uri="http://schemas.openxmlformats.org/presentationml/2006/ole">
            <mc:AlternateContent xmlns:mc="http://schemas.openxmlformats.org/markup-compatibility/2006">
              <mc:Choice xmlns:v="urn:schemas-microsoft-com:vml" Requires="v">
                <p:oleObj spid="_x0000_s35784" name="公式" r:id="rId15" imgW="152280" imgH="139680" progId="Equation.3">
                  <p:embed/>
                </p:oleObj>
              </mc:Choice>
              <mc:Fallback>
                <p:oleObj name="公式" r:id="rId15" imgW="152280" imgH="139680" progId="Equation.3">
                  <p:embed/>
                  <p:pic>
                    <p:nvPicPr>
                      <p:cNvPr id="33800" name="Object 13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081895" y="5382260"/>
                        <a:ext cx="365125" cy="333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0" name="Object 139"/>
          <p:cNvGraphicFramePr>
            <a:graphicFrameLocks noChangeAspect="1"/>
          </p:cNvGraphicFramePr>
          <p:nvPr>
            <p:extLst>
              <p:ext uri="{D42A27DB-BD31-4B8C-83A1-F6EECF244321}">
                <p14:modId xmlns:p14="http://schemas.microsoft.com/office/powerpoint/2010/main" val="2500177564"/>
              </p:ext>
            </p:extLst>
          </p:nvPr>
        </p:nvGraphicFramePr>
        <p:xfrm>
          <a:off x="1587182" y="5004435"/>
          <a:ext cx="342900" cy="298450"/>
        </p:xfrm>
        <a:graphic>
          <a:graphicData uri="http://schemas.openxmlformats.org/presentationml/2006/ole">
            <mc:AlternateContent xmlns:mc="http://schemas.openxmlformats.org/markup-compatibility/2006">
              <mc:Choice xmlns:v="urn:schemas-microsoft-com:vml" Requires="v">
                <p:oleObj spid="_x0000_s35785" name="公式" r:id="rId17" imgW="203040" imgH="177480" progId="Equation.3">
                  <p:embed/>
                </p:oleObj>
              </mc:Choice>
              <mc:Fallback>
                <p:oleObj name="公式" r:id="rId17" imgW="203040" imgH="177480" progId="Equation.3">
                  <p:embed/>
                  <p:pic>
                    <p:nvPicPr>
                      <p:cNvPr id="33801" name="Object 13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587182" y="5004435"/>
                        <a:ext cx="342900" cy="298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1" name="Object 140"/>
          <p:cNvGraphicFramePr>
            <a:graphicFrameLocks noChangeAspect="1"/>
          </p:cNvGraphicFramePr>
          <p:nvPr>
            <p:extLst>
              <p:ext uri="{D42A27DB-BD31-4B8C-83A1-F6EECF244321}">
                <p14:modId xmlns:p14="http://schemas.microsoft.com/office/powerpoint/2010/main" val="4041320535"/>
              </p:ext>
            </p:extLst>
          </p:nvPr>
        </p:nvGraphicFramePr>
        <p:xfrm>
          <a:off x="1604645" y="4491673"/>
          <a:ext cx="344487" cy="296862"/>
        </p:xfrm>
        <a:graphic>
          <a:graphicData uri="http://schemas.openxmlformats.org/presentationml/2006/ole">
            <mc:AlternateContent xmlns:mc="http://schemas.openxmlformats.org/markup-compatibility/2006">
              <mc:Choice xmlns:v="urn:schemas-microsoft-com:vml" Requires="v">
                <p:oleObj spid="_x0000_s35786" name="公式" r:id="rId19" imgW="203040" imgH="177480" progId="Equation.3">
                  <p:embed/>
                </p:oleObj>
              </mc:Choice>
              <mc:Fallback>
                <p:oleObj name="公式" r:id="rId19" imgW="203040" imgH="177480" progId="Equation.3">
                  <p:embed/>
                  <p:pic>
                    <p:nvPicPr>
                      <p:cNvPr id="33802" name="Object 14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604645" y="4491673"/>
                        <a:ext cx="344487" cy="2968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2" name="Object 141"/>
          <p:cNvGraphicFramePr>
            <a:graphicFrameLocks noChangeAspect="1"/>
          </p:cNvGraphicFramePr>
          <p:nvPr>
            <p:extLst>
              <p:ext uri="{D42A27DB-BD31-4B8C-83A1-F6EECF244321}">
                <p14:modId xmlns:p14="http://schemas.microsoft.com/office/powerpoint/2010/main" val="2904460350"/>
              </p:ext>
            </p:extLst>
          </p:nvPr>
        </p:nvGraphicFramePr>
        <p:xfrm>
          <a:off x="1574482" y="3977323"/>
          <a:ext cx="344488" cy="298450"/>
        </p:xfrm>
        <a:graphic>
          <a:graphicData uri="http://schemas.openxmlformats.org/presentationml/2006/ole">
            <mc:AlternateContent xmlns:mc="http://schemas.openxmlformats.org/markup-compatibility/2006">
              <mc:Choice xmlns:v="urn:schemas-microsoft-com:vml" Requires="v">
                <p:oleObj spid="_x0000_s35787" name="公式" r:id="rId21" imgW="203040" imgH="177480" progId="Equation.3">
                  <p:embed/>
                </p:oleObj>
              </mc:Choice>
              <mc:Fallback>
                <p:oleObj name="公式" r:id="rId21" imgW="203040" imgH="177480" progId="Equation.3">
                  <p:embed/>
                  <p:pic>
                    <p:nvPicPr>
                      <p:cNvPr id="33803" name="Object 14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574482" y="3977323"/>
                        <a:ext cx="344488" cy="298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3" name="Object 142"/>
          <p:cNvGraphicFramePr>
            <a:graphicFrameLocks noChangeAspect="1"/>
          </p:cNvGraphicFramePr>
          <p:nvPr>
            <p:extLst>
              <p:ext uri="{D42A27DB-BD31-4B8C-83A1-F6EECF244321}">
                <p14:modId xmlns:p14="http://schemas.microsoft.com/office/powerpoint/2010/main" val="3698983559"/>
              </p:ext>
            </p:extLst>
          </p:nvPr>
        </p:nvGraphicFramePr>
        <p:xfrm>
          <a:off x="1614170" y="3464560"/>
          <a:ext cx="323850" cy="298450"/>
        </p:xfrm>
        <a:graphic>
          <a:graphicData uri="http://schemas.openxmlformats.org/presentationml/2006/ole">
            <mc:AlternateContent xmlns:mc="http://schemas.openxmlformats.org/markup-compatibility/2006">
              <mc:Choice xmlns:v="urn:schemas-microsoft-com:vml" Requires="v">
                <p:oleObj spid="_x0000_s35788" name="公式" r:id="rId23" imgW="190440" imgH="177480" progId="Equation.3">
                  <p:embed/>
                </p:oleObj>
              </mc:Choice>
              <mc:Fallback>
                <p:oleObj name="公式" r:id="rId23" imgW="190440" imgH="177480" progId="Equation.3">
                  <p:embed/>
                  <p:pic>
                    <p:nvPicPr>
                      <p:cNvPr id="33804" name="Object 142"/>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614170" y="3464560"/>
                        <a:ext cx="323850" cy="298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64" name="Group 143"/>
          <p:cNvGrpSpPr>
            <a:grpSpLocks/>
          </p:cNvGrpSpPr>
          <p:nvPr/>
        </p:nvGrpSpPr>
        <p:grpSpPr bwMode="auto">
          <a:xfrm>
            <a:off x="4368482" y="4502785"/>
            <a:ext cx="2268538" cy="314325"/>
            <a:chOff x="2492" y="1737"/>
            <a:chExt cx="2751" cy="577"/>
          </a:xfrm>
        </p:grpSpPr>
        <p:sp>
          <p:nvSpPr>
            <p:cNvPr id="65" name="Freeform 144"/>
            <p:cNvSpPr>
              <a:spLocks/>
            </p:cNvSpPr>
            <p:nvPr/>
          </p:nvSpPr>
          <p:spPr bwMode="auto">
            <a:xfrm>
              <a:off x="2492" y="1737"/>
              <a:ext cx="1048" cy="8"/>
            </a:xfrm>
            <a:custGeom>
              <a:avLst/>
              <a:gdLst>
                <a:gd name="T0" fmla="*/ 70 w 1048"/>
                <a:gd name="T1" fmla="*/ 0 h 8"/>
                <a:gd name="T2" fmla="*/ 160 w 1048"/>
                <a:gd name="T3" fmla="*/ 0 h 8"/>
                <a:gd name="T4" fmla="*/ 233 w 1048"/>
                <a:gd name="T5" fmla="*/ 0 h 8"/>
                <a:gd name="T6" fmla="*/ 295 w 1048"/>
                <a:gd name="T7" fmla="*/ 0 h 8"/>
                <a:gd name="T8" fmla="*/ 347 w 1048"/>
                <a:gd name="T9" fmla="*/ 0 h 8"/>
                <a:gd name="T10" fmla="*/ 396 w 1048"/>
                <a:gd name="T11" fmla="*/ 0 h 8"/>
                <a:gd name="T12" fmla="*/ 437 w 1048"/>
                <a:gd name="T13" fmla="*/ 0 h 8"/>
                <a:gd name="T14" fmla="*/ 476 w 1048"/>
                <a:gd name="T15" fmla="*/ 0 h 8"/>
                <a:gd name="T16" fmla="*/ 510 w 1048"/>
                <a:gd name="T17" fmla="*/ 0 h 8"/>
                <a:gd name="T18" fmla="*/ 541 w 1048"/>
                <a:gd name="T19" fmla="*/ 0 h 8"/>
                <a:gd name="T20" fmla="*/ 569 w 1048"/>
                <a:gd name="T21" fmla="*/ 0 h 8"/>
                <a:gd name="T22" fmla="*/ 597 w 1048"/>
                <a:gd name="T23" fmla="*/ 0 h 8"/>
                <a:gd name="T24" fmla="*/ 625 w 1048"/>
                <a:gd name="T25" fmla="*/ 0 h 8"/>
                <a:gd name="T26" fmla="*/ 649 w 1048"/>
                <a:gd name="T27" fmla="*/ 4 h 8"/>
                <a:gd name="T28" fmla="*/ 670 w 1048"/>
                <a:gd name="T29" fmla="*/ 4 h 8"/>
                <a:gd name="T30" fmla="*/ 694 w 1048"/>
                <a:gd name="T31" fmla="*/ 4 h 8"/>
                <a:gd name="T32" fmla="*/ 711 w 1048"/>
                <a:gd name="T33" fmla="*/ 4 h 8"/>
                <a:gd name="T34" fmla="*/ 732 w 1048"/>
                <a:gd name="T35" fmla="*/ 4 h 8"/>
                <a:gd name="T36" fmla="*/ 750 w 1048"/>
                <a:gd name="T37" fmla="*/ 4 h 8"/>
                <a:gd name="T38" fmla="*/ 770 w 1048"/>
                <a:gd name="T39" fmla="*/ 4 h 8"/>
                <a:gd name="T40" fmla="*/ 784 w 1048"/>
                <a:gd name="T41" fmla="*/ 4 h 8"/>
                <a:gd name="T42" fmla="*/ 802 w 1048"/>
                <a:gd name="T43" fmla="*/ 4 h 8"/>
                <a:gd name="T44" fmla="*/ 819 w 1048"/>
                <a:gd name="T45" fmla="*/ 4 h 8"/>
                <a:gd name="T46" fmla="*/ 833 w 1048"/>
                <a:gd name="T47" fmla="*/ 4 h 8"/>
                <a:gd name="T48" fmla="*/ 847 w 1048"/>
                <a:gd name="T49" fmla="*/ 4 h 8"/>
                <a:gd name="T50" fmla="*/ 861 w 1048"/>
                <a:gd name="T51" fmla="*/ 4 h 8"/>
                <a:gd name="T52" fmla="*/ 874 w 1048"/>
                <a:gd name="T53" fmla="*/ 4 h 8"/>
                <a:gd name="T54" fmla="*/ 888 w 1048"/>
                <a:gd name="T55" fmla="*/ 4 h 8"/>
                <a:gd name="T56" fmla="*/ 899 w 1048"/>
                <a:gd name="T57" fmla="*/ 4 h 8"/>
                <a:gd name="T58" fmla="*/ 913 w 1048"/>
                <a:gd name="T59" fmla="*/ 4 h 8"/>
                <a:gd name="T60" fmla="*/ 923 w 1048"/>
                <a:gd name="T61" fmla="*/ 4 h 8"/>
                <a:gd name="T62" fmla="*/ 937 w 1048"/>
                <a:gd name="T63" fmla="*/ 4 h 8"/>
                <a:gd name="T64" fmla="*/ 947 w 1048"/>
                <a:gd name="T65" fmla="*/ 4 h 8"/>
                <a:gd name="T66" fmla="*/ 958 w 1048"/>
                <a:gd name="T67" fmla="*/ 4 h 8"/>
                <a:gd name="T68" fmla="*/ 968 w 1048"/>
                <a:gd name="T69" fmla="*/ 4 h 8"/>
                <a:gd name="T70" fmla="*/ 979 w 1048"/>
                <a:gd name="T71" fmla="*/ 8 h 8"/>
                <a:gd name="T72" fmla="*/ 989 w 1048"/>
                <a:gd name="T73" fmla="*/ 8 h 8"/>
                <a:gd name="T74" fmla="*/ 999 w 1048"/>
                <a:gd name="T75" fmla="*/ 8 h 8"/>
                <a:gd name="T76" fmla="*/ 1010 w 1048"/>
                <a:gd name="T77" fmla="*/ 8 h 8"/>
                <a:gd name="T78" fmla="*/ 1020 w 1048"/>
                <a:gd name="T79" fmla="*/ 8 h 8"/>
                <a:gd name="T80" fmla="*/ 1031 w 1048"/>
                <a:gd name="T81" fmla="*/ 8 h 8"/>
                <a:gd name="T82" fmla="*/ 1041 w 1048"/>
                <a:gd name="T83" fmla="*/ 8 h 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48"/>
                <a:gd name="T127" fmla="*/ 0 h 8"/>
                <a:gd name="T128" fmla="*/ 1048 w 1048"/>
                <a:gd name="T129" fmla="*/ 8 h 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48" h="8">
                  <a:moveTo>
                    <a:pt x="0" y="0"/>
                  </a:moveTo>
                  <a:lnTo>
                    <a:pt x="35" y="0"/>
                  </a:lnTo>
                  <a:lnTo>
                    <a:pt x="70" y="0"/>
                  </a:lnTo>
                  <a:lnTo>
                    <a:pt x="104" y="0"/>
                  </a:lnTo>
                  <a:lnTo>
                    <a:pt x="132" y="0"/>
                  </a:lnTo>
                  <a:lnTo>
                    <a:pt x="160" y="0"/>
                  </a:lnTo>
                  <a:lnTo>
                    <a:pt x="188" y="0"/>
                  </a:lnTo>
                  <a:lnTo>
                    <a:pt x="208" y="0"/>
                  </a:lnTo>
                  <a:lnTo>
                    <a:pt x="233" y="0"/>
                  </a:lnTo>
                  <a:lnTo>
                    <a:pt x="254" y="0"/>
                  </a:lnTo>
                  <a:lnTo>
                    <a:pt x="274" y="0"/>
                  </a:lnTo>
                  <a:lnTo>
                    <a:pt x="295" y="0"/>
                  </a:lnTo>
                  <a:lnTo>
                    <a:pt x="313" y="0"/>
                  </a:lnTo>
                  <a:lnTo>
                    <a:pt x="330" y="0"/>
                  </a:lnTo>
                  <a:lnTo>
                    <a:pt x="347" y="0"/>
                  </a:lnTo>
                  <a:lnTo>
                    <a:pt x="365" y="0"/>
                  </a:lnTo>
                  <a:lnTo>
                    <a:pt x="378" y="0"/>
                  </a:lnTo>
                  <a:lnTo>
                    <a:pt x="396" y="0"/>
                  </a:lnTo>
                  <a:lnTo>
                    <a:pt x="410" y="0"/>
                  </a:lnTo>
                  <a:lnTo>
                    <a:pt x="424" y="0"/>
                  </a:lnTo>
                  <a:lnTo>
                    <a:pt x="437" y="0"/>
                  </a:lnTo>
                  <a:lnTo>
                    <a:pt x="451" y="0"/>
                  </a:lnTo>
                  <a:lnTo>
                    <a:pt x="462" y="0"/>
                  </a:lnTo>
                  <a:lnTo>
                    <a:pt x="476" y="0"/>
                  </a:lnTo>
                  <a:lnTo>
                    <a:pt x="486" y="0"/>
                  </a:lnTo>
                  <a:lnTo>
                    <a:pt x="496" y="0"/>
                  </a:lnTo>
                  <a:lnTo>
                    <a:pt x="510" y="0"/>
                  </a:lnTo>
                  <a:lnTo>
                    <a:pt x="521" y="0"/>
                  </a:lnTo>
                  <a:lnTo>
                    <a:pt x="531" y="0"/>
                  </a:lnTo>
                  <a:lnTo>
                    <a:pt x="541" y="0"/>
                  </a:lnTo>
                  <a:lnTo>
                    <a:pt x="552" y="0"/>
                  </a:lnTo>
                  <a:lnTo>
                    <a:pt x="562" y="0"/>
                  </a:lnTo>
                  <a:lnTo>
                    <a:pt x="569" y="0"/>
                  </a:lnTo>
                  <a:lnTo>
                    <a:pt x="580" y="0"/>
                  </a:lnTo>
                  <a:lnTo>
                    <a:pt x="590" y="0"/>
                  </a:lnTo>
                  <a:lnTo>
                    <a:pt x="597" y="0"/>
                  </a:lnTo>
                  <a:lnTo>
                    <a:pt x="607" y="0"/>
                  </a:lnTo>
                  <a:lnTo>
                    <a:pt x="614" y="0"/>
                  </a:lnTo>
                  <a:lnTo>
                    <a:pt x="625" y="0"/>
                  </a:lnTo>
                  <a:lnTo>
                    <a:pt x="632" y="0"/>
                  </a:lnTo>
                  <a:lnTo>
                    <a:pt x="639" y="0"/>
                  </a:lnTo>
                  <a:lnTo>
                    <a:pt x="649" y="4"/>
                  </a:lnTo>
                  <a:lnTo>
                    <a:pt x="656" y="4"/>
                  </a:lnTo>
                  <a:lnTo>
                    <a:pt x="663" y="4"/>
                  </a:lnTo>
                  <a:lnTo>
                    <a:pt x="670" y="4"/>
                  </a:lnTo>
                  <a:lnTo>
                    <a:pt x="677" y="4"/>
                  </a:lnTo>
                  <a:lnTo>
                    <a:pt x="687" y="4"/>
                  </a:lnTo>
                  <a:lnTo>
                    <a:pt x="694" y="4"/>
                  </a:lnTo>
                  <a:lnTo>
                    <a:pt x="701" y="4"/>
                  </a:lnTo>
                  <a:lnTo>
                    <a:pt x="708" y="4"/>
                  </a:lnTo>
                  <a:lnTo>
                    <a:pt x="711" y="4"/>
                  </a:lnTo>
                  <a:lnTo>
                    <a:pt x="718" y="4"/>
                  </a:lnTo>
                  <a:lnTo>
                    <a:pt x="725" y="4"/>
                  </a:lnTo>
                  <a:lnTo>
                    <a:pt x="732" y="4"/>
                  </a:lnTo>
                  <a:lnTo>
                    <a:pt x="739" y="4"/>
                  </a:lnTo>
                  <a:lnTo>
                    <a:pt x="746" y="4"/>
                  </a:lnTo>
                  <a:lnTo>
                    <a:pt x="750" y="4"/>
                  </a:lnTo>
                  <a:lnTo>
                    <a:pt x="757" y="4"/>
                  </a:lnTo>
                  <a:lnTo>
                    <a:pt x="763" y="4"/>
                  </a:lnTo>
                  <a:lnTo>
                    <a:pt x="770" y="4"/>
                  </a:lnTo>
                  <a:lnTo>
                    <a:pt x="774" y="4"/>
                  </a:lnTo>
                  <a:lnTo>
                    <a:pt x="781" y="4"/>
                  </a:lnTo>
                  <a:lnTo>
                    <a:pt x="784" y="4"/>
                  </a:lnTo>
                  <a:lnTo>
                    <a:pt x="791" y="4"/>
                  </a:lnTo>
                  <a:lnTo>
                    <a:pt x="798" y="4"/>
                  </a:lnTo>
                  <a:lnTo>
                    <a:pt x="802" y="4"/>
                  </a:lnTo>
                  <a:lnTo>
                    <a:pt x="809" y="4"/>
                  </a:lnTo>
                  <a:lnTo>
                    <a:pt x="812" y="4"/>
                  </a:lnTo>
                  <a:lnTo>
                    <a:pt x="819" y="4"/>
                  </a:lnTo>
                  <a:lnTo>
                    <a:pt x="822" y="4"/>
                  </a:lnTo>
                  <a:lnTo>
                    <a:pt x="829" y="4"/>
                  </a:lnTo>
                  <a:lnTo>
                    <a:pt x="833" y="4"/>
                  </a:lnTo>
                  <a:lnTo>
                    <a:pt x="836" y="4"/>
                  </a:lnTo>
                  <a:lnTo>
                    <a:pt x="843" y="4"/>
                  </a:lnTo>
                  <a:lnTo>
                    <a:pt x="847" y="4"/>
                  </a:lnTo>
                  <a:lnTo>
                    <a:pt x="850" y="4"/>
                  </a:lnTo>
                  <a:lnTo>
                    <a:pt x="857" y="4"/>
                  </a:lnTo>
                  <a:lnTo>
                    <a:pt x="861" y="4"/>
                  </a:lnTo>
                  <a:lnTo>
                    <a:pt x="864" y="4"/>
                  </a:lnTo>
                  <a:lnTo>
                    <a:pt x="871" y="4"/>
                  </a:lnTo>
                  <a:lnTo>
                    <a:pt x="874" y="4"/>
                  </a:lnTo>
                  <a:lnTo>
                    <a:pt x="878" y="4"/>
                  </a:lnTo>
                  <a:lnTo>
                    <a:pt x="885" y="4"/>
                  </a:lnTo>
                  <a:lnTo>
                    <a:pt x="888" y="4"/>
                  </a:lnTo>
                  <a:lnTo>
                    <a:pt x="892" y="4"/>
                  </a:lnTo>
                  <a:lnTo>
                    <a:pt x="895" y="4"/>
                  </a:lnTo>
                  <a:lnTo>
                    <a:pt x="899" y="4"/>
                  </a:lnTo>
                  <a:lnTo>
                    <a:pt x="906" y="4"/>
                  </a:lnTo>
                  <a:lnTo>
                    <a:pt x="909" y="4"/>
                  </a:lnTo>
                  <a:lnTo>
                    <a:pt x="913" y="4"/>
                  </a:lnTo>
                  <a:lnTo>
                    <a:pt x="916" y="4"/>
                  </a:lnTo>
                  <a:lnTo>
                    <a:pt x="920" y="4"/>
                  </a:lnTo>
                  <a:lnTo>
                    <a:pt x="923" y="4"/>
                  </a:lnTo>
                  <a:lnTo>
                    <a:pt x="930" y="4"/>
                  </a:lnTo>
                  <a:lnTo>
                    <a:pt x="933" y="4"/>
                  </a:lnTo>
                  <a:lnTo>
                    <a:pt x="937" y="4"/>
                  </a:lnTo>
                  <a:lnTo>
                    <a:pt x="940" y="4"/>
                  </a:lnTo>
                  <a:lnTo>
                    <a:pt x="944" y="4"/>
                  </a:lnTo>
                  <a:lnTo>
                    <a:pt x="947" y="4"/>
                  </a:lnTo>
                  <a:lnTo>
                    <a:pt x="951" y="4"/>
                  </a:lnTo>
                  <a:lnTo>
                    <a:pt x="954" y="4"/>
                  </a:lnTo>
                  <a:lnTo>
                    <a:pt x="958" y="4"/>
                  </a:lnTo>
                  <a:lnTo>
                    <a:pt x="961" y="4"/>
                  </a:lnTo>
                  <a:lnTo>
                    <a:pt x="965" y="4"/>
                  </a:lnTo>
                  <a:lnTo>
                    <a:pt x="968" y="4"/>
                  </a:lnTo>
                  <a:lnTo>
                    <a:pt x="972" y="8"/>
                  </a:lnTo>
                  <a:lnTo>
                    <a:pt x="975" y="8"/>
                  </a:lnTo>
                  <a:lnTo>
                    <a:pt x="979" y="8"/>
                  </a:lnTo>
                  <a:lnTo>
                    <a:pt x="982" y="8"/>
                  </a:lnTo>
                  <a:lnTo>
                    <a:pt x="985" y="8"/>
                  </a:lnTo>
                  <a:lnTo>
                    <a:pt x="989" y="8"/>
                  </a:lnTo>
                  <a:lnTo>
                    <a:pt x="992" y="8"/>
                  </a:lnTo>
                  <a:lnTo>
                    <a:pt x="996" y="8"/>
                  </a:lnTo>
                  <a:lnTo>
                    <a:pt x="999" y="8"/>
                  </a:lnTo>
                  <a:lnTo>
                    <a:pt x="1003" y="8"/>
                  </a:lnTo>
                  <a:lnTo>
                    <a:pt x="1006" y="8"/>
                  </a:lnTo>
                  <a:lnTo>
                    <a:pt x="1010" y="8"/>
                  </a:lnTo>
                  <a:lnTo>
                    <a:pt x="1013" y="8"/>
                  </a:lnTo>
                  <a:lnTo>
                    <a:pt x="1017" y="8"/>
                  </a:lnTo>
                  <a:lnTo>
                    <a:pt x="1020" y="8"/>
                  </a:lnTo>
                  <a:lnTo>
                    <a:pt x="1024" y="8"/>
                  </a:lnTo>
                  <a:lnTo>
                    <a:pt x="1027" y="8"/>
                  </a:lnTo>
                  <a:lnTo>
                    <a:pt x="1031" y="8"/>
                  </a:lnTo>
                  <a:lnTo>
                    <a:pt x="1034" y="8"/>
                  </a:lnTo>
                  <a:lnTo>
                    <a:pt x="1038" y="8"/>
                  </a:lnTo>
                  <a:lnTo>
                    <a:pt x="1041" y="8"/>
                  </a:lnTo>
                  <a:lnTo>
                    <a:pt x="1044" y="8"/>
                  </a:lnTo>
                  <a:lnTo>
                    <a:pt x="1048" y="8"/>
                  </a:lnTo>
                </a:path>
              </a:pathLst>
            </a:custGeom>
            <a:noFill/>
            <a:ln w="349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6" name="Freeform 145"/>
            <p:cNvSpPr>
              <a:spLocks/>
            </p:cNvSpPr>
            <p:nvPr/>
          </p:nvSpPr>
          <p:spPr bwMode="auto">
            <a:xfrm>
              <a:off x="3540" y="1745"/>
              <a:ext cx="440" cy="43"/>
            </a:xfrm>
            <a:custGeom>
              <a:avLst/>
              <a:gdLst>
                <a:gd name="T0" fmla="*/ 7 w 440"/>
                <a:gd name="T1" fmla="*/ 0 h 43"/>
                <a:gd name="T2" fmla="*/ 17 w 440"/>
                <a:gd name="T3" fmla="*/ 0 h 43"/>
                <a:gd name="T4" fmla="*/ 28 w 440"/>
                <a:gd name="T5" fmla="*/ 0 h 43"/>
                <a:gd name="T6" fmla="*/ 38 w 440"/>
                <a:gd name="T7" fmla="*/ 0 h 43"/>
                <a:gd name="T8" fmla="*/ 48 w 440"/>
                <a:gd name="T9" fmla="*/ 4 h 43"/>
                <a:gd name="T10" fmla="*/ 59 w 440"/>
                <a:gd name="T11" fmla="*/ 4 h 43"/>
                <a:gd name="T12" fmla="*/ 69 w 440"/>
                <a:gd name="T13" fmla="*/ 4 h 43"/>
                <a:gd name="T14" fmla="*/ 80 w 440"/>
                <a:gd name="T15" fmla="*/ 4 h 43"/>
                <a:gd name="T16" fmla="*/ 90 w 440"/>
                <a:gd name="T17" fmla="*/ 4 h 43"/>
                <a:gd name="T18" fmla="*/ 101 w 440"/>
                <a:gd name="T19" fmla="*/ 4 h 43"/>
                <a:gd name="T20" fmla="*/ 111 w 440"/>
                <a:gd name="T21" fmla="*/ 4 h 43"/>
                <a:gd name="T22" fmla="*/ 121 w 440"/>
                <a:gd name="T23" fmla="*/ 8 h 43"/>
                <a:gd name="T24" fmla="*/ 132 w 440"/>
                <a:gd name="T25" fmla="*/ 8 h 43"/>
                <a:gd name="T26" fmla="*/ 142 w 440"/>
                <a:gd name="T27" fmla="*/ 8 h 43"/>
                <a:gd name="T28" fmla="*/ 153 w 440"/>
                <a:gd name="T29" fmla="*/ 8 h 43"/>
                <a:gd name="T30" fmla="*/ 163 w 440"/>
                <a:gd name="T31" fmla="*/ 8 h 43"/>
                <a:gd name="T32" fmla="*/ 173 w 440"/>
                <a:gd name="T33" fmla="*/ 8 h 43"/>
                <a:gd name="T34" fmla="*/ 184 w 440"/>
                <a:gd name="T35" fmla="*/ 11 h 43"/>
                <a:gd name="T36" fmla="*/ 194 w 440"/>
                <a:gd name="T37" fmla="*/ 11 h 43"/>
                <a:gd name="T38" fmla="*/ 205 w 440"/>
                <a:gd name="T39" fmla="*/ 11 h 43"/>
                <a:gd name="T40" fmla="*/ 215 w 440"/>
                <a:gd name="T41" fmla="*/ 11 h 43"/>
                <a:gd name="T42" fmla="*/ 225 w 440"/>
                <a:gd name="T43" fmla="*/ 15 h 43"/>
                <a:gd name="T44" fmla="*/ 236 w 440"/>
                <a:gd name="T45" fmla="*/ 15 h 43"/>
                <a:gd name="T46" fmla="*/ 246 w 440"/>
                <a:gd name="T47" fmla="*/ 15 h 43"/>
                <a:gd name="T48" fmla="*/ 257 w 440"/>
                <a:gd name="T49" fmla="*/ 15 h 43"/>
                <a:gd name="T50" fmla="*/ 267 w 440"/>
                <a:gd name="T51" fmla="*/ 19 h 43"/>
                <a:gd name="T52" fmla="*/ 277 w 440"/>
                <a:gd name="T53" fmla="*/ 19 h 43"/>
                <a:gd name="T54" fmla="*/ 288 w 440"/>
                <a:gd name="T55" fmla="*/ 19 h 43"/>
                <a:gd name="T56" fmla="*/ 298 w 440"/>
                <a:gd name="T57" fmla="*/ 23 h 43"/>
                <a:gd name="T58" fmla="*/ 309 w 440"/>
                <a:gd name="T59" fmla="*/ 23 h 43"/>
                <a:gd name="T60" fmla="*/ 319 w 440"/>
                <a:gd name="T61" fmla="*/ 23 h 43"/>
                <a:gd name="T62" fmla="*/ 329 w 440"/>
                <a:gd name="T63" fmla="*/ 27 h 43"/>
                <a:gd name="T64" fmla="*/ 340 w 440"/>
                <a:gd name="T65" fmla="*/ 27 h 43"/>
                <a:gd name="T66" fmla="*/ 350 w 440"/>
                <a:gd name="T67" fmla="*/ 27 h 43"/>
                <a:gd name="T68" fmla="*/ 361 w 440"/>
                <a:gd name="T69" fmla="*/ 31 h 43"/>
                <a:gd name="T70" fmla="*/ 371 w 440"/>
                <a:gd name="T71" fmla="*/ 31 h 43"/>
                <a:gd name="T72" fmla="*/ 381 w 440"/>
                <a:gd name="T73" fmla="*/ 35 h 43"/>
                <a:gd name="T74" fmla="*/ 392 w 440"/>
                <a:gd name="T75" fmla="*/ 35 h 43"/>
                <a:gd name="T76" fmla="*/ 402 w 440"/>
                <a:gd name="T77" fmla="*/ 39 h 43"/>
                <a:gd name="T78" fmla="*/ 413 w 440"/>
                <a:gd name="T79" fmla="*/ 39 h 43"/>
                <a:gd name="T80" fmla="*/ 423 w 440"/>
                <a:gd name="T81" fmla="*/ 43 h 43"/>
                <a:gd name="T82" fmla="*/ 434 w 440"/>
                <a:gd name="T83" fmla="*/ 43 h 4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40"/>
                <a:gd name="T127" fmla="*/ 0 h 43"/>
                <a:gd name="T128" fmla="*/ 440 w 440"/>
                <a:gd name="T129" fmla="*/ 43 h 4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40" h="43">
                  <a:moveTo>
                    <a:pt x="0" y="0"/>
                  </a:moveTo>
                  <a:lnTo>
                    <a:pt x="3" y="0"/>
                  </a:lnTo>
                  <a:lnTo>
                    <a:pt x="7" y="0"/>
                  </a:lnTo>
                  <a:lnTo>
                    <a:pt x="10" y="0"/>
                  </a:lnTo>
                  <a:lnTo>
                    <a:pt x="14" y="0"/>
                  </a:lnTo>
                  <a:lnTo>
                    <a:pt x="17" y="0"/>
                  </a:lnTo>
                  <a:lnTo>
                    <a:pt x="21" y="0"/>
                  </a:lnTo>
                  <a:lnTo>
                    <a:pt x="24" y="0"/>
                  </a:lnTo>
                  <a:lnTo>
                    <a:pt x="28" y="0"/>
                  </a:lnTo>
                  <a:lnTo>
                    <a:pt x="31" y="0"/>
                  </a:lnTo>
                  <a:lnTo>
                    <a:pt x="35" y="0"/>
                  </a:lnTo>
                  <a:lnTo>
                    <a:pt x="38" y="0"/>
                  </a:lnTo>
                  <a:lnTo>
                    <a:pt x="42" y="0"/>
                  </a:lnTo>
                  <a:lnTo>
                    <a:pt x="45" y="4"/>
                  </a:lnTo>
                  <a:lnTo>
                    <a:pt x="48" y="4"/>
                  </a:lnTo>
                  <a:lnTo>
                    <a:pt x="52" y="4"/>
                  </a:lnTo>
                  <a:lnTo>
                    <a:pt x="55" y="4"/>
                  </a:lnTo>
                  <a:lnTo>
                    <a:pt x="59" y="4"/>
                  </a:lnTo>
                  <a:lnTo>
                    <a:pt x="62" y="4"/>
                  </a:lnTo>
                  <a:lnTo>
                    <a:pt x="66" y="4"/>
                  </a:lnTo>
                  <a:lnTo>
                    <a:pt x="69" y="4"/>
                  </a:lnTo>
                  <a:lnTo>
                    <a:pt x="73" y="4"/>
                  </a:lnTo>
                  <a:lnTo>
                    <a:pt x="76" y="4"/>
                  </a:lnTo>
                  <a:lnTo>
                    <a:pt x="80" y="4"/>
                  </a:lnTo>
                  <a:lnTo>
                    <a:pt x="83" y="4"/>
                  </a:lnTo>
                  <a:lnTo>
                    <a:pt x="87" y="4"/>
                  </a:lnTo>
                  <a:lnTo>
                    <a:pt x="90" y="4"/>
                  </a:lnTo>
                  <a:lnTo>
                    <a:pt x="94" y="4"/>
                  </a:lnTo>
                  <a:lnTo>
                    <a:pt x="97" y="4"/>
                  </a:lnTo>
                  <a:lnTo>
                    <a:pt x="101" y="4"/>
                  </a:lnTo>
                  <a:lnTo>
                    <a:pt x="104" y="4"/>
                  </a:lnTo>
                  <a:lnTo>
                    <a:pt x="107" y="4"/>
                  </a:lnTo>
                  <a:lnTo>
                    <a:pt x="111" y="4"/>
                  </a:lnTo>
                  <a:lnTo>
                    <a:pt x="114" y="4"/>
                  </a:lnTo>
                  <a:lnTo>
                    <a:pt x="118" y="4"/>
                  </a:lnTo>
                  <a:lnTo>
                    <a:pt x="121" y="8"/>
                  </a:lnTo>
                  <a:lnTo>
                    <a:pt x="125" y="8"/>
                  </a:lnTo>
                  <a:lnTo>
                    <a:pt x="128" y="8"/>
                  </a:lnTo>
                  <a:lnTo>
                    <a:pt x="132" y="8"/>
                  </a:lnTo>
                  <a:lnTo>
                    <a:pt x="135" y="8"/>
                  </a:lnTo>
                  <a:lnTo>
                    <a:pt x="139" y="8"/>
                  </a:lnTo>
                  <a:lnTo>
                    <a:pt x="142" y="8"/>
                  </a:lnTo>
                  <a:lnTo>
                    <a:pt x="146" y="8"/>
                  </a:lnTo>
                  <a:lnTo>
                    <a:pt x="149" y="8"/>
                  </a:lnTo>
                  <a:lnTo>
                    <a:pt x="153" y="8"/>
                  </a:lnTo>
                  <a:lnTo>
                    <a:pt x="156" y="8"/>
                  </a:lnTo>
                  <a:lnTo>
                    <a:pt x="159" y="8"/>
                  </a:lnTo>
                  <a:lnTo>
                    <a:pt x="163" y="8"/>
                  </a:lnTo>
                  <a:lnTo>
                    <a:pt x="166" y="8"/>
                  </a:lnTo>
                  <a:lnTo>
                    <a:pt x="170" y="8"/>
                  </a:lnTo>
                  <a:lnTo>
                    <a:pt x="173" y="8"/>
                  </a:lnTo>
                  <a:lnTo>
                    <a:pt x="177" y="11"/>
                  </a:lnTo>
                  <a:lnTo>
                    <a:pt x="180" y="11"/>
                  </a:lnTo>
                  <a:lnTo>
                    <a:pt x="184" y="11"/>
                  </a:lnTo>
                  <a:lnTo>
                    <a:pt x="187" y="11"/>
                  </a:lnTo>
                  <a:lnTo>
                    <a:pt x="191" y="11"/>
                  </a:lnTo>
                  <a:lnTo>
                    <a:pt x="194" y="11"/>
                  </a:lnTo>
                  <a:lnTo>
                    <a:pt x="198" y="11"/>
                  </a:lnTo>
                  <a:lnTo>
                    <a:pt x="201" y="11"/>
                  </a:lnTo>
                  <a:lnTo>
                    <a:pt x="205" y="11"/>
                  </a:lnTo>
                  <a:lnTo>
                    <a:pt x="208" y="11"/>
                  </a:lnTo>
                  <a:lnTo>
                    <a:pt x="212" y="11"/>
                  </a:lnTo>
                  <a:lnTo>
                    <a:pt x="215" y="11"/>
                  </a:lnTo>
                  <a:lnTo>
                    <a:pt x="218" y="11"/>
                  </a:lnTo>
                  <a:lnTo>
                    <a:pt x="222" y="11"/>
                  </a:lnTo>
                  <a:lnTo>
                    <a:pt x="225" y="15"/>
                  </a:lnTo>
                  <a:lnTo>
                    <a:pt x="229" y="15"/>
                  </a:lnTo>
                  <a:lnTo>
                    <a:pt x="232" y="15"/>
                  </a:lnTo>
                  <a:lnTo>
                    <a:pt x="236" y="15"/>
                  </a:lnTo>
                  <a:lnTo>
                    <a:pt x="239" y="15"/>
                  </a:lnTo>
                  <a:lnTo>
                    <a:pt x="243" y="15"/>
                  </a:lnTo>
                  <a:lnTo>
                    <a:pt x="246" y="15"/>
                  </a:lnTo>
                  <a:lnTo>
                    <a:pt x="250" y="15"/>
                  </a:lnTo>
                  <a:lnTo>
                    <a:pt x="253" y="15"/>
                  </a:lnTo>
                  <a:lnTo>
                    <a:pt x="257" y="15"/>
                  </a:lnTo>
                  <a:lnTo>
                    <a:pt x="260" y="15"/>
                  </a:lnTo>
                  <a:lnTo>
                    <a:pt x="264" y="19"/>
                  </a:lnTo>
                  <a:lnTo>
                    <a:pt x="267" y="19"/>
                  </a:lnTo>
                  <a:lnTo>
                    <a:pt x="270" y="19"/>
                  </a:lnTo>
                  <a:lnTo>
                    <a:pt x="274" y="19"/>
                  </a:lnTo>
                  <a:lnTo>
                    <a:pt x="277" y="19"/>
                  </a:lnTo>
                  <a:lnTo>
                    <a:pt x="281" y="19"/>
                  </a:lnTo>
                  <a:lnTo>
                    <a:pt x="284" y="19"/>
                  </a:lnTo>
                  <a:lnTo>
                    <a:pt x="288" y="19"/>
                  </a:lnTo>
                  <a:lnTo>
                    <a:pt x="291" y="19"/>
                  </a:lnTo>
                  <a:lnTo>
                    <a:pt x="295" y="19"/>
                  </a:lnTo>
                  <a:lnTo>
                    <a:pt x="298" y="23"/>
                  </a:lnTo>
                  <a:lnTo>
                    <a:pt x="302" y="23"/>
                  </a:lnTo>
                  <a:lnTo>
                    <a:pt x="305" y="23"/>
                  </a:lnTo>
                  <a:lnTo>
                    <a:pt x="309" y="23"/>
                  </a:lnTo>
                  <a:lnTo>
                    <a:pt x="312" y="23"/>
                  </a:lnTo>
                  <a:lnTo>
                    <a:pt x="316" y="23"/>
                  </a:lnTo>
                  <a:lnTo>
                    <a:pt x="319" y="23"/>
                  </a:lnTo>
                  <a:lnTo>
                    <a:pt x="323" y="23"/>
                  </a:lnTo>
                  <a:lnTo>
                    <a:pt x="326" y="27"/>
                  </a:lnTo>
                  <a:lnTo>
                    <a:pt x="329" y="27"/>
                  </a:lnTo>
                  <a:lnTo>
                    <a:pt x="333" y="27"/>
                  </a:lnTo>
                  <a:lnTo>
                    <a:pt x="336" y="27"/>
                  </a:lnTo>
                  <a:lnTo>
                    <a:pt x="340" y="27"/>
                  </a:lnTo>
                  <a:lnTo>
                    <a:pt x="343" y="27"/>
                  </a:lnTo>
                  <a:lnTo>
                    <a:pt x="347" y="27"/>
                  </a:lnTo>
                  <a:lnTo>
                    <a:pt x="350" y="27"/>
                  </a:lnTo>
                  <a:lnTo>
                    <a:pt x="354" y="31"/>
                  </a:lnTo>
                  <a:lnTo>
                    <a:pt x="357" y="31"/>
                  </a:lnTo>
                  <a:lnTo>
                    <a:pt x="361" y="31"/>
                  </a:lnTo>
                  <a:lnTo>
                    <a:pt x="364" y="31"/>
                  </a:lnTo>
                  <a:lnTo>
                    <a:pt x="368" y="31"/>
                  </a:lnTo>
                  <a:lnTo>
                    <a:pt x="371" y="31"/>
                  </a:lnTo>
                  <a:lnTo>
                    <a:pt x="375" y="31"/>
                  </a:lnTo>
                  <a:lnTo>
                    <a:pt x="378" y="35"/>
                  </a:lnTo>
                  <a:lnTo>
                    <a:pt x="381" y="35"/>
                  </a:lnTo>
                  <a:lnTo>
                    <a:pt x="385" y="35"/>
                  </a:lnTo>
                  <a:lnTo>
                    <a:pt x="388" y="35"/>
                  </a:lnTo>
                  <a:lnTo>
                    <a:pt x="392" y="35"/>
                  </a:lnTo>
                  <a:lnTo>
                    <a:pt x="395" y="35"/>
                  </a:lnTo>
                  <a:lnTo>
                    <a:pt x="399" y="35"/>
                  </a:lnTo>
                  <a:lnTo>
                    <a:pt x="402" y="39"/>
                  </a:lnTo>
                  <a:lnTo>
                    <a:pt x="406" y="39"/>
                  </a:lnTo>
                  <a:lnTo>
                    <a:pt x="409" y="39"/>
                  </a:lnTo>
                  <a:lnTo>
                    <a:pt x="413" y="39"/>
                  </a:lnTo>
                  <a:lnTo>
                    <a:pt x="416" y="39"/>
                  </a:lnTo>
                  <a:lnTo>
                    <a:pt x="420" y="39"/>
                  </a:lnTo>
                  <a:lnTo>
                    <a:pt x="423" y="43"/>
                  </a:lnTo>
                  <a:lnTo>
                    <a:pt x="427" y="43"/>
                  </a:lnTo>
                  <a:lnTo>
                    <a:pt x="430" y="43"/>
                  </a:lnTo>
                  <a:lnTo>
                    <a:pt x="434" y="43"/>
                  </a:lnTo>
                  <a:lnTo>
                    <a:pt x="437" y="43"/>
                  </a:lnTo>
                  <a:lnTo>
                    <a:pt x="440" y="43"/>
                  </a:lnTo>
                </a:path>
              </a:pathLst>
            </a:custGeom>
            <a:noFill/>
            <a:ln w="349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7" name="Freeform 146"/>
            <p:cNvSpPr>
              <a:spLocks/>
            </p:cNvSpPr>
            <p:nvPr/>
          </p:nvSpPr>
          <p:spPr bwMode="auto">
            <a:xfrm>
              <a:off x="3980" y="1788"/>
              <a:ext cx="441" cy="144"/>
            </a:xfrm>
            <a:custGeom>
              <a:avLst/>
              <a:gdLst>
                <a:gd name="T0" fmla="*/ 7 w 441"/>
                <a:gd name="T1" fmla="*/ 3 h 144"/>
                <a:gd name="T2" fmla="*/ 18 w 441"/>
                <a:gd name="T3" fmla="*/ 3 h 144"/>
                <a:gd name="T4" fmla="*/ 28 w 441"/>
                <a:gd name="T5" fmla="*/ 7 h 144"/>
                <a:gd name="T6" fmla="*/ 39 w 441"/>
                <a:gd name="T7" fmla="*/ 11 h 144"/>
                <a:gd name="T8" fmla="*/ 49 w 441"/>
                <a:gd name="T9" fmla="*/ 11 h 144"/>
                <a:gd name="T10" fmla="*/ 59 w 441"/>
                <a:gd name="T11" fmla="*/ 15 h 144"/>
                <a:gd name="T12" fmla="*/ 70 w 441"/>
                <a:gd name="T13" fmla="*/ 15 h 144"/>
                <a:gd name="T14" fmla="*/ 80 w 441"/>
                <a:gd name="T15" fmla="*/ 19 h 144"/>
                <a:gd name="T16" fmla="*/ 91 w 441"/>
                <a:gd name="T17" fmla="*/ 23 h 144"/>
                <a:gd name="T18" fmla="*/ 101 w 441"/>
                <a:gd name="T19" fmla="*/ 23 h 144"/>
                <a:gd name="T20" fmla="*/ 111 w 441"/>
                <a:gd name="T21" fmla="*/ 27 h 144"/>
                <a:gd name="T22" fmla="*/ 122 w 441"/>
                <a:gd name="T23" fmla="*/ 31 h 144"/>
                <a:gd name="T24" fmla="*/ 132 w 441"/>
                <a:gd name="T25" fmla="*/ 35 h 144"/>
                <a:gd name="T26" fmla="*/ 143 w 441"/>
                <a:gd name="T27" fmla="*/ 35 h 144"/>
                <a:gd name="T28" fmla="*/ 153 w 441"/>
                <a:gd name="T29" fmla="*/ 39 h 144"/>
                <a:gd name="T30" fmla="*/ 163 w 441"/>
                <a:gd name="T31" fmla="*/ 42 h 144"/>
                <a:gd name="T32" fmla="*/ 174 w 441"/>
                <a:gd name="T33" fmla="*/ 46 h 144"/>
                <a:gd name="T34" fmla="*/ 184 w 441"/>
                <a:gd name="T35" fmla="*/ 46 h 144"/>
                <a:gd name="T36" fmla="*/ 195 w 441"/>
                <a:gd name="T37" fmla="*/ 50 h 144"/>
                <a:gd name="T38" fmla="*/ 205 w 441"/>
                <a:gd name="T39" fmla="*/ 54 h 144"/>
                <a:gd name="T40" fmla="*/ 216 w 441"/>
                <a:gd name="T41" fmla="*/ 58 h 144"/>
                <a:gd name="T42" fmla="*/ 226 w 441"/>
                <a:gd name="T43" fmla="*/ 62 h 144"/>
                <a:gd name="T44" fmla="*/ 236 w 441"/>
                <a:gd name="T45" fmla="*/ 66 h 144"/>
                <a:gd name="T46" fmla="*/ 247 w 441"/>
                <a:gd name="T47" fmla="*/ 70 h 144"/>
                <a:gd name="T48" fmla="*/ 257 w 441"/>
                <a:gd name="T49" fmla="*/ 74 h 144"/>
                <a:gd name="T50" fmla="*/ 268 w 441"/>
                <a:gd name="T51" fmla="*/ 78 h 144"/>
                <a:gd name="T52" fmla="*/ 278 w 441"/>
                <a:gd name="T53" fmla="*/ 81 h 144"/>
                <a:gd name="T54" fmla="*/ 288 w 441"/>
                <a:gd name="T55" fmla="*/ 81 h 144"/>
                <a:gd name="T56" fmla="*/ 299 w 441"/>
                <a:gd name="T57" fmla="*/ 85 h 144"/>
                <a:gd name="T58" fmla="*/ 309 w 441"/>
                <a:gd name="T59" fmla="*/ 89 h 144"/>
                <a:gd name="T60" fmla="*/ 320 w 441"/>
                <a:gd name="T61" fmla="*/ 93 h 144"/>
                <a:gd name="T62" fmla="*/ 330 w 441"/>
                <a:gd name="T63" fmla="*/ 97 h 144"/>
                <a:gd name="T64" fmla="*/ 340 w 441"/>
                <a:gd name="T65" fmla="*/ 101 h 144"/>
                <a:gd name="T66" fmla="*/ 351 w 441"/>
                <a:gd name="T67" fmla="*/ 105 h 144"/>
                <a:gd name="T68" fmla="*/ 361 w 441"/>
                <a:gd name="T69" fmla="*/ 113 h 144"/>
                <a:gd name="T70" fmla="*/ 372 w 441"/>
                <a:gd name="T71" fmla="*/ 116 h 144"/>
                <a:gd name="T72" fmla="*/ 382 w 441"/>
                <a:gd name="T73" fmla="*/ 120 h 144"/>
                <a:gd name="T74" fmla="*/ 392 w 441"/>
                <a:gd name="T75" fmla="*/ 124 h 144"/>
                <a:gd name="T76" fmla="*/ 403 w 441"/>
                <a:gd name="T77" fmla="*/ 128 h 144"/>
                <a:gd name="T78" fmla="*/ 413 w 441"/>
                <a:gd name="T79" fmla="*/ 132 h 144"/>
                <a:gd name="T80" fmla="*/ 424 w 441"/>
                <a:gd name="T81" fmla="*/ 136 h 144"/>
                <a:gd name="T82" fmla="*/ 434 w 441"/>
                <a:gd name="T83" fmla="*/ 140 h 14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41"/>
                <a:gd name="T127" fmla="*/ 0 h 144"/>
                <a:gd name="T128" fmla="*/ 441 w 441"/>
                <a:gd name="T129" fmla="*/ 144 h 14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41" h="144">
                  <a:moveTo>
                    <a:pt x="0" y="0"/>
                  </a:moveTo>
                  <a:lnTo>
                    <a:pt x="4" y="3"/>
                  </a:lnTo>
                  <a:lnTo>
                    <a:pt x="7" y="3"/>
                  </a:lnTo>
                  <a:lnTo>
                    <a:pt x="11" y="3"/>
                  </a:lnTo>
                  <a:lnTo>
                    <a:pt x="14" y="3"/>
                  </a:lnTo>
                  <a:lnTo>
                    <a:pt x="18" y="3"/>
                  </a:lnTo>
                  <a:lnTo>
                    <a:pt x="21" y="7"/>
                  </a:lnTo>
                  <a:lnTo>
                    <a:pt x="25" y="7"/>
                  </a:lnTo>
                  <a:lnTo>
                    <a:pt x="28" y="7"/>
                  </a:lnTo>
                  <a:lnTo>
                    <a:pt x="32" y="7"/>
                  </a:lnTo>
                  <a:lnTo>
                    <a:pt x="35" y="7"/>
                  </a:lnTo>
                  <a:lnTo>
                    <a:pt x="39" y="11"/>
                  </a:lnTo>
                  <a:lnTo>
                    <a:pt x="42" y="11"/>
                  </a:lnTo>
                  <a:lnTo>
                    <a:pt x="46" y="11"/>
                  </a:lnTo>
                  <a:lnTo>
                    <a:pt x="49" y="11"/>
                  </a:lnTo>
                  <a:lnTo>
                    <a:pt x="52" y="11"/>
                  </a:lnTo>
                  <a:lnTo>
                    <a:pt x="56" y="15"/>
                  </a:lnTo>
                  <a:lnTo>
                    <a:pt x="59" y="15"/>
                  </a:lnTo>
                  <a:lnTo>
                    <a:pt x="63" y="15"/>
                  </a:lnTo>
                  <a:lnTo>
                    <a:pt x="66" y="15"/>
                  </a:lnTo>
                  <a:lnTo>
                    <a:pt x="70" y="15"/>
                  </a:lnTo>
                  <a:lnTo>
                    <a:pt x="73" y="19"/>
                  </a:lnTo>
                  <a:lnTo>
                    <a:pt x="77" y="19"/>
                  </a:lnTo>
                  <a:lnTo>
                    <a:pt x="80" y="19"/>
                  </a:lnTo>
                  <a:lnTo>
                    <a:pt x="84" y="19"/>
                  </a:lnTo>
                  <a:lnTo>
                    <a:pt x="87" y="19"/>
                  </a:lnTo>
                  <a:lnTo>
                    <a:pt x="91" y="23"/>
                  </a:lnTo>
                  <a:lnTo>
                    <a:pt x="94" y="23"/>
                  </a:lnTo>
                  <a:lnTo>
                    <a:pt x="98" y="23"/>
                  </a:lnTo>
                  <a:lnTo>
                    <a:pt x="101" y="23"/>
                  </a:lnTo>
                  <a:lnTo>
                    <a:pt x="105" y="27"/>
                  </a:lnTo>
                  <a:lnTo>
                    <a:pt x="108" y="27"/>
                  </a:lnTo>
                  <a:lnTo>
                    <a:pt x="111" y="27"/>
                  </a:lnTo>
                  <a:lnTo>
                    <a:pt x="115" y="27"/>
                  </a:lnTo>
                  <a:lnTo>
                    <a:pt x="118" y="31"/>
                  </a:lnTo>
                  <a:lnTo>
                    <a:pt x="122" y="31"/>
                  </a:lnTo>
                  <a:lnTo>
                    <a:pt x="125" y="31"/>
                  </a:lnTo>
                  <a:lnTo>
                    <a:pt x="129" y="31"/>
                  </a:lnTo>
                  <a:lnTo>
                    <a:pt x="132" y="35"/>
                  </a:lnTo>
                  <a:lnTo>
                    <a:pt x="136" y="35"/>
                  </a:lnTo>
                  <a:lnTo>
                    <a:pt x="139" y="35"/>
                  </a:lnTo>
                  <a:lnTo>
                    <a:pt x="143" y="35"/>
                  </a:lnTo>
                  <a:lnTo>
                    <a:pt x="146" y="39"/>
                  </a:lnTo>
                  <a:lnTo>
                    <a:pt x="150" y="39"/>
                  </a:lnTo>
                  <a:lnTo>
                    <a:pt x="153" y="39"/>
                  </a:lnTo>
                  <a:lnTo>
                    <a:pt x="157" y="39"/>
                  </a:lnTo>
                  <a:lnTo>
                    <a:pt x="160" y="42"/>
                  </a:lnTo>
                  <a:lnTo>
                    <a:pt x="163" y="42"/>
                  </a:lnTo>
                  <a:lnTo>
                    <a:pt x="167" y="42"/>
                  </a:lnTo>
                  <a:lnTo>
                    <a:pt x="170" y="42"/>
                  </a:lnTo>
                  <a:lnTo>
                    <a:pt x="174" y="46"/>
                  </a:lnTo>
                  <a:lnTo>
                    <a:pt x="177" y="46"/>
                  </a:lnTo>
                  <a:lnTo>
                    <a:pt x="181" y="46"/>
                  </a:lnTo>
                  <a:lnTo>
                    <a:pt x="184" y="46"/>
                  </a:lnTo>
                  <a:lnTo>
                    <a:pt x="188" y="50"/>
                  </a:lnTo>
                  <a:lnTo>
                    <a:pt x="191" y="50"/>
                  </a:lnTo>
                  <a:lnTo>
                    <a:pt x="195" y="50"/>
                  </a:lnTo>
                  <a:lnTo>
                    <a:pt x="198" y="54"/>
                  </a:lnTo>
                  <a:lnTo>
                    <a:pt x="202" y="54"/>
                  </a:lnTo>
                  <a:lnTo>
                    <a:pt x="205" y="54"/>
                  </a:lnTo>
                  <a:lnTo>
                    <a:pt x="209" y="54"/>
                  </a:lnTo>
                  <a:lnTo>
                    <a:pt x="212" y="58"/>
                  </a:lnTo>
                  <a:lnTo>
                    <a:pt x="216" y="58"/>
                  </a:lnTo>
                  <a:lnTo>
                    <a:pt x="219" y="58"/>
                  </a:lnTo>
                  <a:lnTo>
                    <a:pt x="222" y="62"/>
                  </a:lnTo>
                  <a:lnTo>
                    <a:pt x="226" y="62"/>
                  </a:lnTo>
                  <a:lnTo>
                    <a:pt x="229" y="62"/>
                  </a:lnTo>
                  <a:lnTo>
                    <a:pt x="233" y="62"/>
                  </a:lnTo>
                  <a:lnTo>
                    <a:pt x="236" y="66"/>
                  </a:lnTo>
                  <a:lnTo>
                    <a:pt x="240" y="66"/>
                  </a:lnTo>
                  <a:lnTo>
                    <a:pt x="243" y="66"/>
                  </a:lnTo>
                  <a:lnTo>
                    <a:pt x="247" y="70"/>
                  </a:lnTo>
                  <a:lnTo>
                    <a:pt x="250" y="70"/>
                  </a:lnTo>
                  <a:lnTo>
                    <a:pt x="254" y="70"/>
                  </a:lnTo>
                  <a:lnTo>
                    <a:pt x="257" y="74"/>
                  </a:lnTo>
                  <a:lnTo>
                    <a:pt x="261" y="74"/>
                  </a:lnTo>
                  <a:lnTo>
                    <a:pt x="264" y="74"/>
                  </a:lnTo>
                  <a:lnTo>
                    <a:pt x="268" y="78"/>
                  </a:lnTo>
                  <a:lnTo>
                    <a:pt x="271" y="78"/>
                  </a:lnTo>
                  <a:lnTo>
                    <a:pt x="274" y="78"/>
                  </a:lnTo>
                  <a:lnTo>
                    <a:pt x="278" y="81"/>
                  </a:lnTo>
                  <a:lnTo>
                    <a:pt x="281" y="81"/>
                  </a:lnTo>
                  <a:lnTo>
                    <a:pt x="285" y="81"/>
                  </a:lnTo>
                  <a:lnTo>
                    <a:pt x="288" y="81"/>
                  </a:lnTo>
                  <a:lnTo>
                    <a:pt x="292" y="85"/>
                  </a:lnTo>
                  <a:lnTo>
                    <a:pt x="295" y="85"/>
                  </a:lnTo>
                  <a:lnTo>
                    <a:pt x="299" y="85"/>
                  </a:lnTo>
                  <a:lnTo>
                    <a:pt x="302" y="89"/>
                  </a:lnTo>
                  <a:lnTo>
                    <a:pt x="306" y="89"/>
                  </a:lnTo>
                  <a:lnTo>
                    <a:pt x="309" y="89"/>
                  </a:lnTo>
                  <a:lnTo>
                    <a:pt x="313" y="93"/>
                  </a:lnTo>
                  <a:lnTo>
                    <a:pt x="316" y="93"/>
                  </a:lnTo>
                  <a:lnTo>
                    <a:pt x="320" y="93"/>
                  </a:lnTo>
                  <a:lnTo>
                    <a:pt x="323" y="97"/>
                  </a:lnTo>
                  <a:lnTo>
                    <a:pt x="327" y="97"/>
                  </a:lnTo>
                  <a:lnTo>
                    <a:pt x="330" y="97"/>
                  </a:lnTo>
                  <a:lnTo>
                    <a:pt x="333" y="101"/>
                  </a:lnTo>
                  <a:lnTo>
                    <a:pt x="337" y="101"/>
                  </a:lnTo>
                  <a:lnTo>
                    <a:pt x="340" y="101"/>
                  </a:lnTo>
                  <a:lnTo>
                    <a:pt x="344" y="105"/>
                  </a:lnTo>
                  <a:lnTo>
                    <a:pt x="347" y="105"/>
                  </a:lnTo>
                  <a:lnTo>
                    <a:pt x="351" y="105"/>
                  </a:lnTo>
                  <a:lnTo>
                    <a:pt x="354" y="109"/>
                  </a:lnTo>
                  <a:lnTo>
                    <a:pt x="358" y="109"/>
                  </a:lnTo>
                  <a:lnTo>
                    <a:pt x="361" y="113"/>
                  </a:lnTo>
                  <a:lnTo>
                    <a:pt x="365" y="113"/>
                  </a:lnTo>
                  <a:lnTo>
                    <a:pt x="368" y="113"/>
                  </a:lnTo>
                  <a:lnTo>
                    <a:pt x="372" y="116"/>
                  </a:lnTo>
                  <a:lnTo>
                    <a:pt x="375" y="116"/>
                  </a:lnTo>
                  <a:lnTo>
                    <a:pt x="379" y="116"/>
                  </a:lnTo>
                  <a:lnTo>
                    <a:pt x="382" y="120"/>
                  </a:lnTo>
                  <a:lnTo>
                    <a:pt x="385" y="120"/>
                  </a:lnTo>
                  <a:lnTo>
                    <a:pt x="389" y="120"/>
                  </a:lnTo>
                  <a:lnTo>
                    <a:pt x="392" y="124"/>
                  </a:lnTo>
                  <a:lnTo>
                    <a:pt x="396" y="124"/>
                  </a:lnTo>
                  <a:lnTo>
                    <a:pt x="399" y="124"/>
                  </a:lnTo>
                  <a:lnTo>
                    <a:pt x="403" y="128"/>
                  </a:lnTo>
                  <a:lnTo>
                    <a:pt x="406" y="128"/>
                  </a:lnTo>
                  <a:lnTo>
                    <a:pt x="410" y="132"/>
                  </a:lnTo>
                  <a:lnTo>
                    <a:pt x="413" y="132"/>
                  </a:lnTo>
                  <a:lnTo>
                    <a:pt x="417" y="132"/>
                  </a:lnTo>
                  <a:lnTo>
                    <a:pt x="420" y="136"/>
                  </a:lnTo>
                  <a:lnTo>
                    <a:pt x="424" y="136"/>
                  </a:lnTo>
                  <a:lnTo>
                    <a:pt x="427" y="136"/>
                  </a:lnTo>
                  <a:lnTo>
                    <a:pt x="431" y="140"/>
                  </a:lnTo>
                  <a:lnTo>
                    <a:pt x="434" y="140"/>
                  </a:lnTo>
                  <a:lnTo>
                    <a:pt x="438" y="140"/>
                  </a:lnTo>
                  <a:lnTo>
                    <a:pt x="441" y="144"/>
                  </a:lnTo>
                </a:path>
              </a:pathLst>
            </a:custGeom>
            <a:noFill/>
            <a:ln w="349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8" name="Freeform 147"/>
            <p:cNvSpPr>
              <a:spLocks/>
            </p:cNvSpPr>
            <p:nvPr/>
          </p:nvSpPr>
          <p:spPr bwMode="auto">
            <a:xfrm>
              <a:off x="4421" y="1932"/>
              <a:ext cx="441" cy="198"/>
            </a:xfrm>
            <a:custGeom>
              <a:avLst/>
              <a:gdLst>
                <a:gd name="T0" fmla="*/ 7 w 441"/>
                <a:gd name="T1" fmla="*/ 4 h 198"/>
                <a:gd name="T2" fmla="*/ 17 w 441"/>
                <a:gd name="T3" fmla="*/ 8 h 198"/>
                <a:gd name="T4" fmla="*/ 28 w 441"/>
                <a:gd name="T5" fmla="*/ 11 h 198"/>
                <a:gd name="T6" fmla="*/ 38 w 441"/>
                <a:gd name="T7" fmla="*/ 15 h 198"/>
                <a:gd name="T8" fmla="*/ 49 w 441"/>
                <a:gd name="T9" fmla="*/ 19 h 198"/>
                <a:gd name="T10" fmla="*/ 59 w 441"/>
                <a:gd name="T11" fmla="*/ 23 h 198"/>
                <a:gd name="T12" fmla="*/ 69 w 441"/>
                <a:gd name="T13" fmla="*/ 27 h 198"/>
                <a:gd name="T14" fmla="*/ 80 w 441"/>
                <a:gd name="T15" fmla="*/ 35 h 198"/>
                <a:gd name="T16" fmla="*/ 90 w 441"/>
                <a:gd name="T17" fmla="*/ 39 h 198"/>
                <a:gd name="T18" fmla="*/ 101 w 441"/>
                <a:gd name="T19" fmla="*/ 43 h 198"/>
                <a:gd name="T20" fmla="*/ 111 w 441"/>
                <a:gd name="T21" fmla="*/ 46 h 198"/>
                <a:gd name="T22" fmla="*/ 121 w 441"/>
                <a:gd name="T23" fmla="*/ 50 h 198"/>
                <a:gd name="T24" fmla="*/ 132 w 441"/>
                <a:gd name="T25" fmla="*/ 54 h 198"/>
                <a:gd name="T26" fmla="*/ 142 w 441"/>
                <a:gd name="T27" fmla="*/ 62 h 198"/>
                <a:gd name="T28" fmla="*/ 153 w 441"/>
                <a:gd name="T29" fmla="*/ 66 h 198"/>
                <a:gd name="T30" fmla="*/ 163 w 441"/>
                <a:gd name="T31" fmla="*/ 70 h 198"/>
                <a:gd name="T32" fmla="*/ 173 w 441"/>
                <a:gd name="T33" fmla="*/ 74 h 198"/>
                <a:gd name="T34" fmla="*/ 184 w 441"/>
                <a:gd name="T35" fmla="*/ 78 h 198"/>
                <a:gd name="T36" fmla="*/ 194 w 441"/>
                <a:gd name="T37" fmla="*/ 85 h 198"/>
                <a:gd name="T38" fmla="*/ 205 w 441"/>
                <a:gd name="T39" fmla="*/ 89 h 198"/>
                <a:gd name="T40" fmla="*/ 215 w 441"/>
                <a:gd name="T41" fmla="*/ 93 h 198"/>
                <a:gd name="T42" fmla="*/ 225 w 441"/>
                <a:gd name="T43" fmla="*/ 97 h 198"/>
                <a:gd name="T44" fmla="*/ 236 w 441"/>
                <a:gd name="T45" fmla="*/ 105 h 198"/>
                <a:gd name="T46" fmla="*/ 246 w 441"/>
                <a:gd name="T47" fmla="*/ 109 h 198"/>
                <a:gd name="T48" fmla="*/ 257 w 441"/>
                <a:gd name="T49" fmla="*/ 113 h 198"/>
                <a:gd name="T50" fmla="*/ 267 w 441"/>
                <a:gd name="T51" fmla="*/ 117 h 198"/>
                <a:gd name="T52" fmla="*/ 277 w 441"/>
                <a:gd name="T53" fmla="*/ 124 h 198"/>
                <a:gd name="T54" fmla="*/ 288 w 441"/>
                <a:gd name="T55" fmla="*/ 128 h 198"/>
                <a:gd name="T56" fmla="*/ 298 w 441"/>
                <a:gd name="T57" fmla="*/ 132 h 198"/>
                <a:gd name="T58" fmla="*/ 309 w 441"/>
                <a:gd name="T59" fmla="*/ 136 h 198"/>
                <a:gd name="T60" fmla="*/ 319 w 441"/>
                <a:gd name="T61" fmla="*/ 140 h 198"/>
                <a:gd name="T62" fmla="*/ 330 w 441"/>
                <a:gd name="T63" fmla="*/ 148 h 198"/>
                <a:gd name="T64" fmla="*/ 340 w 441"/>
                <a:gd name="T65" fmla="*/ 152 h 198"/>
                <a:gd name="T66" fmla="*/ 350 w 441"/>
                <a:gd name="T67" fmla="*/ 156 h 198"/>
                <a:gd name="T68" fmla="*/ 361 w 441"/>
                <a:gd name="T69" fmla="*/ 159 h 198"/>
                <a:gd name="T70" fmla="*/ 371 w 441"/>
                <a:gd name="T71" fmla="*/ 167 h 198"/>
                <a:gd name="T72" fmla="*/ 382 w 441"/>
                <a:gd name="T73" fmla="*/ 171 h 198"/>
                <a:gd name="T74" fmla="*/ 392 w 441"/>
                <a:gd name="T75" fmla="*/ 175 h 198"/>
                <a:gd name="T76" fmla="*/ 402 w 441"/>
                <a:gd name="T77" fmla="*/ 183 h 198"/>
                <a:gd name="T78" fmla="*/ 413 w 441"/>
                <a:gd name="T79" fmla="*/ 187 h 198"/>
                <a:gd name="T80" fmla="*/ 423 w 441"/>
                <a:gd name="T81" fmla="*/ 191 h 198"/>
                <a:gd name="T82" fmla="*/ 434 w 441"/>
                <a:gd name="T83" fmla="*/ 195 h 19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41"/>
                <a:gd name="T127" fmla="*/ 0 h 198"/>
                <a:gd name="T128" fmla="*/ 441 w 441"/>
                <a:gd name="T129" fmla="*/ 198 h 19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41" h="198">
                  <a:moveTo>
                    <a:pt x="0" y="0"/>
                  </a:moveTo>
                  <a:lnTo>
                    <a:pt x="3" y="0"/>
                  </a:lnTo>
                  <a:lnTo>
                    <a:pt x="7" y="4"/>
                  </a:lnTo>
                  <a:lnTo>
                    <a:pt x="10" y="4"/>
                  </a:lnTo>
                  <a:lnTo>
                    <a:pt x="14" y="4"/>
                  </a:lnTo>
                  <a:lnTo>
                    <a:pt x="17" y="8"/>
                  </a:lnTo>
                  <a:lnTo>
                    <a:pt x="21" y="8"/>
                  </a:lnTo>
                  <a:lnTo>
                    <a:pt x="24" y="8"/>
                  </a:lnTo>
                  <a:lnTo>
                    <a:pt x="28" y="11"/>
                  </a:lnTo>
                  <a:lnTo>
                    <a:pt x="31" y="11"/>
                  </a:lnTo>
                  <a:lnTo>
                    <a:pt x="35" y="15"/>
                  </a:lnTo>
                  <a:lnTo>
                    <a:pt x="38" y="15"/>
                  </a:lnTo>
                  <a:lnTo>
                    <a:pt x="42" y="15"/>
                  </a:lnTo>
                  <a:lnTo>
                    <a:pt x="45" y="19"/>
                  </a:lnTo>
                  <a:lnTo>
                    <a:pt x="49" y="19"/>
                  </a:lnTo>
                  <a:lnTo>
                    <a:pt x="52" y="19"/>
                  </a:lnTo>
                  <a:lnTo>
                    <a:pt x="55" y="23"/>
                  </a:lnTo>
                  <a:lnTo>
                    <a:pt x="59" y="23"/>
                  </a:lnTo>
                  <a:lnTo>
                    <a:pt x="62" y="27"/>
                  </a:lnTo>
                  <a:lnTo>
                    <a:pt x="66" y="27"/>
                  </a:lnTo>
                  <a:lnTo>
                    <a:pt x="69" y="27"/>
                  </a:lnTo>
                  <a:lnTo>
                    <a:pt x="73" y="31"/>
                  </a:lnTo>
                  <a:lnTo>
                    <a:pt x="76" y="31"/>
                  </a:lnTo>
                  <a:lnTo>
                    <a:pt x="80" y="35"/>
                  </a:lnTo>
                  <a:lnTo>
                    <a:pt x="83" y="35"/>
                  </a:lnTo>
                  <a:lnTo>
                    <a:pt x="87" y="35"/>
                  </a:lnTo>
                  <a:lnTo>
                    <a:pt x="90" y="39"/>
                  </a:lnTo>
                  <a:lnTo>
                    <a:pt x="94" y="39"/>
                  </a:lnTo>
                  <a:lnTo>
                    <a:pt x="97" y="43"/>
                  </a:lnTo>
                  <a:lnTo>
                    <a:pt x="101" y="43"/>
                  </a:lnTo>
                  <a:lnTo>
                    <a:pt x="104" y="43"/>
                  </a:lnTo>
                  <a:lnTo>
                    <a:pt x="108" y="46"/>
                  </a:lnTo>
                  <a:lnTo>
                    <a:pt x="111" y="46"/>
                  </a:lnTo>
                  <a:lnTo>
                    <a:pt x="114" y="46"/>
                  </a:lnTo>
                  <a:lnTo>
                    <a:pt x="118" y="50"/>
                  </a:lnTo>
                  <a:lnTo>
                    <a:pt x="121" y="50"/>
                  </a:lnTo>
                  <a:lnTo>
                    <a:pt x="125" y="54"/>
                  </a:lnTo>
                  <a:lnTo>
                    <a:pt x="128" y="54"/>
                  </a:lnTo>
                  <a:lnTo>
                    <a:pt x="132" y="54"/>
                  </a:lnTo>
                  <a:lnTo>
                    <a:pt x="135" y="58"/>
                  </a:lnTo>
                  <a:lnTo>
                    <a:pt x="139" y="58"/>
                  </a:lnTo>
                  <a:lnTo>
                    <a:pt x="142" y="62"/>
                  </a:lnTo>
                  <a:lnTo>
                    <a:pt x="146" y="62"/>
                  </a:lnTo>
                  <a:lnTo>
                    <a:pt x="149" y="62"/>
                  </a:lnTo>
                  <a:lnTo>
                    <a:pt x="153" y="66"/>
                  </a:lnTo>
                  <a:lnTo>
                    <a:pt x="156" y="66"/>
                  </a:lnTo>
                  <a:lnTo>
                    <a:pt x="160" y="70"/>
                  </a:lnTo>
                  <a:lnTo>
                    <a:pt x="163" y="70"/>
                  </a:lnTo>
                  <a:lnTo>
                    <a:pt x="166" y="70"/>
                  </a:lnTo>
                  <a:lnTo>
                    <a:pt x="170" y="74"/>
                  </a:lnTo>
                  <a:lnTo>
                    <a:pt x="173" y="74"/>
                  </a:lnTo>
                  <a:lnTo>
                    <a:pt x="177" y="78"/>
                  </a:lnTo>
                  <a:lnTo>
                    <a:pt x="180" y="78"/>
                  </a:lnTo>
                  <a:lnTo>
                    <a:pt x="184" y="78"/>
                  </a:lnTo>
                  <a:lnTo>
                    <a:pt x="187" y="82"/>
                  </a:lnTo>
                  <a:lnTo>
                    <a:pt x="191" y="82"/>
                  </a:lnTo>
                  <a:lnTo>
                    <a:pt x="194" y="85"/>
                  </a:lnTo>
                  <a:lnTo>
                    <a:pt x="198" y="85"/>
                  </a:lnTo>
                  <a:lnTo>
                    <a:pt x="201" y="89"/>
                  </a:lnTo>
                  <a:lnTo>
                    <a:pt x="205" y="89"/>
                  </a:lnTo>
                  <a:lnTo>
                    <a:pt x="208" y="89"/>
                  </a:lnTo>
                  <a:lnTo>
                    <a:pt x="212" y="93"/>
                  </a:lnTo>
                  <a:lnTo>
                    <a:pt x="215" y="93"/>
                  </a:lnTo>
                  <a:lnTo>
                    <a:pt x="219" y="97"/>
                  </a:lnTo>
                  <a:lnTo>
                    <a:pt x="222" y="97"/>
                  </a:lnTo>
                  <a:lnTo>
                    <a:pt x="225" y="97"/>
                  </a:lnTo>
                  <a:lnTo>
                    <a:pt x="229" y="101"/>
                  </a:lnTo>
                  <a:lnTo>
                    <a:pt x="232" y="101"/>
                  </a:lnTo>
                  <a:lnTo>
                    <a:pt x="236" y="105"/>
                  </a:lnTo>
                  <a:lnTo>
                    <a:pt x="239" y="105"/>
                  </a:lnTo>
                  <a:lnTo>
                    <a:pt x="243" y="105"/>
                  </a:lnTo>
                  <a:lnTo>
                    <a:pt x="246" y="109"/>
                  </a:lnTo>
                  <a:lnTo>
                    <a:pt x="250" y="109"/>
                  </a:lnTo>
                  <a:lnTo>
                    <a:pt x="253" y="113"/>
                  </a:lnTo>
                  <a:lnTo>
                    <a:pt x="257" y="113"/>
                  </a:lnTo>
                  <a:lnTo>
                    <a:pt x="260" y="113"/>
                  </a:lnTo>
                  <a:lnTo>
                    <a:pt x="264" y="117"/>
                  </a:lnTo>
                  <a:lnTo>
                    <a:pt x="267" y="117"/>
                  </a:lnTo>
                  <a:lnTo>
                    <a:pt x="271" y="121"/>
                  </a:lnTo>
                  <a:lnTo>
                    <a:pt x="274" y="121"/>
                  </a:lnTo>
                  <a:lnTo>
                    <a:pt x="277" y="124"/>
                  </a:lnTo>
                  <a:lnTo>
                    <a:pt x="281" y="124"/>
                  </a:lnTo>
                  <a:lnTo>
                    <a:pt x="284" y="124"/>
                  </a:lnTo>
                  <a:lnTo>
                    <a:pt x="288" y="128"/>
                  </a:lnTo>
                  <a:lnTo>
                    <a:pt x="291" y="128"/>
                  </a:lnTo>
                  <a:lnTo>
                    <a:pt x="295" y="132"/>
                  </a:lnTo>
                  <a:lnTo>
                    <a:pt x="298" y="132"/>
                  </a:lnTo>
                  <a:lnTo>
                    <a:pt x="302" y="132"/>
                  </a:lnTo>
                  <a:lnTo>
                    <a:pt x="305" y="136"/>
                  </a:lnTo>
                  <a:lnTo>
                    <a:pt x="309" y="136"/>
                  </a:lnTo>
                  <a:lnTo>
                    <a:pt x="312" y="140"/>
                  </a:lnTo>
                  <a:lnTo>
                    <a:pt x="316" y="140"/>
                  </a:lnTo>
                  <a:lnTo>
                    <a:pt x="319" y="140"/>
                  </a:lnTo>
                  <a:lnTo>
                    <a:pt x="323" y="144"/>
                  </a:lnTo>
                  <a:lnTo>
                    <a:pt x="326" y="144"/>
                  </a:lnTo>
                  <a:lnTo>
                    <a:pt x="330" y="148"/>
                  </a:lnTo>
                  <a:lnTo>
                    <a:pt x="333" y="148"/>
                  </a:lnTo>
                  <a:lnTo>
                    <a:pt x="336" y="152"/>
                  </a:lnTo>
                  <a:lnTo>
                    <a:pt x="340" y="152"/>
                  </a:lnTo>
                  <a:lnTo>
                    <a:pt x="343" y="152"/>
                  </a:lnTo>
                  <a:lnTo>
                    <a:pt x="347" y="156"/>
                  </a:lnTo>
                  <a:lnTo>
                    <a:pt x="350" y="156"/>
                  </a:lnTo>
                  <a:lnTo>
                    <a:pt x="354" y="159"/>
                  </a:lnTo>
                  <a:lnTo>
                    <a:pt x="357" y="159"/>
                  </a:lnTo>
                  <a:lnTo>
                    <a:pt x="361" y="159"/>
                  </a:lnTo>
                  <a:lnTo>
                    <a:pt x="364" y="163"/>
                  </a:lnTo>
                  <a:lnTo>
                    <a:pt x="368" y="163"/>
                  </a:lnTo>
                  <a:lnTo>
                    <a:pt x="371" y="167"/>
                  </a:lnTo>
                  <a:lnTo>
                    <a:pt x="375" y="167"/>
                  </a:lnTo>
                  <a:lnTo>
                    <a:pt x="378" y="171"/>
                  </a:lnTo>
                  <a:lnTo>
                    <a:pt x="382" y="171"/>
                  </a:lnTo>
                  <a:lnTo>
                    <a:pt x="385" y="171"/>
                  </a:lnTo>
                  <a:lnTo>
                    <a:pt x="388" y="175"/>
                  </a:lnTo>
                  <a:lnTo>
                    <a:pt x="392" y="175"/>
                  </a:lnTo>
                  <a:lnTo>
                    <a:pt x="395" y="179"/>
                  </a:lnTo>
                  <a:lnTo>
                    <a:pt x="399" y="179"/>
                  </a:lnTo>
                  <a:lnTo>
                    <a:pt x="402" y="183"/>
                  </a:lnTo>
                  <a:lnTo>
                    <a:pt x="406" y="183"/>
                  </a:lnTo>
                  <a:lnTo>
                    <a:pt x="409" y="183"/>
                  </a:lnTo>
                  <a:lnTo>
                    <a:pt x="413" y="187"/>
                  </a:lnTo>
                  <a:lnTo>
                    <a:pt x="416" y="187"/>
                  </a:lnTo>
                  <a:lnTo>
                    <a:pt x="420" y="191"/>
                  </a:lnTo>
                  <a:lnTo>
                    <a:pt x="423" y="191"/>
                  </a:lnTo>
                  <a:lnTo>
                    <a:pt x="427" y="191"/>
                  </a:lnTo>
                  <a:lnTo>
                    <a:pt x="430" y="195"/>
                  </a:lnTo>
                  <a:lnTo>
                    <a:pt x="434" y="195"/>
                  </a:lnTo>
                  <a:lnTo>
                    <a:pt x="437" y="198"/>
                  </a:lnTo>
                  <a:lnTo>
                    <a:pt x="441" y="198"/>
                  </a:lnTo>
                </a:path>
              </a:pathLst>
            </a:custGeom>
            <a:noFill/>
            <a:ln w="349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9" name="Freeform 148"/>
            <p:cNvSpPr>
              <a:spLocks/>
            </p:cNvSpPr>
            <p:nvPr/>
          </p:nvSpPr>
          <p:spPr bwMode="auto">
            <a:xfrm>
              <a:off x="4862" y="2130"/>
              <a:ext cx="381" cy="184"/>
            </a:xfrm>
            <a:custGeom>
              <a:avLst/>
              <a:gdLst>
                <a:gd name="T0" fmla="*/ 3 w 381"/>
                <a:gd name="T1" fmla="*/ 4 h 184"/>
                <a:gd name="T2" fmla="*/ 10 w 381"/>
                <a:gd name="T3" fmla="*/ 4 h 184"/>
                <a:gd name="T4" fmla="*/ 17 w 381"/>
                <a:gd name="T5" fmla="*/ 8 h 184"/>
                <a:gd name="T6" fmla="*/ 24 w 381"/>
                <a:gd name="T7" fmla="*/ 12 h 184"/>
                <a:gd name="T8" fmla="*/ 31 w 381"/>
                <a:gd name="T9" fmla="*/ 16 h 184"/>
                <a:gd name="T10" fmla="*/ 38 w 381"/>
                <a:gd name="T11" fmla="*/ 20 h 184"/>
                <a:gd name="T12" fmla="*/ 45 w 381"/>
                <a:gd name="T13" fmla="*/ 24 h 184"/>
                <a:gd name="T14" fmla="*/ 52 w 381"/>
                <a:gd name="T15" fmla="*/ 24 h 184"/>
                <a:gd name="T16" fmla="*/ 58 w 381"/>
                <a:gd name="T17" fmla="*/ 28 h 184"/>
                <a:gd name="T18" fmla="*/ 65 w 381"/>
                <a:gd name="T19" fmla="*/ 32 h 184"/>
                <a:gd name="T20" fmla="*/ 72 w 381"/>
                <a:gd name="T21" fmla="*/ 35 h 184"/>
                <a:gd name="T22" fmla="*/ 79 w 381"/>
                <a:gd name="T23" fmla="*/ 39 h 184"/>
                <a:gd name="T24" fmla="*/ 86 w 381"/>
                <a:gd name="T25" fmla="*/ 43 h 184"/>
                <a:gd name="T26" fmla="*/ 93 w 381"/>
                <a:gd name="T27" fmla="*/ 47 h 184"/>
                <a:gd name="T28" fmla="*/ 100 w 381"/>
                <a:gd name="T29" fmla="*/ 47 h 184"/>
                <a:gd name="T30" fmla="*/ 107 w 381"/>
                <a:gd name="T31" fmla="*/ 51 h 184"/>
                <a:gd name="T32" fmla="*/ 114 w 381"/>
                <a:gd name="T33" fmla="*/ 55 h 184"/>
                <a:gd name="T34" fmla="*/ 121 w 381"/>
                <a:gd name="T35" fmla="*/ 59 h 184"/>
                <a:gd name="T36" fmla="*/ 128 w 381"/>
                <a:gd name="T37" fmla="*/ 63 h 184"/>
                <a:gd name="T38" fmla="*/ 135 w 381"/>
                <a:gd name="T39" fmla="*/ 67 h 184"/>
                <a:gd name="T40" fmla="*/ 142 w 381"/>
                <a:gd name="T41" fmla="*/ 71 h 184"/>
                <a:gd name="T42" fmla="*/ 149 w 381"/>
                <a:gd name="T43" fmla="*/ 71 h 184"/>
                <a:gd name="T44" fmla="*/ 156 w 381"/>
                <a:gd name="T45" fmla="*/ 74 h 184"/>
                <a:gd name="T46" fmla="*/ 163 w 381"/>
                <a:gd name="T47" fmla="*/ 78 h 184"/>
                <a:gd name="T48" fmla="*/ 169 w 381"/>
                <a:gd name="T49" fmla="*/ 82 h 184"/>
                <a:gd name="T50" fmla="*/ 176 w 381"/>
                <a:gd name="T51" fmla="*/ 86 h 184"/>
                <a:gd name="T52" fmla="*/ 183 w 381"/>
                <a:gd name="T53" fmla="*/ 90 h 184"/>
                <a:gd name="T54" fmla="*/ 190 w 381"/>
                <a:gd name="T55" fmla="*/ 90 h 184"/>
                <a:gd name="T56" fmla="*/ 197 w 381"/>
                <a:gd name="T57" fmla="*/ 94 h 184"/>
                <a:gd name="T58" fmla="*/ 204 w 381"/>
                <a:gd name="T59" fmla="*/ 98 h 184"/>
                <a:gd name="T60" fmla="*/ 211 w 381"/>
                <a:gd name="T61" fmla="*/ 102 h 184"/>
                <a:gd name="T62" fmla="*/ 218 w 381"/>
                <a:gd name="T63" fmla="*/ 106 h 184"/>
                <a:gd name="T64" fmla="*/ 225 w 381"/>
                <a:gd name="T65" fmla="*/ 110 h 184"/>
                <a:gd name="T66" fmla="*/ 232 w 381"/>
                <a:gd name="T67" fmla="*/ 113 h 184"/>
                <a:gd name="T68" fmla="*/ 239 w 381"/>
                <a:gd name="T69" fmla="*/ 113 h 184"/>
                <a:gd name="T70" fmla="*/ 246 w 381"/>
                <a:gd name="T71" fmla="*/ 117 h 184"/>
                <a:gd name="T72" fmla="*/ 253 w 381"/>
                <a:gd name="T73" fmla="*/ 121 h 184"/>
                <a:gd name="T74" fmla="*/ 260 w 381"/>
                <a:gd name="T75" fmla="*/ 125 h 184"/>
                <a:gd name="T76" fmla="*/ 267 w 381"/>
                <a:gd name="T77" fmla="*/ 129 h 184"/>
                <a:gd name="T78" fmla="*/ 274 w 381"/>
                <a:gd name="T79" fmla="*/ 133 h 184"/>
                <a:gd name="T80" fmla="*/ 280 w 381"/>
                <a:gd name="T81" fmla="*/ 137 h 184"/>
                <a:gd name="T82" fmla="*/ 287 w 381"/>
                <a:gd name="T83" fmla="*/ 137 h 184"/>
                <a:gd name="T84" fmla="*/ 294 w 381"/>
                <a:gd name="T85" fmla="*/ 141 h 184"/>
                <a:gd name="T86" fmla="*/ 301 w 381"/>
                <a:gd name="T87" fmla="*/ 145 h 184"/>
                <a:gd name="T88" fmla="*/ 308 w 381"/>
                <a:gd name="T89" fmla="*/ 148 h 184"/>
                <a:gd name="T90" fmla="*/ 315 w 381"/>
                <a:gd name="T91" fmla="*/ 152 h 184"/>
                <a:gd name="T92" fmla="*/ 322 w 381"/>
                <a:gd name="T93" fmla="*/ 156 h 184"/>
                <a:gd name="T94" fmla="*/ 329 w 381"/>
                <a:gd name="T95" fmla="*/ 160 h 184"/>
                <a:gd name="T96" fmla="*/ 336 w 381"/>
                <a:gd name="T97" fmla="*/ 160 h 184"/>
                <a:gd name="T98" fmla="*/ 343 w 381"/>
                <a:gd name="T99" fmla="*/ 164 h 184"/>
                <a:gd name="T100" fmla="*/ 350 w 381"/>
                <a:gd name="T101" fmla="*/ 168 h 184"/>
                <a:gd name="T102" fmla="*/ 357 w 381"/>
                <a:gd name="T103" fmla="*/ 172 h 184"/>
                <a:gd name="T104" fmla="*/ 364 w 381"/>
                <a:gd name="T105" fmla="*/ 176 h 184"/>
                <a:gd name="T106" fmla="*/ 371 w 381"/>
                <a:gd name="T107" fmla="*/ 180 h 184"/>
                <a:gd name="T108" fmla="*/ 378 w 381"/>
                <a:gd name="T109" fmla="*/ 184 h 18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81"/>
                <a:gd name="T166" fmla="*/ 0 h 184"/>
                <a:gd name="T167" fmla="*/ 381 w 381"/>
                <a:gd name="T168" fmla="*/ 184 h 18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81" h="184">
                  <a:moveTo>
                    <a:pt x="0" y="0"/>
                  </a:moveTo>
                  <a:lnTo>
                    <a:pt x="3" y="4"/>
                  </a:lnTo>
                  <a:lnTo>
                    <a:pt x="6" y="4"/>
                  </a:lnTo>
                  <a:lnTo>
                    <a:pt x="10" y="4"/>
                  </a:lnTo>
                  <a:lnTo>
                    <a:pt x="13" y="8"/>
                  </a:lnTo>
                  <a:lnTo>
                    <a:pt x="17" y="8"/>
                  </a:lnTo>
                  <a:lnTo>
                    <a:pt x="20" y="12"/>
                  </a:lnTo>
                  <a:lnTo>
                    <a:pt x="24" y="12"/>
                  </a:lnTo>
                  <a:lnTo>
                    <a:pt x="27" y="16"/>
                  </a:lnTo>
                  <a:lnTo>
                    <a:pt x="31" y="16"/>
                  </a:lnTo>
                  <a:lnTo>
                    <a:pt x="34" y="16"/>
                  </a:lnTo>
                  <a:lnTo>
                    <a:pt x="38" y="20"/>
                  </a:lnTo>
                  <a:lnTo>
                    <a:pt x="41" y="20"/>
                  </a:lnTo>
                  <a:lnTo>
                    <a:pt x="45" y="24"/>
                  </a:lnTo>
                  <a:lnTo>
                    <a:pt x="48" y="24"/>
                  </a:lnTo>
                  <a:lnTo>
                    <a:pt x="52" y="24"/>
                  </a:lnTo>
                  <a:lnTo>
                    <a:pt x="55" y="28"/>
                  </a:lnTo>
                  <a:lnTo>
                    <a:pt x="58" y="28"/>
                  </a:lnTo>
                  <a:lnTo>
                    <a:pt x="62" y="32"/>
                  </a:lnTo>
                  <a:lnTo>
                    <a:pt x="65" y="32"/>
                  </a:lnTo>
                  <a:lnTo>
                    <a:pt x="69" y="35"/>
                  </a:lnTo>
                  <a:lnTo>
                    <a:pt x="72" y="35"/>
                  </a:lnTo>
                  <a:lnTo>
                    <a:pt x="76" y="35"/>
                  </a:lnTo>
                  <a:lnTo>
                    <a:pt x="79" y="39"/>
                  </a:lnTo>
                  <a:lnTo>
                    <a:pt x="83" y="39"/>
                  </a:lnTo>
                  <a:lnTo>
                    <a:pt x="86" y="43"/>
                  </a:lnTo>
                  <a:lnTo>
                    <a:pt x="90" y="43"/>
                  </a:lnTo>
                  <a:lnTo>
                    <a:pt x="93" y="47"/>
                  </a:lnTo>
                  <a:lnTo>
                    <a:pt x="97" y="47"/>
                  </a:lnTo>
                  <a:lnTo>
                    <a:pt x="100" y="47"/>
                  </a:lnTo>
                  <a:lnTo>
                    <a:pt x="104" y="51"/>
                  </a:lnTo>
                  <a:lnTo>
                    <a:pt x="107" y="51"/>
                  </a:lnTo>
                  <a:lnTo>
                    <a:pt x="111" y="55"/>
                  </a:lnTo>
                  <a:lnTo>
                    <a:pt x="114" y="55"/>
                  </a:lnTo>
                  <a:lnTo>
                    <a:pt x="117" y="59"/>
                  </a:lnTo>
                  <a:lnTo>
                    <a:pt x="121" y="59"/>
                  </a:lnTo>
                  <a:lnTo>
                    <a:pt x="124" y="59"/>
                  </a:lnTo>
                  <a:lnTo>
                    <a:pt x="128" y="63"/>
                  </a:lnTo>
                  <a:lnTo>
                    <a:pt x="131" y="63"/>
                  </a:lnTo>
                  <a:lnTo>
                    <a:pt x="135" y="67"/>
                  </a:lnTo>
                  <a:lnTo>
                    <a:pt x="138" y="67"/>
                  </a:lnTo>
                  <a:lnTo>
                    <a:pt x="142" y="71"/>
                  </a:lnTo>
                  <a:lnTo>
                    <a:pt x="145" y="71"/>
                  </a:lnTo>
                  <a:lnTo>
                    <a:pt x="149" y="71"/>
                  </a:lnTo>
                  <a:lnTo>
                    <a:pt x="152" y="74"/>
                  </a:lnTo>
                  <a:lnTo>
                    <a:pt x="156" y="74"/>
                  </a:lnTo>
                  <a:lnTo>
                    <a:pt x="159" y="78"/>
                  </a:lnTo>
                  <a:lnTo>
                    <a:pt x="163" y="78"/>
                  </a:lnTo>
                  <a:lnTo>
                    <a:pt x="166" y="82"/>
                  </a:lnTo>
                  <a:lnTo>
                    <a:pt x="169" y="82"/>
                  </a:lnTo>
                  <a:lnTo>
                    <a:pt x="173" y="82"/>
                  </a:lnTo>
                  <a:lnTo>
                    <a:pt x="176" y="86"/>
                  </a:lnTo>
                  <a:lnTo>
                    <a:pt x="180" y="86"/>
                  </a:lnTo>
                  <a:lnTo>
                    <a:pt x="183" y="90"/>
                  </a:lnTo>
                  <a:lnTo>
                    <a:pt x="187" y="90"/>
                  </a:lnTo>
                  <a:lnTo>
                    <a:pt x="190" y="90"/>
                  </a:lnTo>
                  <a:lnTo>
                    <a:pt x="194" y="94"/>
                  </a:lnTo>
                  <a:lnTo>
                    <a:pt x="197" y="94"/>
                  </a:lnTo>
                  <a:lnTo>
                    <a:pt x="201" y="98"/>
                  </a:lnTo>
                  <a:lnTo>
                    <a:pt x="204" y="98"/>
                  </a:lnTo>
                  <a:lnTo>
                    <a:pt x="208" y="102"/>
                  </a:lnTo>
                  <a:lnTo>
                    <a:pt x="211" y="102"/>
                  </a:lnTo>
                  <a:lnTo>
                    <a:pt x="215" y="102"/>
                  </a:lnTo>
                  <a:lnTo>
                    <a:pt x="218" y="106"/>
                  </a:lnTo>
                  <a:lnTo>
                    <a:pt x="222" y="106"/>
                  </a:lnTo>
                  <a:lnTo>
                    <a:pt x="225" y="110"/>
                  </a:lnTo>
                  <a:lnTo>
                    <a:pt x="228" y="110"/>
                  </a:lnTo>
                  <a:lnTo>
                    <a:pt x="232" y="113"/>
                  </a:lnTo>
                  <a:lnTo>
                    <a:pt x="235" y="113"/>
                  </a:lnTo>
                  <a:lnTo>
                    <a:pt x="239" y="113"/>
                  </a:lnTo>
                  <a:lnTo>
                    <a:pt x="242" y="117"/>
                  </a:lnTo>
                  <a:lnTo>
                    <a:pt x="246" y="117"/>
                  </a:lnTo>
                  <a:lnTo>
                    <a:pt x="249" y="121"/>
                  </a:lnTo>
                  <a:lnTo>
                    <a:pt x="253" y="121"/>
                  </a:lnTo>
                  <a:lnTo>
                    <a:pt x="256" y="125"/>
                  </a:lnTo>
                  <a:lnTo>
                    <a:pt x="260" y="125"/>
                  </a:lnTo>
                  <a:lnTo>
                    <a:pt x="263" y="125"/>
                  </a:lnTo>
                  <a:lnTo>
                    <a:pt x="267" y="129"/>
                  </a:lnTo>
                  <a:lnTo>
                    <a:pt x="270" y="129"/>
                  </a:lnTo>
                  <a:lnTo>
                    <a:pt x="274" y="133"/>
                  </a:lnTo>
                  <a:lnTo>
                    <a:pt x="277" y="133"/>
                  </a:lnTo>
                  <a:lnTo>
                    <a:pt x="280" y="137"/>
                  </a:lnTo>
                  <a:lnTo>
                    <a:pt x="284" y="137"/>
                  </a:lnTo>
                  <a:lnTo>
                    <a:pt x="287" y="137"/>
                  </a:lnTo>
                  <a:lnTo>
                    <a:pt x="291" y="141"/>
                  </a:lnTo>
                  <a:lnTo>
                    <a:pt x="294" y="141"/>
                  </a:lnTo>
                  <a:lnTo>
                    <a:pt x="298" y="145"/>
                  </a:lnTo>
                  <a:lnTo>
                    <a:pt x="301" y="145"/>
                  </a:lnTo>
                  <a:lnTo>
                    <a:pt x="305" y="148"/>
                  </a:lnTo>
                  <a:lnTo>
                    <a:pt x="308" y="148"/>
                  </a:lnTo>
                  <a:lnTo>
                    <a:pt x="312" y="148"/>
                  </a:lnTo>
                  <a:lnTo>
                    <a:pt x="315" y="152"/>
                  </a:lnTo>
                  <a:lnTo>
                    <a:pt x="319" y="152"/>
                  </a:lnTo>
                  <a:lnTo>
                    <a:pt x="322" y="156"/>
                  </a:lnTo>
                  <a:lnTo>
                    <a:pt x="326" y="156"/>
                  </a:lnTo>
                  <a:lnTo>
                    <a:pt x="329" y="160"/>
                  </a:lnTo>
                  <a:lnTo>
                    <a:pt x="333" y="160"/>
                  </a:lnTo>
                  <a:lnTo>
                    <a:pt x="336" y="160"/>
                  </a:lnTo>
                  <a:lnTo>
                    <a:pt x="339" y="164"/>
                  </a:lnTo>
                  <a:lnTo>
                    <a:pt x="343" y="164"/>
                  </a:lnTo>
                  <a:lnTo>
                    <a:pt x="346" y="168"/>
                  </a:lnTo>
                  <a:lnTo>
                    <a:pt x="350" y="168"/>
                  </a:lnTo>
                  <a:lnTo>
                    <a:pt x="353" y="172"/>
                  </a:lnTo>
                  <a:lnTo>
                    <a:pt x="357" y="172"/>
                  </a:lnTo>
                  <a:lnTo>
                    <a:pt x="360" y="172"/>
                  </a:lnTo>
                  <a:lnTo>
                    <a:pt x="364" y="176"/>
                  </a:lnTo>
                  <a:lnTo>
                    <a:pt x="367" y="176"/>
                  </a:lnTo>
                  <a:lnTo>
                    <a:pt x="371" y="180"/>
                  </a:lnTo>
                  <a:lnTo>
                    <a:pt x="374" y="180"/>
                  </a:lnTo>
                  <a:lnTo>
                    <a:pt x="378" y="184"/>
                  </a:lnTo>
                  <a:lnTo>
                    <a:pt x="381" y="184"/>
                  </a:lnTo>
                </a:path>
              </a:pathLst>
            </a:custGeom>
            <a:noFill/>
            <a:ln w="349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70" name="Group 149"/>
          <p:cNvGrpSpPr>
            <a:grpSpLocks/>
          </p:cNvGrpSpPr>
          <p:nvPr/>
        </p:nvGrpSpPr>
        <p:grpSpPr bwMode="auto">
          <a:xfrm rot="956723" flipV="1">
            <a:off x="3765232" y="4415473"/>
            <a:ext cx="642938" cy="60325"/>
            <a:chOff x="2492" y="1737"/>
            <a:chExt cx="2751" cy="577"/>
          </a:xfrm>
        </p:grpSpPr>
        <p:sp>
          <p:nvSpPr>
            <p:cNvPr id="71" name="Freeform 150"/>
            <p:cNvSpPr>
              <a:spLocks/>
            </p:cNvSpPr>
            <p:nvPr/>
          </p:nvSpPr>
          <p:spPr bwMode="auto">
            <a:xfrm>
              <a:off x="2492" y="1737"/>
              <a:ext cx="1048" cy="8"/>
            </a:xfrm>
            <a:custGeom>
              <a:avLst/>
              <a:gdLst>
                <a:gd name="T0" fmla="*/ 70 w 1048"/>
                <a:gd name="T1" fmla="*/ 0 h 8"/>
                <a:gd name="T2" fmla="*/ 160 w 1048"/>
                <a:gd name="T3" fmla="*/ 0 h 8"/>
                <a:gd name="T4" fmla="*/ 233 w 1048"/>
                <a:gd name="T5" fmla="*/ 0 h 8"/>
                <a:gd name="T6" fmla="*/ 295 w 1048"/>
                <a:gd name="T7" fmla="*/ 0 h 8"/>
                <a:gd name="T8" fmla="*/ 347 w 1048"/>
                <a:gd name="T9" fmla="*/ 0 h 8"/>
                <a:gd name="T10" fmla="*/ 396 w 1048"/>
                <a:gd name="T11" fmla="*/ 0 h 8"/>
                <a:gd name="T12" fmla="*/ 437 w 1048"/>
                <a:gd name="T13" fmla="*/ 0 h 8"/>
                <a:gd name="T14" fmla="*/ 476 w 1048"/>
                <a:gd name="T15" fmla="*/ 0 h 8"/>
                <a:gd name="T16" fmla="*/ 510 w 1048"/>
                <a:gd name="T17" fmla="*/ 0 h 8"/>
                <a:gd name="T18" fmla="*/ 541 w 1048"/>
                <a:gd name="T19" fmla="*/ 0 h 8"/>
                <a:gd name="T20" fmla="*/ 569 w 1048"/>
                <a:gd name="T21" fmla="*/ 0 h 8"/>
                <a:gd name="T22" fmla="*/ 597 w 1048"/>
                <a:gd name="T23" fmla="*/ 0 h 8"/>
                <a:gd name="T24" fmla="*/ 625 w 1048"/>
                <a:gd name="T25" fmla="*/ 0 h 8"/>
                <a:gd name="T26" fmla="*/ 649 w 1048"/>
                <a:gd name="T27" fmla="*/ 4 h 8"/>
                <a:gd name="T28" fmla="*/ 670 w 1048"/>
                <a:gd name="T29" fmla="*/ 4 h 8"/>
                <a:gd name="T30" fmla="*/ 694 w 1048"/>
                <a:gd name="T31" fmla="*/ 4 h 8"/>
                <a:gd name="T32" fmla="*/ 711 w 1048"/>
                <a:gd name="T33" fmla="*/ 4 h 8"/>
                <a:gd name="T34" fmla="*/ 732 w 1048"/>
                <a:gd name="T35" fmla="*/ 4 h 8"/>
                <a:gd name="T36" fmla="*/ 750 w 1048"/>
                <a:gd name="T37" fmla="*/ 4 h 8"/>
                <a:gd name="T38" fmla="*/ 770 w 1048"/>
                <a:gd name="T39" fmla="*/ 4 h 8"/>
                <a:gd name="T40" fmla="*/ 784 w 1048"/>
                <a:gd name="T41" fmla="*/ 4 h 8"/>
                <a:gd name="T42" fmla="*/ 802 w 1048"/>
                <a:gd name="T43" fmla="*/ 4 h 8"/>
                <a:gd name="T44" fmla="*/ 819 w 1048"/>
                <a:gd name="T45" fmla="*/ 4 h 8"/>
                <a:gd name="T46" fmla="*/ 833 w 1048"/>
                <a:gd name="T47" fmla="*/ 4 h 8"/>
                <a:gd name="T48" fmla="*/ 847 w 1048"/>
                <a:gd name="T49" fmla="*/ 4 h 8"/>
                <a:gd name="T50" fmla="*/ 861 w 1048"/>
                <a:gd name="T51" fmla="*/ 4 h 8"/>
                <a:gd name="T52" fmla="*/ 874 w 1048"/>
                <a:gd name="T53" fmla="*/ 4 h 8"/>
                <a:gd name="T54" fmla="*/ 888 w 1048"/>
                <a:gd name="T55" fmla="*/ 4 h 8"/>
                <a:gd name="T56" fmla="*/ 899 w 1048"/>
                <a:gd name="T57" fmla="*/ 4 h 8"/>
                <a:gd name="T58" fmla="*/ 913 w 1048"/>
                <a:gd name="T59" fmla="*/ 4 h 8"/>
                <a:gd name="T60" fmla="*/ 923 w 1048"/>
                <a:gd name="T61" fmla="*/ 4 h 8"/>
                <a:gd name="T62" fmla="*/ 937 w 1048"/>
                <a:gd name="T63" fmla="*/ 4 h 8"/>
                <a:gd name="T64" fmla="*/ 947 w 1048"/>
                <a:gd name="T65" fmla="*/ 4 h 8"/>
                <a:gd name="T66" fmla="*/ 958 w 1048"/>
                <a:gd name="T67" fmla="*/ 4 h 8"/>
                <a:gd name="T68" fmla="*/ 968 w 1048"/>
                <a:gd name="T69" fmla="*/ 4 h 8"/>
                <a:gd name="T70" fmla="*/ 979 w 1048"/>
                <a:gd name="T71" fmla="*/ 8 h 8"/>
                <a:gd name="T72" fmla="*/ 989 w 1048"/>
                <a:gd name="T73" fmla="*/ 8 h 8"/>
                <a:gd name="T74" fmla="*/ 999 w 1048"/>
                <a:gd name="T75" fmla="*/ 8 h 8"/>
                <a:gd name="T76" fmla="*/ 1010 w 1048"/>
                <a:gd name="T77" fmla="*/ 8 h 8"/>
                <a:gd name="T78" fmla="*/ 1020 w 1048"/>
                <a:gd name="T79" fmla="*/ 8 h 8"/>
                <a:gd name="T80" fmla="*/ 1031 w 1048"/>
                <a:gd name="T81" fmla="*/ 8 h 8"/>
                <a:gd name="T82" fmla="*/ 1041 w 1048"/>
                <a:gd name="T83" fmla="*/ 8 h 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48"/>
                <a:gd name="T127" fmla="*/ 0 h 8"/>
                <a:gd name="T128" fmla="*/ 1048 w 1048"/>
                <a:gd name="T129" fmla="*/ 8 h 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48" h="8">
                  <a:moveTo>
                    <a:pt x="0" y="0"/>
                  </a:moveTo>
                  <a:lnTo>
                    <a:pt x="35" y="0"/>
                  </a:lnTo>
                  <a:lnTo>
                    <a:pt x="70" y="0"/>
                  </a:lnTo>
                  <a:lnTo>
                    <a:pt x="104" y="0"/>
                  </a:lnTo>
                  <a:lnTo>
                    <a:pt x="132" y="0"/>
                  </a:lnTo>
                  <a:lnTo>
                    <a:pt x="160" y="0"/>
                  </a:lnTo>
                  <a:lnTo>
                    <a:pt x="188" y="0"/>
                  </a:lnTo>
                  <a:lnTo>
                    <a:pt x="208" y="0"/>
                  </a:lnTo>
                  <a:lnTo>
                    <a:pt x="233" y="0"/>
                  </a:lnTo>
                  <a:lnTo>
                    <a:pt x="254" y="0"/>
                  </a:lnTo>
                  <a:lnTo>
                    <a:pt x="274" y="0"/>
                  </a:lnTo>
                  <a:lnTo>
                    <a:pt x="295" y="0"/>
                  </a:lnTo>
                  <a:lnTo>
                    <a:pt x="313" y="0"/>
                  </a:lnTo>
                  <a:lnTo>
                    <a:pt x="330" y="0"/>
                  </a:lnTo>
                  <a:lnTo>
                    <a:pt x="347" y="0"/>
                  </a:lnTo>
                  <a:lnTo>
                    <a:pt x="365" y="0"/>
                  </a:lnTo>
                  <a:lnTo>
                    <a:pt x="378" y="0"/>
                  </a:lnTo>
                  <a:lnTo>
                    <a:pt x="396" y="0"/>
                  </a:lnTo>
                  <a:lnTo>
                    <a:pt x="410" y="0"/>
                  </a:lnTo>
                  <a:lnTo>
                    <a:pt x="424" y="0"/>
                  </a:lnTo>
                  <a:lnTo>
                    <a:pt x="437" y="0"/>
                  </a:lnTo>
                  <a:lnTo>
                    <a:pt x="451" y="0"/>
                  </a:lnTo>
                  <a:lnTo>
                    <a:pt x="462" y="0"/>
                  </a:lnTo>
                  <a:lnTo>
                    <a:pt x="476" y="0"/>
                  </a:lnTo>
                  <a:lnTo>
                    <a:pt x="486" y="0"/>
                  </a:lnTo>
                  <a:lnTo>
                    <a:pt x="496" y="0"/>
                  </a:lnTo>
                  <a:lnTo>
                    <a:pt x="510" y="0"/>
                  </a:lnTo>
                  <a:lnTo>
                    <a:pt x="521" y="0"/>
                  </a:lnTo>
                  <a:lnTo>
                    <a:pt x="531" y="0"/>
                  </a:lnTo>
                  <a:lnTo>
                    <a:pt x="541" y="0"/>
                  </a:lnTo>
                  <a:lnTo>
                    <a:pt x="552" y="0"/>
                  </a:lnTo>
                  <a:lnTo>
                    <a:pt x="562" y="0"/>
                  </a:lnTo>
                  <a:lnTo>
                    <a:pt x="569" y="0"/>
                  </a:lnTo>
                  <a:lnTo>
                    <a:pt x="580" y="0"/>
                  </a:lnTo>
                  <a:lnTo>
                    <a:pt x="590" y="0"/>
                  </a:lnTo>
                  <a:lnTo>
                    <a:pt x="597" y="0"/>
                  </a:lnTo>
                  <a:lnTo>
                    <a:pt x="607" y="0"/>
                  </a:lnTo>
                  <a:lnTo>
                    <a:pt x="614" y="0"/>
                  </a:lnTo>
                  <a:lnTo>
                    <a:pt x="625" y="0"/>
                  </a:lnTo>
                  <a:lnTo>
                    <a:pt x="632" y="0"/>
                  </a:lnTo>
                  <a:lnTo>
                    <a:pt x="639" y="0"/>
                  </a:lnTo>
                  <a:lnTo>
                    <a:pt x="649" y="4"/>
                  </a:lnTo>
                  <a:lnTo>
                    <a:pt x="656" y="4"/>
                  </a:lnTo>
                  <a:lnTo>
                    <a:pt x="663" y="4"/>
                  </a:lnTo>
                  <a:lnTo>
                    <a:pt x="670" y="4"/>
                  </a:lnTo>
                  <a:lnTo>
                    <a:pt x="677" y="4"/>
                  </a:lnTo>
                  <a:lnTo>
                    <a:pt x="687" y="4"/>
                  </a:lnTo>
                  <a:lnTo>
                    <a:pt x="694" y="4"/>
                  </a:lnTo>
                  <a:lnTo>
                    <a:pt x="701" y="4"/>
                  </a:lnTo>
                  <a:lnTo>
                    <a:pt x="708" y="4"/>
                  </a:lnTo>
                  <a:lnTo>
                    <a:pt x="711" y="4"/>
                  </a:lnTo>
                  <a:lnTo>
                    <a:pt x="718" y="4"/>
                  </a:lnTo>
                  <a:lnTo>
                    <a:pt x="725" y="4"/>
                  </a:lnTo>
                  <a:lnTo>
                    <a:pt x="732" y="4"/>
                  </a:lnTo>
                  <a:lnTo>
                    <a:pt x="739" y="4"/>
                  </a:lnTo>
                  <a:lnTo>
                    <a:pt x="746" y="4"/>
                  </a:lnTo>
                  <a:lnTo>
                    <a:pt x="750" y="4"/>
                  </a:lnTo>
                  <a:lnTo>
                    <a:pt x="757" y="4"/>
                  </a:lnTo>
                  <a:lnTo>
                    <a:pt x="763" y="4"/>
                  </a:lnTo>
                  <a:lnTo>
                    <a:pt x="770" y="4"/>
                  </a:lnTo>
                  <a:lnTo>
                    <a:pt x="774" y="4"/>
                  </a:lnTo>
                  <a:lnTo>
                    <a:pt x="781" y="4"/>
                  </a:lnTo>
                  <a:lnTo>
                    <a:pt x="784" y="4"/>
                  </a:lnTo>
                  <a:lnTo>
                    <a:pt x="791" y="4"/>
                  </a:lnTo>
                  <a:lnTo>
                    <a:pt x="798" y="4"/>
                  </a:lnTo>
                  <a:lnTo>
                    <a:pt x="802" y="4"/>
                  </a:lnTo>
                  <a:lnTo>
                    <a:pt x="809" y="4"/>
                  </a:lnTo>
                  <a:lnTo>
                    <a:pt x="812" y="4"/>
                  </a:lnTo>
                  <a:lnTo>
                    <a:pt x="819" y="4"/>
                  </a:lnTo>
                  <a:lnTo>
                    <a:pt x="822" y="4"/>
                  </a:lnTo>
                  <a:lnTo>
                    <a:pt x="829" y="4"/>
                  </a:lnTo>
                  <a:lnTo>
                    <a:pt x="833" y="4"/>
                  </a:lnTo>
                  <a:lnTo>
                    <a:pt x="836" y="4"/>
                  </a:lnTo>
                  <a:lnTo>
                    <a:pt x="843" y="4"/>
                  </a:lnTo>
                  <a:lnTo>
                    <a:pt x="847" y="4"/>
                  </a:lnTo>
                  <a:lnTo>
                    <a:pt x="850" y="4"/>
                  </a:lnTo>
                  <a:lnTo>
                    <a:pt x="857" y="4"/>
                  </a:lnTo>
                  <a:lnTo>
                    <a:pt x="861" y="4"/>
                  </a:lnTo>
                  <a:lnTo>
                    <a:pt x="864" y="4"/>
                  </a:lnTo>
                  <a:lnTo>
                    <a:pt x="871" y="4"/>
                  </a:lnTo>
                  <a:lnTo>
                    <a:pt x="874" y="4"/>
                  </a:lnTo>
                  <a:lnTo>
                    <a:pt x="878" y="4"/>
                  </a:lnTo>
                  <a:lnTo>
                    <a:pt x="885" y="4"/>
                  </a:lnTo>
                  <a:lnTo>
                    <a:pt x="888" y="4"/>
                  </a:lnTo>
                  <a:lnTo>
                    <a:pt x="892" y="4"/>
                  </a:lnTo>
                  <a:lnTo>
                    <a:pt x="895" y="4"/>
                  </a:lnTo>
                  <a:lnTo>
                    <a:pt x="899" y="4"/>
                  </a:lnTo>
                  <a:lnTo>
                    <a:pt x="906" y="4"/>
                  </a:lnTo>
                  <a:lnTo>
                    <a:pt x="909" y="4"/>
                  </a:lnTo>
                  <a:lnTo>
                    <a:pt x="913" y="4"/>
                  </a:lnTo>
                  <a:lnTo>
                    <a:pt x="916" y="4"/>
                  </a:lnTo>
                  <a:lnTo>
                    <a:pt x="920" y="4"/>
                  </a:lnTo>
                  <a:lnTo>
                    <a:pt x="923" y="4"/>
                  </a:lnTo>
                  <a:lnTo>
                    <a:pt x="930" y="4"/>
                  </a:lnTo>
                  <a:lnTo>
                    <a:pt x="933" y="4"/>
                  </a:lnTo>
                  <a:lnTo>
                    <a:pt x="937" y="4"/>
                  </a:lnTo>
                  <a:lnTo>
                    <a:pt x="940" y="4"/>
                  </a:lnTo>
                  <a:lnTo>
                    <a:pt x="944" y="4"/>
                  </a:lnTo>
                  <a:lnTo>
                    <a:pt x="947" y="4"/>
                  </a:lnTo>
                  <a:lnTo>
                    <a:pt x="951" y="4"/>
                  </a:lnTo>
                  <a:lnTo>
                    <a:pt x="954" y="4"/>
                  </a:lnTo>
                  <a:lnTo>
                    <a:pt x="958" y="4"/>
                  </a:lnTo>
                  <a:lnTo>
                    <a:pt x="961" y="4"/>
                  </a:lnTo>
                  <a:lnTo>
                    <a:pt x="965" y="4"/>
                  </a:lnTo>
                  <a:lnTo>
                    <a:pt x="968" y="4"/>
                  </a:lnTo>
                  <a:lnTo>
                    <a:pt x="972" y="8"/>
                  </a:lnTo>
                  <a:lnTo>
                    <a:pt x="975" y="8"/>
                  </a:lnTo>
                  <a:lnTo>
                    <a:pt x="979" y="8"/>
                  </a:lnTo>
                  <a:lnTo>
                    <a:pt x="982" y="8"/>
                  </a:lnTo>
                  <a:lnTo>
                    <a:pt x="985" y="8"/>
                  </a:lnTo>
                  <a:lnTo>
                    <a:pt x="989" y="8"/>
                  </a:lnTo>
                  <a:lnTo>
                    <a:pt x="992" y="8"/>
                  </a:lnTo>
                  <a:lnTo>
                    <a:pt x="996" y="8"/>
                  </a:lnTo>
                  <a:lnTo>
                    <a:pt x="999" y="8"/>
                  </a:lnTo>
                  <a:lnTo>
                    <a:pt x="1003" y="8"/>
                  </a:lnTo>
                  <a:lnTo>
                    <a:pt x="1006" y="8"/>
                  </a:lnTo>
                  <a:lnTo>
                    <a:pt x="1010" y="8"/>
                  </a:lnTo>
                  <a:lnTo>
                    <a:pt x="1013" y="8"/>
                  </a:lnTo>
                  <a:lnTo>
                    <a:pt x="1017" y="8"/>
                  </a:lnTo>
                  <a:lnTo>
                    <a:pt x="1020" y="8"/>
                  </a:lnTo>
                  <a:lnTo>
                    <a:pt x="1024" y="8"/>
                  </a:lnTo>
                  <a:lnTo>
                    <a:pt x="1027" y="8"/>
                  </a:lnTo>
                  <a:lnTo>
                    <a:pt x="1031" y="8"/>
                  </a:lnTo>
                  <a:lnTo>
                    <a:pt x="1034" y="8"/>
                  </a:lnTo>
                  <a:lnTo>
                    <a:pt x="1038" y="8"/>
                  </a:lnTo>
                  <a:lnTo>
                    <a:pt x="1041" y="8"/>
                  </a:lnTo>
                  <a:lnTo>
                    <a:pt x="1044" y="8"/>
                  </a:lnTo>
                  <a:lnTo>
                    <a:pt x="1048" y="8"/>
                  </a:lnTo>
                </a:path>
              </a:pathLst>
            </a:custGeom>
            <a:noFill/>
            <a:ln w="349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2" name="Freeform 151"/>
            <p:cNvSpPr>
              <a:spLocks/>
            </p:cNvSpPr>
            <p:nvPr/>
          </p:nvSpPr>
          <p:spPr bwMode="auto">
            <a:xfrm>
              <a:off x="3540" y="1745"/>
              <a:ext cx="440" cy="43"/>
            </a:xfrm>
            <a:custGeom>
              <a:avLst/>
              <a:gdLst>
                <a:gd name="T0" fmla="*/ 7 w 440"/>
                <a:gd name="T1" fmla="*/ 0 h 43"/>
                <a:gd name="T2" fmla="*/ 17 w 440"/>
                <a:gd name="T3" fmla="*/ 0 h 43"/>
                <a:gd name="T4" fmla="*/ 28 w 440"/>
                <a:gd name="T5" fmla="*/ 0 h 43"/>
                <a:gd name="T6" fmla="*/ 38 w 440"/>
                <a:gd name="T7" fmla="*/ 0 h 43"/>
                <a:gd name="T8" fmla="*/ 48 w 440"/>
                <a:gd name="T9" fmla="*/ 4 h 43"/>
                <a:gd name="T10" fmla="*/ 59 w 440"/>
                <a:gd name="T11" fmla="*/ 4 h 43"/>
                <a:gd name="T12" fmla="*/ 69 w 440"/>
                <a:gd name="T13" fmla="*/ 4 h 43"/>
                <a:gd name="T14" fmla="*/ 80 w 440"/>
                <a:gd name="T15" fmla="*/ 4 h 43"/>
                <a:gd name="T16" fmla="*/ 90 w 440"/>
                <a:gd name="T17" fmla="*/ 4 h 43"/>
                <a:gd name="T18" fmla="*/ 101 w 440"/>
                <a:gd name="T19" fmla="*/ 4 h 43"/>
                <a:gd name="T20" fmla="*/ 111 w 440"/>
                <a:gd name="T21" fmla="*/ 4 h 43"/>
                <a:gd name="T22" fmla="*/ 121 w 440"/>
                <a:gd name="T23" fmla="*/ 8 h 43"/>
                <a:gd name="T24" fmla="*/ 132 w 440"/>
                <a:gd name="T25" fmla="*/ 8 h 43"/>
                <a:gd name="T26" fmla="*/ 142 w 440"/>
                <a:gd name="T27" fmla="*/ 8 h 43"/>
                <a:gd name="T28" fmla="*/ 153 w 440"/>
                <a:gd name="T29" fmla="*/ 8 h 43"/>
                <a:gd name="T30" fmla="*/ 163 w 440"/>
                <a:gd name="T31" fmla="*/ 8 h 43"/>
                <a:gd name="T32" fmla="*/ 173 w 440"/>
                <a:gd name="T33" fmla="*/ 8 h 43"/>
                <a:gd name="T34" fmla="*/ 184 w 440"/>
                <a:gd name="T35" fmla="*/ 11 h 43"/>
                <a:gd name="T36" fmla="*/ 194 w 440"/>
                <a:gd name="T37" fmla="*/ 11 h 43"/>
                <a:gd name="T38" fmla="*/ 205 w 440"/>
                <a:gd name="T39" fmla="*/ 11 h 43"/>
                <a:gd name="T40" fmla="*/ 215 w 440"/>
                <a:gd name="T41" fmla="*/ 11 h 43"/>
                <a:gd name="T42" fmla="*/ 225 w 440"/>
                <a:gd name="T43" fmla="*/ 15 h 43"/>
                <a:gd name="T44" fmla="*/ 236 w 440"/>
                <a:gd name="T45" fmla="*/ 15 h 43"/>
                <a:gd name="T46" fmla="*/ 246 w 440"/>
                <a:gd name="T47" fmla="*/ 15 h 43"/>
                <a:gd name="T48" fmla="*/ 257 w 440"/>
                <a:gd name="T49" fmla="*/ 15 h 43"/>
                <a:gd name="T50" fmla="*/ 267 w 440"/>
                <a:gd name="T51" fmla="*/ 19 h 43"/>
                <a:gd name="T52" fmla="*/ 277 w 440"/>
                <a:gd name="T53" fmla="*/ 19 h 43"/>
                <a:gd name="T54" fmla="*/ 288 w 440"/>
                <a:gd name="T55" fmla="*/ 19 h 43"/>
                <a:gd name="T56" fmla="*/ 298 w 440"/>
                <a:gd name="T57" fmla="*/ 23 h 43"/>
                <a:gd name="T58" fmla="*/ 309 w 440"/>
                <a:gd name="T59" fmla="*/ 23 h 43"/>
                <a:gd name="T60" fmla="*/ 319 w 440"/>
                <a:gd name="T61" fmla="*/ 23 h 43"/>
                <a:gd name="T62" fmla="*/ 329 w 440"/>
                <a:gd name="T63" fmla="*/ 27 h 43"/>
                <a:gd name="T64" fmla="*/ 340 w 440"/>
                <a:gd name="T65" fmla="*/ 27 h 43"/>
                <a:gd name="T66" fmla="*/ 350 w 440"/>
                <a:gd name="T67" fmla="*/ 27 h 43"/>
                <a:gd name="T68" fmla="*/ 361 w 440"/>
                <a:gd name="T69" fmla="*/ 31 h 43"/>
                <a:gd name="T70" fmla="*/ 371 w 440"/>
                <a:gd name="T71" fmla="*/ 31 h 43"/>
                <a:gd name="T72" fmla="*/ 381 w 440"/>
                <a:gd name="T73" fmla="*/ 35 h 43"/>
                <a:gd name="T74" fmla="*/ 392 w 440"/>
                <a:gd name="T75" fmla="*/ 35 h 43"/>
                <a:gd name="T76" fmla="*/ 402 w 440"/>
                <a:gd name="T77" fmla="*/ 39 h 43"/>
                <a:gd name="T78" fmla="*/ 413 w 440"/>
                <a:gd name="T79" fmla="*/ 39 h 43"/>
                <a:gd name="T80" fmla="*/ 423 w 440"/>
                <a:gd name="T81" fmla="*/ 43 h 43"/>
                <a:gd name="T82" fmla="*/ 434 w 440"/>
                <a:gd name="T83" fmla="*/ 43 h 4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40"/>
                <a:gd name="T127" fmla="*/ 0 h 43"/>
                <a:gd name="T128" fmla="*/ 440 w 440"/>
                <a:gd name="T129" fmla="*/ 43 h 4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40" h="43">
                  <a:moveTo>
                    <a:pt x="0" y="0"/>
                  </a:moveTo>
                  <a:lnTo>
                    <a:pt x="3" y="0"/>
                  </a:lnTo>
                  <a:lnTo>
                    <a:pt x="7" y="0"/>
                  </a:lnTo>
                  <a:lnTo>
                    <a:pt x="10" y="0"/>
                  </a:lnTo>
                  <a:lnTo>
                    <a:pt x="14" y="0"/>
                  </a:lnTo>
                  <a:lnTo>
                    <a:pt x="17" y="0"/>
                  </a:lnTo>
                  <a:lnTo>
                    <a:pt x="21" y="0"/>
                  </a:lnTo>
                  <a:lnTo>
                    <a:pt x="24" y="0"/>
                  </a:lnTo>
                  <a:lnTo>
                    <a:pt x="28" y="0"/>
                  </a:lnTo>
                  <a:lnTo>
                    <a:pt x="31" y="0"/>
                  </a:lnTo>
                  <a:lnTo>
                    <a:pt x="35" y="0"/>
                  </a:lnTo>
                  <a:lnTo>
                    <a:pt x="38" y="0"/>
                  </a:lnTo>
                  <a:lnTo>
                    <a:pt x="42" y="0"/>
                  </a:lnTo>
                  <a:lnTo>
                    <a:pt x="45" y="4"/>
                  </a:lnTo>
                  <a:lnTo>
                    <a:pt x="48" y="4"/>
                  </a:lnTo>
                  <a:lnTo>
                    <a:pt x="52" y="4"/>
                  </a:lnTo>
                  <a:lnTo>
                    <a:pt x="55" y="4"/>
                  </a:lnTo>
                  <a:lnTo>
                    <a:pt x="59" y="4"/>
                  </a:lnTo>
                  <a:lnTo>
                    <a:pt x="62" y="4"/>
                  </a:lnTo>
                  <a:lnTo>
                    <a:pt x="66" y="4"/>
                  </a:lnTo>
                  <a:lnTo>
                    <a:pt x="69" y="4"/>
                  </a:lnTo>
                  <a:lnTo>
                    <a:pt x="73" y="4"/>
                  </a:lnTo>
                  <a:lnTo>
                    <a:pt x="76" y="4"/>
                  </a:lnTo>
                  <a:lnTo>
                    <a:pt x="80" y="4"/>
                  </a:lnTo>
                  <a:lnTo>
                    <a:pt x="83" y="4"/>
                  </a:lnTo>
                  <a:lnTo>
                    <a:pt x="87" y="4"/>
                  </a:lnTo>
                  <a:lnTo>
                    <a:pt x="90" y="4"/>
                  </a:lnTo>
                  <a:lnTo>
                    <a:pt x="94" y="4"/>
                  </a:lnTo>
                  <a:lnTo>
                    <a:pt x="97" y="4"/>
                  </a:lnTo>
                  <a:lnTo>
                    <a:pt x="101" y="4"/>
                  </a:lnTo>
                  <a:lnTo>
                    <a:pt x="104" y="4"/>
                  </a:lnTo>
                  <a:lnTo>
                    <a:pt x="107" y="4"/>
                  </a:lnTo>
                  <a:lnTo>
                    <a:pt x="111" y="4"/>
                  </a:lnTo>
                  <a:lnTo>
                    <a:pt x="114" y="4"/>
                  </a:lnTo>
                  <a:lnTo>
                    <a:pt x="118" y="4"/>
                  </a:lnTo>
                  <a:lnTo>
                    <a:pt x="121" y="8"/>
                  </a:lnTo>
                  <a:lnTo>
                    <a:pt x="125" y="8"/>
                  </a:lnTo>
                  <a:lnTo>
                    <a:pt x="128" y="8"/>
                  </a:lnTo>
                  <a:lnTo>
                    <a:pt x="132" y="8"/>
                  </a:lnTo>
                  <a:lnTo>
                    <a:pt x="135" y="8"/>
                  </a:lnTo>
                  <a:lnTo>
                    <a:pt x="139" y="8"/>
                  </a:lnTo>
                  <a:lnTo>
                    <a:pt x="142" y="8"/>
                  </a:lnTo>
                  <a:lnTo>
                    <a:pt x="146" y="8"/>
                  </a:lnTo>
                  <a:lnTo>
                    <a:pt x="149" y="8"/>
                  </a:lnTo>
                  <a:lnTo>
                    <a:pt x="153" y="8"/>
                  </a:lnTo>
                  <a:lnTo>
                    <a:pt x="156" y="8"/>
                  </a:lnTo>
                  <a:lnTo>
                    <a:pt x="159" y="8"/>
                  </a:lnTo>
                  <a:lnTo>
                    <a:pt x="163" y="8"/>
                  </a:lnTo>
                  <a:lnTo>
                    <a:pt x="166" y="8"/>
                  </a:lnTo>
                  <a:lnTo>
                    <a:pt x="170" y="8"/>
                  </a:lnTo>
                  <a:lnTo>
                    <a:pt x="173" y="8"/>
                  </a:lnTo>
                  <a:lnTo>
                    <a:pt x="177" y="11"/>
                  </a:lnTo>
                  <a:lnTo>
                    <a:pt x="180" y="11"/>
                  </a:lnTo>
                  <a:lnTo>
                    <a:pt x="184" y="11"/>
                  </a:lnTo>
                  <a:lnTo>
                    <a:pt x="187" y="11"/>
                  </a:lnTo>
                  <a:lnTo>
                    <a:pt x="191" y="11"/>
                  </a:lnTo>
                  <a:lnTo>
                    <a:pt x="194" y="11"/>
                  </a:lnTo>
                  <a:lnTo>
                    <a:pt x="198" y="11"/>
                  </a:lnTo>
                  <a:lnTo>
                    <a:pt x="201" y="11"/>
                  </a:lnTo>
                  <a:lnTo>
                    <a:pt x="205" y="11"/>
                  </a:lnTo>
                  <a:lnTo>
                    <a:pt x="208" y="11"/>
                  </a:lnTo>
                  <a:lnTo>
                    <a:pt x="212" y="11"/>
                  </a:lnTo>
                  <a:lnTo>
                    <a:pt x="215" y="11"/>
                  </a:lnTo>
                  <a:lnTo>
                    <a:pt x="218" y="11"/>
                  </a:lnTo>
                  <a:lnTo>
                    <a:pt x="222" y="11"/>
                  </a:lnTo>
                  <a:lnTo>
                    <a:pt x="225" y="15"/>
                  </a:lnTo>
                  <a:lnTo>
                    <a:pt x="229" y="15"/>
                  </a:lnTo>
                  <a:lnTo>
                    <a:pt x="232" y="15"/>
                  </a:lnTo>
                  <a:lnTo>
                    <a:pt x="236" y="15"/>
                  </a:lnTo>
                  <a:lnTo>
                    <a:pt x="239" y="15"/>
                  </a:lnTo>
                  <a:lnTo>
                    <a:pt x="243" y="15"/>
                  </a:lnTo>
                  <a:lnTo>
                    <a:pt x="246" y="15"/>
                  </a:lnTo>
                  <a:lnTo>
                    <a:pt x="250" y="15"/>
                  </a:lnTo>
                  <a:lnTo>
                    <a:pt x="253" y="15"/>
                  </a:lnTo>
                  <a:lnTo>
                    <a:pt x="257" y="15"/>
                  </a:lnTo>
                  <a:lnTo>
                    <a:pt x="260" y="15"/>
                  </a:lnTo>
                  <a:lnTo>
                    <a:pt x="264" y="19"/>
                  </a:lnTo>
                  <a:lnTo>
                    <a:pt x="267" y="19"/>
                  </a:lnTo>
                  <a:lnTo>
                    <a:pt x="270" y="19"/>
                  </a:lnTo>
                  <a:lnTo>
                    <a:pt x="274" y="19"/>
                  </a:lnTo>
                  <a:lnTo>
                    <a:pt x="277" y="19"/>
                  </a:lnTo>
                  <a:lnTo>
                    <a:pt x="281" y="19"/>
                  </a:lnTo>
                  <a:lnTo>
                    <a:pt x="284" y="19"/>
                  </a:lnTo>
                  <a:lnTo>
                    <a:pt x="288" y="19"/>
                  </a:lnTo>
                  <a:lnTo>
                    <a:pt x="291" y="19"/>
                  </a:lnTo>
                  <a:lnTo>
                    <a:pt x="295" y="19"/>
                  </a:lnTo>
                  <a:lnTo>
                    <a:pt x="298" y="23"/>
                  </a:lnTo>
                  <a:lnTo>
                    <a:pt x="302" y="23"/>
                  </a:lnTo>
                  <a:lnTo>
                    <a:pt x="305" y="23"/>
                  </a:lnTo>
                  <a:lnTo>
                    <a:pt x="309" y="23"/>
                  </a:lnTo>
                  <a:lnTo>
                    <a:pt x="312" y="23"/>
                  </a:lnTo>
                  <a:lnTo>
                    <a:pt x="316" y="23"/>
                  </a:lnTo>
                  <a:lnTo>
                    <a:pt x="319" y="23"/>
                  </a:lnTo>
                  <a:lnTo>
                    <a:pt x="323" y="23"/>
                  </a:lnTo>
                  <a:lnTo>
                    <a:pt x="326" y="27"/>
                  </a:lnTo>
                  <a:lnTo>
                    <a:pt x="329" y="27"/>
                  </a:lnTo>
                  <a:lnTo>
                    <a:pt x="333" y="27"/>
                  </a:lnTo>
                  <a:lnTo>
                    <a:pt x="336" y="27"/>
                  </a:lnTo>
                  <a:lnTo>
                    <a:pt x="340" y="27"/>
                  </a:lnTo>
                  <a:lnTo>
                    <a:pt x="343" y="27"/>
                  </a:lnTo>
                  <a:lnTo>
                    <a:pt x="347" y="27"/>
                  </a:lnTo>
                  <a:lnTo>
                    <a:pt x="350" y="27"/>
                  </a:lnTo>
                  <a:lnTo>
                    <a:pt x="354" y="31"/>
                  </a:lnTo>
                  <a:lnTo>
                    <a:pt x="357" y="31"/>
                  </a:lnTo>
                  <a:lnTo>
                    <a:pt x="361" y="31"/>
                  </a:lnTo>
                  <a:lnTo>
                    <a:pt x="364" y="31"/>
                  </a:lnTo>
                  <a:lnTo>
                    <a:pt x="368" y="31"/>
                  </a:lnTo>
                  <a:lnTo>
                    <a:pt x="371" y="31"/>
                  </a:lnTo>
                  <a:lnTo>
                    <a:pt x="375" y="31"/>
                  </a:lnTo>
                  <a:lnTo>
                    <a:pt x="378" y="35"/>
                  </a:lnTo>
                  <a:lnTo>
                    <a:pt x="381" y="35"/>
                  </a:lnTo>
                  <a:lnTo>
                    <a:pt x="385" y="35"/>
                  </a:lnTo>
                  <a:lnTo>
                    <a:pt x="388" y="35"/>
                  </a:lnTo>
                  <a:lnTo>
                    <a:pt x="392" y="35"/>
                  </a:lnTo>
                  <a:lnTo>
                    <a:pt x="395" y="35"/>
                  </a:lnTo>
                  <a:lnTo>
                    <a:pt x="399" y="35"/>
                  </a:lnTo>
                  <a:lnTo>
                    <a:pt x="402" y="39"/>
                  </a:lnTo>
                  <a:lnTo>
                    <a:pt x="406" y="39"/>
                  </a:lnTo>
                  <a:lnTo>
                    <a:pt x="409" y="39"/>
                  </a:lnTo>
                  <a:lnTo>
                    <a:pt x="413" y="39"/>
                  </a:lnTo>
                  <a:lnTo>
                    <a:pt x="416" y="39"/>
                  </a:lnTo>
                  <a:lnTo>
                    <a:pt x="420" y="39"/>
                  </a:lnTo>
                  <a:lnTo>
                    <a:pt x="423" y="43"/>
                  </a:lnTo>
                  <a:lnTo>
                    <a:pt x="427" y="43"/>
                  </a:lnTo>
                  <a:lnTo>
                    <a:pt x="430" y="43"/>
                  </a:lnTo>
                  <a:lnTo>
                    <a:pt x="434" y="43"/>
                  </a:lnTo>
                  <a:lnTo>
                    <a:pt x="437" y="43"/>
                  </a:lnTo>
                  <a:lnTo>
                    <a:pt x="440" y="43"/>
                  </a:lnTo>
                </a:path>
              </a:pathLst>
            </a:custGeom>
            <a:noFill/>
            <a:ln w="349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3" name="Freeform 152"/>
            <p:cNvSpPr>
              <a:spLocks/>
            </p:cNvSpPr>
            <p:nvPr/>
          </p:nvSpPr>
          <p:spPr bwMode="auto">
            <a:xfrm>
              <a:off x="3980" y="1788"/>
              <a:ext cx="441" cy="144"/>
            </a:xfrm>
            <a:custGeom>
              <a:avLst/>
              <a:gdLst>
                <a:gd name="T0" fmla="*/ 7 w 441"/>
                <a:gd name="T1" fmla="*/ 3 h 144"/>
                <a:gd name="T2" fmla="*/ 18 w 441"/>
                <a:gd name="T3" fmla="*/ 3 h 144"/>
                <a:gd name="T4" fmla="*/ 28 w 441"/>
                <a:gd name="T5" fmla="*/ 7 h 144"/>
                <a:gd name="T6" fmla="*/ 39 w 441"/>
                <a:gd name="T7" fmla="*/ 11 h 144"/>
                <a:gd name="T8" fmla="*/ 49 w 441"/>
                <a:gd name="T9" fmla="*/ 11 h 144"/>
                <a:gd name="T10" fmla="*/ 59 w 441"/>
                <a:gd name="T11" fmla="*/ 15 h 144"/>
                <a:gd name="T12" fmla="*/ 70 w 441"/>
                <a:gd name="T13" fmla="*/ 15 h 144"/>
                <a:gd name="T14" fmla="*/ 80 w 441"/>
                <a:gd name="T15" fmla="*/ 19 h 144"/>
                <a:gd name="T16" fmla="*/ 91 w 441"/>
                <a:gd name="T17" fmla="*/ 23 h 144"/>
                <a:gd name="T18" fmla="*/ 101 w 441"/>
                <a:gd name="T19" fmla="*/ 23 h 144"/>
                <a:gd name="T20" fmla="*/ 111 w 441"/>
                <a:gd name="T21" fmla="*/ 27 h 144"/>
                <a:gd name="T22" fmla="*/ 122 w 441"/>
                <a:gd name="T23" fmla="*/ 31 h 144"/>
                <a:gd name="T24" fmla="*/ 132 w 441"/>
                <a:gd name="T25" fmla="*/ 35 h 144"/>
                <a:gd name="T26" fmla="*/ 143 w 441"/>
                <a:gd name="T27" fmla="*/ 35 h 144"/>
                <a:gd name="T28" fmla="*/ 153 w 441"/>
                <a:gd name="T29" fmla="*/ 39 h 144"/>
                <a:gd name="T30" fmla="*/ 163 w 441"/>
                <a:gd name="T31" fmla="*/ 42 h 144"/>
                <a:gd name="T32" fmla="*/ 174 w 441"/>
                <a:gd name="T33" fmla="*/ 46 h 144"/>
                <a:gd name="T34" fmla="*/ 184 w 441"/>
                <a:gd name="T35" fmla="*/ 46 h 144"/>
                <a:gd name="T36" fmla="*/ 195 w 441"/>
                <a:gd name="T37" fmla="*/ 50 h 144"/>
                <a:gd name="T38" fmla="*/ 205 w 441"/>
                <a:gd name="T39" fmla="*/ 54 h 144"/>
                <a:gd name="T40" fmla="*/ 216 w 441"/>
                <a:gd name="T41" fmla="*/ 58 h 144"/>
                <a:gd name="T42" fmla="*/ 226 w 441"/>
                <a:gd name="T43" fmla="*/ 62 h 144"/>
                <a:gd name="T44" fmla="*/ 236 w 441"/>
                <a:gd name="T45" fmla="*/ 66 h 144"/>
                <a:gd name="T46" fmla="*/ 247 w 441"/>
                <a:gd name="T47" fmla="*/ 70 h 144"/>
                <a:gd name="T48" fmla="*/ 257 w 441"/>
                <a:gd name="T49" fmla="*/ 74 h 144"/>
                <a:gd name="T50" fmla="*/ 268 w 441"/>
                <a:gd name="T51" fmla="*/ 78 h 144"/>
                <a:gd name="T52" fmla="*/ 278 w 441"/>
                <a:gd name="T53" fmla="*/ 81 h 144"/>
                <a:gd name="T54" fmla="*/ 288 w 441"/>
                <a:gd name="T55" fmla="*/ 81 h 144"/>
                <a:gd name="T56" fmla="*/ 299 w 441"/>
                <a:gd name="T57" fmla="*/ 85 h 144"/>
                <a:gd name="T58" fmla="*/ 309 w 441"/>
                <a:gd name="T59" fmla="*/ 89 h 144"/>
                <a:gd name="T60" fmla="*/ 320 w 441"/>
                <a:gd name="T61" fmla="*/ 93 h 144"/>
                <a:gd name="T62" fmla="*/ 330 w 441"/>
                <a:gd name="T63" fmla="*/ 97 h 144"/>
                <a:gd name="T64" fmla="*/ 340 w 441"/>
                <a:gd name="T65" fmla="*/ 101 h 144"/>
                <a:gd name="T66" fmla="*/ 351 w 441"/>
                <a:gd name="T67" fmla="*/ 105 h 144"/>
                <a:gd name="T68" fmla="*/ 361 w 441"/>
                <a:gd name="T69" fmla="*/ 113 h 144"/>
                <a:gd name="T70" fmla="*/ 372 w 441"/>
                <a:gd name="T71" fmla="*/ 116 h 144"/>
                <a:gd name="T72" fmla="*/ 382 w 441"/>
                <a:gd name="T73" fmla="*/ 120 h 144"/>
                <a:gd name="T74" fmla="*/ 392 w 441"/>
                <a:gd name="T75" fmla="*/ 124 h 144"/>
                <a:gd name="T76" fmla="*/ 403 w 441"/>
                <a:gd name="T77" fmla="*/ 128 h 144"/>
                <a:gd name="T78" fmla="*/ 413 w 441"/>
                <a:gd name="T79" fmla="*/ 132 h 144"/>
                <a:gd name="T80" fmla="*/ 424 w 441"/>
                <a:gd name="T81" fmla="*/ 136 h 144"/>
                <a:gd name="T82" fmla="*/ 434 w 441"/>
                <a:gd name="T83" fmla="*/ 140 h 14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41"/>
                <a:gd name="T127" fmla="*/ 0 h 144"/>
                <a:gd name="T128" fmla="*/ 441 w 441"/>
                <a:gd name="T129" fmla="*/ 144 h 14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41" h="144">
                  <a:moveTo>
                    <a:pt x="0" y="0"/>
                  </a:moveTo>
                  <a:lnTo>
                    <a:pt x="4" y="3"/>
                  </a:lnTo>
                  <a:lnTo>
                    <a:pt x="7" y="3"/>
                  </a:lnTo>
                  <a:lnTo>
                    <a:pt x="11" y="3"/>
                  </a:lnTo>
                  <a:lnTo>
                    <a:pt x="14" y="3"/>
                  </a:lnTo>
                  <a:lnTo>
                    <a:pt x="18" y="3"/>
                  </a:lnTo>
                  <a:lnTo>
                    <a:pt x="21" y="7"/>
                  </a:lnTo>
                  <a:lnTo>
                    <a:pt x="25" y="7"/>
                  </a:lnTo>
                  <a:lnTo>
                    <a:pt x="28" y="7"/>
                  </a:lnTo>
                  <a:lnTo>
                    <a:pt x="32" y="7"/>
                  </a:lnTo>
                  <a:lnTo>
                    <a:pt x="35" y="7"/>
                  </a:lnTo>
                  <a:lnTo>
                    <a:pt x="39" y="11"/>
                  </a:lnTo>
                  <a:lnTo>
                    <a:pt x="42" y="11"/>
                  </a:lnTo>
                  <a:lnTo>
                    <a:pt x="46" y="11"/>
                  </a:lnTo>
                  <a:lnTo>
                    <a:pt x="49" y="11"/>
                  </a:lnTo>
                  <a:lnTo>
                    <a:pt x="52" y="11"/>
                  </a:lnTo>
                  <a:lnTo>
                    <a:pt x="56" y="15"/>
                  </a:lnTo>
                  <a:lnTo>
                    <a:pt x="59" y="15"/>
                  </a:lnTo>
                  <a:lnTo>
                    <a:pt x="63" y="15"/>
                  </a:lnTo>
                  <a:lnTo>
                    <a:pt x="66" y="15"/>
                  </a:lnTo>
                  <a:lnTo>
                    <a:pt x="70" y="15"/>
                  </a:lnTo>
                  <a:lnTo>
                    <a:pt x="73" y="19"/>
                  </a:lnTo>
                  <a:lnTo>
                    <a:pt x="77" y="19"/>
                  </a:lnTo>
                  <a:lnTo>
                    <a:pt x="80" y="19"/>
                  </a:lnTo>
                  <a:lnTo>
                    <a:pt x="84" y="19"/>
                  </a:lnTo>
                  <a:lnTo>
                    <a:pt x="87" y="19"/>
                  </a:lnTo>
                  <a:lnTo>
                    <a:pt x="91" y="23"/>
                  </a:lnTo>
                  <a:lnTo>
                    <a:pt x="94" y="23"/>
                  </a:lnTo>
                  <a:lnTo>
                    <a:pt x="98" y="23"/>
                  </a:lnTo>
                  <a:lnTo>
                    <a:pt x="101" y="23"/>
                  </a:lnTo>
                  <a:lnTo>
                    <a:pt x="105" y="27"/>
                  </a:lnTo>
                  <a:lnTo>
                    <a:pt x="108" y="27"/>
                  </a:lnTo>
                  <a:lnTo>
                    <a:pt x="111" y="27"/>
                  </a:lnTo>
                  <a:lnTo>
                    <a:pt x="115" y="27"/>
                  </a:lnTo>
                  <a:lnTo>
                    <a:pt x="118" y="31"/>
                  </a:lnTo>
                  <a:lnTo>
                    <a:pt x="122" y="31"/>
                  </a:lnTo>
                  <a:lnTo>
                    <a:pt x="125" y="31"/>
                  </a:lnTo>
                  <a:lnTo>
                    <a:pt x="129" y="31"/>
                  </a:lnTo>
                  <a:lnTo>
                    <a:pt x="132" y="35"/>
                  </a:lnTo>
                  <a:lnTo>
                    <a:pt x="136" y="35"/>
                  </a:lnTo>
                  <a:lnTo>
                    <a:pt x="139" y="35"/>
                  </a:lnTo>
                  <a:lnTo>
                    <a:pt x="143" y="35"/>
                  </a:lnTo>
                  <a:lnTo>
                    <a:pt x="146" y="39"/>
                  </a:lnTo>
                  <a:lnTo>
                    <a:pt x="150" y="39"/>
                  </a:lnTo>
                  <a:lnTo>
                    <a:pt x="153" y="39"/>
                  </a:lnTo>
                  <a:lnTo>
                    <a:pt x="157" y="39"/>
                  </a:lnTo>
                  <a:lnTo>
                    <a:pt x="160" y="42"/>
                  </a:lnTo>
                  <a:lnTo>
                    <a:pt x="163" y="42"/>
                  </a:lnTo>
                  <a:lnTo>
                    <a:pt x="167" y="42"/>
                  </a:lnTo>
                  <a:lnTo>
                    <a:pt x="170" y="42"/>
                  </a:lnTo>
                  <a:lnTo>
                    <a:pt x="174" y="46"/>
                  </a:lnTo>
                  <a:lnTo>
                    <a:pt x="177" y="46"/>
                  </a:lnTo>
                  <a:lnTo>
                    <a:pt x="181" y="46"/>
                  </a:lnTo>
                  <a:lnTo>
                    <a:pt x="184" y="46"/>
                  </a:lnTo>
                  <a:lnTo>
                    <a:pt x="188" y="50"/>
                  </a:lnTo>
                  <a:lnTo>
                    <a:pt x="191" y="50"/>
                  </a:lnTo>
                  <a:lnTo>
                    <a:pt x="195" y="50"/>
                  </a:lnTo>
                  <a:lnTo>
                    <a:pt x="198" y="54"/>
                  </a:lnTo>
                  <a:lnTo>
                    <a:pt x="202" y="54"/>
                  </a:lnTo>
                  <a:lnTo>
                    <a:pt x="205" y="54"/>
                  </a:lnTo>
                  <a:lnTo>
                    <a:pt x="209" y="54"/>
                  </a:lnTo>
                  <a:lnTo>
                    <a:pt x="212" y="58"/>
                  </a:lnTo>
                  <a:lnTo>
                    <a:pt x="216" y="58"/>
                  </a:lnTo>
                  <a:lnTo>
                    <a:pt x="219" y="58"/>
                  </a:lnTo>
                  <a:lnTo>
                    <a:pt x="222" y="62"/>
                  </a:lnTo>
                  <a:lnTo>
                    <a:pt x="226" y="62"/>
                  </a:lnTo>
                  <a:lnTo>
                    <a:pt x="229" y="62"/>
                  </a:lnTo>
                  <a:lnTo>
                    <a:pt x="233" y="62"/>
                  </a:lnTo>
                  <a:lnTo>
                    <a:pt x="236" y="66"/>
                  </a:lnTo>
                  <a:lnTo>
                    <a:pt x="240" y="66"/>
                  </a:lnTo>
                  <a:lnTo>
                    <a:pt x="243" y="66"/>
                  </a:lnTo>
                  <a:lnTo>
                    <a:pt x="247" y="70"/>
                  </a:lnTo>
                  <a:lnTo>
                    <a:pt x="250" y="70"/>
                  </a:lnTo>
                  <a:lnTo>
                    <a:pt x="254" y="70"/>
                  </a:lnTo>
                  <a:lnTo>
                    <a:pt x="257" y="74"/>
                  </a:lnTo>
                  <a:lnTo>
                    <a:pt x="261" y="74"/>
                  </a:lnTo>
                  <a:lnTo>
                    <a:pt x="264" y="74"/>
                  </a:lnTo>
                  <a:lnTo>
                    <a:pt x="268" y="78"/>
                  </a:lnTo>
                  <a:lnTo>
                    <a:pt x="271" y="78"/>
                  </a:lnTo>
                  <a:lnTo>
                    <a:pt x="274" y="78"/>
                  </a:lnTo>
                  <a:lnTo>
                    <a:pt x="278" y="81"/>
                  </a:lnTo>
                  <a:lnTo>
                    <a:pt x="281" y="81"/>
                  </a:lnTo>
                  <a:lnTo>
                    <a:pt x="285" y="81"/>
                  </a:lnTo>
                  <a:lnTo>
                    <a:pt x="288" y="81"/>
                  </a:lnTo>
                  <a:lnTo>
                    <a:pt x="292" y="85"/>
                  </a:lnTo>
                  <a:lnTo>
                    <a:pt x="295" y="85"/>
                  </a:lnTo>
                  <a:lnTo>
                    <a:pt x="299" y="85"/>
                  </a:lnTo>
                  <a:lnTo>
                    <a:pt x="302" y="89"/>
                  </a:lnTo>
                  <a:lnTo>
                    <a:pt x="306" y="89"/>
                  </a:lnTo>
                  <a:lnTo>
                    <a:pt x="309" y="89"/>
                  </a:lnTo>
                  <a:lnTo>
                    <a:pt x="313" y="93"/>
                  </a:lnTo>
                  <a:lnTo>
                    <a:pt x="316" y="93"/>
                  </a:lnTo>
                  <a:lnTo>
                    <a:pt x="320" y="93"/>
                  </a:lnTo>
                  <a:lnTo>
                    <a:pt x="323" y="97"/>
                  </a:lnTo>
                  <a:lnTo>
                    <a:pt x="327" y="97"/>
                  </a:lnTo>
                  <a:lnTo>
                    <a:pt x="330" y="97"/>
                  </a:lnTo>
                  <a:lnTo>
                    <a:pt x="333" y="101"/>
                  </a:lnTo>
                  <a:lnTo>
                    <a:pt x="337" y="101"/>
                  </a:lnTo>
                  <a:lnTo>
                    <a:pt x="340" y="101"/>
                  </a:lnTo>
                  <a:lnTo>
                    <a:pt x="344" y="105"/>
                  </a:lnTo>
                  <a:lnTo>
                    <a:pt x="347" y="105"/>
                  </a:lnTo>
                  <a:lnTo>
                    <a:pt x="351" y="105"/>
                  </a:lnTo>
                  <a:lnTo>
                    <a:pt x="354" y="109"/>
                  </a:lnTo>
                  <a:lnTo>
                    <a:pt x="358" y="109"/>
                  </a:lnTo>
                  <a:lnTo>
                    <a:pt x="361" y="113"/>
                  </a:lnTo>
                  <a:lnTo>
                    <a:pt x="365" y="113"/>
                  </a:lnTo>
                  <a:lnTo>
                    <a:pt x="368" y="113"/>
                  </a:lnTo>
                  <a:lnTo>
                    <a:pt x="372" y="116"/>
                  </a:lnTo>
                  <a:lnTo>
                    <a:pt x="375" y="116"/>
                  </a:lnTo>
                  <a:lnTo>
                    <a:pt x="379" y="116"/>
                  </a:lnTo>
                  <a:lnTo>
                    <a:pt x="382" y="120"/>
                  </a:lnTo>
                  <a:lnTo>
                    <a:pt x="385" y="120"/>
                  </a:lnTo>
                  <a:lnTo>
                    <a:pt x="389" y="120"/>
                  </a:lnTo>
                  <a:lnTo>
                    <a:pt x="392" y="124"/>
                  </a:lnTo>
                  <a:lnTo>
                    <a:pt x="396" y="124"/>
                  </a:lnTo>
                  <a:lnTo>
                    <a:pt x="399" y="124"/>
                  </a:lnTo>
                  <a:lnTo>
                    <a:pt x="403" y="128"/>
                  </a:lnTo>
                  <a:lnTo>
                    <a:pt x="406" y="128"/>
                  </a:lnTo>
                  <a:lnTo>
                    <a:pt x="410" y="132"/>
                  </a:lnTo>
                  <a:lnTo>
                    <a:pt x="413" y="132"/>
                  </a:lnTo>
                  <a:lnTo>
                    <a:pt x="417" y="132"/>
                  </a:lnTo>
                  <a:lnTo>
                    <a:pt x="420" y="136"/>
                  </a:lnTo>
                  <a:lnTo>
                    <a:pt x="424" y="136"/>
                  </a:lnTo>
                  <a:lnTo>
                    <a:pt x="427" y="136"/>
                  </a:lnTo>
                  <a:lnTo>
                    <a:pt x="431" y="140"/>
                  </a:lnTo>
                  <a:lnTo>
                    <a:pt x="434" y="140"/>
                  </a:lnTo>
                  <a:lnTo>
                    <a:pt x="438" y="140"/>
                  </a:lnTo>
                  <a:lnTo>
                    <a:pt x="441" y="144"/>
                  </a:lnTo>
                </a:path>
              </a:pathLst>
            </a:custGeom>
            <a:noFill/>
            <a:ln w="349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4" name="Freeform 153"/>
            <p:cNvSpPr>
              <a:spLocks/>
            </p:cNvSpPr>
            <p:nvPr/>
          </p:nvSpPr>
          <p:spPr bwMode="auto">
            <a:xfrm>
              <a:off x="4421" y="1932"/>
              <a:ext cx="441" cy="198"/>
            </a:xfrm>
            <a:custGeom>
              <a:avLst/>
              <a:gdLst>
                <a:gd name="T0" fmla="*/ 7 w 441"/>
                <a:gd name="T1" fmla="*/ 4 h 198"/>
                <a:gd name="T2" fmla="*/ 17 w 441"/>
                <a:gd name="T3" fmla="*/ 8 h 198"/>
                <a:gd name="T4" fmla="*/ 28 w 441"/>
                <a:gd name="T5" fmla="*/ 11 h 198"/>
                <a:gd name="T6" fmla="*/ 38 w 441"/>
                <a:gd name="T7" fmla="*/ 15 h 198"/>
                <a:gd name="T8" fmla="*/ 49 w 441"/>
                <a:gd name="T9" fmla="*/ 19 h 198"/>
                <a:gd name="T10" fmla="*/ 59 w 441"/>
                <a:gd name="T11" fmla="*/ 23 h 198"/>
                <a:gd name="T12" fmla="*/ 69 w 441"/>
                <a:gd name="T13" fmla="*/ 27 h 198"/>
                <a:gd name="T14" fmla="*/ 80 w 441"/>
                <a:gd name="T15" fmla="*/ 35 h 198"/>
                <a:gd name="T16" fmla="*/ 90 w 441"/>
                <a:gd name="T17" fmla="*/ 39 h 198"/>
                <a:gd name="T18" fmla="*/ 101 w 441"/>
                <a:gd name="T19" fmla="*/ 43 h 198"/>
                <a:gd name="T20" fmla="*/ 111 w 441"/>
                <a:gd name="T21" fmla="*/ 46 h 198"/>
                <a:gd name="T22" fmla="*/ 121 w 441"/>
                <a:gd name="T23" fmla="*/ 50 h 198"/>
                <a:gd name="T24" fmla="*/ 132 w 441"/>
                <a:gd name="T25" fmla="*/ 54 h 198"/>
                <a:gd name="T26" fmla="*/ 142 w 441"/>
                <a:gd name="T27" fmla="*/ 62 h 198"/>
                <a:gd name="T28" fmla="*/ 153 w 441"/>
                <a:gd name="T29" fmla="*/ 66 h 198"/>
                <a:gd name="T30" fmla="*/ 163 w 441"/>
                <a:gd name="T31" fmla="*/ 70 h 198"/>
                <a:gd name="T32" fmla="*/ 173 w 441"/>
                <a:gd name="T33" fmla="*/ 74 h 198"/>
                <a:gd name="T34" fmla="*/ 184 w 441"/>
                <a:gd name="T35" fmla="*/ 78 h 198"/>
                <a:gd name="T36" fmla="*/ 194 w 441"/>
                <a:gd name="T37" fmla="*/ 85 h 198"/>
                <a:gd name="T38" fmla="*/ 205 w 441"/>
                <a:gd name="T39" fmla="*/ 89 h 198"/>
                <a:gd name="T40" fmla="*/ 215 w 441"/>
                <a:gd name="T41" fmla="*/ 93 h 198"/>
                <a:gd name="T42" fmla="*/ 225 w 441"/>
                <a:gd name="T43" fmla="*/ 97 h 198"/>
                <a:gd name="T44" fmla="*/ 236 w 441"/>
                <a:gd name="T45" fmla="*/ 105 h 198"/>
                <a:gd name="T46" fmla="*/ 246 w 441"/>
                <a:gd name="T47" fmla="*/ 109 h 198"/>
                <a:gd name="T48" fmla="*/ 257 w 441"/>
                <a:gd name="T49" fmla="*/ 113 h 198"/>
                <a:gd name="T50" fmla="*/ 267 w 441"/>
                <a:gd name="T51" fmla="*/ 117 h 198"/>
                <a:gd name="T52" fmla="*/ 277 w 441"/>
                <a:gd name="T53" fmla="*/ 124 h 198"/>
                <a:gd name="T54" fmla="*/ 288 w 441"/>
                <a:gd name="T55" fmla="*/ 128 h 198"/>
                <a:gd name="T56" fmla="*/ 298 w 441"/>
                <a:gd name="T57" fmla="*/ 132 h 198"/>
                <a:gd name="T58" fmla="*/ 309 w 441"/>
                <a:gd name="T59" fmla="*/ 136 h 198"/>
                <a:gd name="T60" fmla="*/ 319 w 441"/>
                <a:gd name="T61" fmla="*/ 140 h 198"/>
                <a:gd name="T62" fmla="*/ 330 w 441"/>
                <a:gd name="T63" fmla="*/ 148 h 198"/>
                <a:gd name="T64" fmla="*/ 340 w 441"/>
                <a:gd name="T65" fmla="*/ 152 h 198"/>
                <a:gd name="T66" fmla="*/ 350 w 441"/>
                <a:gd name="T67" fmla="*/ 156 h 198"/>
                <a:gd name="T68" fmla="*/ 361 w 441"/>
                <a:gd name="T69" fmla="*/ 159 h 198"/>
                <a:gd name="T70" fmla="*/ 371 w 441"/>
                <a:gd name="T71" fmla="*/ 167 h 198"/>
                <a:gd name="T72" fmla="*/ 382 w 441"/>
                <a:gd name="T73" fmla="*/ 171 h 198"/>
                <a:gd name="T74" fmla="*/ 392 w 441"/>
                <a:gd name="T75" fmla="*/ 175 h 198"/>
                <a:gd name="T76" fmla="*/ 402 w 441"/>
                <a:gd name="T77" fmla="*/ 183 h 198"/>
                <a:gd name="T78" fmla="*/ 413 w 441"/>
                <a:gd name="T79" fmla="*/ 187 h 198"/>
                <a:gd name="T80" fmla="*/ 423 w 441"/>
                <a:gd name="T81" fmla="*/ 191 h 198"/>
                <a:gd name="T82" fmla="*/ 434 w 441"/>
                <a:gd name="T83" fmla="*/ 195 h 19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41"/>
                <a:gd name="T127" fmla="*/ 0 h 198"/>
                <a:gd name="T128" fmla="*/ 441 w 441"/>
                <a:gd name="T129" fmla="*/ 198 h 19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41" h="198">
                  <a:moveTo>
                    <a:pt x="0" y="0"/>
                  </a:moveTo>
                  <a:lnTo>
                    <a:pt x="3" y="0"/>
                  </a:lnTo>
                  <a:lnTo>
                    <a:pt x="7" y="4"/>
                  </a:lnTo>
                  <a:lnTo>
                    <a:pt x="10" y="4"/>
                  </a:lnTo>
                  <a:lnTo>
                    <a:pt x="14" y="4"/>
                  </a:lnTo>
                  <a:lnTo>
                    <a:pt x="17" y="8"/>
                  </a:lnTo>
                  <a:lnTo>
                    <a:pt x="21" y="8"/>
                  </a:lnTo>
                  <a:lnTo>
                    <a:pt x="24" y="8"/>
                  </a:lnTo>
                  <a:lnTo>
                    <a:pt x="28" y="11"/>
                  </a:lnTo>
                  <a:lnTo>
                    <a:pt x="31" y="11"/>
                  </a:lnTo>
                  <a:lnTo>
                    <a:pt x="35" y="15"/>
                  </a:lnTo>
                  <a:lnTo>
                    <a:pt x="38" y="15"/>
                  </a:lnTo>
                  <a:lnTo>
                    <a:pt x="42" y="15"/>
                  </a:lnTo>
                  <a:lnTo>
                    <a:pt x="45" y="19"/>
                  </a:lnTo>
                  <a:lnTo>
                    <a:pt x="49" y="19"/>
                  </a:lnTo>
                  <a:lnTo>
                    <a:pt x="52" y="19"/>
                  </a:lnTo>
                  <a:lnTo>
                    <a:pt x="55" y="23"/>
                  </a:lnTo>
                  <a:lnTo>
                    <a:pt x="59" y="23"/>
                  </a:lnTo>
                  <a:lnTo>
                    <a:pt x="62" y="27"/>
                  </a:lnTo>
                  <a:lnTo>
                    <a:pt x="66" y="27"/>
                  </a:lnTo>
                  <a:lnTo>
                    <a:pt x="69" y="27"/>
                  </a:lnTo>
                  <a:lnTo>
                    <a:pt x="73" y="31"/>
                  </a:lnTo>
                  <a:lnTo>
                    <a:pt x="76" y="31"/>
                  </a:lnTo>
                  <a:lnTo>
                    <a:pt x="80" y="35"/>
                  </a:lnTo>
                  <a:lnTo>
                    <a:pt x="83" y="35"/>
                  </a:lnTo>
                  <a:lnTo>
                    <a:pt x="87" y="35"/>
                  </a:lnTo>
                  <a:lnTo>
                    <a:pt x="90" y="39"/>
                  </a:lnTo>
                  <a:lnTo>
                    <a:pt x="94" y="39"/>
                  </a:lnTo>
                  <a:lnTo>
                    <a:pt x="97" y="43"/>
                  </a:lnTo>
                  <a:lnTo>
                    <a:pt x="101" y="43"/>
                  </a:lnTo>
                  <a:lnTo>
                    <a:pt x="104" y="43"/>
                  </a:lnTo>
                  <a:lnTo>
                    <a:pt x="108" y="46"/>
                  </a:lnTo>
                  <a:lnTo>
                    <a:pt x="111" y="46"/>
                  </a:lnTo>
                  <a:lnTo>
                    <a:pt x="114" y="46"/>
                  </a:lnTo>
                  <a:lnTo>
                    <a:pt x="118" y="50"/>
                  </a:lnTo>
                  <a:lnTo>
                    <a:pt x="121" y="50"/>
                  </a:lnTo>
                  <a:lnTo>
                    <a:pt x="125" y="54"/>
                  </a:lnTo>
                  <a:lnTo>
                    <a:pt x="128" y="54"/>
                  </a:lnTo>
                  <a:lnTo>
                    <a:pt x="132" y="54"/>
                  </a:lnTo>
                  <a:lnTo>
                    <a:pt x="135" y="58"/>
                  </a:lnTo>
                  <a:lnTo>
                    <a:pt x="139" y="58"/>
                  </a:lnTo>
                  <a:lnTo>
                    <a:pt x="142" y="62"/>
                  </a:lnTo>
                  <a:lnTo>
                    <a:pt x="146" y="62"/>
                  </a:lnTo>
                  <a:lnTo>
                    <a:pt x="149" y="62"/>
                  </a:lnTo>
                  <a:lnTo>
                    <a:pt x="153" y="66"/>
                  </a:lnTo>
                  <a:lnTo>
                    <a:pt x="156" y="66"/>
                  </a:lnTo>
                  <a:lnTo>
                    <a:pt x="160" y="70"/>
                  </a:lnTo>
                  <a:lnTo>
                    <a:pt x="163" y="70"/>
                  </a:lnTo>
                  <a:lnTo>
                    <a:pt x="166" y="70"/>
                  </a:lnTo>
                  <a:lnTo>
                    <a:pt x="170" y="74"/>
                  </a:lnTo>
                  <a:lnTo>
                    <a:pt x="173" y="74"/>
                  </a:lnTo>
                  <a:lnTo>
                    <a:pt x="177" y="78"/>
                  </a:lnTo>
                  <a:lnTo>
                    <a:pt x="180" y="78"/>
                  </a:lnTo>
                  <a:lnTo>
                    <a:pt x="184" y="78"/>
                  </a:lnTo>
                  <a:lnTo>
                    <a:pt x="187" y="82"/>
                  </a:lnTo>
                  <a:lnTo>
                    <a:pt x="191" y="82"/>
                  </a:lnTo>
                  <a:lnTo>
                    <a:pt x="194" y="85"/>
                  </a:lnTo>
                  <a:lnTo>
                    <a:pt x="198" y="85"/>
                  </a:lnTo>
                  <a:lnTo>
                    <a:pt x="201" y="89"/>
                  </a:lnTo>
                  <a:lnTo>
                    <a:pt x="205" y="89"/>
                  </a:lnTo>
                  <a:lnTo>
                    <a:pt x="208" y="89"/>
                  </a:lnTo>
                  <a:lnTo>
                    <a:pt x="212" y="93"/>
                  </a:lnTo>
                  <a:lnTo>
                    <a:pt x="215" y="93"/>
                  </a:lnTo>
                  <a:lnTo>
                    <a:pt x="219" y="97"/>
                  </a:lnTo>
                  <a:lnTo>
                    <a:pt x="222" y="97"/>
                  </a:lnTo>
                  <a:lnTo>
                    <a:pt x="225" y="97"/>
                  </a:lnTo>
                  <a:lnTo>
                    <a:pt x="229" y="101"/>
                  </a:lnTo>
                  <a:lnTo>
                    <a:pt x="232" y="101"/>
                  </a:lnTo>
                  <a:lnTo>
                    <a:pt x="236" y="105"/>
                  </a:lnTo>
                  <a:lnTo>
                    <a:pt x="239" y="105"/>
                  </a:lnTo>
                  <a:lnTo>
                    <a:pt x="243" y="105"/>
                  </a:lnTo>
                  <a:lnTo>
                    <a:pt x="246" y="109"/>
                  </a:lnTo>
                  <a:lnTo>
                    <a:pt x="250" y="109"/>
                  </a:lnTo>
                  <a:lnTo>
                    <a:pt x="253" y="113"/>
                  </a:lnTo>
                  <a:lnTo>
                    <a:pt x="257" y="113"/>
                  </a:lnTo>
                  <a:lnTo>
                    <a:pt x="260" y="113"/>
                  </a:lnTo>
                  <a:lnTo>
                    <a:pt x="264" y="117"/>
                  </a:lnTo>
                  <a:lnTo>
                    <a:pt x="267" y="117"/>
                  </a:lnTo>
                  <a:lnTo>
                    <a:pt x="271" y="121"/>
                  </a:lnTo>
                  <a:lnTo>
                    <a:pt x="274" y="121"/>
                  </a:lnTo>
                  <a:lnTo>
                    <a:pt x="277" y="124"/>
                  </a:lnTo>
                  <a:lnTo>
                    <a:pt x="281" y="124"/>
                  </a:lnTo>
                  <a:lnTo>
                    <a:pt x="284" y="124"/>
                  </a:lnTo>
                  <a:lnTo>
                    <a:pt x="288" y="128"/>
                  </a:lnTo>
                  <a:lnTo>
                    <a:pt x="291" y="128"/>
                  </a:lnTo>
                  <a:lnTo>
                    <a:pt x="295" y="132"/>
                  </a:lnTo>
                  <a:lnTo>
                    <a:pt x="298" y="132"/>
                  </a:lnTo>
                  <a:lnTo>
                    <a:pt x="302" y="132"/>
                  </a:lnTo>
                  <a:lnTo>
                    <a:pt x="305" y="136"/>
                  </a:lnTo>
                  <a:lnTo>
                    <a:pt x="309" y="136"/>
                  </a:lnTo>
                  <a:lnTo>
                    <a:pt x="312" y="140"/>
                  </a:lnTo>
                  <a:lnTo>
                    <a:pt x="316" y="140"/>
                  </a:lnTo>
                  <a:lnTo>
                    <a:pt x="319" y="140"/>
                  </a:lnTo>
                  <a:lnTo>
                    <a:pt x="323" y="144"/>
                  </a:lnTo>
                  <a:lnTo>
                    <a:pt x="326" y="144"/>
                  </a:lnTo>
                  <a:lnTo>
                    <a:pt x="330" y="148"/>
                  </a:lnTo>
                  <a:lnTo>
                    <a:pt x="333" y="148"/>
                  </a:lnTo>
                  <a:lnTo>
                    <a:pt x="336" y="152"/>
                  </a:lnTo>
                  <a:lnTo>
                    <a:pt x="340" y="152"/>
                  </a:lnTo>
                  <a:lnTo>
                    <a:pt x="343" y="152"/>
                  </a:lnTo>
                  <a:lnTo>
                    <a:pt x="347" y="156"/>
                  </a:lnTo>
                  <a:lnTo>
                    <a:pt x="350" y="156"/>
                  </a:lnTo>
                  <a:lnTo>
                    <a:pt x="354" y="159"/>
                  </a:lnTo>
                  <a:lnTo>
                    <a:pt x="357" y="159"/>
                  </a:lnTo>
                  <a:lnTo>
                    <a:pt x="361" y="159"/>
                  </a:lnTo>
                  <a:lnTo>
                    <a:pt x="364" y="163"/>
                  </a:lnTo>
                  <a:lnTo>
                    <a:pt x="368" y="163"/>
                  </a:lnTo>
                  <a:lnTo>
                    <a:pt x="371" y="167"/>
                  </a:lnTo>
                  <a:lnTo>
                    <a:pt x="375" y="167"/>
                  </a:lnTo>
                  <a:lnTo>
                    <a:pt x="378" y="171"/>
                  </a:lnTo>
                  <a:lnTo>
                    <a:pt x="382" y="171"/>
                  </a:lnTo>
                  <a:lnTo>
                    <a:pt x="385" y="171"/>
                  </a:lnTo>
                  <a:lnTo>
                    <a:pt x="388" y="175"/>
                  </a:lnTo>
                  <a:lnTo>
                    <a:pt x="392" y="175"/>
                  </a:lnTo>
                  <a:lnTo>
                    <a:pt x="395" y="179"/>
                  </a:lnTo>
                  <a:lnTo>
                    <a:pt x="399" y="179"/>
                  </a:lnTo>
                  <a:lnTo>
                    <a:pt x="402" y="183"/>
                  </a:lnTo>
                  <a:lnTo>
                    <a:pt x="406" y="183"/>
                  </a:lnTo>
                  <a:lnTo>
                    <a:pt x="409" y="183"/>
                  </a:lnTo>
                  <a:lnTo>
                    <a:pt x="413" y="187"/>
                  </a:lnTo>
                  <a:lnTo>
                    <a:pt x="416" y="187"/>
                  </a:lnTo>
                  <a:lnTo>
                    <a:pt x="420" y="191"/>
                  </a:lnTo>
                  <a:lnTo>
                    <a:pt x="423" y="191"/>
                  </a:lnTo>
                  <a:lnTo>
                    <a:pt x="427" y="191"/>
                  </a:lnTo>
                  <a:lnTo>
                    <a:pt x="430" y="195"/>
                  </a:lnTo>
                  <a:lnTo>
                    <a:pt x="434" y="195"/>
                  </a:lnTo>
                  <a:lnTo>
                    <a:pt x="437" y="198"/>
                  </a:lnTo>
                  <a:lnTo>
                    <a:pt x="441" y="198"/>
                  </a:lnTo>
                </a:path>
              </a:pathLst>
            </a:custGeom>
            <a:noFill/>
            <a:ln w="349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5" name="Freeform 154"/>
            <p:cNvSpPr>
              <a:spLocks/>
            </p:cNvSpPr>
            <p:nvPr/>
          </p:nvSpPr>
          <p:spPr bwMode="auto">
            <a:xfrm>
              <a:off x="4862" y="2130"/>
              <a:ext cx="381" cy="184"/>
            </a:xfrm>
            <a:custGeom>
              <a:avLst/>
              <a:gdLst>
                <a:gd name="T0" fmla="*/ 3 w 381"/>
                <a:gd name="T1" fmla="*/ 4 h 184"/>
                <a:gd name="T2" fmla="*/ 10 w 381"/>
                <a:gd name="T3" fmla="*/ 4 h 184"/>
                <a:gd name="T4" fmla="*/ 17 w 381"/>
                <a:gd name="T5" fmla="*/ 8 h 184"/>
                <a:gd name="T6" fmla="*/ 24 w 381"/>
                <a:gd name="T7" fmla="*/ 12 h 184"/>
                <a:gd name="T8" fmla="*/ 31 w 381"/>
                <a:gd name="T9" fmla="*/ 16 h 184"/>
                <a:gd name="T10" fmla="*/ 38 w 381"/>
                <a:gd name="T11" fmla="*/ 20 h 184"/>
                <a:gd name="T12" fmla="*/ 45 w 381"/>
                <a:gd name="T13" fmla="*/ 24 h 184"/>
                <a:gd name="T14" fmla="*/ 52 w 381"/>
                <a:gd name="T15" fmla="*/ 24 h 184"/>
                <a:gd name="T16" fmla="*/ 58 w 381"/>
                <a:gd name="T17" fmla="*/ 28 h 184"/>
                <a:gd name="T18" fmla="*/ 65 w 381"/>
                <a:gd name="T19" fmla="*/ 32 h 184"/>
                <a:gd name="T20" fmla="*/ 72 w 381"/>
                <a:gd name="T21" fmla="*/ 35 h 184"/>
                <a:gd name="T22" fmla="*/ 79 w 381"/>
                <a:gd name="T23" fmla="*/ 39 h 184"/>
                <a:gd name="T24" fmla="*/ 86 w 381"/>
                <a:gd name="T25" fmla="*/ 43 h 184"/>
                <a:gd name="T26" fmla="*/ 93 w 381"/>
                <a:gd name="T27" fmla="*/ 47 h 184"/>
                <a:gd name="T28" fmla="*/ 100 w 381"/>
                <a:gd name="T29" fmla="*/ 47 h 184"/>
                <a:gd name="T30" fmla="*/ 107 w 381"/>
                <a:gd name="T31" fmla="*/ 51 h 184"/>
                <a:gd name="T32" fmla="*/ 114 w 381"/>
                <a:gd name="T33" fmla="*/ 55 h 184"/>
                <a:gd name="T34" fmla="*/ 121 w 381"/>
                <a:gd name="T35" fmla="*/ 59 h 184"/>
                <a:gd name="T36" fmla="*/ 128 w 381"/>
                <a:gd name="T37" fmla="*/ 63 h 184"/>
                <a:gd name="T38" fmla="*/ 135 w 381"/>
                <a:gd name="T39" fmla="*/ 67 h 184"/>
                <a:gd name="T40" fmla="*/ 142 w 381"/>
                <a:gd name="T41" fmla="*/ 71 h 184"/>
                <a:gd name="T42" fmla="*/ 149 w 381"/>
                <a:gd name="T43" fmla="*/ 71 h 184"/>
                <a:gd name="T44" fmla="*/ 156 w 381"/>
                <a:gd name="T45" fmla="*/ 74 h 184"/>
                <a:gd name="T46" fmla="*/ 163 w 381"/>
                <a:gd name="T47" fmla="*/ 78 h 184"/>
                <a:gd name="T48" fmla="*/ 169 w 381"/>
                <a:gd name="T49" fmla="*/ 82 h 184"/>
                <a:gd name="T50" fmla="*/ 176 w 381"/>
                <a:gd name="T51" fmla="*/ 86 h 184"/>
                <a:gd name="T52" fmla="*/ 183 w 381"/>
                <a:gd name="T53" fmla="*/ 90 h 184"/>
                <a:gd name="T54" fmla="*/ 190 w 381"/>
                <a:gd name="T55" fmla="*/ 90 h 184"/>
                <a:gd name="T56" fmla="*/ 197 w 381"/>
                <a:gd name="T57" fmla="*/ 94 h 184"/>
                <a:gd name="T58" fmla="*/ 204 w 381"/>
                <a:gd name="T59" fmla="*/ 98 h 184"/>
                <a:gd name="T60" fmla="*/ 211 w 381"/>
                <a:gd name="T61" fmla="*/ 102 h 184"/>
                <a:gd name="T62" fmla="*/ 218 w 381"/>
                <a:gd name="T63" fmla="*/ 106 h 184"/>
                <a:gd name="T64" fmla="*/ 225 w 381"/>
                <a:gd name="T65" fmla="*/ 110 h 184"/>
                <a:gd name="T66" fmla="*/ 232 w 381"/>
                <a:gd name="T67" fmla="*/ 113 h 184"/>
                <a:gd name="T68" fmla="*/ 239 w 381"/>
                <a:gd name="T69" fmla="*/ 113 h 184"/>
                <a:gd name="T70" fmla="*/ 246 w 381"/>
                <a:gd name="T71" fmla="*/ 117 h 184"/>
                <a:gd name="T72" fmla="*/ 253 w 381"/>
                <a:gd name="T73" fmla="*/ 121 h 184"/>
                <a:gd name="T74" fmla="*/ 260 w 381"/>
                <a:gd name="T75" fmla="*/ 125 h 184"/>
                <a:gd name="T76" fmla="*/ 267 w 381"/>
                <a:gd name="T77" fmla="*/ 129 h 184"/>
                <a:gd name="T78" fmla="*/ 274 w 381"/>
                <a:gd name="T79" fmla="*/ 133 h 184"/>
                <a:gd name="T80" fmla="*/ 280 w 381"/>
                <a:gd name="T81" fmla="*/ 137 h 184"/>
                <a:gd name="T82" fmla="*/ 287 w 381"/>
                <a:gd name="T83" fmla="*/ 137 h 184"/>
                <a:gd name="T84" fmla="*/ 294 w 381"/>
                <a:gd name="T85" fmla="*/ 141 h 184"/>
                <a:gd name="T86" fmla="*/ 301 w 381"/>
                <a:gd name="T87" fmla="*/ 145 h 184"/>
                <a:gd name="T88" fmla="*/ 308 w 381"/>
                <a:gd name="T89" fmla="*/ 148 h 184"/>
                <a:gd name="T90" fmla="*/ 315 w 381"/>
                <a:gd name="T91" fmla="*/ 152 h 184"/>
                <a:gd name="T92" fmla="*/ 322 w 381"/>
                <a:gd name="T93" fmla="*/ 156 h 184"/>
                <a:gd name="T94" fmla="*/ 329 w 381"/>
                <a:gd name="T95" fmla="*/ 160 h 184"/>
                <a:gd name="T96" fmla="*/ 336 w 381"/>
                <a:gd name="T97" fmla="*/ 160 h 184"/>
                <a:gd name="T98" fmla="*/ 343 w 381"/>
                <a:gd name="T99" fmla="*/ 164 h 184"/>
                <a:gd name="T100" fmla="*/ 350 w 381"/>
                <a:gd name="T101" fmla="*/ 168 h 184"/>
                <a:gd name="T102" fmla="*/ 357 w 381"/>
                <a:gd name="T103" fmla="*/ 172 h 184"/>
                <a:gd name="T104" fmla="*/ 364 w 381"/>
                <a:gd name="T105" fmla="*/ 176 h 184"/>
                <a:gd name="T106" fmla="*/ 371 w 381"/>
                <a:gd name="T107" fmla="*/ 180 h 184"/>
                <a:gd name="T108" fmla="*/ 378 w 381"/>
                <a:gd name="T109" fmla="*/ 184 h 18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81"/>
                <a:gd name="T166" fmla="*/ 0 h 184"/>
                <a:gd name="T167" fmla="*/ 381 w 381"/>
                <a:gd name="T168" fmla="*/ 184 h 18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81" h="184">
                  <a:moveTo>
                    <a:pt x="0" y="0"/>
                  </a:moveTo>
                  <a:lnTo>
                    <a:pt x="3" y="4"/>
                  </a:lnTo>
                  <a:lnTo>
                    <a:pt x="6" y="4"/>
                  </a:lnTo>
                  <a:lnTo>
                    <a:pt x="10" y="4"/>
                  </a:lnTo>
                  <a:lnTo>
                    <a:pt x="13" y="8"/>
                  </a:lnTo>
                  <a:lnTo>
                    <a:pt x="17" y="8"/>
                  </a:lnTo>
                  <a:lnTo>
                    <a:pt x="20" y="12"/>
                  </a:lnTo>
                  <a:lnTo>
                    <a:pt x="24" y="12"/>
                  </a:lnTo>
                  <a:lnTo>
                    <a:pt x="27" y="16"/>
                  </a:lnTo>
                  <a:lnTo>
                    <a:pt x="31" y="16"/>
                  </a:lnTo>
                  <a:lnTo>
                    <a:pt x="34" y="16"/>
                  </a:lnTo>
                  <a:lnTo>
                    <a:pt x="38" y="20"/>
                  </a:lnTo>
                  <a:lnTo>
                    <a:pt x="41" y="20"/>
                  </a:lnTo>
                  <a:lnTo>
                    <a:pt x="45" y="24"/>
                  </a:lnTo>
                  <a:lnTo>
                    <a:pt x="48" y="24"/>
                  </a:lnTo>
                  <a:lnTo>
                    <a:pt x="52" y="24"/>
                  </a:lnTo>
                  <a:lnTo>
                    <a:pt x="55" y="28"/>
                  </a:lnTo>
                  <a:lnTo>
                    <a:pt x="58" y="28"/>
                  </a:lnTo>
                  <a:lnTo>
                    <a:pt x="62" y="32"/>
                  </a:lnTo>
                  <a:lnTo>
                    <a:pt x="65" y="32"/>
                  </a:lnTo>
                  <a:lnTo>
                    <a:pt x="69" y="35"/>
                  </a:lnTo>
                  <a:lnTo>
                    <a:pt x="72" y="35"/>
                  </a:lnTo>
                  <a:lnTo>
                    <a:pt x="76" y="35"/>
                  </a:lnTo>
                  <a:lnTo>
                    <a:pt x="79" y="39"/>
                  </a:lnTo>
                  <a:lnTo>
                    <a:pt x="83" y="39"/>
                  </a:lnTo>
                  <a:lnTo>
                    <a:pt x="86" y="43"/>
                  </a:lnTo>
                  <a:lnTo>
                    <a:pt x="90" y="43"/>
                  </a:lnTo>
                  <a:lnTo>
                    <a:pt x="93" y="47"/>
                  </a:lnTo>
                  <a:lnTo>
                    <a:pt x="97" y="47"/>
                  </a:lnTo>
                  <a:lnTo>
                    <a:pt x="100" y="47"/>
                  </a:lnTo>
                  <a:lnTo>
                    <a:pt x="104" y="51"/>
                  </a:lnTo>
                  <a:lnTo>
                    <a:pt x="107" y="51"/>
                  </a:lnTo>
                  <a:lnTo>
                    <a:pt x="111" y="55"/>
                  </a:lnTo>
                  <a:lnTo>
                    <a:pt x="114" y="55"/>
                  </a:lnTo>
                  <a:lnTo>
                    <a:pt x="117" y="59"/>
                  </a:lnTo>
                  <a:lnTo>
                    <a:pt x="121" y="59"/>
                  </a:lnTo>
                  <a:lnTo>
                    <a:pt x="124" y="59"/>
                  </a:lnTo>
                  <a:lnTo>
                    <a:pt x="128" y="63"/>
                  </a:lnTo>
                  <a:lnTo>
                    <a:pt x="131" y="63"/>
                  </a:lnTo>
                  <a:lnTo>
                    <a:pt x="135" y="67"/>
                  </a:lnTo>
                  <a:lnTo>
                    <a:pt x="138" y="67"/>
                  </a:lnTo>
                  <a:lnTo>
                    <a:pt x="142" y="71"/>
                  </a:lnTo>
                  <a:lnTo>
                    <a:pt x="145" y="71"/>
                  </a:lnTo>
                  <a:lnTo>
                    <a:pt x="149" y="71"/>
                  </a:lnTo>
                  <a:lnTo>
                    <a:pt x="152" y="74"/>
                  </a:lnTo>
                  <a:lnTo>
                    <a:pt x="156" y="74"/>
                  </a:lnTo>
                  <a:lnTo>
                    <a:pt x="159" y="78"/>
                  </a:lnTo>
                  <a:lnTo>
                    <a:pt x="163" y="78"/>
                  </a:lnTo>
                  <a:lnTo>
                    <a:pt x="166" y="82"/>
                  </a:lnTo>
                  <a:lnTo>
                    <a:pt x="169" y="82"/>
                  </a:lnTo>
                  <a:lnTo>
                    <a:pt x="173" y="82"/>
                  </a:lnTo>
                  <a:lnTo>
                    <a:pt x="176" y="86"/>
                  </a:lnTo>
                  <a:lnTo>
                    <a:pt x="180" y="86"/>
                  </a:lnTo>
                  <a:lnTo>
                    <a:pt x="183" y="90"/>
                  </a:lnTo>
                  <a:lnTo>
                    <a:pt x="187" y="90"/>
                  </a:lnTo>
                  <a:lnTo>
                    <a:pt x="190" y="90"/>
                  </a:lnTo>
                  <a:lnTo>
                    <a:pt x="194" y="94"/>
                  </a:lnTo>
                  <a:lnTo>
                    <a:pt x="197" y="94"/>
                  </a:lnTo>
                  <a:lnTo>
                    <a:pt x="201" y="98"/>
                  </a:lnTo>
                  <a:lnTo>
                    <a:pt x="204" y="98"/>
                  </a:lnTo>
                  <a:lnTo>
                    <a:pt x="208" y="102"/>
                  </a:lnTo>
                  <a:lnTo>
                    <a:pt x="211" y="102"/>
                  </a:lnTo>
                  <a:lnTo>
                    <a:pt x="215" y="102"/>
                  </a:lnTo>
                  <a:lnTo>
                    <a:pt x="218" y="106"/>
                  </a:lnTo>
                  <a:lnTo>
                    <a:pt x="222" y="106"/>
                  </a:lnTo>
                  <a:lnTo>
                    <a:pt x="225" y="110"/>
                  </a:lnTo>
                  <a:lnTo>
                    <a:pt x="228" y="110"/>
                  </a:lnTo>
                  <a:lnTo>
                    <a:pt x="232" y="113"/>
                  </a:lnTo>
                  <a:lnTo>
                    <a:pt x="235" y="113"/>
                  </a:lnTo>
                  <a:lnTo>
                    <a:pt x="239" y="113"/>
                  </a:lnTo>
                  <a:lnTo>
                    <a:pt x="242" y="117"/>
                  </a:lnTo>
                  <a:lnTo>
                    <a:pt x="246" y="117"/>
                  </a:lnTo>
                  <a:lnTo>
                    <a:pt x="249" y="121"/>
                  </a:lnTo>
                  <a:lnTo>
                    <a:pt x="253" y="121"/>
                  </a:lnTo>
                  <a:lnTo>
                    <a:pt x="256" y="125"/>
                  </a:lnTo>
                  <a:lnTo>
                    <a:pt x="260" y="125"/>
                  </a:lnTo>
                  <a:lnTo>
                    <a:pt x="263" y="125"/>
                  </a:lnTo>
                  <a:lnTo>
                    <a:pt x="267" y="129"/>
                  </a:lnTo>
                  <a:lnTo>
                    <a:pt x="270" y="129"/>
                  </a:lnTo>
                  <a:lnTo>
                    <a:pt x="274" y="133"/>
                  </a:lnTo>
                  <a:lnTo>
                    <a:pt x="277" y="133"/>
                  </a:lnTo>
                  <a:lnTo>
                    <a:pt x="280" y="137"/>
                  </a:lnTo>
                  <a:lnTo>
                    <a:pt x="284" y="137"/>
                  </a:lnTo>
                  <a:lnTo>
                    <a:pt x="287" y="137"/>
                  </a:lnTo>
                  <a:lnTo>
                    <a:pt x="291" y="141"/>
                  </a:lnTo>
                  <a:lnTo>
                    <a:pt x="294" y="141"/>
                  </a:lnTo>
                  <a:lnTo>
                    <a:pt x="298" y="145"/>
                  </a:lnTo>
                  <a:lnTo>
                    <a:pt x="301" y="145"/>
                  </a:lnTo>
                  <a:lnTo>
                    <a:pt x="305" y="148"/>
                  </a:lnTo>
                  <a:lnTo>
                    <a:pt x="308" y="148"/>
                  </a:lnTo>
                  <a:lnTo>
                    <a:pt x="312" y="148"/>
                  </a:lnTo>
                  <a:lnTo>
                    <a:pt x="315" y="152"/>
                  </a:lnTo>
                  <a:lnTo>
                    <a:pt x="319" y="152"/>
                  </a:lnTo>
                  <a:lnTo>
                    <a:pt x="322" y="156"/>
                  </a:lnTo>
                  <a:lnTo>
                    <a:pt x="326" y="156"/>
                  </a:lnTo>
                  <a:lnTo>
                    <a:pt x="329" y="160"/>
                  </a:lnTo>
                  <a:lnTo>
                    <a:pt x="333" y="160"/>
                  </a:lnTo>
                  <a:lnTo>
                    <a:pt x="336" y="160"/>
                  </a:lnTo>
                  <a:lnTo>
                    <a:pt x="339" y="164"/>
                  </a:lnTo>
                  <a:lnTo>
                    <a:pt x="343" y="164"/>
                  </a:lnTo>
                  <a:lnTo>
                    <a:pt x="346" y="168"/>
                  </a:lnTo>
                  <a:lnTo>
                    <a:pt x="350" y="168"/>
                  </a:lnTo>
                  <a:lnTo>
                    <a:pt x="353" y="172"/>
                  </a:lnTo>
                  <a:lnTo>
                    <a:pt x="357" y="172"/>
                  </a:lnTo>
                  <a:lnTo>
                    <a:pt x="360" y="172"/>
                  </a:lnTo>
                  <a:lnTo>
                    <a:pt x="364" y="176"/>
                  </a:lnTo>
                  <a:lnTo>
                    <a:pt x="367" y="176"/>
                  </a:lnTo>
                  <a:lnTo>
                    <a:pt x="371" y="180"/>
                  </a:lnTo>
                  <a:lnTo>
                    <a:pt x="374" y="180"/>
                  </a:lnTo>
                  <a:lnTo>
                    <a:pt x="378" y="184"/>
                  </a:lnTo>
                  <a:lnTo>
                    <a:pt x="381" y="184"/>
                  </a:lnTo>
                </a:path>
              </a:pathLst>
            </a:custGeom>
            <a:noFill/>
            <a:ln w="349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76" name="Group 155"/>
          <p:cNvGrpSpPr>
            <a:grpSpLocks/>
          </p:cNvGrpSpPr>
          <p:nvPr/>
        </p:nvGrpSpPr>
        <p:grpSpPr bwMode="auto">
          <a:xfrm rot="1188031">
            <a:off x="6516370" y="5212398"/>
            <a:ext cx="2354262" cy="220662"/>
            <a:chOff x="2492" y="1737"/>
            <a:chExt cx="2751" cy="577"/>
          </a:xfrm>
        </p:grpSpPr>
        <p:sp>
          <p:nvSpPr>
            <p:cNvPr id="77" name="Freeform 156"/>
            <p:cNvSpPr>
              <a:spLocks/>
            </p:cNvSpPr>
            <p:nvPr/>
          </p:nvSpPr>
          <p:spPr bwMode="auto">
            <a:xfrm>
              <a:off x="2492" y="1737"/>
              <a:ext cx="1048" cy="8"/>
            </a:xfrm>
            <a:custGeom>
              <a:avLst/>
              <a:gdLst>
                <a:gd name="T0" fmla="*/ 70 w 1048"/>
                <a:gd name="T1" fmla="*/ 0 h 8"/>
                <a:gd name="T2" fmla="*/ 160 w 1048"/>
                <a:gd name="T3" fmla="*/ 0 h 8"/>
                <a:gd name="T4" fmla="*/ 233 w 1048"/>
                <a:gd name="T5" fmla="*/ 0 h 8"/>
                <a:gd name="T6" fmla="*/ 295 w 1048"/>
                <a:gd name="T7" fmla="*/ 0 h 8"/>
                <a:gd name="T8" fmla="*/ 347 w 1048"/>
                <a:gd name="T9" fmla="*/ 0 h 8"/>
                <a:gd name="T10" fmla="*/ 396 w 1048"/>
                <a:gd name="T11" fmla="*/ 0 h 8"/>
                <a:gd name="T12" fmla="*/ 437 w 1048"/>
                <a:gd name="T13" fmla="*/ 0 h 8"/>
                <a:gd name="T14" fmla="*/ 476 w 1048"/>
                <a:gd name="T15" fmla="*/ 0 h 8"/>
                <a:gd name="T16" fmla="*/ 510 w 1048"/>
                <a:gd name="T17" fmla="*/ 0 h 8"/>
                <a:gd name="T18" fmla="*/ 541 w 1048"/>
                <a:gd name="T19" fmla="*/ 0 h 8"/>
                <a:gd name="T20" fmla="*/ 569 w 1048"/>
                <a:gd name="T21" fmla="*/ 0 h 8"/>
                <a:gd name="T22" fmla="*/ 597 w 1048"/>
                <a:gd name="T23" fmla="*/ 0 h 8"/>
                <a:gd name="T24" fmla="*/ 625 w 1048"/>
                <a:gd name="T25" fmla="*/ 0 h 8"/>
                <a:gd name="T26" fmla="*/ 649 w 1048"/>
                <a:gd name="T27" fmla="*/ 4 h 8"/>
                <a:gd name="T28" fmla="*/ 670 w 1048"/>
                <a:gd name="T29" fmla="*/ 4 h 8"/>
                <a:gd name="T30" fmla="*/ 694 w 1048"/>
                <a:gd name="T31" fmla="*/ 4 h 8"/>
                <a:gd name="T32" fmla="*/ 711 w 1048"/>
                <a:gd name="T33" fmla="*/ 4 h 8"/>
                <a:gd name="T34" fmla="*/ 732 w 1048"/>
                <a:gd name="T35" fmla="*/ 4 h 8"/>
                <a:gd name="T36" fmla="*/ 750 w 1048"/>
                <a:gd name="T37" fmla="*/ 4 h 8"/>
                <a:gd name="T38" fmla="*/ 770 w 1048"/>
                <a:gd name="T39" fmla="*/ 4 h 8"/>
                <a:gd name="T40" fmla="*/ 784 w 1048"/>
                <a:gd name="T41" fmla="*/ 4 h 8"/>
                <a:gd name="T42" fmla="*/ 802 w 1048"/>
                <a:gd name="T43" fmla="*/ 4 h 8"/>
                <a:gd name="T44" fmla="*/ 819 w 1048"/>
                <a:gd name="T45" fmla="*/ 4 h 8"/>
                <a:gd name="T46" fmla="*/ 833 w 1048"/>
                <a:gd name="T47" fmla="*/ 4 h 8"/>
                <a:gd name="T48" fmla="*/ 847 w 1048"/>
                <a:gd name="T49" fmla="*/ 4 h 8"/>
                <a:gd name="T50" fmla="*/ 861 w 1048"/>
                <a:gd name="T51" fmla="*/ 4 h 8"/>
                <a:gd name="T52" fmla="*/ 874 w 1048"/>
                <a:gd name="T53" fmla="*/ 4 h 8"/>
                <a:gd name="T54" fmla="*/ 888 w 1048"/>
                <a:gd name="T55" fmla="*/ 4 h 8"/>
                <a:gd name="T56" fmla="*/ 899 w 1048"/>
                <a:gd name="T57" fmla="*/ 4 h 8"/>
                <a:gd name="T58" fmla="*/ 913 w 1048"/>
                <a:gd name="T59" fmla="*/ 4 h 8"/>
                <a:gd name="T60" fmla="*/ 923 w 1048"/>
                <a:gd name="T61" fmla="*/ 4 h 8"/>
                <a:gd name="T62" fmla="*/ 937 w 1048"/>
                <a:gd name="T63" fmla="*/ 4 h 8"/>
                <a:gd name="T64" fmla="*/ 947 w 1048"/>
                <a:gd name="T65" fmla="*/ 4 h 8"/>
                <a:gd name="T66" fmla="*/ 958 w 1048"/>
                <a:gd name="T67" fmla="*/ 4 h 8"/>
                <a:gd name="T68" fmla="*/ 968 w 1048"/>
                <a:gd name="T69" fmla="*/ 4 h 8"/>
                <a:gd name="T70" fmla="*/ 979 w 1048"/>
                <a:gd name="T71" fmla="*/ 8 h 8"/>
                <a:gd name="T72" fmla="*/ 989 w 1048"/>
                <a:gd name="T73" fmla="*/ 8 h 8"/>
                <a:gd name="T74" fmla="*/ 999 w 1048"/>
                <a:gd name="T75" fmla="*/ 8 h 8"/>
                <a:gd name="T76" fmla="*/ 1010 w 1048"/>
                <a:gd name="T77" fmla="*/ 8 h 8"/>
                <a:gd name="T78" fmla="*/ 1020 w 1048"/>
                <a:gd name="T79" fmla="*/ 8 h 8"/>
                <a:gd name="T80" fmla="*/ 1031 w 1048"/>
                <a:gd name="T81" fmla="*/ 8 h 8"/>
                <a:gd name="T82" fmla="*/ 1041 w 1048"/>
                <a:gd name="T83" fmla="*/ 8 h 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48"/>
                <a:gd name="T127" fmla="*/ 0 h 8"/>
                <a:gd name="T128" fmla="*/ 1048 w 1048"/>
                <a:gd name="T129" fmla="*/ 8 h 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48" h="8">
                  <a:moveTo>
                    <a:pt x="0" y="0"/>
                  </a:moveTo>
                  <a:lnTo>
                    <a:pt x="35" y="0"/>
                  </a:lnTo>
                  <a:lnTo>
                    <a:pt x="70" y="0"/>
                  </a:lnTo>
                  <a:lnTo>
                    <a:pt x="104" y="0"/>
                  </a:lnTo>
                  <a:lnTo>
                    <a:pt x="132" y="0"/>
                  </a:lnTo>
                  <a:lnTo>
                    <a:pt x="160" y="0"/>
                  </a:lnTo>
                  <a:lnTo>
                    <a:pt x="188" y="0"/>
                  </a:lnTo>
                  <a:lnTo>
                    <a:pt x="208" y="0"/>
                  </a:lnTo>
                  <a:lnTo>
                    <a:pt x="233" y="0"/>
                  </a:lnTo>
                  <a:lnTo>
                    <a:pt x="254" y="0"/>
                  </a:lnTo>
                  <a:lnTo>
                    <a:pt x="274" y="0"/>
                  </a:lnTo>
                  <a:lnTo>
                    <a:pt x="295" y="0"/>
                  </a:lnTo>
                  <a:lnTo>
                    <a:pt x="313" y="0"/>
                  </a:lnTo>
                  <a:lnTo>
                    <a:pt x="330" y="0"/>
                  </a:lnTo>
                  <a:lnTo>
                    <a:pt x="347" y="0"/>
                  </a:lnTo>
                  <a:lnTo>
                    <a:pt x="365" y="0"/>
                  </a:lnTo>
                  <a:lnTo>
                    <a:pt x="378" y="0"/>
                  </a:lnTo>
                  <a:lnTo>
                    <a:pt x="396" y="0"/>
                  </a:lnTo>
                  <a:lnTo>
                    <a:pt x="410" y="0"/>
                  </a:lnTo>
                  <a:lnTo>
                    <a:pt x="424" y="0"/>
                  </a:lnTo>
                  <a:lnTo>
                    <a:pt x="437" y="0"/>
                  </a:lnTo>
                  <a:lnTo>
                    <a:pt x="451" y="0"/>
                  </a:lnTo>
                  <a:lnTo>
                    <a:pt x="462" y="0"/>
                  </a:lnTo>
                  <a:lnTo>
                    <a:pt x="476" y="0"/>
                  </a:lnTo>
                  <a:lnTo>
                    <a:pt x="486" y="0"/>
                  </a:lnTo>
                  <a:lnTo>
                    <a:pt x="496" y="0"/>
                  </a:lnTo>
                  <a:lnTo>
                    <a:pt x="510" y="0"/>
                  </a:lnTo>
                  <a:lnTo>
                    <a:pt x="521" y="0"/>
                  </a:lnTo>
                  <a:lnTo>
                    <a:pt x="531" y="0"/>
                  </a:lnTo>
                  <a:lnTo>
                    <a:pt x="541" y="0"/>
                  </a:lnTo>
                  <a:lnTo>
                    <a:pt x="552" y="0"/>
                  </a:lnTo>
                  <a:lnTo>
                    <a:pt x="562" y="0"/>
                  </a:lnTo>
                  <a:lnTo>
                    <a:pt x="569" y="0"/>
                  </a:lnTo>
                  <a:lnTo>
                    <a:pt x="580" y="0"/>
                  </a:lnTo>
                  <a:lnTo>
                    <a:pt x="590" y="0"/>
                  </a:lnTo>
                  <a:lnTo>
                    <a:pt x="597" y="0"/>
                  </a:lnTo>
                  <a:lnTo>
                    <a:pt x="607" y="0"/>
                  </a:lnTo>
                  <a:lnTo>
                    <a:pt x="614" y="0"/>
                  </a:lnTo>
                  <a:lnTo>
                    <a:pt x="625" y="0"/>
                  </a:lnTo>
                  <a:lnTo>
                    <a:pt x="632" y="0"/>
                  </a:lnTo>
                  <a:lnTo>
                    <a:pt x="639" y="0"/>
                  </a:lnTo>
                  <a:lnTo>
                    <a:pt x="649" y="4"/>
                  </a:lnTo>
                  <a:lnTo>
                    <a:pt x="656" y="4"/>
                  </a:lnTo>
                  <a:lnTo>
                    <a:pt x="663" y="4"/>
                  </a:lnTo>
                  <a:lnTo>
                    <a:pt x="670" y="4"/>
                  </a:lnTo>
                  <a:lnTo>
                    <a:pt x="677" y="4"/>
                  </a:lnTo>
                  <a:lnTo>
                    <a:pt x="687" y="4"/>
                  </a:lnTo>
                  <a:lnTo>
                    <a:pt x="694" y="4"/>
                  </a:lnTo>
                  <a:lnTo>
                    <a:pt x="701" y="4"/>
                  </a:lnTo>
                  <a:lnTo>
                    <a:pt x="708" y="4"/>
                  </a:lnTo>
                  <a:lnTo>
                    <a:pt x="711" y="4"/>
                  </a:lnTo>
                  <a:lnTo>
                    <a:pt x="718" y="4"/>
                  </a:lnTo>
                  <a:lnTo>
                    <a:pt x="725" y="4"/>
                  </a:lnTo>
                  <a:lnTo>
                    <a:pt x="732" y="4"/>
                  </a:lnTo>
                  <a:lnTo>
                    <a:pt x="739" y="4"/>
                  </a:lnTo>
                  <a:lnTo>
                    <a:pt x="746" y="4"/>
                  </a:lnTo>
                  <a:lnTo>
                    <a:pt x="750" y="4"/>
                  </a:lnTo>
                  <a:lnTo>
                    <a:pt x="757" y="4"/>
                  </a:lnTo>
                  <a:lnTo>
                    <a:pt x="763" y="4"/>
                  </a:lnTo>
                  <a:lnTo>
                    <a:pt x="770" y="4"/>
                  </a:lnTo>
                  <a:lnTo>
                    <a:pt x="774" y="4"/>
                  </a:lnTo>
                  <a:lnTo>
                    <a:pt x="781" y="4"/>
                  </a:lnTo>
                  <a:lnTo>
                    <a:pt x="784" y="4"/>
                  </a:lnTo>
                  <a:lnTo>
                    <a:pt x="791" y="4"/>
                  </a:lnTo>
                  <a:lnTo>
                    <a:pt x="798" y="4"/>
                  </a:lnTo>
                  <a:lnTo>
                    <a:pt x="802" y="4"/>
                  </a:lnTo>
                  <a:lnTo>
                    <a:pt x="809" y="4"/>
                  </a:lnTo>
                  <a:lnTo>
                    <a:pt x="812" y="4"/>
                  </a:lnTo>
                  <a:lnTo>
                    <a:pt x="819" y="4"/>
                  </a:lnTo>
                  <a:lnTo>
                    <a:pt x="822" y="4"/>
                  </a:lnTo>
                  <a:lnTo>
                    <a:pt x="829" y="4"/>
                  </a:lnTo>
                  <a:lnTo>
                    <a:pt x="833" y="4"/>
                  </a:lnTo>
                  <a:lnTo>
                    <a:pt x="836" y="4"/>
                  </a:lnTo>
                  <a:lnTo>
                    <a:pt x="843" y="4"/>
                  </a:lnTo>
                  <a:lnTo>
                    <a:pt x="847" y="4"/>
                  </a:lnTo>
                  <a:lnTo>
                    <a:pt x="850" y="4"/>
                  </a:lnTo>
                  <a:lnTo>
                    <a:pt x="857" y="4"/>
                  </a:lnTo>
                  <a:lnTo>
                    <a:pt x="861" y="4"/>
                  </a:lnTo>
                  <a:lnTo>
                    <a:pt x="864" y="4"/>
                  </a:lnTo>
                  <a:lnTo>
                    <a:pt x="871" y="4"/>
                  </a:lnTo>
                  <a:lnTo>
                    <a:pt x="874" y="4"/>
                  </a:lnTo>
                  <a:lnTo>
                    <a:pt x="878" y="4"/>
                  </a:lnTo>
                  <a:lnTo>
                    <a:pt x="885" y="4"/>
                  </a:lnTo>
                  <a:lnTo>
                    <a:pt x="888" y="4"/>
                  </a:lnTo>
                  <a:lnTo>
                    <a:pt x="892" y="4"/>
                  </a:lnTo>
                  <a:lnTo>
                    <a:pt x="895" y="4"/>
                  </a:lnTo>
                  <a:lnTo>
                    <a:pt x="899" y="4"/>
                  </a:lnTo>
                  <a:lnTo>
                    <a:pt x="906" y="4"/>
                  </a:lnTo>
                  <a:lnTo>
                    <a:pt x="909" y="4"/>
                  </a:lnTo>
                  <a:lnTo>
                    <a:pt x="913" y="4"/>
                  </a:lnTo>
                  <a:lnTo>
                    <a:pt x="916" y="4"/>
                  </a:lnTo>
                  <a:lnTo>
                    <a:pt x="920" y="4"/>
                  </a:lnTo>
                  <a:lnTo>
                    <a:pt x="923" y="4"/>
                  </a:lnTo>
                  <a:lnTo>
                    <a:pt x="930" y="4"/>
                  </a:lnTo>
                  <a:lnTo>
                    <a:pt x="933" y="4"/>
                  </a:lnTo>
                  <a:lnTo>
                    <a:pt x="937" y="4"/>
                  </a:lnTo>
                  <a:lnTo>
                    <a:pt x="940" y="4"/>
                  </a:lnTo>
                  <a:lnTo>
                    <a:pt x="944" y="4"/>
                  </a:lnTo>
                  <a:lnTo>
                    <a:pt x="947" y="4"/>
                  </a:lnTo>
                  <a:lnTo>
                    <a:pt x="951" y="4"/>
                  </a:lnTo>
                  <a:lnTo>
                    <a:pt x="954" y="4"/>
                  </a:lnTo>
                  <a:lnTo>
                    <a:pt x="958" y="4"/>
                  </a:lnTo>
                  <a:lnTo>
                    <a:pt x="961" y="4"/>
                  </a:lnTo>
                  <a:lnTo>
                    <a:pt x="965" y="4"/>
                  </a:lnTo>
                  <a:lnTo>
                    <a:pt x="968" y="4"/>
                  </a:lnTo>
                  <a:lnTo>
                    <a:pt x="972" y="8"/>
                  </a:lnTo>
                  <a:lnTo>
                    <a:pt x="975" y="8"/>
                  </a:lnTo>
                  <a:lnTo>
                    <a:pt x="979" y="8"/>
                  </a:lnTo>
                  <a:lnTo>
                    <a:pt x="982" y="8"/>
                  </a:lnTo>
                  <a:lnTo>
                    <a:pt x="985" y="8"/>
                  </a:lnTo>
                  <a:lnTo>
                    <a:pt x="989" y="8"/>
                  </a:lnTo>
                  <a:lnTo>
                    <a:pt x="992" y="8"/>
                  </a:lnTo>
                  <a:lnTo>
                    <a:pt x="996" y="8"/>
                  </a:lnTo>
                  <a:lnTo>
                    <a:pt x="999" y="8"/>
                  </a:lnTo>
                  <a:lnTo>
                    <a:pt x="1003" y="8"/>
                  </a:lnTo>
                  <a:lnTo>
                    <a:pt x="1006" y="8"/>
                  </a:lnTo>
                  <a:lnTo>
                    <a:pt x="1010" y="8"/>
                  </a:lnTo>
                  <a:lnTo>
                    <a:pt x="1013" y="8"/>
                  </a:lnTo>
                  <a:lnTo>
                    <a:pt x="1017" y="8"/>
                  </a:lnTo>
                  <a:lnTo>
                    <a:pt x="1020" y="8"/>
                  </a:lnTo>
                  <a:lnTo>
                    <a:pt x="1024" y="8"/>
                  </a:lnTo>
                  <a:lnTo>
                    <a:pt x="1027" y="8"/>
                  </a:lnTo>
                  <a:lnTo>
                    <a:pt x="1031" y="8"/>
                  </a:lnTo>
                  <a:lnTo>
                    <a:pt x="1034" y="8"/>
                  </a:lnTo>
                  <a:lnTo>
                    <a:pt x="1038" y="8"/>
                  </a:lnTo>
                  <a:lnTo>
                    <a:pt x="1041" y="8"/>
                  </a:lnTo>
                  <a:lnTo>
                    <a:pt x="1044" y="8"/>
                  </a:lnTo>
                  <a:lnTo>
                    <a:pt x="1048" y="8"/>
                  </a:lnTo>
                </a:path>
              </a:pathLst>
            </a:custGeom>
            <a:noFill/>
            <a:ln w="349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8" name="Freeform 157"/>
            <p:cNvSpPr>
              <a:spLocks/>
            </p:cNvSpPr>
            <p:nvPr/>
          </p:nvSpPr>
          <p:spPr bwMode="auto">
            <a:xfrm>
              <a:off x="3540" y="1745"/>
              <a:ext cx="440" cy="43"/>
            </a:xfrm>
            <a:custGeom>
              <a:avLst/>
              <a:gdLst>
                <a:gd name="T0" fmla="*/ 7 w 440"/>
                <a:gd name="T1" fmla="*/ 0 h 43"/>
                <a:gd name="T2" fmla="*/ 17 w 440"/>
                <a:gd name="T3" fmla="*/ 0 h 43"/>
                <a:gd name="T4" fmla="*/ 28 w 440"/>
                <a:gd name="T5" fmla="*/ 0 h 43"/>
                <a:gd name="T6" fmla="*/ 38 w 440"/>
                <a:gd name="T7" fmla="*/ 0 h 43"/>
                <a:gd name="T8" fmla="*/ 48 w 440"/>
                <a:gd name="T9" fmla="*/ 4 h 43"/>
                <a:gd name="T10" fmla="*/ 59 w 440"/>
                <a:gd name="T11" fmla="*/ 4 h 43"/>
                <a:gd name="T12" fmla="*/ 69 w 440"/>
                <a:gd name="T13" fmla="*/ 4 h 43"/>
                <a:gd name="T14" fmla="*/ 80 w 440"/>
                <a:gd name="T15" fmla="*/ 4 h 43"/>
                <a:gd name="T16" fmla="*/ 90 w 440"/>
                <a:gd name="T17" fmla="*/ 4 h 43"/>
                <a:gd name="T18" fmla="*/ 101 w 440"/>
                <a:gd name="T19" fmla="*/ 4 h 43"/>
                <a:gd name="T20" fmla="*/ 111 w 440"/>
                <a:gd name="T21" fmla="*/ 4 h 43"/>
                <a:gd name="T22" fmla="*/ 121 w 440"/>
                <a:gd name="T23" fmla="*/ 8 h 43"/>
                <a:gd name="T24" fmla="*/ 132 w 440"/>
                <a:gd name="T25" fmla="*/ 8 h 43"/>
                <a:gd name="T26" fmla="*/ 142 w 440"/>
                <a:gd name="T27" fmla="*/ 8 h 43"/>
                <a:gd name="T28" fmla="*/ 153 w 440"/>
                <a:gd name="T29" fmla="*/ 8 h 43"/>
                <a:gd name="T30" fmla="*/ 163 w 440"/>
                <a:gd name="T31" fmla="*/ 8 h 43"/>
                <a:gd name="T32" fmla="*/ 173 w 440"/>
                <a:gd name="T33" fmla="*/ 8 h 43"/>
                <a:gd name="T34" fmla="*/ 184 w 440"/>
                <a:gd name="T35" fmla="*/ 11 h 43"/>
                <a:gd name="T36" fmla="*/ 194 w 440"/>
                <a:gd name="T37" fmla="*/ 11 h 43"/>
                <a:gd name="T38" fmla="*/ 205 w 440"/>
                <a:gd name="T39" fmla="*/ 11 h 43"/>
                <a:gd name="T40" fmla="*/ 215 w 440"/>
                <a:gd name="T41" fmla="*/ 11 h 43"/>
                <a:gd name="T42" fmla="*/ 225 w 440"/>
                <a:gd name="T43" fmla="*/ 15 h 43"/>
                <a:gd name="T44" fmla="*/ 236 w 440"/>
                <a:gd name="T45" fmla="*/ 15 h 43"/>
                <a:gd name="T46" fmla="*/ 246 w 440"/>
                <a:gd name="T47" fmla="*/ 15 h 43"/>
                <a:gd name="T48" fmla="*/ 257 w 440"/>
                <a:gd name="T49" fmla="*/ 15 h 43"/>
                <a:gd name="T50" fmla="*/ 267 w 440"/>
                <a:gd name="T51" fmla="*/ 19 h 43"/>
                <a:gd name="T52" fmla="*/ 277 w 440"/>
                <a:gd name="T53" fmla="*/ 19 h 43"/>
                <a:gd name="T54" fmla="*/ 288 w 440"/>
                <a:gd name="T55" fmla="*/ 19 h 43"/>
                <a:gd name="T56" fmla="*/ 298 w 440"/>
                <a:gd name="T57" fmla="*/ 23 h 43"/>
                <a:gd name="T58" fmla="*/ 309 w 440"/>
                <a:gd name="T59" fmla="*/ 23 h 43"/>
                <a:gd name="T60" fmla="*/ 319 w 440"/>
                <a:gd name="T61" fmla="*/ 23 h 43"/>
                <a:gd name="T62" fmla="*/ 329 w 440"/>
                <a:gd name="T63" fmla="*/ 27 h 43"/>
                <a:gd name="T64" fmla="*/ 340 w 440"/>
                <a:gd name="T65" fmla="*/ 27 h 43"/>
                <a:gd name="T66" fmla="*/ 350 w 440"/>
                <a:gd name="T67" fmla="*/ 27 h 43"/>
                <a:gd name="T68" fmla="*/ 361 w 440"/>
                <a:gd name="T69" fmla="*/ 31 h 43"/>
                <a:gd name="T70" fmla="*/ 371 w 440"/>
                <a:gd name="T71" fmla="*/ 31 h 43"/>
                <a:gd name="T72" fmla="*/ 381 w 440"/>
                <a:gd name="T73" fmla="*/ 35 h 43"/>
                <a:gd name="T74" fmla="*/ 392 w 440"/>
                <a:gd name="T75" fmla="*/ 35 h 43"/>
                <a:gd name="T76" fmla="*/ 402 w 440"/>
                <a:gd name="T77" fmla="*/ 39 h 43"/>
                <a:gd name="T78" fmla="*/ 413 w 440"/>
                <a:gd name="T79" fmla="*/ 39 h 43"/>
                <a:gd name="T80" fmla="*/ 423 w 440"/>
                <a:gd name="T81" fmla="*/ 43 h 43"/>
                <a:gd name="T82" fmla="*/ 434 w 440"/>
                <a:gd name="T83" fmla="*/ 43 h 4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40"/>
                <a:gd name="T127" fmla="*/ 0 h 43"/>
                <a:gd name="T128" fmla="*/ 440 w 440"/>
                <a:gd name="T129" fmla="*/ 43 h 4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40" h="43">
                  <a:moveTo>
                    <a:pt x="0" y="0"/>
                  </a:moveTo>
                  <a:lnTo>
                    <a:pt x="3" y="0"/>
                  </a:lnTo>
                  <a:lnTo>
                    <a:pt x="7" y="0"/>
                  </a:lnTo>
                  <a:lnTo>
                    <a:pt x="10" y="0"/>
                  </a:lnTo>
                  <a:lnTo>
                    <a:pt x="14" y="0"/>
                  </a:lnTo>
                  <a:lnTo>
                    <a:pt x="17" y="0"/>
                  </a:lnTo>
                  <a:lnTo>
                    <a:pt x="21" y="0"/>
                  </a:lnTo>
                  <a:lnTo>
                    <a:pt x="24" y="0"/>
                  </a:lnTo>
                  <a:lnTo>
                    <a:pt x="28" y="0"/>
                  </a:lnTo>
                  <a:lnTo>
                    <a:pt x="31" y="0"/>
                  </a:lnTo>
                  <a:lnTo>
                    <a:pt x="35" y="0"/>
                  </a:lnTo>
                  <a:lnTo>
                    <a:pt x="38" y="0"/>
                  </a:lnTo>
                  <a:lnTo>
                    <a:pt x="42" y="0"/>
                  </a:lnTo>
                  <a:lnTo>
                    <a:pt x="45" y="4"/>
                  </a:lnTo>
                  <a:lnTo>
                    <a:pt x="48" y="4"/>
                  </a:lnTo>
                  <a:lnTo>
                    <a:pt x="52" y="4"/>
                  </a:lnTo>
                  <a:lnTo>
                    <a:pt x="55" y="4"/>
                  </a:lnTo>
                  <a:lnTo>
                    <a:pt x="59" y="4"/>
                  </a:lnTo>
                  <a:lnTo>
                    <a:pt x="62" y="4"/>
                  </a:lnTo>
                  <a:lnTo>
                    <a:pt x="66" y="4"/>
                  </a:lnTo>
                  <a:lnTo>
                    <a:pt x="69" y="4"/>
                  </a:lnTo>
                  <a:lnTo>
                    <a:pt x="73" y="4"/>
                  </a:lnTo>
                  <a:lnTo>
                    <a:pt x="76" y="4"/>
                  </a:lnTo>
                  <a:lnTo>
                    <a:pt x="80" y="4"/>
                  </a:lnTo>
                  <a:lnTo>
                    <a:pt x="83" y="4"/>
                  </a:lnTo>
                  <a:lnTo>
                    <a:pt x="87" y="4"/>
                  </a:lnTo>
                  <a:lnTo>
                    <a:pt x="90" y="4"/>
                  </a:lnTo>
                  <a:lnTo>
                    <a:pt x="94" y="4"/>
                  </a:lnTo>
                  <a:lnTo>
                    <a:pt x="97" y="4"/>
                  </a:lnTo>
                  <a:lnTo>
                    <a:pt x="101" y="4"/>
                  </a:lnTo>
                  <a:lnTo>
                    <a:pt x="104" y="4"/>
                  </a:lnTo>
                  <a:lnTo>
                    <a:pt x="107" y="4"/>
                  </a:lnTo>
                  <a:lnTo>
                    <a:pt x="111" y="4"/>
                  </a:lnTo>
                  <a:lnTo>
                    <a:pt x="114" y="4"/>
                  </a:lnTo>
                  <a:lnTo>
                    <a:pt x="118" y="4"/>
                  </a:lnTo>
                  <a:lnTo>
                    <a:pt x="121" y="8"/>
                  </a:lnTo>
                  <a:lnTo>
                    <a:pt x="125" y="8"/>
                  </a:lnTo>
                  <a:lnTo>
                    <a:pt x="128" y="8"/>
                  </a:lnTo>
                  <a:lnTo>
                    <a:pt x="132" y="8"/>
                  </a:lnTo>
                  <a:lnTo>
                    <a:pt x="135" y="8"/>
                  </a:lnTo>
                  <a:lnTo>
                    <a:pt x="139" y="8"/>
                  </a:lnTo>
                  <a:lnTo>
                    <a:pt x="142" y="8"/>
                  </a:lnTo>
                  <a:lnTo>
                    <a:pt x="146" y="8"/>
                  </a:lnTo>
                  <a:lnTo>
                    <a:pt x="149" y="8"/>
                  </a:lnTo>
                  <a:lnTo>
                    <a:pt x="153" y="8"/>
                  </a:lnTo>
                  <a:lnTo>
                    <a:pt x="156" y="8"/>
                  </a:lnTo>
                  <a:lnTo>
                    <a:pt x="159" y="8"/>
                  </a:lnTo>
                  <a:lnTo>
                    <a:pt x="163" y="8"/>
                  </a:lnTo>
                  <a:lnTo>
                    <a:pt x="166" y="8"/>
                  </a:lnTo>
                  <a:lnTo>
                    <a:pt x="170" y="8"/>
                  </a:lnTo>
                  <a:lnTo>
                    <a:pt x="173" y="8"/>
                  </a:lnTo>
                  <a:lnTo>
                    <a:pt x="177" y="11"/>
                  </a:lnTo>
                  <a:lnTo>
                    <a:pt x="180" y="11"/>
                  </a:lnTo>
                  <a:lnTo>
                    <a:pt x="184" y="11"/>
                  </a:lnTo>
                  <a:lnTo>
                    <a:pt x="187" y="11"/>
                  </a:lnTo>
                  <a:lnTo>
                    <a:pt x="191" y="11"/>
                  </a:lnTo>
                  <a:lnTo>
                    <a:pt x="194" y="11"/>
                  </a:lnTo>
                  <a:lnTo>
                    <a:pt x="198" y="11"/>
                  </a:lnTo>
                  <a:lnTo>
                    <a:pt x="201" y="11"/>
                  </a:lnTo>
                  <a:lnTo>
                    <a:pt x="205" y="11"/>
                  </a:lnTo>
                  <a:lnTo>
                    <a:pt x="208" y="11"/>
                  </a:lnTo>
                  <a:lnTo>
                    <a:pt x="212" y="11"/>
                  </a:lnTo>
                  <a:lnTo>
                    <a:pt x="215" y="11"/>
                  </a:lnTo>
                  <a:lnTo>
                    <a:pt x="218" y="11"/>
                  </a:lnTo>
                  <a:lnTo>
                    <a:pt x="222" y="11"/>
                  </a:lnTo>
                  <a:lnTo>
                    <a:pt x="225" y="15"/>
                  </a:lnTo>
                  <a:lnTo>
                    <a:pt x="229" y="15"/>
                  </a:lnTo>
                  <a:lnTo>
                    <a:pt x="232" y="15"/>
                  </a:lnTo>
                  <a:lnTo>
                    <a:pt x="236" y="15"/>
                  </a:lnTo>
                  <a:lnTo>
                    <a:pt x="239" y="15"/>
                  </a:lnTo>
                  <a:lnTo>
                    <a:pt x="243" y="15"/>
                  </a:lnTo>
                  <a:lnTo>
                    <a:pt x="246" y="15"/>
                  </a:lnTo>
                  <a:lnTo>
                    <a:pt x="250" y="15"/>
                  </a:lnTo>
                  <a:lnTo>
                    <a:pt x="253" y="15"/>
                  </a:lnTo>
                  <a:lnTo>
                    <a:pt x="257" y="15"/>
                  </a:lnTo>
                  <a:lnTo>
                    <a:pt x="260" y="15"/>
                  </a:lnTo>
                  <a:lnTo>
                    <a:pt x="264" y="19"/>
                  </a:lnTo>
                  <a:lnTo>
                    <a:pt x="267" y="19"/>
                  </a:lnTo>
                  <a:lnTo>
                    <a:pt x="270" y="19"/>
                  </a:lnTo>
                  <a:lnTo>
                    <a:pt x="274" y="19"/>
                  </a:lnTo>
                  <a:lnTo>
                    <a:pt x="277" y="19"/>
                  </a:lnTo>
                  <a:lnTo>
                    <a:pt x="281" y="19"/>
                  </a:lnTo>
                  <a:lnTo>
                    <a:pt x="284" y="19"/>
                  </a:lnTo>
                  <a:lnTo>
                    <a:pt x="288" y="19"/>
                  </a:lnTo>
                  <a:lnTo>
                    <a:pt x="291" y="19"/>
                  </a:lnTo>
                  <a:lnTo>
                    <a:pt x="295" y="19"/>
                  </a:lnTo>
                  <a:lnTo>
                    <a:pt x="298" y="23"/>
                  </a:lnTo>
                  <a:lnTo>
                    <a:pt x="302" y="23"/>
                  </a:lnTo>
                  <a:lnTo>
                    <a:pt x="305" y="23"/>
                  </a:lnTo>
                  <a:lnTo>
                    <a:pt x="309" y="23"/>
                  </a:lnTo>
                  <a:lnTo>
                    <a:pt x="312" y="23"/>
                  </a:lnTo>
                  <a:lnTo>
                    <a:pt x="316" y="23"/>
                  </a:lnTo>
                  <a:lnTo>
                    <a:pt x="319" y="23"/>
                  </a:lnTo>
                  <a:lnTo>
                    <a:pt x="323" y="23"/>
                  </a:lnTo>
                  <a:lnTo>
                    <a:pt x="326" y="27"/>
                  </a:lnTo>
                  <a:lnTo>
                    <a:pt x="329" y="27"/>
                  </a:lnTo>
                  <a:lnTo>
                    <a:pt x="333" y="27"/>
                  </a:lnTo>
                  <a:lnTo>
                    <a:pt x="336" y="27"/>
                  </a:lnTo>
                  <a:lnTo>
                    <a:pt x="340" y="27"/>
                  </a:lnTo>
                  <a:lnTo>
                    <a:pt x="343" y="27"/>
                  </a:lnTo>
                  <a:lnTo>
                    <a:pt x="347" y="27"/>
                  </a:lnTo>
                  <a:lnTo>
                    <a:pt x="350" y="27"/>
                  </a:lnTo>
                  <a:lnTo>
                    <a:pt x="354" y="31"/>
                  </a:lnTo>
                  <a:lnTo>
                    <a:pt x="357" y="31"/>
                  </a:lnTo>
                  <a:lnTo>
                    <a:pt x="361" y="31"/>
                  </a:lnTo>
                  <a:lnTo>
                    <a:pt x="364" y="31"/>
                  </a:lnTo>
                  <a:lnTo>
                    <a:pt x="368" y="31"/>
                  </a:lnTo>
                  <a:lnTo>
                    <a:pt x="371" y="31"/>
                  </a:lnTo>
                  <a:lnTo>
                    <a:pt x="375" y="31"/>
                  </a:lnTo>
                  <a:lnTo>
                    <a:pt x="378" y="35"/>
                  </a:lnTo>
                  <a:lnTo>
                    <a:pt x="381" y="35"/>
                  </a:lnTo>
                  <a:lnTo>
                    <a:pt x="385" y="35"/>
                  </a:lnTo>
                  <a:lnTo>
                    <a:pt x="388" y="35"/>
                  </a:lnTo>
                  <a:lnTo>
                    <a:pt x="392" y="35"/>
                  </a:lnTo>
                  <a:lnTo>
                    <a:pt x="395" y="35"/>
                  </a:lnTo>
                  <a:lnTo>
                    <a:pt x="399" y="35"/>
                  </a:lnTo>
                  <a:lnTo>
                    <a:pt x="402" y="39"/>
                  </a:lnTo>
                  <a:lnTo>
                    <a:pt x="406" y="39"/>
                  </a:lnTo>
                  <a:lnTo>
                    <a:pt x="409" y="39"/>
                  </a:lnTo>
                  <a:lnTo>
                    <a:pt x="413" y="39"/>
                  </a:lnTo>
                  <a:lnTo>
                    <a:pt x="416" y="39"/>
                  </a:lnTo>
                  <a:lnTo>
                    <a:pt x="420" y="39"/>
                  </a:lnTo>
                  <a:lnTo>
                    <a:pt x="423" y="43"/>
                  </a:lnTo>
                  <a:lnTo>
                    <a:pt x="427" y="43"/>
                  </a:lnTo>
                  <a:lnTo>
                    <a:pt x="430" y="43"/>
                  </a:lnTo>
                  <a:lnTo>
                    <a:pt x="434" y="43"/>
                  </a:lnTo>
                  <a:lnTo>
                    <a:pt x="437" y="43"/>
                  </a:lnTo>
                  <a:lnTo>
                    <a:pt x="440" y="43"/>
                  </a:lnTo>
                </a:path>
              </a:pathLst>
            </a:custGeom>
            <a:noFill/>
            <a:ln w="349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9" name="Freeform 158"/>
            <p:cNvSpPr>
              <a:spLocks/>
            </p:cNvSpPr>
            <p:nvPr/>
          </p:nvSpPr>
          <p:spPr bwMode="auto">
            <a:xfrm>
              <a:off x="3980" y="1788"/>
              <a:ext cx="441" cy="144"/>
            </a:xfrm>
            <a:custGeom>
              <a:avLst/>
              <a:gdLst>
                <a:gd name="T0" fmla="*/ 7 w 441"/>
                <a:gd name="T1" fmla="*/ 3 h 144"/>
                <a:gd name="T2" fmla="*/ 18 w 441"/>
                <a:gd name="T3" fmla="*/ 3 h 144"/>
                <a:gd name="T4" fmla="*/ 28 w 441"/>
                <a:gd name="T5" fmla="*/ 7 h 144"/>
                <a:gd name="T6" fmla="*/ 39 w 441"/>
                <a:gd name="T7" fmla="*/ 11 h 144"/>
                <a:gd name="T8" fmla="*/ 49 w 441"/>
                <a:gd name="T9" fmla="*/ 11 h 144"/>
                <a:gd name="T10" fmla="*/ 59 w 441"/>
                <a:gd name="T11" fmla="*/ 15 h 144"/>
                <a:gd name="T12" fmla="*/ 70 w 441"/>
                <a:gd name="T13" fmla="*/ 15 h 144"/>
                <a:gd name="T14" fmla="*/ 80 w 441"/>
                <a:gd name="T15" fmla="*/ 19 h 144"/>
                <a:gd name="T16" fmla="*/ 91 w 441"/>
                <a:gd name="T17" fmla="*/ 23 h 144"/>
                <a:gd name="T18" fmla="*/ 101 w 441"/>
                <a:gd name="T19" fmla="*/ 23 h 144"/>
                <a:gd name="T20" fmla="*/ 111 w 441"/>
                <a:gd name="T21" fmla="*/ 27 h 144"/>
                <a:gd name="T22" fmla="*/ 122 w 441"/>
                <a:gd name="T23" fmla="*/ 31 h 144"/>
                <a:gd name="T24" fmla="*/ 132 w 441"/>
                <a:gd name="T25" fmla="*/ 35 h 144"/>
                <a:gd name="T26" fmla="*/ 143 w 441"/>
                <a:gd name="T27" fmla="*/ 35 h 144"/>
                <a:gd name="T28" fmla="*/ 153 w 441"/>
                <a:gd name="T29" fmla="*/ 39 h 144"/>
                <a:gd name="T30" fmla="*/ 163 w 441"/>
                <a:gd name="T31" fmla="*/ 42 h 144"/>
                <a:gd name="T32" fmla="*/ 174 w 441"/>
                <a:gd name="T33" fmla="*/ 46 h 144"/>
                <a:gd name="T34" fmla="*/ 184 w 441"/>
                <a:gd name="T35" fmla="*/ 46 h 144"/>
                <a:gd name="T36" fmla="*/ 195 w 441"/>
                <a:gd name="T37" fmla="*/ 50 h 144"/>
                <a:gd name="T38" fmla="*/ 205 w 441"/>
                <a:gd name="T39" fmla="*/ 54 h 144"/>
                <a:gd name="T40" fmla="*/ 216 w 441"/>
                <a:gd name="T41" fmla="*/ 58 h 144"/>
                <a:gd name="T42" fmla="*/ 226 w 441"/>
                <a:gd name="T43" fmla="*/ 62 h 144"/>
                <a:gd name="T44" fmla="*/ 236 w 441"/>
                <a:gd name="T45" fmla="*/ 66 h 144"/>
                <a:gd name="T46" fmla="*/ 247 w 441"/>
                <a:gd name="T47" fmla="*/ 70 h 144"/>
                <a:gd name="T48" fmla="*/ 257 w 441"/>
                <a:gd name="T49" fmla="*/ 74 h 144"/>
                <a:gd name="T50" fmla="*/ 268 w 441"/>
                <a:gd name="T51" fmla="*/ 78 h 144"/>
                <a:gd name="T52" fmla="*/ 278 w 441"/>
                <a:gd name="T53" fmla="*/ 81 h 144"/>
                <a:gd name="T54" fmla="*/ 288 w 441"/>
                <a:gd name="T55" fmla="*/ 81 h 144"/>
                <a:gd name="T56" fmla="*/ 299 w 441"/>
                <a:gd name="T57" fmla="*/ 85 h 144"/>
                <a:gd name="T58" fmla="*/ 309 w 441"/>
                <a:gd name="T59" fmla="*/ 89 h 144"/>
                <a:gd name="T60" fmla="*/ 320 w 441"/>
                <a:gd name="T61" fmla="*/ 93 h 144"/>
                <a:gd name="T62" fmla="*/ 330 w 441"/>
                <a:gd name="T63" fmla="*/ 97 h 144"/>
                <a:gd name="T64" fmla="*/ 340 w 441"/>
                <a:gd name="T65" fmla="*/ 101 h 144"/>
                <a:gd name="T66" fmla="*/ 351 w 441"/>
                <a:gd name="T67" fmla="*/ 105 h 144"/>
                <a:gd name="T68" fmla="*/ 361 w 441"/>
                <a:gd name="T69" fmla="*/ 113 h 144"/>
                <a:gd name="T70" fmla="*/ 372 w 441"/>
                <a:gd name="T71" fmla="*/ 116 h 144"/>
                <a:gd name="T72" fmla="*/ 382 w 441"/>
                <a:gd name="T73" fmla="*/ 120 h 144"/>
                <a:gd name="T74" fmla="*/ 392 w 441"/>
                <a:gd name="T75" fmla="*/ 124 h 144"/>
                <a:gd name="T76" fmla="*/ 403 w 441"/>
                <a:gd name="T77" fmla="*/ 128 h 144"/>
                <a:gd name="T78" fmla="*/ 413 w 441"/>
                <a:gd name="T79" fmla="*/ 132 h 144"/>
                <a:gd name="T80" fmla="*/ 424 w 441"/>
                <a:gd name="T81" fmla="*/ 136 h 144"/>
                <a:gd name="T82" fmla="*/ 434 w 441"/>
                <a:gd name="T83" fmla="*/ 140 h 14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41"/>
                <a:gd name="T127" fmla="*/ 0 h 144"/>
                <a:gd name="T128" fmla="*/ 441 w 441"/>
                <a:gd name="T129" fmla="*/ 144 h 14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41" h="144">
                  <a:moveTo>
                    <a:pt x="0" y="0"/>
                  </a:moveTo>
                  <a:lnTo>
                    <a:pt x="4" y="3"/>
                  </a:lnTo>
                  <a:lnTo>
                    <a:pt x="7" y="3"/>
                  </a:lnTo>
                  <a:lnTo>
                    <a:pt x="11" y="3"/>
                  </a:lnTo>
                  <a:lnTo>
                    <a:pt x="14" y="3"/>
                  </a:lnTo>
                  <a:lnTo>
                    <a:pt x="18" y="3"/>
                  </a:lnTo>
                  <a:lnTo>
                    <a:pt x="21" y="7"/>
                  </a:lnTo>
                  <a:lnTo>
                    <a:pt x="25" y="7"/>
                  </a:lnTo>
                  <a:lnTo>
                    <a:pt x="28" y="7"/>
                  </a:lnTo>
                  <a:lnTo>
                    <a:pt x="32" y="7"/>
                  </a:lnTo>
                  <a:lnTo>
                    <a:pt x="35" y="7"/>
                  </a:lnTo>
                  <a:lnTo>
                    <a:pt x="39" y="11"/>
                  </a:lnTo>
                  <a:lnTo>
                    <a:pt x="42" y="11"/>
                  </a:lnTo>
                  <a:lnTo>
                    <a:pt x="46" y="11"/>
                  </a:lnTo>
                  <a:lnTo>
                    <a:pt x="49" y="11"/>
                  </a:lnTo>
                  <a:lnTo>
                    <a:pt x="52" y="11"/>
                  </a:lnTo>
                  <a:lnTo>
                    <a:pt x="56" y="15"/>
                  </a:lnTo>
                  <a:lnTo>
                    <a:pt x="59" y="15"/>
                  </a:lnTo>
                  <a:lnTo>
                    <a:pt x="63" y="15"/>
                  </a:lnTo>
                  <a:lnTo>
                    <a:pt x="66" y="15"/>
                  </a:lnTo>
                  <a:lnTo>
                    <a:pt x="70" y="15"/>
                  </a:lnTo>
                  <a:lnTo>
                    <a:pt x="73" y="19"/>
                  </a:lnTo>
                  <a:lnTo>
                    <a:pt x="77" y="19"/>
                  </a:lnTo>
                  <a:lnTo>
                    <a:pt x="80" y="19"/>
                  </a:lnTo>
                  <a:lnTo>
                    <a:pt x="84" y="19"/>
                  </a:lnTo>
                  <a:lnTo>
                    <a:pt x="87" y="19"/>
                  </a:lnTo>
                  <a:lnTo>
                    <a:pt x="91" y="23"/>
                  </a:lnTo>
                  <a:lnTo>
                    <a:pt x="94" y="23"/>
                  </a:lnTo>
                  <a:lnTo>
                    <a:pt x="98" y="23"/>
                  </a:lnTo>
                  <a:lnTo>
                    <a:pt x="101" y="23"/>
                  </a:lnTo>
                  <a:lnTo>
                    <a:pt x="105" y="27"/>
                  </a:lnTo>
                  <a:lnTo>
                    <a:pt x="108" y="27"/>
                  </a:lnTo>
                  <a:lnTo>
                    <a:pt x="111" y="27"/>
                  </a:lnTo>
                  <a:lnTo>
                    <a:pt x="115" y="27"/>
                  </a:lnTo>
                  <a:lnTo>
                    <a:pt x="118" y="31"/>
                  </a:lnTo>
                  <a:lnTo>
                    <a:pt x="122" y="31"/>
                  </a:lnTo>
                  <a:lnTo>
                    <a:pt x="125" y="31"/>
                  </a:lnTo>
                  <a:lnTo>
                    <a:pt x="129" y="31"/>
                  </a:lnTo>
                  <a:lnTo>
                    <a:pt x="132" y="35"/>
                  </a:lnTo>
                  <a:lnTo>
                    <a:pt x="136" y="35"/>
                  </a:lnTo>
                  <a:lnTo>
                    <a:pt x="139" y="35"/>
                  </a:lnTo>
                  <a:lnTo>
                    <a:pt x="143" y="35"/>
                  </a:lnTo>
                  <a:lnTo>
                    <a:pt x="146" y="39"/>
                  </a:lnTo>
                  <a:lnTo>
                    <a:pt x="150" y="39"/>
                  </a:lnTo>
                  <a:lnTo>
                    <a:pt x="153" y="39"/>
                  </a:lnTo>
                  <a:lnTo>
                    <a:pt x="157" y="39"/>
                  </a:lnTo>
                  <a:lnTo>
                    <a:pt x="160" y="42"/>
                  </a:lnTo>
                  <a:lnTo>
                    <a:pt x="163" y="42"/>
                  </a:lnTo>
                  <a:lnTo>
                    <a:pt x="167" y="42"/>
                  </a:lnTo>
                  <a:lnTo>
                    <a:pt x="170" y="42"/>
                  </a:lnTo>
                  <a:lnTo>
                    <a:pt x="174" y="46"/>
                  </a:lnTo>
                  <a:lnTo>
                    <a:pt x="177" y="46"/>
                  </a:lnTo>
                  <a:lnTo>
                    <a:pt x="181" y="46"/>
                  </a:lnTo>
                  <a:lnTo>
                    <a:pt x="184" y="46"/>
                  </a:lnTo>
                  <a:lnTo>
                    <a:pt x="188" y="50"/>
                  </a:lnTo>
                  <a:lnTo>
                    <a:pt x="191" y="50"/>
                  </a:lnTo>
                  <a:lnTo>
                    <a:pt x="195" y="50"/>
                  </a:lnTo>
                  <a:lnTo>
                    <a:pt x="198" y="54"/>
                  </a:lnTo>
                  <a:lnTo>
                    <a:pt x="202" y="54"/>
                  </a:lnTo>
                  <a:lnTo>
                    <a:pt x="205" y="54"/>
                  </a:lnTo>
                  <a:lnTo>
                    <a:pt x="209" y="54"/>
                  </a:lnTo>
                  <a:lnTo>
                    <a:pt x="212" y="58"/>
                  </a:lnTo>
                  <a:lnTo>
                    <a:pt x="216" y="58"/>
                  </a:lnTo>
                  <a:lnTo>
                    <a:pt x="219" y="58"/>
                  </a:lnTo>
                  <a:lnTo>
                    <a:pt x="222" y="62"/>
                  </a:lnTo>
                  <a:lnTo>
                    <a:pt x="226" y="62"/>
                  </a:lnTo>
                  <a:lnTo>
                    <a:pt x="229" y="62"/>
                  </a:lnTo>
                  <a:lnTo>
                    <a:pt x="233" y="62"/>
                  </a:lnTo>
                  <a:lnTo>
                    <a:pt x="236" y="66"/>
                  </a:lnTo>
                  <a:lnTo>
                    <a:pt x="240" y="66"/>
                  </a:lnTo>
                  <a:lnTo>
                    <a:pt x="243" y="66"/>
                  </a:lnTo>
                  <a:lnTo>
                    <a:pt x="247" y="70"/>
                  </a:lnTo>
                  <a:lnTo>
                    <a:pt x="250" y="70"/>
                  </a:lnTo>
                  <a:lnTo>
                    <a:pt x="254" y="70"/>
                  </a:lnTo>
                  <a:lnTo>
                    <a:pt x="257" y="74"/>
                  </a:lnTo>
                  <a:lnTo>
                    <a:pt x="261" y="74"/>
                  </a:lnTo>
                  <a:lnTo>
                    <a:pt x="264" y="74"/>
                  </a:lnTo>
                  <a:lnTo>
                    <a:pt x="268" y="78"/>
                  </a:lnTo>
                  <a:lnTo>
                    <a:pt x="271" y="78"/>
                  </a:lnTo>
                  <a:lnTo>
                    <a:pt x="274" y="78"/>
                  </a:lnTo>
                  <a:lnTo>
                    <a:pt x="278" y="81"/>
                  </a:lnTo>
                  <a:lnTo>
                    <a:pt x="281" y="81"/>
                  </a:lnTo>
                  <a:lnTo>
                    <a:pt x="285" y="81"/>
                  </a:lnTo>
                  <a:lnTo>
                    <a:pt x="288" y="81"/>
                  </a:lnTo>
                  <a:lnTo>
                    <a:pt x="292" y="85"/>
                  </a:lnTo>
                  <a:lnTo>
                    <a:pt x="295" y="85"/>
                  </a:lnTo>
                  <a:lnTo>
                    <a:pt x="299" y="85"/>
                  </a:lnTo>
                  <a:lnTo>
                    <a:pt x="302" y="89"/>
                  </a:lnTo>
                  <a:lnTo>
                    <a:pt x="306" y="89"/>
                  </a:lnTo>
                  <a:lnTo>
                    <a:pt x="309" y="89"/>
                  </a:lnTo>
                  <a:lnTo>
                    <a:pt x="313" y="93"/>
                  </a:lnTo>
                  <a:lnTo>
                    <a:pt x="316" y="93"/>
                  </a:lnTo>
                  <a:lnTo>
                    <a:pt x="320" y="93"/>
                  </a:lnTo>
                  <a:lnTo>
                    <a:pt x="323" y="97"/>
                  </a:lnTo>
                  <a:lnTo>
                    <a:pt x="327" y="97"/>
                  </a:lnTo>
                  <a:lnTo>
                    <a:pt x="330" y="97"/>
                  </a:lnTo>
                  <a:lnTo>
                    <a:pt x="333" y="101"/>
                  </a:lnTo>
                  <a:lnTo>
                    <a:pt x="337" y="101"/>
                  </a:lnTo>
                  <a:lnTo>
                    <a:pt x="340" y="101"/>
                  </a:lnTo>
                  <a:lnTo>
                    <a:pt x="344" y="105"/>
                  </a:lnTo>
                  <a:lnTo>
                    <a:pt x="347" y="105"/>
                  </a:lnTo>
                  <a:lnTo>
                    <a:pt x="351" y="105"/>
                  </a:lnTo>
                  <a:lnTo>
                    <a:pt x="354" y="109"/>
                  </a:lnTo>
                  <a:lnTo>
                    <a:pt x="358" y="109"/>
                  </a:lnTo>
                  <a:lnTo>
                    <a:pt x="361" y="113"/>
                  </a:lnTo>
                  <a:lnTo>
                    <a:pt x="365" y="113"/>
                  </a:lnTo>
                  <a:lnTo>
                    <a:pt x="368" y="113"/>
                  </a:lnTo>
                  <a:lnTo>
                    <a:pt x="372" y="116"/>
                  </a:lnTo>
                  <a:lnTo>
                    <a:pt x="375" y="116"/>
                  </a:lnTo>
                  <a:lnTo>
                    <a:pt x="379" y="116"/>
                  </a:lnTo>
                  <a:lnTo>
                    <a:pt x="382" y="120"/>
                  </a:lnTo>
                  <a:lnTo>
                    <a:pt x="385" y="120"/>
                  </a:lnTo>
                  <a:lnTo>
                    <a:pt x="389" y="120"/>
                  </a:lnTo>
                  <a:lnTo>
                    <a:pt x="392" y="124"/>
                  </a:lnTo>
                  <a:lnTo>
                    <a:pt x="396" y="124"/>
                  </a:lnTo>
                  <a:lnTo>
                    <a:pt x="399" y="124"/>
                  </a:lnTo>
                  <a:lnTo>
                    <a:pt x="403" y="128"/>
                  </a:lnTo>
                  <a:lnTo>
                    <a:pt x="406" y="128"/>
                  </a:lnTo>
                  <a:lnTo>
                    <a:pt x="410" y="132"/>
                  </a:lnTo>
                  <a:lnTo>
                    <a:pt x="413" y="132"/>
                  </a:lnTo>
                  <a:lnTo>
                    <a:pt x="417" y="132"/>
                  </a:lnTo>
                  <a:lnTo>
                    <a:pt x="420" y="136"/>
                  </a:lnTo>
                  <a:lnTo>
                    <a:pt x="424" y="136"/>
                  </a:lnTo>
                  <a:lnTo>
                    <a:pt x="427" y="136"/>
                  </a:lnTo>
                  <a:lnTo>
                    <a:pt x="431" y="140"/>
                  </a:lnTo>
                  <a:lnTo>
                    <a:pt x="434" y="140"/>
                  </a:lnTo>
                  <a:lnTo>
                    <a:pt x="438" y="140"/>
                  </a:lnTo>
                  <a:lnTo>
                    <a:pt x="441" y="144"/>
                  </a:lnTo>
                </a:path>
              </a:pathLst>
            </a:custGeom>
            <a:noFill/>
            <a:ln w="349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0" name="Freeform 159"/>
            <p:cNvSpPr>
              <a:spLocks/>
            </p:cNvSpPr>
            <p:nvPr/>
          </p:nvSpPr>
          <p:spPr bwMode="auto">
            <a:xfrm>
              <a:off x="4421" y="1932"/>
              <a:ext cx="441" cy="198"/>
            </a:xfrm>
            <a:custGeom>
              <a:avLst/>
              <a:gdLst>
                <a:gd name="T0" fmla="*/ 7 w 441"/>
                <a:gd name="T1" fmla="*/ 4 h 198"/>
                <a:gd name="T2" fmla="*/ 17 w 441"/>
                <a:gd name="T3" fmla="*/ 8 h 198"/>
                <a:gd name="T4" fmla="*/ 28 w 441"/>
                <a:gd name="T5" fmla="*/ 11 h 198"/>
                <a:gd name="T6" fmla="*/ 38 w 441"/>
                <a:gd name="T7" fmla="*/ 15 h 198"/>
                <a:gd name="T8" fmla="*/ 49 w 441"/>
                <a:gd name="T9" fmla="*/ 19 h 198"/>
                <a:gd name="T10" fmla="*/ 59 w 441"/>
                <a:gd name="T11" fmla="*/ 23 h 198"/>
                <a:gd name="T12" fmla="*/ 69 w 441"/>
                <a:gd name="T13" fmla="*/ 27 h 198"/>
                <a:gd name="T14" fmla="*/ 80 w 441"/>
                <a:gd name="T15" fmla="*/ 35 h 198"/>
                <a:gd name="T16" fmla="*/ 90 w 441"/>
                <a:gd name="T17" fmla="*/ 39 h 198"/>
                <a:gd name="T18" fmla="*/ 101 w 441"/>
                <a:gd name="T19" fmla="*/ 43 h 198"/>
                <a:gd name="T20" fmla="*/ 111 w 441"/>
                <a:gd name="T21" fmla="*/ 46 h 198"/>
                <a:gd name="T22" fmla="*/ 121 w 441"/>
                <a:gd name="T23" fmla="*/ 50 h 198"/>
                <a:gd name="T24" fmla="*/ 132 w 441"/>
                <a:gd name="T25" fmla="*/ 54 h 198"/>
                <a:gd name="T26" fmla="*/ 142 w 441"/>
                <a:gd name="T27" fmla="*/ 62 h 198"/>
                <a:gd name="T28" fmla="*/ 153 w 441"/>
                <a:gd name="T29" fmla="*/ 66 h 198"/>
                <a:gd name="T30" fmla="*/ 163 w 441"/>
                <a:gd name="T31" fmla="*/ 70 h 198"/>
                <a:gd name="T32" fmla="*/ 173 w 441"/>
                <a:gd name="T33" fmla="*/ 74 h 198"/>
                <a:gd name="T34" fmla="*/ 184 w 441"/>
                <a:gd name="T35" fmla="*/ 78 h 198"/>
                <a:gd name="T36" fmla="*/ 194 w 441"/>
                <a:gd name="T37" fmla="*/ 85 h 198"/>
                <a:gd name="T38" fmla="*/ 205 w 441"/>
                <a:gd name="T39" fmla="*/ 89 h 198"/>
                <a:gd name="T40" fmla="*/ 215 w 441"/>
                <a:gd name="T41" fmla="*/ 93 h 198"/>
                <a:gd name="T42" fmla="*/ 225 w 441"/>
                <a:gd name="T43" fmla="*/ 97 h 198"/>
                <a:gd name="T44" fmla="*/ 236 w 441"/>
                <a:gd name="T45" fmla="*/ 105 h 198"/>
                <a:gd name="T46" fmla="*/ 246 w 441"/>
                <a:gd name="T47" fmla="*/ 109 h 198"/>
                <a:gd name="T48" fmla="*/ 257 w 441"/>
                <a:gd name="T49" fmla="*/ 113 h 198"/>
                <a:gd name="T50" fmla="*/ 267 w 441"/>
                <a:gd name="T51" fmla="*/ 117 h 198"/>
                <a:gd name="T52" fmla="*/ 277 w 441"/>
                <a:gd name="T53" fmla="*/ 124 h 198"/>
                <a:gd name="T54" fmla="*/ 288 w 441"/>
                <a:gd name="T55" fmla="*/ 128 h 198"/>
                <a:gd name="T56" fmla="*/ 298 w 441"/>
                <a:gd name="T57" fmla="*/ 132 h 198"/>
                <a:gd name="T58" fmla="*/ 309 w 441"/>
                <a:gd name="T59" fmla="*/ 136 h 198"/>
                <a:gd name="T60" fmla="*/ 319 w 441"/>
                <a:gd name="T61" fmla="*/ 140 h 198"/>
                <a:gd name="T62" fmla="*/ 330 w 441"/>
                <a:gd name="T63" fmla="*/ 148 h 198"/>
                <a:gd name="T64" fmla="*/ 340 w 441"/>
                <a:gd name="T65" fmla="*/ 152 h 198"/>
                <a:gd name="T66" fmla="*/ 350 w 441"/>
                <a:gd name="T67" fmla="*/ 156 h 198"/>
                <a:gd name="T68" fmla="*/ 361 w 441"/>
                <a:gd name="T69" fmla="*/ 159 h 198"/>
                <a:gd name="T70" fmla="*/ 371 w 441"/>
                <a:gd name="T71" fmla="*/ 167 h 198"/>
                <a:gd name="T72" fmla="*/ 382 w 441"/>
                <a:gd name="T73" fmla="*/ 171 h 198"/>
                <a:gd name="T74" fmla="*/ 392 w 441"/>
                <a:gd name="T75" fmla="*/ 175 h 198"/>
                <a:gd name="T76" fmla="*/ 402 w 441"/>
                <a:gd name="T77" fmla="*/ 183 h 198"/>
                <a:gd name="T78" fmla="*/ 413 w 441"/>
                <a:gd name="T79" fmla="*/ 187 h 198"/>
                <a:gd name="T80" fmla="*/ 423 w 441"/>
                <a:gd name="T81" fmla="*/ 191 h 198"/>
                <a:gd name="T82" fmla="*/ 434 w 441"/>
                <a:gd name="T83" fmla="*/ 195 h 19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41"/>
                <a:gd name="T127" fmla="*/ 0 h 198"/>
                <a:gd name="T128" fmla="*/ 441 w 441"/>
                <a:gd name="T129" fmla="*/ 198 h 19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41" h="198">
                  <a:moveTo>
                    <a:pt x="0" y="0"/>
                  </a:moveTo>
                  <a:lnTo>
                    <a:pt x="3" y="0"/>
                  </a:lnTo>
                  <a:lnTo>
                    <a:pt x="7" y="4"/>
                  </a:lnTo>
                  <a:lnTo>
                    <a:pt x="10" y="4"/>
                  </a:lnTo>
                  <a:lnTo>
                    <a:pt x="14" y="4"/>
                  </a:lnTo>
                  <a:lnTo>
                    <a:pt x="17" y="8"/>
                  </a:lnTo>
                  <a:lnTo>
                    <a:pt x="21" y="8"/>
                  </a:lnTo>
                  <a:lnTo>
                    <a:pt x="24" y="8"/>
                  </a:lnTo>
                  <a:lnTo>
                    <a:pt x="28" y="11"/>
                  </a:lnTo>
                  <a:lnTo>
                    <a:pt x="31" y="11"/>
                  </a:lnTo>
                  <a:lnTo>
                    <a:pt x="35" y="15"/>
                  </a:lnTo>
                  <a:lnTo>
                    <a:pt x="38" y="15"/>
                  </a:lnTo>
                  <a:lnTo>
                    <a:pt x="42" y="15"/>
                  </a:lnTo>
                  <a:lnTo>
                    <a:pt x="45" y="19"/>
                  </a:lnTo>
                  <a:lnTo>
                    <a:pt x="49" y="19"/>
                  </a:lnTo>
                  <a:lnTo>
                    <a:pt x="52" y="19"/>
                  </a:lnTo>
                  <a:lnTo>
                    <a:pt x="55" y="23"/>
                  </a:lnTo>
                  <a:lnTo>
                    <a:pt x="59" y="23"/>
                  </a:lnTo>
                  <a:lnTo>
                    <a:pt x="62" y="27"/>
                  </a:lnTo>
                  <a:lnTo>
                    <a:pt x="66" y="27"/>
                  </a:lnTo>
                  <a:lnTo>
                    <a:pt x="69" y="27"/>
                  </a:lnTo>
                  <a:lnTo>
                    <a:pt x="73" y="31"/>
                  </a:lnTo>
                  <a:lnTo>
                    <a:pt x="76" y="31"/>
                  </a:lnTo>
                  <a:lnTo>
                    <a:pt x="80" y="35"/>
                  </a:lnTo>
                  <a:lnTo>
                    <a:pt x="83" y="35"/>
                  </a:lnTo>
                  <a:lnTo>
                    <a:pt x="87" y="35"/>
                  </a:lnTo>
                  <a:lnTo>
                    <a:pt x="90" y="39"/>
                  </a:lnTo>
                  <a:lnTo>
                    <a:pt x="94" y="39"/>
                  </a:lnTo>
                  <a:lnTo>
                    <a:pt x="97" y="43"/>
                  </a:lnTo>
                  <a:lnTo>
                    <a:pt x="101" y="43"/>
                  </a:lnTo>
                  <a:lnTo>
                    <a:pt x="104" y="43"/>
                  </a:lnTo>
                  <a:lnTo>
                    <a:pt x="108" y="46"/>
                  </a:lnTo>
                  <a:lnTo>
                    <a:pt x="111" y="46"/>
                  </a:lnTo>
                  <a:lnTo>
                    <a:pt x="114" y="46"/>
                  </a:lnTo>
                  <a:lnTo>
                    <a:pt x="118" y="50"/>
                  </a:lnTo>
                  <a:lnTo>
                    <a:pt x="121" y="50"/>
                  </a:lnTo>
                  <a:lnTo>
                    <a:pt x="125" y="54"/>
                  </a:lnTo>
                  <a:lnTo>
                    <a:pt x="128" y="54"/>
                  </a:lnTo>
                  <a:lnTo>
                    <a:pt x="132" y="54"/>
                  </a:lnTo>
                  <a:lnTo>
                    <a:pt x="135" y="58"/>
                  </a:lnTo>
                  <a:lnTo>
                    <a:pt x="139" y="58"/>
                  </a:lnTo>
                  <a:lnTo>
                    <a:pt x="142" y="62"/>
                  </a:lnTo>
                  <a:lnTo>
                    <a:pt x="146" y="62"/>
                  </a:lnTo>
                  <a:lnTo>
                    <a:pt x="149" y="62"/>
                  </a:lnTo>
                  <a:lnTo>
                    <a:pt x="153" y="66"/>
                  </a:lnTo>
                  <a:lnTo>
                    <a:pt x="156" y="66"/>
                  </a:lnTo>
                  <a:lnTo>
                    <a:pt x="160" y="70"/>
                  </a:lnTo>
                  <a:lnTo>
                    <a:pt x="163" y="70"/>
                  </a:lnTo>
                  <a:lnTo>
                    <a:pt x="166" y="70"/>
                  </a:lnTo>
                  <a:lnTo>
                    <a:pt x="170" y="74"/>
                  </a:lnTo>
                  <a:lnTo>
                    <a:pt x="173" y="74"/>
                  </a:lnTo>
                  <a:lnTo>
                    <a:pt x="177" y="78"/>
                  </a:lnTo>
                  <a:lnTo>
                    <a:pt x="180" y="78"/>
                  </a:lnTo>
                  <a:lnTo>
                    <a:pt x="184" y="78"/>
                  </a:lnTo>
                  <a:lnTo>
                    <a:pt x="187" y="82"/>
                  </a:lnTo>
                  <a:lnTo>
                    <a:pt x="191" y="82"/>
                  </a:lnTo>
                  <a:lnTo>
                    <a:pt x="194" y="85"/>
                  </a:lnTo>
                  <a:lnTo>
                    <a:pt x="198" y="85"/>
                  </a:lnTo>
                  <a:lnTo>
                    <a:pt x="201" y="89"/>
                  </a:lnTo>
                  <a:lnTo>
                    <a:pt x="205" y="89"/>
                  </a:lnTo>
                  <a:lnTo>
                    <a:pt x="208" y="89"/>
                  </a:lnTo>
                  <a:lnTo>
                    <a:pt x="212" y="93"/>
                  </a:lnTo>
                  <a:lnTo>
                    <a:pt x="215" y="93"/>
                  </a:lnTo>
                  <a:lnTo>
                    <a:pt x="219" y="97"/>
                  </a:lnTo>
                  <a:lnTo>
                    <a:pt x="222" y="97"/>
                  </a:lnTo>
                  <a:lnTo>
                    <a:pt x="225" y="97"/>
                  </a:lnTo>
                  <a:lnTo>
                    <a:pt x="229" y="101"/>
                  </a:lnTo>
                  <a:lnTo>
                    <a:pt x="232" y="101"/>
                  </a:lnTo>
                  <a:lnTo>
                    <a:pt x="236" y="105"/>
                  </a:lnTo>
                  <a:lnTo>
                    <a:pt x="239" y="105"/>
                  </a:lnTo>
                  <a:lnTo>
                    <a:pt x="243" y="105"/>
                  </a:lnTo>
                  <a:lnTo>
                    <a:pt x="246" y="109"/>
                  </a:lnTo>
                  <a:lnTo>
                    <a:pt x="250" y="109"/>
                  </a:lnTo>
                  <a:lnTo>
                    <a:pt x="253" y="113"/>
                  </a:lnTo>
                  <a:lnTo>
                    <a:pt x="257" y="113"/>
                  </a:lnTo>
                  <a:lnTo>
                    <a:pt x="260" y="113"/>
                  </a:lnTo>
                  <a:lnTo>
                    <a:pt x="264" y="117"/>
                  </a:lnTo>
                  <a:lnTo>
                    <a:pt x="267" y="117"/>
                  </a:lnTo>
                  <a:lnTo>
                    <a:pt x="271" y="121"/>
                  </a:lnTo>
                  <a:lnTo>
                    <a:pt x="274" y="121"/>
                  </a:lnTo>
                  <a:lnTo>
                    <a:pt x="277" y="124"/>
                  </a:lnTo>
                  <a:lnTo>
                    <a:pt x="281" y="124"/>
                  </a:lnTo>
                  <a:lnTo>
                    <a:pt x="284" y="124"/>
                  </a:lnTo>
                  <a:lnTo>
                    <a:pt x="288" y="128"/>
                  </a:lnTo>
                  <a:lnTo>
                    <a:pt x="291" y="128"/>
                  </a:lnTo>
                  <a:lnTo>
                    <a:pt x="295" y="132"/>
                  </a:lnTo>
                  <a:lnTo>
                    <a:pt x="298" y="132"/>
                  </a:lnTo>
                  <a:lnTo>
                    <a:pt x="302" y="132"/>
                  </a:lnTo>
                  <a:lnTo>
                    <a:pt x="305" y="136"/>
                  </a:lnTo>
                  <a:lnTo>
                    <a:pt x="309" y="136"/>
                  </a:lnTo>
                  <a:lnTo>
                    <a:pt x="312" y="140"/>
                  </a:lnTo>
                  <a:lnTo>
                    <a:pt x="316" y="140"/>
                  </a:lnTo>
                  <a:lnTo>
                    <a:pt x="319" y="140"/>
                  </a:lnTo>
                  <a:lnTo>
                    <a:pt x="323" y="144"/>
                  </a:lnTo>
                  <a:lnTo>
                    <a:pt x="326" y="144"/>
                  </a:lnTo>
                  <a:lnTo>
                    <a:pt x="330" y="148"/>
                  </a:lnTo>
                  <a:lnTo>
                    <a:pt x="333" y="148"/>
                  </a:lnTo>
                  <a:lnTo>
                    <a:pt x="336" y="152"/>
                  </a:lnTo>
                  <a:lnTo>
                    <a:pt x="340" y="152"/>
                  </a:lnTo>
                  <a:lnTo>
                    <a:pt x="343" y="152"/>
                  </a:lnTo>
                  <a:lnTo>
                    <a:pt x="347" y="156"/>
                  </a:lnTo>
                  <a:lnTo>
                    <a:pt x="350" y="156"/>
                  </a:lnTo>
                  <a:lnTo>
                    <a:pt x="354" y="159"/>
                  </a:lnTo>
                  <a:lnTo>
                    <a:pt x="357" y="159"/>
                  </a:lnTo>
                  <a:lnTo>
                    <a:pt x="361" y="159"/>
                  </a:lnTo>
                  <a:lnTo>
                    <a:pt x="364" y="163"/>
                  </a:lnTo>
                  <a:lnTo>
                    <a:pt x="368" y="163"/>
                  </a:lnTo>
                  <a:lnTo>
                    <a:pt x="371" y="167"/>
                  </a:lnTo>
                  <a:lnTo>
                    <a:pt x="375" y="167"/>
                  </a:lnTo>
                  <a:lnTo>
                    <a:pt x="378" y="171"/>
                  </a:lnTo>
                  <a:lnTo>
                    <a:pt x="382" y="171"/>
                  </a:lnTo>
                  <a:lnTo>
                    <a:pt x="385" y="171"/>
                  </a:lnTo>
                  <a:lnTo>
                    <a:pt x="388" y="175"/>
                  </a:lnTo>
                  <a:lnTo>
                    <a:pt x="392" y="175"/>
                  </a:lnTo>
                  <a:lnTo>
                    <a:pt x="395" y="179"/>
                  </a:lnTo>
                  <a:lnTo>
                    <a:pt x="399" y="179"/>
                  </a:lnTo>
                  <a:lnTo>
                    <a:pt x="402" y="183"/>
                  </a:lnTo>
                  <a:lnTo>
                    <a:pt x="406" y="183"/>
                  </a:lnTo>
                  <a:lnTo>
                    <a:pt x="409" y="183"/>
                  </a:lnTo>
                  <a:lnTo>
                    <a:pt x="413" y="187"/>
                  </a:lnTo>
                  <a:lnTo>
                    <a:pt x="416" y="187"/>
                  </a:lnTo>
                  <a:lnTo>
                    <a:pt x="420" y="191"/>
                  </a:lnTo>
                  <a:lnTo>
                    <a:pt x="423" y="191"/>
                  </a:lnTo>
                  <a:lnTo>
                    <a:pt x="427" y="191"/>
                  </a:lnTo>
                  <a:lnTo>
                    <a:pt x="430" y="195"/>
                  </a:lnTo>
                  <a:lnTo>
                    <a:pt x="434" y="195"/>
                  </a:lnTo>
                  <a:lnTo>
                    <a:pt x="437" y="198"/>
                  </a:lnTo>
                  <a:lnTo>
                    <a:pt x="441" y="198"/>
                  </a:lnTo>
                </a:path>
              </a:pathLst>
            </a:custGeom>
            <a:noFill/>
            <a:ln w="349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1" name="Freeform 160"/>
            <p:cNvSpPr>
              <a:spLocks/>
            </p:cNvSpPr>
            <p:nvPr/>
          </p:nvSpPr>
          <p:spPr bwMode="auto">
            <a:xfrm>
              <a:off x="4862" y="2130"/>
              <a:ext cx="381" cy="184"/>
            </a:xfrm>
            <a:custGeom>
              <a:avLst/>
              <a:gdLst>
                <a:gd name="T0" fmla="*/ 3 w 381"/>
                <a:gd name="T1" fmla="*/ 4 h 184"/>
                <a:gd name="T2" fmla="*/ 10 w 381"/>
                <a:gd name="T3" fmla="*/ 4 h 184"/>
                <a:gd name="T4" fmla="*/ 17 w 381"/>
                <a:gd name="T5" fmla="*/ 8 h 184"/>
                <a:gd name="T6" fmla="*/ 24 w 381"/>
                <a:gd name="T7" fmla="*/ 12 h 184"/>
                <a:gd name="T8" fmla="*/ 31 w 381"/>
                <a:gd name="T9" fmla="*/ 16 h 184"/>
                <a:gd name="T10" fmla="*/ 38 w 381"/>
                <a:gd name="T11" fmla="*/ 20 h 184"/>
                <a:gd name="T12" fmla="*/ 45 w 381"/>
                <a:gd name="T13" fmla="*/ 24 h 184"/>
                <a:gd name="T14" fmla="*/ 52 w 381"/>
                <a:gd name="T15" fmla="*/ 24 h 184"/>
                <a:gd name="T16" fmla="*/ 58 w 381"/>
                <a:gd name="T17" fmla="*/ 28 h 184"/>
                <a:gd name="T18" fmla="*/ 65 w 381"/>
                <a:gd name="T19" fmla="*/ 32 h 184"/>
                <a:gd name="T20" fmla="*/ 72 w 381"/>
                <a:gd name="T21" fmla="*/ 35 h 184"/>
                <a:gd name="T22" fmla="*/ 79 w 381"/>
                <a:gd name="T23" fmla="*/ 39 h 184"/>
                <a:gd name="T24" fmla="*/ 86 w 381"/>
                <a:gd name="T25" fmla="*/ 43 h 184"/>
                <a:gd name="T26" fmla="*/ 93 w 381"/>
                <a:gd name="T27" fmla="*/ 47 h 184"/>
                <a:gd name="T28" fmla="*/ 100 w 381"/>
                <a:gd name="T29" fmla="*/ 47 h 184"/>
                <a:gd name="T30" fmla="*/ 107 w 381"/>
                <a:gd name="T31" fmla="*/ 51 h 184"/>
                <a:gd name="T32" fmla="*/ 114 w 381"/>
                <a:gd name="T33" fmla="*/ 55 h 184"/>
                <a:gd name="T34" fmla="*/ 121 w 381"/>
                <a:gd name="T35" fmla="*/ 59 h 184"/>
                <a:gd name="T36" fmla="*/ 128 w 381"/>
                <a:gd name="T37" fmla="*/ 63 h 184"/>
                <a:gd name="T38" fmla="*/ 135 w 381"/>
                <a:gd name="T39" fmla="*/ 67 h 184"/>
                <a:gd name="T40" fmla="*/ 142 w 381"/>
                <a:gd name="T41" fmla="*/ 71 h 184"/>
                <a:gd name="T42" fmla="*/ 149 w 381"/>
                <a:gd name="T43" fmla="*/ 71 h 184"/>
                <a:gd name="T44" fmla="*/ 156 w 381"/>
                <a:gd name="T45" fmla="*/ 74 h 184"/>
                <a:gd name="T46" fmla="*/ 163 w 381"/>
                <a:gd name="T47" fmla="*/ 78 h 184"/>
                <a:gd name="T48" fmla="*/ 169 w 381"/>
                <a:gd name="T49" fmla="*/ 82 h 184"/>
                <a:gd name="T50" fmla="*/ 176 w 381"/>
                <a:gd name="T51" fmla="*/ 86 h 184"/>
                <a:gd name="T52" fmla="*/ 183 w 381"/>
                <a:gd name="T53" fmla="*/ 90 h 184"/>
                <a:gd name="T54" fmla="*/ 190 w 381"/>
                <a:gd name="T55" fmla="*/ 90 h 184"/>
                <a:gd name="T56" fmla="*/ 197 w 381"/>
                <a:gd name="T57" fmla="*/ 94 h 184"/>
                <a:gd name="T58" fmla="*/ 204 w 381"/>
                <a:gd name="T59" fmla="*/ 98 h 184"/>
                <a:gd name="T60" fmla="*/ 211 w 381"/>
                <a:gd name="T61" fmla="*/ 102 h 184"/>
                <a:gd name="T62" fmla="*/ 218 w 381"/>
                <a:gd name="T63" fmla="*/ 106 h 184"/>
                <a:gd name="T64" fmla="*/ 225 w 381"/>
                <a:gd name="T65" fmla="*/ 110 h 184"/>
                <a:gd name="T66" fmla="*/ 232 w 381"/>
                <a:gd name="T67" fmla="*/ 113 h 184"/>
                <a:gd name="T68" fmla="*/ 239 w 381"/>
                <a:gd name="T69" fmla="*/ 113 h 184"/>
                <a:gd name="T70" fmla="*/ 246 w 381"/>
                <a:gd name="T71" fmla="*/ 117 h 184"/>
                <a:gd name="T72" fmla="*/ 253 w 381"/>
                <a:gd name="T73" fmla="*/ 121 h 184"/>
                <a:gd name="T74" fmla="*/ 260 w 381"/>
                <a:gd name="T75" fmla="*/ 125 h 184"/>
                <a:gd name="T76" fmla="*/ 267 w 381"/>
                <a:gd name="T77" fmla="*/ 129 h 184"/>
                <a:gd name="T78" fmla="*/ 274 w 381"/>
                <a:gd name="T79" fmla="*/ 133 h 184"/>
                <a:gd name="T80" fmla="*/ 280 w 381"/>
                <a:gd name="T81" fmla="*/ 137 h 184"/>
                <a:gd name="T82" fmla="*/ 287 w 381"/>
                <a:gd name="T83" fmla="*/ 137 h 184"/>
                <a:gd name="T84" fmla="*/ 294 w 381"/>
                <a:gd name="T85" fmla="*/ 141 h 184"/>
                <a:gd name="T86" fmla="*/ 301 w 381"/>
                <a:gd name="T87" fmla="*/ 145 h 184"/>
                <a:gd name="T88" fmla="*/ 308 w 381"/>
                <a:gd name="T89" fmla="*/ 148 h 184"/>
                <a:gd name="T90" fmla="*/ 315 w 381"/>
                <a:gd name="T91" fmla="*/ 152 h 184"/>
                <a:gd name="T92" fmla="*/ 322 w 381"/>
                <a:gd name="T93" fmla="*/ 156 h 184"/>
                <a:gd name="T94" fmla="*/ 329 w 381"/>
                <a:gd name="T95" fmla="*/ 160 h 184"/>
                <a:gd name="T96" fmla="*/ 336 w 381"/>
                <a:gd name="T97" fmla="*/ 160 h 184"/>
                <a:gd name="T98" fmla="*/ 343 w 381"/>
                <a:gd name="T99" fmla="*/ 164 h 184"/>
                <a:gd name="T100" fmla="*/ 350 w 381"/>
                <a:gd name="T101" fmla="*/ 168 h 184"/>
                <a:gd name="T102" fmla="*/ 357 w 381"/>
                <a:gd name="T103" fmla="*/ 172 h 184"/>
                <a:gd name="T104" fmla="*/ 364 w 381"/>
                <a:gd name="T105" fmla="*/ 176 h 184"/>
                <a:gd name="T106" fmla="*/ 371 w 381"/>
                <a:gd name="T107" fmla="*/ 180 h 184"/>
                <a:gd name="T108" fmla="*/ 378 w 381"/>
                <a:gd name="T109" fmla="*/ 184 h 18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81"/>
                <a:gd name="T166" fmla="*/ 0 h 184"/>
                <a:gd name="T167" fmla="*/ 381 w 381"/>
                <a:gd name="T168" fmla="*/ 184 h 18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81" h="184">
                  <a:moveTo>
                    <a:pt x="0" y="0"/>
                  </a:moveTo>
                  <a:lnTo>
                    <a:pt x="3" y="4"/>
                  </a:lnTo>
                  <a:lnTo>
                    <a:pt x="6" y="4"/>
                  </a:lnTo>
                  <a:lnTo>
                    <a:pt x="10" y="4"/>
                  </a:lnTo>
                  <a:lnTo>
                    <a:pt x="13" y="8"/>
                  </a:lnTo>
                  <a:lnTo>
                    <a:pt x="17" y="8"/>
                  </a:lnTo>
                  <a:lnTo>
                    <a:pt x="20" y="12"/>
                  </a:lnTo>
                  <a:lnTo>
                    <a:pt x="24" y="12"/>
                  </a:lnTo>
                  <a:lnTo>
                    <a:pt x="27" y="16"/>
                  </a:lnTo>
                  <a:lnTo>
                    <a:pt x="31" y="16"/>
                  </a:lnTo>
                  <a:lnTo>
                    <a:pt x="34" y="16"/>
                  </a:lnTo>
                  <a:lnTo>
                    <a:pt x="38" y="20"/>
                  </a:lnTo>
                  <a:lnTo>
                    <a:pt x="41" y="20"/>
                  </a:lnTo>
                  <a:lnTo>
                    <a:pt x="45" y="24"/>
                  </a:lnTo>
                  <a:lnTo>
                    <a:pt x="48" y="24"/>
                  </a:lnTo>
                  <a:lnTo>
                    <a:pt x="52" y="24"/>
                  </a:lnTo>
                  <a:lnTo>
                    <a:pt x="55" y="28"/>
                  </a:lnTo>
                  <a:lnTo>
                    <a:pt x="58" y="28"/>
                  </a:lnTo>
                  <a:lnTo>
                    <a:pt x="62" y="32"/>
                  </a:lnTo>
                  <a:lnTo>
                    <a:pt x="65" y="32"/>
                  </a:lnTo>
                  <a:lnTo>
                    <a:pt x="69" y="35"/>
                  </a:lnTo>
                  <a:lnTo>
                    <a:pt x="72" y="35"/>
                  </a:lnTo>
                  <a:lnTo>
                    <a:pt x="76" y="35"/>
                  </a:lnTo>
                  <a:lnTo>
                    <a:pt x="79" y="39"/>
                  </a:lnTo>
                  <a:lnTo>
                    <a:pt x="83" y="39"/>
                  </a:lnTo>
                  <a:lnTo>
                    <a:pt x="86" y="43"/>
                  </a:lnTo>
                  <a:lnTo>
                    <a:pt x="90" y="43"/>
                  </a:lnTo>
                  <a:lnTo>
                    <a:pt x="93" y="47"/>
                  </a:lnTo>
                  <a:lnTo>
                    <a:pt x="97" y="47"/>
                  </a:lnTo>
                  <a:lnTo>
                    <a:pt x="100" y="47"/>
                  </a:lnTo>
                  <a:lnTo>
                    <a:pt x="104" y="51"/>
                  </a:lnTo>
                  <a:lnTo>
                    <a:pt x="107" y="51"/>
                  </a:lnTo>
                  <a:lnTo>
                    <a:pt x="111" y="55"/>
                  </a:lnTo>
                  <a:lnTo>
                    <a:pt x="114" y="55"/>
                  </a:lnTo>
                  <a:lnTo>
                    <a:pt x="117" y="59"/>
                  </a:lnTo>
                  <a:lnTo>
                    <a:pt x="121" y="59"/>
                  </a:lnTo>
                  <a:lnTo>
                    <a:pt x="124" y="59"/>
                  </a:lnTo>
                  <a:lnTo>
                    <a:pt x="128" y="63"/>
                  </a:lnTo>
                  <a:lnTo>
                    <a:pt x="131" y="63"/>
                  </a:lnTo>
                  <a:lnTo>
                    <a:pt x="135" y="67"/>
                  </a:lnTo>
                  <a:lnTo>
                    <a:pt x="138" y="67"/>
                  </a:lnTo>
                  <a:lnTo>
                    <a:pt x="142" y="71"/>
                  </a:lnTo>
                  <a:lnTo>
                    <a:pt x="145" y="71"/>
                  </a:lnTo>
                  <a:lnTo>
                    <a:pt x="149" y="71"/>
                  </a:lnTo>
                  <a:lnTo>
                    <a:pt x="152" y="74"/>
                  </a:lnTo>
                  <a:lnTo>
                    <a:pt x="156" y="74"/>
                  </a:lnTo>
                  <a:lnTo>
                    <a:pt x="159" y="78"/>
                  </a:lnTo>
                  <a:lnTo>
                    <a:pt x="163" y="78"/>
                  </a:lnTo>
                  <a:lnTo>
                    <a:pt x="166" y="82"/>
                  </a:lnTo>
                  <a:lnTo>
                    <a:pt x="169" y="82"/>
                  </a:lnTo>
                  <a:lnTo>
                    <a:pt x="173" y="82"/>
                  </a:lnTo>
                  <a:lnTo>
                    <a:pt x="176" y="86"/>
                  </a:lnTo>
                  <a:lnTo>
                    <a:pt x="180" y="86"/>
                  </a:lnTo>
                  <a:lnTo>
                    <a:pt x="183" y="90"/>
                  </a:lnTo>
                  <a:lnTo>
                    <a:pt x="187" y="90"/>
                  </a:lnTo>
                  <a:lnTo>
                    <a:pt x="190" y="90"/>
                  </a:lnTo>
                  <a:lnTo>
                    <a:pt x="194" y="94"/>
                  </a:lnTo>
                  <a:lnTo>
                    <a:pt x="197" y="94"/>
                  </a:lnTo>
                  <a:lnTo>
                    <a:pt x="201" y="98"/>
                  </a:lnTo>
                  <a:lnTo>
                    <a:pt x="204" y="98"/>
                  </a:lnTo>
                  <a:lnTo>
                    <a:pt x="208" y="102"/>
                  </a:lnTo>
                  <a:lnTo>
                    <a:pt x="211" y="102"/>
                  </a:lnTo>
                  <a:lnTo>
                    <a:pt x="215" y="102"/>
                  </a:lnTo>
                  <a:lnTo>
                    <a:pt x="218" y="106"/>
                  </a:lnTo>
                  <a:lnTo>
                    <a:pt x="222" y="106"/>
                  </a:lnTo>
                  <a:lnTo>
                    <a:pt x="225" y="110"/>
                  </a:lnTo>
                  <a:lnTo>
                    <a:pt x="228" y="110"/>
                  </a:lnTo>
                  <a:lnTo>
                    <a:pt x="232" y="113"/>
                  </a:lnTo>
                  <a:lnTo>
                    <a:pt x="235" y="113"/>
                  </a:lnTo>
                  <a:lnTo>
                    <a:pt x="239" y="113"/>
                  </a:lnTo>
                  <a:lnTo>
                    <a:pt x="242" y="117"/>
                  </a:lnTo>
                  <a:lnTo>
                    <a:pt x="246" y="117"/>
                  </a:lnTo>
                  <a:lnTo>
                    <a:pt x="249" y="121"/>
                  </a:lnTo>
                  <a:lnTo>
                    <a:pt x="253" y="121"/>
                  </a:lnTo>
                  <a:lnTo>
                    <a:pt x="256" y="125"/>
                  </a:lnTo>
                  <a:lnTo>
                    <a:pt x="260" y="125"/>
                  </a:lnTo>
                  <a:lnTo>
                    <a:pt x="263" y="125"/>
                  </a:lnTo>
                  <a:lnTo>
                    <a:pt x="267" y="129"/>
                  </a:lnTo>
                  <a:lnTo>
                    <a:pt x="270" y="129"/>
                  </a:lnTo>
                  <a:lnTo>
                    <a:pt x="274" y="133"/>
                  </a:lnTo>
                  <a:lnTo>
                    <a:pt x="277" y="133"/>
                  </a:lnTo>
                  <a:lnTo>
                    <a:pt x="280" y="137"/>
                  </a:lnTo>
                  <a:lnTo>
                    <a:pt x="284" y="137"/>
                  </a:lnTo>
                  <a:lnTo>
                    <a:pt x="287" y="137"/>
                  </a:lnTo>
                  <a:lnTo>
                    <a:pt x="291" y="141"/>
                  </a:lnTo>
                  <a:lnTo>
                    <a:pt x="294" y="141"/>
                  </a:lnTo>
                  <a:lnTo>
                    <a:pt x="298" y="145"/>
                  </a:lnTo>
                  <a:lnTo>
                    <a:pt x="301" y="145"/>
                  </a:lnTo>
                  <a:lnTo>
                    <a:pt x="305" y="148"/>
                  </a:lnTo>
                  <a:lnTo>
                    <a:pt x="308" y="148"/>
                  </a:lnTo>
                  <a:lnTo>
                    <a:pt x="312" y="148"/>
                  </a:lnTo>
                  <a:lnTo>
                    <a:pt x="315" y="152"/>
                  </a:lnTo>
                  <a:lnTo>
                    <a:pt x="319" y="152"/>
                  </a:lnTo>
                  <a:lnTo>
                    <a:pt x="322" y="156"/>
                  </a:lnTo>
                  <a:lnTo>
                    <a:pt x="326" y="156"/>
                  </a:lnTo>
                  <a:lnTo>
                    <a:pt x="329" y="160"/>
                  </a:lnTo>
                  <a:lnTo>
                    <a:pt x="333" y="160"/>
                  </a:lnTo>
                  <a:lnTo>
                    <a:pt x="336" y="160"/>
                  </a:lnTo>
                  <a:lnTo>
                    <a:pt x="339" y="164"/>
                  </a:lnTo>
                  <a:lnTo>
                    <a:pt x="343" y="164"/>
                  </a:lnTo>
                  <a:lnTo>
                    <a:pt x="346" y="168"/>
                  </a:lnTo>
                  <a:lnTo>
                    <a:pt x="350" y="168"/>
                  </a:lnTo>
                  <a:lnTo>
                    <a:pt x="353" y="172"/>
                  </a:lnTo>
                  <a:lnTo>
                    <a:pt x="357" y="172"/>
                  </a:lnTo>
                  <a:lnTo>
                    <a:pt x="360" y="172"/>
                  </a:lnTo>
                  <a:lnTo>
                    <a:pt x="364" y="176"/>
                  </a:lnTo>
                  <a:lnTo>
                    <a:pt x="367" y="176"/>
                  </a:lnTo>
                  <a:lnTo>
                    <a:pt x="371" y="180"/>
                  </a:lnTo>
                  <a:lnTo>
                    <a:pt x="374" y="180"/>
                  </a:lnTo>
                  <a:lnTo>
                    <a:pt x="378" y="184"/>
                  </a:lnTo>
                  <a:lnTo>
                    <a:pt x="381" y="184"/>
                  </a:lnTo>
                </a:path>
              </a:pathLst>
            </a:custGeom>
            <a:noFill/>
            <a:ln w="3492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82" name="Group 161"/>
          <p:cNvGrpSpPr>
            <a:grpSpLocks/>
          </p:cNvGrpSpPr>
          <p:nvPr/>
        </p:nvGrpSpPr>
        <p:grpSpPr bwMode="auto">
          <a:xfrm>
            <a:off x="1609407" y="3248660"/>
            <a:ext cx="3421063" cy="1479550"/>
            <a:chOff x="158" y="1024"/>
            <a:chExt cx="2155" cy="932"/>
          </a:xfrm>
        </p:grpSpPr>
        <p:sp>
          <p:nvSpPr>
            <p:cNvPr id="83" name="Line 162"/>
            <p:cNvSpPr>
              <a:spLocks noChangeShapeType="1"/>
            </p:cNvSpPr>
            <p:nvPr/>
          </p:nvSpPr>
          <p:spPr bwMode="auto">
            <a:xfrm>
              <a:off x="158" y="1412"/>
              <a:ext cx="2155" cy="544"/>
            </a:xfrm>
            <a:prstGeom prst="line">
              <a:avLst/>
            </a:prstGeom>
            <a:noFill/>
            <a:ln w="12700">
              <a:solidFill>
                <a:srgbClr val="0000FF"/>
              </a:solidFill>
              <a:prstDash val="dash"/>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84" name="Object 163"/>
            <p:cNvGraphicFramePr>
              <a:graphicFrameLocks noChangeAspect="1"/>
            </p:cNvGraphicFramePr>
            <p:nvPr/>
          </p:nvGraphicFramePr>
          <p:xfrm>
            <a:off x="884" y="1024"/>
            <a:ext cx="817" cy="183"/>
          </p:xfrm>
          <a:graphic>
            <a:graphicData uri="http://schemas.openxmlformats.org/presentationml/2006/ole">
              <mc:AlternateContent xmlns:mc="http://schemas.openxmlformats.org/markup-compatibility/2006">
                <mc:Choice xmlns:v="urn:schemas-microsoft-com:vml" Requires="v">
                  <p:oleObj spid="_x0000_s35789" name="公式" r:id="rId25" imgW="787320" imgH="177480" progId="Equation.3">
                    <p:embed/>
                  </p:oleObj>
                </mc:Choice>
                <mc:Fallback>
                  <p:oleObj name="公式" r:id="rId25" imgW="787320" imgH="177480" progId="Equation.3">
                    <p:embed/>
                    <p:pic>
                      <p:nvPicPr>
                        <p:cNvPr id="33813" name="Object 163"/>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884" y="1024"/>
                          <a:ext cx="817" cy="1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5" name="Line 164"/>
            <p:cNvSpPr>
              <a:spLocks noChangeShapeType="1"/>
            </p:cNvSpPr>
            <p:nvPr/>
          </p:nvSpPr>
          <p:spPr bwMode="auto">
            <a:xfrm flipH="1">
              <a:off x="793" y="1207"/>
              <a:ext cx="363" cy="341"/>
            </a:xfrm>
            <a:prstGeom prst="line">
              <a:avLst/>
            </a:prstGeom>
            <a:noFill/>
            <a:ln w="12700">
              <a:solidFill>
                <a:srgbClr val="0000FF"/>
              </a:solidFill>
              <a:miter lim="800000"/>
              <a:headEnd/>
              <a:tailEnd type="stealth" w="med" len="lg"/>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86" name="Group 165"/>
          <p:cNvGrpSpPr>
            <a:grpSpLocks/>
          </p:cNvGrpSpPr>
          <p:nvPr/>
        </p:nvGrpSpPr>
        <p:grpSpPr bwMode="auto">
          <a:xfrm>
            <a:off x="3662045" y="3456623"/>
            <a:ext cx="2413000" cy="1055687"/>
            <a:chOff x="1451" y="1155"/>
            <a:chExt cx="1520" cy="665"/>
          </a:xfrm>
        </p:grpSpPr>
        <p:sp>
          <p:nvSpPr>
            <p:cNvPr id="87" name="Line 166"/>
            <p:cNvSpPr>
              <a:spLocks noChangeShapeType="1"/>
            </p:cNvSpPr>
            <p:nvPr/>
          </p:nvSpPr>
          <p:spPr bwMode="auto">
            <a:xfrm>
              <a:off x="1451" y="1820"/>
              <a:ext cx="1520" cy="0"/>
            </a:xfrm>
            <a:prstGeom prst="line">
              <a:avLst/>
            </a:prstGeom>
            <a:noFill/>
            <a:ln w="12700">
              <a:solidFill>
                <a:srgbClr val="0000FF"/>
              </a:solidFill>
              <a:prstDash val="dash"/>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88" name="Line 167"/>
            <p:cNvSpPr>
              <a:spLocks noChangeShapeType="1"/>
            </p:cNvSpPr>
            <p:nvPr/>
          </p:nvSpPr>
          <p:spPr bwMode="auto">
            <a:xfrm>
              <a:off x="1973" y="1344"/>
              <a:ext cx="68" cy="476"/>
            </a:xfrm>
            <a:prstGeom prst="line">
              <a:avLst/>
            </a:prstGeom>
            <a:noFill/>
            <a:ln w="12700">
              <a:solidFill>
                <a:srgbClr val="0000FF"/>
              </a:solidFill>
              <a:miter lim="800000"/>
              <a:headEnd/>
              <a:tailEnd type="stealth" w="med" len="lg"/>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89" name="Object 168"/>
            <p:cNvGraphicFramePr>
              <a:graphicFrameLocks noChangeAspect="1"/>
            </p:cNvGraphicFramePr>
            <p:nvPr/>
          </p:nvGraphicFramePr>
          <p:xfrm>
            <a:off x="1905" y="1155"/>
            <a:ext cx="151" cy="211"/>
          </p:xfrm>
          <a:graphic>
            <a:graphicData uri="http://schemas.openxmlformats.org/presentationml/2006/ole">
              <mc:AlternateContent xmlns:mc="http://schemas.openxmlformats.org/markup-compatibility/2006">
                <mc:Choice xmlns:v="urn:schemas-microsoft-com:vml" Requires="v">
                  <p:oleObj spid="_x0000_s35790" name="公式" r:id="rId27" imgW="126720" imgH="177480" progId="Equation.3">
                    <p:embed/>
                  </p:oleObj>
                </mc:Choice>
                <mc:Fallback>
                  <p:oleObj name="公式" r:id="rId27" imgW="126720" imgH="177480" progId="Equation.3">
                    <p:embed/>
                    <p:pic>
                      <p:nvPicPr>
                        <p:cNvPr id="33812" name="Object 168"/>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905" y="1155"/>
                          <a:ext cx="151" cy="2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90" name="Group 169"/>
          <p:cNvGrpSpPr>
            <a:grpSpLocks/>
          </p:cNvGrpSpPr>
          <p:nvPr/>
        </p:nvGrpSpPr>
        <p:grpSpPr bwMode="auto">
          <a:xfrm>
            <a:off x="4814570" y="4188460"/>
            <a:ext cx="4321175" cy="1108075"/>
            <a:chOff x="2177" y="1616"/>
            <a:chExt cx="2722" cy="698"/>
          </a:xfrm>
        </p:grpSpPr>
        <p:sp>
          <p:nvSpPr>
            <p:cNvPr id="91" name="Line 170"/>
            <p:cNvSpPr>
              <a:spLocks noChangeShapeType="1"/>
            </p:cNvSpPr>
            <p:nvPr/>
          </p:nvSpPr>
          <p:spPr bwMode="auto">
            <a:xfrm>
              <a:off x="2177" y="1684"/>
              <a:ext cx="2359" cy="630"/>
            </a:xfrm>
            <a:prstGeom prst="line">
              <a:avLst/>
            </a:prstGeom>
            <a:noFill/>
            <a:ln w="12700">
              <a:solidFill>
                <a:srgbClr val="0000FF"/>
              </a:solidFill>
              <a:prstDash val="dash"/>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92" name="Line 171"/>
            <p:cNvSpPr>
              <a:spLocks noChangeShapeType="1"/>
            </p:cNvSpPr>
            <p:nvPr/>
          </p:nvSpPr>
          <p:spPr bwMode="auto">
            <a:xfrm flipH="1">
              <a:off x="3969" y="1797"/>
              <a:ext cx="498" cy="363"/>
            </a:xfrm>
            <a:prstGeom prst="line">
              <a:avLst/>
            </a:prstGeom>
            <a:noFill/>
            <a:ln w="12700">
              <a:solidFill>
                <a:srgbClr val="0000FF"/>
              </a:solidFill>
              <a:miter lim="800000"/>
              <a:headEnd/>
              <a:tailEnd type="stealth" w="med" len="lg"/>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93" name="Object 172"/>
            <p:cNvGraphicFramePr>
              <a:graphicFrameLocks noChangeAspect="1"/>
            </p:cNvGraphicFramePr>
            <p:nvPr/>
          </p:nvGraphicFramePr>
          <p:xfrm>
            <a:off x="4082" y="1616"/>
            <a:ext cx="817" cy="183"/>
          </p:xfrm>
          <a:graphic>
            <a:graphicData uri="http://schemas.openxmlformats.org/presentationml/2006/ole">
              <mc:AlternateContent xmlns:mc="http://schemas.openxmlformats.org/markup-compatibility/2006">
                <mc:Choice xmlns:v="urn:schemas-microsoft-com:vml" Requires="v">
                  <p:oleObj spid="_x0000_s35791" name="公式" r:id="rId29" imgW="787320" imgH="177480" progId="Equation.3">
                    <p:embed/>
                  </p:oleObj>
                </mc:Choice>
                <mc:Fallback>
                  <p:oleObj name="公式" r:id="rId29" imgW="787320" imgH="177480" progId="Equation.3">
                    <p:embed/>
                    <p:pic>
                      <p:nvPicPr>
                        <p:cNvPr id="33811" name="Object 172"/>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4082" y="1616"/>
                          <a:ext cx="817" cy="1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94" name="Group 173"/>
          <p:cNvGrpSpPr>
            <a:grpSpLocks/>
          </p:cNvGrpSpPr>
          <p:nvPr/>
        </p:nvGrpSpPr>
        <p:grpSpPr bwMode="auto">
          <a:xfrm>
            <a:off x="4778057" y="3504248"/>
            <a:ext cx="3889375" cy="2087562"/>
            <a:chOff x="2154" y="1185"/>
            <a:chExt cx="2450" cy="1315"/>
          </a:xfrm>
        </p:grpSpPr>
        <p:sp>
          <p:nvSpPr>
            <p:cNvPr id="95" name="Line 174"/>
            <p:cNvSpPr>
              <a:spLocks noChangeShapeType="1"/>
            </p:cNvSpPr>
            <p:nvPr/>
          </p:nvSpPr>
          <p:spPr bwMode="auto">
            <a:xfrm>
              <a:off x="2154" y="1578"/>
              <a:ext cx="2450" cy="922"/>
            </a:xfrm>
            <a:prstGeom prst="line">
              <a:avLst/>
            </a:prstGeom>
            <a:noFill/>
            <a:ln w="12700">
              <a:solidFill>
                <a:srgbClr val="0000FF"/>
              </a:solidFill>
              <a:prstDash val="dash"/>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96" name="Line 175"/>
            <p:cNvSpPr>
              <a:spLocks noChangeShapeType="1"/>
            </p:cNvSpPr>
            <p:nvPr/>
          </p:nvSpPr>
          <p:spPr bwMode="auto">
            <a:xfrm flipH="1">
              <a:off x="2517" y="1366"/>
              <a:ext cx="498" cy="363"/>
            </a:xfrm>
            <a:prstGeom prst="line">
              <a:avLst/>
            </a:prstGeom>
            <a:noFill/>
            <a:ln w="12700">
              <a:solidFill>
                <a:srgbClr val="0000FF"/>
              </a:solidFill>
              <a:miter lim="800000"/>
              <a:headEnd/>
              <a:tailEnd type="stealth" w="med" len="lg"/>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97" name="Object 176"/>
            <p:cNvGraphicFramePr>
              <a:graphicFrameLocks noChangeAspect="1"/>
            </p:cNvGraphicFramePr>
            <p:nvPr/>
          </p:nvGraphicFramePr>
          <p:xfrm>
            <a:off x="2767" y="1185"/>
            <a:ext cx="817" cy="183"/>
          </p:xfrm>
          <a:graphic>
            <a:graphicData uri="http://schemas.openxmlformats.org/presentationml/2006/ole">
              <mc:AlternateContent xmlns:mc="http://schemas.openxmlformats.org/markup-compatibility/2006">
                <mc:Choice xmlns:v="urn:schemas-microsoft-com:vml" Requires="v">
                  <p:oleObj spid="_x0000_s35792" name="公式" r:id="rId31" imgW="787320" imgH="177480" progId="Equation.3">
                    <p:embed/>
                  </p:oleObj>
                </mc:Choice>
                <mc:Fallback>
                  <p:oleObj name="公式" r:id="rId31" imgW="787320" imgH="177480" progId="Equation.3">
                    <p:embed/>
                    <p:pic>
                      <p:nvPicPr>
                        <p:cNvPr id="33810" name="Object 176"/>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2767" y="1185"/>
                          <a:ext cx="817" cy="1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98" name="Group 177"/>
          <p:cNvGrpSpPr>
            <a:grpSpLocks/>
          </p:cNvGrpSpPr>
          <p:nvPr/>
        </p:nvGrpSpPr>
        <p:grpSpPr bwMode="auto">
          <a:xfrm>
            <a:off x="7370445" y="4980623"/>
            <a:ext cx="1692275" cy="1477962"/>
            <a:chOff x="3787" y="2115"/>
            <a:chExt cx="1066" cy="931"/>
          </a:xfrm>
        </p:grpSpPr>
        <p:sp>
          <p:nvSpPr>
            <p:cNvPr id="99" name="Line 178"/>
            <p:cNvSpPr>
              <a:spLocks noChangeShapeType="1"/>
            </p:cNvSpPr>
            <p:nvPr/>
          </p:nvSpPr>
          <p:spPr bwMode="auto">
            <a:xfrm>
              <a:off x="3787" y="2115"/>
              <a:ext cx="1066" cy="641"/>
            </a:xfrm>
            <a:prstGeom prst="line">
              <a:avLst/>
            </a:prstGeom>
            <a:noFill/>
            <a:ln w="12700">
              <a:solidFill>
                <a:srgbClr val="0000FF"/>
              </a:solidFill>
              <a:prstDash val="dash"/>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00" name="Object 179"/>
            <p:cNvGraphicFramePr>
              <a:graphicFrameLocks noChangeAspect="1"/>
            </p:cNvGraphicFramePr>
            <p:nvPr/>
          </p:nvGraphicFramePr>
          <p:xfrm>
            <a:off x="4014" y="2863"/>
            <a:ext cx="817" cy="183"/>
          </p:xfrm>
          <a:graphic>
            <a:graphicData uri="http://schemas.openxmlformats.org/presentationml/2006/ole">
              <mc:AlternateContent xmlns:mc="http://schemas.openxmlformats.org/markup-compatibility/2006">
                <mc:Choice xmlns:v="urn:schemas-microsoft-com:vml" Requires="v">
                  <p:oleObj spid="_x0000_s35793" name="公式" r:id="rId33" imgW="787320" imgH="177480" progId="Equation.3">
                    <p:embed/>
                  </p:oleObj>
                </mc:Choice>
                <mc:Fallback>
                  <p:oleObj name="公式" r:id="rId33" imgW="787320" imgH="177480" progId="Equation.3">
                    <p:embed/>
                    <p:pic>
                      <p:nvPicPr>
                        <p:cNvPr id="33809" name="Object 179"/>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4014" y="2863"/>
                          <a:ext cx="817" cy="1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1" name="Line 180"/>
            <p:cNvSpPr>
              <a:spLocks noChangeShapeType="1"/>
            </p:cNvSpPr>
            <p:nvPr/>
          </p:nvSpPr>
          <p:spPr bwMode="auto">
            <a:xfrm flipV="1">
              <a:off x="4354" y="2659"/>
              <a:ext cx="318" cy="204"/>
            </a:xfrm>
            <a:prstGeom prst="line">
              <a:avLst/>
            </a:prstGeom>
            <a:noFill/>
            <a:ln w="12700">
              <a:solidFill>
                <a:srgbClr val="0000FF"/>
              </a:solidFill>
              <a:miter lim="800000"/>
              <a:headEnd/>
              <a:tailEnd type="stealth" w="med" len="lg"/>
            </a:ln>
            <a:extLst>
              <a:ext uri="{909E8E84-426E-40DD-AFC4-6F175D3DCCD1}">
                <a14:hiddenFill xmlns:a14="http://schemas.microsoft.com/office/drawing/2010/main">
                  <a:noFill/>
                </a14:hiddenFill>
              </a:ext>
            </a:extLst>
          </p:spPr>
          <p:txBody>
            <a:bodyPr wrap="none"/>
            <a:lstStyle/>
            <a:p>
              <a:endParaRPr lang="zh-CN" altLang="en-US"/>
            </a:p>
          </p:txBody>
        </p:sp>
      </p:grpSp>
      <p:sp>
        <p:nvSpPr>
          <p:cNvPr id="102" name="Oval 181"/>
          <p:cNvSpPr>
            <a:spLocks noChangeArrowheads="1"/>
          </p:cNvSpPr>
          <p:nvPr/>
        </p:nvSpPr>
        <p:spPr bwMode="auto">
          <a:xfrm>
            <a:off x="4058920" y="4437698"/>
            <a:ext cx="104775" cy="109537"/>
          </a:xfrm>
          <a:prstGeom prst="ellipse">
            <a:avLst/>
          </a:prstGeom>
          <a:solidFill>
            <a:srgbClr val="339966"/>
          </a:solidFill>
          <a:ln w="12700" cap="sq" algn="ctr">
            <a:solidFill>
              <a:srgbClr val="FF9900"/>
            </a:solidFill>
            <a:round/>
            <a:headEnd/>
            <a:tailEnd/>
          </a:ln>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103" name="Group 182"/>
          <p:cNvGrpSpPr>
            <a:grpSpLocks/>
          </p:cNvGrpSpPr>
          <p:nvPr/>
        </p:nvGrpSpPr>
        <p:grpSpPr bwMode="auto">
          <a:xfrm>
            <a:off x="3976370" y="4547235"/>
            <a:ext cx="298450" cy="1404938"/>
            <a:chOff x="1655" y="1842"/>
            <a:chExt cx="188" cy="885"/>
          </a:xfrm>
        </p:grpSpPr>
        <p:graphicFrame>
          <p:nvGraphicFramePr>
            <p:cNvPr id="104" name="Object 183"/>
            <p:cNvGraphicFramePr>
              <a:graphicFrameLocks noChangeAspect="1"/>
            </p:cNvGraphicFramePr>
            <p:nvPr/>
          </p:nvGraphicFramePr>
          <p:xfrm>
            <a:off x="1655" y="2498"/>
            <a:ext cx="188" cy="229"/>
          </p:xfrm>
          <a:graphic>
            <a:graphicData uri="http://schemas.openxmlformats.org/presentationml/2006/ole">
              <mc:AlternateContent xmlns:mc="http://schemas.openxmlformats.org/markup-compatibility/2006">
                <mc:Choice xmlns:v="urn:schemas-microsoft-com:vml" Requires="v">
                  <p:oleObj spid="_x0000_s35794" name="公式" r:id="rId35" imgW="177480" imgH="215640" progId="Equation.3">
                    <p:embed/>
                  </p:oleObj>
                </mc:Choice>
                <mc:Fallback>
                  <p:oleObj name="公式" r:id="rId35" imgW="177480" imgH="215640" progId="Equation.3">
                    <p:embed/>
                    <p:pic>
                      <p:nvPicPr>
                        <p:cNvPr id="33808" name="Object 183"/>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1655" y="2498"/>
                          <a:ext cx="188" cy="2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5" name="Line 184"/>
            <p:cNvSpPr>
              <a:spLocks noChangeShapeType="1"/>
            </p:cNvSpPr>
            <p:nvPr/>
          </p:nvSpPr>
          <p:spPr bwMode="auto">
            <a:xfrm>
              <a:off x="1746" y="1842"/>
              <a:ext cx="0" cy="704"/>
            </a:xfrm>
            <a:prstGeom prst="line">
              <a:avLst/>
            </a:prstGeom>
            <a:noFill/>
            <a:ln w="12700" cap="sq">
              <a:solidFill>
                <a:srgbClr val="FF00FF"/>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grpSp>
        <p:nvGrpSpPr>
          <p:cNvPr id="106" name="Group 185"/>
          <p:cNvGrpSpPr>
            <a:grpSpLocks/>
          </p:cNvGrpSpPr>
          <p:nvPr/>
        </p:nvGrpSpPr>
        <p:grpSpPr bwMode="auto">
          <a:xfrm>
            <a:off x="5487670" y="4474210"/>
            <a:ext cx="320675" cy="1801813"/>
            <a:chOff x="2601" y="1796"/>
            <a:chExt cx="202" cy="1135"/>
          </a:xfrm>
        </p:grpSpPr>
        <p:sp>
          <p:nvSpPr>
            <p:cNvPr id="107" name="Oval 186"/>
            <p:cNvSpPr>
              <a:spLocks noChangeArrowheads="1"/>
            </p:cNvSpPr>
            <p:nvPr/>
          </p:nvSpPr>
          <p:spPr bwMode="auto">
            <a:xfrm>
              <a:off x="2653" y="1796"/>
              <a:ext cx="66" cy="69"/>
            </a:xfrm>
            <a:prstGeom prst="ellipse">
              <a:avLst/>
            </a:prstGeom>
            <a:solidFill>
              <a:srgbClr val="339966"/>
            </a:solidFill>
            <a:ln w="12700" cap="sq" algn="ctr">
              <a:solidFill>
                <a:srgbClr val="FF9900"/>
              </a:solidFill>
              <a:round/>
              <a:headEnd/>
              <a:tailEnd/>
            </a:ln>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8" name="Line 187"/>
            <p:cNvSpPr>
              <a:spLocks noChangeShapeType="1"/>
            </p:cNvSpPr>
            <p:nvPr/>
          </p:nvSpPr>
          <p:spPr bwMode="auto">
            <a:xfrm>
              <a:off x="2676" y="1842"/>
              <a:ext cx="0" cy="930"/>
            </a:xfrm>
            <a:prstGeom prst="line">
              <a:avLst/>
            </a:prstGeom>
            <a:noFill/>
            <a:ln w="12700" cap="sq">
              <a:solidFill>
                <a:srgbClr val="FF00FF"/>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09" name="Object 188"/>
            <p:cNvGraphicFramePr>
              <a:graphicFrameLocks noChangeAspect="1"/>
            </p:cNvGraphicFramePr>
            <p:nvPr/>
          </p:nvGraphicFramePr>
          <p:xfrm>
            <a:off x="2601" y="2702"/>
            <a:ext cx="202" cy="229"/>
          </p:xfrm>
          <a:graphic>
            <a:graphicData uri="http://schemas.openxmlformats.org/presentationml/2006/ole">
              <mc:AlternateContent xmlns:mc="http://schemas.openxmlformats.org/markup-compatibility/2006">
                <mc:Choice xmlns:v="urn:schemas-microsoft-com:vml" Requires="v">
                  <p:oleObj spid="_x0000_s35795" name="公式" r:id="rId37" imgW="190440" imgH="215640" progId="Equation.3">
                    <p:embed/>
                  </p:oleObj>
                </mc:Choice>
                <mc:Fallback>
                  <p:oleObj name="公式" r:id="rId37" imgW="190440" imgH="215640" progId="Equation.3">
                    <p:embed/>
                    <p:pic>
                      <p:nvPicPr>
                        <p:cNvPr id="33807" name="Object 188"/>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2601" y="2702"/>
                          <a:ext cx="202" cy="2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10" name="Group 189"/>
          <p:cNvGrpSpPr>
            <a:grpSpLocks/>
          </p:cNvGrpSpPr>
          <p:nvPr/>
        </p:nvGrpSpPr>
        <p:grpSpPr bwMode="auto">
          <a:xfrm>
            <a:off x="6146482" y="4618673"/>
            <a:ext cx="320675" cy="1333500"/>
            <a:chOff x="3016" y="1887"/>
            <a:chExt cx="202" cy="840"/>
          </a:xfrm>
        </p:grpSpPr>
        <p:sp>
          <p:nvSpPr>
            <p:cNvPr id="111" name="Oval 190"/>
            <p:cNvSpPr>
              <a:spLocks noChangeArrowheads="1"/>
            </p:cNvSpPr>
            <p:nvPr/>
          </p:nvSpPr>
          <p:spPr bwMode="auto">
            <a:xfrm>
              <a:off x="3068" y="1887"/>
              <a:ext cx="66" cy="69"/>
            </a:xfrm>
            <a:prstGeom prst="ellipse">
              <a:avLst/>
            </a:prstGeom>
            <a:solidFill>
              <a:srgbClr val="339966"/>
            </a:solidFill>
            <a:ln w="12700" cap="sq" algn="ctr">
              <a:solidFill>
                <a:srgbClr val="FF9900"/>
              </a:solidFill>
              <a:round/>
              <a:headEnd/>
              <a:tailEnd/>
            </a:ln>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2" name="Line 191"/>
            <p:cNvSpPr>
              <a:spLocks noChangeShapeType="1"/>
            </p:cNvSpPr>
            <p:nvPr/>
          </p:nvSpPr>
          <p:spPr bwMode="auto">
            <a:xfrm>
              <a:off x="3091" y="1956"/>
              <a:ext cx="0" cy="612"/>
            </a:xfrm>
            <a:prstGeom prst="line">
              <a:avLst/>
            </a:prstGeom>
            <a:noFill/>
            <a:ln w="12700" cap="sq">
              <a:solidFill>
                <a:srgbClr val="FF00FF"/>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13" name="Object 192"/>
            <p:cNvGraphicFramePr>
              <a:graphicFrameLocks noChangeAspect="1"/>
            </p:cNvGraphicFramePr>
            <p:nvPr/>
          </p:nvGraphicFramePr>
          <p:xfrm>
            <a:off x="3016" y="2485"/>
            <a:ext cx="202" cy="242"/>
          </p:xfrm>
          <a:graphic>
            <a:graphicData uri="http://schemas.openxmlformats.org/presentationml/2006/ole">
              <mc:AlternateContent xmlns:mc="http://schemas.openxmlformats.org/markup-compatibility/2006">
                <mc:Choice xmlns:v="urn:schemas-microsoft-com:vml" Requires="v">
                  <p:oleObj spid="_x0000_s35796" name="公式" r:id="rId39" imgW="190440" imgH="228600" progId="Equation.3">
                    <p:embed/>
                  </p:oleObj>
                </mc:Choice>
                <mc:Fallback>
                  <p:oleObj name="公式" r:id="rId39" imgW="190440" imgH="228600" progId="Equation.3">
                    <p:embed/>
                    <p:pic>
                      <p:nvPicPr>
                        <p:cNvPr id="33806" name="Object 192"/>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3016" y="2485"/>
                          <a:ext cx="202" cy="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114" name="Group 193"/>
          <p:cNvGrpSpPr>
            <a:grpSpLocks/>
          </p:cNvGrpSpPr>
          <p:nvPr/>
        </p:nvGrpSpPr>
        <p:grpSpPr bwMode="auto">
          <a:xfrm>
            <a:off x="7770495" y="5266373"/>
            <a:ext cx="320675" cy="698500"/>
            <a:chOff x="4039" y="2295"/>
            <a:chExt cx="202" cy="440"/>
          </a:xfrm>
        </p:grpSpPr>
        <p:sp>
          <p:nvSpPr>
            <p:cNvPr id="115" name="Oval 194"/>
            <p:cNvSpPr>
              <a:spLocks noChangeArrowheads="1"/>
            </p:cNvSpPr>
            <p:nvPr/>
          </p:nvSpPr>
          <p:spPr bwMode="auto">
            <a:xfrm>
              <a:off x="4084" y="2295"/>
              <a:ext cx="66" cy="69"/>
            </a:xfrm>
            <a:prstGeom prst="ellipse">
              <a:avLst/>
            </a:prstGeom>
            <a:solidFill>
              <a:srgbClr val="339966"/>
            </a:solidFill>
            <a:ln w="12700" cap="sq" algn="ctr">
              <a:solidFill>
                <a:srgbClr val="FF9900"/>
              </a:solidFill>
              <a:round/>
              <a:headEnd/>
              <a:tailEnd/>
            </a:ln>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6" name="Line 195"/>
            <p:cNvSpPr>
              <a:spLocks noChangeShapeType="1"/>
            </p:cNvSpPr>
            <p:nvPr/>
          </p:nvSpPr>
          <p:spPr bwMode="auto">
            <a:xfrm>
              <a:off x="4127" y="2364"/>
              <a:ext cx="0" cy="204"/>
            </a:xfrm>
            <a:prstGeom prst="line">
              <a:avLst/>
            </a:prstGeom>
            <a:noFill/>
            <a:ln w="12700" cap="sq">
              <a:solidFill>
                <a:srgbClr val="FF00FF"/>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17" name="Object 196"/>
            <p:cNvGraphicFramePr>
              <a:graphicFrameLocks noChangeAspect="1"/>
            </p:cNvGraphicFramePr>
            <p:nvPr/>
          </p:nvGraphicFramePr>
          <p:xfrm>
            <a:off x="4039" y="2506"/>
            <a:ext cx="202" cy="229"/>
          </p:xfrm>
          <a:graphic>
            <a:graphicData uri="http://schemas.openxmlformats.org/presentationml/2006/ole">
              <mc:AlternateContent xmlns:mc="http://schemas.openxmlformats.org/markup-compatibility/2006">
                <mc:Choice xmlns:v="urn:schemas-microsoft-com:vml" Requires="v">
                  <p:oleObj spid="_x0000_s35797" name="公式" r:id="rId41" imgW="190440" imgH="215640" progId="Equation.3">
                    <p:embed/>
                  </p:oleObj>
                </mc:Choice>
                <mc:Fallback>
                  <p:oleObj name="公式" r:id="rId41" imgW="190440" imgH="215640" progId="Equation.3">
                    <p:embed/>
                    <p:pic>
                      <p:nvPicPr>
                        <p:cNvPr id="33805" name="Object 196"/>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4039" y="2506"/>
                          <a:ext cx="202" cy="2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extLst>
      <p:ext uri="{BB962C8B-B14F-4D97-AF65-F5344CB8AC3E}">
        <p14:creationId xmlns:p14="http://schemas.microsoft.com/office/powerpoint/2010/main" val="1976635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2"/>
                                        </p:tgtEl>
                                        <p:attrNameLst>
                                          <p:attrName>style.visibility</p:attrName>
                                        </p:attrNameLst>
                                      </p:cBhvr>
                                      <p:to>
                                        <p:strVal val="visible"/>
                                      </p:to>
                                    </p:set>
                                    <p:animEffect transition="in" filter="wipe(left)">
                                      <p:cBhvr>
                                        <p:cTn id="12" dur="2000"/>
                                        <p:tgtEl>
                                          <p:spTgt spid="8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6"/>
                                        </p:tgtEl>
                                        <p:attrNameLst>
                                          <p:attrName>style.visibility</p:attrName>
                                        </p:attrNameLst>
                                      </p:cBhvr>
                                      <p:to>
                                        <p:strVal val="visible"/>
                                      </p:to>
                                    </p:set>
                                    <p:animEffect transition="in" filter="wipe(left)">
                                      <p:cBhvr>
                                        <p:cTn id="17" dur="2000"/>
                                        <p:tgtEl>
                                          <p:spTgt spid="86"/>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02"/>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103"/>
                                        </p:tgtEl>
                                        <p:attrNameLst>
                                          <p:attrName>style.visibility</p:attrName>
                                        </p:attrNameLst>
                                      </p:cBhvr>
                                      <p:to>
                                        <p:strVal val="visible"/>
                                      </p:to>
                                    </p:set>
                                    <p:animEffect transition="in" filter="wipe(up)">
                                      <p:cBhvr>
                                        <p:cTn id="26" dur="2000"/>
                                        <p:tgtEl>
                                          <p:spTgt spid="10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90"/>
                                        </p:tgtEl>
                                        <p:attrNameLst>
                                          <p:attrName>style.visibility</p:attrName>
                                        </p:attrNameLst>
                                      </p:cBhvr>
                                      <p:to>
                                        <p:strVal val="visible"/>
                                      </p:to>
                                    </p:set>
                                    <p:animEffect transition="in" filter="wipe(left)">
                                      <p:cBhvr>
                                        <p:cTn id="31" dur="2000"/>
                                        <p:tgtEl>
                                          <p:spTgt spid="9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106"/>
                                        </p:tgtEl>
                                        <p:attrNameLst>
                                          <p:attrName>style.visibility</p:attrName>
                                        </p:attrNameLst>
                                      </p:cBhvr>
                                      <p:to>
                                        <p:strVal val="visible"/>
                                      </p:to>
                                    </p:set>
                                    <p:animEffect transition="in" filter="wipe(up)">
                                      <p:cBhvr>
                                        <p:cTn id="36" dur="2000"/>
                                        <p:tgtEl>
                                          <p:spTgt spid="10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94"/>
                                        </p:tgtEl>
                                        <p:attrNameLst>
                                          <p:attrName>style.visibility</p:attrName>
                                        </p:attrNameLst>
                                      </p:cBhvr>
                                      <p:to>
                                        <p:strVal val="visible"/>
                                      </p:to>
                                    </p:set>
                                    <p:animEffect transition="in" filter="wipe(left)">
                                      <p:cBhvr>
                                        <p:cTn id="41" dur="2000"/>
                                        <p:tgtEl>
                                          <p:spTgt spid="9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110"/>
                                        </p:tgtEl>
                                        <p:attrNameLst>
                                          <p:attrName>style.visibility</p:attrName>
                                        </p:attrNameLst>
                                      </p:cBhvr>
                                      <p:to>
                                        <p:strVal val="visible"/>
                                      </p:to>
                                    </p:set>
                                    <p:animEffect transition="in" filter="wipe(up)">
                                      <p:cBhvr>
                                        <p:cTn id="46" dur="2000"/>
                                        <p:tgtEl>
                                          <p:spTgt spid="110"/>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98"/>
                                        </p:tgtEl>
                                        <p:attrNameLst>
                                          <p:attrName>style.visibility</p:attrName>
                                        </p:attrNameLst>
                                      </p:cBhvr>
                                      <p:to>
                                        <p:strVal val="visible"/>
                                      </p:to>
                                    </p:set>
                                    <p:animEffect transition="in" filter="wipe(left)">
                                      <p:cBhvr>
                                        <p:cTn id="51" dur="2000"/>
                                        <p:tgtEl>
                                          <p:spTgt spid="98"/>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nodeType="clickEffect">
                                  <p:stCondLst>
                                    <p:cond delay="0"/>
                                  </p:stCondLst>
                                  <p:childTnLst>
                                    <p:set>
                                      <p:cBhvr>
                                        <p:cTn id="55" dur="1" fill="hold">
                                          <p:stCondLst>
                                            <p:cond delay="0"/>
                                          </p:stCondLst>
                                        </p:cTn>
                                        <p:tgtEl>
                                          <p:spTgt spid="114"/>
                                        </p:tgtEl>
                                        <p:attrNameLst>
                                          <p:attrName>style.visibility</p:attrName>
                                        </p:attrNameLst>
                                      </p:cBhvr>
                                      <p:to>
                                        <p:strVal val="visible"/>
                                      </p:to>
                                    </p:set>
                                    <p:animEffect transition="in" filter="wipe(up)">
                                      <p:cBhvr>
                                        <p:cTn id="56" dur="20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sp>
        <p:nvSpPr>
          <p:cNvPr id="3" name="Rectangle 5"/>
          <p:cNvSpPr>
            <a:spLocks noChangeArrowheads="1"/>
          </p:cNvSpPr>
          <p:nvPr/>
        </p:nvSpPr>
        <p:spPr bwMode="auto">
          <a:xfrm>
            <a:off x="515938" y="2189278"/>
            <a:ext cx="9653905" cy="5170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indent="-457200" eaLnBrk="1" hangingPunct="1">
              <a:lnSpc>
                <a:spcPct val="115000"/>
              </a:lnSpc>
              <a:buFont typeface="+mj-lt"/>
              <a:buAutoNum type="arabicPeriod" startAt="2"/>
            </a:pPr>
            <a:r>
              <a:rPr lang="zh-CN" altLang="en-US" sz="2400" dirty="0" smtClean="0">
                <a:latin typeface="+mn-ea"/>
                <a:ea typeface="+mn-ea"/>
              </a:rPr>
              <a:t>根据</a:t>
            </a:r>
            <a:r>
              <a:rPr lang="zh-CN" altLang="en-US" sz="2400" dirty="0">
                <a:latin typeface="+mn-ea"/>
                <a:ea typeface="+mn-ea"/>
              </a:rPr>
              <a:t>低频段渐近线的斜率，确定系统包含的积分环节的个数。 </a:t>
            </a:r>
          </a:p>
        </p:txBody>
      </p:sp>
      <p:sp>
        <p:nvSpPr>
          <p:cNvPr id="4" name="Line 6"/>
          <p:cNvSpPr>
            <a:spLocks noChangeShapeType="1"/>
          </p:cNvSpPr>
          <p:nvPr/>
        </p:nvSpPr>
        <p:spPr bwMode="auto">
          <a:xfrm>
            <a:off x="3687286" y="4982590"/>
            <a:ext cx="4848225" cy="0"/>
          </a:xfrm>
          <a:prstGeom prst="line">
            <a:avLst/>
          </a:prstGeom>
          <a:noFill/>
          <a:ln w="12700">
            <a:solidFill>
              <a:schemeClr val="tx1"/>
            </a:solidFill>
            <a:miter lim="800000"/>
            <a:headEnd/>
            <a:tailEnd type="stealth" w="med" len="lg"/>
          </a:ln>
          <a:extLst>
            <a:ext uri="{909E8E84-426E-40DD-AFC4-6F175D3DCCD1}">
              <a14:hiddenFill xmlns:a14="http://schemas.microsoft.com/office/drawing/2010/main">
                <a:noFill/>
              </a14:hiddenFill>
            </a:ext>
          </a:extLst>
        </p:spPr>
        <p:txBody>
          <a:bodyPr wrap="none"/>
          <a:lstStyle/>
          <a:p>
            <a:endParaRPr lang="zh-CN" altLang="en-US"/>
          </a:p>
        </p:txBody>
      </p:sp>
      <p:sp>
        <p:nvSpPr>
          <p:cNvPr id="5" name="Line 7"/>
          <p:cNvSpPr>
            <a:spLocks noChangeShapeType="1"/>
          </p:cNvSpPr>
          <p:nvPr/>
        </p:nvSpPr>
        <p:spPr bwMode="auto">
          <a:xfrm flipV="1">
            <a:off x="4220686" y="3458590"/>
            <a:ext cx="0" cy="1792288"/>
          </a:xfrm>
          <a:prstGeom prst="line">
            <a:avLst/>
          </a:prstGeom>
          <a:noFill/>
          <a:ln w="12700">
            <a:solidFill>
              <a:schemeClr val="tx1"/>
            </a:solidFill>
            <a:miter lim="800000"/>
            <a:headEnd/>
            <a:tailEnd type="stealth" w="med" len="lg"/>
          </a:ln>
          <a:extLst>
            <a:ext uri="{909E8E84-426E-40DD-AFC4-6F175D3DCCD1}">
              <a14:hiddenFill xmlns:a14="http://schemas.microsoft.com/office/drawing/2010/main">
                <a:noFill/>
              </a14:hiddenFill>
            </a:ext>
          </a:extLst>
        </p:spPr>
        <p:txBody>
          <a:bodyPr wrap="none"/>
          <a:lstStyle/>
          <a:p>
            <a:endParaRPr lang="zh-CN" altLang="en-US"/>
          </a:p>
        </p:txBody>
      </p:sp>
      <p:grpSp>
        <p:nvGrpSpPr>
          <p:cNvPr id="6" name="Group 8"/>
          <p:cNvGrpSpPr>
            <a:grpSpLocks/>
          </p:cNvGrpSpPr>
          <p:nvPr/>
        </p:nvGrpSpPr>
        <p:grpSpPr bwMode="auto">
          <a:xfrm>
            <a:off x="5439886" y="4601590"/>
            <a:ext cx="2576513" cy="1295400"/>
            <a:chOff x="2790" y="3248"/>
            <a:chExt cx="1623" cy="816"/>
          </a:xfrm>
        </p:grpSpPr>
        <p:sp>
          <p:nvSpPr>
            <p:cNvPr id="7" name="Line 9"/>
            <p:cNvSpPr>
              <a:spLocks noChangeShapeType="1"/>
            </p:cNvSpPr>
            <p:nvPr/>
          </p:nvSpPr>
          <p:spPr bwMode="auto">
            <a:xfrm>
              <a:off x="2790" y="3248"/>
              <a:ext cx="480" cy="0"/>
            </a:xfrm>
            <a:prstGeom prst="line">
              <a:avLst/>
            </a:prstGeom>
            <a:noFill/>
            <a:ln w="222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8" name="Line 10"/>
            <p:cNvSpPr>
              <a:spLocks noChangeShapeType="1"/>
            </p:cNvSpPr>
            <p:nvPr/>
          </p:nvSpPr>
          <p:spPr bwMode="auto">
            <a:xfrm>
              <a:off x="3270" y="3248"/>
              <a:ext cx="672" cy="384"/>
            </a:xfrm>
            <a:prstGeom prst="line">
              <a:avLst/>
            </a:prstGeom>
            <a:noFill/>
            <a:ln w="222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9" name="Line 11"/>
            <p:cNvSpPr>
              <a:spLocks noChangeShapeType="1"/>
            </p:cNvSpPr>
            <p:nvPr/>
          </p:nvSpPr>
          <p:spPr bwMode="auto">
            <a:xfrm>
              <a:off x="3933" y="3632"/>
              <a:ext cx="480" cy="432"/>
            </a:xfrm>
            <a:prstGeom prst="line">
              <a:avLst/>
            </a:prstGeom>
            <a:noFill/>
            <a:ln w="222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10" name="Line 12"/>
          <p:cNvSpPr>
            <a:spLocks noChangeShapeType="1"/>
          </p:cNvSpPr>
          <p:nvPr/>
        </p:nvSpPr>
        <p:spPr bwMode="auto">
          <a:xfrm>
            <a:off x="5439886" y="4601590"/>
            <a:ext cx="0" cy="381000"/>
          </a:xfrm>
          <a:prstGeom prst="line">
            <a:avLst/>
          </a:prstGeom>
          <a:noFill/>
          <a:ln w="22225">
            <a:solidFill>
              <a:schemeClr val="tx1"/>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1" name="Line 13"/>
          <p:cNvSpPr>
            <a:spLocks noChangeShapeType="1"/>
          </p:cNvSpPr>
          <p:nvPr/>
        </p:nvSpPr>
        <p:spPr bwMode="auto">
          <a:xfrm>
            <a:off x="6201886" y="4601590"/>
            <a:ext cx="0" cy="381000"/>
          </a:xfrm>
          <a:prstGeom prst="line">
            <a:avLst/>
          </a:prstGeom>
          <a:noFill/>
          <a:ln w="22225">
            <a:solidFill>
              <a:schemeClr val="tx1"/>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2" name="Line 14"/>
          <p:cNvSpPr>
            <a:spLocks noChangeShapeType="1"/>
          </p:cNvSpPr>
          <p:nvPr/>
        </p:nvSpPr>
        <p:spPr bwMode="auto">
          <a:xfrm flipV="1">
            <a:off x="7268686" y="4982590"/>
            <a:ext cx="0" cy="228600"/>
          </a:xfrm>
          <a:prstGeom prst="line">
            <a:avLst/>
          </a:prstGeom>
          <a:noFill/>
          <a:ln w="22225">
            <a:solidFill>
              <a:schemeClr val="tx1"/>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13" name="Object 15"/>
          <p:cNvGraphicFramePr>
            <a:graphicFrameLocks noChangeAspect="1"/>
          </p:cNvGraphicFramePr>
          <p:nvPr>
            <p:extLst>
              <p:ext uri="{D42A27DB-BD31-4B8C-83A1-F6EECF244321}">
                <p14:modId xmlns:p14="http://schemas.microsoft.com/office/powerpoint/2010/main" val="2766889552"/>
              </p:ext>
            </p:extLst>
          </p:nvPr>
        </p:nvGraphicFramePr>
        <p:xfrm>
          <a:off x="8103711" y="4603178"/>
          <a:ext cx="436563" cy="401637"/>
        </p:xfrm>
        <a:graphic>
          <a:graphicData uri="http://schemas.openxmlformats.org/presentationml/2006/ole">
            <mc:AlternateContent xmlns:mc="http://schemas.openxmlformats.org/markup-compatibility/2006">
              <mc:Choice xmlns:v="urn:schemas-microsoft-com:vml" Requires="v">
                <p:oleObj spid="_x0000_s36562" name="公式" r:id="rId3" imgW="152280" imgH="139680" progId="Equation.3">
                  <p:embed/>
                </p:oleObj>
              </mc:Choice>
              <mc:Fallback>
                <p:oleObj name="公式" r:id="rId3" imgW="152280" imgH="139680" progId="Equation.3">
                  <p:embed/>
                  <p:pic>
                    <p:nvPicPr>
                      <p:cNvPr id="34818"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03711" y="4603178"/>
                        <a:ext cx="436563" cy="401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 name="Object 16"/>
          <p:cNvGraphicFramePr>
            <a:graphicFrameLocks noChangeAspect="1"/>
          </p:cNvGraphicFramePr>
          <p:nvPr>
            <p:extLst>
              <p:ext uri="{D42A27DB-BD31-4B8C-83A1-F6EECF244321}">
                <p14:modId xmlns:p14="http://schemas.microsoft.com/office/powerpoint/2010/main" val="3301650586"/>
              </p:ext>
            </p:extLst>
          </p:nvPr>
        </p:nvGraphicFramePr>
        <p:xfrm>
          <a:off x="4287361" y="3450653"/>
          <a:ext cx="650875" cy="373062"/>
        </p:xfrm>
        <a:graphic>
          <a:graphicData uri="http://schemas.openxmlformats.org/presentationml/2006/ole">
            <mc:AlternateContent xmlns:mc="http://schemas.openxmlformats.org/markup-compatibility/2006">
              <mc:Choice xmlns:v="urn:schemas-microsoft-com:vml" Requires="v">
                <p:oleObj spid="_x0000_s36563" name="公式" r:id="rId5" imgW="355320" imgH="203040" progId="Equation.3">
                  <p:embed/>
                </p:oleObj>
              </mc:Choice>
              <mc:Fallback>
                <p:oleObj name="公式" r:id="rId5" imgW="355320" imgH="203040" progId="Equation.3">
                  <p:embed/>
                  <p:pic>
                    <p:nvPicPr>
                      <p:cNvPr id="34819" name="Object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7361" y="3450653"/>
                        <a:ext cx="650875" cy="373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 name="Object 17"/>
          <p:cNvGraphicFramePr>
            <a:graphicFrameLocks noChangeAspect="1"/>
          </p:cNvGraphicFramePr>
          <p:nvPr>
            <p:extLst>
              <p:ext uri="{D42A27DB-BD31-4B8C-83A1-F6EECF244321}">
                <p14:modId xmlns:p14="http://schemas.microsoft.com/office/powerpoint/2010/main" val="2293750916"/>
              </p:ext>
            </p:extLst>
          </p:nvPr>
        </p:nvGraphicFramePr>
        <p:xfrm>
          <a:off x="7598886" y="5287390"/>
          <a:ext cx="541338" cy="317500"/>
        </p:xfrm>
        <a:graphic>
          <a:graphicData uri="http://schemas.openxmlformats.org/presentationml/2006/ole">
            <mc:AlternateContent xmlns:mc="http://schemas.openxmlformats.org/markup-compatibility/2006">
              <mc:Choice xmlns:v="urn:schemas-microsoft-com:vml" Requires="v">
                <p:oleObj spid="_x0000_s36564" name="公式" r:id="rId7" imgW="304560" imgH="177480" progId="Equation.3">
                  <p:embed/>
                </p:oleObj>
              </mc:Choice>
              <mc:Fallback>
                <p:oleObj name="公式" r:id="rId7" imgW="304560" imgH="177480" progId="Equation.3">
                  <p:embed/>
                  <p:pic>
                    <p:nvPicPr>
                      <p:cNvPr id="34820" name="Object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98886" y="5287390"/>
                        <a:ext cx="541338"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 name="Object 18"/>
          <p:cNvGraphicFramePr>
            <a:graphicFrameLocks noChangeAspect="1"/>
          </p:cNvGraphicFramePr>
          <p:nvPr>
            <p:extLst>
              <p:ext uri="{D42A27DB-BD31-4B8C-83A1-F6EECF244321}">
                <p14:modId xmlns:p14="http://schemas.microsoft.com/office/powerpoint/2010/main" val="1457610254"/>
              </p:ext>
            </p:extLst>
          </p:nvPr>
        </p:nvGraphicFramePr>
        <p:xfrm>
          <a:off x="5739924" y="4279328"/>
          <a:ext cx="225425" cy="317500"/>
        </p:xfrm>
        <a:graphic>
          <a:graphicData uri="http://schemas.openxmlformats.org/presentationml/2006/ole">
            <mc:AlternateContent xmlns:mc="http://schemas.openxmlformats.org/markup-compatibility/2006">
              <mc:Choice xmlns:v="urn:schemas-microsoft-com:vml" Requires="v">
                <p:oleObj spid="_x0000_s36565" name="公式" r:id="rId9" imgW="126720" imgH="177480" progId="Equation.3">
                  <p:embed/>
                </p:oleObj>
              </mc:Choice>
              <mc:Fallback>
                <p:oleObj name="公式" r:id="rId9" imgW="126720" imgH="177480" progId="Equation.3">
                  <p:embed/>
                  <p:pic>
                    <p:nvPicPr>
                      <p:cNvPr id="34821" name="Object 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39924" y="4279328"/>
                        <a:ext cx="225425"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19"/>
          <p:cNvGraphicFramePr>
            <a:graphicFrameLocks noChangeAspect="1"/>
          </p:cNvGraphicFramePr>
          <p:nvPr>
            <p:extLst>
              <p:ext uri="{D42A27DB-BD31-4B8C-83A1-F6EECF244321}">
                <p14:modId xmlns:p14="http://schemas.microsoft.com/office/powerpoint/2010/main" val="1832021047"/>
              </p:ext>
            </p:extLst>
          </p:nvPr>
        </p:nvGraphicFramePr>
        <p:xfrm>
          <a:off x="6411436" y="4495228"/>
          <a:ext cx="541338" cy="317500"/>
        </p:xfrm>
        <a:graphic>
          <a:graphicData uri="http://schemas.openxmlformats.org/presentationml/2006/ole">
            <mc:AlternateContent xmlns:mc="http://schemas.openxmlformats.org/markup-compatibility/2006">
              <mc:Choice xmlns:v="urn:schemas-microsoft-com:vml" Requires="v">
                <p:oleObj spid="_x0000_s36566" name="公式" r:id="rId11" imgW="304560" imgH="177480" progId="Equation.3">
                  <p:embed/>
                </p:oleObj>
              </mc:Choice>
              <mc:Fallback>
                <p:oleObj name="公式" r:id="rId11" imgW="304560" imgH="177480" progId="Equation.3">
                  <p:embed/>
                  <p:pic>
                    <p:nvPicPr>
                      <p:cNvPr id="34822" name="Object 1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11436" y="4495228"/>
                        <a:ext cx="541338"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20"/>
          <p:cNvGraphicFramePr>
            <a:graphicFrameLocks noChangeAspect="1"/>
          </p:cNvGraphicFramePr>
          <p:nvPr>
            <p:extLst>
              <p:ext uri="{D42A27DB-BD31-4B8C-83A1-F6EECF244321}">
                <p14:modId xmlns:p14="http://schemas.microsoft.com/office/powerpoint/2010/main" val="3568680910"/>
              </p:ext>
            </p:extLst>
          </p:nvPr>
        </p:nvGraphicFramePr>
        <p:xfrm>
          <a:off x="5214461" y="4961953"/>
          <a:ext cx="404813" cy="317500"/>
        </p:xfrm>
        <a:graphic>
          <a:graphicData uri="http://schemas.openxmlformats.org/presentationml/2006/ole">
            <mc:AlternateContent xmlns:mc="http://schemas.openxmlformats.org/markup-compatibility/2006">
              <mc:Choice xmlns:v="urn:schemas-microsoft-com:vml" Requires="v">
                <p:oleObj spid="_x0000_s36567" name="公式" r:id="rId13" imgW="228600" imgH="177480" progId="Equation.3">
                  <p:embed/>
                </p:oleObj>
              </mc:Choice>
              <mc:Fallback>
                <p:oleObj name="公式" r:id="rId13" imgW="228600" imgH="177480" progId="Equation.3">
                  <p:embed/>
                  <p:pic>
                    <p:nvPicPr>
                      <p:cNvPr id="34823" name="Object 2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214461" y="4961953"/>
                        <a:ext cx="404813"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21"/>
          <p:cNvGraphicFramePr>
            <a:graphicFrameLocks noChangeAspect="1"/>
          </p:cNvGraphicFramePr>
          <p:nvPr>
            <p:extLst>
              <p:ext uri="{D42A27DB-BD31-4B8C-83A1-F6EECF244321}">
                <p14:modId xmlns:p14="http://schemas.microsoft.com/office/powerpoint/2010/main" val="1282242853"/>
              </p:ext>
            </p:extLst>
          </p:nvPr>
        </p:nvGraphicFramePr>
        <p:xfrm>
          <a:off x="6146324" y="4961953"/>
          <a:ext cx="157162" cy="295275"/>
        </p:xfrm>
        <a:graphic>
          <a:graphicData uri="http://schemas.openxmlformats.org/presentationml/2006/ole">
            <mc:AlternateContent xmlns:mc="http://schemas.openxmlformats.org/markup-compatibility/2006">
              <mc:Choice xmlns:v="urn:schemas-microsoft-com:vml" Requires="v">
                <p:oleObj spid="_x0000_s36568" name="公式" r:id="rId15" imgW="88560" imgH="164880" progId="Equation.3">
                  <p:embed/>
                </p:oleObj>
              </mc:Choice>
              <mc:Fallback>
                <p:oleObj name="公式" r:id="rId15" imgW="88560" imgH="164880" progId="Equation.3">
                  <p:embed/>
                  <p:pic>
                    <p:nvPicPr>
                      <p:cNvPr id="34824" name="Object 2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146324" y="4961953"/>
                        <a:ext cx="157162" cy="295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22"/>
          <p:cNvGraphicFramePr>
            <a:graphicFrameLocks noChangeAspect="1"/>
          </p:cNvGraphicFramePr>
          <p:nvPr>
            <p:extLst>
              <p:ext uri="{D42A27DB-BD31-4B8C-83A1-F6EECF244321}">
                <p14:modId xmlns:p14="http://schemas.microsoft.com/office/powerpoint/2010/main" val="3455197980"/>
              </p:ext>
            </p:extLst>
          </p:nvPr>
        </p:nvGraphicFramePr>
        <p:xfrm>
          <a:off x="7095649" y="4711128"/>
          <a:ext cx="361950" cy="317500"/>
        </p:xfrm>
        <a:graphic>
          <a:graphicData uri="http://schemas.openxmlformats.org/presentationml/2006/ole">
            <mc:AlternateContent xmlns:mc="http://schemas.openxmlformats.org/markup-compatibility/2006">
              <mc:Choice xmlns:v="urn:schemas-microsoft-com:vml" Requires="v">
                <p:oleObj spid="_x0000_s36569" name="公式" r:id="rId17" imgW="203040" imgH="177480" progId="Equation.3">
                  <p:embed/>
                </p:oleObj>
              </mc:Choice>
              <mc:Fallback>
                <p:oleObj name="公式" r:id="rId17" imgW="203040" imgH="177480" progId="Equation.3">
                  <p:embed/>
                  <p:pic>
                    <p:nvPicPr>
                      <p:cNvPr id="34825" name="Object 2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095649" y="4711128"/>
                        <a:ext cx="361950"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23"/>
          <p:cNvGraphicFramePr>
            <a:graphicFrameLocks noChangeAspect="1"/>
          </p:cNvGraphicFramePr>
          <p:nvPr>
            <p:extLst>
              <p:ext uri="{D42A27DB-BD31-4B8C-83A1-F6EECF244321}">
                <p14:modId xmlns:p14="http://schemas.microsoft.com/office/powerpoint/2010/main" val="154537389"/>
              </p:ext>
            </p:extLst>
          </p:nvPr>
        </p:nvGraphicFramePr>
        <p:xfrm>
          <a:off x="3853974" y="4458715"/>
          <a:ext cx="361950" cy="317500"/>
        </p:xfrm>
        <a:graphic>
          <a:graphicData uri="http://schemas.openxmlformats.org/presentationml/2006/ole">
            <mc:AlternateContent xmlns:mc="http://schemas.openxmlformats.org/markup-compatibility/2006">
              <mc:Choice xmlns:v="urn:schemas-microsoft-com:vml" Requires="v">
                <p:oleObj spid="_x0000_s36570" name="公式" r:id="rId19" imgW="203040" imgH="177480" progId="Equation.3">
                  <p:embed/>
                </p:oleObj>
              </mc:Choice>
              <mc:Fallback>
                <p:oleObj name="公式" r:id="rId19" imgW="203040" imgH="177480" progId="Equation.3">
                  <p:embed/>
                  <p:pic>
                    <p:nvPicPr>
                      <p:cNvPr id="34826" name="Object 2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853974" y="4458715"/>
                        <a:ext cx="361950"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2" name="Group 24"/>
          <p:cNvGrpSpPr>
            <a:grpSpLocks/>
          </p:cNvGrpSpPr>
          <p:nvPr/>
        </p:nvGrpSpPr>
        <p:grpSpPr bwMode="auto">
          <a:xfrm>
            <a:off x="3495199" y="4601590"/>
            <a:ext cx="1944687" cy="911225"/>
            <a:chOff x="1565" y="3248"/>
            <a:chExt cx="1225" cy="574"/>
          </a:xfrm>
        </p:grpSpPr>
        <p:sp>
          <p:nvSpPr>
            <p:cNvPr id="23" name="Line 25"/>
            <p:cNvSpPr>
              <a:spLocks noChangeShapeType="1"/>
            </p:cNvSpPr>
            <p:nvPr/>
          </p:nvSpPr>
          <p:spPr bwMode="auto">
            <a:xfrm flipH="1">
              <a:off x="2022" y="3248"/>
              <a:ext cx="768" cy="0"/>
            </a:xfrm>
            <a:prstGeom prst="line">
              <a:avLst/>
            </a:prstGeom>
            <a:noFill/>
            <a:ln w="222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24" name="Object 26"/>
            <p:cNvGraphicFramePr>
              <a:graphicFrameLocks noChangeAspect="1"/>
            </p:cNvGraphicFramePr>
            <p:nvPr/>
          </p:nvGraphicFramePr>
          <p:xfrm>
            <a:off x="1565" y="3543"/>
            <a:ext cx="342" cy="279"/>
          </p:xfrm>
          <a:graphic>
            <a:graphicData uri="http://schemas.openxmlformats.org/presentationml/2006/ole">
              <mc:AlternateContent xmlns:mc="http://schemas.openxmlformats.org/markup-compatibility/2006">
                <mc:Choice xmlns:v="urn:schemas-microsoft-com:vml" Requires="v">
                  <p:oleObj spid="_x0000_s36571" name="公式" r:id="rId21" imgW="266400" imgH="215640" progId="Equation.3">
                    <p:embed/>
                  </p:oleObj>
                </mc:Choice>
                <mc:Fallback>
                  <p:oleObj name="公式" r:id="rId21" imgW="266400" imgH="215640" progId="Equation.3">
                    <p:embed/>
                    <p:pic>
                      <p:nvPicPr>
                        <p:cNvPr id="34832" name="Object 26"/>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565" y="3543"/>
                          <a:ext cx="342" cy="2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Line 27"/>
            <p:cNvSpPr>
              <a:spLocks noChangeShapeType="1"/>
            </p:cNvSpPr>
            <p:nvPr/>
          </p:nvSpPr>
          <p:spPr bwMode="auto">
            <a:xfrm flipV="1">
              <a:off x="1859" y="3271"/>
              <a:ext cx="499" cy="386"/>
            </a:xfrm>
            <a:prstGeom prst="line">
              <a:avLst/>
            </a:prstGeom>
            <a:noFill/>
            <a:ln w="12700">
              <a:solidFill>
                <a:srgbClr val="FF0000"/>
              </a:solidFill>
              <a:miter lim="800000"/>
              <a:headEnd/>
              <a:tailEnd type="stealth" w="med" len="lg"/>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26" name="Group 28"/>
          <p:cNvGrpSpPr>
            <a:grpSpLocks/>
          </p:cNvGrpSpPr>
          <p:nvPr/>
        </p:nvGrpSpPr>
        <p:grpSpPr bwMode="auto">
          <a:xfrm>
            <a:off x="4214336" y="3630040"/>
            <a:ext cx="2293938" cy="971550"/>
            <a:chOff x="2018" y="2636"/>
            <a:chExt cx="1445" cy="612"/>
          </a:xfrm>
        </p:grpSpPr>
        <p:sp>
          <p:nvSpPr>
            <p:cNvPr id="27" name="Line 29"/>
            <p:cNvSpPr>
              <a:spLocks noChangeShapeType="1"/>
            </p:cNvSpPr>
            <p:nvPr/>
          </p:nvSpPr>
          <p:spPr bwMode="auto">
            <a:xfrm>
              <a:off x="2018" y="2976"/>
              <a:ext cx="772" cy="272"/>
            </a:xfrm>
            <a:prstGeom prst="line">
              <a:avLst/>
            </a:prstGeom>
            <a:noFill/>
            <a:ln w="222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28" name="Object 30"/>
            <p:cNvGraphicFramePr>
              <a:graphicFrameLocks noChangeAspect="1"/>
            </p:cNvGraphicFramePr>
            <p:nvPr/>
          </p:nvGraphicFramePr>
          <p:xfrm>
            <a:off x="2313" y="2908"/>
            <a:ext cx="341" cy="200"/>
          </p:xfrm>
          <a:graphic>
            <a:graphicData uri="http://schemas.openxmlformats.org/presentationml/2006/ole">
              <mc:AlternateContent xmlns:mc="http://schemas.openxmlformats.org/markup-compatibility/2006">
                <mc:Choice xmlns:v="urn:schemas-microsoft-com:vml" Requires="v">
                  <p:oleObj spid="_x0000_s36572" name="公式" r:id="rId23" imgW="304560" imgH="177480" progId="Equation.3">
                    <p:embed/>
                  </p:oleObj>
                </mc:Choice>
                <mc:Fallback>
                  <p:oleObj name="公式" r:id="rId23" imgW="304560" imgH="177480" progId="Equation.3">
                    <p:embed/>
                    <p:pic>
                      <p:nvPicPr>
                        <p:cNvPr id="34830" name="Object 30"/>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313" y="2908"/>
                          <a:ext cx="341" cy="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31"/>
            <p:cNvGraphicFramePr>
              <a:graphicFrameLocks noChangeAspect="1"/>
            </p:cNvGraphicFramePr>
            <p:nvPr/>
          </p:nvGraphicFramePr>
          <p:xfrm>
            <a:off x="3137" y="2636"/>
            <a:ext cx="326" cy="279"/>
          </p:xfrm>
          <a:graphic>
            <a:graphicData uri="http://schemas.openxmlformats.org/presentationml/2006/ole">
              <mc:AlternateContent xmlns:mc="http://schemas.openxmlformats.org/markup-compatibility/2006">
                <mc:Choice xmlns:v="urn:schemas-microsoft-com:vml" Requires="v">
                  <p:oleObj spid="_x0000_s36573" name="公式" r:id="rId25" imgW="253800" imgH="215640" progId="Equation.3">
                    <p:embed/>
                  </p:oleObj>
                </mc:Choice>
                <mc:Fallback>
                  <p:oleObj name="公式" r:id="rId25" imgW="253800" imgH="215640" progId="Equation.3">
                    <p:embed/>
                    <p:pic>
                      <p:nvPicPr>
                        <p:cNvPr id="34831" name="Object 31"/>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137" y="2636"/>
                          <a:ext cx="326" cy="2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Line 32"/>
            <p:cNvSpPr>
              <a:spLocks noChangeShapeType="1"/>
            </p:cNvSpPr>
            <p:nvPr/>
          </p:nvSpPr>
          <p:spPr bwMode="auto">
            <a:xfrm flipH="1">
              <a:off x="2631" y="2818"/>
              <a:ext cx="498" cy="363"/>
            </a:xfrm>
            <a:prstGeom prst="line">
              <a:avLst/>
            </a:prstGeom>
            <a:noFill/>
            <a:ln w="12700">
              <a:solidFill>
                <a:srgbClr val="FF0000"/>
              </a:solidFill>
              <a:miter lim="800000"/>
              <a:headEnd/>
              <a:tailEnd type="stealth" w="med" len="lg"/>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31" name="Group 33"/>
          <p:cNvGrpSpPr>
            <a:grpSpLocks/>
          </p:cNvGrpSpPr>
          <p:nvPr/>
        </p:nvGrpSpPr>
        <p:grpSpPr bwMode="auto">
          <a:xfrm>
            <a:off x="4214336" y="3234753"/>
            <a:ext cx="1806575" cy="1370012"/>
            <a:chOff x="2018" y="2387"/>
            <a:chExt cx="1138" cy="863"/>
          </a:xfrm>
        </p:grpSpPr>
        <p:sp>
          <p:nvSpPr>
            <p:cNvPr id="32" name="Line 34"/>
            <p:cNvSpPr>
              <a:spLocks noChangeShapeType="1"/>
            </p:cNvSpPr>
            <p:nvPr/>
          </p:nvSpPr>
          <p:spPr bwMode="auto">
            <a:xfrm>
              <a:off x="2018" y="2750"/>
              <a:ext cx="775" cy="500"/>
            </a:xfrm>
            <a:prstGeom prst="line">
              <a:avLst/>
            </a:prstGeom>
            <a:noFill/>
            <a:ln w="222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33" name="Object 35"/>
            <p:cNvGraphicFramePr>
              <a:graphicFrameLocks noChangeAspect="1"/>
            </p:cNvGraphicFramePr>
            <p:nvPr/>
          </p:nvGraphicFramePr>
          <p:xfrm>
            <a:off x="2222" y="2731"/>
            <a:ext cx="341" cy="200"/>
          </p:xfrm>
          <a:graphic>
            <a:graphicData uri="http://schemas.openxmlformats.org/presentationml/2006/ole">
              <mc:AlternateContent xmlns:mc="http://schemas.openxmlformats.org/markup-compatibility/2006">
                <mc:Choice xmlns:v="urn:schemas-microsoft-com:vml" Requires="v">
                  <p:oleObj spid="_x0000_s36574" name="公式" r:id="rId27" imgW="304560" imgH="177480" progId="Equation.3">
                    <p:embed/>
                  </p:oleObj>
                </mc:Choice>
                <mc:Fallback>
                  <p:oleObj name="公式" r:id="rId27" imgW="304560" imgH="177480" progId="Equation.3">
                    <p:embed/>
                    <p:pic>
                      <p:nvPicPr>
                        <p:cNvPr id="34828" name="Object 3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22" y="2731"/>
                          <a:ext cx="341" cy="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Line 36"/>
            <p:cNvSpPr>
              <a:spLocks noChangeShapeType="1"/>
            </p:cNvSpPr>
            <p:nvPr/>
          </p:nvSpPr>
          <p:spPr bwMode="auto">
            <a:xfrm flipH="1">
              <a:off x="2336" y="2591"/>
              <a:ext cx="498" cy="363"/>
            </a:xfrm>
            <a:prstGeom prst="line">
              <a:avLst/>
            </a:prstGeom>
            <a:noFill/>
            <a:ln w="12700">
              <a:solidFill>
                <a:srgbClr val="FF0000"/>
              </a:solidFill>
              <a:miter lim="800000"/>
              <a:headEnd/>
              <a:tailEnd type="stealth" w="med" len="lg"/>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35" name="Object 37"/>
            <p:cNvGraphicFramePr>
              <a:graphicFrameLocks noChangeAspect="1"/>
            </p:cNvGraphicFramePr>
            <p:nvPr/>
          </p:nvGraphicFramePr>
          <p:xfrm>
            <a:off x="2748" y="2387"/>
            <a:ext cx="408" cy="279"/>
          </p:xfrm>
          <a:graphic>
            <a:graphicData uri="http://schemas.openxmlformats.org/presentationml/2006/ole">
              <mc:AlternateContent xmlns:mc="http://schemas.openxmlformats.org/markup-compatibility/2006">
                <mc:Choice xmlns:v="urn:schemas-microsoft-com:vml" Requires="v">
                  <p:oleObj spid="_x0000_s36575" name="公式" r:id="rId28" imgW="317160" imgH="215640" progId="Equation.3">
                    <p:embed/>
                  </p:oleObj>
                </mc:Choice>
                <mc:Fallback>
                  <p:oleObj name="公式" r:id="rId28" imgW="317160" imgH="215640" progId="Equation.3">
                    <p:embed/>
                    <p:pic>
                      <p:nvPicPr>
                        <p:cNvPr id="34829" name="Object 37"/>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2748" y="2387"/>
                          <a:ext cx="408" cy="2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36" name="Group 38"/>
          <p:cNvGrpSpPr>
            <a:grpSpLocks/>
          </p:cNvGrpSpPr>
          <p:nvPr/>
        </p:nvGrpSpPr>
        <p:grpSpPr bwMode="auto">
          <a:xfrm>
            <a:off x="4212749" y="4063428"/>
            <a:ext cx="1225550" cy="539750"/>
            <a:chOff x="317" y="3022"/>
            <a:chExt cx="772" cy="340"/>
          </a:xfrm>
        </p:grpSpPr>
        <p:sp>
          <p:nvSpPr>
            <p:cNvPr id="37" name="Line 39"/>
            <p:cNvSpPr>
              <a:spLocks noChangeShapeType="1"/>
            </p:cNvSpPr>
            <p:nvPr/>
          </p:nvSpPr>
          <p:spPr bwMode="auto">
            <a:xfrm>
              <a:off x="317" y="3090"/>
              <a:ext cx="772" cy="272"/>
            </a:xfrm>
            <a:prstGeom prst="line">
              <a:avLst/>
            </a:prstGeom>
            <a:noFill/>
            <a:ln w="222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38" name="Object 40"/>
            <p:cNvGraphicFramePr>
              <a:graphicFrameLocks noChangeAspect="1"/>
            </p:cNvGraphicFramePr>
            <p:nvPr/>
          </p:nvGraphicFramePr>
          <p:xfrm>
            <a:off x="612" y="3022"/>
            <a:ext cx="341" cy="200"/>
          </p:xfrm>
          <a:graphic>
            <a:graphicData uri="http://schemas.openxmlformats.org/presentationml/2006/ole">
              <mc:AlternateContent xmlns:mc="http://schemas.openxmlformats.org/markup-compatibility/2006">
                <mc:Choice xmlns:v="urn:schemas-microsoft-com:vml" Requires="v">
                  <p:oleObj spid="_x0000_s36576" name="公式" r:id="rId30" imgW="304560" imgH="177480" progId="Equation.3">
                    <p:embed/>
                  </p:oleObj>
                </mc:Choice>
                <mc:Fallback>
                  <p:oleObj name="公式" r:id="rId30" imgW="304560" imgH="177480" progId="Equation.3">
                    <p:embed/>
                    <p:pic>
                      <p:nvPicPr>
                        <p:cNvPr id="34827" name="Object 40"/>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12" y="3022"/>
                          <a:ext cx="341" cy="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39" name="Rectangle 6"/>
          <p:cNvSpPr>
            <a:spLocks noChangeArrowheads="1"/>
          </p:cNvSpPr>
          <p:nvPr/>
        </p:nvSpPr>
        <p:spPr bwMode="auto">
          <a:xfrm>
            <a:off x="526416" y="1590859"/>
            <a:ext cx="5270817" cy="461665"/>
          </a:xfrm>
          <a:prstGeom prst="rect">
            <a:avLst/>
          </a:prstGeom>
          <a:solidFill>
            <a:schemeClr val="bg1">
              <a:alpha val="0"/>
            </a:schemeClr>
          </a:solidFill>
          <a:ln>
            <a:noFill/>
          </a:ln>
          <a:extLst>
            <a:ext uri="{91240B29-F687-4F45-9708-019B960494DF}">
              <a14:hiddenLine xmlns:a14="http://schemas.microsoft.com/office/drawing/2010/main" w="222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r>
              <a:rPr lang="zh-CN" altLang="en-US" sz="2400" b="1">
                <a:solidFill>
                  <a:srgbClr val="0070C0"/>
                </a:solidFill>
                <a:latin typeface="+mj-ea"/>
                <a:ea typeface="+mj-ea"/>
              </a:rPr>
              <a:t>由</a:t>
            </a:r>
            <a:r>
              <a:rPr lang="en-US" altLang="zh-CN" sz="2400" b="1">
                <a:solidFill>
                  <a:srgbClr val="0070C0"/>
                </a:solidFill>
                <a:latin typeface="+mj-ea"/>
                <a:ea typeface="+mj-ea"/>
              </a:rPr>
              <a:t>Bode</a:t>
            </a:r>
            <a:r>
              <a:rPr lang="zh-CN" altLang="en-US" sz="2400" b="1">
                <a:solidFill>
                  <a:srgbClr val="0070C0"/>
                </a:solidFill>
                <a:latin typeface="+mj-ea"/>
                <a:ea typeface="+mj-ea"/>
              </a:rPr>
              <a:t>图求系统的传递函数的步骤</a:t>
            </a:r>
          </a:p>
        </p:txBody>
      </p:sp>
    </p:spTree>
    <p:extLst>
      <p:ext uri="{BB962C8B-B14F-4D97-AF65-F5344CB8AC3E}">
        <p14:creationId xmlns:p14="http://schemas.microsoft.com/office/powerpoint/2010/main" val="870732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36"/>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nodeType="clickEffect">
                                  <p:stCondLst>
                                    <p:cond delay="0"/>
                                  </p:stCondLst>
                                  <p:childTnLst>
                                    <p:set>
                                      <p:cBhvr>
                                        <p:cTn id="19" dur="1" fill="hold">
                                          <p:stCondLst>
                                            <p:cond delay="0"/>
                                          </p:stCondLst>
                                        </p:cTn>
                                        <p:tgtEl>
                                          <p:spTgt spid="22"/>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2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nodeType="clickEffect">
                                  <p:stCondLst>
                                    <p:cond delay="0"/>
                                  </p:stCondLst>
                                  <p:childTnLst>
                                    <p:set>
                                      <p:cBhvr>
                                        <p:cTn id="27" dur="1" fill="hold">
                                          <p:stCondLst>
                                            <p:cond delay="0"/>
                                          </p:stCondLst>
                                        </p:cTn>
                                        <p:tgtEl>
                                          <p:spTgt spid="2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a:off x="3759200" y="3872650"/>
            <a:ext cx="1655763" cy="504825"/>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5.1 </a:t>
            </a:r>
            <a:r>
              <a:rPr lang="zh-CN" altLang="en-US" dirty="0"/>
              <a:t>基本</a:t>
            </a:r>
            <a:r>
              <a:rPr lang="zh-CN" altLang="en-US" dirty="0" smtClean="0"/>
              <a:t>概念</a:t>
            </a:r>
            <a:endParaRPr lang="zh-CN" altLang="en-US" dirty="0"/>
          </a:p>
        </p:txBody>
      </p:sp>
      <p:graphicFrame>
        <p:nvGraphicFramePr>
          <p:cNvPr id="17" name="图示 16"/>
          <p:cNvGraphicFramePr/>
          <p:nvPr>
            <p:extLst>
              <p:ext uri="{D42A27DB-BD31-4B8C-83A1-F6EECF244321}">
                <p14:modId xmlns:p14="http://schemas.microsoft.com/office/powerpoint/2010/main" val="3976619949"/>
              </p:ext>
            </p:extLst>
          </p:nvPr>
        </p:nvGraphicFramePr>
        <p:xfrm>
          <a:off x="863601" y="1690147"/>
          <a:ext cx="10439400" cy="8950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Object 130"/>
          <p:cNvGraphicFramePr>
            <a:graphicFrameLocks noChangeAspect="1"/>
          </p:cNvGraphicFramePr>
          <p:nvPr>
            <p:extLst>
              <p:ext uri="{D42A27DB-BD31-4B8C-83A1-F6EECF244321}">
                <p14:modId xmlns:p14="http://schemas.microsoft.com/office/powerpoint/2010/main" val="1890957750"/>
              </p:ext>
            </p:extLst>
          </p:nvPr>
        </p:nvGraphicFramePr>
        <p:xfrm>
          <a:off x="4856163" y="3104300"/>
          <a:ext cx="3495675" cy="615950"/>
        </p:xfrm>
        <a:graphic>
          <a:graphicData uri="http://schemas.openxmlformats.org/presentationml/2006/ole">
            <mc:AlternateContent xmlns:mc="http://schemas.openxmlformats.org/markup-compatibility/2006">
              <mc:Choice xmlns:v="urn:schemas-microsoft-com:vml" Requires="v">
                <p:oleObj spid="_x0000_s2172" r:id="rId8" imgW="2451100" imgH="431800" progId="Equation.3">
                  <p:embed/>
                </p:oleObj>
              </mc:Choice>
              <mc:Fallback>
                <p:oleObj r:id="rId8" imgW="2451100" imgH="431800" progId="Equation.3">
                  <p:embed/>
                  <p:pic>
                    <p:nvPicPr>
                      <p:cNvPr id="1026" name="Object 13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56163" y="3104300"/>
                        <a:ext cx="3495675" cy="615950"/>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131"/>
          <p:cNvSpPr txBox="1">
            <a:spLocks noChangeArrowheads="1"/>
          </p:cNvSpPr>
          <p:nvPr/>
        </p:nvSpPr>
        <p:spPr bwMode="auto">
          <a:xfrm>
            <a:off x="863601" y="2636782"/>
            <a:ext cx="338296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b="1" dirty="0">
                <a:solidFill>
                  <a:srgbClr val="0070C0"/>
                </a:solidFill>
                <a:latin typeface="+mj-ea"/>
                <a:ea typeface="+mj-ea"/>
              </a:rPr>
              <a:t>线性系统的频率响应的计算：</a:t>
            </a:r>
          </a:p>
        </p:txBody>
      </p:sp>
      <p:sp>
        <p:nvSpPr>
          <p:cNvPr id="6" name="Text Box 132"/>
          <p:cNvSpPr txBox="1">
            <a:spLocks noChangeArrowheads="1"/>
          </p:cNvSpPr>
          <p:nvPr/>
        </p:nvSpPr>
        <p:spPr bwMode="auto">
          <a:xfrm>
            <a:off x="1384300" y="3205900"/>
            <a:ext cx="34559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rgbClr val="C00000"/>
                </a:solidFill>
                <a:latin typeface="+mj-ea"/>
                <a:ea typeface="+mj-ea"/>
              </a:rPr>
              <a:t>已知：</a:t>
            </a:r>
            <a:r>
              <a:rPr lang="zh-CN" altLang="en-US" dirty="0">
                <a:latin typeface="+mn-ea"/>
                <a:ea typeface="+mn-ea"/>
              </a:rPr>
              <a:t>系统的（闭环）传递函数</a:t>
            </a:r>
          </a:p>
        </p:txBody>
      </p:sp>
      <p:sp>
        <p:nvSpPr>
          <p:cNvPr id="7" name="Text Box 133"/>
          <p:cNvSpPr txBox="1">
            <a:spLocks noChangeArrowheads="1"/>
          </p:cNvSpPr>
          <p:nvPr/>
        </p:nvSpPr>
        <p:spPr bwMode="auto">
          <a:xfrm>
            <a:off x="2082007" y="3933769"/>
            <a:ext cx="11525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系统输入</a:t>
            </a:r>
          </a:p>
        </p:txBody>
      </p:sp>
      <p:graphicFrame>
        <p:nvGraphicFramePr>
          <p:cNvPr id="8" name="Object 134"/>
          <p:cNvGraphicFramePr>
            <a:graphicFrameLocks noChangeAspect="1"/>
          </p:cNvGraphicFramePr>
          <p:nvPr>
            <p:extLst>
              <p:ext uri="{D42A27DB-BD31-4B8C-83A1-F6EECF244321}">
                <p14:modId xmlns:p14="http://schemas.microsoft.com/office/powerpoint/2010/main" val="3777153577"/>
              </p:ext>
            </p:extLst>
          </p:nvPr>
        </p:nvGraphicFramePr>
        <p:xfrm>
          <a:off x="3954463" y="3834550"/>
          <a:ext cx="3454400" cy="561975"/>
        </p:xfrm>
        <a:graphic>
          <a:graphicData uri="http://schemas.openxmlformats.org/presentationml/2006/ole">
            <mc:AlternateContent xmlns:mc="http://schemas.openxmlformats.org/markup-compatibility/2006">
              <mc:Choice xmlns:v="urn:schemas-microsoft-com:vml" Requires="v">
                <p:oleObj spid="_x0000_s2173" r:id="rId10" imgW="2425700" imgH="393700" progId="Equation.3">
                  <p:embed/>
                </p:oleObj>
              </mc:Choice>
              <mc:Fallback>
                <p:oleObj r:id="rId10" imgW="2425700" imgH="393700" progId="Equation.3">
                  <p:embed/>
                  <p:pic>
                    <p:nvPicPr>
                      <p:cNvPr id="1027" name="Object 13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954463" y="3834550"/>
                        <a:ext cx="34544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Text Box 138"/>
          <p:cNvSpPr txBox="1">
            <a:spLocks noChangeArrowheads="1"/>
          </p:cNvSpPr>
          <p:nvPr/>
        </p:nvSpPr>
        <p:spPr bwMode="auto">
          <a:xfrm>
            <a:off x="2082007" y="4579031"/>
            <a:ext cx="5327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不失一般性，设</a:t>
            </a:r>
            <a:r>
              <a:rPr lang="en-US" altLang="zh-CN" i="1" dirty="0">
                <a:latin typeface="+mn-ea"/>
                <a:ea typeface="+mn-ea"/>
              </a:rPr>
              <a:t>p</a:t>
            </a:r>
            <a:r>
              <a:rPr lang="en-US" altLang="zh-CN" i="1" baseline="-25000" dirty="0">
                <a:latin typeface="+mn-ea"/>
                <a:ea typeface="+mn-ea"/>
              </a:rPr>
              <a:t>i</a:t>
            </a:r>
            <a:r>
              <a:rPr lang="zh-CN" altLang="en-US" dirty="0">
                <a:latin typeface="+mn-ea"/>
                <a:ea typeface="+mn-ea"/>
              </a:rPr>
              <a:t>是系统不相等的实数极点，即</a:t>
            </a:r>
            <a:endParaRPr lang="en-US" altLang="zh-CN" dirty="0">
              <a:latin typeface="+mn-ea"/>
              <a:ea typeface="+mn-ea"/>
            </a:endParaRPr>
          </a:p>
        </p:txBody>
      </p:sp>
      <p:sp>
        <p:nvSpPr>
          <p:cNvPr id="10" name="Text Box 123"/>
          <p:cNvSpPr txBox="1">
            <a:spLocks noChangeArrowheads="1"/>
          </p:cNvSpPr>
          <p:nvPr/>
        </p:nvSpPr>
        <p:spPr bwMode="auto">
          <a:xfrm>
            <a:off x="515938" y="1108100"/>
            <a:ext cx="27733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C00000"/>
                </a:solidFill>
                <a:latin typeface="+mj-ea"/>
                <a:ea typeface="+mj-ea"/>
              </a:rPr>
              <a:t>（</a:t>
            </a:r>
            <a:r>
              <a:rPr lang="en-US" altLang="zh-CN" sz="2400" b="1" dirty="0">
                <a:solidFill>
                  <a:srgbClr val="C00000"/>
                </a:solidFill>
                <a:latin typeface="+mj-ea"/>
                <a:ea typeface="+mj-ea"/>
              </a:rPr>
              <a:t>1</a:t>
            </a:r>
            <a:r>
              <a:rPr lang="zh-CN" altLang="en-US" sz="2400" b="1" dirty="0">
                <a:solidFill>
                  <a:srgbClr val="C00000"/>
                </a:solidFill>
                <a:latin typeface="+mj-ea"/>
                <a:ea typeface="+mj-ea"/>
              </a:rPr>
              <a:t>）频率响应</a:t>
            </a:r>
          </a:p>
        </p:txBody>
      </p:sp>
      <p:sp>
        <p:nvSpPr>
          <p:cNvPr id="11" name="Text Box 138"/>
          <p:cNvSpPr txBox="1">
            <a:spLocks noChangeArrowheads="1"/>
          </p:cNvSpPr>
          <p:nvPr/>
        </p:nvSpPr>
        <p:spPr bwMode="auto">
          <a:xfrm>
            <a:off x="2082007" y="5078402"/>
            <a:ext cx="7991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b="1" i="1" dirty="0" smtClean="0">
                <a:latin typeface="+mj-ea"/>
                <a:ea typeface="+mj-ea"/>
              </a:rPr>
              <a:t>p</a:t>
            </a:r>
            <a:r>
              <a:rPr lang="en-US" altLang="zh-CN" b="1" i="1" baseline="-25000" dirty="0" smtClean="0">
                <a:latin typeface="+mj-ea"/>
                <a:ea typeface="+mj-ea"/>
              </a:rPr>
              <a:t>i </a:t>
            </a:r>
            <a:r>
              <a:rPr lang="zh-CN" altLang="en-US" b="1" i="1" dirty="0">
                <a:latin typeface="+mj-ea"/>
                <a:ea typeface="+mj-ea"/>
              </a:rPr>
              <a:t>≠ </a:t>
            </a:r>
            <a:r>
              <a:rPr lang="en-US" altLang="zh-CN" b="1" i="1" dirty="0" err="1">
                <a:latin typeface="+mj-ea"/>
                <a:ea typeface="+mj-ea"/>
              </a:rPr>
              <a:t>p</a:t>
            </a:r>
            <a:r>
              <a:rPr lang="en-US" altLang="zh-CN" b="1" i="1" baseline="-25000" dirty="0" err="1">
                <a:latin typeface="+mj-ea"/>
                <a:ea typeface="+mj-ea"/>
              </a:rPr>
              <a:t>j</a:t>
            </a:r>
            <a:r>
              <a:rPr lang="zh-CN" altLang="en-US" b="1" i="1" dirty="0">
                <a:latin typeface="+mj-ea"/>
                <a:ea typeface="+mj-ea"/>
              </a:rPr>
              <a:t>（</a:t>
            </a:r>
            <a:r>
              <a:rPr lang="en-US" altLang="zh-CN" b="1" i="1" dirty="0" err="1">
                <a:latin typeface="+mj-ea"/>
                <a:ea typeface="+mj-ea"/>
              </a:rPr>
              <a:t>i≠j</a:t>
            </a:r>
            <a:r>
              <a:rPr lang="zh-CN" altLang="en-US" b="1" i="1" dirty="0">
                <a:latin typeface="+mj-ea"/>
                <a:ea typeface="+mj-ea"/>
              </a:rPr>
              <a:t>），  </a:t>
            </a:r>
            <a:r>
              <a:rPr lang="en-US" altLang="zh-CN" b="1" i="1" dirty="0">
                <a:latin typeface="+mj-ea"/>
                <a:ea typeface="+mj-ea"/>
              </a:rPr>
              <a:t>p</a:t>
            </a:r>
            <a:r>
              <a:rPr lang="en-US" altLang="zh-CN" b="1" i="1" baseline="-25000" dirty="0">
                <a:latin typeface="+mj-ea"/>
                <a:ea typeface="+mj-ea"/>
              </a:rPr>
              <a:t>i</a:t>
            </a:r>
            <a:r>
              <a:rPr lang="en-US" altLang="zh-CN" b="1" i="1" dirty="0">
                <a:latin typeface="+mj-ea"/>
                <a:ea typeface="+mj-ea"/>
              </a:rPr>
              <a:t>&lt;0      </a:t>
            </a:r>
            <a:r>
              <a:rPr lang="zh-CN" altLang="en-US" b="1" i="1" dirty="0">
                <a:latin typeface="+mj-ea"/>
                <a:ea typeface="+mj-ea"/>
              </a:rPr>
              <a:t>（</a:t>
            </a:r>
            <a:r>
              <a:rPr lang="en-US" altLang="zh-CN" b="1" i="1" dirty="0" err="1">
                <a:latin typeface="+mj-ea"/>
                <a:ea typeface="+mj-ea"/>
              </a:rPr>
              <a:t>i</a:t>
            </a:r>
            <a:r>
              <a:rPr lang="zh-CN" altLang="en-US" b="1" i="1" dirty="0">
                <a:latin typeface="+mj-ea"/>
                <a:ea typeface="+mj-ea"/>
              </a:rPr>
              <a:t>，</a:t>
            </a:r>
            <a:r>
              <a:rPr lang="en-US" altLang="zh-CN" b="1" i="1" dirty="0">
                <a:latin typeface="+mj-ea"/>
                <a:ea typeface="+mj-ea"/>
              </a:rPr>
              <a:t>j=1</a:t>
            </a:r>
            <a:r>
              <a:rPr lang="zh-CN" altLang="en-US" b="1" i="1" dirty="0">
                <a:latin typeface="+mj-ea"/>
                <a:ea typeface="+mj-ea"/>
              </a:rPr>
              <a:t>，</a:t>
            </a:r>
            <a:r>
              <a:rPr lang="en-US" altLang="zh-CN" b="1" i="1" dirty="0">
                <a:latin typeface="+mj-ea"/>
                <a:ea typeface="+mj-ea"/>
              </a:rPr>
              <a:t>2</a:t>
            </a:r>
            <a:r>
              <a:rPr lang="zh-CN" altLang="en-US" b="1" i="1" dirty="0">
                <a:latin typeface="+mj-ea"/>
                <a:ea typeface="+mj-ea"/>
              </a:rPr>
              <a:t>，</a:t>
            </a:r>
            <a:r>
              <a:rPr lang="en-US" altLang="zh-CN" b="1" i="1" dirty="0">
                <a:latin typeface="+mj-ea"/>
                <a:ea typeface="+mj-ea"/>
                <a:cs typeface="Times New Roman" panose="02020603050405020304" pitchFamily="18" charset="0"/>
              </a:rPr>
              <a:t>…</a:t>
            </a:r>
            <a:r>
              <a:rPr lang="zh-CN" altLang="en-US" b="1" i="1" dirty="0">
                <a:latin typeface="+mj-ea"/>
                <a:ea typeface="+mj-ea"/>
              </a:rPr>
              <a:t>，</a:t>
            </a:r>
            <a:r>
              <a:rPr lang="en-US" altLang="zh-CN" b="1" i="1" dirty="0">
                <a:latin typeface="+mj-ea"/>
                <a:ea typeface="+mj-ea"/>
              </a:rPr>
              <a:t>n</a:t>
            </a:r>
            <a:r>
              <a:rPr lang="zh-CN" altLang="en-US" b="1" i="1" dirty="0">
                <a:latin typeface="+mj-ea"/>
                <a:ea typeface="+mj-ea"/>
              </a:rPr>
              <a:t>）</a:t>
            </a:r>
            <a:endParaRPr lang="en-US" altLang="zh-CN" b="1" i="1" dirty="0">
              <a:latin typeface="+mj-ea"/>
              <a:ea typeface="+mj-ea"/>
              <a:cs typeface="Times New Roman" panose="02020603050405020304" pitchFamily="18" charset="0"/>
            </a:endParaRPr>
          </a:p>
        </p:txBody>
      </p:sp>
      <p:sp>
        <p:nvSpPr>
          <p:cNvPr id="12" name="Text Box 132"/>
          <p:cNvSpPr txBox="1">
            <a:spLocks noChangeArrowheads="1"/>
          </p:cNvSpPr>
          <p:nvPr/>
        </p:nvSpPr>
        <p:spPr bwMode="auto">
          <a:xfrm>
            <a:off x="1382713" y="5687152"/>
            <a:ext cx="59039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rgbClr val="C00000"/>
                </a:solidFill>
                <a:latin typeface="+mj-ea"/>
                <a:ea typeface="+mj-ea"/>
              </a:rPr>
              <a:t>计算：</a:t>
            </a:r>
            <a:r>
              <a:rPr lang="zh-CN" altLang="en-US" dirty="0">
                <a:latin typeface="+mn-ea"/>
                <a:ea typeface="+mn-ea"/>
              </a:rPr>
              <a:t>系统在输入信号作用下的稳态输出</a:t>
            </a:r>
          </a:p>
        </p:txBody>
      </p:sp>
      <p:sp>
        <p:nvSpPr>
          <p:cNvPr id="14" name="Text Box 132"/>
          <p:cNvSpPr txBox="1">
            <a:spLocks noChangeArrowheads="1"/>
          </p:cNvSpPr>
          <p:nvPr/>
        </p:nvSpPr>
        <p:spPr bwMode="auto">
          <a:xfrm>
            <a:off x="1382713" y="6176845"/>
            <a:ext cx="51847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注意：</a:t>
            </a:r>
            <a:r>
              <a:rPr lang="el-GR" altLang="zh-CN" b="1" i="1" dirty="0" smtClean="0">
                <a:latin typeface="+mj-ea"/>
                <a:ea typeface="+mj-ea"/>
              </a:rPr>
              <a:t>ω</a:t>
            </a:r>
            <a:r>
              <a:rPr lang="en-US" altLang="zh-CN" b="1" i="1" dirty="0" smtClean="0">
                <a:latin typeface="+mj-ea"/>
                <a:ea typeface="+mj-ea"/>
              </a:rPr>
              <a:t> </a:t>
            </a:r>
            <a:r>
              <a:rPr lang="zh-CN" altLang="en-US" dirty="0" smtClean="0">
                <a:latin typeface="+mn-ea"/>
                <a:ea typeface="+mn-ea"/>
              </a:rPr>
              <a:t>是</a:t>
            </a:r>
            <a:r>
              <a:rPr lang="zh-CN" altLang="en-US" dirty="0">
                <a:latin typeface="+mn-ea"/>
                <a:ea typeface="+mn-ea"/>
              </a:rPr>
              <a:t>输入谐波信号的角频率。</a:t>
            </a:r>
          </a:p>
        </p:txBody>
      </p:sp>
      <p:cxnSp>
        <p:nvCxnSpPr>
          <p:cNvPr id="16" name="直接箭头连接符 15"/>
          <p:cNvCxnSpPr/>
          <p:nvPr/>
        </p:nvCxnSpPr>
        <p:spPr>
          <a:xfrm flipH="1">
            <a:off x="2390775" y="4304450"/>
            <a:ext cx="2592388" cy="1944688"/>
          </a:xfrm>
          <a:prstGeom prst="straightConnector1">
            <a:avLst/>
          </a:prstGeom>
          <a:ln w="19050">
            <a:solidFill>
              <a:srgbClr val="0070C0"/>
            </a:solidFill>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9268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amond(in)">
                                      <p:cBhvr>
                                        <p:cTn id="7" dur="30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sp>
        <p:nvSpPr>
          <p:cNvPr id="3" name="Rectangle 2"/>
          <p:cNvSpPr>
            <a:spLocks noChangeArrowheads="1"/>
          </p:cNvSpPr>
          <p:nvPr/>
        </p:nvSpPr>
        <p:spPr bwMode="auto">
          <a:xfrm>
            <a:off x="965358" y="2009020"/>
            <a:ext cx="6265863" cy="41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5000"/>
              </a:lnSpc>
            </a:pPr>
            <a:r>
              <a:rPr lang="zh-CN" altLang="en-US" sz="2000" dirty="0">
                <a:latin typeface="+mn-ea"/>
                <a:ea typeface="+mn-ea"/>
              </a:rPr>
              <a:t>注意到系统低频段渐近线可近似为：</a:t>
            </a:r>
          </a:p>
        </p:txBody>
      </p:sp>
      <p:graphicFrame>
        <p:nvGraphicFramePr>
          <p:cNvPr id="4" name="Object 3"/>
          <p:cNvGraphicFramePr>
            <a:graphicFrameLocks noChangeAspect="1"/>
          </p:cNvGraphicFramePr>
          <p:nvPr>
            <p:extLst>
              <p:ext uri="{D42A27DB-BD31-4B8C-83A1-F6EECF244321}">
                <p14:modId xmlns:p14="http://schemas.microsoft.com/office/powerpoint/2010/main" val="2312865595"/>
              </p:ext>
            </p:extLst>
          </p:nvPr>
        </p:nvGraphicFramePr>
        <p:xfrm>
          <a:off x="4700906" y="2492516"/>
          <a:ext cx="3187700" cy="431461"/>
        </p:xfrm>
        <a:graphic>
          <a:graphicData uri="http://schemas.openxmlformats.org/presentationml/2006/ole">
            <mc:AlternateContent xmlns:mc="http://schemas.openxmlformats.org/markup-compatibility/2006">
              <mc:Choice xmlns:v="urn:schemas-microsoft-com:vml" Requires="v">
                <p:oleObj spid="_x0000_s37618" name="Equation" r:id="rId3" imgW="1562100" imgH="203200" progId="Equation.3">
                  <p:embed/>
                </p:oleObj>
              </mc:Choice>
              <mc:Fallback>
                <p:oleObj name="Equation" r:id="rId3" imgW="1562100" imgH="203200" progId="Equation.3">
                  <p:embed/>
                  <p:pic>
                    <p:nvPicPr>
                      <p:cNvPr id="35842"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00906" y="2492516"/>
                        <a:ext cx="3187700" cy="431461"/>
                      </a:xfrm>
                      <a:prstGeom prst="rect">
                        <a:avLst/>
                      </a:prstGeom>
                      <a:noFill/>
                    </p:spPr>
                  </p:pic>
                </p:oleObj>
              </mc:Fallback>
            </mc:AlternateContent>
          </a:graphicData>
        </a:graphic>
      </p:graphicFrame>
      <p:sp>
        <p:nvSpPr>
          <p:cNvPr id="5" name="Rectangle 9"/>
          <p:cNvSpPr>
            <a:spLocks noChangeArrowheads="1"/>
          </p:cNvSpPr>
          <p:nvPr/>
        </p:nvSpPr>
        <p:spPr bwMode="auto">
          <a:xfrm>
            <a:off x="515939" y="1596028"/>
            <a:ext cx="2283142" cy="446276"/>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indent="-457200" eaLnBrk="1" hangingPunct="1">
              <a:lnSpc>
                <a:spcPct val="115000"/>
              </a:lnSpc>
              <a:buFont typeface="+mj-lt"/>
              <a:buAutoNum type="arabicPeriod" startAt="3"/>
            </a:pPr>
            <a:r>
              <a:rPr lang="zh-CN" altLang="en-US" sz="2000" dirty="0" smtClean="0">
                <a:latin typeface="+mn-ea"/>
                <a:ea typeface="+mn-ea"/>
              </a:rPr>
              <a:t>确定</a:t>
            </a:r>
            <a:r>
              <a:rPr lang="zh-CN" altLang="en-US" sz="2000" dirty="0">
                <a:latin typeface="+mn-ea"/>
                <a:ea typeface="+mn-ea"/>
              </a:rPr>
              <a:t>系统增益</a:t>
            </a:r>
          </a:p>
        </p:txBody>
      </p:sp>
      <p:sp>
        <p:nvSpPr>
          <p:cNvPr id="6" name="Rectangle 160"/>
          <p:cNvSpPr>
            <a:spLocks noChangeArrowheads="1"/>
          </p:cNvSpPr>
          <p:nvPr/>
        </p:nvSpPr>
        <p:spPr bwMode="auto">
          <a:xfrm>
            <a:off x="986473" y="3011954"/>
            <a:ext cx="10668635" cy="87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695325" indent="-695325" eaLnBrk="1" hangingPunct="1">
              <a:lnSpc>
                <a:spcPct val="150000"/>
              </a:lnSpc>
            </a:pPr>
            <a:r>
              <a:rPr lang="zh-CN" altLang="en-US" dirty="0">
                <a:latin typeface="+mn-ea"/>
                <a:ea typeface="+mn-ea"/>
              </a:rPr>
              <a:t>理解：不管是一阶环节或者是二阶环节，其低频渐近线都</a:t>
            </a:r>
            <a:r>
              <a:rPr lang="zh-CN" altLang="en-US" dirty="0" smtClean="0">
                <a:latin typeface="+mn-ea"/>
                <a:ea typeface="+mn-ea"/>
              </a:rPr>
              <a:t>为 </a:t>
            </a:r>
            <a:r>
              <a:rPr lang="en-US" altLang="zh-CN" b="1" dirty="0" smtClean="0">
                <a:latin typeface="+mj-ea"/>
                <a:ea typeface="+mj-ea"/>
              </a:rPr>
              <a:t>0 </a:t>
            </a:r>
            <a:r>
              <a:rPr lang="zh-CN" altLang="en-US" dirty="0" smtClean="0">
                <a:latin typeface="+mn-ea"/>
                <a:ea typeface="+mn-ea"/>
              </a:rPr>
              <a:t>分贝</a:t>
            </a:r>
            <a:r>
              <a:rPr lang="zh-CN" altLang="en-US" dirty="0">
                <a:latin typeface="+mn-ea"/>
                <a:ea typeface="+mn-ea"/>
              </a:rPr>
              <a:t>，故：低频渐近线的斜率完全由积分环节来确定，而其位置（在幅频特性图的上下位置）则由增益决定。</a:t>
            </a:r>
          </a:p>
        </p:txBody>
      </p:sp>
      <p:grpSp>
        <p:nvGrpSpPr>
          <p:cNvPr id="7" name="Group 213"/>
          <p:cNvGrpSpPr>
            <a:grpSpLocks/>
          </p:cNvGrpSpPr>
          <p:nvPr/>
        </p:nvGrpSpPr>
        <p:grpSpPr bwMode="auto">
          <a:xfrm>
            <a:off x="2964180" y="4098701"/>
            <a:ext cx="6361113" cy="2363787"/>
            <a:chOff x="1020" y="2500"/>
            <a:chExt cx="4007" cy="1489"/>
          </a:xfrm>
        </p:grpSpPr>
        <p:sp>
          <p:nvSpPr>
            <p:cNvPr id="8" name="Line 161"/>
            <p:cNvSpPr>
              <a:spLocks noChangeShapeType="1"/>
            </p:cNvSpPr>
            <p:nvPr/>
          </p:nvSpPr>
          <p:spPr bwMode="auto">
            <a:xfrm>
              <a:off x="1314" y="3810"/>
              <a:ext cx="3515" cy="0"/>
            </a:xfrm>
            <a:prstGeom prst="line">
              <a:avLst/>
            </a:prstGeom>
            <a:noFill/>
            <a:ln w="19050" cap="sq">
              <a:solidFill>
                <a:schemeClr val="tx1"/>
              </a:solidFill>
              <a:round/>
              <a:headEnd/>
              <a:tailEnd type="stealth" w="med"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9" name="Line 162"/>
            <p:cNvSpPr>
              <a:spLocks noChangeShapeType="1"/>
            </p:cNvSpPr>
            <p:nvPr/>
          </p:nvSpPr>
          <p:spPr bwMode="auto">
            <a:xfrm flipV="1">
              <a:off x="1314" y="2571"/>
              <a:ext cx="0" cy="1233"/>
            </a:xfrm>
            <a:prstGeom prst="line">
              <a:avLst/>
            </a:prstGeom>
            <a:noFill/>
            <a:ln w="19050" cap="sq">
              <a:solidFill>
                <a:schemeClr val="tx1"/>
              </a:solidFill>
              <a:round/>
              <a:headEnd/>
              <a:tailEnd type="stealth" w="med"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0" name="Line 163"/>
            <p:cNvSpPr>
              <a:spLocks noChangeShapeType="1"/>
            </p:cNvSpPr>
            <p:nvPr/>
          </p:nvSpPr>
          <p:spPr bwMode="auto">
            <a:xfrm>
              <a:off x="2449" y="2736"/>
              <a:ext cx="0" cy="1069"/>
            </a:xfrm>
            <a:prstGeom prst="line">
              <a:avLst/>
            </a:prstGeom>
            <a:noFill/>
            <a:ln w="1905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1" name="Line 164"/>
            <p:cNvSpPr>
              <a:spLocks noChangeShapeType="1"/>
            </p:cNvSpPr>
            <p:nvPr/>
          </p:nvSpPr>
          <p:spPr bwMode="auto">
            <a:xfrm>
              <a:off x="3583" y="2736"/>
              <a:ext cx="0" cy="1069"/>
            </a:xfrm>
            <a:prstGeom prst="line">
              <a:avLst/>
            </a:prstGeom>
            <a:noFill/>
            <a:ln w="1905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2" name="Line 165"/>
            <p:cNvSpPr>
              <a:spLocks noChangeShapeType="1"/>
            </p:cNvSpPr>
            <p:nvPr/>
          </p:nvSpPr>
          <p:spPr bwMode="auto">
            <a:xfrm>
              <a:off x="4717" y="2736"/>
              <a:ext cx="0" cy="1069"/>
            </a:xfrm>
            <a:prstGeom prst="line">
              <a:avLst/>
            </a:prstGeom>
            <a:noFill/>
            <a:ln w="1905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3" name="Line 166"/>
            <p:cNvSpPr>
              <a:spLocks noChangeShapeType="1"/>
            </p:cNvSpPr>
            <p:nvPr/>
          </p:nvSpPr>
          <p:spPr bwMode="auto">
            <a:xfrm>
              <a:off x="2035"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4" name="Line 167"/>
            <p:cNvSpPr>
              <a:spLocks noChangeShapeType="1"/>
            </p:cNvSpPr>
            <p:nvPr/>
          </p:nvSpPr>
          <p:spPr bwMode="auto">
            <a:xfrm>
              <a:off x="1700"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5" name="Line 168"/>
            <p:cNvSpPr>
              <a:spLocks noChangeShapeType="1"/>
            </p:cNvSpPr>
            <p:nvPr/>
          </p:nvSpPr>
          <p:spPr bwMode="auto">
            <a:xfrm>
              <a:off x="1881"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6" name="Line 169"/>
            <p:cNvSpPr>
              <a:spLocks noChangeShapeType="1"/>
            </p:cNvSpPr>
            <p:nvPr/>
          </p:nvSpPr>
          <p:spPr bwMode="auto">
            <a:xfrm>
              <a:off x="2138"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7" name="Line 170"/>
            <p:cNvSpPr>
              <a:spLocks noChangeShapeType="1"/>
            </p:cNvSpPr>
            <p:nvPr/>
          </p:nvSpPr>
          <p:spPr bwMode="auto">
            <a:xfrm>
              <a:off x="2240"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8" name="Line 171"/>
            <p:cNvSpPr>
              <a:spLocks noChangeShapeType="1"/>
            </p:cNvSpPr>
            <p:nvPr/>
          </p:nvSpPr>
          <p:spPr bwMode="auto">
            <a:xfrm>
              <a:off x="2370"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9" name="Line 172"/>
            <p:cNvSpPr>
              <a:spLocks noChangeShapeType="1"/>
            </p:cNvSpPr>
            <p:nvPr/>
          </p:nvSpPr>
          <p:spPr bwMode="auto">
            <a:xfrm>
              <a:off x="2420"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0" name="Line 173"/>
            <p:cNvSpPr>
              <a:spLocks noChangeShapeType="1"/>
            </p:cNvSpPr>
            <p:nvPr/>
          </p:nvSpPr>
          <p:spPr bwMode="auto">
            <a:xfrm>
              <a:off x="2319"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1" name="Line 174"/>
            <p:cNvSpPr>
              <a:spLocks noChangeShapeType="1"/>
            </p:cNvSpPr>
            <p:nvPr/>
          </p:nvSpPr>
          <p:spPr bwMode="auto">
            <a:xfrm>
              <a:off x="1518"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2" name="Line 175"/>
            <p:cNvSpPr>
              <a:spLocks noChangeShapeType="1"/>
            </p:cNvSpPr>
            <p:nvPr/>
          </p:nvSpPr>
          <p:spPr bwMode="auto">
            <a:xfrm>
              <a:off x="3169"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3" name="Line 176"/>
            <p:cNvSpPr>
              <a:spLocks noChangeShapeType="1"/>
            </p:cNvSpPr>
            <p:nvPr/>
          </p:nvSpPr>
          <p:spPr bwMode="auto">
            <a:xfrm>
              <a:off x="2834"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4" name="Line 177"/>
            <p:cNvSpPr>
              <a:spLocks noChangeShapeType="1"/>
            </p:cNvSpPr>
            <p:nvPr/>
          </p:nvSpPr>
          <p:spPr bwMode="auto">
            <a:xfrm>
              <a:off x="3014"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5" name="Line 178"/>
            <p:cNvSpPr>
              <a:spLocks noChangeShapeType="1"/>
            </p:cNvSpPr>
            <p:nvPr/>
          </p:nvSpPr>
          <p:spPr bwMode="auto">
            <a:xfrm>
              <a:off x="3272"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6" name="Line 179"/>
            <p:cNvSpPr>
              <a:spLocks noChangeShapeType="1"/>
            </p:cNvSpPr>
            <p:nvPr/>
          </p:nvSpPr>
          <p:spPr bwMode="auto">
            <a:xfrm>
              <a:off x="3375"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7" name="Line 180"/>
            <p:cNvSpPr>
              <a:spLocks noChangeShapeType="1"/>
            </p:cNvSpPr>
            <p:nvPr/>
          </p:nvSpPr>
          <p:spPr bwMode="auto">
            <a:xfrm>
              <a:off x="3504"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8" name="Line 181"/>
            <p:cNvSpPr>
              <a:spLocks noChangeShapeType="1"/>
            </p:cNvSpPr>
            <p:nvPr/>
          </p:nvSpPr>
          <p:spPr bwMode="auto">
            <a:xfrm>
              <a:off x="3556"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9" name="Line 182"/>
            <p:cNvSpPr>
              <a:spLocks noChangeShapeType="1"/>
            </p:cNvSpPr>
            <p:nvPr/>
          </p:nvSpPr>
          <p:spPr bwMode="auto">
            <a:xfrm>
              <a:off x="3452"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0" name="Line 183"/>
            <p:cNvSpPr>
              <a:spLocks noChangeShapeType="1"/>
            </p:cNvSpPr>
            <p:nvPr/>
          </p:nvSpPr>
          <p:spPr bwMode="auto">
            <a:xfrm>
              <a:off x="2654"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1" name="Line 184"/>
            <p:cNvSpPr>
              <a:spLocks noChangeShapeType="1"/>
            </p:cNvSpPr>
            <p:nvPr/>
          </p:nvSpPr>
          <p:spPr bwMode="auto">
            <a:xfrm>
              <a:off x="4303"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2" name="Line 185"/>
            <p:cNvSpPr>
              <a:spLocks noChangeShapeType="1"/>
            </p:cNvSpPr>
            <p:nvPr/>
          </p:nvSpPr>
          <p:spPr bwMode="auto">
            <a:xfrm>
              <a:off x="3968"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3" name="Line 186"/>
            <p:cNvSpPr>
              <a:spLocks noChangeShapeType="1"/>
            </p:cNvSpPr>
            <p:nvPr/>
          </p:nvSpPr>
          <p:spPr bwMode="auto">
            <a:xfrm>
              <a:off x="4149"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4" name="Line 187"/>
            <p:cNvSpPr>
              <a:spLocks noChangeShapeType="1"/>
            </p:cNvSpPr>
            <p:nvPr/>
          </p:nvSpPr>
          <p:spPr bwMode="auto">
            <a:xfrm>
              <a:off x="4407"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5" name="Line 188"/>
            <p:cNvSpPr>
              <a:spLocks noChangeShapeType="1"/>
            </p:cNvSpPr>
            <p:nvPr/>
          </p:nvSpPr>
          <p:spPr bwMode="auto">
            <a:xfrm>
              <a:off x="4509"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6" name="Line 189"/>
            <p:cNvSpPr>
              <a:spLocks noChangeShapeType="1"/>
            </p:cNvSpPr>
            <p:nvPr/>
          </p:nvSpPr>
          <p:spPr bwMode="auto">
            <a:xfrm>
              <a:off x="4638"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7" name="Line 190"/>
            <p:cNvSpPr>
              <a:spLocks noChangeShapeType="1"/>
            </p:cNvSpPr>
            <p:nvPr/>
          </p:nvSpPr>
          <p:spPr bwMode="auto">
            <a:xfrm>
              <a:off x="4689"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8" name="Line 191"/>
            <p:cNvSpPr>
              <a:spLocks noChangeShapeType="1"/>
            </p:cNvSpPr>
            <p:nvPr/>
          </p:nvSpPr>
          <p:spPr bwMode="auto">
            <a:xfrm>
              <a:off x="4586"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9" name="Line 192"/>
            <p:cNvSpPr>
              <a:spLocks noChangeShapeType="1"/>
            </p:cNvSpPr>
            <p:nvPr/>
          </p:nvSpPr>
          <p:spPr bwMode="auto">
            <a:xfrm>
              <a:off x="3787"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0" name="Line 193"/>
            <p:cNvSpPr>
              <a:spLocks noChangeShapeType="1"/>
            </p:cNvSpPr>
            <p:nvPr/>
          </p:nvSpPr>
          <p:spPr bwMode="auto">
            <a:xfrm rot="-5400000">
              <a:off x="3021" y="1835"/>
              <a:ext cx="0" cy="3413"/>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1" name="Line 194"/>
            <p:cNvSpPr>
              <a:spLocks noChangeShapeType="1"/>
            </p:cNvSpPr>
            <p:nvPr/>
          </p:nvSpPr>
          <p:spPr bwMode="auto">
            <a:xfrm rot="-5400000">
              <a:off x="3021" y="1564"/>
              <a:ext cx="0" cy="3413"/>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2" name="Line 195"/>
            <p:cNvSpPr>
              <a:spLocks noChangeShapeType="1"/>
            </p:cNvSpPr>
            <p:nvPr/>
          </p:nvSpPr>
          <p:spPr bwMode="auto">
            <a:xfrm rot="-5400000">
              <a:off x="3021" y="1297"/>
              <a:ext cx="0" cy="3413"/>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3" name="Line 196"/>
            <p:cNvSpPr>
              <a:spLocks noChangeShapeType="1"/>
            </p:cNvSpPr>
            <p:nvPr/>
          </p:nvSpPr>
          <p:spPr bwMode="auto">
            <a:xfrm rot="-5400000">
              <a:off x="3021" y="1026"/>
              <a:ext cx="0" cy="3413"/>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44" name="Object 197"/>
            <p:cNvGraphicFramePr>
              <a:graphicFrameLocks noChangeAspect="1"/>
            </p:cNvGraphicFramePr>
            <p:nvPr/>
          </p:nvGraphicFramePr>
          <p:xfrm>
            <a:off x="1212" y="3810"/>
            <a:ext cx="284" cy="179"/>
          </p:xfrm>
          <a:graphic>
            <a:graphicData uri="http://schemas.openxmlformats.org/presentationml/2006/ole">
              <mc:AlternateContent xmlns:mc="http://schemas.openxmlformats.org/markup-compatibility/2006">
                <mc:Choice xmlns:v="urn:schemas-microsoft-com:vml" Requires="v">
                  <p:oleObj spid="_x0000_s37619" name="公式" r:id="rId5" imgW="279360" imgH="203040" progId="Equation.3">
                    <p:embed/>
                  </p:oleObj>
                </mc:Choice>
                <mc:Fallback>
                  <p:oleObj name="公式" r:id="rId5" imgW="279360" imgH="203040" progId="Equation.3">
                    <p:embed/>
                    <p:pic>
                      <p:nvPicPr>
                        <p:cNvPr id="35847" name="Object 19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2" y="3810"/>
                          <a:ext cx="28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 name="Object 198"/>
            <p:cNvGraphicFramePr>
              <a:graphicFrameLocks noChangeAspect="1"/>
            </p:cNvGraphicFramePr>
            <p:nvPr/>
          </p:nvGraphicFramePr>
          <p:xfrm>
            <a:off x="2320" y="3787"/>
            <a:ext cx="232" cy="180"/>
          </p:xfrm>
          <a:graphic>
            <a:graphicData uri="http://schemas.openxmlformats.org/presentationml/2006/ole">
              <mc:AlternateContent xmlns:mc="http://schemas.openxmlformats.org/markup-compatibility/2006">
                <mc:Choice xmlns:v="urn:schemas-microsoft-com:vml" Requires="v">
                  <p:oleObj spid="_x0000_s37620" name="公式" r:id="rId7" imgW="228600" imgH="203040" progId="Equation.3">
                    <p:embed/>
                  </p:oleObj>
                </mc:Choice>
                <mc:Fallback>
                  <p:oleObj name="公式" r:id="rId7" imgW="228600" imgH="203040" progId="Equation.3">
                    <p:embed/>
                    <p:pic>
                      <p:nvPicPr>
                        <p:cNvPr id="35848" name="Object 19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20" y="3787"/>
                          <a:ext cx="232"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 name="Object 199"/>
            <p:cNvGraphicFramePr>
              <a:graphicFrameLocks noChangeAspect="1"/>
            </p:cNvGraphicFramePr>
            <p:nvPr/>
          </p:nvGraphicFramePr>
          <p:xfrm>
            <a:off x="3485" y="3810"/>
            <a:ext cx="219" cy="179"/>
          </p:xfrm>
          <a:graphic>
            <a:graphicData uri="http://schemas.openxmlformats.org/presentationml/2006/ole">
              <mc:AlternateContent xmlns:mc="http://schemas.openxmlformats.org/markup-compatibility/2006">
                <mc:Choice xmlns:v="urn:schemas-microsoft-com:vml" Requires="v">
                  <p:oleObj spid="_x0000_s37621" name="公式" r:id="rId9" imgW="215640" imgH="203040" progId="Equation.3">
                    <p:embed/>
                  </p:oleObj>
                </mc:Choice>
                <mc:Fallback>
                  <p:oleObj name="公式" r:id="rId9" imgW="215640" imgH="203040" progId="Equation.3">
                    <p:embed/>
                    <p:pic>
                      <p:nvPicPr>
                        <p:cNvPr id="35849" name="Object 19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85" y="3810"/>
                          <a:ext cx="219"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7" name="Object 200"/>
            <p:cNvGraphicFramePr>
              <a:graphicFrameLocks noChangeAspect="1"/>
            </p:cNvGraphicFramePr>
            <p:nvPr/>
          </p:nvGraphicFramePr>
          <p:xfrm>
            <a:off x="4602" y="3810"/>
            <a:ext cx="243" cy="179"/>
          </p:xfrm>
          <a:graphic>
            <a:graphicData uri="http://schemas.openxmlformats.org/presentationml/2006/ole">
              <mc:AlternateContent xmlns:mc="http://schemas.openxmlformats.org/markup-compatibility/2006">
                <mc:Choice xmlns:v="urn:schemas-microsoft-com:vml" Requires="v">
                  <p:oleObj spid="_x0000_s37622" name="公式" r:id="rId11" imgW="241200" imgH="203040" progId="Equation.3">
                    <p:embed/>
                  </p:oleObj>
                </mc:Choice>
                <mc:Fallback>
                  <p:oleObj name="公式" r:id="rId11" imgW="241200" imgH="203040" progId="Equation.3">
                    <p:embed/>
                    <p:pic>
                      <p:nvPicPr>
                        <p:cNvPr id="35850" name="Object 20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02" y="3810"/>
                          <a:ext cx="243"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 name="Object 201"/>
            <p:cNvGraphicFramePr>
              <a:graphicFrameLocks noChangeAspect="1"/>
            </p:cNvGraphicFramePr>
            <p:nvPr/>
          </p:nvGraphicFramePr>
          <p:xfrm>
            <a:off x="4807" y="3628"/>
            <a:ext cx="220" cy="175"/>
          </p:xfrm>
          <a:graphic>
            <a:graphicData uri="http://schemas.openxmlformats.org/presentationml/2006/ole">
              <mc:AlternateContent xmlns:mc="http://schemas.openxmlformats.org/markup-compatibility/2006">
                <mc:Choice xmlns:v="urn:schemas-microsoft-com:vml" Requires="v">
                  <p:oleObj spid="_x0000_s37623" name="公式" r:id="rId13" imgW="152280" imgH="139680" progId="Equation.3">
                    <p:embed/>
                  </p:oleObj>
                </mc:Choice>
                <mc:Fallback>
                  <p:oleObj name="公式" r:id="rId13" imgW="152280" imgH="139680" progId="Equation.3">
                    <p:embed/>
                    <p:pic>
                      <p:nvPicPr>
                        <p:cNvPr id="35851" name="Object 20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807" y="3628"/>
                          <a:ext cx="220" cy="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202"/>
            <p:cNvGraphicFramePr>
              <a:graphicFrameLocks noChangeAspect="1"/>
            </p:cNvGraphicFramePr>
            <p:nvPr/>
          </p:nvGraphicFramePr>
          <p:xfrm>
            <a:off x="1160" y="3176"/>
            <a:ext cx="129" cy="156"/>
          </p:xfrm>
          <a:graphic>
            <a:graphicData uri="http://schemas.openxmlformats.org/presentationml/2006/ole">
              <mc:AlternateContent xmlns:mc="http://schemas.openxmlformats.org/markup-compatibility/2006">
                <mc:Choice xmlns:v="urn:schemas-microsoft-com:vml" Requires="v">
                  <p:oleObj spid="_x0000_s37624" name="公式" r:id="rId15" imgW="126720" imgH="177480" progId="Equation.3">
                    <p:embed/>
                  </p:oleObj>
                </mc:Choice>
                <mc:Fallback>
                  <p:oleObj name="公式" r:id="rId15" imgW="126720" imgH="177480" progId="Equation.3">
                    <p:embed/>
                    <p:pic>
                      <p:nvPicPr>
                        <p:cNvPr id="35852" name="Object 20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160" y="3176"/>
                          <a:ext cx="129" cy="1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0" name="Object 203"/>
            <p:cNvGraphicFramePr>
              <a:graphicFrameLocks noChangeAspect="1"/>
            </p:cNvGraphicFramePr>
            <p:nvPr/>
          </p:nvGraphicFramePr>
          <p:xfrm>
            <a:off x="1134" y="2908"/>
            <a:ext cx="206" cy="157"/>
          </p:xfrm>
          <a:graphic>
            <a:graphicData uri="http://schemas.openxmlformats.org/presentationml/2006/ole">
              <mc:AlternateContent xmlns:mc="http://schemas.openxmlformats.org/markup-compatibility/2006">
                <mc:Choice xmlns:v="urn:schemas-microsoft-com:vml" Requires="v">
                  <p:oleObj spid="_x0000_s37625" name="公式" r:id="rId17" imgW="203040" imgH="177480" progId="Equation.3">
                    <p:embed/>
                  </p:oleObj>
                </mc:Choice>
                <mc:Fallback>
                  <p:oleObj name="公式" r:id="rId17" imgW="203040" imgH="177480" progId="Equation.3">
                    <p:embed/>
                    <p:pic>
                      <p:nvPicPr>
                        <p:cNvPr id="35853" name="Object 20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134" y="2908"/>
                          <a:ext cx="206" cy="1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1" name="Object 204"/>
            <p:cNvGraphicFramePr>
              <a:graphicFrameLocks noChangeAspect="1"/>
            </p:cNvGraphicFramePr>
            <p:nvPr/>
          </p:nvGraphicFramePr>
          <p:xfrm>
            <a:off x="1346" y="2500"/>
            <a:ext cx="394" cy="197"/>
          </p:xfrm>
          <a:graphic>
            <a:graphicData uri="http://schemas.openxmlformats.org/presentationml/2006/ole">
              <mc:AlternateContent xmlns:mc="http://schemas.openxmlformats.org/markup-compatibility/2006">
                <mc:Choice xmlns:v="urn:schemas-microsoft-com:vml" Requires="v">
                  <p:oleObj spid="_x0000_s37626" name="公式" r:id="rId19" imgW="355320" imgH="203040" progId="Equation.3">
                    <p:embed/>
                  </p:oleObj>
                </mc:Choice>
                <mc:Fallback>
                  <p:oleObj name="公式" r:id="rId19" imgW="355320" imgH="203040" progId="Equation.3">
                    <p:embed/>
                    <p:pic>
                      <p:nvPicPr>
                        <p:cNvPr id="35854" name="Object 20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346" y="2500"/>
                          <a:ext cx="394" cy="1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2" name="Object 205"/>
            <p:cNvGraphicFramePr>
              <a:graphicFrameLocks noChangeAspect="1"/>
            </p:cNvGraphicFramePr>
            <p:nvPr/>
          </p:nvGraphicFramePr>
          <p:xfrm>
            <a:off x="1020" y="3423"/>
            <a:ext cx="311" cy="156"/>
          </p:xfrm>
          <a:graphic>
            <a:graphicData uri="http://schemas.openxmlformats.org/presentationml/2006/ole">
              <mc:AlternateContent xmlns:mc="http://schemas.openxmlformats.org/markup-compatibility/2006">
                <mc:Choice xmlns:v="urn:schemas-microsoft-com:vml" Requires="v">
                  <p:oleObj spid="_x0000_s37627" name="公式" r:id="rId21" imgW="304560" imgH="177480" progId="Equation.3">
                    <p:embed/>
                  </p:oleObj>
                </mc:Choice>
                <mc:Fallback>
                  <p:oleObj name="公式" r:id="rId21" imgW="304560" imgH="177480" progId="Equation.3">
                    <p:embed/>
                    <p:pic>
                      <p:nvPicPr>
                        <p:cNvPr id="35855" name="Object 20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020" y="3423"/>
                          <a:ext cx="311" cy="1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3" name="Object 206"/>
            <p:cNvGraphicFramePr>
              <a:graphicFrameLocks noChangeAspect="1"/>
            </p:cNvGraphicFramePr>
            <p:nvPr/>
          </p:nvGraphicFramePr>
          <p:xfrm>
            <a:off x="1020" y="3693"/>
            <a:ext cx="311" cy="157"/>
          </p:xfrm>
          <a:graphic>
            <a:graphicData uri="http://schemas.openxmlformats.org/presentationml/2006/ole">
              <mc:AlternateContent xmlns:mc="http://schemas.openxmlformats.org/markup-compatibility/2006">
                <mc:Choice xmlns:v="urn:schemas-microsoft-com:vml" Requires="v">
                  <p:oleObj spid="_x0000_s37628" name="公式" r:id="rId23" imgW="304560" imgH="177480" progId="Equation.3">
                    <p:embed/>
                  </p:oleObj>
                </mc:Choice>
                <mc:Fallback>
                  <p:oleObj name="公式" r:id="rId23" imgW="304560" imgH="177480" progId="Equation.3">
                    <p:embed/>
                    <p:pic>
                      <p:nvPicPr>
                        <p:cNvPr id="35856" name="Object 206"/>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020" y="3693"/>
                          <a:ext cx="311" cy="1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4" name="Object 209"/>
            <p:cNvGraphicFramePr>
              <a:graphicFrameLocks noChangeAspect="1"/>
            </p:cNvGraphicFramePr>
            <p:nvPr/>
          </p:nvGraphicFramePr>
          <p:xfrm>
            <a:off x="1134" y="2659"/>
            <a:ext cx="207" cy="157"/>
          </p:xfrm>
          <a:graphic>
            <a:graphicData uri="http://schemas.openxmlformats.org/presentationml/2006/ole">
              <mc:AlternateContent xmlns:mc="http://schemas.openxmlformats.org/markup-compatibility/2006">
                <mc:Choice xmlns:v="urn:schemas-microsoft-com:vml" Requires="v">
                  <p:oleObj spid="_x0000_s37629" name="公式" r:id="rId25" imgW="203040" imgH="177480" progId="Equation.3">
                    <p:embed/>
                  </p:oleObj>
                </mc:Choice>
                <mc:Fallback>
                  <p:oleObj name="公式" r:id="rId25" imgW="203040" imgH="177480" progId="Equation.3">
                    <p:embed/>
                    <p:pic>
                      <p:nvPicPr>
                        <p:cNvPr id="35857" name="Object 209"/>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134" y="2659"/>
                          <a:ext cx="207" cy="1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55" name="Group 220"/>
          <p:cNvGrpSpPr>
            <a:grpSpLocks/>
          </p:cNvGrpSpPr>
          <p:nvPr/>
        </p:nvGrpSpPr>
        <p:grpSpPr bwMode="auto">
          <a:xfrm>
            <a:off x="4800918" y="5219476"/>
            <a:ext cx="1692275" cy="787400"/>
            <a:chOff x="2109" y="3158"/>
            <a:chExt cx="1066" cy="496"/>
          </a:xfrm>
        </p:grpSpPr>
        <p:sp>
          <p:nvSpPr>
            <p:cNvPr id="56" name="Line 208"/>
            <p:cNvSpPr>
              <a:spLocks noChangeShapeType="1"/>
            </p:cNvSpPr>
            <p:nvPr/>
          </p:nvSpPr>
          <p:spPr bwMode="auto">
            <a:xfrm>
              <a:off x="2109" y="3158"/>
              <a:ext cx="1066" cy="496"/>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57" name="Object 210"/>
            <p:cNvGraphicFramePr>
              <a:graphicFrameLocks noChangeAspect="1"/>
            </p:cNvGraphicFramePr>
            <p:nvPr/>
          </p:nvGraphicFramePr>
          <p:xfrm>
            <a:off x="2789" y="3362"/>
            <a:ext cx="286" cy="164"/>
          </p:xfrm>
          <a:graphic>
            <a:graphicData uri="http://schemas.openxmlformats.org/presentationml/2006/ole">
              <mc:AlternateContent xmlns:mc="http://schemas.openxmlformats.org/markup-compatibility/2006">
                <mc:Choice xmlns:v="urn:schemas-microsoft-com:vml" Requires="v">
                  <p:oleObj spid="_x0000_s37630" name="公式" r:id="rId27" imgW="304560" imgH="177480" progId="Equation.3">
                    <p:embed/>
                  </p:oleObj>
                </mc:Choice>
                <mc:Fallback>
                  <p:oleObj name="公式" r:id="rId27" imgW="304560" imgH="177480" progId="Equation.3">
                    <p:embed/>
                    <p:pic>
                      <p:nvPicPr>
                        <p:cNvPr id="35846" name="Object 210"/>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2789" y="3362"/>
                          <a:ext cx="286" cy="16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58" name="Line 214"/>
          <p:cNvSpPr>
            <a:spLocks noChangeShapeType="1"/>
          </p:cNvSpPr>
          <p:nvPr/>
        </p:nvSpPr>
        <p:spPr bwMode="auto">
          <a:xfrm flipV="1">
            <a:off x="4800918" y="4459063"/>
            <a:ext cx="0" cy="1727200"/>
          </a:xfrm>
          <a:prstGeom prst="line">
            <a:avLst/>
          </a:prstGeom>
          <a:noFill/>
          <a:ln w="12700"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59" name="Object 215"/>
          <p:cNvGraphicFramePr>
            <a:graphicFrameLocks noChangeAspect="1"/>
          </p:cNvGraphicFramePr>
          <p:nvPr>
            <p:extLst>
              <p:ext uri="{D42A27DB-BD31-4B8C-83A1-F6EECF244321}">
                <p14:modId xmlns:p14="http://schemas.microsoft.com/office/powerpoint/2010/main" val="3634986721"/>
              </p:ext>
            </p:extLst>
          </p:nvPr>
        </p:nvGraphicFramePr>
        <p:xfrm>
          <a:off x="4619943" y="6078313"/>
          <a:ext cx="357187" cy="425450"/>
        </p:xfrm>
        <a:graphic>
          <a:graphicData uri="http://schemas.openxmlformats.org/presentationml/2006/ole">
            <mc:AlternateContent xmlns:mc="http://schemas.openxmlformats.org/markup-compatibility/2006">
              <mc:Choice xmlns:v="urn:schemas-microsoft-com:vml" Requires="v">
                <p:oleObj spid="_x0000_s37631" name="公式" r:id="rId29" imgW="177480" imgH="215640" progId="Equation.3">
                  <p:embed/>
                </p:oleObj>
              </mc:Choice>
              <mc:Fallback>
                <p:oleObj name="公式" r:id="rId29" imgW="177480" imgH="215640" progId="Equation.3">
                  <p:embed/>
                  <p:pic>
                    <p:nvPicPr>
                      <p:cNvPr id="265431" name="Object 215"/>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4619943" y="6078313"/>
                        <a:ext cx="357187" cy="425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0" name="Line 217"/>
          <p:cNvSpPr>
            <a:spLocks noChangeShapeType="1"/>
          </p:cNvSpPr>
          <p:nvPr/>
        </p:nvSpPr>
        <p:spPr bwMode="auto">
          <a:xfrm>
            <a:off x="4800918" y="5214713"/>
            <a:ext cx="3887787" cy="914400"/>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nvGrpSpPr>
          <p:cNvPr id="61" name="Group 219"/>
          <p:cNvGrpSpPr>
            <a:grpSpLocks/>
          </p:cNvGrpSpPr>
          <p:nvPr/>
        </p:nvGrpSpPr>
        <p:grpSpPr bwMode="auto">
          <a:xfrm>
            <a:off x="3432493" y="4782913"/>
            <a:ext cx="1368425" cy="438150"/>
            <a:chOff x="1247" y="2891"/>
            <a:chExt cx="862" cy="276"/>
          </a:xfrm>
        </p:grpSpPr>
        <p:sp>
          <p:nvSpPr>
            <p:cNvPr id="62" name="Line 212"/>
            <p:cNvSpPr>
              <a:spLocks noChangeShapeType="1"/>
            </p:cNvSpPr>
            <p:nvPr/>
          </p:nvSpPr>
          <p:spPr bwMode="auto">
            <a:xfrm>
              <a:off x="1247" y="2954"/>
              <a:ext cx="862" cy="213"/>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63" name="Object 218"/>
            <p:cNvGraphicFramePr>
              <a:graphicFrameLocks noChangeAspect="1"/>
            </p:cNvGraphicFramePr>
            <p:nvPr/>
          </p:nvGraphicFramePr>
          <p:xfrm>
            <a:off x="1587" y="2891"/>
            <a:ext cx="386" cy="199"/>
          </p:xfrm>
          <a:graphic>
            <a:graphicData uri="http://schemas.openxmlformats.org/presentationml/2006/ole">
              <mc:AlternateContent xmlns:mc="http://schemas.openxmlformats.org/markup-compatibility/2006">
                <mc:Choice xmlns:v="urn:schemas-microsoft-com:vml" Requires="v">
                  <p:oleObj spid="_x0000_s37632" name="公式" r:id="rId31" imgW="304560" imgH="177480" progId="Equation.3">
                    <p:embed/>
                  </p:oleObj>
                </mc:Choice>
                <mc:Fallback>
                  <p:oleObj name="公式" r:id="rId31" imgW="304560" imgH="177480" progId="Equation.3">
                    <p:embed/>
                    <p:pic>
                      <p:nvPicPr>
                        <p:cNvPr id="35845" name="Object 218"/>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1587" y="2891"/>
                          <a:ext cx="386" cy="1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64" name="Line 221"/>
          <p:cNvSpPr>
            <a:spLocks noChangeShapeType="1"/>
          </p:cNvSpPr>
          <p:nvPr/>
        </p:nvSpPr>
        <p:spPr bwMode="auto">
          <a:xfrm>
            <a:off x="4800918" y="5214713"/>
            <a:ext cx="1820862" cy="0"/>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nvGrpSpPr>
          <p:cNvPr id="65" name="Group 227"/>
          <p:cNvGrpSpPr>
            <a:grpSpLocks/>
          </p:cNvGrpSpPr>
          <p:nvPr/>
        </p:nvGrpSpPr>
        <p:grpSpPr bwMode="auto">
          <a:xfrm>
            <a:off x="2316480" y="4674963"/>
            <a:ext cx="1568450" cy="287338"/>
            <a:chOff x="544" y="2818"/>
            <a:chExt cx="988" cy="181"/>
          </a:xfrm>
        </p:grpSpPr>
        <p:sp>
          <p:nvSpPr>
            <p:cNvPr id="66" name="Line 223"/>
            <p:cNvSpPr>
              <a:spLocks noChangeShapeType="1"/>
            </p:cNvSpPr>
            <p:nvPr/>
          </p:nvSpPr>
          <p:spPr bwMode="auto">
            <a:xfrm>
              <a:off x="884" y="2954"/>
              <a:ext cx="648" cy="0"/>
            </a:xfrm>
            <a:prstGeom prst="line">
              <a:avLst/>
            </a:prstGeom>
            <a:noFill/>
            <a:ln w="9525" cap="sq">
              <a:solidFill>
                <a:srgbClr val="0000FF"/>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67" name="Object 222"/>
            <p:cNvGraphicFramePr>
              <a:graphicFrameLocks noChangeAspect="1"/>
            </p:cNvGraphicFramePr>
            <p:nvPr/>
          </p:nvGraphicFramePr>
          <p:xfrm>
            <a:off x="544" y="2824"/>
            <a:ext cx="400" cy="175"/>
          </p:xfrm>
          <a:graphic>
            <a:graphicData uri="http://schemas.openxmlformats.org/presentationml/2006/ole">
              <mc:AlternateContent xmlns:mc="http://schemas.openxmlformats.org/markup-compatibility/2006">
                <mc:Choice xmlns:v="urn:schemas-microsoft-com:vml" Requires="v">
                  <p:oleObj spid="_x0000_s37633" name="公式" r:id="rId33" imgW="482400" imgH="203040" progId="Equation.3">
                    <p:embed/>
                  </p:oleObj>
                </mc:Choice>
                <mc:Fallback>
                  <p:oleObj name="公式" r:id="rId33" imgW="482400" imgH="203040" progId="Equation.3">
                    <p:embed/>
                    <p:pic>
                      <p:nvPicPr>
                        <p:cNvPr id="35844" name="Object 222"/>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544" y="2824"/>
                          <a:ext cx="400" cy="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8" name="Line 224"/>
            <p:cNvSpPr>
              <a:spLocks noChangeShapeType="1"/>
            </p:cNvSpPr>
            <p:nvPr/>
          </p:nvSpPr>
          <p:spPr bwMode="auto">
            <a:xfrm>
              <a:off x="884" y="2818"/>
              <a:ext cx="454" cy="0"/>
            </a:xfrm>
            <a:prstGeom prst="line">
              <a:avLst/>
            </a:prstGeom>
            <a:noFill/>
            <a:ln w="9525" cap="sq">
              <a:solidFill>
                <a:srgbClr val="0000FF"/>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69" name="Line 225"/>
            <p:cNvSpPr>
              <a:spLocks noChangeShapeType="1"/>
            </p:cNvSpPr>
            <p:nvPr/>
          </p:nvSpPr>
          <p:spPr bwMode="auto">
            <a:xfrm rot="-5400000">
              <a:off x="907" y="2886"/>
              <a:ext cx="136" cy="0"/>
            </a:xfrm>
            <a:prstGeom prst="line">
              <a:avLst/>
            </a:prstGeom>
            <a:noFill/>
            <a:ln w="9525" cap="sq">
              <a:solidFill>
                <a:srgbClr val="0000FF"/>
              </a:solidFill>
              <a:round/>
              <a:headEnd type="stealth" w="sm" len="med"/>
              <a:tailEnd type="stealth" w="sm"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sp>
        <p:nvSpPr>
          <p:cNvPr id="70" name="Rectangle 6"/>
          <p:cNvSpPr>
            <a:spLocks noChangeArrowheads="1"/>
          </p:cNvSpPr>
          <p:nvPr/>
        </p:nvSpPr>
        <p:spPr bwMode="auto">
          <a:xfrm>
            <a:off x="528638" y="1088143"/>
            <a:ext cx="6877050" cy="461665"/>
          </a:xfrm>
          <a:prstGeom prst="rect">
            <a:avLst/>
          </a:prstGeom>
          <a:solidFill>
            <a:schemeClr val="bg1">
              <a:alpha val="0"/>
            </a:schemeClr>
          </a:solidFill>
          <a:ln>
            <a:noFill/>
          </a:ln>
          <a:extLst>
            <a:ext uri="{91240B29-F687-4F45-9708-019B960494DF}">
              <a14:hiddenLine xmlns:a14="http://schemas.microsoft.com/office/drawing/2010/main" w="222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r>
              <a:rPr lang="zh-CN" altLang="en-US" sz="2400" b="1" dirty="0">
                <a:solidFill>
                  <a:srgbClr val="0070C0"/>
                </a:solidFill>
                <a:latin typeface="+mj-ea"/>
                <a:ea typeface="+mj-ea"/>
              </a:rPr>
              <a:t>由</a:t>
            </a:r>
            <a:r>
              <a:rPr lang="en-US" altLang="zh-CN" sz="2400" b="1" dirty="0">
                <a:solidFill>
                  <a:srgbClr val="0070C0"/>
                </a:solidFill>
                <a:latin typeface="+mj-ea"/>
                <a:ea typeface="+mj-ea"/>
              </a:rPr>
              <a:t>Bode</a:t>
            </a:r>
            <a:r>
              <a:rPr lang="zh-CN" altLang="en-US" sz="2400" b="1" dirty="0">
                <a:solidFill>
                  <a:srgbClr val="0070C0"/>
                </a:solidFill>
                <a:latin typeface="+mj-ea"/>
                <a:ea typeface="+mj-ea"/>
              </a:rPr>
              <a:t>图求系统的传递函数的步骤</a:t>
            </a:r>
          </a:p>
        </p:txBody>
      </p:sp>
    </p:spTree>
    <p:extLst>
      <p:ext uri="{BB962C8B-B14F-4D97-AF65-F5344CB8AC3E}">
        <p14:creationId xmlns:p14="http://schemas.microsoft.com/office/powerpoint/2010/main" val="698032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wipe(left)">
                                      <p:cBhvr>
                                        <p:cTn id="7" dur="2000"/>
                                        <p:tgtEl>
                                          <p:spTgt spid="6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wipe(left)">
                                      <p:cBhvr>
                                        <p:cTn id="12" dur="2000"/>
                                        <p:tgtEl>
                                          <p:spTgt spid="60"/>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6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2000"/>
                                        <p:tgtEl>
                                          <p:spTgt spid="55"/>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nodeType="clickEffect">
                                  <p:stCondLst>
                                    <p:cond delay="0"/>
                                  </p:stCondLst>
                                  <p:childTnLst>
                                    <p:set>
                                      <p:cBhvr>
                                        <p:cTn id="31" dur="1" fill="hold">
                                          <p:stCondLst>
                                            <p:cond delay="0"/>
                                          </p:stCondLst>
                                        </p:cTn>
                                        <p:tgtEl>
                                          <p:spTgt spid="55"/>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wipe(left)">
                                      <p:cBhvr>
                                        <p:cTn id="36" dur="2000"/>
                                        <p:tgtEl>
                                          <p:spTgt spid="64"/>
                                        </p:tgtEl>
                                      </p:cBhvr>
                                    </p:animEffect>
                                  </p:childTnLst>
                                </p:cTn>
                              </p:par>
                            </p:childTnLst>
                          </p:cTn>
                        </p:par>
                      </p:childTnLst>
                    </p:cTn>
                  </p:par>
                  <p:par>
                    <p:cTn id="37" fill="hold">
                      <p:stCondLst>
                        <p:cond delay="indefinite"/>
                      </p:stCondLst>
                      <p:childTnLst>
                        <p:par>
                          <p:cTn id="38" fill="hold">
                            <p:stCondLst>
                              <p:cond delay="0"/>
                            </p:stCondLst>
                            <p:childTnLst>
                              <p:par>
                                <p:cTn id="39" presetID="0" presetClass="path" presetSubtype="0" accel="50000" decel="50000" fill="hold" nodeType="clickEffect">
                                  <p:stCondLst>
                                    <p:cond delay="0"/>
                                  </p:stCondLst>
                                  <p:childTnLst>
                                    <p:animMotion origin="layout" path="M 5.55556E-7 5.78035E-7 L 5.55556E-7 -0.03168 " pathEditMode="relative" ptsTypes="AA">
                                      <p:cBhvr>
                                        <p:cTn id="40" dur="2000" fill="hold"/>
                                        <p:tgtEl>
                                          <p:spTgt spid="61"/>
                                        </p:tgtEl>
                                        <p:attrNameLst>
                                          <p:attrName>ppt_x</p:attrName>
                                          <p:attrName>ppt_y</p:attrName>
                                        </p:attrNameLst>
                                      </p:cBhvr>
                                    </p:animMotion>
                                  </p:childTnLst>
                                </p:cTn>
                              </p:par>
                            </p:childTnLst>
                          </p:cTn>
                        </p:par>
                      </p:childTnLst>
                    </p:cTn>
                  </p:par>
                  <p:par>
                    <p:cTn id="41" fill="hold">
                      <p:stCondLst>
                        <p:cond delay="indefinite"/>
                      </p:stCondLst>
                      <p:childTnLst>
                        <p:par>
                          <p:cTn id="42" fill="hold">
                            <p:stCondLst>
                              <p:cond delay="0"/>
                            </p:stCondLst>
                            <p:childTnLst>
                              <p:par>
                                <p:cTn id="43" presetID="0" presetClass="path" presetSubtype="0" accel="50000" decel="50000" fill="hold" nodeType="clickEffect">
                                  <p:stCondLst>
                                    <p:cond delay="0"/>
                                  </p:stCondLst>
                                  <p:childTnLst>
                                    <p:animMotion origin="layout" path="M -5.27778E-6 -3.4104E-6 L -5.27778E-6 -0.03144 " pathEditMode="relative" ptsTypes="AA">
                                      <p:cBhvr>
                                        <p:cTn id="44" dur="2000" fill="hold"/>
                                        <p:tgtEl>
                                          <p:spTgt spid="64"/>
                                        </p:tgtEl>
                                        <p:attrNameLst>
                                          <p:attrName>ppt_x</p:attrName>
                                          <p:attrName>ppt_y</p:attrName>
                                        </p:attrNameLst>
                                      </p:cBhvr>
                                    </p:animMotion>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graphicFrame>
        <p:nvGraphicFramePr>
          <p:cNvPr id="3" name="Object 4"/>
          <p:cNvGraphicFramePr>
            <a:graphicFrameLocks noChangeAspect="1"/>
          </p:cNvGraphicFramePr>
          <p:nvPr>
            <p:extLst>
              <p:ext uri="{D42A27DB-BD31-4B8C-83A1-F6EECF244321}">
                <p14:modId xmlns:p14="http://schemas.microsoft.com/office/powerpoint/2010/main" val="2329121876"/>
              </p:ext>
            </p:extLst>
          </p:nvPr>
        </p:nvGraphicFramePr>
        <p:xfrm>
          <a:off x="1280319" y="4090720"/>
          <a:ext cx="3240087" cy="438150"/>
        </p:xfrm>
        <a:graphic>
          <a:graphicData uri="http://schemas.openxmlformats.org/presentationml/2006/ole">
            <mc:AlternateContent xmlns:mc="http://schemas.openxmlformats.org/markup-compatibility/2006">
              <mc:Choice xmlns:v="urn:schemas-microsoft-com:vml" Requires="v">
                <p:oleObj spid="_x0000_s38764" name="公式" r:id="rId3" imgW="1562040" imgH="203040" progId="Equation.3">
                  <p:embed/>
                </p:oleObj>
              </mc:Choice>
              <mc:Fallback>
                <p:oleObj name="公式" r:id="rId3" imgW="1562040" imgH="203040" progId="Equation.3">
                  <p:embed/>
                  <p:pic>
                    <p:nvPicPr>
                      <p:cNvPr id="36866"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0319" y="4090720"/>
                        <a:ext cx="3240087" cy="4381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Rectangle 173"/>
          <p:cNvSpPr>
            <a:spLocks noChangeArrowheads="1"/>
          </p:cNvSpPr>
          <p:nvPr/>
        </p:nvSpPr>
        <p:spPr bwMode="auto">
          <a:xfrm>
            <a:off x="515937" y="2286937"/>
            <a:ext cx="1928178"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5000"/>
              </a:lnSpc>
            </a:pPr>
            <a:r>
              <a:rPr lang="zh-CN" altLang="en-US" sz="2000" b="1" dirty="0">
                <a:latin typeface="+mj-ea"/>
                <a:ea typeface="+mj-ea"/>
              </a:rPr>
              <a:t>（</a:t>
            </a:r>
            <a:r>
              <a:rPr lang="en-US" altLang="zh-CN" sz="2000" b="1" dirty="0">
                <a:latin typeface="+mj-ea"/>
                <a:ea typeface="+mj-ea"/>
              </a:rPr>
              <a:t>1</a:t>
            </a:r>
            <a:r>
              <a:rPr lang="zh-CN" altLang="en-US" sz="2000" b="1" dirty="0">
                <a:latin typeface="+mj-ea"/>
                <a:ea typeface="+mj-ea"/>
              </a:rPr>
              <a:t>）</a:t>
            </a:r>
            <a:r>
              <a:rPr lang="en-US" altLang="zh-CN" sz="2000" b="1" dirty="0">
                <a:latin typeface="+mj-ea"/>
                <a:ea typeface="+mj-ea"/>
              </a:rPr>
              <a:t>0</a:t>
            </a:r>
            <a:r>
              <a:rPr lang="zh-CN" altLang="en-US" sz="2000" b="1" dirty="0">
                <a:latin typeface="+mj-ea"/>
                <a:ea typeface="+mj-ea"/>
              </a:rPr>
              <a:t>型系统</a:t>
            </a:r>
          </a:p>
        </p:txBody>
      </p:sp>
      <p:graphicFrame>
        <p:nvGraphicFramePr>
          <p:cNvPr id="5" name="Object 174"/>
          <p:cNvGraphicFramePr>
            <a:graphicFrameLocks noChangeAspect="1"/>
          </p:cNvGraphicFramePr>
          <p:nvPr>
            <p:extLst>
              <p:ext uri="{D42A27DB-BD31-4B8C-83A1-F6EECF244321}">
                <p14:modId xmlns:p14="http://schemas.microsoft.com/office/powerpoint/2010/main" val="285166534"/>
              </p:ext>
            </p:extLst>
          </p:nvPr>
        </p:nvGraphicFramePr>
        <p:xfrm>
          <a:off x="1280318" y="3465479"/>
          <a:ext cx="788035" cy="425680"/>
        </p:xfrm>
        <a:graphic>
          <a:graphicData uri="http://schemas.openxmlformats.org/presentationml/2006/ole">
            <mc:AlternateContent xmlns:mc="http://schemas.openxmlformats.org/markup-compatibility/2006">
              <mc:Choice xmlns:v="urn:schemas-microsoft-com:vml" Requires="v">
                <p:oleObj spid="_x0000_s38765" name="公式" r:id="rId5" imgW="342720" imgH="177480" progId="Equation.3">
                  <p:embed/>
                </p:oleObj>
              </mc:Choice>
              <mc:Fallback>
                <p:oleObj name="公式" r:id="rId5" imgW="342720" imgH="177480" progId="Equation.3">
                  <p:embed/>
                  <p:pic>
                    <p:nvPicPr>
                      <p:cNvPr id="36867" name="Object 17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80318" y="3465479"/>
                        <a:ext cx="788035" cy="425680"/>
                      </a:xfrm>
                      <a:prstGeom prst="rect">
                        <a:avLst/>
                      </a:prstGeom>
                      <a:noFill/>
                    </p:spPr>
                  </p:pic>
                </p:oleObj>
              </mc:Fallback>
            </mc:AlternateContent>
          </a:graphicData>
        </a:graphic>
      </p:graphicFrame>
      <p:graphicFrame>
        <p:nvGraphicFramePr>
          <p:cNvPr id="6" name="Object 175"/>
          <p:cNvGraphicFramePr>
            <a:graphicFrameLocks noChangeAspect="1"/>
          </p:cNvGraphicFramePr>
          <p:nvPr>
            <p:extLst>
              <p:ext uri="{D42A27DB-BD31-4B8C-83A1-F6EECF244321}">
                <p14:modId xmlns:p14="http://schemas.microsoft.com/office/powerpoint/2010/main" val="1763602433"/>
              </p:ext>
            </p:extLst>
          </p:nvPr>
        </p:nvGraphicFramePr>
        <p:xfrm>
          <a:off x="1280319" y="4740471"/>
          <a:ext cx="2317750" cy="427037"/>
        </p:xfrm>
        <a:graphic>
          <a:graphicData uri="http://schemas.openxmlformats.org/presentationml/2006/ole">
            <mc:AlternateContent xmlns:mc="http://schemas.openxmlformats.org/markup-compatibility/2006">
              <mc:Choice xmlns:v="urn:schemas-microsoft-com:vml" Requires="v">
                <p:oleObj spid="_x0000_s38766" name="公式" r:id="rId7" imgW="1218960" imgH="215640" progId="Equation.3">
                  <p:embed/>
                </p:oleObj>
              </mc:Choice>
              <mc:Fallback>
                <p:oleObj name="公式" r:id="rId7" imgW="1218960" imgH="215640" progId="Equation.3">
                  <p:embed/>
                  <p:pic>
                    <p:nvPicPr>
                      <p:cNvPr id="36868" name="Object 17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80319" y="4740471"/>
                        <a:ext cx="2317750" cy="4270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7" name="Group 176"/>
          <p:cNvGrpSpPr>
            <a:grpSpLocks/>
          </p:cNvGrpSpPr>
          <p:nvPr/>
        </p:nvGrpSpPr>
        <p:grpSpPr bwMode="auto">
          <a:xfrm>
            <a:off x="4898390" y="2946400"/>
            <a:ext cx="6361113" cy="2363788"/>
            <a:chOff x="1020" y="2500"/>
            <a:chExt cx="4007" cy="1489"/>
          </a:xfrm>
        </p:grpSpPr>
        <p:sp>
          <p:nvSpPr>
            <p:cNvPr id="8" name="Line 177"/>
            <p:cNvSpPr>
              <a:spLocks noChangeShapeType="1"/>
            </p:cNvSpPr>
            <p:nvPr/>
          </p:nvSpPr>
          <p:spPr bwMode="auto">
            <a:xfrm>
              <a:off x="1314" y="3810"/>
              <a:ext cx="3515" cy="0"/>
            </a:xfrm>
            <a:prstGeom prst="line">
              <a:avLst/>
            </a:prstGeom>
            <a:noFill/>
            <a:ln w="19050" cap="sq">
              <a:solidFill>
                <a:schemeClr val="tx1"/>
              </a:solidFill>
              <a:round/>
              <a:headEnd/>
              <a:tailEnd type="stealth" w="med"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9" name="Line 178"/>
            <p:cNvSpPr>
              <a:spLocks noChangeShapeType="1"/>
            </p:cNvSpPr>
            <p:nvPr/>
          </p:nvSpPr>
          <p:spPr bwMode="auto">
            <a:xfrm flipV="1">
              <a:off x="1314" y="2571"/>
              <a:ext cx="0" cy="1233"/>
            </a:xfrm>
            <a:prstGeom prst="line">
              <a:avLst/>
            </a:prstGeom>
            <a:noFill/>
            <a:ln w="19050" cap="sq">
              <a:solidFill>
                <a:schemeClr val="tx1"/>
              </a:solidFill>
              <a:round/>
              <a:headEnd/>
              <a:tailEnd type="stealth" w="med"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0" name="Line 179"/>
            <p:cNvSpPr>
              <a:spLocks noChangeShapeType="1"/>
            </p:cNvSpPr>
            <p:nvPr/>
          </p:nvSpPr>
          <p:spPr bwMode="auto">
            <a:xfrm>
              <a:off x="2449" y="2736"/>
              <a:ext cx="0" cy="1069"/>
            </a:xfrm>
            <a:prstGeom prst="line">
              <a:avLst/>
            </a:prstGeom>
            <a:noFill/>
            <a:ln w="1905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1" name="Line 180"/>
            <p:cNvSpPr>
              <a:spLocks noChangeShapeType="1"/>
            </p:cNvSpPr>
            <p:nvPr/>
          </p:nvSpPr>
          <p:spPr bwMode="auto">
            <a:xfrm>
              <a:off x="3583" y="2736"/>
              <a:ext cx="0" cy="1069"/>
            </a:xfrm>
            <a:prstGeom prst="line">
              <a:avLst/>
            </a:prstGeom>
            <a:noFill/>
            <a:ln w="1905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2" name="Line 181"/>
            <p:cNvSpPr>
              <a:spLocks noChangeShapeType="1"/>
            </p:cNvSpPr>
            <p:nvPr/>
          </p:nvSpPr>
          <p:spPr bwMode="auto">
            <a:xfrm>
              <a:off x="4717" y="2736"/>
              <a:ext cx="0" cy="1069"/>
            </a:xfrm>
            <a:prstGeom prst="line">
              <a:avLst/>
            </a:prstGeom>
            <a:noFill/>
            <a:ln w="1905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3" name="Line 182"/>
            <p:cNvSpPr>
              <a:spLocks noChangeShapeType="1"/>
            </p:cNvSpPr>
            <p:nvPr/>
          </p:nvSpPr>
          <p:spPr bwMode="auto">
            <a:xfrm>
              <a:off x="2035"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4" name="Line 183"/>
            <p:cNvSpPr>
              <a:spLocks noChangeShapeType="1"/>
            </p:cNvSpPr>
            <p:nvPr/>
          </p:nvSpPr>
          <p:spPr bwMode="auto">
            <a:xfrm>
              <a:off x="1700"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5" name="Line 184"/>
            <p:cNvSpPr>
              <a:spLocks noChangeShapeType="1"/>
            </p:cNvSpPr>
            <p:nvPr/>
          </p:nvSpPr>
          <p:spPr bwMode="auto">
            <a:xfrm>
              <a:off x="1881"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6" name="Line 185"/>
            <p:cNvSpPr>
              <a:spLocks noChangeShapeType="1"/>
            </p:cNvSpPr>
            <p:nvPr/>
          </p:nvSpPr>
          <p:spPr bwMode="auto">
            <a:xfrm>
              <a:off x="2138"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7" name="Line 186"/>
            <p:cNvSpPr>
              <a:spLocks noChangeShapeType="1"/>
            </p:cNvSpPr>
            <p:nvPr/>
          </p:nvSpPr>
          <p:spPr bwMode="auto">
            <a:xfrm>
              <a:off x="2240"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8" name="Line 187"/>
            <p:cNvSpPr>
              <a:spLocks noChangeShapeType="1"/>
            </p:cNvSpPr>
            <p:nvPr/>
          </p:nvSpPr>
          <p:spPr bwMode="auto">
            <a:xfrm>
              <a:off x="2370"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9" name="Line 188"/>
            <p:cNvSpPr>
              <a:spLocks noChangeShapeType="1"/>
            </p:cNvSpPr>
            <p:nvPr/>
          </p:nvSpPr>
          <p:spPr bwMode="auto">
            <a:xfrm>
              <a:off x="2420"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0" name="Line 189"/>
            <p:cNvSpPr>
              <a:spLocks noChangeShapeType="1"/>
            </p:cNvSpPr>
            <p:nvPr/>
          </p:nvSpPr>
          <p:spPr bwMode="auto">
            <a:xfrm>
              <a:off x="2319"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1" name="Line 190"/>
            <p:cNvSpPr>
              <a:spLocks noChangeShapeType="1"/>
            </p:cNvSpPr>
            <p:nvPr/>
          </p:nvSpPr>
          <p:spPr bwMode="auto">
            <a:xfrm>
              <a:off x="1518"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2" name="Line 191"/>
            <p:cNvSpPr>
              <a:spLocks noChangeShapeType="1"/>
            </p:cNvSpPr>
            <p:nvPr/>
          </p:nvSpPr>
          <p:spPr bwMode="auto">
            <a:xfrm>
              <a:off x="3169"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3" name="Line 192"/>
            <p:cNvSpPr>
              <a:spLocks noChangeShapeType="1"/>
            </p:cNvSpPr>
            <p:nvPr/>
          </p:nvSpPr>
          <p:spPr bwMode="auto">
            <a:xfrm>
              <a:off x="2834"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4" name="Line 193"/>
            <p:cNvSpPr>
              <a:spLocks noChangeShapeType="1"/>
            </p:cNvSpPr>
            <p:nvPr/>
          </p:nvSpPr>
          <p:spPr bwMode="auto">
            <a:xfrm>
              <a:off x="3014"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5" name="Line 194"/>
            <p:cNvSpPr>
              <a:spLocks noChangeShapeType="1"/>
            </p:cNvSpPr>
            <p:nvPr/>
          </p:nvSpPr>
          <p:spPr bwMode="auto">
            <a:xfrm>
              <a:off x="3272"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6" name="Line 195"/>
            <p:cNvSpPr>
              <a:spLocks noChangeShapeType="1"/>
            </p:cNvSpPr>
            <p:nvPr/>
          </p:nvSpPr>
          <p:spPr bwMode="auto">
            <a:xfrm>
              <a:off x="3375"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7" name="Line 196"/>
            <p:cNvSpPr>
              <a:spLocks noChangeShapeType="1"/>
            </p:cNvSpPr>
            <p:nvPr/>
          </p:nvSpPr>
          <p:spPr bwMode="auto">
            <a:xfrm>
              <a:off x="3504"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8" name="Line 197"/>
            <p:cNvSpPr>
              <a:spLocks noChangeShapeType="1"/>
            </p:cNvSpPr>
            <p:nvPr/>
          </p:nvSpPr>
          <p:spPr bwMode="auto">
            <a:xfrm>
              <a:off x="3556"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9" name="Line 198"/>
            <p:cNvSpPr>
              <a:spLocks noChangeShapeType="1"/>
            </p:cNvSpPr>
            <p:nvPr/>
          </p:nvSpPr>
          <p:spPr bwMode="auto">
            <a:xfrm>
              <a:off x="3452"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0" name="Line 199"/>
            <p:cNvSpPr>
              <a:spLocks noChangeShapeType="1"/>
            </p:cNvSpPr>
            <p:nvPr/>
          </p:nvSpPr>
          <p:spPr bwMode="auto">
            <a:xfrm>
              <a:off x="2654"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1" name="Line 200"/>
            <p:cNvSpPr>
              <a:spLocks noChangeShapeType="1"/>
            </p:cNvSpPr>
            <p:nvPr/>
          </p:nvSpPr>
          <p:spPr bwMode="auto">
            <a:xfrm>
              <a:off x="4303"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2" name="Line 201"/>
            <p:cNvSpPr>
              <a:spLocks noChangeShapeType="1"/>
            </p:cNvSpPr>
            <p:nvPr/>
          </p:nvSpPr>
          <p:spPr bwMode="auto">
            <a:xfrm>
              <a:off x="3968"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3" name="Line 202"/>
            <p:cNvSpPr>
              <a:spLocks noChangeShapeType="1"/>
            </p:cNvSpPr>
            <p:nvPr/>
          </p:nvSpPr>
          <p:spPr bwMode="auto">
            <a:xfrm>
              <a:off x="4149"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4" name="Line 203"/>
            <p:cNvSpPr>
              <a:spLocks noChangeShapeType="1"/>
            </p:cNvSpPr>
            <p:nvPr/>
          </p:nvSpPr>
          <p:spPr bwMode="auto">
            <a:xfrm>
              <a:off x="4407"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5" name="Line 204"/>
            <p:cNvSpPr>
              <a:spLocks noChangeShapeType="1"/>
            </p:cNvSpPr>
            <p:nvPr/>
          </p:nvSpPr>
          <p:spPr bwMode="auto">
            <a:xfrm>
              <a:off x="4509"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6" name="Line 205"/>
            <p:cNvSpPr>
              <a:spLocks noChangeShapeType="1"/>
            </p:cNvSpPr>
            <p:nvPr/>
          </p:nvSpPr>
          <p:spPr bwMode="auto">
            <a:xfrm>
              <a:off x="4638"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7" name="Line 206"/>
            <p:cNvSpPr>
              <a:spLocks noChangeShapeType="1"/>
            </p:cNvSpPr>
            <p:nvPr/>
          </p:nvSpPr>
          <p:spPr bwMode="auto">
            <a:xfrm>
              <a:off x="4689"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8" name="Line 207"/>
            <p:cNvSpPr>
              <a:spLocks noChangeShapeType="1"/>
            </p:cNvSpPr>
            <p:nvPr/>
          </p:nvSpPr>
          <p:spPr bwMode="auto">
            <a:xfrm>
              <a:off x="4586"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9" name="Line 208"/>
            <p:cNvSpPr>
              <a:spLocks noChangeShapeType="1"/>
            </p:cNvSpPr>
            <p:nvPr/>
          </p:nvSpPr>
          <p:spPr bwMode="auto">
            <a:xfrm>
              <a:off x="3787"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0" name="Line 209"/>
            <p:cNvSpPr>
              <a:spLocks noChangeShapeType="1"/>
            </p:cNvSpPr>
            <p:nvPr/>
          </p:nvSpPr>
          <p:spPr bwMode="auto">
            <a:xfrm rot="-5400000">
              <a:off x="3021" y="1835"/>
              <a:ext cx="0" cy="3413"/>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1" name="Line 210"/>
            <p:cNvSpPr>
              <a:spLocks noChangeShapeType="1"/>
            </p:cNvSpPr>
            <p:nvPr/>
          </p:nvSpPr>
          <p:spPr bwMode="auto">
            <a:xfrm rot="-5400000">
              <a:off x="3021" y="1564"/>
              <a:ext cx="0" cy="3413"/>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2" name="Line 211"/>
            <p:cNvSpPr>
              <a:spLocks noChangeShapeType="1"/>
            </p:cNvSpPr>
            <p:nvPr/>
          </p:nvSpPr>
          <p:spPr bwMode="auto">
            <a:xfrm rot="-5400000">
              <a:off x="3021" y="1297"/>
              <a:ext cx="0" cy="3413"/>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3" name="Line 212"/>
            <p:cNvSpPr>
              <a:spLocks noChangeShapeType="1"/>
            </p:cNvSpPr>
            <p:nvPr/>
          </p:nvSpPr>
          <p:spPr bwMode="auto">
            <a:xfrm rot="-5400000">
              <a:off x="3021" y="1026"/>
              <a:ext cx="0" cy="3413"/>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44" name="Object 213"/>
            <p:cNvGraphicFramePr>
              <a:graphicFrameLocks noChangeAspect="1"/>
            </p:cNvGraphicFramePr>
            <p:nvPr/>
          </p:nvGraphicFramePr>
          <p:xfrm>
            <a:off x="1212" y="3810"/>
            <a:ext cx="284" cy="179"/>
          </p:xfrm>
          <a:graphic>
            <a:graphicData uri="http://schemas.openxmlformats.org/presentationml/2006/ole">
              <mc:AlternateContent xmlns:mc="http://schemas.openxmlformats.org/markup-compatibility/2006">
                <mc:Choice xmlns:v="urn:schemas-microsoft-com:vml" Requires="v">
                  <p:oleObj spid="_x0000_s38767" name="公式" r:id="rId9" imgW="279360" imgH="203040" progId="Equation.3">
                    <p:embed/>
                  </p:oleObj>
                </mc:Choice>
                <mc:Fallback>
                  <p:oleObj name="公式" r:id="rId9" imgW="279360" imgH="203040" progId="Equation.3">
                    <p:embed/>
                    <p:pic>
                      <p:nvPicPr>
                        <p:cNvPr id="36874" name="Object 2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2" y="3810"/>
                          <a:ext cx="28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 name="Object 214"/>
            <p:cNvGraphicFramePr>
              <a:graphicFrameLocks noChangeAspect="1"/>
            </p:cNvGraphicFramePr>
            <p:nvPr/>
          </p:nvGraphicFramePr>
          <p:xfrm>
            <a:off x="2320" y="3787"/>
            <a:ext cx="232" cy="180"/>
          </p:xfrm>
          <a:graphic>
            <a:graphicData uri="http://schemas.openxmlformats.org/presentationml/2006/ole">
              <mc:AlternateContent xmlns:mc="http://schemas.openxmlformats.org/markup-compatibility/2006">
                <mc:Choice xmlns:v="urn:schemas-microsoft-com:vml" Requires="v">
                  <p:oleObj spid="_x0000_s38768" name="公式" r:id="rId11" imgW="228600" imgH="203040" progId="Equation.3">
                    <p:embed/>
                  </p:oleObj>
                </mc:Choice>
                <mc:Fallback>
                  <p:oleObj name="公式" r:id="rId11" imgW="228600" imgH="203040" progId="Equation.3">
                    <p:embed/>
                    <p:pic>
                      <p:nvPicPr>
                        <p:cNvPr id="36875" name="Object 2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20" y="3787"/>
                          <a:ext cx="232"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 name="Object 215"/>
            <p:cNvGraphicFramePr>
              <a:graphicFrameLocks noChangeAspect="1"/>
            </p:cNvGraphicFramePr>
            <p:nvPr/>
          </p:nvGraphicFramePr>
          <p:xfrm>
            <a:off x="3485" y="3810"/>
            <a:ext cx="219" cy="179"/>
          </p:xfrm>
          <a:graphic>
            <a:graphicData uri="http://schemas.openxmlformats.org/presentationml/2006/ole">
              <mc:AlternateContent xmlns:mc="http://schemas.openxmlformats.org/markup-compatibility/2006">
                <mc:Choice xmlns:v="urn:schemas-microsoft-com:vml" Requires="v">
                  <p:oleObj spid="_x0000_s38769" name="公式" r:id="rId13" imgW="215640" imgH="203040" progId="Equation.3">
                    <p:embed/>
                  </p:oleObj>
                </mc:Choice>
                <mc:Fallback>
                  <p:oleObj name="公式" r:id="rId13" imgW="215640" imgH="203040" progId="Equation.3">
                    <p:embed/>
                    <p:pic>
                      <p:nvPicPr>
                        <p:cNvPr id="36876" name="Object 21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485" y="3810"/>
                          <a:ext cx="219"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7" name="Object 216"/>
            <p:cNvGraphicFramePr>
              <a:graphicFrameLocks noChangeAspect="1"/>
            </p:cNvGraphicFramePr>
            <p:nvPr/>
          </p:nvGraphicFramePr>
          <p:xfrm>
            <a:off x="4602" y="3810"/>
            <a:ext cx="243" cy="179"/>
          </p:xfrm>
          <a:graphic>
            <a:graphicData uri="http://schemas.openxmlformats.org/presentationml/2006/ole">
              <mc:AlternateContent xmlns:mc="http://schemas.openxmlformats.org/markup-compatibility/2006">
                <mc:Choice xmlns:v="urn:schemas-microsoft-com:vml" Requires="v">
                  <p:oleObj spid="_x0000_s38770" name="公式" r:id="rId15" imgW="241200" imgH="203040" progId="Equation.3">
                    <p:embed/>
                  </p:oleObj>
                </mc:Choice>
                <mc:Fallback>
                  <p:oleObj name="公式" r:id="rId15" imgW="241200" imgH="203040" progId="Equation.3">
                    <p:embed/>
                    <p:pic>
                      <p:nvPicPr>
                        <p:cNvPr id="36877" name="Object 21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602" y="3810"/>
                          <a:ext cx="243"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 name="Object 217"/>
            <p:cNvGraphicFramePr>
              <a:graphicFrameLocks noChangeAspect="1"/>
            </p:cNvGraphicFramePr>
            <p:nvPr/>
          </p:nvGraphicFramePr>
          <p:xfrm>
            <a:off x="4807" y="3628"/>
            <a:ext cx="220" cy="175"/>
          </p:xfrm>
          <a:graphic>
            <a:graphicData uri="http://schemas.openxmlformats.org/presentationml/2006/ole">
              <mc:AlternateContent xmlns:mc="http://schemas.openxmlformats.org/markup-compatibility/2006">
                <mc:Choice xmlns:v="urn:schemas-microsoft-com:vml" Requires="v">
                  <p:oleObj spid="_x0000_s38771" name="公式" r:id="rId17" imgW="152280" imgH="139680" progId="Equation.3">
                    <p:embed/>
                  </p:oleObj>
                </mc:Choice>
                <mc:Fallback>
                  <p:oleObj name="公式" r:id="rId17" imgW="152280" imgH="139680" progId="Equation.3">
                    <p:embed/>
                    <p:pic>
                      <p:nvPicPr>
                        <p:cNvPr id="36878" name="Object 21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807" y="3628"/>
                          <a:ext cx="220" cy="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218"/>
            <p:cNvGraphicFramePr>
              <a:graphicFrameLocks noChangeAspect="1"/>
            </p:cNvGraphicFramePr>
            <p:nvPr/>
          </p:nvGraphicFramePr>
          <p:xfrm>
            <a:off x="1160" y="3176"/>
            <a:ext cx="129" cy="156"/>
          </p:xfrm>
          <a:graphic>
            <a:graphicData uri="http://schemas.openxmlformats.org/presentationml/2006/ole">
              <mc:AlternateContent xmlns:mc="http://schemas.openxmlformats.org/markup-compatibility/2006">
                <mc:Choice xmlns:v="urn:schemas-microsoft-com:vml" Requires="v">
                  <p:oleObj spid="_x0000_s38772" name="公式" r:id="rId19" imgW="126720" imgH="177480" progId="Equation.3">
                    <p:embed/>
                  </p:oleObj>
                </mc:Choice>
                <mc:Fallback>
                  <p:oleObj name="公式" r:id="rId19" imgW="126720" imgH="177480" progId="Equation.3">
                    <p:embed/>
                    <p:pic>
                      <p:nvPicPr>
                        <p:cNvPr id="36879" name="Object 21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160" y="3176"/>
                          <a:ext cx="129" cy="1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0" name="Object 219"/>
            <p:cNvGraphicFramePr>
              <a:graphicFrameLocks noChangeAspect="1"/>
            </p:cNvGraphicFramePr>
            <p:nvPr/>
          </p:nvGraphicFramePr>
          <p:xfrm>
            <a:off x="1134" y="2908"/>
            <a:ext cx="206" cy="157"/>
          </p:xfrm>
          <a:graphic>
            <a:graphicData uri="http://schemas.openxmlformats.org/presentationml/2006/ole">
              <mc:AlternateContent xmlns:mc="http://schemas.openxmlformats.org/markup-compatibility/2006">
                <mc:Choice xmlns:v="urn:schemas-microsoft-com:vml" Requires="v">
                  <p:oleObj spid="_x0000_s38773" name="公式" r:id="rId21" imgW="203040" imgH="177480" progId="Equation.3">
                    <p:embed/>
                  </p:oleObj>
                </mc:Choice>
                <mc:Fallback>
                  <p:oleObj name="公式" r:id="rId21" imgW="203040" imgH="177480" progId="Equation.3">
                    <p:embed/>
                    <p:pic>
                      <p:nvPicPr>
                        <p:cNvPr id="36880" name="Object 21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134" y="2908"/>
                          <a:ext cx="206" cy="1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1" name="Object 220"/>
            <p:cNvGraphicFramePr>
              <a:graphicFrameLocks noChangeAspect="1"/>
            </p:cNvGraphicFramePr>
            <p:nvPr/>
          </p:nvGraphicFramePr>
          <p:xfrm>
            <a:off x="1346" y="2500"/>
            <a:ext cx="394" cy="197"/>
          </p:xfrm>
          <a:graphic>
            <a:graphicData uri="http://schemas.openxmlformats.org/presentationml/2006/ole">
              <mc:AlternateContent xmlns:mc="http://schemas.openxmlformats.org/markup-compatibility/2006">
                <mc:Choice xmlns:v="urn:schemas-microsoft-com:vml" Requires="v">
                  <p:oleObj spid="_x0000_s38774" name="公式" r:id="rId23" imgW="355320" imgH="203040" progId="Equation.3">
                    <p:embed/>
                  </p:oleObj>
                </mc:Choice>
                <mc:Fallback>
                  <p:oleObj name="公式" r:id="rId23" imgW="355320" imgH="203040" progId="Equation.3">
                    <p:embed/>
                    <p:pic>
                      <p:nvPicPr>
                        <p:cNvPr id="36881" name="Object 220"/>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346" y="2500"/>
                          <a:ext cx="394" cy="1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2" name="Object 221"/>
            <p:cNvGraphicFramePr>
              <a:graphicFrameLocks noChangeAspect="1"/>
            </p:cNvGraphicFramePr>
            <p:nvPr/>
          </p:nvGraphicFramePr>
          <p:xfrm>
            <a:off x="1020" y="3423"/>
            <a:ext cx="311" cy="156"/>
          </p:xfrm>
          <a:graphic>
            <a:graphicData uri="http://schemas.openxmlformats.org/presentationml/2006/ole">
              <mc:AlternateContent xmlns:mc="http://schemas.openxmlformats.org/markup-compatibility/2006">
                <mc:Choice xmlns:v="urn:schemas-microsoft-com:vml" Requires="v">
                  <p:oleObj spid="_x0000_s38775" name="公式" r:id="rId25" imgW="304560" imgH="177480" progId="Equation.3">
                    <p:embed/>
                  </p:oleObj>
                </mc:Choice>
                <mc:Fallback>
                  <p:oleObj name="公式" r:id="rId25" imgW="304560" imgH="177480" progId="Equation.3">
                    <p:embed/>
                    <p:pic>
                      <p:nvPicPr>
                        <p:cNvPr id="36882" name="Object 221"/>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020" y="3423"/>
                          <a:ext cx="311" cy="1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3" name="Object 222"/>
            <p:cNvGraphicFramePr>
              <a:graphicFrameLocks noChangeAspect="1"/>
            </p:cNvGraphicFramePr>
            <p:nvPr/>
          </p:nvGraphicFramePr>
          <p:xfrm>
            <a:off x="1020" y="3693"/>
            <a:ext cx="311" cy="157"/>
          </p:xfrm>
          <a:graphic>
            <a:graphicData uri="http://schemas.openxmlformats.org/presentationml/2006/ole">
              <mc:AlternateContent xmlns:mc="http://schemas.openxmlformats.org/markup-compatibility/2006">
                <mc:Choice xmlns:v="urn:schemas-microsoft-com:vml" Requires="v">
                  <p:oleObj spid="_x0000_s38776" name="公式" r:id="rId27" imgW="304560" imgH="177480" progId="Equation.3">
                    <p:embed/>
                  </p:oleObj>
                </mc:Choice>
                <mc:Fallback>
                  <p:oleObj name="公式" r:id="rId27" imgW="304560" imgH="177480" progId="Equation.3">
                    <p:embed/>
                    <p:pic>
                      <p:nvPicPr>
                        <p:cNvPr id="36883" name="Object 222"/>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020" y="3693"/>
                          <a:ext cx="311" cy="1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4" name="Object 223"/>
            <p:cNvGraphicFramePr>
              <a:graphicFrameLocks noChangeAspect="1"/>
            </p:cNvGraphicFramePr>
            <p:nvPr/>
          </p:nvGraphicFramePr>
          <p:xfrm>
            <a:off x="1134" y="2659"/>
            <a:ext cx="207" cy="157"/>
          </p:xfrm>
          <a:graphic>
            <a:graphicData uri="http://schemas.openxmlformats.org/presentationml/2006/ole">
              <mc:AlternateContent xmlns:mc="http://schemas.openxmlformats.org/markup-compatibility/2006">
                <mc:Choice xmlns:v="urn:schemas-microsoft-com:vml" Requires="v">
                  <p:oleObj spid="_x0000_s38777" name="公式" r:id="rId29" imgW="203040" imgH="177480" progId="Equation.3">
                    <p:embed/>
                  </p:oleObj>
                </mc:Choice>
                <mc:Fallback>
                  <p:oleObj name="公式" r:id="rId29" imgW="203040" imgH="177480" progId="Equation.3">
                    <p:embed/>
                    <p:pic>
                      <p:nvPicPr>
                        <p:cNvPr id="36884" name="Object 223"/>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134" y="2659"/>
                          <a:ext cx="207" cy="1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55" name="Group 224"/>
          <p:cNvGrpSpPr>
            <a:grpSpLocks/>
          </p:cNvGrpSpPr>
          <p:nvPr/>
        </p:nvGrpSpPr>
        <p:grpSpPr bwMode="auto">
          <a:xfrm>
            <a:off x="8103553" y="3959225"/>
            <a:ext cx="1692275" cy="787400"/>
            <a:chOff x="2109" y="3158"/>
            <a:chExt cx="1066" cy="496"/>
          </a:xfrm>
        </p:grpSpPr>
        <p:sp>
          <p:nvSpPr>
            <p:cNvPr id="56" name="Line 225"/>
            <p:cNvSpPr>
              <a:spLocks noChangeShapeType="1"/>
            </p:cNvSpPr>
            <p:nvPr/>
          </p:nvSpPr>
          <p:spPr bwMode="auto">
            <a:xfrm>
              <a:off x="2109" y="3158"/>
              <a:ext cx="1066" cy="496"/>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57" name="Object 226"/>
            <p:cNvGraphicFramePr>
              <a:graphicFrameLocks noChangeAspect="1"/>
            </p:cNvGraphicFramePr>
            <p:nvPr/>
          </p:nvGraphicFramePr>
          <p:xfrm>
            <a:off x="2789" y="3362"/>
            <a:ext cx="286" cy="164"/>
          </p:xfrm>
          <a:graphic>
            <a:graphicData uri="http://schemas.openxmlformats.org/presentationml/2006/ole">
              <mc:AlternateContent xmlns:mc="http://schemas.openxmlformats.org/markup-compatibility/2006">
                <mc:Choice xmlns:v="urn:schemas-microsoft-com:vml" Requires="v">
                  <p:oleObj spid="_x0000_s38778" name="公式" r:id="rId31" imgW="304560" imgH="177480" progId="Equation.3">
                    <p:embed/>
                  </p:oleObj>
                </mc:Choice>
                <mc:Fallback>
                  <p:oleObj name="公式" r:id="rId31" imgW="304560" imgH="177480" progId="Equation.3">
                    <p:embed/>
                    <p:pic>
                      <p:nvPicPr>
                        <p:cNvPr id="36873" name="Object 226"/>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2789" y="3362"/>
                          <a:ext cx="286" cy="16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58" name="Line 227"/>
          <p:cNvSpPr>
            <a:spLocks noChangeShapeType="1"/>
          </p:cNvSpPr>
          <p:nvPr/>
        </p:nvSpPr>
        <p:spPr bwMode="auto">
          <a:xfrm flipV="1">
            <a:off x="6735128" y="3306763"/>
            <a:ext cx="0" cy="1727200"/>
          </a:xfrm>
          <a:prstGeom prst="line">
            <a:avLst/>
          </a:prstGeom>
          <a:noFill/>
          <a:ln w="12700"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59" name="Object 228"/>
          <p:cNvGraphicFramePr>
            <a:graphicFrameLocks noChangeAspect="1"/>
          </p:cNvGraphicFramePr>
          <p:nvPr>
            <p:extLst>
              <p:ext uri="{D42A27DB-BD31-4B8C-83A1-F6EECF244321}">
                <p14:modId xmlns:p14="http://schemas.microsoft.com/office/powerpoint/2010/main" val="3008461216"/>
              </p:ext>
            </p:extLst>
          </p:nvPr>
        </p:nvGraphicFramePr>
        <p:xfrm>
          <a:off x="6554153" y="4926013"/>
          <a:ext cx="357187" cy="425450"/>
        </p:xfrm>
        <a:graphic>
          <a:graphicData uri="http://schemas.openxmlformats.org/presentationml/2006/ole">
            <mc:AlternateContent xmlns:mc="http://schemas.openxmlformats.org/markup-compatibility/2006">
              <mc:Choice xmlns:v="urn:schemas-microsoft-com:vml" Requires="v">
                <p:oleObj spid="_x0000_s38779" name="公式" r:id="rId33" imgW="177480" imgH="215640" progId="Equation.3">
                  <p:embed/>
                </p:oleObj>
              </mc:Choice>
              <mc:Fallback>
                <p:oleObj name="公式" r:id="rId33" imgW="177480" imgH="215640" progId="Equation.3">
                  <p:embed/>
                  <p:pic>
                    <p:nvPicPr>
                      <p:cNvPr id="36869" name="Object 228"/>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6554153" y="4926013"/>
                        <a:ext cx="357187" cy="425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0" name="Line 229"/>
          <p:cNvSpPr>
            <a:spLocks noChangeShapeType="1"/>
          </p:cNvSpPr>
          <p:nvPr/>
        </p:nvSpPr>
        <p:spPr bwMode="auto">
          <a:xfrm>
            <a:off x="6735128" y="3630613"/>
            <a:ext cx="1368425" cy="322262"/>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61" name="Object 232"/>
          <p:cNvGraphicFramePr>
            <a:graphicFrameLocks noChangeAspect="1"/>
          </p:cNvGraphicFramePr>
          <p:nvPr>
            <p:extLst>
              <p:ext uri="{D42A27DB-BD31-4B8C-83A1-F6EECF244321}">
                <p14:modId xmlns:p14="http://schemas.microsoft.com/office/powerpoint/2010/main" val="3296820475"/>
              </p:ext>
            </p:extLst>
          </p:nvPr>
        </p:nvGraphicFramePr>
        <p:xfrm>
          <a:off x="7562215" y="3602038"/>
          <a:ext cx="612775" cy="315912"/>
        </p:xfrm>
        <a:graphic>
          <a:graphicData uri="http://schemas.openxmlformats.org/presentationml/2006/ole">
            <mc:AlternateContent xmlns:mc="http://schemas.openxmlformats.org/markup-compatibility/2006">
              <mc:Choice xmlns:v="urn:schemas-microsoft-com:vml" Requires="v">
                <p:oleObj spid="_x0000_s38780" name="公式" r:id="rId35" imgW="304560" imgH="177480" progId="Equation.3">
                  <p:embed/>
                </p:oleObj>
              </mc:Choice>
              <mc:Fallback>
                <p:oleObj name="公式" r:id="rId35" imgW="304560" imgH="177480" progId="Equation.3">
                  <p:embed/>
                  <p:pic>
                    <p:nvPicPr>
                      <p:cNvPr id="36870" name="Object 232"/>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7562215" y="3602038"/>
                        <a:ext cx="612775" cy="3159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2" name="Line 233"/>
          <p:cNvSpPr>
            <a:spLocks noChangeShapeType="1"/>
          </p:cNvSpPr>
          <p:nvPr/>
        </p:nvSpPr>
        <p:spPr bwMode="auto">
          <a:xfrm>
            <a:off x="5366703" y="3630613"/>
            <a:ext cx="1368425" cy="0"/>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nvGrpSpPr>
          <p:cNvPr id="63" name="Group 241"/>
          <p:cNvGrpSpPr>
            <a:grpSpLocks/>
          </p:cNvGrpSpPr>
          <p:nvPr/>
        </p:nvGrpSpPr>
        <p:grpSpPr bwMode="auto">
          <a:xfrm>
            <a:off x="5835015" y="3630613"/>
            <a:ext cx="671513" cy="539750"/>
            <a:chOff x="1315" y="2342"/>
            <a:chExt cx="423" cy="340"/>
          </a:xfrm>
        </p:grpSpPr>
        <p:graphicFrame>
          <p:nvGraphicFramePr>
            <p:cNvPr id="64" name="Object 236"/>
            <p:cNvGraphicFramePr>
              <a:graphicFrameLocks noChangeAspect="1"/>
            </p:cNvGraphicFramePr>
            <p:nvPr/>
          </p:nvGraphicFramePr>
          <p:xfrm>
            <a:off x="1338" y="2432"/>
            <a:ext cx="400" cy="175"/>
          </p:xfrm>
          <a:graphic>
            <a:graphicData uri="http://schemas.openxmlformats.org/presentationml/2006/ole">
              <mc:AlternateContent xmlns:mc="http://schemas.openxmlformats.org/markup-compatibility/2006">
                <mc:Choice xmlns:v="urn:schemas-microsoft-com:vml" Requires="v">
                  <p:oleObj spid="_x0000_s38781" name="公式" r:id="rId37" imgW="482400" imgH="203040" progId="Equation.3">
                    <p:embed/>
                  </p:oleObj>
                </mc:Choice>
                <mc:Fallback>
                  <p:oleObj name="公式" r:id="rId37" imgW="482400" imgH="203040" progId="Equation.3">
                    <p:embed/>
                    <p:pic>
                      <p:nvPicPr>
                        <p:cNvPr id="36872" name="Object 236"/>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1338" y="2432"/>
                          <a:ext cx="400" cy="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5" name="Line 238"/>
            <p:cNvSpPr>
              <a:spLocks noChangeShapeType="1"/>
            </p:cNvSpPr>
            <p:nvPr/>
          </p:nvSpPr>
          <p:spPr bwMode="auto">
            <a:xfrm rot="-5400000">
              <a:off x="1145" y="2512"/>
              <a:ext cx="340" cy="0"/>
            </a:xfrm>
            <a:prstGeom prst="line">
              <a:avLst/>
            </a:prstGeom>
            <a:noFill/>
            <a:ln w="9525" cap="sq">
              <a:solidFill>
                <a:srgbClr val="0000FF"/>
              </a:solidFill>
              <a:round/>
              <a:headEnd type="stealth" w="sm" len="med"/>
              <a:tailEnd type="stealth" w="sm"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sp>
        <p:nvSpPr>
          <p:cNvPr id="66" name="Line 239"/>
          <p:cNvSpPr>
            <a:spLocks noChangeShapeType="1"/>
          </p:cNvSpPr>
          <p:nvPr/>
        </p:nvSpPr>
        <p:spPr bwMode="auto">
          <a:xfrm flipV="1">
            <a:off x="8103553" y="3306763"/>
            <a:ext cx="0" cy="1727200"/>
          </a:xfrm>
          <a:prstGeom prst="line">
            <a:avLst/>
          </a:prstGeom>
          <a:noFill/>
          <a:ln w="12700"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67" name="Object 240"/>
          <p:cNvGraphicFramePr>
            <a:graphicFrameLocks noChangeAspect="1"/>
          </p:cNvGraphicFramePr>
          <p:nvPr>
            <p:extLst>
              <p:ext uri="{D42A27DB-BD31-4B8C-83A1-F6EECF244321}">
                <p14:modId xmlns:p14="http://schemas.microsoft.com/office/powerpoint/2010/main" val="2007514629"/>
              </p:ext>
            </p:extLst>
          </p:nvPr>
        </p:nvGraphicFramePr>
        <p:xfrm>
          <a:off x="7946390" y="4926013"/>
          <a:ext cx="382588" cy="425450"/>
        </p:xfrm>
        <a:graphic>
          <a:graphicData uri="http://schemas.openxmlformats.org/presentationml/2006/ole">
            <mc:AlternateContent xmlns:mc="http://schemas.openxmlformats.org/markup-compatibility/2006">
              <mc:Choice xmlns:v="urn:schemas-microsoft-com:vml" Requires="v">
                <p:oleObj spid="_x0000_s38782" name="公式" r:id="rId39" imgW="190440" imgH="215640" progId="Equation.3">
                  <p:embed/>
                </p:oleObj>
              </mc:Choice>
              <mc:Fallback>
                <p:oleObj name="公式" r:id="rId39" imgW="190440" imgH="215640" progId="Equation.3">
                  <p:embed/>
                  <p:pic>
                    <p:nvPicPr>
                      <p:cNvPr id="36871" name="Object 240"/>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7946390" y="4926013"/>
                        <a:ext cx="382588" cy="425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8" name="Rectangle 6"/>
          <p:cNvSpPr>
            <a:spLocks noChangeArrowheads="1"/>
          </p:cNvSpPr>
          <p:nvPr/>
        </p:nvSpPr>
        <p:spPr bwMode="auto">
          <a:xfrm>
            <a:off x="515938" y="1673046"/>
            <a:ext cx="6877050" cy="461665"/>
          </a:xfrm>
          <a:prstGeom prst="rect">
            <a:avLst/>
          </a:prstGeom>
          <a:solidFill>
            <a:schemeClr val="bg1">
              <a:alpha val="0"/>
            </a:schemeClr>
          </a:solidFill>
          <a:ln>
            <a:noFill/>
          </a:ln>
          <a:extLst>
            <a:ext uri="{91240B29-F687-4F45-9708-019B960494DF}">
              <a14:hiddenLine xmlns:a14="http://schemas.microsoft.com/office/drawing/2010/main" w="222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r>
              <a:rPr lang="zh-CN" altLang="en-US" sz="2400" b="1" dirty="0">
                <a:solidFill>
                  <a:srgbClr val="0070C0"/>
                </a:solidFill>
                <a:latin typeface="+mj-ea"/>
                <a:ea typeface="+mj-ea"/>
              </a:rPr>
              <a:t>由</a:t>
            </a:r>
            <a:r>
              <a:rPr lang="en-US" altLang="zh-CN" sz="2400" b="1" dirty="0">
                <a:solidFill>
                  <a:srgbClr val="0070C0"/>
                </a:solidFill>
                <a:latin typeface="+mj-ea"/>
                <a:ea typeface="+mj-ea"/>
              </a:rPr>
              <a:t>Bode</a:t>
            </a:r>
            <a:r>
              <a:rPr lang="zh-CN" altLang="en-US" sz="2400" b="1" dirty="0">
                <a:solidFill>
                  <a:srgbClr val="0070C0"/>
                </a:solidFill>
                <a:latin typeface="+mj-ea"/>
                <a:ea typeface="+mj-ea"/>
              </a:rPr>
              <a:t>图求系统的传递函数的步骤</a:t>
            </a:r>
          </a:p>
        </p:txBody>
      </p:sp>
    </p:spTree>
    <p:extLst>
      <p:ext uri="{BB962C8B-B14F-4D97-AF65-F5344CB8AC3E}">
        <p14:creationId xmlns:p14="http://schemas.microsoft.com/office/powerpoint/2010/main" val="2139106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3121504468"/>
              </p:ext>
            </p:extLst>
          </p:nvPr>
        </p:nvGraphicFramePr>
        <p:xfrm>
          <a:off x="1378586" y="4165064"/>
          <a:ext cx="2872986" cy="408524"/>
        </p:xfrm>
        <a:graphic>
          <a:graphicData uri="http://schemas.openxmlformats.org/presentationml/2006/ole">
            <mc:AlternateContent xmlns:mc="http://schemas.openxmlformats.org/markup-compatibility/2006">
              <mc:Choice xmlns:v="urn:schemas-microsoft-com:vml" Requires="v">
                <p:oleObj spid="_x0000_s84004" name="公式" r:id="rId3" imgW="1485720" imgH="203040" progId="Equation.3">
                  <p:embed/>
                </p:oleObj>
              </mc:Choice>
              <mc:Fallback>
                <p:oleObj name="公式" r:id="rId3" imgW="1485720" imgH="203040" progId="Equation.3">
                  <p:embed/>
                  <p:pic>
                    <p:nvPicPr>
                      <p:cNvPr id="3789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8586" y="4165064"/>
                        <a:ext cx="2872986" cy="408524"/>
                      </a:xfrm>
                      <a:prstGeom prst="rect">
                        <a:avLst/>
                      </a:prstGeom>
                      <a:noFill/>
                    </p:spPr>
                  </p:pic>
                </p:oleObj>
              </mc:Fallback>
            </mc:AlternateContent>
          </a:graphicData>
        </a:graphic>
      </p:graphicFrame>
      <p:sp>
        <p:nvSpPr>
          <p:cNvPr id="4" name="Rectangle 3"/>
          <p:cNvSpPr>
            <a:spLocks noChangeArrowheads="1"/>
          </p:cNvSpPr>
          <p:nvPr/>
        </p:nvSpPr>
        <p:spPr bwMode="auto">
          <a:xfrm>
            <a:off x="515938" y="2417121"/>
            <a:ext cx="1860233"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5000"/>
              </a:lnSpc>
            </a:pPr>
            <a:r>
              <a:rPr lang="zh-CN" altLang="en-US" sz="2000" b="1" dirty="0">
                <a:latin typeface="+mj-ea"/>
                <a:ea typeface="+mj-ea"/>
              </a:rPr>
              <a:t>（</a:t>
            </a:r>
            <a:r>
              <a:rPr lang="en-US" altLang="zh-CN" sz="2000" b="1" dirty="0">
                <a:latin typeface="+mj-ea"/>
                <a:ea typeface="+mj-ea"/>
              </a:rPr>
              <a:t>2</a:t>
            </a:r>
            <a:r>
              <a:rPr lang="zh-CN" altLang="en-US" sz="2000" b="1" dirty="0">
                <a:latin typeface="+mj-ea"/>
                <a:ea typeface="+mj-ea"/>
              </a:rPr>
              <a:t>）</a:t>
            </a:r>
            <a:r>
              <a:rPr lang="en-US" altLang="zh-CN" sz="2000" b="1" dirty="0">
                <a:latin typeface="+mj-ea"/>
                <a:ea typeface="+mj-ea"/>
              </a:rPr>
              <a:t>I </a:t>
            </a:r>
            <a:r>
              <a:rPr lang="zh-CN" altLang="en-US" sz="2000" b="1" dirty="0">
                <a:latin typeface="+mj-ea"/>
                <a:ea typeface="+mj-ea"/>
              </a:rPr>
              <a:t>型系统</a:t>
            </a:r>
          </a:p>
        </p:txBody>
      </p:sp>
      <p:graphicFrame>
        <p:nvGraphicFramePr>
          <p:cNvPr id="5" name="Object 4"/>
          <p:cNvGraphicFramePr>
            <a:graphicFrameLocks noChangeAspect="1"/>
          </p:cNvGraphicFramePr>
          <p:nvPr>
            <p:extLst>
              <p:ext uri="{D42A27DB-BD31-4B8C-83A1-F6EECF244321}">
                <p14:modId xmlns:p14="http://schemas.microsoft.com/office/powerpoint/2010/main" val="1307972486"/>
              </p:ext>
            </p:extLst>
          </p:nvPr>
        </p:nvGraphicFramePr>
        <p:xfrm>
          <a:off x="1373823" y="3540495"/>
          <a:ext cx="746616" cy="436428"/>
        </p:xfrm>
        <a:graphic>
          <a:graphicData uri="http://schemas.openxmlformats.org/presentationml/2006/ole">
            <mc:AlternateContent xmlns:mc="http://schemas.openxmlformats.org/markup-compatibility/2006">
              <mc:Choice xmlns:v="urn:schemas-microsoft-com:vml" Requires="v">
                <p:oleObj spid="_x0000_s84005" name="公式" r:id="rId5" imgW="317160" imgH="177480" progId="Equation.3">
                  <p:embed/>
                </p:oleObj>
              </mc:Choice>
              <mc:Fallback>
                <p:oleObj name="公式" r:id="rId5" imgW="317160" imgH="177480" progId="Equation.3">
                  <p:embed/>
                  <p:pic>
                    <p:nvPicPr>
                      <p:cNvPr id="37891"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73823" y="3540495"/>
                        <a:ext cx="746616" cy="436428"/>
                      </a:xfrm>
                      <a:prstGeom prst="rect">
                        <a:avLst/>
                      </a:prstGeom>
                      <a:noFill/>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601250380"/>
              </p:ext>
            </p:extLst>
          </p:nvPr>
        </p:nvGraphicFramePr>
        <p:xfrm>
          <a:off x="1373823" y="4771308"/>
          <a:ext cx="3217863" cy="461809"/>
        </p:xfrm>
        <a:graphic>
          <a:graphicData uri="http://schemas.openxmlformats.org/presentationml/2006/ole">
            <mc:AlternateContent xmlns:mc="http://schemas.openxmlformats.org/markup-compatibility/2006">
              <mc:Choice xmlns:v="urn:schemas-microsoft-com:vml" Requires="v">
                <p:oleObj spid="_x0000_s84006" name="公式" r:id="rId7" imgW="1663560" imgH="228600" progId="Equation.3">
                  <p:embed/>
                </p:oleObj>
              </mc:Choice>
              <mc:Fallback>
                <p:oleObj name="公式" r:id="rId7" imgW="1663560" imgH="228600" progId="Equation.3">
                  <p:embed/>
                  <p:pic>
                    <p:nvPicPr>
                      <p:cNvPr id="37892"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73823" y="4771308"/>
                        <a:ext cx="3217863" cy="461809"/>
                      </a:xfrm>
                      <a:prstGeom prst="rect">
                        <a:avLst/>
                      </a:prstGeom>
                      <a:noFill/>
                    </p:spPr>
                  </p:pic>
                </p:oleObj>
              </mc:Fallback>
            </mc:AlternateContent>
          </a:graphicData>
        </a:graphic>
      </p:graphicFrame>
      <p:grpSp>
        <p:nvGrpSpPr>
          <p:cNvPr id="7" name="Group 6"/>
          <p:cNvGrpSpPr>
            <a:grpSpLocks/>
          </p:cNvGrpSpPr>
          <p:nvPr/>
        </p:nvGrpSpPr>
        <p:grpSpPr bwMode="auto">
          <a:xfrm>
            <a:off x="5250498" y="3042285"/>
            <a:ext cx="6361112" cy="2363788"/>
            <a:chOff x="1020" y="2500"/>
            <a:chExt cx="4007" cy="1489"/>
          </a:xfrm>
        </p:grpSpPr>
        <p:sp>
          <p:nvSpPr>
            <p:cNvPr id="8" name="Line 7"/>
            <p:cNvSpPr>
              <a:spLocks noChangeShapeType="1"/>
            </p:cNvSpPr>
            <p:nvPr/>
          </p:nvSpPr>
          <p:spPr bwMode="auto">
            <a:xfrm>
              <a:off x="1314" y="3810"/>
              <a:ext cx="3515" cy="0"/>
            </a:xfrm>
            <a:prstGeom prst="line">
              <a:avLst/>
            </a:prstGeom>
            <a:noFill/>
            <a:ln w="19050" cap="sq">
              <a:solidFill>
                <a:schemeClr val="tx1"/>
              </a:solidFill>
              <a:round/>
              <a:headEnd/>
              <a:tailEnd type="stealth" w="med"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9" name="Line 8"/>
            <p:cNvSpPr>
              <a:spLocks noChangeShapeType="1"/>
            </p:cNvSpPr>
            <p:nvPr/>
          </p:nvSpPr>
          <p:spPr bwMode="auto">
            <a:xfrm flipV="1">
              <a:off x="1314" y="2571"/>
              <a:ext cx="0" cy="1233"/>
            </a:xfrm>
            <a:prstGeom prst="line">
              <a:avLst/>
            </a:prstGeom>
            <a:noFill/>
            <a:ln w="19050" cap="sq">
              <a:solidFill>
                <a:schemeClr val="tx1"/>
              </a:solidFill>
              <a:round/>
              <a:headEnd/>
              <a:tailEnd type="stealth" w="med"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0" name="Line 9"/>
            <p:cNvSpPr>
              <a:spLocks noChangeShapeType="1"/>
            </p:cNvSpPr>
            <p:nvPr/>
          </p:nvSpPr>
          <p:spPr bwMode="auto">
            <a:xfrm>
              <a:off x="2449" y="2736"/>
              <a:ext cx="0" cy="1069"/>
            </a:xfrm>
            <a:prstGeom prst="line">
              <a:avLst/>
            </a:prstGeom>
            <a:noFill/>
            <a:ln w="1905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1" name="Line 10"/>
            <p:cNvSpPr>
              <a:spLocks noChangeShapeType="1"/>
            </p:cNvSpPr>
            <p:nvPr/>
          </p:nvSpPr>
          <p:spPr bwMode="auto">
            <a:xfrm>
              <a:off x="3583" y="2736"/>
              <a:ext cx="0" cy="1069"/>
            </a:xfrm>
            <a:prstGeom prst="line">
              <a:avLst/>
            </a:prstGeom>
            <a:noFill/>
            <a:ln w="1905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2" name="Line 11"/>
            <p:cNvSpPr>
              <a:spLocks noChangeShapeType="1"/>
            </p:cNvSpPr>
            <p:nvPr/>
          </p:nvSpPr>
          <p:spPr bwMode="auto">
            <a:xfrm>
              <a:off x="4717" y="2736"/>
              <a:ext cx="0" cy="1069"/>
            </a:xfrm>
            <a:prstGeom prst="line">
              <a:avLst/>
            </a:prstGeom>
            <a:noFill/>
            <a:ln w="1905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3" name="Line 12"/>
            <p:cNvSpPr>
              <a:spLocks noChangeShapeType="1"/>
            </p:cNvSpPr>
            <p:nvPr/>
          </p:nvSpPr>
          <p:spPr bwMode="auto">
            <a:xfrm>
              <a:off x="2035"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4" name="Line 13"/>
            <p:cNvSpPr>
              <a:spLocks noChangeShapeType="1"/>
            </p:cNvSpPr>
            <p:nvPr/>
          </p:nvSpPr>
          <p:spPr bwMode="auto">
            <a:xfrm>
              <a:off x="1700"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5" name="Line 14"/>
            <p:cNvSpPr>
              <a:spLocks noChangeShapeType="1"/>
            </p:cNvSpPr>
            <p:nvPr/>
          </p:nvSpPr>
          <p:spPr bwMode="auto">
            <a:xfrm>
              <a:off x="1881"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6" name="Line 15"/>
            <p:cNvSpPr>
              <a:spLocks noChangeShapeType="1"/>
            </p:cNvSpPr>
            <p:nvPr/>
          </p:nvSpPr>
          <p:spPr bwMode="auto">
            <a:xfrm>
              <a:off x="2138"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7" name="Line 16"/>
            <p:cNvSpPr>
              <a:spLocks noChangeShapeType="1"/>
            </p:cNvSpPr>
            <p:nvPr/>
          </p:nvSpPr>
          <p:spPr bwMode="auto">
            <a:xfrm>
              <a:off x="2240"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8" name="Line 17"/>
            <p:cNvSpPr>
              <a:spLocks noChangeShapeType="1"/>
            </p:cNvSpPr>
            <p:nvPr/>
          </p:nvSpPr>
          <p:spPr bwMode="auto">
            <a:xfrm>
              <a:off x="2370"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9" name="Line 18"/>
            <p:cNvSpPr>
              <a:spLocks noChangeShapeType="1"/>
            </p:cNvSpPr>
            <p:nvPr/>
          </p:nvSpPr>
          <p:spPr bwMode="auto">
            <a:xfrm>
              <a:off x="2420"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0" name="Line 19"/>
            <p:cNvSpPr>
              <a:spLocks noChangeShapeType="1"/>
            </p:cNvSpPr>
            <p:nvPr/>
          </p:nvSpPr>
          <p:spPr bwMode="auto">
            <a:xfrm>
              <a:off x="2319"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1" name="Line 20"/>
            <p:cNvSpPr>
              <a:spLocks noChangeShapeType="1"/>
            </p:cNvSpPr>
            <p:nvPr/>
          </p:nvSpPr>
          <p:spPr bwMode="auto">
            <a:xfrm>
              <a:off x="1518"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2" name="Line 21"/>
            <p:cNvSpPr>
              <a:spLocks noChangeShapeType="1"/>
            </p:cNvSpPr>
            <p:nvPr/>
          </p:nvSpPr>
          <p:spPr bwMode="auto">
            <a:xfrm>
              <a:off x="3169"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3" name="Line 22"/>
            <p:cNvSpPr>
              <a:spLocks noChangeShapeType="1"/>
            </p:cNvSpPr>
            <p:nvPr/>
          </p:nvSpPr>
          <p:spPr bwMode="auto">
            <a:xfrm>
              <a:off x="2834"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4" name="Line 23"/>
            <p:cNvSpPr>
              <a:spLocks noChangeShapeType="1"/>
            </p:cNvSpPr>
            <p:nvPr/>
          </p:nvSpPr>
          <p:spPr bwMode="auto">
            <a:xfrm>
              <a:off x="3014"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5" name="Line 24"/>
            <p:cNvSpPr>
              <a:spLocks noChangeShapeType="1"/>
            </p:cNvSpPr>
            <p:nvPr/>
          </p:nvSpPr>
          <p:spPr bwMode="auto">
            <a:xfrm>
              <a:off x="3272"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6" name="Line 25"/>
            <p:cNvSpPr>
              <a:spLocks noChangeShapeType="1"/>
            </p:cNvSpPr>
            <p:nvPr/>
          </p:nvSpPr>
          <p:spPr bwMode="auto">
            <a:xfrm>
              <a:off x="3375"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7" name="Line 26"/>
            <p:cNvSpPr>
              <a:spLocks noChangeShapeType="1"/>
            </p:cNvSpPr>
            <p:nvPr/>
          </p:nvSpPr>
          <p:spPr bwMode="auto">
            <a:xfrm>
              <a:off x="3504"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8" name="Line 27"/>
            <p:cNvSpPr>
              <a:spLocks noChangeShapeType="1"/>
            </p:cNvSpPr>
            <p:nvPr/>
          </p:nvSpPr>
          <p:spPr bwMode="auto">
            <a:xfrm>
              <a:off x="3556"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9" name="Line 28"/>
            <p:cNvSpPr>
              <a:spLocks noChangeShapeType="1"/>
            </p:cNvSpPr>
            <p:nvPr/>
          </p:nvSpPr>
          <p:spPr bwMode="auto">
            <a:xfrm>
              <a:off x="3452"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0" name="Line 29"/>
            <p:cNvSpPr>
              <a:spLocks noChangeShapeType="1"/>
            </p:cNvSpPr>
            <p:nvPr/>
          </p:nvSpPr>
          <p:spPr bwMode="auto">
            <a:xfrm>
              <a:off x="2654"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1" name="Line 30"/>
            <p:cNvSpPr>
              <a:spLocks noChangeShapeType="1"/>
            </p:cNvSpPr>
            <p:nvPr/>
          </p:nvSpPr>
          <p:spPr bwMode="auto">
            <a:xfrm>
              <a:off x="4303"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2" name="Line 31"/>
            <p:cNvSpPr>
              <a:spLocks noChangeShapeType="1"/>
            </p:cNvSpPr>
            <p:nvPr/>
          </p:nvSpPr>
          <p:spPr bwMode="auto">
            <a:xfrm>
              <a:off x="3968"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3" name="Line 32"/>
            <p:cNvSpPr>
              <a:spLocks noChangeShapeType="1"/>
            </p:cNvSpPr>
            <p:nvPr/>
          </p:nvSpPr>
          <p:spPr bwMode="auto">
            <a:xfrm>
              <a:off x="4149"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4" name="Line 33"/>
            <p:cNvSpPr>
              <a:spLocks noChangeShapeType="1"/>
            </p:cNvSpPr>
            <p:nvPr/>
          </p:nvSpPr>
          <p:spPr bwMode="auto">
            <a:xfrm>
              <a:off x="4407"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5" name="Line 34"/>
            <p:cNvSpPr>
              <a:spLocks noChangeShapeType="1"/>
            </p:cNvSpPr>
            <p:nvPr/>
          </p:nvSpPr>
          <p:spPr bwMode="auto">
            <a:xfrm>
              <a:off x="4509"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6" name="Line 35"/>
            <p:cNvSpPr>
              <a:spLocks noChangeShapeType="1"/>
            </p:cNvSpPr>
            <p:nvPr/>
          </p:nvSpPr>
          <p:spPr bwMode="auto">
            <a:xfrm>
              <a:off x="4638"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7" name="Line 36"/>
            <p:cNvSpPr>
              <a:spLocks noChangeShapeType="1"/>
            </p:cNvSpPr>
            <p:nvPr/>
          </p:nvSpPr>
          <p:spPr bwMode="auto">
            <a:xfrm>
              <a:off x="4689"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8" name="Line 37"/>
            <p:cNvSpPr>
              <a:spLocks noChangeShapeType="1"/>
            </p:cNvSpPr>
            <p:nvPr/>
          </p:nvSpPr>
          <p:spPr bwMode="auto">
            <a:xfrm>
              <a:off x="4586"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9" name="Line 38"/>
            <p:cNvSpPr>
              <a:spLocks noChangeShapeType="1"/>
            </p:cNvSpPr>
            <p:nvPr/>
          </p:nvSpPr>
          <p:spPr bwMode="auto">
            <a:xfrm>
              <a:off x="3787" y="2736"/>
              <a:ext cx="0" cy="107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0" name="Line 39"/>
            <p:cNvSpPr>
              <a:spLocks noChangeShapeType="1"/>
            </p:cNvSpPr>
            <p:nvPr/>
          </p:nvSpPr>
          <p:spPr bwMode="auto">
            <a:xfrm rot="-5400000">
              <a:off x="3021" y="1835"/>
              <a:ext cx="0" cy="3413"/>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1" name="Line 40"/>
            <p:cNvSpPr>
              <a:spLocks noChangeShapeType="1"/>
            </p:cNvSpPr>
            <p:nvPr/>
          </p:nvSpPr>
          <p:spPr bwMode="auto">
            <a:xfrm rot="-5400000">
              <a:off x="3021" y="1564"/>
              <a:ext cx="0" cy="3413"/>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2" name="Line 41"/>
            <p:cNvSpPr>
              <a:spLocks noChangeShapeType="1"/>
            </p:cNvSpPr>
            <p:nvPr/>
          </p:nvSpPr>
          <p:spPr bwMode="auto">
            <a:xfrm rot="-5400000">
              <a:off x="3021" y="1297"/>
              <a:ext cx="0" cy="3413"/>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3" name="Line 42"/>
            <p:cNvSpPr>
              <a:spLocks noChangeShapeType="1"/>
            </p:cNvSpPr>
            <p:nvPr/>
          </p:nvSpPr>
          <p:spPr bwMode="auto">
            <a:xfrm rot="-5400000">
              <a:off x="3021" y="1026"/>
              <a:ext cx="0" cy="3413"/>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44" name="Object 43"/>
            <p:cNvGraphicFramePr>
              <a:graphicFrameLocks noChangeAspect="1"/>
            </p:cNvGraphicFramePr>
            <p:nvPr/>
          </p:nvGraphicFramePr>
          <p:xfrm>
            <a:off x="1212" y="3810"/>
            <a:ext cx="284" cy="179"/>
          </p:xfrm>
          <a:graphic>
            <a:graphicData uri="http://schemas.openxmlformats.org/presentationml/2006/ole">
              <mc:AlternateContent xmlns:mc="http://schemas.openxmlformats.org/markup-compatibility/2006">
                <mc:Choice xmlns:v="urn:schemas-microsoft-com:vml" Requires="v">
                  <p:oleObj spid="_x0000_s84007" name="公式" r:id="rId9" imgW="279360" imgH="203040" progId="Equation.3">
                    <p:embed/>
                  </p:oleObj>
                </mc:Choice>
                <mc:Fallback>
                  <p:oleObj name="公式" r:id="rId9" imgW="279360" imgH="203040" progId="Equation.3">
                    <p:embed/>
                    <p:pic>
                      <p:nvPicPr>
                        <p:cNvPr id="37902" name="Object 4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2" y="3810"/>
                          <a:ext cx="28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 name="Object 44"/>
            <p:cNvGraphicFramePr>
              <a:graphicFrameLocks noChangeAspect="1"/>
            </p:cNvGraphicFramePr>
            <p:nvPr/>
          </p:nvGraphicFramePr>
          <p:xfrm>
            <a:off x="2320" y="3787"/>
            <a:ext cx="232" cy="180"/>
          </p:xfrm>
          <a:graphic>
            <a:graphicData uri="http://schemas.openxmlformats.org/presentationml/2006/ole">
              <mc:AlternateContent xmlns:mc="http://schemas.openxmlformats.org/markup-compatibility/2006">
                <mc:Choice xmlns:v="urn:schemas-microsoft-com:vml" Requires="v">
                  <p:oleObj spid="_x0000_s84008" name="公式" r:id="rId11" imgW="228600" imgH="203040" progId="Equation.3">
                    <p:embed/>
                  </p:oleObj>
                </mc:Choice>
                <mc:Fallback>
                  <p:oleObj name="公式" r:id="rId11" imgW="228600" imgH="203040" progId="Equation.3">
                    <p:embed/>
                    <p:pic>
                      <p:nvPicPr>
                        <p:cNvPr id="37903" name="Object 4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20" y="3787"/>
                          <a:ext cx="232" cy="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 name="Object 45"/>
            <p:cNvGraphicFramePr>
              <a:graphicFrameLocks noChangeAspect="1"/>
            </p:cNvGraphicFramePr>
            <p:nvPr/>
          </p:nvGraphicFramePr>
          <p:xfrm>
            <a:off x="3485" y="3810"/>
            <a:ext cx="219" cy="179"/>
          </p:xfrm>
          <a:graphic>
            <a:graphicData uri="http://schemas.openxmlformats.org/presentationml/2006/ole">
              <mc:AlternateContent xmlns:mc="http://schemas.openxmlformats.org/markup-compatibility/2006">
                <mc:Choice xmlns:v="urn:schemas-microsoft-com:vml" Requires="v">
                  <p:oleObj spid="_x0000_s84009" name="公式" r:id="rId13" imgW="215640" imgH="203040" progId="Equation.3">
                    <p:embed/>
                  </p:oleObj>
                </mc:Choice>
                <mc:Fallback>
                  <p:oleObj name="公式" r:id="rId13" imgW="215640" imgH="203040" progId="Equation.3">
                    <p:embed/>
                    <p:pic>
                      <p:nvPicPr>
                        <p:cNvPr id="37904" name="Object 4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485" y="3810"/>
                          <a:ext cx="219"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7" name="Object 46"/>
            <p:cNvGraphicFramePr>
              <a:graphicFrameLocks noChangeAspect="1"/>
            </p:cNvGraphicFramePr>
            <p:nvPr/>
          </p:nvGraphicFramePr>
          <p:xfrm>
            <a:off x="4602" y="3810"/>
            <a:ext cx="243" cy="179"/>
          </p:xfrm>
          <a:graphic>
            <a:graphicData uri="http://schemas.openxmlformats.org/presentationml/2006/ole">
              <mc:AlternateContent xmlns:mc="http://schemas.openxmlformats.org/markup-compatibility/2006">
                <mc:Choice xmlns:v="urn:schemas-microsoft-com:vml" Requires="v">
                  <p:oleObj spid="_x0000_s84010" name="公式" r:id="rId15" imgW="241200" imgH="203040" progId="Equation.3">
                    <p:embed/>
                  </p:oleObj>
                </mc:Choice>
                <mc:Fallback>
                  <p:oleObj name="公式" r:id="rId15" imgW="241200" imgH="203040" progId="Equation.3">
                    <p:embed/>
                    <p:pic>
                      <p:nvPicPr>
                        <p:cNvPr id="37905" name="Object 4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602" y="3810"/>
                          <a:ext cx="243"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 name="Object 47"/>
            <p:cNvGraphicFramePr>
              <a:graphicFrameLocks noChangeAspect="1"/>
            </p:cNvGraphicFramePr>
            <p:nvPr/>
          </p:nvGraphicFramePr>
          <p:xfrm>
            <a:off x="4807" y="3628"/>
            <a:ext cx="220" cy="175"/>
          </p:xfrm>
          <a:graphic>
            <a:graphicData uri="http://schemas.openxmlformats.org/presentationml/2006/ole">
              <mc:AlternateContent xmlns:mc="http://schemas.openxmlformats.org/markup-compatibility/2006">
                <mc:Choice xmlns:v="urn:schemas-microsoft-com:vml" Requires="v">
                  <p:oleObj spid="_x0000_s84011" name="公式" r:id="rId17" imgW="152280" imgH="139680" progId="Equation.3">
                    <p:embed/>
                  </p:oleObj>
                </mc:Choice>
                <mc:Fallback>
                  <p:oleObj name="公式" r:id="rId17" imgW="152280" imgH="139680" progId="Equation.3">
                    <p:embed/>
                    <p:pic>
                      <p:nvPicPr>
                        <p:cNvPr id="37906" name="Object 4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807" y="3628"/>
                          <a:ext cx="220" cy="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48"/>
            <p:cNvGraphicFramePr>
              <a:graphicFrameLocks noChangeAspect="1"/>
            </p:cNvGraphicFramePr>
            <p:nvPr/>
          </p:nvGraphicFramePr>
          <p:xfrm>
            <a:off x="1160" y="3176"/>
            <a:ext cx="129" cy="156"/>
          </p:xfrm>
          <a:graphic>
            <a:graphicData uri="http://schemas.openxmlformats.org/presentationml/2006/ole">
              <mc:AlternateContent xmlns:mc="http://schemas.openxmlformats.org/markup-compatibility/2006">
                <mc:Choice xmlns:v="urn:schemas-microsoft-com:vml" Requires="v">
                  <p:oleObj spid="_x0000_s84012" name="公式" r:id="rId19" imgW="126720" imgH="177480" progId="Equation.3">
                    <p:embed/>
                  </p:oleObj>
                </mc:Choice>
                <mc:Fallback>
                  <p:oleObj name="公式" r:id="rId19" imgW="126720" imgH="177480" progId="Equation.3">
                    <p:embed/>
                    <p:pic>
                      <p:nvPicPr>
                        <p:cNvPr id="37907" name="Object 4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160" y="3176"/>
                          <a:ext cx="129" cy="1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0" name="Object 49"/>
            <p:cNvGraphicFramePr>
              <a:graphicFrameLocks noChangeAspect="1"/>
            </p:cNvGraphicFramePr>
            <p:nvPr/>
          </p:nvGraphicFramePr>
          <p:xfrm>
            <a:off x="1134" y="2908"/>
            <a:ext cx="206" cy="157"/>
          </p:xfrm>
          <a:graphic>
            <a:graphicData uri="http://schemas.openxmlformats.org/presentationml/2006/ole">
              <mc:AlternateContent xmlns:mc="http://schemas.openxmlformats.org/markup-compatibility/2006">
                <mc:Choice xmlns:v="urn:schemas-microsoft-com:vml" Requires="v">
                  <p:oleObj spid="_x0000_s84013" name="公式" r:id="rId21" imgW="203040" imgH="177480" progId="Equation.3">
                    <p:embed/>
                  </p:oleObj>
                </mc:Choice>
                <mc:Fallback>
                  <p:oleObj name="公式" r:id="rId21" imgW="203040" imgH="177480" progId="Equation.3">
                    <p:embed/>
                    <p:pic>
                      <p:nvPicPr>
                        <p:cNvPr id="37908" name="Object 4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134" y="2908"/>
                          <a:ext cx="206" cy="1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1" name="Object 50"/>
            <p:cNvGraphicFramePr>
              <a:graphicFrameLocks noChangeAspect="1"/>
            </p:cNvGraphicFramePr>
            <p:nvPr/>
          </p:nvGraphicFramePr>
          <p:xfrm>
            <a:off x="1346" y="2500"/>
            <a:ext cx="394" cy="197"/>
          </p:xfrm>
          <a:graphic>
            <a:graphicData uri="http://schemas.openxmlformats.org/presentationml/2006/ole">
              <mc:AlternateContent xmlns:mc="http://schemas.openxmlformats.org/markup-compatibility/2006">
                <mc:Choice xmlns:v="urn:schemas-microsoft-com:vml" Requires="v">
                  <p:oleObj spid="_x0000_s84014" name="公式" r:id="rId23" imgW="355320" imgH="203040" progId="Equation.3">
                    <p:embed/>
                  </p:oleObj>
                </mc:Choice>
                <mc:Fallback>
                  <p:oleObj name="公式" r:id="rId23" imgW="355320" imgH="203040" progId="Equation.3">
                    <p:embed/>
                    <p:pic>
                      <p:nvPicPr>
                        <p:cNvPr id="37909" name="Object 50"/>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346" y="2500"/>
                          <a:ext cx="394" cy="1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2" name="Object 51"/>
            <p:cNvGraphicFramePr>
              <a:graphicFrameLocks noChangeAspect="1"/>
            </p:cNvGraphicFramePr>
            <p:nvPr/>
          </p:nvGraphicFramePr>
          <p:xfrm>
            <a:off x="1020" y="3423"/>
            <a:ext cx="311" cy="156"/>
          </p:xfrm>
          <a:graphic>
            <a:graphicData uri="http://schemas.openxmlformats.org/presentationml/2006/ole">
              <mc:AlternateContent xmlns:mc="http://schemas.openxmlformats.org/markup-compatibility/2006">
                <mc:Choice xmlns:v="urn:schemas-microsoft-com:vml" Requires="v">
                  <p:oleObj spid="_x0000_s84015" name="公式" r:id="rId25" imgW="304560" imgH="177480" progId="Equation.3">
                    <p:embed/>
                  </p:oleObj>
                </mc:Choice>
                <mc:Fallback>
                  <p:oleObj name="公式" r:id="rId25" imgW="304560" imgH="177480" progId="Equation.3">
                    <p:embed/>
                    <p:pic>
                      <p:nvPicPr>
                        <p:cNvPr id="37910" name="Object 51"/>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020" y="3423"/>
                          <a:ext cx="311" cy="1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3" name="Object 52"/>
            <p:cNvGraphicFramePr>
              <a:graphicFrameLocks noChangeAspect="1"/>
            </p:cNvGraphicFramePr>
            <p:nvPr/>
          </p:nvGraphicFramePr>
          <p:xfrm>
            <a:off x="1020" y="3693"/>
            <a:ext cx="311" cy="157"/>
          </p:xfrm>
          <a:graphic>
            <a:graphicData uri="http://schemas.openxmlformats.org/presentationml/2006/ole">
              <mc:AlternateContent xmlns:mc="http://schemas.openxmlformats.org/markup-compatibility/2006">
                <mc:Choice xmlns:v="urn:schemas-microsoft-com:vml" Requires="v">
                  <p:oleObj spid="_x0000_s84016" name="公式" r:id="rId27" imgW="304560" imgH="177480" progId="Equation.3">
                    <p:embed/>
                  </p:oleObj>
                </mc:Choice>
                <mc:Fallback>
                  <p:oleObj name="公式" r:id="rId27" imgW="304560" imgH="177480" progId="Equation.3">
                    <p:embed/>
                    <p:pic>
                      <p:nvPicPr>
                        <p:cNvPr id="37911" name="Object 52"/>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020" y="3693"/>
                          <a:ext cx="311" cy="1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4" name="Object 53"/>
            <p:cNvGraphicFramePr>
              <a:graphicFrameLocks noChangeAspect="1"/>
            </p:cNvGraphicFramePr>
            <p:nvPr/>
          </p:nvGraphicFramePr>
          <p:xfrm>
            <a:off x="1134" y="2659"/>
            <a:ext cx="207" cy="157"/>
          </p:xfrm>
          <a:graphic>
            <a:graphicData uri="http://schemas.openxmlformats.org/presentationml/2006/ole">
              <mc:AlternateContent xmlns:mc="http://schemas.openxmlformats.org/markup-compatibility/2006">
                <mc:Choice xmlns:v="urn:schemas-microsoft-com:vml" Requires="v">
                  <p:oleObj spid="_x0000_s84017" name="公式" r:id="rId29" imgW="203040" imgH="177480" progId="Equation.3">
                    <p:embed/>
                  </p:oleObj>
                </mc:Choice>
                <mc:Fallback>
                  <p:oleObj name="公式" r:id="rId29" imgW="203040" imgH="177480" progId="Equation.3">
                    <p:embed/>
                    <p:pic>
                      <p:nvPicPr>
                        <p:cNvPr id="37912" name="Object 53"/>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134" y="2659"/>
                          <a:ext cx="207" cy="1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55" name="Group 54"/>
          <p:cNvGrpSpPr>
            <a:grpSpLocks/>
          </p:cNvGrpSpPr>
          <p:nvPr/>
        </p:nvGrpSpPr>
        <p:grpSpPr bwMode="auto">
          <a:xfrm>
            <a:off x="7087235" y="3761423"/>
            <a:ext cx="1692275" cy="787400"/>
            <a:chOff x="2109" y="3158"/>
            <a:chExt cx="1066" cy="496"/>
          </a:xfrm>
        </p:grpSpPr>
        <p:sp>
          <p:nvSpPr>
            <p:cNvPr id="56" name="Line 55"/>
            <p:cNvSpPr>
              <a:spLocks noChangeShapeType="1"/>
            </p:cNvSpPr>
            <p:nvPr/>
          </p:nvSpPr>
          <p:spPr bwMode="auto">
            <a:xfrm>
              <a:off x="2109" y="3158"/>
              <a:ext cx="1066" cy="496"/>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57" name="Object 56"/>
            <p:cNvGraphicFramePr>
              <a:graphicFrameLocks noChangeAspect="1"/>
            </p:cNvGraphicFramePr>
            <p:nvPr/>
          </p:nvGraphicFramePr>
          <p:xfrm>
            <a:off x="2789" y="3362"/>
            <a:ext cx="286" cy="164"/>
          </p:xfrm>
          <a:graphic>
            <a:graphicData uri="http://schemas.openxmlformats.org/presentationml/2006/ole">
              <mc:AlternateContent xmlns:mc="http://schemas.openxmlformats.org/markup-compatibility/2006">
                <mc:Choice xmlns:v="urn:schemas-microsoft-com:vml" Requires="v">
                  <p:oleObj spid="_x0000_s84018" name="公式" r:id="rId31" imgW="304560" imgH="177480" progId="Equation.3">
                    <p:embed/>
                  </p:oleObj>
                </mc:Choice>
                <mc:Fallback>
                  <p:oleObj name="公式" r:id="rId31" imgW="304560" imgH="177480" progId="Equation.3">
                    <p:embed/>
                    <p:pic>
                      <p:nvPicPr>
                        <p:cNvPr id="37901" name="Object 56"/>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2789" y="3362"/>
                          <a:ext cx="286" cy="16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58" name="Line 57"/>
          <p:cNvSpPr>
            <a:spLocks noChangeShapeType="1"/>
          </p:cNvSpPr>
          <p:nvPr/>
        </p:nvSpPr>
        <p:spPr bwMode="auto">
          <a:xfrm flipV="1">
            <a:off x="7087235" y="3402648"/>
            <a:ext cx="0" cy="1727200"/>
          </a:xfrm>
          <a:prstGeom prst="line">
            <a:avLst/>
          </a:prstGeom>
          <a:noFill/>
          <a:ln w="12700"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59" name="Object 58"/>
          <p:cNvGraphicFramePr>
            <a:graphicFrameLocks noChangeAspect="1"/>
          </p:cNvGraphicFramePr>
          <p:nvPr>
            <p:extLst>
              <p:ext uri="{D42A27DB-BD31-4B8C-83A1-F6EECF244321}">
                <p14:modId xmlns:p14="http://schemas.microsoft.com/office/powerpoint/2010/main" val="2005128372"/>
              </p:ext>
            </p:extLst>
          </p:nvPr>
        </p:nvGraphicFramePr>
        <p:xfrm>
          <a:off x="6906260" y="5021898"/>
          <a:ext cx="357188" cy="425450"/>
        </p:xfrm>
        <a:graphic>
          <a:graphicData uri="http://schemas.openxmlformats.org/presentationml/2006/ole">
            <mc:AlternateContent xmlns:mc="http://schemas.openxmlformats.org/markup-compatibility/2006">
              <mc:Choice xmlns:v="urn:schemas-microsoft-com:vml" Requires="v">
                <p:oleObj spid="_x0000_s84019" name="公式" r:id="rId33" imgW="177480" imgH="215640" progId="Equation.3">
                  <p:embed/>
                </p:oleObj>
              </mc:Choice>
              <mc:Fallback>
                <p:oleObj name="公式" r:id="rId33" imgW="177480" imgH="215640" progId="Equation.3">
                  <p:embed/>
                  <p:pic>
                    <p:nvPicPr>
                      <p:cNvPr id="37893" name="Object 58"/>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6906260" y="5021898"/>
                        <a:ext cx="357188" cy="425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0" name="Line 59"/>
          <p:cNvSpPr>
            <a:spLocks noChangeShapeType="1"/>
          </p:cNvSpPr>
          <p:nvPr/>
        </p:nvSpPr>
        <p:spPr bwMode="auto">
          <a:xfrm>
            <a:off x="5718810" y="3437573"/>
            <a:ext cx="1368425" cy="322262"/>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61" name="Object 60"/>
          <p:cNvGraphicFramePr>
            <a:graphicFrameLocks noChangeAspect="1"/>
          </p:cNvGraphicFramePr>
          <p:nvPr>
            <p:extLst>
              <p:ext uri="{D42A27DB-BD31-4B8C-83A1-F6EECF244321}">
                <p14:modId xmlns:p14="http://schemas.microsoft.com/office/powerpoint/2010/main" val="330916160"/>
              </p:ext>
            </p:extLst>
          </p:nvPr>
        </p:nvGraphicFramePr>
        <p:xfrm>
          <a:off x="6547485" y="3474085"/>
          <a:ext cx="468313" cy="241300"/>
        </p:xfrm>
        <a:graphic>
          <a:graphicData uri="http://schemas.openxmlformats.org/presentationml/2006/ole">
            <mc:AlternateContent xmlns:mc="http://schemas.openxmlformats.org/markup-compatibility/2006">
              <mc:Choice xmlns:v="urn:schemas-microsoft-com:vml" Requires="v">
                <p:oleObj spid="_x0000_s84020" name="公式" r:id="rId35" imgW="304560" imgH="177480" progId="Equation.3">
                  <p:embed/>
                </p:oleObj>
              </mc:Choice>
              <mc:Fallback>
                <p:oleObj name="公式" r:id="rId35" imgW="304560" imgH="177480" progId="Equation.3">
                  <p:embed/>
                  <p:pic>
                    <p:nvPicPr>
                      <p:cNvPr id="37894" name="Object 60"/>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6547485" y="3474085"/>
                        <a:ext cx="468313" cy="241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2" name="Line 66"/>
          <p:cNvSpPr>
            <a:spLocks noChangeShapeType="1"/>
          </p:cNvSpPr>
          <p:nvPr/>
        </p:nvSpPr>
        <p:spPr bwMode="auto">
          <a:xfrm flipV="1">
            <a:off x="8779510" y="3401060"/>
            <a:ext cx="0" cy="1727200"/>
          </a:xfrm>
          <a:prstGeom prst="line">
            <a:avLst/>
          </a:prstGeom>
          <a:noFill/>
          <a:ln w="12700"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63" name="Object 67"/>
          <p:cNvGraphicFramePr>
            <a:graphicFrameLocks noChangeAspect="1"/>
          </p:cNvGraphicFramePr>
          <p:nvPr>
            <p:extLst>
              <p:ext uri="{D42A27DB-BD31-4B8C-83A1-F6EECF244321}">
                <p14:modId xmlns:p14="http://schemas.microsoft.com/office/powerpoint/2010/main" val="2889078955"/>
              </p:ext>
            </p:extLst>
          </p:nvPr>
        </p:nvGraphicFramePr>
        <p:xfrm>
          <a:off x="8600123" y="5021898"/>
          <a:ext cx="382587" cy="425450"/>
        </p:xfrm>
        <a:graphic>
          <a:graphicData uri="http://schemas.openxmlformats.org/presentationml/2006/ole">
            <mc:AlternateContent xmlns:mc="http://schemas.openxmlformats.org/markup-compatibility/2006">
              <mc:Choice xmlns:v="urn:schemas-microsoft-com:vml" Requires="v">
                <p:oleObj spid="_x0000_s84021" name="公式" r:id="rId37" imgW="190440" imgH="215640" progId="Equation.3">
                  <p:embed/>
                </p:oleObj>
              </mc:Choice>
              <mc:Fallback>
                <p:oleObj name="公式" r:id="rId37" imgW="190440" imgH="215640" progId="Equation.3">
                  <p:embed/>
                  <p:pic>
                    <p:nvPicPr>
                      <p:cNvPr id="37895" name="Object 67"/>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8600123" y="5021898"/>
                        <a:ext cx="382587" cy="425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4" name="Line 68"/>
          <p:cNvSpPr>
            <a:spLocks noChangeShapeType="1"/>
          </p:cNvSpPr>
          <p:nvPr/>
        </p:nvSpPr>
        <p:spPr bwMode="auto">
          <a:xfrm>
            <a:off x="8779510" y="4553585"/>
            <a:ext cx="1368425" cy="322263"/>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65" name="Line 70"/>
          <p:cNvSpPr>
            <a:spLocks noChangeShapeType="1"/>
          </p:cNvSpPr>
          <p:nvPr/>
        </p:nvSpPr>
        <p:spPr bwMode="auto">
          <a:xfrm>
            <a:off x="10147935" y="4877435"/>
            <a:ext cx="900113" cy="419100"/>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66" name="Object 71"/>
          <p:cNvGraphicFramePr>
            <a:graphicFrameLocks noChangeAspect="1"/>
          </p:cNvGraphicFramePr>
          <p:nvPr>
            <p:extLst>
              <p:ext uri="{D42A27DB-BD31-4B8C-83A1-F6EECF244321}">
                <p14:modId xmlns:p14="http://schemas.microsoft.com/office/powerpoint/2010/main" val="1299108508"/>
              </p:ext>
            </p:extLst>
          </p:nvPr>
        </p:nvGraphicFramePr>
        <p:xfrm>
          <a:off x="10471785" y="4842510"/>
          <a:ext cx="454025" cy="260350"/>
        </p:xfrm>
        <a:graphic>
          <a:graphicData uri="http://schemas.openxmlformats.org/presentationml/2006/ole">
            <mc:AlternateContent xmlns:mc="http://schemas.openxmlformats.org/markup-compatibility/2006">
              <mc:Choice xmlns:v="urn:schemas-microsoft-com:vml" Requires="v">
                <p:oleObj spid="_x0000_s84022" name="公式" r:id="rId39" imgW="304560" imgH="177480" progId="Equation.3">
                  <p:embed/>
                </p:oleObj>
              </mc:Choice>
              <mc:Fallback>
                <p:oleObj name="公式" r:id="rId39" imgW="304560" imgH="177480" progId="Equation.3">
                  <p:embed/>
                  <p:pic>
                    <p:nvPicPr>
                      <p:cNvPr id="37896" name="Object 71"/>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10471785" y="4842510"/>
                        <a:ext cx="454025" cy="260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7" name="Object 72"/>
          <p:cNvGraphicFramePr>
            <a:graphicFrameLocks noChangeAspect="1"/>
          </p:cNvGraphicFramePr>
          <p:nvPr>
            <p:extLst>
              <p:ext uri="{D42A27DB-BD31-4B8C-83A1-F6EECF244321}">
                <p14:modId xmlns:p14="http://schemas.microsoft.com/office/powerpoint/2010/main" val="3196901866"/>
              </p:ext>
            </p:extLst>
          </p:nvPr>
        </p:nvGraphicFramePr>
        <p:xfrm>
          <a:off x="9355773" y="4491673"/>
          <a:ext cx="468312" cy="241300"/>
        </p:xfrm>
        <a:graphic>
          <a:graphicData uri="http://schemas.openxmlformats.org/presentationml/2006/ole">
            <mc:AlternateContent xmlns:mc="http://schemas.openxmlformats.org/markup-compatibility/2006">
              <mc:Choice xmlns:v="urn:schemas-microsoft-com:vml" Requires="v">
                <p:oleObj spid="_x0000_s84023" name="公式" r:id="rId40" imgW="304560" imgH="177480" progId="Equation.3">
                  <p:embed/>
                </p:oleObj>
              </mc:Choice>
              <mc:Fallback>
                <p:oleObj name="公式" r:id="rId40" imgW="304560" imgH="177480" progId="Equation.3">
                  <p:embed/>
                  <p:pic>
                    <p:nvPicPr>
                      <p:cNvPr id="37897" name="Object 72"/>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9355773" y="4491673"/>
                        <a:ext cx="468312" cy="241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8" name="Line 73"/>
          <p:cNvSpPr>
            <a:spLocks noChangeShapeType="1"/>
          </p:cNvSpPr>
          <p:nvPr/>
        </p:nvSpPr>
        <p:spPr bwMode="auto">
          <a:xfrm>
            <a:off x="7123748" y="3761423"/>
            <a:ext cx="2124075" cy="500062"/>
          </a:xfrm>
          <a:prstGeom prst="line">
            <a:avLst/>
          </a:prstGeom>
          <a:noFill/>
          <a:ln w="9525" cap="sq">
            <a:solidFill>
              <a:srgbClr val="0000FF"/>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nvGrpSpPr>
          <p:cNvPr id="69" name="Group 77"/>
          <p:cNvGrpSpPr>
            <a:grpSpLocks/>
          </p:cNvGrpSpPr>
          <p:nvPr/>
        </p:nvGrpSpPr>
        <p:grpSpPr bwMode="auto">
          <a:xfrm>
            <a:off x="8850948" y="4266248"/>
            <a:ext cx="790575" cy="1571625"/>
            <a:chOff x="2993" y="2682"/>
            <a:chExt cx="498" cy="990"/>
          </a:xfrm>
        </p:grpSpPr>
        <p:sp>
          <p:nvSpPr>
            <p:cNvPr id="70" name="Line 74"/>
            <p:cNvSpPr>
              <a:spLocks noChangeShapeType="1"/>
            </p:cNvSpPr>
            <p:nvPr/>
          </p:nvSpPr>
          <p:spPr bwMode="auto">
            <a:xfrm rot="-5400000">
              <a:off x="2846" y="3079"/>
              <a:ext cx="793" cy="0"/>
            </a:xfrm>
            <a:prstGeom prst="line">
              <a:avLst/>
            </a:prstGeom>
            <a:noFill/>
            <a:ln w="9525" cap="sq">
              <a:solidFill>
                <a:srgbClr val="0000FF"/>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71" name="Object 75"/>
            <p:cNvGraphicFramePr>
              <a:graphicFrameLocks noChangeAspect="1"/>
            </p:cNvGraphicFramePr>
            <p:nvPr/>
          </p:nvGraphicFramePr>
          <p:xfrm>
            <a:off x="2993" y="3430"/>
            <a:ext cx="498" cy="242"/>
          </p:xfrm>
          <a:graphic>
            <a:graphicData uri="http://schemas.openxmlformats.org/presentationml/2006/ole">
              <mc:AlternateContent xmlns:mc="http://schemas.openxmlformats.org/markup-compatibility/2006">
                <mc:Choice xmlns:v="urn:schemas-microsoft-com:vml" Requires="v">
                  <p:oleObj spid="_x0000_s84024" name="公式" r:id="rId41" imgW="380880" imgH="177480" progId="Equation.3">
                    <p:embed/>
                  </p:oleObj>
                </mc:Choice>
                <mc:Fallback>
                  <p:oleObj name="公式" r:id="rId41" imgW="380880" imgH="177480" progId="Equation.3">
                    <p:embed/>
                    <p:pic>
                      <p:nvPicPr>
                        <p:cNvPr id="37900" name="Object 75"/>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2993" y="3430"/>
                          <a:ext cx="498" cy="242"/>
                        </a:xfrm>
                        <a:prstGeom prst="rect">
                          <a:avLst/>
                        </a:prstGeom>
                        <a:noFill/>
                        <a:ln w="9525">
                          <a:solidFill>
                            <a:srgbClr val="FF00FF"/>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72" name="Group 78"/>
          <p:cNvGrpSpPr>
            <a:grpSpLocks/>
          </p:cNvGrpSpPr>
          <p:nvPr/>
        </p:nvGrpSpPr>
        <p:grpSpPr bwMode="auto">
          <a:xfrm>
            <a:off x="4783773" y="3437573"/>
            <a:ext cx="971550" cy="395287"/>
            <a:chOff x="431" y="2160"/>
            <a:chExt cx="612" cy="249"/>
          </a:xfrm>
        </p:grpSpPr>
        <p:sp>
          <p:nvSpPr>
            <p:cNvPr id="73" name="Line 62"/>
            <p:cNvSpPr>
              <a:spLocks noChangeShapeType="1"/>
            </p:cNvSpPr>
            <p:nvPr/>
          </p:nvSpPr>
          <p:spPr bwMode="auto">
            <a:xfrm>
              <a:off x="567" y="2160"/>
              <a:ext cx="454" cy="0"/>
            </a:xfrm>
            <a:prstGeom prst="line">
              <a:avLst/>
            </a:prstGeom>
            <a:noFill/>
            <a:ln w="9525" cap="sq">
              <a:solidFill>
                <a:srgbClr val="0000FF"/>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74" name="Object 64"/>
            <p:cNvGraphicFramePr>
              <a:graphicFrameLocks noChangeAspect="1"/>
            </p:cNvGraphicFramePr>
            <p:nvPr/>
          </p:nvGraphicFramePr>
          <p:xfrm>
            <a:off x="431" y="2212"/>
            <a:ext cx="400" cy="175"/>
          </p:xfrm>
          <a:graphic>
            <a:graphicData uri="http://schemas.openxmlformats.org/presentationml/2006/ole">
              <mc:AlternateContent xmlns:mc="http://schemas.openxmlformats.org/markup-compatibility/2006">
                <mc:Choice xmlns:v="urn:schemas-microsoft-com:vml" Requires="v">
                  <p:oleObj spid="_x0000_s84025" name="公式" r:id="rId43" imgW="482400" imgH="203040" progId="Equation.3">
                    <p:embed/>
                  </p:oleObj>
                </mc:Choice>
                <mc:Fallback>
                  <p:oleObj name="公式" r:id="rId43" imgW="482400" imgH="203040" progId="Equation.3">
                    <p:embed/>
                    <p:pic>
                      <p:nvPicPr>
                        <p:cNvPr id="37899" name="Object 64"/>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a:off x="431" y="2212"/>
                          <a:ext cx="400" cy="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5" name="Line 65"/>
            <p:cNvSpPr>
              <a:spLocks noChangeShapeType="1"/>
            </p:cNvSpPr>
            <p:nvPr/>
          </p:nvSpPr>
          <p:spPr bwMode="auto">
            <a:xfrm rot="-5400000">
              <a:off x="691" y="2285"/>
              <a:ext cx="249" cy="0"/>
            </a:xfrm>
            <a:prstGeom prst="line">
              <a:avLst/>
            </a:prstGeom>
            <a:noFill/>
            <a:ln w="9525" cap="sq">
              <a:solidFill>
                <a:srgbClr val="0000FF"/>
              </a:solidFill>
              <a:round/>
              <a:headEnd type="stealth" w="sm" len="med"/>
              <a:tailEnd type="stealth" w="sm"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76" name="Line 76"/>
            <p:cNvSpPr>
              <a:spLocks noChangeShapeType="1"/>
            </p:cNvSpPr>
            <p:nvPr/>
          </p:nvSpPr>
          <p:spPr bwMode="auto">
            <a:xfrm>
              <a:off x="589" y="2409"/>
              <a:ext cx="454" cy="0"/>
            </a:xfrm>
            <a:prstGeom prst="line">
              <a:avLst/>
            </a:prstGeom>
            <a:noFill/>
            <a:ln w="9525" cap="sq">
              <a:solidFill>
                <a:srgbClr val="0000FF"/>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grpSp>
        <p:nvGrpSpPr>
          <p:cNvPr id="77" name="Group 81"/>
          <p:cNvGrpSpPr>
            <a:grpSpLocks/>
          </p:cNvGrpSpPr>
          <p:nvPr/>
        </p:nvGrpSpPr>
        <p:grpSpPr bwMode="auto">
          <a:xfrm>
            <a:off x="5718810" y="3837623"/>
            <a:ext cx="3457575" cy="823912"/>
            <a:chOff x="2993" y="1117"/>
            <a:chExt cx="2178" cy="519"/>
          </a:xfrm>
        </p:grpSpPr>
        <p:sp>
          <p:nvSpPr>
            <p:cNvPr id="78" name="Line 79"/>
            <p:cNvSpPr>
              <a:spLocks noChangeShapeType="1"/>
            </p:cNvSpPr>
            <p:nvPr/>
          </p:nvSpPr>
          <p:spPr bwMode="auto">
            <a:xfrm>
              <a:off x="3833" y="1321"/>
              <a:ext cx="1338" cy="315"/>
            </a:xfrm>
            <a:prstGeom prst="line">
              <a:avLst/>
            </a:prstGeom>
            <a:noFill/>
            <a:ln w="9525" cap="sq">
              <a:solidFill>
                <a:srgbClr val="0000FF"/>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79" name="Line 80"/>
            <p:cNvSpPr>
              <a:spLocks noChangeShapeType="1"/>
            </p:cNvSpPr>
            <p:nvPr/>
          </p:nvSpPr>
          <p:spPr bwMode="auto">
            <a:xfrm>
              <a:off x="2993" y="1117"/>
              <a:ext cx="862" cy="203"/>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sp>
        <p:nvSpPr>
          <p:cNvPr id="80" name="Line 82"/>
          <p:cNvSpPr>
            <a:spLocks noChangeShapeType="1"/>
          </p:cNvSpPr>
          <p:nvPr/>
        </p:nvSpPr>
        <p:spPr bwMode="auto">
          <a:xfrm flipV="1">
            <a:off x="10147935" y="3366135"/>
            <a:ext cx="0" cy="1727200"/>
          </a:xfrm>
          <a:prstGeom prst="line">
            <a:avLst/>
          </a:prstGeom>
          <a:noFill/>
          <a:ln w="12700"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81" name="Object 83"/>
          <p:cNvGraphicFramePr>
            <a:graphicFrameLocks noChangeAspect="1"/>
          </p:cNvGraphicFramePr>
          <p:nvPr>
            <p:extLst>
              <p:ext uri="{D42A27DB-BD31-4B8C-83A1-F6EECF244321}">
                <p14:modId xmlns:p14="http://schemas.microsoft.com/office/powerpoint/2010/main" val="1507360453"/>
              </p:ext>
            </p:extLst>
          </p:nvPr>
        </p:nvGraphicFramePr>
        <p:xfrm>
          <a:off x="9966960" y="5009198"/>
          <a:ext cx="382588" cy="450850"/>
        </p:xfrm>
        <a:graphic>
          <a:graphicData uri="http://schemas.openxmlformats.org/presentationml/2006/ole">
            <mc:AlternateContent xmlns:mc="http://schemas.openxmlformats.org/markup-compatibility/2006">
              <mc:Choice xmlns:v="urn:schemas-microsoft-com:vml" Requires="v">
                <p:oleObj spid="_x0000_s84026" name="公式" r:id="rId45" imgW="190440" imgH="228600" progId="Equation.3">
                  <p:embed/>
                </p:oleObj>
              </mc:Choice>
              <mc:Fallback>
                <p:oleObj name="公式" r:id="rId45" imgW="190440" imgH="228600" progId="Equation.3">
                  <p:embed/>
                  <p:pic>
                    <p:nvPicPr>
                      <p:cNvPr id="37898" name="Object 83"/>
                      <p:cNvPicPr>
                        <a:picLocks noChangeAspect="1" noChangeArrowheads="1"/>
                      </p:cNvPicPr>
                      <p:nvPr/>
                    </p:nvPicPr>
                    <p:blipFill>
                      <a:blip r:embed="rId46">
                        <a:extLst>
                          <a:ext uri="{28A0092B-C50C-407E-A947-70E740481C1C}">
                            <a14:useLocalDpi xmlns:a14="http://schemas.microsoft.com/office/drawing/2010/main" val="0"/>
                          </a:ext>
                        </a:extLst>
                      </a:blip>
                      <a:srcRect/>
                      <a:stretch>
                        <a:fillRect/>
                      </a:stretch>
                    </p:blipFill>
                    <p:spPr bwMode="auto">
                      <a:xfrm>
                        <a:off x="9966960" y="5009198"/>
                        <a:ext cx="382588" cy="450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2" name="Rectangle 6"/>
          <p:cNvSpPr>
            <a:spLocks noChangeArrowheads="1"/>
          </p:cNvSpPr>
          <p:nvPr/>
        </p:nvSpPr>
        <p:spPr bwMode="auto">
          <a:xfrm>
            <a:off x="515938" y="1795145"/>
            <a:ext cx="5173662" cy="461665"/>
          </a:xfrm>
          <a:prstGeom prst="rect">
            <a:avLst/>
          </a:prstGeom>
          <a:solidFill>
            <a:schemeClr val="bg1">
              <a:alpha val="0"/>
            </a:schemeClr>
          </a:solidFill>
          <a:ln>
            <a:noFill/>
          </a:ln>
          <a:extLst>
            <a:ext uri="{91240B29-F687-4F45-9708-019B960494DF}">
              <a14:hiddenLine xmlns:a14="http://schemas.microsoft.com/office/drawing/2010/main" w="222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r>
              <a:rPr lang="zh-CN" altLang="en-US" sz="2400" b="1" dirty="0">
                <a:solidFill>
                  <a:srgbClr val="0070C0"/>
                </a:solidFill>
                <a:latin typeface="+mj-ea"/>
                <a:ea typeface="+mj-ea"/>
              </a:rPr>
              <a:t>由</a:t>
            </a:r>
            <a:r>
              <a:rPr lang="en-US" altLang="zh-CN" sz="2400" b="1" dirty="0">
                <a:solidFill>
                  <a:srgbClr val="0070C0"/>
                </a:solidFill>
                <a:latin typeface="+mj-ea"/>
                <a:ea typeface="+mj-ea"/>
              </a:rPr>
              <a:t>Bode</a:t>
            </a:r>
            <a:r>
              <a:rPr lang="zh-CN" altLang="en-US" sz="2400" b="1" dirty="0">
                <a:solidFill>
                  <a:srgbClr val="0070C0"/>
                </a:solidFill>
                <a:latin typeface="+mj-ea"/>
                <a:ea typeface="+mj-ea"/>
              </a:rPr>
              <a:t>图求系统的传递函数的步骤</a:t>
            </a:r>
          </a:p>
        </p:txBody>
      </p:sp>
    </p:spTree>
    <p:extLst>
      <p:ext uri="{BB962C8B-B14F-4D97-AF65-F5344CB8AC3E}">
        <p14:creationId xmlns:p14="http://schemas.microsoft.com/office/powerpoint/2010/main" val="386728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wipe(left)">
                                      <p:cBhvr>
                                        <p:cTn id="7" dur="2000"/>
                                        <p:tgtEl>
                                          <p:spTgt spid="6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up)">
                                      <p:cBhvr>
                                        <p:cTn id="12" dur="2000"/>
                                        <p:tgtEl>
                                          <p:spTgt spid="6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wipe(right)">
                                      <p:cBhvr>
                                        <p:cTn id="17" dur="2000"/>
                                        <p:tgtEl>
                                          <p:spTgt spid="72"/>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77"/>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0" presetClass="path" presetSubtype="0" accel="50000" decel="50000" fill="hold" nodeType="clickEffect">
                                  <p:stCondLst>
                                    <p:cond delay="0"/>
                                  </p:stCondLst>
                                  <p:childTnLst>
                                    <p:animMotion origin="layout" path="M 4.16667E-6 1.38728E-6 L 4.16667E-6 -0.05989 " pathEditMode="relative" rAng="0" ptsTypes="AA">
                                      <p:cBhvr>
                                        <p:cTn id="25" dur="2000" fill="hold"/>
                                        <p:tgtEl>
                                          <p:spTgt spid="77"/>
                                        </p:tgtEl>
                                        <p:attrNameLst>
                                          <p:attrName>ppt_x</p:attrName>
                                          <p:attrName>ppt_y</p:attrName>
                                        </p:attrNameLst>
                                      </p:cBhvr>
                                      <p:rCtr x="0" y="-300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1265207571"/>
              </p:ext>
            </p:extLst>
          </p:nvPr>
        </p:nvGraphicFramePr>
        <p:xfrm>
          <a:off x="784226" y="4186029"/>
          <a:ext cx="3036311" cy="360905"/>
        </p:xfrm>
        <a:graphic>
          <a:graphicData uri="http://schemas.openxmlformats.org/presentationml/2006/ole">
            <mc:AlternateContent xmlns:mc="http://schemas.openxmlformats.org/markup-compatibility/2006">
              <mc:Choice xmlns:v="urn:schemas-microsoft-com:vml" Requires="v">
                <p:oleObj spid="_x0000_s40858" name="公式" r:id="rId3" imgW="1777680" imgH="203040" progId="Equation.3">
                  <p:embed/>
                </p:oleObj>
              </mc:Choice>
              <mc:Fallback>
                <p:oleObj name="公式" r:id="rId3" imgW="1777680" imgH="203040" progId="Equation.3">
                  <p:embed/>
                  <p:pic>
                    <p:nvPicPr>
                      <p:cNvPr id="38914"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4226" y="4186029"/>
                        <a:ext cx="3036311" cy="360905"/>
                      </a:xfrm>
                      <a:prstGeom prst="rect">
                        <a:avLst/>
                      </a:prstGeom>
                      <a:noFill/>
                    </p:spPr>
                  </p:pic>
                </p:oleObj>
              </mc:Fallback>
            </mc:AlternateContent>
          </a:graphicData>
        </a:graphic>
      </p:graphicFrame>
      <p:sp>
        <p:nvSpPr>
          <p:cNvPr id="4" name="Rectangle 3"/>
          <p:cNvSpPr>
            <a:spLocks noChangeArrowheads="1"/>
          </p:cNvSpPr>
          <p:nvPr/>
        </p:nvSpPr>
        <p:spPr bwMode="auto">
          <a:xfrm>
            <a:off x="515938" y="2301363"/>
            <a:ext cx="2643822" cy="418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5000"/>
              </a:lnSpc>
            </a:pPr>
            <a:r>
              <a:rPr lang="zh-CN" altLang="en-US" sz="2000" b="1" dirty="0">
                <a:latin typeface="+mj-ea"/>
                <a:ea typeface="+mj-ea"/>
              </a:rPr>
              <a:t>（</a:t>
            </a:r>
            <a:r>
              <a:rPr lang="en-US" altLang="zh-CN" sz="2000" b="1" dirty="0">
                <a:latin typeface="+mj-ea"/>
                <a:ea typeface="+mj-ea"/>
              </a:rPr>
              <a:t>3</a:t>
            </a:r>
            <a:r>
              <a:rPr lang="zh-CN" altLang="en-US" sz="2000" b="1" dirty="0">
                <a:latin typeface="+mj-ea"/>
                <a:ea typeface="+mj-ea"/>
              </a:rPr>
              <a:t>）</a:t>
            </a:r>
            <a:r>
              <a:rPr lang="en-US" altLang="zh-CN" sz="2000" b="1" dirty="0">
                <a:latin typeface="+mj-ea"/>
                <a:ea typeface="+mj-ea"/>
              </a:rPr>
              <a:t>II </a:t>
            </a:r>
            <a:r>
              <a:rPr lang="zh-CN" altLang="en-US" sz="2000" b="1" dirty="0">
                <a:latin typeface="+mj-ea"/>
                <a:ea typeface="+mj-ea"/>
              </a:rPr>
              <a:t>型系统</a:t>
            </a:r>
          </a:p>
        </p:txBody>
      </p:sp>
      <p:graphicFrame>
        <p:nvGraphicFramePr>
          <p:cNvPr id="5" name="Object 4"/>
          <p:cNvGraphicFramePr>
            <a:graphicFrameLocks noChangeAspect="1"/>
          </p:cNvGraphicFramePr>
          <p:nvPr>
            <p:extLst>
              <p:ext uri="{D42A27DB-BD31-4B8C-83A1-F6EECF244321}">
                <p14:modId xmlns:p14="http://schemas.microsoft.com/office/powerpoint/2010/main" val="2309125326"/>
              </p:ext>
            </p:extLst>
          </p:nvPr>
        </p:nvGraphicFramePr>
        <p:xfrm>
          <a:off x="784226" y="3565241"/>
          <a:ext cx="709613" cy="384175"/>
        </p:xfrm>
        <a:graphic>
          <a:graphicData uri="http://schemas.openxmlformats.org/presentationml/2006/ole">
            <mc:AlternateContent xmlns:mc="http://schemas.openxmlformats.org/markup-compatibility/2006">
              <mc:Choice xmlns:v="urn:schemas-microsoft-com:vml" Requires="v">
                <p:oleObj spid="_x0000_s40859" name="公式" r:id="rId5" imgW="342720" imgH="177480" progId="Equation.3">
                  <p:embed/>
                </p:oleObj>
              </mc:Choice>
              <mc:Fallback>
                <p:oleObj name="公式" r:id="rId5" imgW="342720" imgH="177480" progId="Equation.3">
                  <p:embed/>
                  <p:pic>
                    <p:nvPicPr>
                      <p:cNvPr id="38915"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4226" y="3565241"/>
                        <a:ext cx="709613" cy="3841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920724148"/>
              </p:ext>
            </p:extLst>
          </p:nvPr>
        </p:nvGraphicFramePr>
        <p:xfrm>
          <a:off x="779860" y="4771214"/>
          <a:ext cx="4231482" cy="431517"/>
        </p:xfrm>
        <a:graphic>
          <a:graphicData uri="http://schemas.openxmlformats.org/presentationml/2006/ole">
            <mc:AlternateContent xmlns:mc="http://schemas.openxmlformats.org/markup-compatibility/2006">
              <mc:Choice xmlns:v="urn:schemas-microsoft-com:vml" Requires="v">
                <p:oleObj spid="_x0000_s40860" name="公式" r:id="rId7" imgW="2476440" imgH="241200" progId="Equation.3">
                  <p:embed/>
                </p:oleObj>
              </mc:Choice>
              <mc:Fallback>
                <p:oleObj name="公式" r:id="rId7" imgW="2476440" imgH="241200" progId="Equation.3">
                  <p:embed/>
                  <p:pic>
                    <p:nvPicPr>
                      <p:cNvPr id="38916"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9860" y="4771214"/>
                        <a:ext cx="4231482" cy="431517"/>
                      </a:xfrm>
                      <a:prstGeom prst="rect">
                        <a:avLst/>
                      </a:prstGeom>
                      <a:noFill/>
                    </p:spPr>
                  </p:pic>
                </p:oleObj>
              </mc:Fallback>
            </mc:AlternateContent>
          </a:graphicData>
        </a:graphic>
      </p:graphicFrame>
      <p:sp>
        <p:nvSpPr>
          <p:cNvPr id="7" name="Line 7"/>
          <p:cNvSpPr>
            <a:spLocks noChangeShapeType="1"/>
          </p:cNvSpPr>
          <p:nvPr/>
        </p:nvSpPr>
        <p:spPr bwMode="auto">
          <a:xfrm>
            <a:off x="5752465" y="5086986"/>
            <a:ext cx="5580063" cy="0"/>
          </a:xfrm>
          <a:prstGeom prst="line">
            <a:avLst/>
          </a:prstGeom>
          <a:noFill/>
          <a:ln w="19050" cap="sq">
            <a:solidFill>
              <a:schemeClr val="tx1"/>
            </a:solidFill>
            <a:round/>
            <a:headEnd/>
            <a:tailEnd type="stealth" w="med"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8" name="Line 8"/>
          <p:cNvSpPr>
            <a:spLocks noChangeShapeType="1"/>
          </p:cNvSpPr>
          <p:nvPr/>
        </p:nvSpPr>
        <p:spPr bwMode="auto">
          <a:xfrm flipV="1">
            <a:off x="5752465" y="3120073"/>
            <a:ext cx="0" cy="1957388"/>
          </a:xfrm>
          <a:prstGeom prst="line">
            <a:avLst/>
          </a:prstGeom>
          <a:noFill/>
          <a:ln w="19050" cap="sq">
            <a:solidFill>
              <a:schemeClr val="tx1"/>
            </a:solidFill>
            <a:round/>
            <a:headEnd/>
            <a:tailEnd type="stealth" w="med"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9" name="Line 9"/>
          <p:cNvSpPr>
            <a:spLocks noChangeShapeType="1"/>
          </p:cNvSpPr>
          <p:nvPr/>
        </p:nvSpPr>
        <p:spPr bwMode="auto">
          <a:xfrm>
            <a:off x="7554278" y="3382011"/>
            <a:ext cx="0" cy="1697037"/>
          </a:xfrm>
          <a:prstGeom prst="line">
            <a:avLst/>
          </a:prstGeom>
          <a:noFill/>
          <a:ln w="1905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0" name="Line 10"/>
          <p:cNvSpPr>
            <a:spLocks noChangeShapeType="1"/>
          </p:cNvSpPr>
          <p:nvPr/>
        </p:nvSpPr>
        <p:spPr bwMode="auto">
          <a:xfrm>
            <a:off x="9354503" y="3382011"/>
            <a:ext cx="0" cy="1697037"/>
          </a:xfrm>
          <a:prstGeom prst="line">
            <a:avLst/>
          </a:prstGeom>
          <a:noFill/>
          <a:ln w="1905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1" name="Line 11"/>
          <p:cNvSpPr>
            <a:spLocks noChangeShapeType="1"/>
          </p:cNvSpPr>
          <p:nvPr/>
        </p:nvSpPr>
        <p:spPr bwMode="auto">
          <a:xfrm>
            <a:off x="11154728" y="3382011"/>
            <a:ext cx="0" cy="1697037"/>
          </a:xfrm>
          <a:prstGeom prst="line">
            <a:avLst/>
          </a:prstGeom>
          <a:noFill/>
          <a:ln w="1905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2" name="Line 12"/>
          <p:cNvSpPr>
            <a:spLocks noChangeShapeType="1"/>
          </p:cNvSpPr>
          <p:nvPr/>
        </p:nvSpPr>
        <p:spPr bwMode="auto">
          <a:xfrm>
            <a:off x="6897053" y="3382011"/>
            <a:ext cx="0" cy="17049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3" name="Line 13"/>
          <p:cNvSpPr>
            <a:spLocks noChangeShapeType="1"/>
          </p:cNvSpPr>
          <p:nvPr/>
        </p:nvSpPr>
        <p:spPr bwMode="auto">
          <a:xfrm>
            <a:off x="6365240" y="3382011"/>
            <a:ext cx="0" cy="17049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4" name="Line 14"/>
          <p:cNvSpPr>
            <a:spLocks noChangeShapeType="1"/>
          </p:cNvSpPr>
          <p:nvPr/>
        </p:nvSpPr>
        <p:spPr bwMode="auto">
          <a:xfrm>
            <a:off x="6652578" y="3382011"/>
            <a:ext cx="0" cy="17049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5" name="Line 15"/>
          <p:cNvSpPr>
            <a:spLocks noChangeShapeType="1"/>
          </p:cNvSpPr>
          <p:nvPr/>
        </p:nvSpPr>
        <p:spPr bwMode="auto">
          <a:xfrm>
            <a:off x="7060565" y="3382011"/>
            <a:ext cx="0" cy="17049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6" name="Line 16"/>
          <p:cNvSpPr>
            <a:spLocks noChangeShapeType="1"/>
          </p:cNvSpPr>
          <p:nvPr/>
        </p:nvSpPr>
        <p:spPr bwMode="auto">
          <a:xfrm>
            <a:off x="7222490" y="3382011"/>
            <a:ext cx="0" cy="17049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7" name="Line 17"/>
          <p:cNvSpPr>
            <a:spLocks noChangeShapeType="1"/>
          </p:cNvSpPr>
          <p:nvPr/>
        </p:nvSpPr>
        <p:spPr bwMode="auto">
          <a:xfrm>
            <a:off x="7428865" y="3382011"/>
            <a:ext cx="0" cy="17049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8" name="Line 18"/>
          <p:cNvSpPr>
            <a:spLocks noChangeShapeType="1"/>
          </p:cNvSpPr>
          <p:nvPr/>
        </p:nvSpPr>
        <p:spPr bwMode="auto">
          <a:xfrm>
            <a:off x="7508240" y="3382011"/>
            <a:ext cx="0" cy="17049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9" name="Line 19"/>
          <p:cNvSpPr>
            <a:spLocks noChangeShapeType="1"/>
          </p:cNvSpPr>
          <p:nvPr/>
        </p:nvSpPr>
        <p:spPr bwMode="auto">
          <a:xfrm>
            <a:off x="7347903" y="3382011"/>
            <a:ext cx="0" cy="17049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0" name="Line 20"/>
          <p:cNvSpPr>
            <a:spLocks noChangeShapeType="1"/>
          </p:cNvSpPr>
          <p:nvPr/>
        </p:nvSpPr>
        <p:spPr bwMode="auto">
          <a:xfrm>
            <a:off x="6076315" y="3382011"/>
            <a:ext cx="0" cy="17049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1" name="Line 21"/>
          <p:cNvSpPr>
            <a:spLocks noChangeShapeType="1"/>
          </p:cNvSpPr>
          <p:nvPr/>
        </p:nvSpPr>
        <p:spPr bwMode="auto">
          <a:xfrm>
            <a:off x="8697278" y="3382011"/>
            <a:ext cx="0" cy="17049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2" name="Line 22"/>
          <p:cNvSpPr>
            <a:spLocks noChangeShapeType="1"/>
          </p:cNvSpPr>
          <p:nvPr/>
        </p:nvSpPr>
        <p:spPr bwMode="auto">
          <a:xfrm>
            <a:off x="8165465" y="3382011"/>
            <a:ext cx="0" cy="17049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3" name="Line 23"/>
          <p:cNvSpPr>
            <a:spLocks noChangeShapeType="1"/>
          </p:cNvSpPr>
          <p:nvPr/>
        </p:nvSpPr>
        <p:spPr bwMode="auto">
          <a:xfrm>
            <a:off x="8451215" y="3382011"/>
            <a:ext cx="0" cy="17049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4" name="Line 24"/>
          <p:cNvSpPr>
            <a:spLocks noChangeShapeType="1"/>
          </p:cNvSpPr>
          <p:nvPr/>
        </p:nvSpPr>
        <p:spPr bwMode="auto">
          <a:xfrm>
            <a:off x="8860790" y="3382011"/>
            <a:ext cx="0" cy="17049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5" name="Line 25"/>
          <p:cNvSpPr>
            <a:spLocks noChangeShapeType="1"/>
          </p:cNvSpPr>
          <p:nvPr/>
        </p:nvSpPr>
        <p:spPr bwMode="auto">
          <a:xfrm>
            <a:off x="9024303" y="3382011"/>
            <a:ext cx="0" cy="17049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6" name="Line 26"/>
          <p:cNvSpPr>
            <a:spLocks noChangeShapeType="1"/>
          </p:cNvSpPr>
          <p:nvPr/>
        </p:nvSpPr>
        <p:spPr bwMode="auto">
          <a:xfrm>
            <a:off x="9229090" y="3382011"/>
            <a:ext cx="0" cy="17049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7" name="Line 27"/>
          <p:cNvSpPr>
            <a:spLocks noChangeShapeType="1"/>
          </p:cNvSpPr>
          <p:nvPr/>
        </p:nvSpPr>
        <p:spPr bwMode="auto">
          <a:xfrm>
            <a:off x="9311640" y="3382011"/>
            <a:ext cx="0" cy="17049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8" name="Line 28"/>
          <p:cNvSpPr>
            <a:spLocks noChangeShapeType="1"/>
          </p:cNvSpPr>
          <p:nvPr/>
        </p:nvSpPr>
        <p:spPr bwMode="auto">
          <a:xfrm>
            <a:off x="9146540" y="3382011"/>
            <a:ext cx="0" cy="17049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9" name="Line 29"/>
          <p:cNvSpPr>
            <a:spLocks noChangeShapeType="1"/>
          </p:cNvSpPr>
          <p:nvPr/>
        </p:nvSpPr>
        <p:spPr bwMode="auto">
          <a:xfrm>
            <a:off x="7879715" y="3382011"/>
            <a:ext cx="0" cy="17049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0" name="Line 30"/>
          <p:cNvSpPr>
            <a:spLocks noChangeShapeType="1"/>
          </p:cNvSpPr>
          <p:nvPr/>
        </p:nvSpPr>
        <p:spPr bwMode="auto">
          <a:xfrm>
            <a:off x="10497503" y="3382011"/>
            <a:ext cx="0" cy="17049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1" name="Line 31"/>
          <p:cNvSpPr>
            <a:spLocks noChangeShapeType="1"/>
          </p:cNvSpPr>
          <p:nvPr/>
        </p:nvSpPr>
        <p:spPr bwMode="auto">
          <a:xfrm>
            <a:off x="9965690" y="3382011"/>
            <a:ext cx="0" cy="17049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2" name="Line 32"/>
          <p:cNvSpPr>
            <a:spLocks noChangeShapeType="1"/>
          </p:cNvSpPr>
          <p:nvPr/>
        </p:nvSpPr>
        <p:spPr bwMode="auto">
          <a:xfrm>
            <a:off x="10253028" y="3382011"/>
            <a:ext cx="0" cy="17049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3" name="Line 33"/>
          <p:cNvSpPr>
            <a:spLocks noChangeShapeType="1"/>
          </p:cNvSpPr>
          <p:nvPr/>
        </p:nvSpPr>
        <p:spPr bwMode="auto">
          <a:xfrm>
            <a:off x="10662603" y="3382011"/>
            <a:ext cx="0" cy="17049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4" name="Line 34"/>
          <p:cNvSpPr>
            <a:spLocks noChangeShapeType="1"/>
          </p:cNvSpPr>
          <p:nvPr/>
        </p:nvSpPr>
        <p:spPr bwMode="auto">
          <a:xfrm>
            <a:off x="10824528" y="3382011"/>
            <a:ext cx="0" cy="17049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5" name="Line 35"/>
          <p:cNvSpPr>
            <a:spLocks noChangeShapeType="1"/>
          </p:cNvSpPr>
          <p:nvPr/>
        </p:nvSpPr>
        <p:spPr bwMode="auto">
          <a:xfrm>
            <a:off x="11029315" y="3382011"/>
            <a:ext cx="0" cy="17049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6" name="Line 36"/>
          <p:cNvSpPr>
            <a:spLocks noChangeShapeType="1"/>
          </p:cNvSpPr>
          <p:nvPr/>
        </p:nvSpPr>
        <p:spPr bwMode="auto">
          <a:xfrm>
            <a:off x="11110278" y="3382011"/>
            <a:ext cx="0" cy="17049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7" name="Line 37"/>
          <p:cNvSpPr>
            <a:spLocks noChangeShapeType="1"/>
          </p:cNvSpPr>
          <p:nvPr/>
        </p:nvSpPr>
        <p:spPr bwMode="auto">
          <a:xfrm>
            <a:off x="10946765" y="3382011"/>
            <a:ext cx="0" cy="17049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8" name="Line 38"/>
          <p:cNvSpPr>
            <a:spLocks noChangeShapeType="1"/>
          </p:cNvSpPr>
          <p:nvPr/>
        </p:nvSpPr>
        <p:spPr bwMode="auto">
          <a:xfrm>
            <a:off x="9678353" y="3382011"/>
            <a:ext cx="0" cy="1704975"/>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9" name="Line 39"/>
          <p:cNvSpPr>
            <a:spLocks noChangeShapeType="1"/>
          </p:cNvSpPr>
          <p:nvPr/>
        </p:nvSpPr>
        <p:spPr bwMode="auto">
          <a:xfrm rot="16200000">
            <a:off x="8461534" y="1952467"/>
            <a:ext cx="0" cy="5418138"/>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0" name="Line 40"/>
          <p:cNvSpPr>
            <a:spLocks noChangeShapeType="1"/>
          </p:cNvSpPr>
          <p:nvPr/>
        </p:nvSpPr>
        <p:spPr bwMode="auto">
          <a:xfrm rot="16200000">
            <a:off x="8461534" y="1522254"/>
            <a:ext cx="0" cy="5418138"/>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1" name="Line 41"/>
          <p:cNvSpPr>
            <a:spLocks noChangeShapeType="1"/>
          </p:cNvSpPr>
          <p:nvPr/>
        </p:nvSpPr>
        <p:spPr bwMode="auto">
          <a:xfrm rot="16200000">
            <a:off x="8461534" y="1098392"/>
            <a:ext cx="0" cy="5418138"/>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2" name="Line 42"/>
          <p:cNvSpPr>
            <a:spLocks noChangeShapeType="1"/>
          </p:cNvSpPr>
          <p:nvPr/>
        </p:nvSpPr>
        <p:spPr bwMode="auto">
          <a:xfrm rot="16200000">
            <a:off x="8461534" y="668179"/>
            <a:ext cx="0" cy="5418138"/>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43" name="Object 43"/>
          <p:cNvGraphicFramePr>
            <a:graphicFrameLocks noChangeAspect="1"/>
          </p:cNvGraphicFramePr>
          <p:nvPr>
            <p:extLst>
              <p:ext uri="{D42A27DB-BD31-4B8C-83A1-F6EECF244321}">
                <p14:modId xmlns:p14="http://schemas.microsoft.com/office/powerpoint/2010/main" val="1829916879"/>
              </p:ext>
            </p:extLst>
          </p:nvPr>
        </p:nvGraphicFramePr>
        <p:xfrm>
          <a:off x="5590540" y="5086986"/>
          <a:ext cx="450850" cy="284162"/>
        </p:xfrm>
        <a:graphic>
          <a:graphicData uri="http://schemas.openxmlformats.org/presentationml/2006/ole">
            <mc:AlternateContent xmlns:mc="http://schemas.openxmlformats.org/markup-compatibility/2006">
              <mc:Choice xmlns:v="urn:schemas-microsoft-com:vml" Requires="v">
                <p:oleObj spid="_x0000_s40861" name="公式" r:id="rId9" imgW="279360" imgH="203040" progId="Equation.3">
                  <p:embed/>
                </p:oleObj>
              </mc:Choice>
              <mc:Fallback>
                <p:oleObj name="公式" r:id="rId9" imgW="279360" imgH="203040" progId="Equation.3">
                  <p:embed/>
                  <p:pic>
                    <p:nvPicPr>
                      <p:cNvPr id="38917" name="Object 4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90540" y="5086986"/>
                        <a:ext cx="450850" cy="284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44"/>
          <p:cNvGraphicFramePr>
            <a:graphicFrameLocks noChangeAspect="1"/>
          </p:cNvGraphicFramePr>
          <p:nvPr>
            <p:extLst>
              <p:ext uri="{D42A27DB-BD31-4B8C-83A1-F6EECF244321}">
                <p14:modId xmlns:p14="http://schemas.microsoft.com/office/powerpoint/2010/main" val="1793568582"/>
              </p:ext>
            </p:extLst>
          </p:nvPr>
        </p:nvGraphicFramePr>
        <p:xfrm>
          <a:off x="7401878" y="5050473"/>
          <a:ext cx="368300" cy="285750"/>
        </p:xfrm>
        <a:graphic>
          <a:graphicData uri="http://schemas.openxmlformats.org/presentationml/2006/ole">
            <mc:AlternateContent xmlns:mc="http://schemas.openxmlformats.org/markup-compatibility/2006">
              <mc:Choice xmlns:v="urn:schemas-microsoft-com:vml" Requires="v">
                <p:oleObj spid="_x0000_s40862" name="公式" r:id="rId11" imgW="228600" imgH="203040" progId="Equation.3">
                  <p:embed/>
                </p:oleObj>
              </mc:Choice>
              <mc:Fallback>
                <p:oleObj name="公式" r:id="rId11" imgW="228600" imgH="203040" progId="Equation.3">
                  <p:embed/>
                  <p:pic>
                    <p:nvPicPr>
                      <p:cNvPr id="38918" name="Object 4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401878" y="5050473"/>
                        <a:ext cx="368300" cy="285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 name="Object 45"/>
          <p:cNvGraphicFramePr>
            <a:graphicFrameLocks noChangeAspect="1"/>
          </p:cNvGraphicFramePr>
          <p:nvPr>
            <p:extLst>
              <p:ext uri="{D42A27DB-BD31-4B8C-83A1-F6EECF244321}">
                <p14:modId xmlns:p14="http://schemas.microsoft.com/office/powerpoint/2010/main" val="2028709749"/>
              </p:ext>
            </p:extLst>
          </p:nvPr>
        </p:nvGraphicFramePr>
        <p:xfrm>
          <a:off x="9198928" y="5086986"/>
          <a:ext cx="347662" cy="284162"/>
        </p:xfrm>
        <a:graphic>
          <a:graphicData uri="http://schemas.openxmlformats.org/presentationml/2006/ole">
            <mc:AlternateContent xmlns:mc="http://schemas.openxmlformats.org/markup-compatibility/2006">
              <mc:Choice xmlns:v="urn:schemas-microsoft-com:vml" Requires="v">
                <p:oleObj spid="_x0000_s40863" name="公式" r:id="rId13" imgW="215640" imgH="203040" progId="Equation.3">
                  <p:embed/>
                </p:oleObj>
              </mc:Choice>
              <mc:Fallback>
                <p:oleObj name="公式" r:id="rId13" imgW="215640" imgH="203040" progId="Equation.3">
                  <p:embed/>
                  <p:pic>
                    <p:nvPicPr>
                      <p:cNvPr id="38919" name="Object 4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198928" y="5086986"/>
                        <a:ext cx="347662" cy="284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 name="Object 46"/>
          <p:cNvGraphicFramePr>
            <a:graphicFrameLocks noChangeAspect="1"/>
          </p:cNvGraphicFramePr>
          <p:nvPr>
            <p:extLst>
              <p:ext uri="{D42A27DB-BD31-4B8C-83A1-F6EECF244321}">
                <p14:modId xmlns:p14="http://schemas.microsoft.com/office/powerpoint/2010/main" val="1797034651"/>
              </p:ext>
            </p:extLst>
          </p:nvPr>
        </p:nvGraphicFramePr>
        <p:xfrm>
          <a:off x="10972165" y="5086986"/>
          <a:ext cx="385763" cy="284162"/>
        </p:xfrm>
        <a:graphic>
          <a:graphicData uri="http://schemas.openxmlformats.org/presentationml/2006/ole">
            <mc:AlternateContent xmlns:mc="http://schemas.openxmlformats.org/markup-compatibility/2006">
              <mc:Choice xmlns:v="urn:schemas-microsoft-com:vml" Requires="v">
                <p:oleObj spid="_x0000_s40864" name="公式" r:id="rId15" imgW="241200" imgH="203040" progId="Equation.3">
                  <p:embed/>
                </p:oleObj>
              </mc:Choice>
              <mc:Fallback>
                <p:oleObj name="公式" r:id="rId15" imgW="241200" imgH="203040" progId="Equation.3">
                  <p:embed/>
                  <p:pic>
                    <p:nvPicPr>
                      <p:cNvPr id="38920" name="Object 4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972165" y="5086986"/>
                        <a:ext cx="385763" cy="284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7" name="Object 47"/>
          <p:cNvGraphicFramePr>
            <a:graphicFrameLocks noChangeAspect="1"/>
          </p:cNvGraphicFramePr>
          <p:nvPr>
            <p:extLst>
              <p:ext uri="{D42A27DB-BD31-4B8C-83A1-F6EECF244321}">
                <p14:modId xmlns:p14="http://schemas.microsoft.com/office/powerpoint/2010/main" val="1492397961"/>
              </p:ext>
            </p:extLst>
          </p:nvPr>
        </p:nvGraphicFramePr>
        <p:xfrm>
          <a:off x="11297603" y="4798061"/>
          <a:ext cx="349250" cy="277812"/>
        </p:xfrm>
        <a:graphic>
          <a:graphicData uri="http://schemas.openxmlformats.org/presentationml/2006/ole">
            <mc:AlternateContent xmlns:mc="http://schemas.openxmlformats.org/markup-compatibility/2006">
              <mc:Choice xmlns:v="urn:schemas-microsoft-com:vml" Requires="v">
                <p:oleObj spid="_x0000_s40865" name="公式" r:id="rId17" imgW="152280" imgH="139680" progId="Equation.3">
                  <p:embed/>
                </p:oleObj>
              </mc:Choice>
              <mc:Fallback>
                <p:oleObj name="公式" r:id="rId17" imgW="152280" imgH="139680" progId="Equation.3">
                  <p:embed/>
                  <p:pic>
                    <p:nvPicPr>
                      <p:cNvPr id="38921" name="Object 4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1297603" y="4798061"/>
                        <a:ext cx="349250" cy="277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 name="Object 48"/>
          <p:cNvGraphicFramePr>
            <a:graphicFrameLocks noChangeAspect="1"/>
          </p:cNvGraphicFramePr>
          <p:nvPr>
            <p:extLst>
              <p:ext uri="{D42A27DB-BD31-4B8C-83A1-F6EECF244321}">
                <p14:modId xmlns:p14="http://schemas.microsoft.com/office/powerpoint/2010/main" val="849379695"/>
              </p:ext>
            </p:extLst>
          </p:nvPr>
        </p:nvGraphicFramePr>
        <p:xfrm>
          <a:off x="5507990" y="4528186"/>
          <a:ext cx="204788" cy="247650"/>
        </p:xfrm>
        <a:graphic>
          <a:graphicData uri="http://schemas.openxmlformats.org/presentationml/2006/ole">
            <mc:AlternateContent xmlns:mc="http://schemas.openxmlformats.org/markup-compatibility/2006">
              <mc:Choice xmlns:v="urn:schemas-microsoft-com:vml" Requires="v">
                <p:oleObj spid="_x0000_s40866" name="公式" r:id="rId19" imgW="126720" imgH="177480" progId="Equation.3">
                  <p:embed/>
                </p:oleObj>
              </mc:Choice>
              <mc:Fallback>
                <p:oleObj name="公式" r:id="rId19" imgW="126720" imgH="177480" progId="Equation.3">
                  <p:embed/>
                  <p:pic>
                    <p:nvPicPr>
                      <p:cNvPr id="38922" name="Object 4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507990" y="4528186"/>
                        <a:ext cx="204788" cy="247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49"/>
          <p:cNvGraphicFramePr>
            <a:graphicFrameLocks noChangeAspect="1"/>
          </p:cNvGraphicFramePr>
          <p:nvPr>
            <p:extLst>
              <p:ext uri="{D42A27DB-BD31-4B8C-83A1-F6EECF244321}">
                <p14:modId xmlns:p14="http://schemas.microsoft.com/office/powerpoint/2010/main" val="1784023120"/>
              </p:ext>
            </p:extLst>
          </p:nvPr>
        </p:nvGraphicFramePr>
        <p:xfrm>
          <a:off x="5466715" y="4102736"/>
          <a:ext cx="327025" cy="249237"/>
        </p:xfrm>
        <a:graphic>
          <a:graphicData uri="http://schemas.openxmlformats.org/presentationml/2006/ole">
            <mc:AlternateContent xmlns:mc="http://schemas.openxmlformats.org/markup-compatibility/2006">
              <mc:Choice xmlns:v="urn:schemas-microsoft-com:vml" Requires="v">
                <p:oleObj spid="_x0000_s40867" name="公式" r:id="rId21" imgW="203040" imgH="177480" progId="Equation.3">
                  <p:embed/>
                </p:oleObj>
              </mc:Choice>
              <mc:Fallback>
                <p:oleObj name="公式" r:id="rId21" imgW="203040" imgH="177480" progId="Equation.3">
                  <p:embed/>
                  <p:pic>
                    <p:nvPicPr>
                      <p:cNvPr id="38923" name="Object 4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466715" y="4102736"/>
                        <a:ext cx="327025" cy="249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0" name="Object 50"/>
          <p:cNvGraphicFramePr>
            <a:graphicFrameLocks noChangeAspect="1"/>
          </p:cNvGraphicFramePr>
          <p:nvPr>
            <p:extLst>
              <p:ext uri="{D42A27DB-BD31-4B8C-83A1-F6EECF244321}">
                <p14:modId xmlns:p14="http://schemas.microsoft.com/office/powerpoint/2010/main" val="1810249581"/>
              </p:ext>
            </p:extLst>
          </p:nvPr>
        </p:nvGraphicFramePr>
        <p:xfrm>
          <a:off x="5803265" y="3007361"/>
          <a:ext cx="625475" cy="312737"/>
        </p:xfrm>
        <a:graphic>
          <a:graphicData uri="http://schemas.openxmlformats.org/presentationml/2006/ole">
            <mc:AlternateContent xmlns:mc="http://schemas.openxmlformats.org/markup-compatibility/2006">
              <mc:Choice xmlns:v="urn:schemas-microsoft-com:vml" Requires="v">
                <p:oleObj spid="_x0000_s40868" name="公式" r:id="rId23" imgW="355320" imgH="203040" progId="Equation.3">
                  <p:embed/>
                </p:oleObj>
              </mc:Choice>
              <mc:Fallback>
                <p:oleObj name="公式" r:id="rId23" imgW="355320" imgH="203040" progId="Equation.3">
                  <p:embed/>
                  <p:pic>
                    <p:nvPicPr>
                      <p:cNvPr id="38924" name="Object 50"/>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803265" y="3007361"/>
                        <a:ext cx="625475" cy="312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1" name="Object 51"/>
          <p:cNvGraphicFramePr>
            <a:graphicFrameLocks noChangeAspect="1"/>
          </p:cNvGraphicFramePr>
          <p:nvPr>
            <p:extLst>
              <p:ext uri="{D42A27DB-BD31-4B8C-83A1-F6EECF244321}">
                <p14:modId xmlns:p14="http://schemas.microsoft.com/office/powerpoint/2010/main" val="3614934986"/>
              </p:ext>
            </p:extLst>
          </p:nvPr>
        </p:nvGraphicFramePr>
        <p:xfrm>
          <a:off x="5285740" y="4920298"/>
          <a:ext cx="493713" cy="247650"/>
        </p:xfrm>
        <a:graphic>
          <a:graphicData uri="http://schemas.openxmlformats.org/presentationml/2006/ole">
            <mc:AlternateContent xmlns:mc="http://schemas.openxmlformats.org/markup-compatibility/2006">
              <mc:Choice xmlns:v="urn:schemas-microsoft-com:vml" Requires="v">
                <p:oleObj spid="_x0000_s40869" name="公式" r:id="rId25" imgW="304560" imgH="177480" progId="Equation.3">
                  <p:embed/>
                </p:oleObj>
              </mc:Choice>
              <mc:Fallback>
                <p:oleObj name="公式" r:id="rId25" imgW="304560" imgH="177480" progId="Equation.3">
                  <p:embed/>
                  <p:pic>
                    <p:nvPicPr>
                      <p:cNvPr id="38925" name="Object 51"/>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5285740" y="4920298"/>
                        <a:ext cx="493713" cy="247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2" name="Object 52"/>
          <p:cNvGraphicFramePr>
            <a:graphicFrameLocks noChangeAspect="1"/>
          </p:cNvGraphicFramePr>
          <p:nvPr>
            <p:extLst>
              <p:ext uri="{D42A27DB-BD31-4B8C-83A1-F6EECF244321}">
                <p14:modId xmlns:p14="http://schemas.microsoft.com/office/powerpoint/2010/main" val="3079823151"/>
              </p:ext>
            </p:extLst>
          </p:nvPr>
        </p:nvGraphicFramePr>
        <p:xfrm>
          <a:off x="5295265" y="3258186"/>
          <a:ext cx="330200" cy="249237"/>
        </p:xfrm>
        <a:graphic>
          <a:graphicData uri="http://schemas.openxmlformats.org/presentationml/2006/ole">
            <mc:AlternateContent xmlns:mc="http://schemas.openxmlformats.org/markup-compatibility/2006">
              <mc:Choice xmlns:v="urn:schemas-microsoft-com:vml" Requires="v">
                <p:oleObj spid="_x0000_s40870" name="公式" r:id="rId27" imgW="203040" imgH="177480" progId="Equation.3">
                  <p:embed/>
                </p:oleObj>
              </mc:Choice>
              <mc:Fallback>
                <p:oleObj name="公式" r:id="rId27" imgW="203040" imgH="177480" progId="Equation.3">
                  <p:embed/>
                  <p:pic>
                    <p:nvPicPr>
                      <p:cNvPr id="38926" name="Object 52"/>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5295265" y="3258186"/>
                        <a:ext cx="330200" cy="249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3" name="Object 53"/>
          <p:cNvGraphicFramePr>
            <a:graphicFrameLocks noChangeAspect="1"/>
          </p:cNvGraphicFramePr>
          <p:nvPr>
            <p:extLst>
              <p:ext uri="{D42A27DB-BD31-4B8C-83A1-F6EECF244321}">
                <p14:modId xmlns:p14="http://schemas.microsoft.com/office/powerpoint/2010/main" val="2812778081"/>
              </p:ext>
            </p:extLst>
          </p:nvPr>
        </p:nvGraphicFramePr>
        <p:xfrm>
          <a:off x="5466715" y="3707448"/>
          <a:ext cx="328613" cy="249238"/>
        </p:xfrm>
        <a:graphic>
          <a:graphicData uri="http://schemas.openxmlformats.org/presentationml/2006/ole">
            <mc:AlternateContent xmlns:mc="http://schemas.openxmlformats.org/markup-compatibility/2006">
              <mc:Choice xmlns:v="urn:schemas-microsoft-com:vml" Requires="v">
                <p:oleObj spid="_x0000_s40871" name="公式" r:id="rId29" imgW="203040" imgH="177480" progId="Equation.3">
                  <p:embed/>
                </p:oleObj>
              </mc:Choice>
              <mc:Fallback>
                <p:oleObj name="公式" r:id="rId29" imgW="203040" imgH="177480" progId="Equation.3">
                  <p:embed/>
                  <p:pic>
                    <p:nvPicPr>
                      <p:cNvPr id="38927" name="Object 53"/>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5466715" y="3707448"/>
                        <a:ext cx="328613" cy="249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4" name="Line 55"/>
          <p:cNvSpPr>
            <a:spLocks noChangeShapeType="1"/>
          </p:cNvSpPr>
          <p:nvPr/>
        </p:nvSpPr>
        <p:spPr bwMode="auto">
          <a:xfrm>
            <a:off x="5754053" y="3510598"/>
            <a:ext cx="1476375" cy="687388"/>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55" name="Object 56"/>
          <p:cNvGraphicFramePr>
            <a:graphicFrameLocks noChangeAspect="1"/>
          </p:cNvGraphicFramePr>
          <p:nvPr>
            <p:extLst>
              <p:ext uri="{D42A27DB-BD31-4B8C-83A1-F6EECF244321}">
                <p14:modId xmlns:p14="http://schemas.microsoft.com/office/powerpoint/2010/main" val="39534693"/>
              </p:ext>
            </p:extLst>
          </p:nvPr>
        </p:nvGraphicFramePr>
        <p:xfrm>
          <a:off x="6833553" y="3834448"/>
          <a:ext cx="454025" cy="260350"/>
        </p:xfrm>
        <a:graphic>
          <a:graphicData uri="http://schemas.openxmlformats.org/presentationml/2006/ole">
            <mc:AlternateContent xmlns:mc="http://schemas.openxmlformats.org/markup-compatibility/2006">
              <mc:Choice xmlns:v="urn:schemas-microsoft-com:vml" Requires="v">
                <p:oleObj spid="_x0000_s40872" name="公式" r:id="rId31" imgW="304560" imgH="177480" progId="Equation.3">
                  <p:embed/>
                </p:oleObj>
              </mc:Choice>
              <mc:Fallback>
                <p:oleObj name="公式" r:id="rId31" imgW="304560" imgH="177480" progId="Equation.3">
                  <p:embed/>
                  <p:pic>
                    <p:nvPicPr>
                      <p:cNvPr id="38928" name="Object 56"/>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6833553" y="3834448"/>
                        <a:ext cx="454025" cy="260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6" name="Line 57"/>
          <p:cNvSpPr>
            <a:spLocks noChangeShapeType="1"/>
          </p:cNvSpPr>
          <p:nvPr/>
        </p:nvSpPr>
        <p:spPr bwMode="auto">
          <a:xfrm flipV="1">
            <a:off x="7230428" y="3367723"/>
            <a:ext cx="0" cy="1727200"/>
          </a:xfrm>
          <a:prstGeom prst="line">
            <a:avLst/>
          </a:prstGeom>
          <a:noFill/>
          <a:ln w="12700"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57" name="Object 58"/>
          <p:cNvGraphicFramePr>
            <a:graphicFrameLocks noChangeAspect="1"/>
          </p:cNvGraphicFramePr>
          <p:nvPr>
            <p:extLst>
              <p:ext uri="{D42A27DB-BD31-4B8C-83A1-F6EECF244321}">
                <p14:modId xmlns:p14="http://schemas.microsoft.com/office/powerpoint/2010/main" val="1224680611"/>
              </p:ext>
            </p:extLst>
          </p:nvPr>
        </p:nvGraphicFramePr>
        <p:xfrm>
          <a:off x="7014528" y="4986973"/>
          <a:ext cx="357187" cy="425450"/>
        </p:xfrm>
        <a:graphic>
          <a:graphicData uri="http://schemas.openxmlformats.org/presentationml/2006/ole">
            <mc:AlternateContent xmlns:mc="http://schemas.openxmlformats.org/markup-compatibility/2006">
              <mc:Choice xmlns:v="urn:schemas-microsoft-com:vml" Requires="v">
                <p:oleObj spid="_x0000_s40873" name="公式" r:id="rId33" imgW="177480" imgH="215640" progId="Equation.3">
                  <p:embed/>
                </p:oleObj>
              </mc:Choice>
              <mc:Fallback>
                <p:oleObj name="公式" r:id="rId33" imgW="177480" imgH="215640" progId="Equation.3">
                  <p:embed/>
                  <p:pic>
                    <p:nvPicPr>
                      <p:cNvPr id="38929" name="Object 58"/>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7014528" y="4986973"/>
                        <a:ext cx="357187" cy="425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8" name="Line 61"/>
          <p:cNvSpPr>
            <a:spLocks noChangeShapeType="1"/>
          </p:cNvSpPr>
          <p:nvPr/>
        </p:nvSpPr>
        <p:spPr bwMode="auto">
          <a:xfrm flipV="1">
            <a:off x="10002203" y="3366136"/>
            <a:ext cx="0" cy="1727200"/>
          </a:xfrm>
          <a:prstGeom prst="line">
            <a:avLst/>
          </a:prstGeom>
          <a:noFill/>
          <a:ln w="12700"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59" name="Object 62"/>
          <p:cNvGraphicFramePr>
            <a:graphicFrameLocks noChangeAspect="1"/>
          </p:cNvGraphicFramePr>
          <p:nvPr>
            <p:extLst>
              <p:ext uri="{D42A27DB-BD31-4B8C-83A1-F6EECF244321}">
                <p14:modId xmlns:p14="http://schemas.microsoft.com/office/powerpoint/2010/main" val="1182260854"/>
              </p:ext>
            </p:extLst>
          </p:nvPr>
        </p:nvGraphicFramePr>
        <p:xfrm>
          <a:off x="9837103" y="4950461"/>
          <a:ext cx="382587" cy="425450"/>
        </p:xfrm>
        <a:graphic>
          <a:graphicData uri="http://schemas.openxmlformats.org/presentationml/2006/ole">
            <mc:AlternateContent xmlns:mc="http://schemas.openxmlformats.org/markup-compatibility/2006">
              <mc:Choice xmlns:v="urn:schemas-microsoft-com:vml" Requires="v">
                <p:oleObj spid="_x0000_s40874" name="公式" r:id="rId35" imgW="190440" imgH="215640" progId="Equation.3">
                  <p:embed/>
                </p:oleObj>
              </mc:Choice>
              <mc:Fallback>
                <p:oleObj name="公式" r:id="rId35" imgW="190440" imgH="215640" progId="Equation.3">
                  <p:embed/>
                  <p:pic>
                    <p:nvPicPr>
                      <p:cNvPr id="38930" name="Object 62"/>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9837103" y="4950461"/>
                        <a:ext cx="382587" cy="425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0" name="Line 63"/>
          <p:cNvSpPr>
            <a:spLocks noChangeShapeType="1"/>
          </p:cNvSpPr>
          <p:nvPr/>
        </p:nvSpPr>
        <p:spPr bwMode="auto">
          <a:xfrm>
            <a:off x="7230428" y="4194811"/>
            <a:ext cx="2771775" cy="654050"/>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61" name="Line 64"/>
          <p:cNvSpPr>
            <a:spLocks noChangeShapeType="1"/>
          </p:cNvSpPr>
          <p:nvPr/>
        </p:nvSpPr>
        <p:spPr bwMode="auto">
          <a:xfrm>
            <a:off x="10002203" y="4842511"/>
            <a:ext cx="1260475" cy="587375"/>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62" name="Object 65"/>
          <p:cNvGraphicFramePr>
            <a:graphicFrameLocks noChangeAspect="1"/>
          </p:cNvGraphicFramePr>
          <p:nvPr>
            <p:extLst>
              <p:ext uri="{D42A27DB-BD31-4B8C-83A1-F6EECF244321}">
                <p14:modId xmlns:p14="http://schemas.microsoft.com/office/powerpoint/2010/main" val="3720318164"/>
              </p:ext>
            </p:extLst>
          </p:nvPr>
        </p:nvGraphicFramePr>
        <p:xfrm>
          <a:off x="10521315" y="5050473"/>
          <a:ext cx="454025" cy="260350"/>
        </p:xfrm>
        <a:graphic>
          <a:graphicData uri="http://schemas.openxmlformats.org/presentationml/2006/ole">
            <mc:AlternateContent xmlns:mc="http://schemas.openxmlformats.org/markup-compatibility/2006">
              <mc:Choice xmlns:v="urn:schemas-microsoft-com:vml" Requires="v">
                <p:oleObj spid="_x0000_s40875" name="公式" r:id="rId37" imgW="304560" imgH="177480" progId="Equation.3">
                  <p:embed/>
                </p:oleObj>
              </mc:Choice>
              <mc:Fallback>
                <p:oleObj name="公式" r:id="rId37" imgW="304560" imgH="177480" progId="Equation.3">
                  <p:embed/>
                  <p:pic>
                    <p:nvPicPr>
                      <p:cNvPr id="38931" name="Object 65"/>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10521315" y="5050473"/>
                        <a:ext cx="454025" cy="260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3" name="Object 66"/>
          <p:cNvGraphicFramePr>
            <a:graphicFrameLocks noChangeAspect="1"/>
          </p:cNvGraphicFramePr>
          <p:nvPr>
            <p:extLst>
              <p:ext uri="{D42A27DB-BD31-4B8C-83A1-F6EECF244321}">
                <p14:modId xmlns:p14="http://schemas.microsoft.com/office/powerpoint/2010/main" val="1664680258"/>
              </p:ext>
            </p:extLst>
          </p:nvPr>
        </p:nvGraphicFramePr>
        <p:xfrm>
          <a:off x="8527415" y="4374198"/>
          <a:ext cx="468313" cy="241300"/>
        </p:xfrm>
        <a:graphic>
          <a:graphicData uri="http://schemas.openxmlformats.org/presentationml/2006/ole">
            <mc:AlternateContent xmlns:mc="http://schemas.openxmlformats.org/markup-compatibility/2006">
              <mc:Choice xmlns:v="urn:schemas-microsoft-com:vml" Requires="v">
                <p:oleObj spid="_x0000_s40876" name="公式" r:id="rId38" imgW="304560" imgH="177480" progId="Equation.3">
                  <p:embed/>
                </p:oleObj>
              </mc:Choice>
              <mc:Fallback>
                <p:oleObj name="公式" r:id="rId38" imgW="304560" imgH="177480" progId="Equation.3">
                  <p:embed/>
                  <p:pic>
                    <p:nvPicPr>
                      <p:cNvPr id="38932" name="Object 66"/>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8527415" y="4374198"/>
                        <a:ext cx="468313" cy="241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4" name="Line 67"/>
          <p:cNvSpPr>
            <a:spLocks noChangeShapeType="1"/>
          </p:cNvSpPr>
          <p:nvPr/>
        </p:nvSpPr>
        <p:spPr bwMode="auto">
          <a:xfrm>
            <a:off x="7232015" y="4194811"/>
            <a:ext cx="1042988" cy="473075"/>
          </a:xfrm>
          <a:prstGeom prst="line">
            <a:avLst/>
          </a:prstGeom>
          <a:noFill/>
          <a:ln w="9525" cap="sq">
            <a:solidFill>
              <a:srgbClr val="0000FF"/>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nvGrpSpPr>
          <p:cNvPr id="65" name="Group 79"/>
          <p:cNvGrpSpPr>
            <a:grpSpLocks/>
          </p:cNvGrpSpPr>
          <p:nvPr/>
        </p:nvGrpSpPr>
        <p:grpSpPr bwMode="auto">
          <a:xfrm>
            <a:off x="7878128" y="4664711"/>
            <a:ext cx="612775" cy="717550"/>
            <a:chOff x="2381" y="2955"/>
            <a:chExt cx="386" cy="452"/>
          </a:xfrm>
        </p:grpSpPr>
        <p:sp>
          <p:nvSpPr>
            <p:cNvPr id="66" name="Line 69"/>
            <p:cNvSpPr>
              <a:spLocks noChangeShapeType="1"/>
            </p:cNvSpPr>
            <p:nvPr/>
          </p:nvSpPr>
          <p:spPr bwMode="auto">
            <a:xfrm rot="-5400000">
              <a:off x="2472" y="3091"/>
              <a:ext cx="271" cy="0"/>
            </a:xfrm>
            <a:prstGeom prst="line">
              <a:avLst/>
            </a:prstGeom>
            <a:noFill/>
            <a:ln w="9525" cap="sq">
              <a:solidFill>
                <a:srgbClr val="0000FF"/>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67" name="Object 70"/>
            <p:cNvGraphicFramePr>
              <a:graphicFrameLocks noChangeAspect="1"/>
            </p:cNvGraphicFramePr>
            <p:nvPr/>
          </p:nvGraphicFramePr>
          <p:xfrm>
            <a:off x="2381" y="3222"/>
            <a:ext cx="386" cy="185"/>
          </p:xfrm>
          <a:graphic>
            <a:graphicData uri="http://schemas.openxmlformats.org/presentationml/2006/ole">
              <mc:AlternateContent xmlns:mc="http://schemas.openxmlformats.org/markup-compatibility/2006">
                <mc:Choice xmlns:v="urn:schemas-microsoft-com:vml" Requires="v">
                  <p:oleObj spid="_x0000_s40877" name="公式" r:id="rId40" imgW="495000" imgH="228600" progId="Equation.3">
                    <p:embed/>
                  </p:oleObj>
                </mc:Choice>
                <mc:Fallback>
                  <p:oleObj name="公式" r:id="rId40" imgW="495000" imgH="228600" progId="Equation.3">
                    <p:embed/>
                    <p:pic>
                      <p:nvPicPr>
                        <p:cNvPr id="38933" name="Object 70"/>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2381" y="3222"/>
                          <a:ext cx="386" cy="185"/>
                        </a:xfrm>
                        <a:prstGeom prst="rect">
                          <a:avLst/>
                        </a:prstGeom>
                        <a:noFill/>
                        <a:ln w="9525">
                          <a:solidFill>
                            <a:srgbClr val="FF00FF"/>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68" name="Rectangle 6"/>
          <p:cNvSpPr>
            <a:spLocks noChangeArrowheads="1"/>
          </p:cNvSpPr>
          <p:nvPr/>
        </p:nvSpPr>
        <p:spPr bwMode="auto">
          <a:xfrm>
            <a:off x="515938" y="1772725"/>
            <a:ext cx="5139372" cy="461665"/>
          </a:xfrm>
          <a:prstGeom prst="rect">
            <a:avLst/>
          </a:prstGeom>
          <a:solidFill>
            <a:schemeClr val="bg1">
              <a:alpha val="0"/>
            </a:schemeClr>
          </a:solidFill>
          <a:ln>
            <a:noFill/>
          </a:ln>
          <a:extLst>
            <a:ext uri="{91240B29-F687-4F45-9708-019B960494DF}">
              <a14:hiddenLine xmlns:a14="http://schemas.microsoft.com/office/drawing/2010/main" w="222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r>
              <a:rPr lang="zh-CN" altLang="en-US" sz="2400" b="1">
                <a:solidFill>
                  <a:srgbClr val="0070C0"/>
                </a:solidFill>
                <a:latin typeface="+mj-ea"/>
                <a:ea typeface="+mj-ea"/>
              </a:rPr>
              <a:t>由</a:t>
            </a:r>
            <a:r>
              <a:rPr lang="en-US" altLang="zh-CN" sz="2400" b="1">
                <a:solidFill>
                  <a:srgbClr val="0070C0"/>
                </a:solidFill>
                <a:latin typeface="+mj-ea"/>
                <a:ea typeface="+mj-ea"/>
              </a:rPr>
              <a:t>Bode</a:t>
            </a:r>
            <a:r>
              <a:rPr lang="zh-CN" altLang="en-US" sz="2400" b="1">
                <a:solidFill>
                  <a:srgbClr val="0070C0"/>
                </a:solidFill>
                <a:latin typeface="+mj-ea"/>
                <a:ea typeface="+mj-ea"/>
              </a:rPr>
              <a:t>图求系统的传递函数的步骤</a:t>
            </a:r>
          </a:p>
        </p:txBody>
      </p:sp>
    </p:spTree>
    <p:extLst>
      <p:ext uri="{BB962C8B-B14F-4D97-AF65-F5344CB8AC3E}">
        <p14:creationId xmlns:p14="http://schemas.microsoft.com/office/powerpoint/2010/main" val="1076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2000"/>
                                        <p:tgtEl>
                                          <p:spTgt spid="6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up)">
                                      <p:cBhvr>
                                        <p:cTn id="12" dur="20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sp>
        <p:nvSpPr>
          <p:cNvPr id="3" name="Rectangle 4"/>
          <p:cNvSpPr>
            <a:spLocks noChangeArrowheads="1"/>
          </p:cNvSpPr>
          <p:nvPr/>
        </p:nvSpPr>
        <p:spPr bwMode="auto">
          <a:xfrm>
            <a:off x="515938" y="4821508"/>
            <a:ext cx="6934200" cy="446276"/>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5000"/>
              </a:lnSpc>
              <a:buFont typeface="Wingdings" panose="05000000000000000000" pitchFamily="2" charset="2"/>
              <a:buNone/>
            </a:pPr>
            <a:r>
              <a:rPr lang="en-US" altLang="zh-CN" sz="2000" dirty="0">
                <a:latin typeface="+mn-ea"/>
                <a:ea typeface="+mn-ea"/>
              </a:rPr>
              <a:t>5. </a:t>
            </a:r>
            <a:r>
              <a:rPr lang="zh-CN" altLang="en-US" sz="2000" dirty="0">
                <a:latin typeface="+mn-ea"/>
                <a:ea typeface="+mn-ea"/>
              </a:rPr>
              <a:t>获得系统的频率特性函数或传递函数。</a:t>
            </a:r>
          </a:p>
        </p:txBody>
      </p:sp>
      <p:sp>
        <p:nvSpPr>
          <p:cNvPr id="4" name="Rectangle 5"/>
          <p:cNvSpPr>
            <a:spLocks noChangeArrowheads="1"/>
          </p:cNvSpPr>
          <p:nvPr/>
        </p:nvSpPr>
        <p:spPr bwMode="auto">
          <a:xfrm>
            <a:off x="533718" y="5390409"/>
            <a:ext cx="7777163" cy="446276"/>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5000"/>
              </a:lnSpc>
              <a:buFont typeface="Wingdings" panose="05000000000000000000" pitchFamily="2" charset="2"/>
              <a:buNone/>
            </a:pPr>
            <a:r>
              <a:rPr lang="en-US" altLang="zh-CN" sz="2000" dirty="0">
                <a:latin typeface="+mn-ea"/>
                <a:ea typeface="+mn-ea"/>
              </a:rPr>
              <a:t>6. </a:t>
            </a:r>
            <a:r>
              <a:rPr lang="zh-CN" altLang="en-US" sz="2000" dirty="0">
                <a:latin typeface="+mn-ea"/>
                <a:ea typeface="+mn-ea"/>
              </a:rPr>
              <a:t>根据实验测得的相频特性曲线校验获得的传递函数。</a:t>
            </a:r>
          </a:p>
        </p:txBody>
      </p:sp>
      <p:sp>
        <p:nvSpPr>
          <p:cNvPr id="5" name="Rectangle 8"/>
          <p:cNvSpPr>
            <a:spLocks noChangeArrowheads="1"/>
          </p:cNvSpPr>
          <p:nvPr/>
        </p:nvSpPr>
        <p:spPr bwMode="auto">
          <a:xfrm>
            <a:off x="515938" y="1663155"/>
            <a:ext cx="8135937" cy="446276"/>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5000"/>
              </a:lnSpc>
              <a:buFont typeface="Wingdings" panose="05000000000000000000" pitchFamily="2" charset="2"/>
              <a:buNone/>
            </a:pPr>
            <a:r>
              <a:rPr lang="en-US" altLang="zh-CN" sz="2000" dirty="0">
                <a:latin typeface="+mn-ea"/>
                <a:ea typeface="+mn-ea"/>
              </a:rPr>
              <a:t>4. </a:t>
            </a:r>
            <a:r>
              <a:rPr lang="zh-CN" altLang="en-US" sz="2000" dirty="0">
                <a:latin typeface="+mn-ea"/>
                <a:ea typeface="+mn-ea"/>
              </a:rPr>
              <a:t>根据渐近线转折频率处斜率的变化，确定对应的环节。</a:t>
            </a:r>
          </a:p>
        </p:txBody>
      </p:sp>
      <p:sp>
        <p:nvSpPr>
          <p:cNvPr id="6" name="Rectangle 9"/>
          <p:cNvSpPr>
            <a:spLocks noChangeArrowheads="1"/>
          </p:cNvSpPr>
          <p:nvPr/>
        </p:nvSpPr>
        <p:spPr bwMode="auto">
          <a:xfrm>
            <a:off x="1219518" y="2489444"/>
            <a:ext cx="3697921" cy="729430"/>
          </a:xfrm>
          <a:prstGeom prst="rect">
            <a:avLst/>
          </a:prstGeom>
          <a:solidFill>
            <a:schemeClr val="accent1">
              <a:lumMod val="10000"/>
              <a:lumOff val="90000"/>
            </a:schemeClr>
          </a:solidFill>
          <a:ln w="222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5000"/>
              </a:lnSpc>
            </a:pPr>
            <a:r>
              <a:rPr lang="zh-CN" altLang="en-US" dirty="0">
                <a:latin typeface="+mn-ea"/>
                <a:ea typeface="+mn-ea"/>
              </a:rPr>
              <a:t>若</a:t>
            </a:r>
            <a:r>
              <a:rPr lang="zh-CN" altLang="en-US" b="1" i="1" dirty="0">
                <a:latin typeface="+mj-ea"/>
                <a:ea typeface="+mj-ea"/>
                <a:sym typeface="Symbol" panose="05050102010706020507" pitchFamily="18" charset="2"/>
              </a:rPr>
              <a:t></a:t>
            </a:r>
            <a:r>
              <a:rPr lang="zh-CN" altLang="en-US" b="1" i="1" dirty="0">
                <a:latin typeface="+mj-ea"/>
                <a:ea typeface="+mj-ea"/>
              </a:rPr>
              <a:t> </a:t>
            </a:r>
            <a:r>
              <a:rPr lang="en-US" altLang="zh-CN" b="1" dirty="0">
                <a:latin typeface="+mj-ea"/>
                <a:ea typeface="+mj-ea"/>
              </a:rPr>
              <a:t>=</a:t>
            </a:r>
            <a:r>
              <a:rPr lang="en-US" altLang="zh-CN" b="1" i="1" dirty="0">
                <a:latin typeface="+mj-ea"/>
                <a:ea typeface="+mj-ea"/>
                <a:sym typeface="Symbol" panose="05050102010706020507" pitchFamily="18" charset="2"/>
              </a:rPr>
              <a:t></a:t>
            </a:r>
            <a:r>
              <a:rPr lang="en-US" altLang="zh-CN" b="1" baseline="-25000" dirty="0">
                <a:latin typeface="+mj-ea"/>
                <a:ea typeface="+mj-ea"/>
              </a:rPr>
              <a:t>1</a:t>
            </a:r>
            <a:r>
              <a:rPr lang="zh-CN" altLang="en-US" dirty="0">
                <a:latin typeface="+mn-ea"/>
                <a:ea typeface="+mn-ea"/>
              </a:rPr>
              <a:t>时</a:t>
            </a:r>
            <a:r>
              <a:rPr lang="zh-CN" altLang="en-US" dirty="0" smtClean="0">
                <a:latin typeface="+mn-ea"/>
                <a:ea typeface="+mn-ea"/>
              </a:rPr>
              <a:t>，斜率变化</a:t>
            </a:r>
            <a:r>
              <a:rPr lang="zh-CN" altLang="en-US" b="1" dirty="0" smtClean="0">
                <a:latin typeface="+mj-ea"/>
                <a:ea typeface="+mj-ea"/>
                <a:sym typeface="Symbol" panose="05050102010706020507" pitchFamily="18" charset="2"/>
              </a:rPr>
              <a:t></a:t>
            </a:r>
            <a:r>
              <a:rPr lang="en-US" altLang="zh-CN" b="1" dirty="0">
                <a:latin typeface="+mj-ea"/>
                <a:ea typeface="+mj-ea"/>
              </a:rPr>
              <a:t>20dB/</a:t>
            </a:r>
            <a:r>
              <a:rPr lang="en-US" altLang="zh-CN" b="1" dirty="0" err="1">
                <a:latin typeface="+mj-ea"/>
                <a:ea typeface="+mj-ea"/>
              </a:rPr>
              <a:t>dec</a:t>
            </a:r>
            <a:r>
              <a:rPr lang="zh-CN" altLang="en-US" dirty="0">
                <a:latin typeface="+mn-ea"/>
                <a:ea typeface="+mn-ea"/>
              </a:rPr>
              <a:t>，</a:t>
            </a:r>
          </a:p>
          <a:p>
            <a:pPr eaLnBrk="1" hangingPunct="1">
              <a:lnSpc>
                <a:spcPct val="115000"/>
              </a:lnSpc>
            </a:pPr>
            <a:r>
              <a:rPr lang="zh-CN" altLang="en-US" dirty="0">
                <a:latin typeface="+mn-ea"/>
                <a:ea typeface="+mn-ea"/>
              </a:rPr>
              <a:t>则对应环节为：</a:t>
            </a:r>
          </a:p>
        </p:txBody>
      </p:sp>
      <p:graphicFrame>
        <p:nvGraphicFramePr>
          <p:cNvPr id="7" name="Object 10"/>
          <p:cNvGraphicFramePr>
            <a:graphicFrameLocks noChangeAspect="1"/>
          </p:cNvGraphicFramePr>
          <p:nvPr>
            <p:extLst>
              <p:ext uri="{D42A27DB-BD31-4B8C-83A1-F6EECF244321}">
                <p14:modId xmlns:p14="http://schemas.microsoft.com/office/powerpoint/2010/main" val="1117565891"/>
              </p:ext>
            </p:extLst>
          </p:nvPr>
        </p:nvGraphicFramePr>
        <p:xfrm>
          <a:off x="5641339" y="2326845"/>
          <a:ext cx="1260475" cy="1006475"/>
        </p:xfrm>
        <a:graphic>
          <a:graphicData uri="http://schemas.openxmlformats.org/presentationml/2006/ole">
            <mc:AlternateContent xmlns:mc="http://schemas.openxmlformats.org/markup-compatibility/2006">
              <mc:Choice xmlns:v="urn:schemas-microsoft-com:vml" Requires="v">
                <p:oleObj spid="_x0000_s41050" name="公式" r:id="rId3" imgW="634680" imgH="507960" progId="Equation.3">
                  <p:embed/>
                </p:oleObj>
              </mc:Choice>
              <mc:Fallback>
                <p:oleObj name="公式" r:id="rId3" imgW="634680" imgH="507960" progId="Equation.3">
                  <p:embed/>
                  <p:pic>
                    <p:nvPicPr>
                      <p:cNvPr id="177162"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41339" y="2326845"/>
                        <a:ext cx="1260475" cy="10064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ectangle 11"/>
          <p:cNvSpPr>
            <a:spLocks noChangeArrowheads="1"/>
          </p:cNvSpPr>
          <p:nvPr/>
        </p:nvSpPr>
        <p:spPr bwMode="auto">
          <a:xfrm>
            <a:off x="1219518" y="3731357"/>
            <a:ext cx="3697921" cy="704616"/>
          </a:xfrm>
          <a:prstGeom prst="rect">
            <a:avLst/>
          </a:prstGeom>
          <a:solidFill>
            <a:schemeClr val="accent1">
              <a:lumMod val="10000"/>
              <a:lumOff val="90000"/>
            </a:schemeClr>
          </a:solidFill>
          <a:ln w="22225" algn="ctr">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5000"/>
              </a:lnSpc>
            </a:pPr>
            <a:r>
              <a:rPr lang="zh-CN" altLang="en-US" dirty="0">
                <a:latin typeface="+mn-ea"/>
                <a:ea typeface="+mn-ea"/>
              </a:rPr>
              <a:t>若</a:t>
            </a:r>
            <a:r>
              <a:rPr lang="zh-CN" altLang="en-US" b="1" i="1" dirty="0">
                <a:latin typeface="+mj-ea"/>
                <a:ea typeface="+mj-ea"/>
                <a:sym typeface="Symbol" panose="05050102010706020507" pitchFamily="18" charset="2"/>
              </a:rPr>
              <a:t></a:t>
            </a:r>
            <a:r>
              <a:rPr lang="zh-CN" altLang="en-US" b="1" dirty="0">
                <a:latin typeface="+mj-ea"/>
                <a:ea typeface="+mj-ea"/>
              </a:rPr>
              <a:t> </a:t>
            </a:r>
            <a:r>
              <a:rPr lang="en-US" altLang="zh-CN" b="1" dirty="0">
                <a:latin typeface="+mj-ea"/>
                <a:ea typeface="+mj-ea"/>
              </a:rPr>
              <a:t>=</a:t>
            </a:r>
            <a:r>
              <a:rPr lang="en-US" altLang="zh-CN" b="1" i="1" dirty="0">
                <a:latin typeface="+mj-ea"/>
                <a:ea typeface="+mj-ea"/>
                <a:sym typeface="Symbol" panose="05050102010706020507" pitchFamily="18" charset="2"/>
              </a:rPr>
              <a:t></a:t>
            </a:r>
            <a:r>
              <a:rPr lang="en-US" altLang="zh-CN" b="1" baseline="-25000" dirty="0">
                <a:latin typeface="+mj-ea"/>
                <a:ea typeface="+mj-ea"/>
              </a:rPr>
              <a:t>2</a:t>
            </a:r>
            <a:r>
              <a:rPr lang="zh-CN" altLang="en-US" dirty="0">
                <a:latin typeface="+mn-ea"/>
                <a:ea typeface="+mn-ea"/>
              </a:rPr>
              <a:t>时</a:t>
            </a:r>
            <a:r>
              <a:rPr lang="zh-CN" altLang="en-US" dirty="0" smtClean="0">
                <a:latin typeface="+mn-ea"/>
                <a:ea typeface="+mn-ea"/>
              </a:rPr>
              <a:t>，斜率</a:t>
            </a:r>
            <a:r>
              <a:rPr lang="zh-CN" altLang="en-US" dirty="0">
                <a:latin typeface="+mn-ea"/>
                <a:ea typeface="+mn-ea"/>
              </a:rPr>
              <a:t>变化</a:t>
            </a:r>
            <a:r>
              <a:rPr lang="zh-CN" altLang="en-US" b="1" dirty="0">
                <a:latin typeface="+mj-ea"/>
                <a:ea typeface="+mj-ea"/>
                <a:sym typeface="Symbol" panose="05050102010706020507" pitchFamily="18" charset="2"/>
              </a:rPr>
              <a:t></a:t>
            </a:r>
            <a:r>
              <a:rPr lang="en-US" altLang="zh-CN" b="1" dirty="0">
                <a:latin typeface="+mj-ea"/>
                <a:ea typeface="+mj-ea"/>
              </a:rPr>
              <a:t>40dB/</a:t>
            </a:r>
            <a:r>
              <a:rPr lang="en-US" altLang="zh-CN" b="1" dirty="0" err="1">
                <a:latin typeface="+mj-ea"/>
                <a:ea typeface="+mj-ea"/>
              </a:rPr>
              <a:t>dec</a:t>
            </a:r>
            <a:r>
              <a:rPr lang="zh-CN" altLang="en-US" dirty="0">
                <a:latin typeface="+mn-ea"/>
                <a:ea typeface="+mn-ea"/>
              </a:rPr>
              <a:t>，则对应环节为：</a:t>
            </a:r>
          </a:p>
        </p:txBody>
      </p:sp>
      <p:graphicFrame>
        <p:nvGraphicFramePr>
          <p:cNvPr id="9" name="Object 12"/>
          <p:cNvGraphicFramePr>
            <a:graphicFrameLocks noChangeAspect="1"/>
          </p:cNvGraphicFramePr>
          <p:nvPr>
            <p:extLst>
              <p:ext uri="{D42A27DB-BD31-4B8C-83A1-F6EECF244321}">
                <p14:modId xmlns:p14="http://schemas.microsoft.com/office/powerpoint/2010/main" val="3923556130"/>
              </p:ext>
            </p:extLst>
          </p:nvPr>
        </p:nvGraphicFramePr>
        <p:xfrm>
          <a:off x="5308917" y="3554478"/>
          <a:ext cx="2124075" cy="977900"/>
        </p:xfrm>
        <a:graphic>
          <a:graphicData uri="http://schemas.openxmlformats.org/presentationml/2006/ole">
            <mc:AlternateContent xmlns:mc="http://schemas.openxmlformats.org/markup-compatibility/2006">
              <mc:Choice xmlns:v="urn:schemas-microsoft-com:vml" Requires="v">
                <p:oleObj spid="_x0000_s41051" name="公式" r:id="rId5" imgW="1028520" imgH="507960" progId="Equation.3">
                  <p:embed/>
                </p:oleObj>
              </mc:Choice>
              <mc:Fallback>
                <p:oleObj name="公式" r:id="rId5" imgW="1028520" imgH="507960" progId="Equation.3">
                  <p:embed/>
                  <p:pic>
                    <p:nvPicPr>
                      <p:cNvPr id="177164"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08917" y="3554478"/>
                        <a:ext cx="2124075" cy="977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Rectangle 13"/>
          <p:cNvSpPr>
            <a:spLocks noChangeArrowheads="1"/>
          </p:cNvSpPr>
          <p:nvPr/>
        </p:nvSpPr>
        <p:spPr bwMode="auto">
          <a:xfrm>
            <a:off x="833120" y="5933637"/>
            <a:ext cx="10365740" cy="446276"/>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5000"/>
              </a:lnSpc>
              <a:buFont typeface="Wingdings" panose="05000000000000000000" pitchFamily="2" charset="2"/>
              <a:buNone/>
            </a:pPr>
            <a:r>
              <a:rPr lang="zh-CN" altLang="en-US" sz="2000" dirty="0" smtClean="0">
                <a:latin typeface="+mn-ea"/>
                <a:ea typeface="+mn-ea"/>
              </a:rPr>
              <a:t>若</a:t>
            </a:r>
            <a:r>
              <a:rPr lang="zh-CN" altLang="en-US" sz="2000" dirty="0">
                <a:latin typeface="+mn-ea"/>
                <a:ea typeface="+mn-ea"/>
              </a:rPr>
              <a:t>为最小相位系统，两相频特性应大致相符，并且在很低和很高频段上严格相符。</a:t>
            </a:r>
          </a:p>
        </p:txBody>
      </p:sp>
      <p:sp>
        <p:nvSpPr>
          <p:cNvPr id="11" name="Rectangle 14"/>
          <p:cNvSpPr>
            <a:spLocks noChangeArrowheads="1"/>
          </p:cNvSpPr>
          <p:nvPr/>
        </p:nvSpPr>
        <p:spPr bwMode="auto">
          <a:xfrm>
            <a:off x="7686674" y="2491973"/>
            <a:ext cx="3204845" cy="1944000"/>
          </a:xfrm>
          <a:prstGeom prst="rect">
            <a:avLst/>
          </a:prstGeom>
          <a:solidFill>
            <a:schemeClr val="accent1">
              <a:lumMod val="10000"/>
              <a:lumOff val="90000"/>
            </a:schemeClr>
          </a:solidFill>
          <a:ln w="22225">
            <a:noFill/>
            <a:miter lim="800000"/>
            <a:headEnd/>
            <a:tailEnd/>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57200" eaLnBrk="1" hangingPunct="1">
              <a:lnSpc>
                <a:spcPct val="115000"/>
              </a:lnSpc>
            </a:pPr>
            <a:r>
              <a:rPr lang="zh-CN" altLang="en-US" dirty="0" smtClean="0">
                <a:latin typeface="+mn-ea"/>
                <a:ea typeface="+mn-ea"/>
              </a:rPr>
              <a:t>二</a:t>
            </a:r>
            <a:r>
              <a:rPr lang="zh-CN" altLang="en-US" dirty="0">
                <a:latin typeface="+mn-ea"/>
                <a:ea typeface="+mn-ea"/>
              </a:rPr>
              <a:t>阶环节的阻尼比 </a:t>
            </a:r>
            <a:r>
              <a:rPr lang="zh-CN" altLang="en-US" b="1" i="1" dirty="0">
                <a:latin typeface="+mn-lt"/>
                <a:ea typeface="+mn-ea"/>
                <a:sym typeface="Symbol" panose="05050102010706020507" pitchFamily="18" charset="2"/>
              </a:rPr>
              <a:t></a:t>
            </a:r>
            <a:r>
              <a:rPr lang="zh-CN" altLang="en-US" i="1" dirty="0">
                <a:latin typeface="+mn-ea"/>
                <a:ea typeface="+mn-ea"/>
              </a:rPr>
              <a:t> </a:t>
            </a:r>
            <a:r>
              <a:rPr lang="zh-CN" altLang="en-US" dirty="0">
                <a:latin typeface="+mn-ea"/>
                <a:ea typeface="+mn-ea"/>
              </a:rPr>
              <a:t>根据实验曲线在转折频率处的峰值</a:t>
            </a:r>
            <a:r>
              <a:rPr lang="zh-CN" altLang="en-US" dirty="0" smtClean="0">
                <a:latin typeface="+mn-ea"/>
                <a:ea typeface="+mn-ea"/>
              </a:rPr>
              <a:t>与 </a:t>
            </a:r>
            <a:r>
              <a:rPr lang="zh-CN" altLang="en-US" b="1" i="1" dirty="0" smtClean="0">
                <a:latin typeface="+mn-lt"/>
                <a:ea typeface="+mn-ea"/>
                <a:sym typeface="Symbol" panose="05050102010706020507" pitchFamily="18" charset="2"/>
              </a:rPr>
              <a:t> </a:t>
            </a:r>
            <a:r>
              <a:rPr lang="zh-CN" altLang="en-US" dirty="0" smtClean="0">
                <a:latin typeface="+mn-ea"/>
                <a:ea typeface="+mn-ea"/>
              </a:rPr>
              <a:t>的</a:t>
            </a:r>
            <a:r>
              <a:rPr lang="zh-CN" altLang="en-US" dirty="0">
                <a:latin typeface="+mn-ea"/>
                <a:ea typeface="+mn-ea"/>
              </a:rPr>
              <a:t>关系确定。</a:t>
            </a:r>
          </a:p>
        </p:txBody>
      </p:sp>
      <p:sp>
        <p:nvSpPr>
          <p:cNvPr id="12" name="Rectangle 6"/>
          <p:cNvSpPr>
            <a:spLocks noChangeArrowheads="1"/>
          </p:cNvSpPr>
          <p:nvPr/>
        </p:nvSpPr>
        <p:spPr bwMode="auto">
          <a:xfrm>
            <a:off x="515938" y="1089025"/>
            <a:ext cx="6877050" cy="461665"/>
          </a:xfrm>
          <a:prstGeom prst="rect">
            <a:avLst/>
          </a:prstGeom>
          <a:solidFill>
            <a:schemeClr val="bg1">
              <a:alpha val="0"/>
            </a:schemeClr>
          </a:solidFill>
          <a:ln>
            <a:noFill/>
          </a:ln>
          <a:extLst>
            <a:ext uri="{91240B29-F687-4F45-9708-019B960494DF}">
              <a14:hiddenLine xmlns:a14="http://schemas.microsoft.com/office/drawing/2010/main" w="222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r>
              <a:rPr lang="zh-CN" altLang="en-US" sz="2400" b="1" dirty="0">
                <a:solidFill>
                  <a:srgbClr val="0070C0"/>
                </a:solidFill>
                <a:latin typeface="+mj-ea"/>
                <a:ea typeface="+mj-ea"/>
              </a:rPr>
              <a:t>由</a:t>
            </a:r>
            <a:r>
              <a:rPr lang="en-US" altLang="zh-CN" sz="2400" b="1" dirty="0">
                <a:solidFill>
                  <a:srgbClr val="0070C0"/>
                </a:solidFill>
                <a:latin typeface="+mj-ea"/>
                <a:ea typeface="+mj-ea"/>
              </a:rPr>
              <a:t>Bode</a:t>
            </a:r>
            <a:r>
              <a:rPr lang="zh-CN" altLang="en-US" sz="2400" b="1" dirty="0">
                <a:solidFill>
                  <a:srgbClr val="0070C0"/>
                </a:solidFill>
                <a:latin typeface="+mj-ea"/>
                <a:ea typeface="+mj-ea"/>
              </a:rPr>
              <a:t>图求系统的传递函数的步骤</a:t>
            </a:r>
          </a:p>
        </p:txBody>
      </p:sp>
    </p:spTree>
    <p:extLst>
      <p:ext uri="{BB962C8B-B14F-4D97-AF65-F5344CB8AC3E}">
        <p14:creationId xmlns:p14="http://schemas.microsoft.com/office/powerpoint/2010/main" val="3263048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anim calcmode="discrete" valueType="clr">
                                      <p:cBhvr override="childStyle">
                                        <p:cTn id="7"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
                                        </p:tgtEl>
                                        <p:attrNameLst>
                                          <p:attrName>fillcolor</p:attrName>
                                        </p:attrNameLst>
                                      </p:cBhvr>
                                      <p:tavLst>
                                        <p:tav tm="0">
                                          <p:val>
                                            <p:clrVal>
                                              <a:schemeClr val="accent2"/>
                                            </p:clrVal>
                                          </p:val>
                                        </p:tav>
                                        <p:tav tm="50000">
                                          <p:val>
                                            <p:clrVal>
                                              <a:schemeClr val="hlink"/>
                                            </p:clrVal>
                                          </p:val>
                                        </p:tav>
                                      </p:tavLst>
                                    </p:anim>
                                    <p:set>
                                      <p:cBhvr>
                                        <p:cTn id="9" dur="80"/>
                                        <p:tgtEl>
                                          <p:spTgt spid="6"/>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7" presetClass="entr" presetSubtype="0" fill="hold" grpId="0" nodeType="clickEffect">
                                  <p:stCondLst>
                                    <p:cond delay="0"/>
                                  </p:stCondLst>
                                  <p:iterate type="lt">
                                    <p:tmPct val="50000"/>
                                  </p:iterate>
                                  <p:childTnLst>
                                    <p:set>
                                      <p:cBhvr>
                                        <p:cTn id="17" dur="1" fill="hold">
                                          <p:stCondLst>
                                            <p:cond delay="0"/>
                                          </p:stCondLst>
                                        </p:cTn>
                                        <p:tgtEl>
                                          <p:spTgt spid="8"/>
                                        </p:tgtEl>
                                        <p:attrNameLst>
                                          <p:attrName>style.visibility</p:attrName>
                                        </p:attrNameLst>
                                      </p:cBhvr>
                                      <p:to>
                                        <p:strVal val="visible"/>
                                      </p:to>
                                    </p:set>
                                    <p:anim calcmode="discrete" valueType="clr">
                                      <p:cBhvr override="childStyle">
                                        <p:cTn id="18"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8"/>
                                        </p:tgtEl>
                                        <p:attrNameLst>
                                          <p:attrName>fillcolor</p:attrName>
                                        </p:attrNameLst>
                                      </p:cBhvr>
                                      <p:tavLst>
                                        <p:tav tm="0">
                                          <p:val>
                                            <p:clrVal>
                                              <a:schemeClr val="accent2"/>
                                            </p:clrVal>
                                          </p:val>
                                        </p:tav>
                                        <p:tav tm="50000">
                                          <p:val>
                                            <p:clrVal>
                                              <a:schemeClr val="hlink"/>
                                            </p:clrVal>
                                          </p:val>
                                        </p:tav>
                                      </p:tavLst>
                                    </p:anim>
                                    <p:set>
                                      <p:cBhvr>
                                        <p:cTn id="20" dur="80"/>
                                        <p:tgtEl>
                                          <p:spTgt spid="8"/>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7" presetClass="entr" presetSubtype="0" fill="hold" grpId="0" nodeType="clickEffect">
                                  <p:stCondLst>
                                    <p:cond delay="0"/>
                                  </p:stCondLst>
                                  <p:iterate type="lt">
                                    <p:tmPct val="50000"/>
                                  </p:iterate>
                                  <p:childTnLst>
                                    <p:set>
                                      <p:cBhvr>
                                        <p:cTn id="28" dur="1" fill="hold">
                                          <p:stCondLst>
                                            <p:cond delay="0"/>
                                          </p:stCondLst>
                                        </p:cTn>
                                        <p:tgtEl>
                                          <p:spTgt spid="11"/>
                                        </p:tgtEl>
                                        <p:attrNameLst>
                                          <p:attrName>style.visibility</p:attrName>
                                        </p:attrNameLst>
                                      </p:cBhvr>
                                      <p:to>
                                        <p:strVal val="visible"/>
                                      </p:to>
                                    </p:set>
                                    <p:anim calcmode="discrete" valueType="clr">
                                      <p:cBhvr override="childStyle">
                                        <p:cTn id="29"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11"/>
                                        </p:tgtEl>
                                        <p:attrNameLst>
                                          <p:attrName>fillcolor</p:attrName>
                                        </p:attrNameLst>
                                      </p:cBhvr>
                                      <p:tavLst>
                                        <p:tav tm="0">
                                          <p:val>
                                            <p:clrVal>
                                              <a:schemeClr val="accent2"/>
                                            </p:clrVal>
                                          </p:val>
                                        </p:tav>
                                        <p:tav tm="50000">
                                          <p:val>
                                            <p:clrVal>
                                              <a:schemeClr val="hlink"/>
                                            </p:clrVal>
                                          </p:val>
                                        </p:tav>
                                      </p:tavLst>
                                    </p:anim>
                                    <p:set>
                                      <p:cBhvr>
                                        <p:cTn id="31" dur="80"/>
                                        <p:tgtEl>
                                          <p:spTgt spid="11"/>
                                        </p:tgtEl>
                                        <p:attrNameLst>
                                          <p:attrName>fill.type</p:attrName>
                                        </p:attrNameLst>
                                      </p:cBhvr>
                                      <p:to>
                                        <p:strVal val="solid"/>
                                      </p:to>
                                    </p:set>
                                  </p:childTnLst>
                                </p:cTn>
                              </p:par>
                            </p:childTnLst>
                          </p:cTn>
                        </p:par>
                      </p:childTnLst>
                    </p:cTn>
                  </p:par>
                  <p:par>
                    <p:cTn id="32" fill="hold">
                      <p:stCondLst>
                        <p:cond delay="indefinite"/>
                      </p:stCondLst>
                      <p:childTnLst>
                        <p:par>
                          <p:cTn id="33" fill="hold">
                            <p:stCondLst>
                              <p:cond delay="0"/>
                            </p:stCondLst>
                            <p:childTnLst>
                              <p:par>
                                <p:cTn id="34" presetID="27" presetClass="entr" presetSubtype="0" fill="hold" grpId="0" nodeType="clickEffect">
                                  <p:stCondLst>
                                    <p:cond delay="0"/>
                                  </p:stCondLst>
                                  <p:iterate type="lt">
                                    <p:tmPct val="50000"/>
                                  </p:iterate>
                                  <p:childTnLst>
                                    <p:set>
                                      <p:cBhvr>
                                        <p:cTn id="35" dur="1" fill="hold">
                                          <p:stCondLst>
                                            <p:cond delay="0"/>
                                          </p:stCondLst>
                                        </p:cTn>
                                        <p:tgtEl>
                                          <p:spTgt spid="3"/>
                                        </p:tgtEl>
                                        <p:attrNameLst>
                                          <p:attrName>style.visibility</p:attrName>
                                        </p:attrNameLst>
                                      </p:cBhvr>
                                      <p:to>
                                        <p:strVal val="visible"/>
                                      </p:to>
                                    </p:set>
                                    <p:anim calcmode="discrete" valueType="clr">
                                      <p:cBhvr override="childStyle">
                                        <p:cTn id="36"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3"/>
                                        </p:tgtEl>
                                        <p:attrNameLst>
                                          <p:attrName>fillcolor</p:attrName>
                                        </p:attrNameLst>
                                      </p:cBhvr>
                                      <p:tavLst>
                                        <p:tav tm="0">
                                          <p:val>
                                            <p:clrVal>
                                              <a:schemeClr val="accent2"/>
                                            </p:clrVal>
                                          </p:val>
                                        </p:tav>
                                        <p:tav tm="50000">
                                          <p:val>
                                            <p:clrVal>
                                              <a:schemeClr val="hlink"/>
                                            </p:clrVal>
                                          </p:val>
                                        </p:tav>
                                      </p:tavLst>
                                    </p:anim>
                                    <p:set>
                                      <p:cBhvr>
                                        <p:cTn id="38" dur="80"/>
                                        <p:tgtEl>
                                          <p:spTgt spid="3"/>
                                        </p:tgtEl>
                                        <p:attrNameLst>
                                          <p:attrName>fill.type</p:attrName>
                                        </p:attrNameLst>
                                      </p:cBhvr>
                                      <p:to>
                                        <p:strVal val="solid"/>
                                      </p:to>
                                    </p:set>
                                  </p:childTnLst>
                                </p:cTn>
                              </p:par>
                            </p:childTnLst>
                          </p:cTn>
                        </p:par>
                      </p:childTnLst>
                    </p:cTn>
                  </p:par>
                  <p:par>
                    <p:cTn id="39" fill="hold">
                      <p:stCondLst>
                        <p:cond delay="indefinite"/>
                      </p:stCondLst>
                      <p:childTnLst>
                        <p:par>
                          <p:cTn id="40" fill="hold">
                            <p:stCondLst>
                              <p:cond delay="0"/>
                            </p:stCondLst>
                            <p:childTnLst>
                              <p:par>
                                <p:cTn id="41" presetID="27" presetClass="entr" presetSubtype="0" fill="hold" grpId="0" nodeType="clickEffect">
                                  <p:stCondLst>
                                    <p:cond delay="0"/>
                                  </p:stCondLst>
                                  <p:iterate type="lt">
                                    <p:tmPct val="50000"/>
                                  </p:iterate>
                                  <p:childTnLst>
                                    <p:set>
                                      <p:cBhvr>
                                        <p:cTn id="42" dur="1" fill="hold">
                                          <p:stCondLst>
                                            <p:cond delay="0"/>
                                          </p:stCondLst>
                                        </p:cTn>
                                        <p:tgtEl>
                                          <p:spTgt spid="4"/>
                                        </p:tgtEl>
                                        <p:attrNameLst>
                                          <p:attrName>style.visibility</p:attrName>
                                        </p:attrNameLst>
                                      </p:cBhvr>
                                      <p:to>
                                        <p:strVal val="visible"/>
                                      </p:to>
                                    </p:set>
                                    <p:anim calcmode="discrete" valueType="clr">
                                      <p:cBhvr override="childStyle">
                                        <p:cTn id="43"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44" dur="80"/>
                                        <p:tgtEl>
                                          <p:spTgt spid="4"/>
                                        </p:tgtEl>
                                        <p:attrNameLst>
                                          <p:attrName>fillcolor</p:attrName>
                                        </p:attrNameLst>
                                      </p:cBhvr>
                                      <p:tavLst>
                                        <p:tav tm="0">
                                          <p:val>
                                            <p:clrVal>
                                              <a:schemeClr val="accent2"/>
                                            </p:clrVal>
                                          </p:val>
                                        </p:tav>
                                        <p:tav tm="50000">
                                          <p:val>
                                            <p:clrVal>
                                              <a:schemeClr val="hlink"/>
                                            </p:clrVal>
                                          </p:val>
                                        </p:tav>
                                      </p:tavLst>
                                    </p:anim>
                                    <p:set>
                                      <p:cBhvr>
                                        <p:cTn id="45" dur="80"/>
                                        <p:tgtEl>
                                          <p:spTgt spid="4"/>
                                        </p:tgtEl>
                                        <p:attrNameLst>
                                          <p:attrName>fill.type</p:attrName>
                                        </p:attrNameLst>
                                      </p:cBhvr>
                                      <p:to>
                                        <p:strVal val="solid"/>
                                      </p:to>
                                    </p:set>
                                  </p:childTnLst>
                                </p:cTn>
                              </p:par>
                            </p:childTnLst>
                          </p:cTn>
                        </p:par>
                      </p:childTnLst>
                    </p:cTn>
                  </p:par>
                  <p:par>
                    <p:cTn id="46" fill="hold">
                      <p:stCondLst>
                        <p:cond delay="indefinite"/>
                      </p:stCondLst>
                      <p:childTnLst>
                        <p:par>
                          <p:cTn id="47" fill="hold">
                            <p:stCondLst>
                              <p:cond delay="0"/>
                            </p:stCondLst>
                            <p:childTnLst>
                              <p:par>
                                <p:cTn id="48" presetID="27" presetClass="entr" presetSubtype="0" fill="hold" grpId="0" nodeType="clickEffect">
                                  <p:stCondLst>
                                    <p:cond delay="0"/>
                                  </p:stCondLst>
                                  <p:iterate type="lt">
                                    <p:tmPct val="50000"/>
                                  </p:iterate>
                                  <p:childTnLst>
                                    <p:set>
                                      <p:cBhvr>
                                        <p:cTn id="49" dur="1" fill="hold">
                                          <p:stCondLst>
                                            <p:cond delay="0"/>
                                          </p:stCondLst>
                                        </p:cTn>
                                        <p:tgtEl>
                                          <p:spTgt spid="10"/>
                                        </p:tgtEl>
                                        <p:attrNameLst>
                                          <p:attrName>style.visibility</p:attrName>
                                        </p:attrNameLst>
                                      </p:cBhvr>
                                      <p:to>
                                        <p:strVal val="visible"/>
                                      </p:to>
                                    </p:set>
                                    <p:anim calcmode="discrete" valueType="clr">
                                      <p:cBhvr override="childStyle">
                                        <p:cTn id="50"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51" dur="80"/>
                                        <p:tgtEl>
                                          <p:spTgt spid="10"/>
                                        </p:tgtEl>
                                        <p:attrNameLst>
                                          <p:attrName>fillcolor</p:attrName>
                                        </p:attrNameLst>
                                      </p:cBhvr>
                                      <p:tavLst>
                                        <p:tav tm="0">
                                          <p:val>
                                            <p:clrVal>
                                              <a:schemeClr val="accent2"/>
                                            </p:clrVal>
                                          </p:val>
                                        </p:tav>
                                        <p:tav tm="50000">
                                          <p:val>
                                            <p:clrVal>
                                              <a:schemeClr val="hlink"/>
                                            </p:clrVal>
                                          </p:val>
                                        </p:tav>
                                      </p:tavLst>
                                    </p:anim>
                                    <p:set>
                                      <p:cBhvr>
                                        <p:cTn id="52" dur="80"/>
                                        <p:tgtEl>
                                          <p:spTgt spid="1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8" grpId="0" animBg="1"/>
      <p:bldP spid="10" grpId="0"/>
      <p:bldP spid="1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sp>
        <p:nvSpPr>
          <p:cNvPr id="3" name="Rectangle 10"/>
          <p:cNvSpPr>
            <a:spLocks noChangeArrowheads="1"/>
          </p:cNvSpPr>
          <p:nvPr/>
        </p:nvSpPr>
        <p:spPr bwMode="auto">
          <a:xfrm>
            <a:off x="515938" y="1089025"/>
            <a:ext cx="11160126"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5000"/>
              </a:lnSpc>
              <a:buFont typeface="Wingdings" panose="05000000000000000000" pitchFamily="2" charset="2"/>
              <a:buNone/>
            </a:pPr>
            <a:r>
              <a:rPr lang="zh-CN" altLang="en-US" sz="2000" b="1" dirty="0">
                <a:solidFill>
                  <a:srgbClr val="0070C0"/>
                </a:solidFill>
                <a:latin typeface="+mj-ea"/>
                <a:ea typeface="+mj-ea"/>
              </a:rPr>
              <a:t>例：</a:t>
            </a:r>
            <a:r>
              <a:rPr lang="zh-CN" altLang="en-US" sz="2000" dirty="0">
                <a:latin typeface="+mn-ea"/>
                <a:ea typeface="+mn-ea"/>
              </a:rPr>
              <a:t>已知最小相位系统的近似对数幅频特性曲线如图所示。求系统的传递函数。</a:t>
            </a:r>
          </a:p>
        </p:txBody>
      </p:sp>
      <p:sp>
        <p:nvSpPr>
          <p:cNvPr id="4" name="Line 13"/>
          <p:cNvSpPr>
            <a:spLocks noChangeShapeType="1"/>
          </p:cNvSpPr>
          <p:nvPr/>
        </p:nvSpPr>
        <p:spPr bwMode="auto">
          <a:xfrm>
            <a:off x="3406457" y="3246120"/>
            <a:ext cx="5181600" cy="0"/>
          </a:xfrm>
          <a:prstGeom prst="line">
            <a:avLst/>
          </a:prstGeom>
          <a:noFill/>
          <a:ln w="12700">
            <a:solidFill>
              <a:schemeClr val="tx1"/>
            </a:solidFill>
            <a:miter lim="800000"/>
            <a:headEnd/>
            <a:tailEnd type="stealth" w="med" len="lg"/>
          </a:ln>
          <a:extLst>
            <a:ext uri="{909E8E84-426E-40DD-AFC4-6F175D3DCCD1}">
              <a14:hiddenFill xmlns:a14="http://schemas.microsoft.com/office/drawing/2010/main">
                <a:noFill/>
              </a14:hiddenFill>
            </a:ext>
          </a:extLst>
        </p:spPr>
        <p:txBody>
          <a:bodyPr wrap="none"/>
          <a:lstStyle/>
          <a:p>
            <a:endParaRPr lang="zh-CN" altLang="en-US"/>
          </a:p>
        </p:txBody>
      </p:sp>
      <p:sp>
        <p:nvSpPr>
          <p:cNvPr id="5" name="Line 14"/>
          <p:cNvSpPr>
            <a:spLocks noChangeShapeType="1"/>
          </p:cNvSpPr>
          <p:nvPr/>
        </p:nvSpPr>
        <p:spPr bwMode="auto">
          <a:xfrm flipV="1">
            <a:off x="3939857" y="1722120"/>
            <a:ext cx="0" cy="2514600"/>
          </a:xfrm>
          <a:prstGeom prst="line">
            <a:avLst/>
          </a:prstGeom>
          <a:noFill/>
          <a:ln w="12700">
            <a:solidFill>
              <a:schemeClr val="tx1"/>
            </a:solidFill>
            <a:miter lim="800000"/>
            <a:headEnd/>
            <a:tailEnd type="stealth" w="med" len="lg"/>
          </a:ln>
          <a:extLst>
            <a:ext uri="{909E8E84-426E-40DD-AFC4-6F175D3DCCD1}">
              <a14:hiddenFill xmlns:a14="http://schemas.microsoft.com/office/drawing/2010/main">
                <a:noFill/>
              </a14:hiddenFill>
            </a:ext>
          </a:extLst>
        </p:spPr>
        <p:txBody>
          <a:bodyPr wrap="none"/>
          <a:lstStyle/>
          <a:p>
            <a:endParaRPr lang="zh-CN" altLang="en-US"/>
          </a:p>
        </p:txBody>
      </p:sp>
      <p:sp>
        <p:nvSpPr>
          <p:cNvPr id="6" name="Line 15"/>
          <p:cNvSpPr>
            <a:spLocks noChangeShapeType="1"/>
          </p:cNvSpPr>
          <p:nvPr/>
        </p:nvSpPr>
        <p:spPr bwMode="auto">
          <a:xfrm>
            <a:off x="3939857" y="2255520"/>
            <a:ext cx="1219200" cy="609600"/>
          </a:xfrm>
          <a:prstGeom prst="line">
            <a:avLst/>
          </a:prstGeom>
          <a:noFill/>
          <a:ln w="222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 name="Line 16"/>
          <p:cNvSpPr>
            <a:spLocks noChangeShapeType="1"/>
          </p:cNvSpPr>
          <p:nvPr/>
        </p:nvSpPr>
        <p:spPr bwMode="auto">
          <a:xfrm>
            <a:off x="5159057" y="2865120"/>
            <a:ext cx="762000" cy="0"/>
          </a:xfrm>
          <a:prstGeom prst="line">
            <a:avLst/>
          </a:prstGeom>
          <a:noFill/>
          <a:ln w="222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8" name="Line 17"/>
          <p:cNvSpPr>
            <a:spLocks noChangeShapeType="1"/>
          </p:cNvSpPr>
          <p:nvPr/>
        </p:nvSpPr>
        <p:spPr bwMode="auto">
          <a:xfrm>
            <a:off x="5921057" y="2865120"/>
            <a:ext cx="1066800" cy="609600"/>
          </a:xfrm>
          <a:prstGeom prst="line">
            <a:avLst/>
          </a:prstGeom>
          <a:noFill/>
          <a:ln w="222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9" name="Line 18"/>
          <p:cNvSpPr>
            <a:spLocks noChangeShapeType="1"/>
          </p:cNvSpPr>
          <p:nvPr/>
        </p:nvSpPr>
        <p:spPr bwMode="auto">
          <a:xfrm>
            <a:off x="6973569" y="3474720"/>
            <a:ext cx="762000" cy="685800"/>
          </a:xfrm>
          <a:prstGeom prst="line">
            <a:avLst/>
          </a:prstGeom>
          <a:noFill/>
          <a:ln w="222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0" name="Text Box 19"/>
          <p:cNvSpPr txBox="1">
            <a:spLocks noChangeArrowheads="1"/>
          </p:cNvSpPr>
          <p:nvPr/>
        </p:nvSpPr>
        <p:spPr bwMode="auto">
          <a:xfrm>
            <a:off x="4416107" y="2179320"/>
            <a:ext cx="590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-20</a:t>
            </a:r>
          </a:p>
        </p:txBody>
      </p:sp>
      <p:sp>
        <p:nvSpPr>
          <p:cNvPr id="11" name="Text Box 20"/>
          <p:cNvSpPr txBox="1">
            <a:spLocks noChangeArrowheads="1"/>
          </p:cNvSpPr>
          <p:nvPr/>
        </p:nvSpPr>
        <p:spPr bwMode="auto">
          <a:xfrm>
            <a:off x="5355907" y="2484120"/>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0</a:t>
            </a:r>
          </a:p>
        </p:txBody>
      </p:sp>
      <p:sp>
        <p:nvSpPr>
          <p:cNvPr id="12" name="Text Box 21"/>
          <p:cNvSpPr txBox="1">
            <a:spLocks noChangeArrowheads="1"/>
          </p:cNvSpPr>
          <p:nvPr/>
        </p:nvSpPr>
        <p:spPr bwMode="auto">
          <a:xfrm>
            <a:off x="6225857" y="2712720"/>
            <a:ext cx="590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-20</a:t>
            </a:r>
          </a:p>
        </p:txBody>
      </p:sp>
      <p:sp>
        <p:nvSpPr>
          <p:cNvPr id="13" name="Text Box 22"/>
          <p:cNvSpPr txBox="1">
            <a:spLocks noChangeArrowheads="1"/>
          </p:cNvSpPr>
          <p:nvPr/>
        </p:nvSpPr>
        <p:spPr bwMode="auto">
          <a:xfrm>
            <a:off x="7292657" y="3474720"/>
            <a:ext cx="590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-40</a:t>
            </a:r>
          </a:p>
        </p:txBody>
      </p:sp>
      <p:sp>
        <p:nvSpPr>
          <p:cNvPr id="14" name="Line 23"/>
          <p:cNvSpPr>
            <a:spLocks noChangeShapeType="1"/>
          </p:cNvSpPr>
          <p:nvPr/>
        </p:nvSpPr>
        <p:spPr bwMode="auto">
          <a:xfrm>
            <a:off x="5159057" y="2865120"/>
            <a:ext cx="0" cy="381000"/>
          </a:xfrm>
          <a:prstGeom prst="line">
            <a:avLst/>
          </a:prstGeom>
          <a:noFill/>
          <a:ln w="22225">
            <a:solidFill>
              <a:schemeClr val="tx1"/>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5" name="Line 24"/>
          <p:cNvSpPr>
            <a:spLocks noChangeShapeType="1"/>
          </p:cNvSpPr>
          <p:nvPr/>
        </p:nvSpPr>
        <p:spPr bwMode="auto">
          <a:xfrm>
            <a:off x="5921057" y="2865120"/>
            <a:ext cx="0" cy="381000"/>
          </a:xfrm>
          <a:prstGeom prst="line">
            <a:avLst/>
          </a:prstGeom>
          <a:noFill/>
          <a:ln w="22225">
            <a:solidFill>
              <a:schemeClr val="tx1"/>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6" name="Line 25"/>
          <p:cNvSpPr>
            <a:spLocks noChangeShapeType="1"/>
          </p:cNvSpPr>
          <p:nvPr/>
        </p:nvSpPr>
        <p:spPr bwMode="auto">
          <a:xfrm flipV="1">
            <a:off x="6987857" y="3246120"/>
            <a:ext cx="0" cy="228600"/>
          </a:xfrm>
          <a:prstGeom prst="line">
            <a:avLst/>
          </a:prstGeom>
          <a:noFill/>
          <a:ln w="22225">
            <a:solidFill>
              <a:schemeClr val="tx1"/>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7" name="Line 26"/>
          <p:cNvSpPr>
            <a:spLocks noChangeShapeType="1"/>
          </p:cNvSpPr>
          <p:nvPr/>
        </p:nvSpPr>
        <p:spPr bwMode="auto">
          <a:xfrm flipH="1">
            <a:off x="3939857" y="2865120"/>
            <a:ext cx="1219200" cy="0"/>
          </a:xfrm>
          <a:prstGeom prst="line">
            <a:avLst/>
          </a:prstGeom>
          <a:noFill/>
          <a:ln w="22225">
            <a:solidFill>
              <a:schemeClr val="tx1"/>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8" name="Text Box 27"/>
          <p:cNvSpPr txBox="1">
            <a:spLocks noChangeArrowheads="1"/>
          </p:cNvSpPr>
          <p:nvPr/>
        </p:nvSpPr>
        <p:spPr bwMode="auto">
          <a:xfrm>
            <a:off x="3466782" y="2636520"/>
            <a:ext cx="488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20</a:t>
            </a:r>
          </a:p>
        </p:txBody>
      </p:sp>
      <p:sp>
        <p:nvSpPr>
          <p:cNvPr id="19" name="Text Box 28"/>
          <p:cNvSpPr txBox="1">
            <a:spLocks noChangeArrowheads="1"/>
          </p:cNvSpPr>
          <p:nvPr/>
        </p:nvSpPr>
        <p:spPr bwMode="auto">
          <a:xfrm>
            <a:off x="4898707" y="3169920"/>
            <a:ext cx="565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0.1</a:t>
            </a:r>
          </a:p>
        </p:txBody>
      </p:sp>
      <p:sp>
        <p:nvSpPr>
          <p:cNvPr id="20" name="Text Box 29"/>
          <p:cNvSpPr txBox="1">
            <a:spLocks noChangeArrowheads="1"/>
          </p:cNvSpPr>
          <p:nvPr/>
        </p:nvSpPr>
        <p:spPr bwMode="auto">
          <a:xfrm>
            <a:off x="5736907" y="3169920"/>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1</a:t>
            </a:r>
          </a:p>
        </p:txBody>
      </p:sp>
      <p:sp>
        <p:nvSpPr>
          <p:cNvPr id="21" name="Text Box 30"/>
          <p:cNvSpPr txBox="1">
            <a:spLocks noChangeArrowheads="1"/>
          </p:cNvSpPr>
          <p:nvPr/>
        </p:nvSpPr>
        <p:spPr bwMode="auto">
          <a:xfrm>
            <a:off x="6759257" y="2865120"/>
            <a:ext cx="488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20</a:t>
            </a:r>
          </a:p>
        </p:txBody>
      </p:sp>
      <p:sp>
        <p:nvSpPr>
          <p:cNvPr id="22" name="Text Box 31"/>
          <p:cNvSpPr txBox="1">
            <a:spLocks noChangeArrowheads="1"/>
          </p:cNvSpPr>
          <p:nvPr/>
        </p:nvSpPr>
        <p:spPr bwMode="auto">
          <a:xfrm>
            <a:off x="8054657" y="3204845"/>
            <a:ext cx="13001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sym typeface="Symbol" panose="05050102010706020507" pitchFamily="18" charset="2"/>
              </a:rPr>
              <a:t></a:t>
            </a:r>
            <a:r>
              <a:rPr lang="en-US" altLang="zh-CN"/>
              <a:t> (</a:t>
            </a:r>
            <a:r>
              <a:rPr lang="en-US" altLang="zh-CN" i="1"/>
              <a:t>rad</a:t>
            </a:r>
            <a:r>
              <a:rPr lang="en-US" altLang="zh-CN"/>
              <a:t>/</a:t>
            </a:r>
            <a:r>
              <a:rPr lang="en-US" altLang="zh-CN" i="1"/>
              <a:t>s</a:t>
            </a:r>
            <a:r>
              <a:rPr lang="en-US" altLang="zh-CN"/>
              <a:t>)</a:t>
            </a:r>
          </a:p>
        </p:txBody>
      </p:sp>
      <p:sp>
        <p:nvSpPr>
          <p:cNvPr id="23" name="Text Box 32"/>
          <p:cNvSpPr txBox="1">
            <a:spLocks noChangeArrowheads="1"/>
          </p:cNvSpPr>
          <p:nvPr/>
        </p:nvSpPr>
        <p:spPr bwMode="auto">
          <a:xfrm>
            <a:off x="3177857" y="1569720"/>
            <a:ext cx="7667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t>L</a:t>
            </a:r>
            <a:r>
              <a:rPr lang="en-US" altLang="zh-CN"/>
              <a:t>(</a:t>
            </a:r>
            <a:r>
              <a:rPr lang="en-US" altLang="zh-CN">
                <a:sym typeface="Symbol" panose="05050102010706020507" pitchFamily="18" charset="2"/>
              </a:rPr>
              <a:t></a:t>
            </a:r>
            <a:r>
              <a:rPr lang="en-US" altLang="zh-CN"/>
              <a:t>)</a:t>
            </a:r>
          </a:p>
        </p:txBody>
      </p:sp>
      <p:sp>
        <p:nvSpPr>
          <p:cNvPr id="24" name="Rectangle 34"/>
          <p:cNvSpPr>
            <a:spLocks noChangeArrowheads="1"/>
          </p:cNvSpPr>
          <p:nvPr/>
        </p:nvSpPr>
        <p:spPr bwMode="auto">
          <a:xfrm>
            <a:off x="515938" y="4365943"/>
            <a:ext cx="8643936"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5000"/>
              </a:lnSpc>
            </a:pPr>
            <a:r>
              <a:rPr lang="zh-CN" altLang="en-US" sz="2000" b="1" dirty="0">
                <a:solidFill>
                  <a:srgbClr val="0070C0"/>
                </a:solidFill>
                <a:latin typeface="+mj-ea"/>
                <a:ea typeface="+mj-ea"/>
              </a:rPr>
              <a:t>解：</a:t>
            </a:r>
            <a:r>
              <a:rPr lang="zh-CN" altLang="en-US" sz="2000" dirty="0">
                <a:latin typeface="+mn-ea"/>
                <a:ea typeface="+mn-ea"/>
              </a:rPr>
              <a:t>系统低频段斜率为</a:t>
            </a:r>
            <a:r>
              <a:rPr lang="zh-CN" altLang="en-US" sz="2000" b="1" dirty="0">
                <a:latin typeface="+mj-ea"/>
                <a:ea typeface="+mj-ea"/>
              </a:rPr>
              <a:t>－</a:t>
            </a:r>
            <a:r>
              <a:rPr lang="en-US" altLang="zh-CN" sz="2000" b="1" dirty="0">
                <a:latin typeface="+mj-ea"/>
                <a:ea typeface="+mj-ea"/>
              </a:rPr>
              <a:t>20dB/</a:t>
            </a:r>
            <a:r>
              <a:rPr lang="en-US" altLang="zh-CN" sz="2000" b="1" dirty="0" err="1">
                <a:latin typeface="+mj-ea"/>
                <a:ea typeface="+mj-ea"/>
              </a:rPr>
              <a:t>dec</a:t>
            </a:r>
            <a:r>
              <a:rPr lang="zh-CN" altLang="en-US" sz="2000" b="1" dirty="0">
                <a:latin typeface="+mj-ea"/>
                <a:ea typeface="+mj-ea"/>
              </a:rPr>
              <a:t>，</a:t>
            </a:r>
            <a:r>
              <a:rPr lang="en-US" altLang="zh-CN" sz="2000" b="1" i="1" dirty="0">
                <a:latin typeface="+mj-ea"/>
                <a:ea typeface="+mj-ea"/>
              </a:rPr>
              <a:t>v</a:t>
            </a:r>
            <a:r>
              <a:rPr lang="en-US" altLang="zh-CN" sz="2000" b="1" dirty="0">
                <a:latin typeface="+mj-ea"/>
                <a:ea typeface="+mj-ea"/>
              </a:rPr>
              <a:t>=1</a:t>
            </a:r>
            <a:r>
              <a:rPr lang="zh-CN" altLang="en-US" sz="2000" b="1" dirty="0">
                <a:latin typeface="+mj-ea"/>
                <a:ea typeface="+mj-ea"/>
              </a:rPr>
              <a:t>，</a:t>
            </a:r>
            <a:r>
              <a:rPr lang="en-US" altLang="zh-CN" sz="2000" b="1" dirty="0" smtClean="0">
                <a:latin typeface="+mj-ea"/>
                <a:ea typeface="+mj-ea"/>
              </a:rPr>
              <a:t>I </a:t>
            </a:r>
            <a:r>
              <a:rPr lang="zh-CN" altLang="en-US" sz="2000" dirty="0" smtClean="0">
                <a:latin typeface="+mn-ea"/>
                <a:ea typeface="+mn-ea"/>
              </a:rPr>
              <a:t>型</a:t>
            </a:r>
            <a:r>
              <a:rPr lang="zh-CN" altLang="en-US" sz="2000" dirty="0">
                <a:latin typeface="+mn-ea"/>
                <a:ea typeface="+mn-ea"/>
              </a:rPr>
              <a:t>系统。</a:t>
            </a:r>
          </a:p>
        </p:txBody>
      </p:sp>
      <p:sp>
        <p:nvSpPr>
          <p:cNvPr id="25" name="Line 37"/>
          <p:cNvSpPr>
            <a:spLocks noChangeShapeType="1"/>
          </p:cNvSpPr>
          <p:nvPr/>
        </p:nvSpPr>
        <p:spPr bwMode="auto">
          <a:xfrm>
            <a:off x="5163819" y="2866707"/>
            <a:ext cx="1219200" cy="609600"/>
          </a:xfrm>
          <a:prstGeom prst="line">
            <a:avLst/>
          </a:prstGeom>
          <a:noFill/>
          <a:ln w="22225">
            <a:solidFill>
              <a:srgbClr val="FF0000"/>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6" name="Rectangle 38"/>
          <p:cNvSpPr>
            <a:spLocks noChangeArrowheads="1"/>
          </p:cNvSpPr>
          <p:nvPr/>
        </p:nvSpPr>
        <p:spPr bwMode="auto">
          <a:xfrm>
            <a:off x="1030604" y="4902646"/>
            <a:ext cx="6217603"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5000"/>
              </a:lnSpc>
            </a:pPr>
            <a:r>
              <a:rPr lang="zh-CN" altLang="en-US" sz="2000" dirty="0">
                <a:latin typeface="+mn-ea"/>
                <a:ea typeface="+mn-ea"/>
              </a:rPr>
              <a:t>注意到积分环节的延长线必</a:t>
            </a:r>
            <a:r>
              <a:rPr lang="zh-CN" altLang="en-US" sz="2000" dirty="0" smtClean="0">
                <a:latin typeface="+mn-ea"/>
                <a:ea typeface="+mn-ea"/>
              </a:rPr>
              <a:t>交 </a:t>
            </a:r>
            <a:r>
              <a:rPr lang="en-US" altLang="zh-CN" sz="2000" b="1" dirty="0" smtClean="0">
                <a:latin typeface="+mj-ea"/>
                <a:ea typeface="+mj-ea"/>
              </a:rPr>
              <a:t>(</a:t>
            </a:r>
            <a:r>
              <a:rPr lang="en-US" altLang="zh-CN" sz="2000" b="1" dirty="0">
                <a:latin typeface="+mj-ea"/>
                <a:ea typeface="+mj-ea"/>
              </a:rPr>
              <a:t>1</a:t>
            </a:r>
            <a:r>
              <a:rPr lang="zh-CN" altLang="en-US" sz="2000" b="1" dirty="0">
                <a:latin typeface="+mj-ea"/>
                <a:ea typeface="+mj-ea"/>
              </a:rPr>
              <a:t>，</a:t>
            </a:r>
            <a:r>
              <a:rPr lang="en-US" altLang="zh-CN" sz="2000" b="1" dirty="0">
                <a:latin typeface="+mj-ea"/>
                <a:ea typeface="+mj-ea"/>
              </a:rPr>
              <a:t>0</a:t>
            </a:r>
            <a:r>
              <a:rPr lang="en-US" altLang="zh-CN" sz="2000" b="1" dirty="0" smtClean="0">
                <a:latin typeface="+mj-ea"/>
                <a:ea typeface="+mj-ea"/>
              </a:rPr>
              <a:t>) </a:t>
            </a:r>
            <a:r>
              <a:rPr lang="zh-CN" altLang="en-US" sz="2000" dirty="0" smtClean="0">
                <a:latin typeface="+mn-ea"/>
                <a:ea typeface="+mn-ea"/>
              </a:rPr>
              <a:t>点</a:t>
            </a:r>
            <a:r>
              <a:rPr lang="zh-CN" altLang="en-US" sz="2000" dirty="0">
                <a:latin typeface="+mn-ea"/>
                <a:ea typeface="+mn-ea"/>
              </a:rPr>
              <a:t>，</a:t>
            </a:r>
            <a:r>
              <a:rPr lang="zh-CN" altLang="en-US" sz="2000" dirty="0" smtClean="0">
                <a:latin typeface="+mn-ea"/>
                <a:ea typeface="+mn-ea"/>
              </a:rPr>
              <a:t>故 </a:t>
            </a:r>
            <a:r>
              <a:rPr lang="en-US" altLang="zh-CN" sz="2000" b="1" i="1" dirty="0" smtClean="0">
                <a:latin typeface="+mj-ea"/>
                <a:ea typeface="+mj-ea"/>
              </a:rPr>
              <a:t>k </a:t>
            </a:r>
            <a:r>
              <a:rPr lang="en-US" altLang="zh-CN" sz="2000" b="1" dirty="0">
                <a:latin typeface="+mj-ea"/>
                <a:ea typeface="+mj-ea"/>
              </a:rPr>
              <a:t>=1</a:t>
            </a:r>
            <a:r>
              <a:rPr lang="zh-CN" altLang="en-US" sz="2000" dirty="0">
                <a:latin typeface="+mn-ea"/>
                <a:ea typeface="+mn-ea"/>
              </a:rPr>
              <a:t>。</a:t>
            </a:r>
          </a:p>
        </p:txBody>
      </p:sp>
      <p:sp>
        <p:nvSpPr>
          <p:cNvPr id="27" name="Rectangle 39"/>
          <p:cNvSpPr>
            <a:spLocks noChangeArrowheads="1"/>
          </p:cNvSpPr>
          <p:nvPr/>
        </p:nvSpPr>
        <p:spPr bwMode="auto">
          <a:xfrm>
            <a:off x="1031874" y="5468053"/>
            <a:ext cx="11160126"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5000"/>
              </a:lnSpc>
            </a:pPr>
            <a:r>
              <a:rPr lang="zh-CN" altLang="en-US" sz="2000" dirty="0" smtClean="0">
                <a:latin typeface="+mn-ea"/>
                <a:ea typeface="+mn-ea"/>
              </a:rPr>
              <a:t>在</a:t>
            </a:r>
            <a:r>
              <a:rPr lang="en-US" altLang="zh-CN" sz="2000" b="1" i="1" dirty="0">
                <a:latin typeface="+mj-ea"/>
                <a:ea typeface="+mj-ea"/>
              </a:rPr>
              <a:t>ω</a:t>
            </a:r>
            <a:r>
              <a:rPr lang="en-US" altLang="zh-CN" sz="2000" b="1" baseline="-25000" dirty="0">
                <a:latin typeface="+mj-ea"/>
                <a:ea typeface="+mj-ea"/>
              </a:rPr>
              <a:t>1</a:t>
            </a:r>
            <a:r>
              <a:rPr lang="en-US" altLang="zh-CN" sz="2000" b="1" dirty="0">
                <a:latin typeface="+mj-ea"/>
                <a:ea typeface="+mj-ea"/>
              </a:rPr>
              <a:t>= 0.1</a:t>
            </a:r>
            <a:r>
              <a:rPr lang="zh-CN" altLang="en-US" sz="2000" dirty="0">
                <a:latin typeface="+mn-ea"/>
                <a:ea typeface="+mn-ea"/>
              </a:rPr>
              <a:t>处，渐近线变为水平线，故</a:t>
            </a:r>
            <a:r>
              <a:rPr lang="en-US" altLang="zh-CN" sz="2000" b="1" i="1" dirty="0">
                <a:latin typeface="+mj-ea"/>
                <a:ea typeface="+mj-ea"/>
              </a:rPr>
              <a:t>ω</a:t>
            </a:r>
            <a:r>
              <a:rPr lang="en-US" altLang="zh-CN" sz="2000" b="1" baseline="-25000" dirty="0">
                <a:latin typeface="+mj-ea"/>
                <a:ea typeface="+mj-ea"/>
              </a:rPr>
              <a:t>1</a:t>
            </a:r>
            <a:r>
              <a:rPr lang="zh-CN" altLang="en-US" sz="2000" dirty="0">
                <a:latin typeface="+mn-ea"/>
                <a:ea typeface="+mn-ea"/>
              </a:rPr>
              <a:t>对应的应是一阶微分环节的转折频率。</a:t>
            </a:r>
          </a:p>
        </p:txBody>
      </p:sp>
      <p:graphicFrame>
        <p:nvGraphicFramePr>
          <p:cNvPr id="28" name="Object 40"/>
          <p:cNvGraphicFramePr>
            <a:graphicFrameLocks noChangeAspect="1"/>
          </p:cNvGraphicFramePr>
          <p:nvPr>
            <p:extLst>
              <p:ext uri="{D42A27DB-BD31-4B8C-83A1-F6EECF244321}">
                <p14:modId xmlns:p14="http://schemas.microsoft.com/office/powerpoint/2010/main" val="3646454322"/>
              </p:ext>
            </p:extLst>
          </p:nvPr>
        </p:nvGraphicFramePr>
        <p:xfrm>
          <a:off x="2875915" y="5865736"/>
          <a:ext cx="3281046" cy="676291"/>
        </p:xfrm>
        <a:graphic>
          <a:graphicData uri="http://schemas.openxmlformats.org/presentationml/2006/ole">
            <mc:AlternateContent xmlns:mc="http://schemas.openxmlformats.org/markup-compatibility/2006">
              <mc:Choice xmlns:v="urn:schemas-microsoft-com:vml" Requires="v">
                <p:oleObj spid="_x0000_s42029" name="公式" r:id="rId3" imgW="1726920" imgH="393480" progId="Equation.3">
                  <p:embed/>
                </p:oleObj>
              </mc:Choice>
              <mc:Fallback>
                <p:oleObj name="公式" r:id="rId3" imgW="1726920" imgH="393480" progId="Equation.3">
                  <p:embed/>
                  <p:pic>
                    <p:nvPicPr>
                      <p:cNvPr id="179240" name="Object 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5915" y="5865736"/>
                        <a:ext cx="3281046" cy="676291"/>
                      </a:xfrm>
                      <a:prstGeom prst="rect">
                        <a:avLst/>
                      </a:prstGeom>
                      <a:noFill/>
                    </p:spPr>
                  </p:pic>
                </p:oleObj>
              </mc:Fallback>
            </mc:AlternateContent>
          </a:graphicData>
        </a:graphic>
      </p:graphicFrame>
    </p:spTree>
    <p:extLst>
      <p:ext uri="{BB962C8B-B14F-4D97-AF65-F5344CB8AC3E}">
        <p14:creationId xmlns:p14="http://schemas.microsoft.com/office/powerpoint/2010/main" val="852602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dissolv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20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left)">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7" presetClass="entr" presetSubtype="0" fill="hold" grpId="0" nodeType="clickEffect">
                                  <p:stCondLst>
                                    <p:cond delay="0"/>
                                  </p:stCondLst>
                                  <p:iterate type="lt">
                                    <p:tmPct val="50000"/>
                                  </p:iterate>
                                  <p:childTnLst>
                                    <p:set>
                                      <p:cBhvr>
                                        <p:cTn id="21" dur="1" fill="hold">
                                          <p:stCondLst>
                                            <p:cond delay="0"/>
                                          </p:stCondLst>
                                        </p:cTn>
                                        <p:tgtEl>
                                          <p:spTgt spid="27"/>
                                        </p:tgtEl>
                                        <p:attrNameLst>
                                          <p:attrName>style.visibility</p:attrName>
                                        </p:attrNameLst>
                                      </p:cBhvr>
                                      <p:to>
                                        <p:strVal val="visible"/>
                                      </p:to>
                                    </p:set>
                                    <p:anim calcmode="discrete" valueType="clr">
                                      <p:cBhvr override="childStyle">
                                        <p:cTn id="22" dur="80"/>
                                        <p:tgtEl>
                                          <p:spTgt spid="27"/>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27"/>
                                        </p:tgtEl>
                                        <p:attrNameLst>
                                          <p:attrName>fillcolor</p:attrName>
                                        </p:attrNameLst>
                                      </p:cBhvr>
                                      <p:tavLst>
                                        <p:tav tm="0">
                                          <p:val>
                                            <p:clrVal>
                                              <a:schemeClr val="accent2"/>
                                            </p:clrVal>
                                          </p:val>
                                        </p:tav>
                                        <p:tav tm="50000">
                                          <p:val>
                                            <p:clrVal>
                                              <a:schemeClr val="hlink"/>
                                            </p:clrVal>
                                          </p:val>
                                        </p:tav>
                                      </p:tavLst>
                                    </p:anim>
                                    <p:set>
                                      <p:cBhvr>
                                        <p:cTn id="24" dur="80"/>
                                        <p:tgtEl>
                                          <p:spTgt spid="27"/>
                                        </p:tgtEl>
                                        <p:attrNameLst>
                                          <p:attrName>fill.type</p:attrName>
                                        </p:attrNameLst>
                                      </p:cBhvr>
                                      <p:to>
                                        <p:strVal val="solid"/>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2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sp>
        <p:nvSpPr>
          <p:cNvPr id="3" name="Rectangle 3"/>
          <p:cNvSpPr>
            <a:spLocks noChangeArrowheads="1"/>
          </p:cNvSpPr>
          <p:nvPr/>
        </p:nvSpPr>
        <p:spPr bwMode="auto">
          <a:xfrm>
            <a:off x="515938" y="3312160"/>
            <a:ext cx="10077450"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5000"/>
              </a:lnSpc>
            </a:pPr>
            <a:r>
              <a:rPr lang="zh-CN" altLang="en-US" sz="2000" dirty="0" smtClean="0">
                <a:latin typeface="+mn-ea"/>
                <a:ea typeface="+mn-ea"/>
              </a:rPr>
              <a:t>此外</a:t>
            </a:r>
            <a:r>
              <a:rPr lang="zh-CN" altLang="en-US" sz="2000" dirty="0">
                <a:latin typeface="+mn-ea"/>
                <a:ea typeface="+mn-ea"/>
              </a:rPr>
              <a:t>，系统存在另二个转折频率：</a:t>
            </a:r>
            <a:r>
              <a:rPr lang="en-US" altLang="zh-CN" sz="2000" b="1" dirty="0" smtClean="0">
                <a:latin typeface="+mj-ea"/>
                <a:ea typeface="+mj-ea"/>
              </a:rPr>
              <a:t>1 </a:t>
            </a:r>
            <a:r>
              <a:rPr lang="zh-CN" altLang="en-US" sz="2000" dirty="0" smtClean="0">
                <a:latin typeface="+mn-ea"/>
                <a:ea typeface="+mn-ea"/>
              </a:rPr>
              <a:t>和 </a:t>
            </a:r>
            <a:r>
              <a:rPr lang="en-US" altLang="zh-CN" sz="2000" b="1" dirty="0" smtClean="0">
                <a:latin typeface="+mj-ea"/>
                <a:ea typeface="+mj-ea"/>
              </a:rPr>
              <a:t>20rad/s </a:t>
            </a:r>
            <a:r>
              <a:rPr lang="zh-CN" altLang="en-US" sz="2000" dirty="0" smtClean="0">
                <a:latin typeface="+mn-ea"/>
                <a:ea typeface="+mn-ea"/>
              </a:rPr>
              <a:t>。</a:t>
            </a:r>
            <a:r>
              <a:rPr lang="zh-CN" altLang="en-US" sz="2000" dirty="0">
                <a:latin typeface="+mn-ea"/>
                <a:ea typeface="+mn-ea"/>
              </a:rPr>
              <a:t>对应的典型环节分别为：</a:t>
            </a:r>
          </a:p>
        </p:txBody>
      </p:sp>
      <p:graphicFrame>
        <p:nvGraphicFramePr>
          <p:cNvPr id="4" name="Object 4"/>
          <p:cNvGraphicFramePr>
            <a:graphicFrameLocks noChangeAspect="1"/>
          </p:cNvGraphicFramePr>
          <p:nvPr>
            <p:extLst>
              <p:ext uri="{D42A27DB-BD31-4B8C-83A1-F6EECF244321}">
                <p14:modId xmlns:p14="http://schemas.microsoft.com/office/powerpoint/2010/main" val="1024599570"/>
              </p:ext>
            </p:extLst>
          </p:nvPr>
        </p:nvGraphicFramePr>
        <p:xfrm>
          <a:off x="4859337" y="3771533"/>
          <a:ext cx="1922463" cy="727075"/>
        </p:xfrm>
        <a:graphic>
          <a:graphicData uri="http://schemas.openxmlformats.org/presentationml/2006/ole">
            <mc:AlternateContent xmlns:mc="http://schemas.openxmlformats.org/markup-compatibility/2006">
              <mc:Choice xmlns:v="urn:schemas-microsoft-com:vml" Requires="v">
                <p:oleObj spid="_x0000_s43092" name="公式" r:id="rId3" imgW="1041120" imgH="393480" progId="Equation.3">
                  <p:embed/>
                </p:oleObj>
              </mc:Choice>
              <mc:Fallback>
                <p:oleObj name="公式" r:id="rId3" imgW="1041120" imgH="393480" progId="Equation.3">
                  <p:embed/>
                  <p:pic>
                    <p:nvPicPr>
                      <p:cNvPr id="41986"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9337" y="3771533"/>
                        <a:ext cx="1922463" cy="727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Rectangle 5"/>
          <p:cNvSpPr>
            <a:spLocks noChangeArrowheads="1"/>
          </p:cNvSpPr>
          <p:nvPr/>
        </p:nvSpPr>
        <p:spPr bwMode="auto">
          <a:xfrm>
            <a:off x="1277303" y="4477644"/>
            <a:ext cx="3415347" cy="41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5000"/>
              </a:lnSpc>
            </a:pPr>
            <a:r>
              <a:rPr lang="zh-CN" altLang="en-US" sz="2000" dirty="0">
                <a:latin typeface="+mn-ea"/>
                <a:ea typeface="+mn-ea"/>
              </a:rPr>
              <a:t>综上所述，系统传递函数为：</a:t>
            </a:r>
          </a:p>
        </p:txBody>
      </p:sp>
      <p:graphicFrame>
        <p:nvGraphicFramePr>
          <p:cNvPr id="6" name="Object 6"/>
          <p:cNvGraphicFramePr>
            <a:graphicFrameLocks noChangeAspect="1"/>
          </p:cNvGraphicFramePr>
          <p:nvPr>
            <p:extLst>
              <p:ext uri="{D42A27DB-BD31-4B8C-83A1-F6EECF244321}">
                <p14:modId xmlns:p14="http://schemas.microsoft.com/office/powerpoint/2010/main" val="4060268552"/>
              </p:ext>
            </p:extLst>
          </p:nvPr>
        </p:nvGraphicFramePr>
        <p:xfrm>
          <a:off x="3912394" y="5050473"/>
          <a:ext cx="3832304" cy="1466590"/>
        </p:xfrm>
        <a:graphic>
          <a:graphicData uri="http://schemas.openxmlformats.org/presentationml/2006/ole">
            <mc:AlternateContent xmlns:mc="http://schemas.openxmlformats.org/markup-compatibility/2006">
              <mc:Choice xmlns:v="urn:schemas-microsoft-com:vml" Requires="v">
                <p:oleObj spid="_x0000_s43093" name="Equation" r:id="rId5" imgW="2324100" imgH="889000" progId="Equation.3">
                  <p:embed/>
                </p:oleObj>
              </mc:Choice>
              <mc:Fallback>
                <p:oleObj name="Equation" r:id="rId5" imgW="2324100" imgH="889000" progId="Equation.3">
                  <p:embed/>
                  <p:pic>
                    <p:nvPicPr>
                      <p:cNvPr id="41987"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12394" y="5050473"/>
                        <a:ext cx="3832304" cy="1466590"/>
                      </a:xfrm>
                      <a:prstGeom prst="rect">
                        <a:avLst/>
                      </a:prstGeom>
                      <a:noFill/>
                    </p:spPr>
                  </p:pic>
                </p:oleObj>
              </mc:Fallback>
            </mc:AlternateContent>
          </a:graphicData>
        </a:graphic>
      </p:graphicFrame>
      <p:grpSp>
        <p:nvGrpSpPr>
          <p:cNvPr id="7" name="Group 28"/>
          <p:cNvGrpSpPr>
            <a:grpSpLocks/>
          </p:cNvGrpSpPr>
          <p:nvPr/>
        </p:nvGrpSpPr>
        <p:grpSpPr bwMode="auto">
          <a:xfrm>
            <a:off x="3644900" y="1143635"/>
            <a:ext cx="5400675" cy="2106613"/>
            <a:chOff x="952" y="266"/>
            <a:chExt cx="3402" cy="1327"/>
          </a:xfrm>
        </p:grpSpPr>
        <p:sp>
          <p:nvSpPr>
            <p:cNvPr id="8" name="Line 8"/>
            <p:cNvSpPr>
              <a:spLocks noChangeShapeType="1"/>
            </p:cNvSpPr>
            <p:nvPr/>
          </p:nvSpPr>
          <p:spPr bwMode="auto">
            <a:xfrm>
              <a:off x="1071" y="1071"/>
              <a:ext cx="2698" cy="0"/>
            </a:xfrm>
            <a:prstGeom prst="line">
              <a:avLst/>
            </a:prstGeom>
            <a:noFill/>
            <a:ln w="222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9" name="Line 9"/>
            <p:cNvSpPr>
              <a:spLocks noChangeShapeType="1"/>
            </p:cNvSpPr>
            <p:nvPr/>
          </p:nvSpPr>
          <p:spPr bwMode="auto">
            <a:xfrm flipV="1">
              <a:off x="1349" y="267"/>
              <a:ext cx="0" cy="1326"/>
            </a:xfrm>
            <a:prstGeom prst="line">
              <a:avLst/>
            </a:prstGeom>
            <a:noFill/>
            <a:ln w="222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10" name="Line 10"/>
            <p:cNvSpPr>
              <a:spLocks noChangeShapeType="1"/>
            </p:cNvSpPr>
            <p:nvPr/>
          </p:nvSpPr>
          <p:spPr bwMode="auto">
            <a:xfrm>
              <a:off x="1349" y="549"/>
              <a:ext cx="635" cy="321"/>
            </a:xfrm>
            <a:prstGeom prst="line">
              <a:avLst/>
            </a:prstGeom>
            <a:noFill/>
            <a:ln w="222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1" name="Line 11"/>
            <p:cNvSpPr>
              <a:spLocks noChangeShapeType="1"/>
            </p:cNvSpPr>
            <p:nvPr/>
          </p:nvSpPr>
          <p:spPr bwMode="auto">
            <a:xfrm>
              <a:off x="1984" y="870"/>
              <a:ext cx="396" cy="0"/>
            </a:xfrm>
            <a:prstGeom prst="line">
              <a:avLst/>
            </a:prstGeom>
            <a:noFill/>
            <a:ln w="222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2" name="Line 12"/>
            <p:cNvSpPr>
              <a:spLocks noChangeShapeType="1"/>
            </p:cNvSpPr>
            <p:nvPr/>
          </p:nvSpPr>
          <p:spPr bwMode="auto">
            <a:xfrm>
              <a:off x="2380" y="870"/>
              <a:ext cx="556" cy="321"/>
            </a:xfrm>
            <a:prstGeom prst="line">
              <a:avLst/>
            </a:prstGeom>
            <a:noFill/>
            <a:ln w="222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3" name="Line 13"/>
            <p:cNvSpPr>
              <a:spLocks noChangeShapeType="1"/>
            </p:cNvSpPr>
            <p:nvPr/>
          </p:nvSpPr>
          <p:spPr bwMode="auto">
            <a:xfrm>
              <a:off x="2928" y="1191"/>
              <a:ext cx="397" cy="362"/>
            </a:xfrm>
            <a:prstGeom prst="line">
              <a:avLst/>
            </a:prstGeom>
            <a:noFill/>
            <a:ln w="222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4" name="Text Box 14"/>
            <p:cNvSpPr txBox="1">
              <a:spLocks noChangeArrowheads="1"/>
            </p:cNvSpPr>
            <p:nvPr/>
          </p:nvSpPr>
          <p:spPr bwMode="auto">
            <a:xfrm>
              <a:off x="1596" y="504"/>
              <a:ext cx="29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a:t>
              </a:r>
              <a:r>
                <a:rPr lang="en-US" altLang="zh-CN" sz="1400"/>
                <a:t>20</a:t>
              </a:r>
            </a:p>
          </p:txBody>
        </p:sp>
        <p:sp>
          <p:nvSpPr>
            <p:cNvPr id="15" name="Text Box 15"/>
            <p:cNvSpPr txBox="1">
              <a:spLocks noChangeArrowheads="1"/>
            </p:cNvSpPr>
            <p:nvPr/>
          </p:nvSpPr>
          <p:spPr bwMode="auto">
            <a:xfrm>
              <a:off x="2086" y="717"/>
              <a:ext cx="172"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0</a:t>
              </a:r>
            </a:p>
          </p:txBody>
        </p:sp>
        <p:sp>
          <p:nvSpPr>
            <p:cNvPr id="16" name="Text Box 16"/>
            <p:cNvSpPr txBox="1">
              <a:spLocks noChangeArrowheads="1"/>
            </p:cNvSpPr>
            <p:nvPr/>
          </p:nvSpPr>
          <p:spPr bwMode="auto">
            <a:xfrm>
              <a:off x="2494" y="811"/>
              <a:ext cx="31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-20</a:t>
              </a:r>
            </a:p>
          </p:txBody>
        </p:sp>
        <p:sp>
          <p:nvSpPr>
            <p:cNvPr id="17" name="Text Box 17"/>
            <p:cNvSpPr txBox="1">
              <a:spLocks noChangeArrowheads="1"/>
            </p:cNvSpPr>
            <p:nvPr/>
          </p:nvSpPr>
          <p:spPr bwMode="auto">
            <a:xfrm>
              <a:off x="3094" y="1268"/>
              <a:ext cx="265"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-40</a:t>
              </a:r>
            </a:p>
          </p:txBody>
        </p:sp>
        <p:sp>
          <p:nvSpPr>
            <p:cNvPr id="18" name="Line 18"/>
            <p:cNvSpPr>
              <a:spLocks noChangeShapeType="1"/>
            </p:cNvSpPr>
            <p:nvPr/>
          </p:nvSpPr>
          <p:spPr bwMode="auto">
            <a:xfrm>
              <a:off x="1984" y="870"/>
              <a:ext cx="0" cy="224"/>
            </a:xfrm>
            <a:prstGeom prst="line">
              <a:avLst/>
            </a:prstGeom>
            <a:noFill/>
            <a:ln w="22225">
              <a:solidFill>
                <a:schemeClr val="tx1"/>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9" name="Line 19"/>
            <p:cNvSpPr>
              <a:spLocks noChangeShapeType="1"/>
            </p:cNvSpPr>
            <p:nvPr/>
          </p:nvSpPr>
          <p:spPr bwMode="auto">
            <a:xfrm>
              <a:off x="2380" y="870"/>
              <a:ext cx="0" cy="224"/>
            </a:xfrm>
            <a:prstGeom prst="line">
              <a:avLst/>
            </a:prstGeom>
            <a:noFill/>
            <a:ln w="22225">
              <a:solidFill>
                <a:schemeClr val="tx1"/>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0" name="Line 20"/>
            <p:cNvSpPr>
              <a:spLocks noChangeShapeType="1"/>
            </p:cNvSpPr>
            <p:nvPr/>
          </p:nvSpPr>
          <p:spPr bwMode="auto">
            <a:xfrm flipV="1">
              <a:off x="2936" y="1071"/>
              <a:ext cx="0" cy="120"/>
            </a:xfrm>
            <a:prstGeom prst="line">
              <a:avLst/>
            </a:prstGeom>
            <a:noFill/>
            <a:ln w="22225">
              <a:solidFill>
                <a:schemeClr val="tx1"/>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1" name="Line 21"/>
            <p:cNvSpPr>
              <a:spLocks noChangeShapeType="1"/>
            </p:cNvSpPr>
            <p:nvPr/>
          </p:nvSpPr>
          <p:spPr bwMode="auto">
            <a:xfrm flipH="1">
              <a:off x="1349" y="870"/>
              <a:ext cx="635" cy="0"/>
            </a:xfrm>
            <a:prstGeom prst="line">
              <a:avLst/>
            </a:prstGeom>
            <a:noFill/>
            <a:ln w="22225">
              <a:solidFill>
                <a:schemeClr val="tx1"/>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2" name="Text Box 22"/>
            <p:cNvSpPr txBox="1">
              <a:spLocks noChangeArrowheads="1"/>
            </p:cNvSpPr>
            <p:nvPr/>
          </p:nvSpPr>
          <p:spPr bwMode="auto">
            <a:xfrm>
              <a:off x="1102" y="754"/>
              <a:ext cx="22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20</a:t>
              </a:r>
            </a:p>
          </p:txBody>
        </p:sp>
        <p:sp>
          <p:nvSpPr>
            <p:cNvPr id="23" name="Text Box 23"/>
            <p:cNvSpPr txBox="1">
              <a:spLocks noChangeArrowheads="1"/>
            </p:cNvSpPr>
            <p:nvPr/>
          </p:nvSpPr>
          <p:spPr bwMode="auto">
            <a:xfrm>
              <a:off x="1848" y="1108"/>
              <a:ext cx="25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0.1</a:t>
              </a:r>
            </a:p>
          </p:txBody>
        </p:sp>
        <p:sp>
          <p:nvSpPr>
            <p:cNvPr id="24" name="Text Box 24"/>
            <p:cNvSpPr txBox="1">
              <a:spLocks noChangeArrowheads="1"/>
            </p:cNvSpPr>
            <p:nvPr/>
          </p:nvSpPr>
          <p:spPr bwMode="auto">
            <a:xfrm>
              <a:off x="2300" y="1071"/>
              <a:ext cx="172"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1</a:t>
              </a:r>
            </a:p>
          </p:txBody>
        </p:sp>
        <p:sp>
          <p:nvSpPr>
            <p:cNvPr id="25" name="Text Box 25"/>
            <p:cNvSpPr txBox="1">
              <a:spLocks noChangeArrowheads="1"/>
            </p:cNvSpPr>
            <p:nvPr/>
          </p:nvSpPr>
          <p:spPr bwMode="auto">
            <a:xfrm>
              <a:off x="2835" y="902"/>
              <a:ext cx="22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20</a:t>
              </a:r>
            </a:p>
          </p:txBody>
        </p:sp>
        <p:sp>
          <p:nvSpPr>
            <p:cNvPr id="26" name="Text Box 26"/>
            <p:cNvSpPr txBox="1">
              <a:spLocks noChangeArrowheads="1"/>
            </p:cNvSpPr>
            <p:nvPr/>
          </p:nvSpPr>
          <p:spPr bwMode="auto">
            <a:xfrm>
              <a:off x="3491" y="1047"/>
              <a:ext cx="86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sym typeface="Symbol" panose="05050102010706020507" pitchFamily="18" charset="2"/>
                </a:rPr>
                <a:t></a:t>
              </a:r>
              <a:r>
                <a:rPr lang="en-US" altLang="zh-CN" sz="1400"/>
                <a:t> (rad/s)</a:t>
              </a:r>
            </a:p>
          </p:txBody>
        </p:sp>
        <p:sp>
          <p:nvSpPr>
            <p:cNvPr id="27" name="Text Box 27"/>
            <p:cNvSpPr txBox="1">
              <a:spLocks noChangeArrowheads="1"/>
            </p:cNvSpPr>
            <p:nvPr/>
          </p:nvSpPr>
          <p:spPr bwMode="auto">
            <a:xfrm>
              <a:off x="952" y="266"/>
              <a:ext cx="32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i="1"/>
                <a:t>L</a:t>
              </a:r>
              <a:r>
                <a:rPr lang="en-US" altLang="zh-CN" sz="1400"/>
                <a:t>(</a:t>
              </a:r>
              <a:r>
                <a:rPr lang="en-US" altLang="zh-CN" sz="1400">
                  <a:sym typeface="Symbol" panose="05050102010706020507" pitchFamily="18" charset="2"/>
                </a:rPr>
                <a:t></a:t>
              </a:r>
              <a:r>
                <a:rPr lang="en-US" altLang="zh-CN" sz="1400"/>
                <a:t>)</a:t>
              </a:r>
            </a:p>
          </p:txBody>
        </p:sp>
      </p:grpSp>
    </p:spTree>
    <p:extLst>
      <p:ext uri="{BB962C8B-B14F-4D97-AF65-F5344CB8AC3E}">
        <p14:creationId xmlns:p14="http://schemas.microsoft.com/office/powerpoint/2010/main" val="140868389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graphicFrame>
        <p:nvGraphicFramePr>
          <p:cNvPr id="3" name="Object 3"/>
          <p:cNvGraphicFramePr>
            <a:graphicFrameLocks noChangeAspect="1"/>
          </p:cNvGraphicFramePr>
          <p:nvPr>
            <p:extLst>
              <p:ext uri="{D42A27DB-BD31-4B8C-83A1-F6EECF244321}">
                <p14:modId xmlns:p14="http://schemas.microsoft.com/office/powerpoint/2010/main" val="1321392520"/>
              </p:ext>
            </p:extLst>
          </p:nvPr>
        </p:nvGraphicFramePr>
        <p:xfrm>
          <a:off x="1867318" y="5187605"/>
          <a:ext cx="2821840" cy="932127"/>
        </p:xfrm>
        <a:graphic>
          <a:graphicData uri="http://schemas.openxmlformats.org/presentationml/2006/ole">
            <mc:AlternateContent xmlns:mc="http://schemas.openxmlformats.org/markup-compatibility/2006">
              <mc:Choice xmlns:v="urn:schemas-microsoft-com:vml" Requires="v">
                <p:oleObj spid="_x0000_s44526" name="公式" r:id="rId4" imgW="1269720" imgH="419040" progId="Equation.3">
                  <p:embed/>
                </p:oleObj>
              </mc:Choice>
              <mc:Fallback>
                <p:oleObj name="公式" r:id="rId4" imgW="1269720" imgH="419040" progId="Equation.3">
                  <p:embed/>
                  <p:pic>
                    <p:nvPicPr>
                      <p:cNvPr id="315395"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67318" y="5187605"/>
                        <a:ext cx="2821840" cy="932127"/>
                      </a:xfrm>
                      <a:prstGeom prst="rect">
                        <a:avLst/>
                      </a:prstGeom>
                      <a:noFill/>
                    </p:spPr>
                  </p:pic>
                </p:oleObj>
              </mc:Fallback>
            </mc:AlternateContent>
          </a:graphicData>
        </a:graphic>
      </p:graphicFrame>
      <p:sp>
        <p:nvSpPr>
          <p:cNvPr id="4" name="Rectangle 4"/>
          <p:cNvSpPr>
            <a:spLocks noChangeArrowheads="1"/>
          </p:cNvSpPr>
          <p:nvPr/>
        </p:nvSpPr>
        <p:spPr bwMode="auto">
          <a:xfrm>
            <a:off x="515938" y="1283239"/>
            <a:ext cx="6337300" cy="483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5000"/>
              </a:lnSpc>
            </a:pPr>
            <a:r>
              <a:rPr lang="zh-CN" altLang="en-US" sz="2400" dirty="0">
                <a:latin typeface="+mn-ea"/>
                <a:ea typeface="+mn-ea"/>
              </a:rPr>
              <a:t>例：根据对数幅频特性，求系统的传递函数。</a:t>
            </a:r>
          </a:p>
        </p:txBody>
      </p:sp>
      <p:sp>
        <p:nvSpPr>
          <p:cNvPr id="5" name="Line 27"/>
          <p:cNvSpPr>
            <a:spLocks noChangeShapeType="1"/>
          </p:cNvSpPr>
          <p:nvPr/>
        </p:nvSpPr>
        <p:spPr bwMode="auto">
          <a:xfrm>
            <a:off x="1860868" y="4435475"/>
            <a:ext cx="4392612" cy="0"/>
          </a:xfrm>
          <a:prstGeom prst="line">
            <a:avLst/>
          </a:prstGeom>
          <a:noFill/>
          <a:ln w="12700">
            <a:solidFill>
              <a:schemeClr val="tx1"/>
            </a:solidFill>
            <a:miter lim="800000"/>
            <a:headEnd/>
            <a:tailEnd type="stealth" w="med" len="lg"/>
          </a:ln>
          <a:extLst>
            <a:ext uri="{909E8E84-426E-40DD-AFC4-6F175D3DCCD1}">
              <a14:hiddenFill xmlns:a14="http://schemas.microsoft.com/office/drawing/2010/main">
                <a:noFill/>
              </a14:hiddenFill>
            </a:ext>
          </a:extLst>
        </p:spPr>
        <p:txBody>
          <a:bodyPr wrap="none"/>
          <a:lstStyle/>
          <a:p>
            <a:endParaRPr lang="zh-CN" altLang="en-US"/>
          </a:p>
        </p:txBody>
      </p:sp>
      <p:sp>
        <p:nvSpPr>
          <p:cNvPr id="6" name="Line 28"/>
          <p:cNvSpPr>
            <a:spLocks noChangeShapeType="1"/>
          </p:cNvSpPr>
          <p:nvPr/>
        </p:nvSpPr>
        <p:spPr bwMode="auto">
          <a:xfrm flipV="1">
            <a:off x="1938655" y="2398713"/>
            <a:ext cx="0" cy="2305050"/>
          </a:xfrm>
          <a:prstGeom prst="line">
            <a:avLst/>
          </a:prstGeom>
          <a:noFill/>
          <a:ln w="12700">
            <a:solidFill>
              <a:schemeClr val="tx1"/>
            </a:solidFill>
            <a:miter lim="800000"/>
            <a:headEnd/>
            <a:tailEnd type="stealth" w="med" len="lg"/>
          </a:ln>
          <a:extLst>
            <a:ext uri="{909E8E84-426E-40DD-AFC4-6F175D3DCCD1}">
              <a14:hiddenFill xmlns:a14="http://schemas.microsoft.com/office/drawing/2010/main">
                <a:noFill/>
              </a14:hiddenFill>
            </a:ext>
          </a:extLst>
        </p:spPr>
        <p:txBody>
          <a:bodyPr wrap="none"/>
          <a:lstStyle/>
          <a:p>
            <a:endParaRPr lang="zh-CN" altLang="en-US"/>
          </a:p>
        </p:txBody>
      </p:sp>
      <p:sp>
        <p:nvSpPr>
          <p:cNvPr id="7" name="Line 31"/>
          <p:cNvSpPr>
            <a:spLocks noChangeShapeType="1"/>
          </p:cNvSpPr>
          <p:nvPr/>
        </p:nvSpPr>
        <p:spPr bwMode="auto">
          <a:xfrm>
            <a:off x="3157855" y="3260725"/>
            <a:ext cx="1187450" cy="849313"/>
          </a:xfrm>
          <a:prstGeom prst="line">
            <a:avLst/>
          </a:prstGeom>
          <a:noFill/>
          <a:ln w="222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8" name="Line 33"/>
          <p:cNvSpPr>
            <a:spLocks noChangeShapeType="1"/>
          </p:cNvSpPr>
          <p:nvPr/>
        </p:nvSpPr>
        <p:spPr bwMode="auto">
          <a:xfrm>
            <a:off x="3157855" y="3262313"/>
            <a:ext cx="0" cy="1173162"/>
          </a:xfrm>
          <a:prstGeom prst="line">
            <a:avLst/>
          </a:prstGeom>
          <a:noFill/>
          <a:ln w="22225">
            <a:solidFill>
              <a:schemeClr val="tx1"/>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9" name="Line 34"/>
          <p:cNvSpPr>
            <a:spLocks noChangeShapeType="1"/>
          </p:cNvSpPr>
          <p:nvPr/>
        </p:nvSpPr>
        <p:spPr bwMode="auto">
          <a:xfrm>
            <a:off x="3919855" y="3622675"/>
            <a:ext cx="0" cy="812800"/>
          </a:xfrm>
          <a:prstGeom prst="line">
            <a:avLst/>
          </a:prstGeom>
          <a:noFill/>
          <a:ln w="22225">
            <a:solidFill>
              <a:schemeClr val="tx1"/>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10" name="Object 36"/>
          <p:cNvGraphicFramePr>
            <a:graphicFrameLocks noChangeAspect="1"/>
          </p:cNvGraphicFramePr>
          <p:nvPr>
            <p:extLst>
              <p:ext uri="{D42A27DB-BD31-4B8C-83A1-F6EECF244321}">
                <p14:modId xmlns:p14="http://schemas.microsoft.com/office/powerpoint/2010/main" val="3443843292"/>
              </p:ext>
            </p:extLst>
          </p:nvPr>
        </p:nvGraphicFramePr>
        <p:xfrm>
          <a:off x="5929630" y="4117975"/>
          <a:ext cx="360363" cy="331788"/>
        </p:xfrm>
        <a:graphic>
          <a:graphicData uri="http://schemas.openxmlformats.org/presentationml/2006/ole">
            <mc:AlternateContent xmlns:mc="http://schemas.openxmlformats.org/markup-compatibility/2006">
              <mc:Choice xmlns:v="urn:schemas-microsoft-com:vml" Requires="v">
                <p:oleObj spid="_x0000_s44527" name="公式" r:id="rId6" imgW="152280" imgH="139680" progId="Equation.3">
                  <p:embed/>
                </p:oleObj>
              </mc:Choice>
              <mc:Fallback>
                <p:oleObj name="公式" r:id="rId6" imgW="152280" imgH="139680" progId="Equation.3">
                  <p:embed/>
                  <p:pic>
                    <p:nvPicPr>
                      <p:cNvPr id="43011" name="Object 3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29630" y="4117975"/>
                        <a:ext cx="360363" cy="331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 name="Object 37"/>
          <p:cNvGraphicFramePr>
            <a:graphicFrameLocks noChangeAspect="1"/>
          </p:cNvGraphicFramePr>
          <p:nvPr>
            <p:extLst>
              <p:ext uri="{D42A27DB-BD31-4B8C-83A1-F6EECF244321}">
                <p14:modId xmlns:p14="http://schemas.microsoft.com/office/powerpoint/2010/main" val="1401111374"/>
              </p:ext>
            </p:extLst>
          </p:nvPr>
        </p:nvGraphicFramePr>
        <p:xfrm>
          <a:off x="1897380" y="2254250"/>
          <a:ext cx="650875" cy="373063"/>
        </p:xfrm>
        <a:graphic>
          <a:graphicData uri="http://schemas.openxmlformats.org/presentationml/2006/ole">
            <mc:AlternateContent xmlns:mc="http://schemas.openxmlformats.org/markup-compatibility/2006">
              <mc:Choice xmlns:v="urn:schemas-microsoft-com:vml" Requires="v">
                <p:oleObj spid="_x0000_s44528" name="公式" r:id="rId8" imgW="355320" imgH="203040" progId="Equation.3">
                  <p:embed/>
                </p:oleObj>
              </mc:Choice>
              <mc:Fallback>
                <p:oleObj name="公式" r:id="rId8" imgW="355320" imgH="203040" progId="Equation.3">
                  <p:embed/>
                  <p:pic>
                    <p:nvPicPr>
                      <p:cNvPr id="43012" name="Object 3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97380" y="2254250"/>
                        <a:ext cx="650875" cy="373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39"/>
          <p:cNvGraphicFramePr>
            <a:graphicFrameLocks noChangeAspect="1"/>
          </p:cNvGraphicFramePr>
          <p:nvPr>
            <p:extLst>
              <p:ext uri="{D42A27DB-BD31-4B8C-83A1-F6EECF244321}">
                <p14:modId xmlns:p14="http://schemas.microsoft.com/office/powerpoint/2010/main" val="1294559628"/>
              </p:ext>
            </p:extLst>
          </p:nvPr>
        </p:nvGraphicFramePr>
        <p:xfrm>
          <a:off x="1644968" y="4270375"/>
          <a:ext cx="225425" cy="317500"/>
        </p:xfrm>
        <a:graphic>
          <a:graphicData uri="http://schemas.openxmlformats.org/presentationml/2006/ole">
            <mc:AlternateContent xmlns:mc="http://schemas.openxmlformats.org/markup-compatibility/2006">
              <mc:Choice xmlns:v="urn:schemas-microsoft-com:vml" Requires="v">
                <p:oleObj spid="_x0000_s44529" name="公式" r:id="rId10" imgW="126720" imgH="177480" progId="Equation.3">
                  <p:embed/>
                </p:oleObj>
              </mc:Choice>
              <mc:Fallback>
                <p:oleObj name="公式" r:id="rId10" imgW="126720" imgH="177480" progId="Equation.3">
                  <p:embed/>
                  <p:pic>
                    <p:nvPicPr>
                      <p:cNvPr id="43013" name="Object 3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644968" y="4270375"/>
                        <a:ext cx="225425"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 name="Object 40"/>
          <p:cNvGraphicFramePr>
            <a:graphicFrameLocks noChangeAspect="1"/>
          </p:cNvGraphicFramePr>
          <p:nvPr>
            <p:extLst>
              <p:ext uri="{D42A27DB-BD31-4B8C-83A1-F6EECF244321}">
                <p14:modId xmlns:p14="http://schemas.microsoft.com/office/powerpoint/2010/main" val="830356577"/>
              </p:ext>
            </p:extLst>
          </p:nvPr>
        </p:nvGraphicFramePr>
        <p:xfrm>
          <a:off x="3229293" y="3592513"/>
          <a:ext cx="541337" cy="317500"/>
        </p:xfrm>
        <a:graphic>
          <a:graphicData uri="http://schemas.openxmlformats.org/presentationml/2006/ole">
            <mc:AlternateContent xmlns:mc="http://schemas.openxmlformats.org/markup-compatibility/2006">
              <mc:Choice xmlns:v="urn:schemas-microsoft-com:vml" Requires="v">
                <p:oleObj spid="_x0000_s44530" name="公式" r:id="rId12" imgW="304560" imgH="177480" progId="Equation.3">
                  <p:embed/>
                </p:oleObj>
              </mc:Choice>
              <mc:Fallback>
                <p:oleObj name="公式" r:id="rId12" imgW="304560" imgH="177480" progId="Equation.3">
                  <p:embed/>
                  <p:pic>
                    <p:nvPicPr>
                      <p:cNvPr id="43014" name="Object 4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229293" y="3592513"/>
                        <a:ext cx="541337"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 name="Object 41"/>
          <p:cNvGraphicFramePr>
            <a:graphicFrameLocks noChangeAspect="1"/>
          </p:cNvGraphicFramePr>
          <p:nvPr>
            <p:extLst>
              <p:ext uri="{D42A27DB-BD31-4B8C-83A1-F6EECF244321}">
                <p14:modId xmlns:p14="http://schemas.microsoft.com/office/powerpoint/2010/main" val="1926780090"/>
              </p:ext>
            </p:extLst>
          </p:nvPr>
        </p:nvGraphicFramePr>
        <p:xfrm>
          <a:off x="2932430" y="4414838"/>
          <a:ext cx="404813" cy="317500"/>
        </p:xfrm>
        <a:graphic>
          <a:graphicData uri="http://schemas.openxmlformats.org/presentationml/2006/ole">
            <mc:AlternateContent xmlns:mc="http://schemas.openxmlformats.org/markup-compatibility/2006">
              <mc:Choice xmlns:v="urn:schemas-microsoft-com:vml" Requires="v">
                <p:oleObj spid="_x0000_s44531" name="公式" r:id="rId14" imgW="228600" imgH="177480" progId="Equation.3">
                  <p:embed/>
                </p:oleObj>
              </mc:Choice>
              <mc:Fallback>
                <p:oleObj name="公式" r:id="rId14" imgW="228600" imgH="177480" progId="Equation.3">
                  <p:embed/>
                  <p:pic>
                    <p:nvPicPr>
                      <p:cNvPr id="43015" name="Object 4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932430" y="4414838"/>
                        <a:ext cx="404813"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 name="Object 42"/>
          <p:cNvGraphicFramePr>
            <a:graphicFrameLocks noChangeAspect="1"/>
          </p:cNvGraphicFramePr>
          <p:nvPr>
            <p:extLst>
              <p:ext uri="{D42A27DB-BD31-4B8C-83A1-F6EECF244321}">
                <p14:modId xmlns:p14="http://schemas.microsoft.com/office/powerpoint/2010/main" val="3557979665"/>
              </p:ext>
            </p:extLst>
          </p:nvPr>
        </p:nvGraphicFramePr>
        <p:xfrm>
          <a:off x="3864293" y="4414838"/>
          <a:ext cx="157162" cy="295275"/>
        </p:xfrm>
        <a:graphic>
          <a:graphicData uri="http://schemas.openxmlformats.org/presentationml/2006/ole">
            <mc:AlternateContent xmlns:mc="http://schemas.openxmlformats.org/markup-compatibility/2006">
              <mc:Choice xmlns:v="urn:schemas-microsoft-com:vml" Requires="v">
                <p:oleObj spid="_x0000_s44532" name="公式" r:id="rId16" imgW="88560" imgH="164880" progId="Equation.3">
                  <p:embed/>
                </p:oleObj>
              </mc:Choice>
              <mc:Fallback>
                <p:oleObj name="公式" r:id="rId16" imgW="88560" imgH="164880" progId="Equation.3">
                  <p:embed/>
                  <p:pic>
                    <p:nvPicPr>
                      <p:cNvPr id="43016" name="Object 4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864293" y="4414838"/>
                        <a:ext cx="157162" cy="295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 name="Object 44"/>
          <p:cNvGraphicFramePr>
            <a:graphicFrameLocks noChangeAspect="1"/>
          </p:cNvGraphicFramePr>
          <p:nvPr>
            <p:extLst>
              <p:ext uri="{D42A27DB-BD31-4B8C-83A1-F6EECF244321}">
                <p14:modId xmlns:p14="http://schemas.microsoft.com/office/powerpoint/2010/main" val="399017838"/>
              </p:ext>
            </p:extLst>
          </p:nvPr>
        </p:nvGraphicFramePr>
        <p:xfrm>
          <a:off x="1571943" y="3911600"/>
          <a:ext cx="361950" cy="317500"/>
        </p:xfrm>
        <a:graphic>
          <a:graphicData uri="http://schemas.openxmlformats.org/presentationml/2006/ole">
            <mc:AlternateContent xmlns:mc="http://schemas.openxmlformats.org/markup-compatibility/2006">
              <mc:Choice xmlns:v="urn:schemas-microsoft-com:vml" Requires="v">
                <p:oleObj spid="_x0000_s44533" name="公式" r:id="rId18" imgW="203040" imgH="177480" progId="Equation.3">
                  <p:embed/>
                </p:oleObj>
              </mc:Choice>
              <mc:Fallback>
                <p:oleObj name="公式" r:id="rId18" imgW="203040" imgH="177480" progId="Equation.3">
                  <p:embed/>
                  <p:pic>
                    <p:nvPicPr>
                      <p:cNvPr id="43017" name="Object 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571943" y="3911600"/>
                        <a:ext cx="361950"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Line 55"/>
          <p:cNvSpPr>
            <a:spLocks noChangeShapeType="1"/>
          </p:cNvSpPr>
          <p:nvPr/>
        </p:nvSpPr>
        <p:spPr bwMode="auto">
          <a:xfrm>
            <a:off x="1932305" y="2722563"/>
            <a:ext cx="1225550" cy="539750"/>
          </a:xfrm>
          <a:prstGeom prst="line">
            <a:avLst/>
          </a:prstGeom>
          <a:noFill/>
          <a:ln w="222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18" name="Object 56"/>
          <p:cNvGraphicFramePr>
            <a:graphicFrameLocks noChangeAspect="1"/>
          </p:cNvGraphicFramePr>
          <p:nvPr>
            <p:extLst>
              <p:ext uri="{D42A27DB-BD31-4B8C-83A1-F6EECF244321}">
                <p14:modId xmlns:p14="http://schemas.microsoft.com/office/powerpoint/2010/main" val="1163912807"/>
              </p:ext>
            </p:extLst>
          </p:nvPr>
        </p:nvGraphicFramePr>
        <p:xfrm>
          <a:off x="2400618" y="2722563"/>
          <a:ext cx="541337" cy="317500"/>
        </p:xfrm>
        <a:graphic>
          <a:graphicData uri="http://schemas.openxmlformats.org/presentationml/2006/ole">
            <mc:AlternateContent xmlns:mc="http://schemas.openxmlformats.org/markup-compatibility/2006">
              <mc:Choice xmlns:v="urn:schemas-microsoft-com:vml" Requires="v">
                <p:oleObj spid="_x0000_s44534" name="公式" r:id="rId20" imgW="304560" imgH="177480" progId="Equation.3">
                  <p:embed/>
                </p:oleObj>
              </mc:Choice>
              <mc:Fallback>
                <p:oleObj name="公式" r:id="rId20" imgW="304560" imgH="177480" progId="Equation.3">
                  <p:embed/>
                  <p:pic>
                    <p:nvPicPr>
                      <p:cNvPr id="43018" name="Object 56"/>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400618" y="2722563"/>
                        <a:ext cx="541337"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Line 63"/>
          <p:cNvSpPr>
            <a:spLocks noChangeShapeType="1"/>
          </p:cNvSpPr>
          <p:nvPr/>
        </p:nvSpPr>
        <p:spPr bwMode="auto">
          <a:xfrm>
            <a:off x="1932305" y="4054475"/>
            <a:ext cx="3997325" cy="0"/>
          </a:xfrm>
          <a:prstGeom prst="line">
            <a:avLst/>
          </a:prstGeom>
          <a:noFill/>
          <a:ln w="12700">
            <a:solidFill>
              <a:schemeClr val="tx1"/>
            </a:solidFill>
            <a:prstDash val="dash"/>
            <a:miter lim="800000"/>
            <a:headEnd/>
            <a:tailEnd type="none" w="med" len="lg"/>
          </a:ln>
          <a:extLst>
            <a:ext uri="{909E8E84-426E-40DD-AFC4-6F175D3DCCD1}">
              <a14:hiddenFill xmlns:a14="http://schemas.microsoft.com/office/drawing/2010/main">
                <a:noFill/>
              </a14:hiddenFill>
            </a:ext>
          </a:extLst>
        </p:spPr>
        <p:txBody>
          <a:bodyPr wrap="none"/>
          <a:lstStyle/>
          <a:p>
            <a:endParaRPr lang="zh-CN" altLang="en-US"/>
          </a:p>
        </p:txBody>
      </p:sp>
      <p:sp>
        <p:nvSpPr>
          <p:cNvPr id="20" name="Line 64"/>
          <p:cNvSpPr>
            <a:spLocks noChangeShapeType="1"/>
          </p:cNvSpPr>
          <p:nvPr/>
        </p:nvSpPr>
        <p:spPr bwMode="auto">
          <a:xfrm>
            <a:off x="1933893" y="3622675"/>
            <a:ext cx="3997325" cy="0"/>
          </a:xfrm>
          <a:prstGeom prst="line">
            <a:avLst/>
          </a:prstGeom>
          <a:noFill/>
          <a:ln w="12700">
            <a:solidFill>
              <a:schemeClr val="tx1"/>
            </a:solidFill>
            <a:prstDash val="dash"/>
            <a:miter lim="800000"/>
            <a:headEnd/>
            <a:tailEnd type="none" w="med" len="lg"/>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21" name="Object 65"/>
          <p:cNvGraphicFramePr>
            <a:graphicFrameLocks noChangeAspect="1"/>
          </p:cNvGraphicFramePr>
          <p:nvPr>
            <p:extLst>
              <p:ext uri="{D42A27DB-BD31-4B8C-83A1-F6EECF244321}">
                <p14:modId xmlns:p14="http://schemas.microsoft.com/office/powerpoint/2010/main" val="1678991979"/>
              </p:ext>
            </p:extLst>
          </p:nvPr>
        </p:nvGraphicFramePr>
        <p:xfrm>
          <a:off x="1573530" y="3441700"/>
          <a:ext cx="361950" cy="317500"/>
        </p:xfrm>
        <a:graphic>
          <a:graphicData uri="http://schemas.openxmlformats.org/presentationml/2006/ole">
            <mc:AlternateContent xmlns:mc="http://schemas.openxmlformats.org/markup-compatibility/2006">
              <mc:Choice xmlns:v="urn:schemas-microsoft-com:vml" Requires="v">
                <p:oleObj spid="_x0000_s44535" name="公式" r:id="rId22" imgW="203040" imgH="177480" progId="Equation.3">
                  <p:embed/>
                </p:oleObj>
              </mc:Choice>
              <mc:Fallback>
                <p:oleObj name="公式" r:id="rId22" imgW="203040" imgH="177480" progId="Equation.3">
                  <p:embed/>
                  <p:pic>
                    <p:nvPicPr>
                      <p:cNvPr id="43019" name="Object 65"/>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573530" y="3441700"/>
                        <a:ext cx="361950"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Line 66"/>
          <p:cNvSpPr>
            <a:spLocks noChangeShapeType="1"/>
          </p:cNvSpPr>
          <p:nvPr/>
        </p:nvSpPr>
        <p:spPr bwMode="auto">
          <a:xfrm>
            <a:off x="3049905" y="3225800"/>
            <a:ext cx="1225550" cy="539750"/>
          </a:xfrm>
          <a:prstGeom prst="line">
            <a:avLst/>
          </a:prstGeom>
          <a:noFill/>
          <a:ln w="12700">
            <a:solidFill>
              <a:schemeClr val="tx1"/>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3" name="Line 67"/>
          <p:cNvSpPr>
            <a:spLocks noChangeShapeType="1"/>
          </p:cNvSpPr>
          <p:nvPr/>
        </p:nvSpPr>
        <p:spPr bwMode="auto">
          <a:xfrm>
            <a:off x="4345305" y="4125913"/>
            <a:ext cx="1225550" cy="539750"/>
          </a:xfrm>
          <a:prstGeom prst="line">
            <a:avLst/>
          </a:prstGeom>
          <a:noFill/>
          <a:ln w="222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4" name="Line 68"/>
          <p:cNvSpPr>
            <a:spLocks noChangeShapeType="1"/>
          </p:cNvSpPr>
          <p:nvPr/>
        </p:nvSpPr>
        <p:spPr bwMode="auto">
          <a:xfrm>
            <a:off x="4345305" y="4125913"/>
            <a:ext cx="0" cy="323850"/>
          </a:xfrm>
          <a:prstGeom prst="line">
            <a:avLst/>
          </a:prstGeom>
          <a:noFill/>
          <a:ln w="22225">
            <a:solidFill>
              <a:schemeClr val="tx1"/>
            </a:solidFill>
            <a:prstDash val="dash"/>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25" name="Object 69"/>
          <p:cNvGraphicFramePr>
            <a:graphicFrameLocks noChangeAspect="1"/>
          </p:cNvGraphicFramePr>
          <p:nvPr>
            <p:extLst>
              <p:ext uri="{D42A27DB-BD31-4B8C-83A1-F6EECF244321}">
                <p14:modId xmlns:p14="http://schemas.microsoft.com/office/powerpoint/2010/main" val="2846731482"/>
              </p:ext>
            </p:extLst>
          </p:nvPr>
        </p:nvGraphicFramePr>
        <p:xfrm>
          <a:off x="4172268" y="4403725"/>
          <a:ext cx="425450" cy="317500"/>
        </p:xfrm>
        <a:graphic>
          <a:graphicData uri="http://schemas.openxmlformats.org/presentationml/2006/ole">
            <mc:AlternateContent xmlns:mc="http://schemas.openxmlformats.org/markup-compatibility/2006">
              <mc:Choice xmlns:v="urn:schemas-microsoft-com:vml" Requires="v">
                <p:oleObj spid="_x0000_s44536" name="公式" r:id="rId24" imgW="241200" imgH="177480" progId="Equation.3">
                  <p:embed/>
                </p:oleObj>
              </mc:Choice>
              <mc:Fallback>
                <p:oleObj name="公式" r:id="rId24" imgW="241200" imgH="177480" progId="Equation.3">
                  <p:embed/>
                  <p:pic>
                    <p:nvPicPr>
                      <p:cNvPr id="43020" name="Object 69"/>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172268" y="4403725"/>
                        <a:ext cx="425450"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70"/>
          <p:cNvGraphicFramePr>
            <a:graphicFrameLocks noChangeAspect="1"/>
          </p:cNvGraphicFramePr>
          <p:nvPr>
            <p:extLst>
              <p:ext uri="{D42A27DB-BD31-4B8C-83A1-F6EECF244321}">
                <p14:modId xmlns:p14="http://schemas.microsoft.com/office/powerpoint/2010/main" val="3151946178"/>
              </p:ext>
            </p:extLst>
          </p:nvPr>
        </p:nvGraphicFramePr>
        <p:xfrm>
          <a:off x="4669155" y="4060825"/>
          <a:ext cx="541338" cy="317500"/>
        </p:xfrm>
        <a:graphic>
          <a:graphicData uri="http://schemas.openxmlformats.org/presentationml/2006/ole">
            <mc:AlternateContent xmlns:mc="http://schemas.openxmlformats.org/markup-compatibility/2006">
              <mc:Choice xmlns:v="urn:schemas-microsoft-com:vml" Requires="v">
                <p:oleObj spid="_x0000_s44537" name="公式" r:id="rId26" imgW="304560" imgH="177480" progId="Equation.3">
                  <p:embed/>
                </p:oleObj>
              </mc:Choice>
              <mc:Fallback>
                <p:oleObj name="公式" r:id="rId26" imgW="304560" imgH="177480" progId="Equation.3">
                  <p:embed/>
                  <p:pic>
                    <p:nvPicPr>
                      <p:cNvPr id="43021" name="Object 70"/>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669155" y="4060825"/>
                        <a:ext cx="541338" cy="317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7" name="组合 2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F4C6341D-E2DB-4BD0-AB17-F44FA2A5AE3C}"/>
              </a:ext>
            </a:extLst>
          </p:cNvPr>
          <p:cNvGrpSpPr>
            <a:grpSpLocks noChangeAspect="1"/>
          </p:cNvGrpSpPr>
          <p:nvPr/>
        </p:nvGrpSpPr>
        <p:grpSpPr>
          <a:xfrm>
            <a:off x="8098456" y="2530476"/>
            <a:ext cx="2397776" cy="3600840"/>
            <a:chOff x="4413250" y="901944"/>
            <a:chExt cx="3365500" cy="5054112"/>
          </a:xfrm>
        </p:grpSpPr>
        <p:sp>
          <p:nvSpPr>
            <p:cNvPr id="28" name="iŝ1îḓé">
              <a:extLst>
                <a:ext uri="{FF2B5EF4-FFF2-40B4-BE49-F238E27FC236}">
                  <a16:creationId xmlns:a16="http://schemas.microsoft.com/office/drawing/2014/main" id="{812E4B17-6E32-4CDF-9E6A-7DE41033E440}"/>
                </a:ext>
              </a:extLst>
            </p:cNvPr>
            <p:cNvSpPr/>
            <p:nvPr/>
          </p:nvSpPr>
          <p:spPr bwMode="auto">
            <a:xfrm>
              <a:off x="6145838" y="4211742"/>
              <a:ext cx="225736" cy="293162"/>
            </a:xfrm>
            <a:custGeom>
              <a:avLst/>
              <a:gdLst>
                <a:gd name="T0" fmla="*/ 27 w 37"/>
                <a:gd name="T1" fmla="*/ 48 h 48"/>
                <a:gd name="T2" fmla="*/ 4 w 37"/>
                <a:gd name="T3" fmla="*/ 35 h 48"/>
                <a:gd name="T4" fmla="*/ 0 w 37"/>
                <a:gd name="T5" fmla="*/ 26 h 48"/>
                <a:gd name="T6" fmla="*/ 14 w 37"/>
                <a:gd name="T7" fmla="*/ 0 h 48"/>
                <a:gd name="T8" fmla="*/ 37 w 37"/>
                <a:gd name="T9" fmla="*/ 14 h 48"/>
                <a:gd name="T10" fmla="*/ 23 w 37"/>
                <a:gd name="T11" fmla="*/ 39 h 48"/>
                <a:gd name="T12" fmla="*/ 27 w 37"/>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37" h="48">
                  <a:moveTo>
                    <a:pt x="27" y="48"/>
                  </a:moveTo>
                  <a:cubicBezTo>
                    <a:pt x="4" y="35"/>
                    <a:pt x="4" y="35"/>
                    <a:pt x="4" y="35"/>
                  </a:cubicBezTo>
                  <a:cubicBezTo>
                    <a:pt x="1" y="33"/>
                    <a:pt x="0" y="30"/>
                    <a:pt x="0" y="26"/>
                  </a:cubicBezTo>
                  <a:cubicBezTo>
                    <a:pt x="0" y="16"/>
                    <a:pt x="6" y="5"/>
                    <a:pt x="14" y="0"/>
                  </a:cubicBezTo>
                  <a:cubicBezTo>
                    <a:pt x="37" y="14"/>
                    <a:pt x="37" y="14"/>
                    <a:pt x="37" y="14"/>
                  </a:cubicBezTo>
                  <a:cubicBezTo>
                    <a:pt x="29" y="19"/>
                    <a:pt x="23" y="30"/>
                    <a:pt x="23" y="39"/>
                  </a:cubicBezTo>
                  <a:cubicBezTo>
                    <a:pt x="23" y="44"/>
                    <a:pt x="24" y="47"/>
                    <a:pt x="27" y="48"/>
                  </a:cubicBezTo>
                  <a:close/>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íślïḋê">
              <a:extLst>
                <a:ext uri="{FF2B5EF4-FFF2-40B4-BE49-F238E27FC236}">
                  <a16:creationId xmlns:a16="http://schemas.microsoft.com/office/drawing/2014/main" id="{37BB4BDC-0E3C-4DB8-99E5-E57D3D29690A}"/>
                </a:ext>
              </a:extLst>
            </p:cNvPr>
            <p:cNvSpPr/>
            <p:nvPr/>
          </p:nvSpPr>
          <p:spPr bwMode="auto">
            <a:xfrm>
              <a:off x="6286555" y="4267442"/>
              <a:ext cx="175897" cy="260915"/>
            </a:xfrm>
            <a:custGeom>
              <a:avLst/>
              <a:gdLst>
                <a:gd name="T0" fmla="*/ 14 w 29"/>
                <a:gd name="T1" fmla="*/ 5 h 43"/>
                <a:gd name="T2" fmla="*/ 29 w 29"/>
                <a:gd name="T3" fmla="*/ 13 h 43"/>
                <a:gd name="T4" fmla="*/ 14 w 29"/>
                <a:gd name="T5" fmla="*/ 38 h 43"/>
                <a:gd name="T6" fmla="*/ 0 w 29"/>
                <a:gd name="T7" fmla="*/ 30 h 43"/>
                <a:gd name="T8" fmla="*/ 14 w 29"/>
                <a:gd name="T9" fmla="*/ 5 h 43"/>
              </a:gdLst>
              <a:ahLst/>
              <a:cxnLst>
                <a:cxn ang="0">
                  <a:pos x="T0" y="T1"/>
                </a:cxn>
                <a:cxn ang="0">
                  <a:pos x="T2" y="T3"/>
                </a:cxn>
                <a:cxn ang="0">
                  <a:pos x="T4" y="T5"/>
                </a:cxn>
                <a:cxn ang="0">
                  <a:pos x="T6" y="T7"/>
                </a:cxn>
                <a:cxn ang="0">
                  <a:pos x="T8" y="T9"/>
                </a:cxn>
              </a:cxnLst>
              <a:rect l="0" t="0" r="r" b="b"/>
              <a:pathLst>
                <a:path w="29" h="43">
                  <a:moveTo>
                    <a:pt x="14" y="5"/>
                  </a:moveTo>
                  <a:cubicBezTo>
                    <a:pt x="22" y="0"/>
                    <a:pt x="29" y="4"/>
                    <a:pt x="29" y="13"/>
                  </a:cubicBezTo>
                  <a:cubicBezTo>
                    <a:pt x="29" y="22"/>
                    <a:pt x="22" y="34"/>
                    <a:pt x="14" y="38"/>
                  </a:cubicBezTo>
                  <a:cubicBezTo>
                    <a:pt x="6" y="43"/>
                    <a:pt x="0" y="39"/>
                    <a:pt x="0" y="30"/>
                  </a:cubicBezTo>
                  <a:cubicBezTo>
                    <a:pt x="0" y="21"/>
                    <a:pt x="6" y="10"/>
                    <a:pt x="14" y="5"/>
                  </a:cubicBezTo>
                  <a:close/>
                </a:path>
              </a:pathLst>
            </a:custGeom>
            <a:solidFill>
              <a:srgbClr val="97A4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isḻídê">
              <a:extLst>
                <a:ext uri="{FF2B5EF4-FFF2-40B4-BE49-F238E27FC236}">
                  <a16:creationId xmlns:a16="http://schemas.microsoft.com/office/drawing/2014/main" id="{735ED9EA-0542-4561-9B75-757119E5204D}"/>
                </a:ext>
              </a:extLst>
            </p:cNvPr>
            <p:cNvSpPr/>
            <p:nvPr/>
          </p:nvSpPr>
          <p:spPr bwMode="auto">
            <a:xfrm>
              <a:off x="6934444" y="4200016"/>
              <a:ext cx="225736" cy="287299"/>
            </a:xfrm>
            <a:custGeom>
              <a:avLst/>
              <a:gdLst>
                <a:gd name="T0" fmla="*/ 27 w 37"/>
                <a:gd name="T1" fmla="*/ 47 h 47"/>
                <a:gd name="T2" fmla="*/ 4 w 37"/>
                <a:gd name="T3" fmla="*/ 34 h 47"/>
                <a:gd name="T4" fmla="*/ 0 w 37"/>
                <a:gd name="T5" fmla="*/ 25 h 47"/>
                <a:gd name="T6" fmla="*/ 14 w 37"/>
                <a:gd name="T7" fmla="*/ 0 h 47"/>
                <a:gd name="T8" fmla="*/ 37 w 37"/>
                <a:gd name="T9" fmla="*/ 13 h 47"/>
                <a:gd name="T10" fmla="*/ 23 w 37"/>
                <a:gd name="T11" fmla="*/ 38 h 47"/>
                <a:gd name="T12" fmla="*/ 27 w 37"/>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37" h="47">
                  <a:moveTo>
                    <a:pt x="27" y="47"/>
                  </a:moveTo>
                  <a:cubicBezTo>
                    <a:pt x="4" y="34"/>
                    <a:pt x="4" y="34"/>
                    <a:pt x="4" y="34"/>
                  </a:cubicBezTo>
                  <a:cubicBezTo>
                    <a:pt x="1" y="32"/>
                    <a:pt x="0" y="29"/>
                    <a:pt x="0" y="25"/>
                  </a:cubicBezTo>
                  <a:cubicBezTo>
                    <a:pt x="0" y="15"/>
                    <a:pt x="6" y="4"/>
                    <a:pt x="14" y="0"/>
                  </a:cubicBezTo>
                  <a:cubicBezTo>
                    <a:pt x="37" y="13"/>
                    <a:pt x="37" y="13"/>
                    <a:pt x="37" y="13"/>
                  </a:cubicBezTo>
                  <a:cubicBezTo>
                    <a:pt x="29" y="18"/>
                    <a:pt x="23" y="29"/>
                    <a:pt x="23" y="38"/>
                  </a:cubicBezTo>
                  <a:cubicBezTo>
                    <a:pt x="23" y="43"/>
                    <a:pt x="24" y="46"/>
                    <a:pt x="27" y="47"/>
                  </a:cubicBezTo>
                  <a:close/>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îṧḷîḋê">
              <a:extLst>
                <a:ext uri="{FF2B5EF4-FFF2-40B4-BE49-F238E27FC236}">
                  <a16:creationId xmlns:a16="http://schemas.microsoft.com/office/drawing/2014/main" id="{9F901CBF-E800-49E9-8D82-08D7F4BED672}"/>
                </a:ext>
              </a:extLst>
            </p:cNvPr>
            <p:cNvSpPr/>
            <p:nvPr/>
          </p:nvSpPr>
          <p:spPr bwMode="auto">
            <a:xfrm>
              <a:off x="7075162" y="4249852"/>
              <a:ext cx="175897" cy="260915"/>
            </a:xfrm>
            <a:custGeom>
              <a:avLst/>
              <a:gdLst>
                <a:gd name="T0" fmla="*/ 14 w 29"/>
                <a:gd name="T1" fmla="*/ 5 h 43"/>
                <a:gd name="T2" fmla="*/ 29 w 29"/>
                <a:gd name="T3" fmla="*/ 13 h 43"/>
                <a:gd name="T4" fmla="*/ 14 w 29"/>
                <a:gd name="T5" fmla="*/ 38 h 43"/>
                <a:gd name="T6" fmla="*/ 0 w 29"/>
                <a:gd name="T7" fmla="*/ 30 h 43"/>
                <a:gd name="T8" fmla="*/ 14 w 29"/>
                <a:gd name="T9" fmla="*/ 5 h 43"/>
              </a:gdLst>
              <a:ahLst/>
              <a:cxnLst>
                <a:cxn ang="0">
                  <a:pos x="T0" y="T1"/>
                </a:cxn>
                <a:cxn ang="0">
                  <a:pos x="T2" y="T3"/>
                </a:cxn>
                <a:cxn ang="0">
                  <a:pos x="T4" y="T5"/>
                </a:cxn>
                <a:cxn ang="0">
                  <a:pos x="T6" y="T7"/>
                </a:cxn>
                <a:cxn ang="0">
                  <a:pos x="T8" y="T9"/>
                </a:cxn>
              </a:cxnLst>
              <a:rect l="0" t="0" r="r" b="b"/>
              <a:pathLst>
                <a:path w="29" h="43">
                  <a:moveTo>
                    <a:pt x="14" y="5"/>
                  </a:moveTo>
                  <a:cubicBezTo>
                    <a:pt x="22" y="0"/>
                    <a:pt x="29" y="4"/>
                    <a:pt x="29" y="13"/>
                  </a:cubicBezTo>
                  <a:cubicBezTo>
                    <a:pt x="29" y="23"/>
                    <a:pt x="22" y="34"/>
                    <a:pt x="14" y="38"/>
                  </a:cubicBezTo>
                  <a:cubicBezTo>
                    <a:pt x="6" y="43"/>
                    <a:pt x="0" y="39"/>
                    <a:pt x="0" y="30"/>
                  </a:cubicBezTo>
                  <a:cubicBezTo>
                    <a:pt x="0" y="21"/>
                    <a:pt x="6" y="10"/>
                    <a:pt x="14" y="5"/>
                  </a:cubicBezTo>
                  <a:close/>
                </a:path>
              </a:pathLst>
            </a:custGeom>
            <a:solidFill>
              <a:srgbClr val="97A4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iṡḻiḍé">
              <a:extLst>
                <a:ext uri="{FF2B5EF4-FFF2-40B4-BE49-F238E27FC236}">
                  <a16:creationId xmlns:a16="http://schemas.microsoft.com/office/drawing/2014/main" id="{E76E45AB-431A-4E25-B7D2-2935E21313F1}"/>
                </a:ext>
              </a:extLst>
            </p:cNvPr>
            <p:cNvSpPr/>
            <p:nvPr/>
          </p:nvSpPr>
          <p:spPr bwMode="auto">
            <a:xfrm>
              <a:off x="7081025" y="3713367"/>
              <a:ext cx="231599" cy="290231"/>
            </a:xfrm>
            <a:custGeom>
              <a:avLst/>
              <a:gdLst>
                <a:gd name="T0" fmla="*/ 11 w 38"/>
                <a:gd name="T1" fmla="*/ 48 h 48"/>
                <a:gd name="T2" fmla="*/ 34 w 38"/>
                <a:gd name="T3" fmla="*/ 34 h 48"/>
                <a:gd name="T4" fmla="*/ 38 w 38"/>
                <a:gd name="T5" fmla="*/ 25 h 48"/>
                <a:gd name="T6" fmla="*/ 24 w 38"/>
                <a:gd name="T7" fmla="*/ 0 h 48"/>
                <a:gd name="T8" fmla="*/ 0 w 38"/>
                <a:gd name="T9" fmla="*/ 13 h 48"/>
                <a:gd name="T10" fmla="*/ 15 w 38"/>
                <a:gd name="T11" fmla="*/ 38 h 48"/>
                <a:gd name="T12" fmla="*/ 11 w 38"/>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38" h="48">
                  <a:moveTo>
                    <a:pt x="11" y="48"/>
                  </a:moveTo>
                  <a:cubicBezTo>
                    <a:pt x="34" y="34"/>
                    <a:pt x="34" y="34"/>
                    <a:pt x="34" y="34"/>
                  </a:cubicBezTo>
                  <a:cubicBezTo>
                    <a:pt x="36" y="33"/>
                    <a:pt x="38" y="29"/>
                    <a:pt x="38" y="25"/>
                  </a:cubicBezTo>
                  <a:cubicBezTo>
                    <a:pt x="38" y="16"/>
                    <a:pt x="32" y="4"/>
                    <a:pt x="24" y="0"/>
                  </a:cubicBezTo>
                  <a:cubicBezTo>
                    <a:pt x="0" y="13"/>
                    <a:pt x="0" y="13"/>
                    <a:pt x="0" y="13"/>
                  </a:cubicBezTo>
                  <a:cubicBezTo>
                    <a:pt x="9" y="18"/>
                    <a:pt x="15" y="29"/>
                    <a:pt x="15" y="38"/>
                  </a:cubicBezTo>
                  <a:cubicBezTo>
                    <a:pt x="15" y="43"/>
                    <a:pt x="13" y="46"/>
                    <a:pt x="11" y="48"/>
                  </a:cubicBezTo>
                  <a:close/>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íšľïḍè">
              <a:extLst>
                <a:ext uri="{FF2B5EF4-FFF2-40B4-BE49-F238E27FC236}">
                  <a16:creationId xmlns:a16="http://schemas.microsoft.com/office/drawing/2014/main" id="{829D53EE-6EEA-4140-B46D-58DDC0907F81}"/>
                </a:ext>
              </a:extLst>
            </p:cNvPr>
            <p:cNvSpPr/>
            <p:nvPr/>
          </p:nvSpPr>
          <p:spPr bwMode="auto">
            <a:xfrm>
              <a:off x="6996007" y="3766136"/>
              <a:ext cx="175897" cy="257982"/>
            </a:xfrm>
            <a:custGeom>
              <a:avLst/>
              <a:gdLst>
                <a:gd name="T0" fmla="*/ 14 w 29"/>
                <a:gd name="T1" fmla="*/ 4 h 42"/>
                <a:gd name="T2" fmla="*/ 0 w 29"/>
                <a:gd name="T3" fmla="*/ 13 h 42"/>
                <a:gd name="T4" fmla="*/ 14 w 29"/>
                <a:gd name="T5" fmla="*/ 38 h 42"/>
                <a:gd name="T6" fmla="*/ 29 w 29"/>
                <a:gd name="T7" fmla="*/ 29 h 42"/>
                <a:gd name="T8" fmla="*/ 14 w 29"/>
                <a:gd name="T9" fmla="*/ 4 h 42"/>
              </a:gdLst>
              <a:ahLst/>
              <a:cxnLst>
                <a:cxn ang="0">
                  <a:pos x="T0" y="T1"/>
                </a:cxn>
                <a:cxn ang="0">
                  <a:pos x="T2" y="T3"/>
                </a:cxn>
                <a:cxn ang="0">
                  <a:pos x="T4" y="T5"/>
                </a:cxn>
                <a:cxn ang="0">
                  <a:pos x="T6" y="T7"/>
                </a:cxn>
                <a:cxn ang="0">
                  <a:pos x="T8" y="T9"/>
                </a:cxn>
              </a:cxnLst>
              <a:rect l="0" t="0" r="r" b="b"/>
              <a:pathLst>
                <a:path w="29" h="42">
                  <a:moveTo>
                    <a:pt x="14" y="4"/>
                  </a:moveTo>
                  <a:cubicBezTo>
                    <a:pt x="6" y="0"/>
                    <a:pt x="0" y="3"/>
                    <a:pt x="0" y="13"/>
                  </a:cubicBezTo>
                  <a:cubicBezTo>
                    <a:pt x="0" y="22"/>
                    <a:pt x="6" y="33"/>
                    <a:pt x="14" y="38"/>
                  </a:cubicBezTo>
                  <a:cubicBezTo>
                    <a:pt x="22" y="42"/>
                    <a:pt x="29" y="39"/>
                    <a:pt x="29" y="29"/>
                  </a:cubicBezTo>
                  <a:cubicBezTo>
                    <a:pt x="29" y="20"/>
                    <a:pt x="23" y="9"/>
                    <a:pt x="14" y="4"/>
                  </a:cubicBezTo>
                  <a:close/>
                </a:path>
              </a:pathLst>
            </a:custGeom>
            <a:solidFill>
              <a:srgbClr val="97A4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ï$lîḓe">
              <a:extLst>
                <a:ext uri="{FF2B5EF4-FFF2-40B4-BE49-F238E27FC236}">
                  <a16:creationId xmlns:a16="http://schemas.microsoft.com/office/drawing/2014/main" id="{71DB6CF3-772C-4242-9730-60B768C12EA4}"/>
                </a:ext>
              </a:extLst>
            </p:cNvPr>
            <p:cNvSpPr/>
            <p:nvPr/>
          </p:nvSpPr>
          <p:spPr bwMode="auto">
            <a:xfrm>
              <a:off x="6163427" y="3810109"/>
              <a:ext cx="175897" cy="260915"/>
            </a:xfrm>
            <a:custGeom>
              <a:avLst/>
              <a:gdLst>
                <a:gd name="T0" fmla="*/ 14 w 29"/>
                <a:gd name="T1" fmla="*/ 4 h 43"/>
                <a:gd name="T2" fmla="*/ 0 w 29"/>
                <a:gd name="T3" fmla="*/ 13 h 43"/>
                <a:gd name="T4" fmla="*/ 14 w 29"/>
                <a:gd name="T5" fmla="*/ 38 h 43"/>
                <a:gd name="T6" fmla="*/ 29 w 29"/>
                <a:gd name="T7" fmla="*/ 30 h 43"/>
                <a:gd name="T8" fmla="*/ 14 w 29"/>
                <a:gd name="T9" fmla="*/ 4 h 43"/>
              </a:gdLst>
              <a:ahLst/>
              <a:cxnLst>
                <a:cxn ang="0">
                  <a:pos x="T0" y="T1"/>
                </a:cxn>
                <a:cxn ang="0">
                  <a:pos x="T2" y="T3"/>
                </a:cxn>
                <a:cxn ang="0">
                  <a:pos x="T4" y="T5"/>
                </a:cxn>
                <a:cxn ang="0">
                  <a:pos x="T6" y="T7"/>
                </a:cxn>
                <a:cxn ang="0">
                  <a:pos x="T8" y="T9"/>
                </a:cxn>
              </a:cxnLst>
              <a:rect l="0" t="0" r="r" b="b"/>
              <a:pathLst>
                <a:path w="29" h="43">
                  <a:moveTo>
                    <a:pt x="14" y="4"/>
                  </a:moveTo>
                  <a:cubicBezTo>
                    <a:pt x="6" y="0"/>
                    <a:pt x="0" y="4"/>
                    <a:pt x="0" y="13"/>
                  </a:cubicBezTo>
                  <a:cubicBezTo>
                    <a:pt x="0" y="22"/>
                    <a:pt x="6" y="33"/>
                    <a:pt x="14" y="38"/>
                  </a:cubicBezTo>
                  <a:cubicBezTo>
                    <a:pt x="22" y="43"/>
                    <a:pt x="29" y="39"/>
                    <a:pt x="29" y="30"/>
                  </a:cubicBezTo>
                  <a:cubicBezTo>
                    <a:pt x="29" y="20"/>
                    <a:pt x="22" y="9"/>
                    <a:pt x="14" y="4"/>
                  </a:cubicBezTo>
                  <a:close/>
                </a:path>
              </a:pathLst>
            </a:custGeom>
            <a:solidFill>
              <a:srgbClr val="97A4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iš1îḓê">
              <a:extLst>
                <a:ext uri="{FF2B5EF4-FFF2-40B4-BE49-F238E27FC236}">
                  <a16:creationId xmlns:a16="http://schemas.microsoft.com/office/drawing/2014/main" id="{2F52109D-0CFB-427E-9674-4AB9187DCE21}"/>
                </a:ext>
              </a:extLst>
            </p:cNvPr>
            <p:cNvSpPr/>
            <p:nvPr/>
          </p:nvSpPr>
          <p:spPr bwMode="auto">
            <a:xfrm>
              <a:off x="6890469" y="3771999"/>
              <a:ext cx="331274" cy="246256"/>
            </a:xfrm>
            <a:custGeom>
              <a:avLst/>
              <a:gdLst>
                <a:gd name="T0" fmla="*/ 113 w 113"/>
                <a:gd name="T1" fmla="*/ 0 h 84"/>
                <a:gd name="T2" fmla="*/ 113 w 113"/>
                <a:gd name="T3" fmla="*/ 17 h 84"/>
                <a:gd name="T4" fmla="*/ 0 w 113"/>
                <a:gd name="T5" fmla="*/ 84 h 84"/>
                <a:gd name="T6" fmla="*/ 0 w 113"/>
                <a:gd name="T7" fmla="*/ 67 h 84"/>
                <a:gd name="T8" fmla="*/ 113 w 113"/>
                <a:gd name="T9" fmla="*/ 0 h 84"/>
              </a:gdLst>
              <a:ahLst/>
              <a:cxnLst>
                <a:cxn ang="0">
                  <a:pos x="T0" y="T1"/>
                </a:cxn>
                <a:cxn ang="0">
                  <a:pos x="T2" y="T3"/>
                </a:cxn>
                <a:cxn ang="0">
                  <a:pos x="T4" y="T5"/>
                </a:cxn>
                <a:cxn ang="0">
                  <a:pos x="T6" y="T7"/>
                </a:cxn>
                <a:cxn ang="0">
                  <a:pos x="T8" y="T9"/>
                </a:cxn>
              </a:cxnLst>
              <a:rect l="0" t="0" r="r" b="b"/>
              <a:pathLst>
                <a:path w="113" h="84">
                  <a:moveTo>
                    <a:pt x="113" y="0"/>
                  </a:moveTo>
                  <a:lnTo>
                    <a:pt x="113" y="17"/>
                  </a:lnTo>
                  <a:lnTo>
                    <a:pt x="0" y="84"/>
                  </a:lnTo>
                  <a:lnTo>
                    <a:pt x="0" y="67"/>
                  </a:lnTo>
                  <a:lnTo>
                    <a:pt x="113" y="0"/>
                  </a:ln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ïšḻiḋé">
              <a:extLst>
                <a:ext uri="{FF2B5EF4-FFF2-40B4-BE49-F238E27FC236}">
                  <a16:creationId xmlns:a16="http://schemas.microsoft.com/office/drawing/2014/main" id="{54E1AF33-C3D7-4285-9B2E-BB686CD0FE07}"/>
                </a:ext>
              </a:extLst>
            </p:cNvPr>
            <p:cNvSpPr/>
            <p:nvPr/>
          </p:nvSpPr>
          <p:spPr bwMode="auto">
            <a:xfrm>
              <a:off x="6213266" y="3771999"/>
              <a:ext cx="334205" cy="246256"/>
            </a:xfrm>
            <a:custGeom>
              <a:avLst/>
              <a:gdLst>
                <a:gd name="T0" fmla="*/ 114 w 114"/>
                <a:gd name="T1" fmla="*/ 67 h 84"/>
                <a:gd name="T2" fmla="*/ 114 w 114"/>
                <a:gd name="T3" fmla="*/ 84 h 84"/>
                <a:gd name="T4" fmla="*/ 0 w 114"/>
                <a:gd name="T5" fmla="*/ 17 h 84"/>
                <a:gd name="T6" fmla="*/ 0 w 114"/>
                <a:gd name="T7" fmla="*/ 0 h 84"/>
                <a:gd name="T8" fmla="*/ 114 w 114"/>
                <a:gd name="T9" fmla="*/ 67 h 84"/>
              </a:gdLst>
              <a:ahLst/>
              <a:cxnLst>
                <a:cxn ang="0">
                  <a:pos x="T0" y="T1"/>
                </a:cxn>
                <a:cxn ang="0">
                  <a:pos x="T2" y="T3"/>
                </a:cxn>
                <a:cxn ang="0">
                  <a:pos x="T4" y="T5"/>
                </a:cxn>
                <a:cxn ang="0">
                  <a:pos x="T6" y="T7"/>
                </a:cxn>
                <a:cxn ang="0">
                  <a:pos x="T8" y="T9"/>
                </a:cxn>
              </a:cxnLst>
              <a:rect l="0" t="0" r="r" b="b"/>
              <a:pathLst>
                <a:path w="114" h="84">
                  <a:moveTo>
                    <a:pt x="114" y="67"/>
                  </a:moveTo>
                  <a:lnTo>
                    <a:pt x="114" y="84"/>
                  </a:lnTo>
                  <a:lnTo>
                    <a:pt x="0" y="17"/>
                  </a:lnTo>
                  <a:lnTo>
                    <a:pt x="0" y="0"/>
                  </a:lnTo>
                  <a:lnTo>
                    <a:pt x="114" y="67"/>
                  </a:ln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îṥļíḑè">
              <a:extLst>
                <a:ext uri="{FF2B5EF4-FFF2-40B4-BE49-F238E27FC236}">
                  <a16:creationId xmlns:a16="http://schemas.microsoft.com/office/drawing/2014/main" id="{64A75286-E4D6-44CE-A8B7-60C825EB0B55}"/>
                </a:ext>
              </a:extLst>
            </p:cNvPr>
            <p:cNvSpPr/>
            <p:nvPr/>
          </p:nvSpPr>
          <p:spPr bwMode="auto">
            <a:xfrm>
              <a:off x="6720435" y="4065161"/>
              <a:ext cx="337137" cy="246256"/>
            </a:xfrm>
            <a:custGeom>
              <a:avLst/>
              <a:gdLst>
                <a:gd name="T0" fmla="*/ 115 w 115"/>
                <a:gd name="T1" fmla="*/ 67 h 84"/>
                <a:gd name="T2" fmla="*/ 115 w 115"/>
                <a:gd name="T3" fmla="*/ 84 h 84"/>
                <a:gd name="T4" fmla="*/ 0 w 115"/>
                <a:gd name="T5" fmla="*/ 17 h 84"/>
                <a:gd name="T6" fmla="*/ 0 w 115"/>
                <a:gd name="T7" fmla="*/ 0 h 84"/>
                <a:gd name="T8" fmla="*/ 115 w 115"/>
                <a:gd name="T9" fmla="*/ 67 h 84"/>
              </a:gdLst>
              <a:ahLst/>
              <a:cxnLst>
                <a:cxn ang="0">
                  <a:pos x="T0" y="T1"/>
                </a:cxn>
                <a:cxn ang="0">
                  <a:pos x="T2" y="T3"/>
                </a:cxn>
                <a:cxn ang="0">
                  <a:pos x="T4" y="T5"/>
                </a:cxn>
                <a:cxn ang="0">
                  <a:pos x="T6" y="T7"/>
                </a:cxn>
                <a:cxn ang="0">
                  <a:pos x="T8" y="T9"/>
                </a:cxn>
              </a:cxnLst>
              <a:rect l="0" t="0" r="r" b="b"/>
              <a:pathLst>
                <a:path w="115" h="84">
                  <a:moveTo>
                    <a:pt x="115" y="67"/>
                  </a:moveTo>
                  <a:lnTo>
                    <a:pt x="115" y="84"/>
                  </a:lnTo>
                  <a:lnTo>
                    <a:pt x="0" y="17"/>
                  </a:lnTo>
                  <a:lnTo>
                    <a:pt x="0" y="0"/>
                  </a:lnTo>
                  <a:lnTo>
                    <a:pt x="115" y="67"/>
                  </a:ln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îśḻîḍè">
              <a:extLst>
                <a:ext uri="{FF2B5EF4-FFF2-40B4-BE49-F238E27FC236}">
                  <a16:creationId xmlns:a16="http://schemas.microsoft.com/office/drawing/2014/main" id="{7519D8CF-91ED-4E12-ADFC-E7B69636592D}"/>
                </a:ext>
              </a:extLst>
            </p:cNvPr>
            <p:cNvSpPr/>
            <p:nvPr/>
          </p:nvSpPr>
          <p:spPr bwMode="auto">
            <a:xfrm>
              <a:off x="6389163" y="4065161"/>
              <a:ext cx="331274" cy="246256"/>
            </a:xfrm>
            <a:custGeom>
              <a:avLst/>
              <a:gdLst>
                <a:gd name="T0" fmla="*/ 113 w 113"/>
                <a:gd name="T1" fmla="*/ 0 h 84"/>
                <a:gd name="T2" fmla="*/ 113 w 113"/>
                <a:gd name="T3" fmla="*/ 17 h 84"/>
                <a:gd name="T4" fmla="*/ 0 w 113"/>
                <a:gd name="T5" fmla="*/ 84 h 84"/>
                <a:gd name="T6" fmla="*/ 0 w 113"/>
                <a:gd name="T7" fmla="*/ 67 h 84"/>
                <a:gd name="T8" fmla="*/ 113 w 113"/>
                <a:gd name="T9" fmla="*/ 0 h 84"/>
              </a:gdLst>
              <a:ahLst/>
              <a:cxnLst>
                <a:cxn ang="0">
                  <a:pos x="T0" y="T1"/>
                </a:cxn>
                <a:cxn ang="0">
                  <a:pos x="T2" y="T3"/>
                </a:cxn>
                <a:cxn ang="0">
                  <a:pos x="T4" y="T5"/>
                </a:cxn>
                <a:cxn ang="0">
                  <a:pos x="T6" y="T7"/>
                </a:cxn>
                <a:cxn ang="0">
                  <a:pos x="T8" y="T9"/>
                </a:cxn>
              </a:cxnLst>
              <a:rect l="0" t="0" r="r" b="b"/>
              <a:pathLst>
                <a:path w="113" h="84">
                  <a:moveTo>
                    <a:pt x="113" y="0"/>
                  </a:moveTo>
                  <a:lnTo>
                    <a:pt x="113" y="17"/>
                  </a:lnTo>
                  <a:lnTo>
                    <a:pt x="0" y="84"/>
                  </a:lnTo>
                  <a:lnTo>
                    <a:pt x="0" y="67"/>
                  </a:lnTo>
                  <a:lnTo>
                    <a:pt x="113" y="0"/>
                  </a:ln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îśḷíḍê">
              <a:extLst>
                <a:ext uri="{FF2B5EF4-FFF2-40B4-BE49-F238E27FC236}">
                  <a16:creationId xmlns:a16="http://schemas.microsoft.com/office/drawing/2014/main" id="{0FA02A22-5F60-41CD-BA15-D614577109CC}"/>
                </a:ext>
              </a:extLst>
            </p:cNvPr>
            <p:cNvSpPr/>
            <p:nvPr/>
          </p:nvSpPr>
          <p:spPr bwMode="auto">
            <a:xfrm>
              <a:off x="7057572" y="4211742"/>
              <a:ext cx="202283" cy="123128"/>
            </a:xfrm>
            <a:custGeom>
              <a:avLst/>
              <a:gdLst>
                <a:gd name="T0" fmla="*/ 33 w 33"/>
                <a:gd name="T1" fmla="*/ 0 h 20"/>
                <a:gd name="T2" fmla="*/ 33 w 33"/>
                <a:gd name="T3" fmla="*/ 8 h 20"/>
                <a:gd name="T4" fmla="*/ 27 w 33"/>
                <a:gd name="T5" fmla="*/ 16 h 20"/>
                <a:gd name="T6" fmla="*/ 0 w 33"/>
                <a:gd name="T7" fmla="*/ 16 h 20"/>
                <a:gd name="T8" fmla="*/ 0 w 33"/>
                <a:gd name="T9" fmla="*/ 8 h 20"/>
                <a:gd name="T10" fmla="*/ 27 w 33"/>
                <a:gd name="T11" fmla="*/ 8 h 20"/>
                <a:gd name="T12" fmla="*/ 33 w 33"/>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33" h="20">
                  <a:moveTo>
                    <a:pt x="33" y="0"/>
                  </a:moveTo>
                  <a:cubicBezTo>
                    <a:pt x="33" y="8"/>
                    <a:pt x="33" y="8"/>
                    <a:pt x="33" y="8"/>
                  </a:cubicBezTo>
                  <a:cubicBezTo>
                    <a:pt x="33" y="11"/>
                    <a:pt x="31" y="14"/>
                    <a:pt x="27" y="16"/>
                  </a:cubicBezTo>
                  <a:cubicBezTo>
                    <a:pt x="20" y="20"/>
                    <a:pt x="7" y="20"/>
                    <a:pt x="0" y="16"/>
                  </a:cubicBezTo>
                  <a:cubicBezTo>
                    <a:pt x="0" y="8"/>
                    <a:pt x="0" y="8"/>
                    <a:pt x="0" y="8"/>
                  </a:cubicBezTo>
                  <a:cubicBezTo>
                    <a:pt x="7" y="12"/>
                    <a:pt x="20" y="12"/>
                    <a:pt x="27" y="8"/>
                  </a:cubicBezTo>
                  <a:cubicBezTo>
                    <a:pt x="31" y="6"/>
                    <a:pt x="33" y="3"/>
                    <a:pt x="33" y="0"/>
                  </a:cubicBez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îS1îḍè">
              <a:extLst>
                <a:ext uri="{FF2B5EF4-FFF2-40B4-BE49-F238E27FC236}">
                  <a16:creationId xmlns:a16="http://schemas.microsoft.com/office/drawing/2014/main" id="{39C496B6-2B48-4926-8F62-C730161DD38A}"/>
                </a:ext>
              </a:extLst>
            </p:cNvPr>
            <p:cNvSpPr/>
            <p:nvPr/>
          </p:nvSpPr>
          <p:spPr bwMode="auto">
            <a:xfrm>
              <a:off x="6181017" y="4211742"/>
              <a:ext cx="208146" cy="123128"/>
            </a:xfrm>
            <a:custGeom>
              <a:avLst/>
              <a:gdLst>
                <a:gd name="T0" fmla="*/ 0 w 34"/>
                <a:gd name="T1" fmla="*/ 8 h 20"/>
                <a:gd name="T2" fmla="*/ 0 w 34"/>
                <a:gd name="T3" fmla="*/ 0 h 20"/>
                <a:gd name="T4" fmla="*/ 6 w 34"/>
                <a:gd name="T5" fmla="*/ 8 h 20"/>
                <a:gd name="T6" fmla="*/ 34 w 34"/>
                <a:gd name="T7" fmla="*/ 8 h 20"/>
                <a:gd name="T8" fmla="*/ 34 w 34"/>
                <a:gd name="T9" fmla="*/ 16 h 20"/>
                <a:gd name="T10" fmla="*/ 6 w 34"/>
                <a:gd name="T11" fmla="*/ 16 h 20"/>
                <a:gd name="T12" fmla="*/ 0 w 34"/>
                <a:gd name="T13" fmla="*/ 8 h 20"/>
              </a:gdLst>
              <a:ahLst/>
              <a:cxnLst>
                <a:cxn ang="0">
                  <a:pos x="T0" y="T1"/>
                </a:cxn>
                <a:cxn ang="0">
                  <a:pos x="T2" y="T3"/>
                </a:cxn>
                <a:cxn ang="0">
                  <a:pos x="T4" y="T5"/>
                </a:cxn>
                <a:cxn ang="0">
                  <a:pos x="T6" y="T7"/>
                </a:cxn>
                <a:cxn ang="0">
                  <a:pos x="T8" y="T9"/>
                </a:cxn>
                <a:cxn ang="0">
                  <a:pos x="T10" y="T11"/>
                </a:cxn>
                <a:cxn ang="0">
                  <a:pos x="T12" y="T13"/>
                </a:cxn>
              </a:cxnLst>
              <a:rect l="0" t="0" r="r" b="b"/>
              <a:pathLst>
                <a:path w="34" h="20">
                  <a:moveTo>
                    <a:pt x="0" y="8"/>
                  </a:moveTo>
                  <a:cubicBezTo>
                    <a:pt x="0" y="0"/>
                    <a:pt x="0" y="0"/>
                    <a:pt x="0" y="0"/>
                  </a:cubicBezTo>
                  <a:cubicBezTo>
                    <a:pt x="0" y="3"/>
                    <a:pt x="2" y="5"/>
                    <a:pt x="6" y="8"/>
                  </a:cubicBezTo>
                  <a:cubicBezTo>
                    <a:pt x="13" y="12"/>
                    <a:pt x="26" y="12"/>
                    <a:pt x="34" y="8"/>
                  </a:cubicBezTo>
                  <a:cubicBezTo>
                    <a:pt x="34" y="16"/>
                    <a:pt x="34" y="16"/>
                    <a:pt x="34" y="16"/>
                  </a:cubicBezTo>
                  <a:cubicBezTo>
                    <a:pt x="26" y="20"/>
                    <a:pt x="13" y="20"/>
                    <a:pt x="6" y="16"/>
                  </a:cubicBezTo>
                  <a:cubicBezTo>
                    <a:pt x="2" y="14"/>
                    <a:pt x="0" y="11"/>
                    <a:pt x="0" y="8"/>
                  </a:cubicBez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îṩḷiḋè">
              <a:extLst>
                <a:ext uri="{FF2B5EF4-FFF2-40B4-BE49-F238E27FC236}">
                  <a16:creationId xmlns:a16="http://schemas.microsoft.com/office/drawing/2014/main" id="{29AD24B4-7C80-41BB-8D9C-3AB2F5CFFAC4}"/>
                </a:ext>
              </a:extLst>
            </p:cNvPr>
            <p:cNvSpPr/>
            <p:nvPr/>
          </p:nvSpPr>
          <p:spPr bwMode="auto">
            <a:xfrm>
              <a:off x="6169290" y="3651802"/>
              <a:ext cx="1102289" cy="633230"/>
            </a:xfrm>
            <a:custGeom>
              <a:avLst/>
              <a:gdLst>
                <a:gd name="T0" fmla="*/ 172 w 180"/>
                <a:gd name="T1" fmla="*/ 4 h 104"/>
                <a:gd name="T2" fmla="*/ 172 w 180"/>
                <a:gd name="T3" fmla="*/ 20 h 104"/>
                <a:gd name="T4" fmla="*/ 118 w 180"/>
                <a:gd name="T5" fmla="*/ 52 h 104"/>
                <a:gd name="T6" fmla="*/ 172 w 180"/>
                <a:gd name="T7" fmla="*/ 84 h 104"/>
                <a:gd name="T8" fmla="*/ 172 w 180"/>
                <a:gd name="T9" fmla="*/ 100 h 104"/>
                <a:gd name="T10" fmla="*/ 145 w 180"/>
                <a:gd name="T11" fmla="*/ 100 h 104"/>
                <a:gd name="T12" fmla="*/ 90 w 180"/>
                <a:gd name="T13" fmla="*/ 68 h 104"/>
                <a:gd name="T14" fmla="*/ 36 w 180"/>
                <a:gd name="T15" fmla="*/ 100 h 104"/>
                <a:gd name="T16" fmla="*/ 8 w 180"/>
                <a:gd name="T17" fmla="*/ 100 h 104"/>
                <a:gd name="T18" fmla="*/ 8 w 180"/>
                <a:gd name="T19" fmla="*/ 84 h 104"/>
                <a:gd name="T20" fmla="*/ 62 w 180"/>
                <a:gd name="T21" fmla="*/ 52 h 104"/>
                <a:gd name="T22" fmla="*/ 7 w 180"/>
                <a:gd name="T23" fmla="*/ 20 h 104"/>
                <a:gd name="T24" fmla="*/ 7 w 180"/>
                <a:gd name="T25" fmla="*/ 4 h 104"/>
                <a:gd name="T26" fmla="*/ 35 w 180"/>
                <a:gd name="T27" fmla="*/ 4 h 104"/>
                <a:gd name="T28" fmla="*/ 90 w 180"/>
                <a:gd name="T29" fmla="*/ 36 h 104"/>
                <a:gd name="T30" fmla="*/ 144 w 180"/>
                <a:gd name="T31" fmla="*/ 4 h 104"/>
                <a:gd name="T32" fmla="*/ 172 w 180"/>
                <a:gd name="T33" fmla="*/ 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04">
                  <a:moveTo>
                    <a:pt x="172" y="4"/>
                  </a:moveTo>
                  <a:cubicBezTo>
                    <a:pt x="180" y="9"/>
                    <a:pt x="180" y="16"/>
                    <a:pt x="172" y="20"/>
                  </a:cubicBezTo>
                  <a:cubicBezTo>
                    <a:pt x="118" y="52"/>
                    <a:pt x="118" y="52"/>
                    <a:pt x="118" y="52"/>
                  </a:cubicBezTo>
                  <a:cubicBezTo>
                    <a:pt x="172" y="84"/>
                    <a:pt x="172" y="84"/>
                    <a:pt x="172" y="84"/>
                  </a:cubicBezTo>
                  <a:cubicBezTo>
                    <a:pt x="180" y="88"/>
                    <a:pt x="180" y="95"/>
                    <a:pt x="172" y="100"/>
                  </a:cubicBezTo>
                  <a:cubicBezTo>
                    <a:pt x="165" y="104"/>
                    <a:pt x="152" y="104"/>
                    <a:pt x="145" y="100"/>
                  </a:cubicBezTo>
                  <a:cubicBezTo>
                    <a:pt x="90" y="68"/>
                    <a:pt x="90" y="68"/>
                    <a:pt x="90" y="68"/>
                  </a:cubicBezTo>
                  <a:cubicBezTo>
                    <a:pt x="36" y="100"/>
                    <a:pt x="36" y="100"/>
                    <a:pt x="36" y="100"/>
                  </a:cubicBezTo>
                  <a:cubicBezTo>
                    <a:pt x="28" y="104"/>
                    <a:pt x="15" y="104"/>
                    <a:pt x="8" y="100"/>
                  </a:cubicBezTo>
                  <a:cubicBezTo>
                    <a:pt x="0" y="95"/>
                    <a:pt x="0" y="88"/>
                    <a:pt x="8" y="84"/>
                  </a:cubicBezTo>
                  <a:cubicBezTo>
                    <a:pt x="62" y="52"/>
                    <a:pt x="62" y="52"/>
                    <a:pt x="62" y="52"/>
                  </a:cubicBezTo>
                  <a:cubicBezTo>
                    <a:pt x="7" y="20"/>
                    <a:pt x="7" y="20"/>
                    <a:pt x="7" y="20"/>
                  </a:cubicBezTo>
                  <a:cubicBezTo>
                    <a:pt x="0" y="16"/>
                    <a:pt x="0" y="9"/>
                    <a:pt x="7" y="4"/>
                  </a:cubicBezTo>
                  <a:cubicBezTo>
                    <a:pt x="15" y="0"/>
                    <a:pt x="27" y="0"/>
                    <a:pt x="35" y="4"/>
                  </a:cubicBezTo>
                  <a:cubicBezTo>
                    <a:pt x="90" y="36"/>
                    <a:pt x="90" y="36"/>
                    <a:pt x="90" y="36"/>
                  </a:cubicBezTo>
                  <a:cubicBezTo>
                    <a:pt x="144" y="4"/>
                    <a:pt x="144" y="4"/>
                    <a:pt x="144" y="4"/>
                  </a:cubicBezTo>
                  <a:cubicBezTo>
                    <a:pt x="152" y="0"/>
                    <a:pt x="164" y="0"/>
                    <a:pt x="172" y="4"/>
                  </a:cubicBezTo>
                </a:path>
              </a:pathLst>
            </a:custGeom>
            <a:solidFill>
              <a:srgbClr val="EBE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ïśḷîḋê">
              <a:extLst>
                <a:ext uri="{FF2B5EF4-FFF2-40B4-BE49-F238E27FC236}">
                  <a16:creationId xmlns:a16="http://schemas.microsoft.com/office/drawing/2014/main" id="{FF200164-041E-4845-9D49-762B737D8E42}"/>
                </a:ext>
              </a:extLst>
            </p:cNvPr>
            <p:cNvSpPr/>
            <p:nvPr/>
          </p:nvSpPr>
          <p:spPr bwMode="auto">
            <a:xfrm>
              <a:off x="6524017" y="3815973"/>
              <a:ext cx="386974" cy="249188"/>
            </a:xfrm>
            <a:custGeom>
              <a:avLst/>
              <a:gdLst>
                <a:gd name="T0" fmla="*/ 63 w 63"/>
                <a:gd name="T1" fmla="*/ 0 h 41"/>
                <a:gd name="T2" fmla="*/ 63 w 63"/>
                <a:gd name="T3" fmla="*/ 21 h 41"/>
                <a:gd name="T4" fmla="*/ 54 w 63"/>
                <a:gd name="T5" fmla="*/ 34 h 41"/>
                <a:gd name="T6" fmla="*/ 9 w 63"/>
                <a:gd name="T7" fmla="*/ 34 h 41"/>
                <a:gd name="T8" fmla="*/ 0 w 63"/>
                <a:gd name="T9" fmla="*/ 21 h 41"/>
                <a:gd name="T10" fmla="*/ 0 w 63"/>
                <a:gd name="T11" fmla="*/ 0 h 41"/>
                <a:gd name="T12" fmla="*/ 10 w 63"/>
                <a:gd name="T13" fmla="*/ 13 h 41"/>
                <a:gd name="T14" fmla="*/ 54 w 63"/>
                <a:gd name="T15" fmla="*/ 13 h 41"/>
                <a:gd name="T16" fmla="*/ 63 w 63"/>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41">
                  <a:moveTo>
                    <a:pt x="63" y="0"/>
                  </a:moveTo>
                  <a:cubicBezTo>
                    <a:pt x="63" y="21"/>
                    <a:pt x="63" y="21"/>
                    <a:pt x="63" y="21"/>
                  </a:cubicBezTo>
                  <a:cubicBezTo>
                    <a:pt x="63" y="26"/>
                    <a:pt x="60" y="31"/>
                    <a:pt x="54" y="34"/>
                  </a:cubicBezTo>
                  <a:cubicBezTo>
                    <a:pt x="42" y="41"/>
                    <a:pt x="22" y="41"/>
                    <a:pt x="9" y="34"/>
                  </a:cubicBezTo>
                  <a:cubicBezTo>
                    <a:pt x="3" y="31"/>
                    <a:pt x="0" y="26"/>
                    <a:pt x="0" y="21"/>
                  </a:cubicBezTo>
                  <a:cubicBezTo>
                    <a:pt x="0" y="0"/>
                    <a:pt x="0" y="0"/>
                    <a:pt x="0" y="0"/>
                  </a:cubicBezTo>
                  <a:cubicBezTo>
                    <a:pt x="0" y="5"/>
                    <a:pt x="3" y="9"/>
                    <a:pt x="10" y="13"/>
                  </a:cubicBezTo>
                  <a:cubicBezTo>
                    <a:pt x="22" y="20"/>
                    <a:pt x="42" y="20"/>
                    <a:pt x="54" y="13"/>
                  </a:cubicBezTo>
                  <a:cubicBezTo>
                    <a:pt x="60" y="9"/>
                    <a:pt x="63" y="5"/>
                    <a:pt x="63" y="0"/>
                  </a:cubicBezTo>
                  <a:close/>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ïṣḷïďè">
              <a:extLst>
                <a:ext uri="{FF2B5EF4-FFF2-40B4-BE49-F238E27FC236}">
                  <a16:creationId xmlns:a16="http://schemas.microsoft.com/office/drawing/2014/main" id="{71072AB0-287F-42DE-91F9-DA48BF2CB624}"/>
                </a:ext>
              </a:extLst>
            </p:cNvPr>
            <p:cNvSpPr/>
            <p:nvPr/>
          </p:nvSpPr>
          <p:spPr bwMode="auto">
            <a:xfrm>
              <a:off x="6910991" y="3815973"/>
              <a:ext cx="0" cy="134854"/>
            </a:xfrm>
            <a:custGeom>
              <a:avLst/>
              <a:gdLst>
                <a:gd name="T0" fmla="*/ 0 h 46"/>
                <a:gd name="T1" fmla="*/ 44 h 46"/>
                <a:gd name="T2" fmla="*/ 46 h 46"/>
                <a:gd name="T3" fmla="*/ 0 h 46"/>
                <a:gd name="T4" fmla="*/ 0 h 46"/>
              </a:gdLst>
              <a:ahLst/>
              <a:cxnLst>
                <a:cxn ang="0">
                  <a:pos x="0" y="T0"/>
                </a:cxn>
                <a:cxn ang="0">
                  <a:pos x="0" y="T1"/>
                </a:cxn>
                <a:cxn ang="0">
                  <a:pos x="0" y="T2"/>
                </a:cxn>
                <a:cxn ang="0">
                  <a:pos x="0" y="T3"/>
                </a:cxn>
                <a:cxn ang="0">
                  <a:pos x="0" y="T4"/>
                </a:cxn>
              </a:cxnLst>
              <a:rect l="0" t="0" r="r" b="b"/>
              <a:pathLst>
                <a:path h="46">
                  <a:moveTo>
                    <a:pt x="0" y="0"/>
                  </a:moveTo>
                  <a:lnTo>
                    <a:pt x="0" y="44"/>
                  </a:lnTo>
                  <a:lnTo>
                    <a:pt x="0" y="46"/>
                  </a:lnTo>
                  <a:lnTo>
                    <a:pt x="0" y="0"/>
                  </a:lnTo>
                  <a:lnTo>
                    <a:pt x="0" y="0"/>
                  </a:lnTo>
                  <a:close/>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iṥľîdè">
              <a:extLst>
                <a:ext uri="{FF2B5EF4-FFF2-40B4-BE49-F238E27FC236}">
                  <a16:creationId xmlns:a16="http://schemas.microsoft.com/office/drawing/2014/main" id="{6699064F-51F3-4FF3-B580-C751CD58C2B4}"/>
                </a:ext>
              </a:extLst>
            </p:cNvPr>
            <p:cNvSpPr/>
            <p:nvPr/>
          </p:nvSpPr>
          <p:spPr bwMode="auto">
            <a:xfrm>
              <a:off x="6910991" y="3815973"/>
              <a:ext cx="0" cy="134854"/>
            </a:xfrm>
            <a:custGeom>
              <a:avLst/>
              <a:gdLst>
                <a:gd name="T0" fmla="*/ 0 h 46"/>
                <a:gd name="T1" fmla="*/ 44 h 46"/>
                <a:gd name="T2" fmla="*/ 46 h 46"/>
                <a:gd name="T3" fmla="*/ 0 h 46"/>
                <a:gd name="T4" fmla="*/ 0 h 46"/>
              </a:gdLst>
              <a:ahLst/>
              <a:cxnLst>
                <a:cxn ang="0">
                  <a:pos x="0" y="T0"/>
                </a:cxn>
                <a:cxn ang="0">
                  <a:pos x="0" y="T1"/>
                </a:cxn>
                <a:cxn ang="0">
                  <a:pos x="0" y="T2"/>
                </a:cxn>
                <a:cxn ang="0">
                  <a:pos x="0" y="T3"/>
                </a:cxn>
                <a:cxn ang="0">
                  <a:pos x="0" y="T4"/>
                </a:cxn>
              </a:cxnLst>
              <a:rect l="0" t="0" r="r" b="b"/>
              <a:pathLst>
                <a:path h="46">
                  <a:moveTo>
                    <a:pt x="0" y="0"/>
                  </a:moveTo>
                  <a:lnTo>
                    <a:pt x="0" y="44"/>
                  </a:lnTo>
                  <a:lnTo>
                    <a:pt x="0" y="46"/>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iṩļiḍe">
              <a:extLst>
                <a:ext uri="{FF2B5EF4-FFF2-40B4-BE49-F238E27FC236}">
                  <a16:creationId xmlns:a16="http://schemas.microsoft.com/office/drawing/2014/main" id="{53826CE0-F636-48DB-ACEC-DC92AD68E6A1}"/>
                </a:ext>
              </a:extLst>
            </p:cNvPr>
            <p:cNvSpPr/>
            <p:nvPr/>
          </p:nvSpPr>
          <p:spPr bwMode="auto">
            <a:xfrm>
              <a:off x="6910991" y="3815973"/>
              <a:ext cx="0" cy="146581"/>
            </a:xfrm>
            <a:custGeom>
              <a:avLst/>
              <a:gdLst>
                <a:gd name="T0" fmla="*/ 0 h 24"/>
                <a:gd name="T1" fmla="*/ 22 h 24"/>
                <a:gd name="T2" fmla="*/ 24 h 24"/>
                <a:gd name="T3" fmla="*/ 2 h 24"/>
                <a:gd name="T4" fmla="*/ 0 h 24"/>
              </a:gdLst>
              <a:ahLst/>
              <a:cxnLst>
                <a:cxn ang="0">
                  <a:pos x="0" y="T0"/>
                </a:cxn>
                <a:cxn ang="0">
                  <a:pos x="0" y="T1"/>
                </a:cxn>
                <a:cxn ang="0">
                  <a:pos x="0" y="T2"/>
                </a:cxn>
                <a:cxn ang="0">
                  <a:pos x="0" y="T3"/>
                </a:cxn>
                <a:cxn ang="0">
                  <a:pos x="0" y="T4"/>
                </a:cxn>
              </a:cxnLst>
              <a:rect l="0" t="0" r="r" b="b"/>
              <a:pathLst>
                <a:path h="24">
                  <a:moveTo>
                    <a:pt x="0" y="0"/>
                  </a:moveTo>
                  <a:cubicBezTo>
                    <a:pt x="0" y="22"/>
                    <a:pt x="0" y="22"/>
                    <a:pt x="0" y="22"/>
                  </a:cubicBezTo>
                  <a:cubicBezTo>
                    <a:pt x="0" y="22"/>
                    <a:pt x="0" y="23"/>
                    <a:pt x="0" y="24"/>
                  </a:cubicBezTo>
                  <a:cubicBezTo>
                    <a:pt x="0" y="2"/>
                    <a:pt x="0" y="2"/>
                    <a:pt x="0" y="2"/>
                  </a:cubicBezTo>
                  <a:cubicBezTo>
                    <a:pt x="0" y="2"/>
                    <a:pt x="0" y="1"/>
                    <a:pt x="0" y="0"/>
                  </a:cubicBezTo>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îs1iḑe">
              <a:extLst>
                <a:ext uri="{FF2B5EF4-FFF2-40B4-BE49-F238E27FC236}">
                  <a16:creationId xmlns:a16="http://schemas.microsoft.com/office/drawing/2014/main" id="{1B4138B1-DED3-4BD2-B402-9F08B6D9DCC6}"/>
                </a:ext>
              </a:extLst>
            </p:cNvPr>
            <p:cNvSpPr/>
            <p:nvPr/>
          </p:nvSpPr>
          <p:spPr bwMode="auto">
            <a:xfrm>
              <a:off x="6524015" y="3815973"/>
              <a:ext cx="85018" cy="225736"/>
            </a:xfrm>
            <a:custGeom>
              <a:avLst/>
              <a:gdLst>
                <a:gd name="T0" fmla="*/ 14 w 14"/>
                <a:gd name="T1" fmla="*/ 15 h 37"/>
                <a:gd name="T2" fmla="*/ 14 w 14"/>
                <a:gd name="T3" fmla="*/ 37 h 37"/>
                <a:gd name="T4" fmla="*/ 9 w 14"/>
                <a:gd name="T5" fmla="*/ 34 h 37"/>
                <a:gd name="T6" fmla="*/ 0 w 14"/>
                <a:gd name="T7" fmla="*/ 21 h 37"/>
                <a:gd name="T8" fmla="*/ 0 w 14"/>
                <a:gd name="T9" fmla="*/ 0 h 37"/>
                <a:gd name="T10" fmla="*/ 10 w 14"/>
                <a:gd name="T11" fmla="*/ 13 h 37"/>
                <a:gd name="T12" fmla="*/ 14 w 14"/>
                <a:gd name="T13" fmla="*/ 15 h 37"/>
              </a:gdLst>
              <a:ahLst/>
              <a:cxnLst>
                <a:cxn ang="0">
                  <a:pos x="T0" y="T1"/>
                </a:cxn>
                <a:cxn ang="0">
                  <a:pos x="T2" y="T3"/>
                </a:cxn>
                <a:cxn ang="0">
                  <a:pos x="T4" y="T5"/>
                </a:cxn>
                <a:cxn ang="0">
                  <a:pos x="T6" y="T7"/>
                </a:cxn>
                <a:cxn ang="0">
                  <a:pos x="T8" y="T9"/>
                </a:cxn>
                <a:cxn ang="0">
                  <a:pos x="T10" y="T11"/>
                </a:cxn>
                <a:cxn ang="0">
                  <a:pos x="T12" y="T13"/>
                </a:cxn>
              </a:cxnLst>
              <a:rect l="0" t="0" r="r" b="b"/>
              <a:pathLst>
                <a:path w="14" h="37">
                  <a:moveTo>
                    <a:pt x="14" y="15"/>
                  </a:moveTo>
                  <a:cubicBezTo>
                    <a:pt x="14" y="37"/>
                    <a:pt x="14" y="37"/>
                    <a:pt x="14" y="37"/>
                  </a:cubicBezTo>
                  <a:cubicBezTo>
                    <a:pt x="12" y="36"/>
                    <a:pt x="11" y="35"/>
                    <a:pt x="9" y="34"/>
                  </a:cubicBezTo>
                  <a:cubicBezTo>
                    <a:pt x="3" y="31"/>
                    <a:pt x="0" y="26"/>
                    <a:pt x="0" y="21"/>
                  </a:cubicBezTo>
                  <a:cubicBezTo>
                    <a:pt x="0" y="0"/>
                    <a:pt x="0" y="0"/>
                    <a:pt x="0" y="0"/>
                  </a:cubicBezTo>
                  <a:cubicBezTo>
                    <a:pt x="0" y="5"/>
                    <a:pt x="3" y="9"/>
                    <a:pt x="10" y="13"/>
                  </a:cubicBezTo>
                  <a:cubicBezTo>
                    <a:pt x="11" y="14"/>
                    <a:pt x="12" y="14"/>
                    <a:pt x="14" y="15"/>
                  </a:cubicBezTo>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îŝ1íḓe">
              <a:extLst>
                <a:ext uri="{FF2B5EF4-FFF2-40B4-BE49-F238E27FC236}">
                  <a16:creationId xmlns:a16="http://schemas.microsoft.com/office/drawing/2014/main" id="{A4BFC17F-C21A-43B3-A169-14B44E219943}"/>
                </a:ext>
              </a:extLst>
            </p:cNvPr>
            <p:cNvSpPr/>
            <p:nvPr/>
          </p:nvSpPr>
          <p:spPr bwMode="auto">
            <a:xfrm>
              <a:off x="6506426" y="3692845"/>
              <a:ext cx="428016" cy="246256"/>
            </a:xfrm>
            <a:custGeom>
              <a:avLst/>
              <a:gdLst>
                <a:gd name="T0" fmla="*/ 57 w 70"/>
                <a:gd name="T1" fmla="*/ 7 h 40"/>
                <a:gd name="T2" fmla="*/ 57 w 70"/>
                <a:gd name="T3" fmla="*/ 33 h 40"/>
                <a:gd name="T4" fmla="*/ 13 w 70"/>
                <a:gd name="T5" fmla="*/ 33 h 40"/>
                <a:gd name="T6" fmla="*/ 12 w 70"/>
                <a:gd name="T7" fmla="*/ 7 h 40"/>
                <a:gd name="T8" fmla="*/ 57 w 70"/>
                <a:gd name="T9" fmla="*/ 7 h 40"/>
              </a:gdLst>
              <a:ahLst/>
              <a:cxnLst>
                <a:cxn ang="0">
                  <a:pos x="T0" y="T1"/>
                </a:cxn>
                <a:cxn ang="0">
                  <a:pos x="T2" y="T3"/>
                </a:cxn>
                <a:cxn ang="0">
                  <a:pos x="T4" y="T5"/>
                </a:cxn>
                <a:cxn ang="0">
                  <a:pos x="T6" y="T7"/>
                </a:cxn>
                <a:cxn ang="0">
                  <a:pos x="T8" y="T9"/>
                </a:cxn>
              </a:cxnLst>
              <a:rect l="0" t="0" r="r" b="b"/>
              <a:pathLst>
                <a:path w="70" h="40">
                  <a:moveTo>
                    <a:pt x="57" y="7"/>
                  </a:moveTo>
                  <a:cubicBezTo>
                    <a:pt x="70" y="14"/>
                    <a:pt x="70" y="26"/>
                    <a:pt x="57" y="33"/>
                  </a:cubicBezTo>
                  <a:cubicBezTo>
                    <a:pt x="45" y="40"/>
                    <a:pt x="25" y="40"/>
                    <a:pt x="13" y="33"/>
                  </a:cubicBezTo>
                  <a:cubicBezTo>
                    <a:pt x="0" y="26"/>
                    <a:pt x="0" y="14"/>
                    <a:pt x="12" y="7"/>
                  </a:cubicBezTo>
                  <a:cubicBezTo>
                    <a:pt x="25" y="0"/>
                    <a:pt x="45" y="0"/>
                    <a:pt x="57" y="7"/>
                  </a:cubicBezTo>
                </a:path>
              </a:pathLst>
            </a:custGeom>
            <a:solidFill>
              <a:srgbClr val="EBE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îṧ1îḍé">
              <a:extLst>
                <a:ext uri="{FF2B5EF4-FFF2-40B4-BE49-F238E27FC236}">
                  <a16:creationId xmlns:a16="http://schemas.microsoft.com/office/drawing/2014/main" id="{B9AB0106-8971-4DB7-9DB7-6A55F22CBF1D}"/>
                </a:ext>
              </a:extLst>
            </p:cNvPr>
            <p:cNvSpPr/>
            <p:nvPr/>
          </p:nvSpPr>
          <p:spPr bwMode="auto">
            <a:xfrm>
              <a:off x="6609033" y="2828018"/>
              <a:ext cx="208146" cy="1055383"/>
            </a:xfrm>
            <a:custGeom>
              <a:avLst/>
              <a:gdLst>
                <a:gd name="T0" fmla="*/ 34 w 34"/>
                <a:gd name="T1" fmla="*/ 0 h 173"/>
                <a:gd name="T2" fmla="*/ 33 w 34"/>
                <a:gd name="T3" fmla="*/ 163 h 173"/>
                <a:gd name="T4" fmla="*/ 29 w 34"/>
                <a:gd name="T5" fmla="*/ 170 h 173"/>
                <a:gd name="T6" fmla="*/ 5 w 34"/>
                <a:gd name="T7" fmla="*/ 170 h 173"/>
                <a:gd name="T8" fmla="*/ 0 w 34"/>
                <a:gd name="T9" fmla="*/ 163 h 173"/>
                <a:gd name="T10" fmla="*/ 1 w 34"/>
                <a:gd name="T11" fmla="*/ 0 h 173"/>
                <a:gd name="T12" fmla="*/ 6 w 34"/>
                <a:gd name="T13" fmla="*/ 7 h 173"/>
                <a:gd name="T14" fmla="*/ 29 w 34"/>
                <a:gd name="T15" fmla="*/ 7 h 173"/>
                <a:gd name="T16" fmla="*/ 34 w 34"/>
                <a:gd name="T17"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73">
                  <a:moveTo>
                    <a:pt x="34" y="0"/>
                  </a:moveTo>
                  <a:cubicBezTo>
                    <a:pt x="33" y="163"/>
                    <a:pt x="33" y="163"/>
                    <a:pt x="33" y="163"/>
                  </a:cubicBezTo>
                  <a:cubicBezTo>
                    <a:pt x="33" y="165"/>
                    <a:pt x="32" y="168"/>
                    <a:pt x="29" y="170"/>
                  </a:cubicBezTo>
                  <a:cubicBezTo>
                    <a:pt x="22" y="173"/>
                    <a:pt x="12" y="173"/>
                    <a:pt x="5" y="170"/>
                  </a:cubicBezTo>
                  <a:cubicBezTo>
                    <a:pt x="2" y="168"/>
                    <a:pt x="0" y="165"/>
                    <a:pt x="0" y="163"/>
                  </a:cubicBezTo>
                  <a:cubicBezTo>
                    <a:pt x="1" y="0"/>
                    <a:pt x="1" y="0"/>
                    <a:pt x="1" y="0"/>
                  </a:cubicBezTo>
                  <a:cubicBezTo>
                    <a:pt x="1" y="2"/>
                    <a:pt x="2" y="5"/>
                    <a:pt x="6" y="7"/>
                  </a:cubicBezTo>
                  <a:cubicBezTo>
                    <a:pt x="12" y="10"/>
                    <a:pt x="23" y="10"/>
                    <a:pt x="29" y="7"/>
                  </a:cubicBezTo>
                  <a:cubicBezTo>
                    <a:pt x="32" y="5"/>
                    <a:pt x="34" y="2"/>
                    <a:pt x="34" y="0"/>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iṧ1îḍê">
              <a:extLst>
                <a:ext uri="{FF2B5EF4-FFF2-40B4-BE49-F238E27FC236}">
                  <a16:creationId xmlns:a16="http://schemas.microsoft.com/office/drawing/2014/main" id="{E8C0D971-E831-470A-B821-2F072A242527}"/>
                </a:ext>
              </a:extLst>
            </p:cNvPr>
            <p:cNvSpPr/>
            <p:nvPr/>
          </p:nvSpPr>
          <p:spPr bwMode="auto">
            <a:xfrm>
              <a:off x="6811314" y="2828018"/>
              <a:ext cx="5863" cy="993820"/>
            </a:xfrm>
            <a:custGeom>
              <a:avLst/>
              <a:gdLst>
                <a:gd name="T0" fmla="*/ 2 w 2"/>
                <a:gd name="T1" fmla="*/ 0 h 339"/>
                <a:gd name="T2" fmla="*/ 0 w 2"/>
                <a:gd name="T3" fmla="*/ 339 h 339"/>
                <a:gd name="T4" fmla="*/ 0 w 2"/>
                <a:gd name="T5" fmla="*/ 339 h 339"/>
                <a:gd name="T6" fmla="*/ 2 w 2"/>
                <a:gd name="T7" fmla="*/ 0 h 339"/>
                <a:gd name="T8" fmla="*/ 2 w 2"/>
                <a:gd name="T9" fmla="*/ 0 h 339"/>
              </a:gdLst>
              <a:ahLst/>
              <a:cxnLst>
                <a:cxn ang="0">
                  <a:pos x="T0" y="T1"/>
                </a:cxn>
                <a:cxn ang="0">
                  <a:pos x="T2" y="T3"/>
                </a:cxn>
                <a:cxn ang="0">
                  <a:pos x="T4" y="T5"/>
                </a:cxn>
                <a:cxn ang="0">
                  <a:pos x="T6" y="T7"/>
                </a:cxn>
                <a:cxn ang="0">
                  <a:pos x="T8" y="T9"/>
                </a:cxn>
              </a:cxnLst>
              <a:rect l="0" t="0" r="r" b="b"/>
              <a:pathLst>
                <a:path w="2" h="339">
                  <a:moveTo>
                    <a:pt x="2" y="0"/>
                  </a:moveTo>
                  <a:lnTo>
                    <a:pt x="0" y="339"/>
                  </a:lnTo>
                  <a:lnTo>
                    <a:pt x="0" y="339"/>
                  </a:lnTo>
                  <a:lnTo>
                    <a:pt x="2" y="0"/>
                  </a:lnTo>
                  <a:lnTo>
                    <a:pt x="2" y="0"/>
                  </a:lnTo>
                  <a:close/>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ïşľíḓê">
              <a:extLst>
                <a:ext uri="{FF2B5EF4-FFF2-40B4-BE49-F238E27FC236}">
                  <a16:creationId xmlns:a16="http://schemas.microsoft.com/office/drawing/2014/main" id="{BEEE30A1-7F03-49D1-ADD4-2BB202D27CED}"/>
                </a:ext>
              </a:extLst>
            </p:cNvPr>
            <p:cNvSpPr/>
            <p:nvPr/>
          </p:nvSpPr>
          <p:spPr bwMode="auto">
            <a:xfrm>
              <a:off x="6811314" y="2828018"/>
              <a:ext cx="5863" cy="993820"/>
            </a:xfrm>
            <a:custGeom>
              <a:avLst/>
              <a:gdLst>
                <a:gd name="T0" fmla="*/ 2 w 2"/>
                <a:gd name="T1" fmla="*/ 0 h 339"/>
                <a:gd name="T2" fmla="*/ 0 w 2"/>
                <a:gd name="T3" fmla="*/ 339 h 339"/>
                <a:gd name="T4" fmla="*/ 0 w 2"/>
                <a:gd name="T5" fmla="*/ 339 h 339"/>
                <a:gd name="T6" fmla="*/ 2 w 2"/>
                <a:gd name="T7" fmla="*/ 0 h 339"/>
                <a:gd name="T8" fmla="*/ 2 w 2"/>
                <a:gd name="T9" fmla="*/ 0 h 339"/>
              </a:gdLst>
              <a:ahLst/>
              <a:cxnLst>
                <a:cxn ang="0">
                  <a:pos x="T0" y="T1"/>
                </a:cxn>
                <a:cxn ang="0">
                  <a:pos x="T2" y="T3"/>
                </a:cxn>
                <a:cxn ang="0">
                  <a:pos x="T4" y="T5"/>
                </a:cxn>
                <a:cxn ang="0">
                  <a:pos x="T6" y="T7"/>
                </a:cxn>
                <a:cxn ang="0">
                  <a:pos x="T8" y="T9"/>
                </a:cxn>
              </a:cxnLst>
              <a:rect l="0" t="0" r="r" b="b"/>
              <a:pathLst>
                <a:path w="2" h="339">
                  <a:moveTo>
                    <a:pt x="2" y="0"/>
                  </a:moveTo>
                  <a:lnTo>
                    <a:pt x="0" y="339"/>
                  </a:lnTo>
                  <a:lnTo>
                    <a:pt x="0" y="339"/>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ïŝḻîḋe">
              <a:extLst>
                <a:ext uri="{FF2B5EF4-FFF2-40B4-BE49-F238E27FC236}">
                  <a16:creationId xmlns:a16="http://schemas.microsoft.com/office/drawing/2014/main" id="{C6802E32-3FA1-497A-90B0-B8F911AC59A2}"/>
                </a:ext>
              </a:extLst>
            </p:cNvPr>
            <p:cNvSpPr/>
            <p:nvPr/>
          </p:nvSpPr>
          <p:spPr bwMode="auto">
            <a:xfrm>
              <a:off x="6811314" y="2828018"/>
              <a:ext cx="5863" cy="999683"/>
            </a:xfrm>
            <a:custGeom>
              <a:avLst/>
              <a:gdLst>
                <a:gd name="T0" fmla="*/ 2 w 2"/>
                <a:gd name="T1" fmla="*/ 0 h 341"/>
                <a:gd name="T2" fmla="*/ 0 w 2"/>
                <a:gd name="T3" fmla="*/ 339 h 341"/>
                <a:gd name="T4" fmla="*/ 0 w 2"/>
                <a:gd name="T5" fmla="*/ 341 h 341"/>
                <a:gd name="T6" fmla="*/ 2 w 2"/>
                <a:gd name="T7" fmla="*/ 2 h 341"/>
                <a:gd name="T8" fmla="*/ 2 w 2"/>
                <a:gd name="T9" fmla="*/ 0 h 341"/>
              </a:gdLst>
              <a:ahLst/>
              <a:cxnLst>
                <a:cxn ang="0">
                  <a:pos x="T0" y="T1"/>
                </a:cxn>
                <a:cxn ang="0">
                  <a:pos x="T2" y="T3"/>
                </a:cxn>
                <a:cxn ang="0">
                  <a:pos x="T4" y="T5"/>
                </a:cxn>
                <a:cxn ang="0">
                  <a:pos x="T6" y="T7"/>
                </a:cxn>
                <a:cxn ang="0">
                  <a:pos x="T8" y="T9"/>
                </a:cxn>
              </a:cxnLst>
              <a:rect l="0" t="0" r="r" b="b"/>
              <a:pathLst>
                <a:path w="2" h="341">
                  <a:moveTo>
                    <a:pt x="2" y="0"/>
                  </a:moveTo>
                  <a:lnTo>
                    <a:pt x="0" y="339"/>
                  </a:lnTo>
                  <a:lnTo>
                    <a:pt x="0" y="341"/>
                  </a:lnTo>
                  <a:lnTo>
                    <a:pt x="2" y="2"/>
                  </a:lnTo>
                  <a:lnTo>
                    <a:pt x="2" y="0"/>
                  </a:lnTo>
                  <a:close/>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ïṧ1îḋè">
              <a:extLst>
                <a:ext uri="{FF2B5EF4-FFF2-40B4-BE49-F238E27FC236}">
                  <a16:creationId xmlns:a16="http://schemas.microsoft.com/office/drawing/2014/main" id="{2149CB98-00CD-4CDD-89F3-EFAF1E0A6284}"/>
                </a:ext>
              </a:extLst>
            </p:cNvPr>
            <p:cNvSpPr/>
            <p:nvPr/>
          </p:nvSpPr>
          <p:spPr bwMode="auto">
            <a:xfrm>
              <a:off x="6811314" y="2828018"/>
              <a:ext cx="5863" cy="999683"/>
            </a:xfrm>
            <a:custGeom>
              <a:avLst/>
              <a:gdLst>
                <a:gd name="T0" fmla="*/ 2 w 2"/>
                <a:gd name="T1" fmla="*/ 0 h 341"/>
                <a:gd name="T2" fmla="*/ 0 w 2"/>
                <a:gd name="T3" fmla="*/ 339 h 341"/>
                <a:gd name="T4" fmla="*/ 0 w 2"/>
                <a:gd name="T5" fmla="*/ 341 h 341"/>
                <a:gd name="T6" fmla="*/ 2 w 2"/>
                <a:gd name="T7" fmla="*/ 2 h 341"/>
                <a:gd name="T8" fmla="*/ 2 w 2"/>
                <a:gd name="T9" fmla="*/ 0 h 341"/>
              </a:gdLst>
              <a:ahLst/>
              <a:cxnLst>
                <a:cxn ang="0">
                  <a:pos x="T0" y="T1"/>
                </a:cxn>
                <a:cxn ang="0">
                  <a:pos x="T2" y="T3"/>
                </a:cxn>
                <a:cxn ang="0">
                  <a:pos x="T4" y="T5"/>
                </a:cxn>
                <a:cxn ang="0">
                  <a:pos x="T6" y="T7"/>
                </a:cxn>
                <a:cxn ang="0">
                  <a:pos x="T8" y="T9"/>
                </a:cxn>
              </a:cxnLst>
              <a:rect l="0" t="0" r="r" b="b"/>
              <a:pathLst>
                <a:path w="2" h="341">
                  <a:moveTo>
                    <a:pt x="2" y="0"/>
                  </a:moveTo>
                  <a:lnTo>
                    <a:pt x="0" y="339"/>
                  </a:lnTo>
                  <a:lnTo>
                    <a:pt x="0" y="341"/>
                  </a:lnTo>
                  <a:lnTo>
                    <a:pt x="2"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íŝḷide">
              <a:extLst>
                <a:ext uri="{FF2B5EF4-FFF2-40B4-BE49-F238E27FC236}">
                  <a16:creationId xmlns:a16="http://schemas.microsoft.com/office/drawing/2014/main" id="{A4E96FBD-CA9B-4F29-A836-31E3A7058E2E}"/>
                </a:ext>
              </a:extLst>
            </p:cNvPr>
            <p:cNvSpPr/>
            <p:nvPr/>
          </p:nvSpPr>
          <p:spPr bwMode="auto">
            <a:xfrm>
              <a:off x="6811314" y="2833881"/>
              <a:ext cx="5863" cy="999683"/>
            </a:xfrm>
            <a:custGeom>
              <a:avLst/>
              <a:gdLst>
                <a:gd name="T0" fmla="*/ 2 w 2"/>
                <a:gd name="T1" fmla="*/ 0 h 341"/>
                <a:gd name="T2" fmla="*/ 0 w 2"/>
                <a:gd name="T3" fmla="*/ 339 h 341"/>
                <a:gd name="T4" fmla="*/ 0 w 2"/>
                <a:gd name="T5" fmla="*/ 341 h 341"/>
                <a:gd name="T6" fmla="*/ 0 w 2"/>
                <a:gd name="T7" fmla="*/ 2 h 341"/>
                <a:gd name="T8" fmla="*/ 2 w 2"/>
                <a:gd name="T9" fmla="*/ 0 h 341"/>
              </a:gdLst>
              <a:ahLst/>
              <a:cxnLst>
                <a:cxn ang="0">
                  <a:pos x="T0" y="T1"/>
                </a:cxn>
                <a:cxn ang="0">
                  <a:pos x="T2" y="T3"/>
                </a:cxn>
                <a:cxn ang="0">
                  <a:pos x="T4" y="T5"/>
                </a:cxn>
                <a:cxn ang="0">
                  <a:pos x="T6" y="T7"/>
                </a:cxn>
                <a:cxn ang="0">
                  <a:pos x="T8" y="T9"/>
                </a:cxn>
              </a:cxnLst>
              <a:rect l="0" t="0" r="r" b="b"/>
              <a:pathLst>
                <a:path w="2" h="341">
                  <a:moveTo>
                    <a:pt x="2" y="0"/>
                  </a:moveTo>
                  <a:lnTo>
                    <a:pt x="0" y="339"/>
                  </a:lnTo>
                  <a:lnTo>
                    <a:pt x="0" y="341"/>
                  </a:lnTo>
                  <a:lnTo>
                    <a:pt x="0" y="2"/>
                  </a:lnTo>
                  <a:lnTo>
                    <a:pt x="2" y="0"/>
                  </a:lnTo>
                  <a:close/>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íṥ1ïďé">
              <a:extLst>
                <a:ext uri="{FF2B5EF4-FFF2-40B4-BE49-F238E27FC236}">
                  <a16:creationId xmlns:a16="http://schemas.microsoft.com/office/drawing/2014/main" id="{39AEA607-C45A-4978-A435-A448924AC3BD}"/>
                </a:ext>
              </a:extLst>
            </p:cNvPr>
            <p:cNvSpPr/>
            <p:nvPr/>
          </p:nvSpPr>
          <p:spPr bwMode="auto">
            <a:xfrm>
              <a:off x="6811314" y="2833881"/>
              <a:ext cx="5863" cy="999683"/>
            </a:xfrm>
            <a:custGeom>
              <a:avLst/>
              <a:gdLst>
                <a:gd name="T0" fmla="*/ 2 w 2"/>
                <a:gd name="T1" fmla="*/ 0 h 341"/>
                <a:gd name="T2" fmla="*/ 0 w 2"/>
                <a:gd name="T3" fmla="*/ 339 h 341"/>
                <a:gd name="T4" fmla="*/ 0 w 2"/>
                <a:gd name="T5" fmla="*/ 341 h 341"/>
                <a:gd name="T6" fmla="*/ 0 w 2"/>
                <a:gd name="T7" fmla="*/ 2 h 341"/>
                <a:gd name="T8" fmla="*/ 2 w 2"/>
                <a:gd name="T9" fmla="*/ 0 h 341"/>
              </a:gdLst>
              <a:ahLst/>
              <a:cxnLst>
                <a:cxn ang="0">
                  <a:pos x="T0" y="T1"/>
                </a:cxn>
                <a:cxn ang="0">
                  <a:pos x="T2" y="T3"/>
                </a:cxn>
                <a:cxn ang="0">
                  <a:pos x="T4" y="T5"/>
                </a:cxn>
                <a:cxn ang="0">
                  <a:pos x="T6" y="T7"/>
                </a:cxn>
                <a:cxn ang="0">
                  <a:pos x="T8" y="T9"/>
                </a:cxn>
              </a:cxnLst>
              <a:rect l="0" t="0" r="r" b="b"/>
              <a:pathLst>
                <a:path w="2" h="341">
                  <a:moveTo>
                    <a:pt x="2" y="0"/>
                  </a:moveTo>
                  <a:lnTo>
                    <a:pt x="0" y="339"/>
                  </a:lnTo>
                  <a:lnTo>
                    <a:pt x="0" y="341"/>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iṧḷiḋé">
              <a:extLst>
                <a:ext uri="{FF2B5EF4-FFF2-40B4-BE49-F238E27FC236}">
                  <a16:creationId xmlns:a16="http://schemas.microsoft.com/office/drawing/2014/main" id="{9DB65BC3-3369-49E3-9760-559F9430F2C7}"/>
                </a:ext>
              </a:extLst>
            </p:cNvPr>
            <p:cNvSpPr/>
            <p:nvPr/>
          </p:nvSpPr>
          <p:spPr bwMode="auto">
            <a:xfrm>
              <a:off x="6811314" y="2839745"/>
              <a:ext cx="0" cy="999683"/>
            </a:xfrm>
            <a:custGeom>
              <a:avLst/>
              <a:gdLst>
                <a:gd name="T0" fmla="*/ 0 h 341"/>
                <a:gd name="T1" fmla="*/ 339 h 341"/>
                <a:gd name="T2" fmla="*/ 341 h 341"/>
                <a:gd name="T3" fmla="*/ 2 h 341"/>
                <a:gd name="T4" fmla="*/ 0 h 341"/>
              </a:gdLst>
              <a:ahLst/>
              <a:cxnLst>
                <a:cxn ang="0">
                  <a:pos x="0" y="T0"/>
                </a:cxn>
                <a:cxn ang="0">
                  <a:pos x="0" y="T1"/>
                </a:cxn>
                <a:cxn ang="0">
                  <a:pos x="0" y="T2"/>
                </a:cxn>
                <a:cxn ang="0">
                  <a:pos x="0" y="T3"/>
                </a:cxn>
                <a:cxn ang="0">
                  <a:pos x="0" y="T4"/>
                </a:cxn>
              </a:cxnLst>
              <a:rect l="0" t="0" r="r" b="b"/>
              <a:pathLst>
                <a:path h="341">
                  <a:moveTo>
                    <a:pt x="0" y="0"/>
                  </a:moveTo>
                  <a:lnTo>
                    <a:pt x="0" y="339"/>
                  </a:lnTo>
                  <a:lnTo>
                    <a:pt x="0" y="341"/>
                  </a:lnTo>
                  <a:lnTo>
                    <a:pt x="0" y="2"/>
                  </a:lnTo>
                  <a:lnTo>
                    <a:pt x="0" y="0"/>
                  </a:lnTo>
                  <a:close/>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îṡḻiḑe">
              <a:extLst>
                <a:ext uri="{FF2B5EF4-FFF2-40B4-BE49-F238E27FC236}">
                  <a16:creationId xmlns:a16="http://schemas.microsoft.com/office/drawing/2014/main" id="{BC42F083-82BF-49C9-AF29-14FD64FABB9A}"/>
                </a:ext>
              </a:extLst>
            </p:cNvPr>
            <p:cNvSpPr/>
            <p:nvPr/>
          </p:nvSpPr>
          <p:spPr bwMode="auto">
            <a:xfrm>
              <a:off x="6811314" y="2839745"/>
              <a:ext cx="0" cy="999683"/>
            </a:xfrm>
            <a:custGeom>
              <a:avLst/>
              <a:gdLst>
                <a:gd name="T0" fmla="*/ 0 h 341"/>
                <a:gd name="T1" fmla="*/ 339 h 341"/>
                <a:gd name="T2" fmla="*/ 341 h 341"/>
                <a:gd name="T3" fmla="*/ 2 h 341"/>
                <a:gd name="T4" fmla="*/ 0 h 341"/>
              </a:gdLst>
              <a:ahLst/>
              <a:cxnLst>
                <a:cxn ang="0">
                  <a:pos x="0" y="T0"/>
                </a:cxn>
                <a:cxn ang="0">
                  <a:pos x="0" y="T1"/>
                </a:cxn>
                <a:cxn ang="0">
                  <a:pos x="0" y="T2"/>
                </a:cxn>
                <a:cxn ang="0">
                  <a:pos x="0" y="T3"/>
                </a:cxn>
                <a:cxn ang="0">
                  <a:pos x="0" y="T4"/>
                </a:cxn>
              </a:cxnLst>
              <a:rect l="0" t="0" r="r" b="b"/>
              <a:pathLst>
                <a:path h="341">
                  <a:moveTo>
                    <a:pt x="0" y="0"/>
                  </a:moveTo>
                  <a:lnTo>
                    <a:pt x="0" y="339"/>
                  </a:lnTo>
                  <a:lnTo>
                    <a:pt x="0" y="341"/>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ísļïďé">
              <a:extLst>
                <a:ext uri="{FF2B5EF4-FFF2-40B4-BE49-F238E27FC236}">
                  <a16:creationId xmlns:a16="http://schemas.microsoft.com/office/drawing/2014/main" id="{A849171A-3693-42EA-B48F-37B2BF9AF5B2}"/>
                </a:ext>
              </a:extLst>
            </p:cNvPr>
            <p:cNvSpPr/>
            <p:nvPr/>
          </p:nvSpPr>
          <p:spPr bwMode="auto">
            <a:xfrm>
              <a:off x="6805451" y="2845608"/>
              <a:ext cx="5863" cy="999683"/>
            </a:xfrm>
            <a:custGeom>
              <a:avLst/>
              <a:gdLst>
                <a:gd name="T0" fmla="*/ 2 w 2"/>
                <a:gd name="T1" fmla="*/ 0 h 341"/>
                <a:gd name="T2" fmla="*/ 2 w 2"/>
                <a:gd name="T3" fmla="*/ 339 h 341"/>
                <a:gd name="T4" fmla="*/ 0 w 2"/>
                <a:gd name="T5" fmla="*/ 341 h 341"/>
                <a:gd name="T6" fmla="*/ 0 w 2"/>
                <a:gd name="T7" fmla="*/ 2 h 341"/>
                <a:gd name="T8" fmla="*/ 2 w 2"/>
                <a:gd name="T9" fmla="*/ 0 h 341"/>
              </a:gdLst>
              <a:ahLst/>
              <a:cxnLst>
                <a:cxn ang="0">
                  <a:pos x="T0" y="T1"/>
                </a:cxn>
                <a:cxn ang="0">
                  <a:pos x="T2" y="T3"/>
                </a:cxn>
                <a:cxn ang="0">
                  <a:pos x="T4" y="T5"/>
                </a:cxn>
                <a:cxn ang="0">
                  <a:pos x="T6" y="T7"/>
                </a:cxn>
                <a:cxn ang="0">
                  <a:pos x="T8" y="T9"/>
                </a:cxn>
              </a:cxnLst>
              <a:rect l="0" t="0" r="r" b="b"/>
              <a:pathLst>
                <a:path w="2" h="341">
                  <a:moveTo>
                    <a:pt x="2" y="0"/>
                  </a:moveTo>
                  <a:lnTo>
                    <a:pt x="2" y="339"/>
                  </a:lnTo>
                  <a:lnTo>
                    <a:pt x="0" y="341"/>
                  </a:lnTo>
                  <a:lnTo>
                    <a:pt x="0" y="2"/>
                  </a:lnTo>
                  <a:lnTo>
                    <a:pt x="2" y="0"/>
                  </a:lnTo>
                  <a:close/>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îṣľïḋé">
              <a:extLst>
                <a:ext uri="{FF2B5EF4-FFF2-40B4-BE49-F238E27FC236}">
                  <a16:creationId xmlns:a16="http://schemas.microsoft.com/office/drawing/2014/main" id="{73617EC0-7B52-4BBA-83DF-4D5BD3128D71}"/>
                </a:ext>
              </a:extLst>
            </p:cNvPr>
            <p:cNvSpPr/>
            <p:nvPr/>
          </p:nvSpPr>
          <p:spPr bwMode="auto">
            <a:xfrm>
              <a:off x="6805451" y="2845608"/>
              <a:ext cx="5863" cy="999683"/>
            </a:xfrm>
            <a:custGeom>
              <a:avLst/>
              <a:gdLst>
                <a:gd name="T0" fmla="*/ 2 w 2"/>
                <a:gd name="T1" fmla="*/ 0 h 341"/>
                <a:gd name="T2" fmla="*/ 2 w 2"/>
                <a:gd name="T3" fmla="*/ 339 h 341"/>
                <a:gd name="T4" fmla="*/ 0 w 2"/>
                <a:gd name="T5" fmla="*/ 341 h 341"/>
                <a:gd name="T6" fmla="*/ 0 w 2"/>
                <a:gd name="T7" fmla="*/ 2 h 341"/>
                <a:gd name="T8" fmla="*/ 2 w 2"/>
                <a:gd name="T9" fmla="*/ 0 h 341"/>
              </a:gdLst>
              <a:ahLst/>
              <a:cxnLst>
                <a:cxn ang="0">
                  <a:pos x="T0" y="T1"/>
                </a:cxn>
                <a:cxn ang="0">
                  <a:pos x="T2" y="T3"/>
                </a:cxn>
                <a:cxn ang="0">
                  <a:pos x="T4" y="T5"/>
                </a:cxn>
                <a:cxn ang="0">
                  <a:pos x="T6" y="T7"/>
                </a:cxn>
                <a:cxn ang="0">
                  <a:pos x="T8" y="T9"/>
                </a:cxn>
              </a:cxnLst>
              <a:rect l="0" t="0" r="r" b="b"/>
              <a:pathLst>
                <a:path w="2" h="341">
                  <a:moveTo>
                    <a:pt x="2" y="0"/>
                  </a:moveTo>
                  <a:lnTo>
                    <a:pt x="2" y="339"/>
                  </a:lnTo>
                  <a:lnTo>
                    <a:pt x="0" y="341"/>
                  </a:lnTo>
                  <a:lnTo>
                    <a:pt x="0" y="2"/>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iṣḻiďè">
              <a:extLst>
                <a:ext uri="{FF2B5EF4-FFF2-40B4-BE49-F238E27FC236}">
                  <a16:creationId xmlns:a16="http://schemas.microsoft.com/office/drawing/2014/main" id="{88309FA0-A22D-4E0A-B27B-267F3A3C627A}"/>
                </a:ext>
              </a:extLst>
            </p:cNvPr>
            <p:cNvSpPr/>
            <p:nvPr/>
          </p:nvSpPr>
          <p:spPr bwMode="auto">
            <a:xfrm>
              <a:off x="6799588" y="2851471"/>
              <a:ext cx="5863" cy="999683"/>
            </a:xfrm>
            <a:custGeom>
              <a:avLst/>
              <a:gdLst>
                <a:gd name="T0" fmla="*/ 1 w 1"/>
                <a:gd name="T1" fmla="*/ 0 h 164"/>
                <a:gd name="T2" fmla="*/ 1 w 1"/>
                <a:gd name="T3" fmla="*/ 163 h 164"/>
                <a:gd name="T4" fmla="*/ 0 w 1"/>
                <a:gd name="T5" fmla="*/ 164 h 164"/>
                <a:gd name="T6" fmla="*/ 0 w 1"/>
                <a:gd name="T7" fmla="*/ 1 h 164"/>
                <a:gd name="T8" fmla="*/ 1 w 1"/>
                <a:gd name="T9" fmla="*/ 0 h 164"/>
              </a:gdLst>
              <a:ahLst/>
              <a:cxnLst>
                <a:cxn ang="0">
                  <a:pos x="T0" y="T1"/>
                </a:cxn>
                <a:cxn ang="0">
                  <a:pos x="T2" y="T3"/>
                </a:cxn>
                <a:cxn ang="0">
                  <a:pos x="T4" y="T5"/>
                </a:cxn>
                <a:cxn ang="0">
                  <a:pos x="T6" y="T7"/>
                </a:cxn>
                <a:cxn ang="0">
                  <a:pos x="T8" y="T9"/>
                </a:cxn>
              </a:cxnLst>
              <a:rect l="0" t="0" r="r" b="b"/>
              <a:pathLst>
                <a:path w="1" h="164">
                  <a:moveTo>
                    <a:pt x="1" y="0"/>
                  </a:moveTo>
                  <a:cubicBezTo>
                    <a:pt x="1" y="163"/>
                    <a:pt x="1" y="163"/>
                    <a:pt x="1" y="163"/>
                  </a:cubicBezTo>
                  <a:cubicBezTo>
                    <a:pt x="1" y="163"/>
                    <a:pt x="0" y="164"/>
                    <a:pt x="0" y="164"/>
                  </a:cubicBezTo>
                  <a:cubicBezTo>
                    <a:pt x="0" y="1"/>
                    <a:pt x="0" y="1"/>
                    <a:pt x="0" y="1"/>
                  </a:cubicBezTo>
                  <a:cubicBezTo>
                    <a:pt x="1" y="1"/>
                    <a:pt x="1" y="0"/>
                    <a:pt x="1" y="0"/>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îsḻiḑè">
              <a:extLst>
                <a:ext uri="{FF2B5EF4-FFF2-40B4-BE49-F238E27FC236}">
                  <a16:creationId xmlns:a16="http://schemas.microsoft.com/office/drawing/2014/main" id="{FE14FAD7-F69A-4A90-A64F-C8929146AE68}"/>
                </a:ext>
              </a:extLst>
            </p:cNvPr>
            <p:cNvSpPr/>
            <p:nvPr/>
          </p:nvSpPr>
          <p:spPr bwMode="auto">
            <a:xfrm>
              <a:off x="6787861" y="2857334"/>
              <a:ext cx="11726" cy="1008477"/>
            </a:xfrm>
            <a:custGeom>
              <a:avLst/>
              <a:gdLst>
                <a:gd name="T0" fmla="*/ 2 w 2"/>
                <a:gd name="T1" fmla="*/ 0 h 165"/>
                <a:gd name="T2" fmla="*/ 2 w 2"/>
                <a:gd name="T3" fmla="*/ 163 h 165"/>
                <a:gd name="T4" fmla="*/ 0 w 2"/>
                <a:gd name="T5" fmla="*/ 165 h 165"/>
                <a:gd name="T6" fmla="*/ 0 w 2"/>
                <a:gd name="T7" fmla="*/ 1 h 165"/>
                <a:gd name="T8" fmla="*/ 2 w 2"/>
                <a:gd name="T9" fmla="*/ 0 h 165"/>
              </a:gdLst>
              <a:ahLst/>
              <a:cxnLst>
                <a:cxn ang="0">
                  <a:pos x="T0" y="T1"/>
                </a:cxn>
                <a:cxn ang="0">
                  <a:pos x="T2" y="T3"/>
                </a:cxn>
                <a:cxn ang="0">
                  <a:pos x="T4" y="T5"/>
                </a:cxn>
                <a:cxn ang="0">
                  <a:pos x="T6" y="T7"/>
                </a:cxn>
                <a:cxn ang="0">
                  <a:pos x="T8" y="T9"/>
                </a:cxn>
              </a:cxnLst>
              <a:rect l="0" t="0" r="r" b="b"/>
              <a:pathLst>
                <a:path w="2" h="165">
                  <a:moveTo>
                    <a:pt x="2" y="0"/>
                  </a:moveTo>
                  <a:cubicBezTo>
                    <a:pt x="2" y="163"/>
                    <a:pt x="2" y="163"/>
                    <a:pt x="2" y="163"/>
                  </a:cubicBezTo>
                  <a:cubicBezTo>
                    <a:pt x="1" y="164"/>
                    <a:pt x="1" y="164"/>
                    <a:pt x="0" y="165"/>
                  </a:cubicBezTo>
                  <a:cubicBezTo>
                    <a:pt x="0" y="1"/>
                    <a:pt x="0" y="1"/>
                    <a:pt x="0" y="1"/>
                  </a:cubicBezTo>
                  <a:cubicBezTo>
                    <a:pt x="1" y="1"/>
                    <a:pt x="2" y="0"/>
                    <a:pt x="2" y="0"/>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íŝľîdê">
              <a:extLst>
                <a:ext uri="{FF2B5EF4-FFF2-40B4-BE49-F238E27FC236}">
                  <a16:creationId xmlns:a16="http://schemas.microsoft.com/office/drawing/2014/main" id="{B1392BE6-3A55-4031-9817-B3D73F483A40}"/>
                </a:ext>
              </a:extLst>
            </p:cNvPr>
            <p:cNvSpPr/>
            <p:nvPr/>
          </p:nvSpPr>
          <p:spPr bwMode="auto">
            <a:xfrm>
              <a:off x="6761477" y="2866128"/>
              <a:ext cx="26385" cy="1005546"/>
            </a:xfrm>
            <a:custGeom>
              <a:avLst/>
              <a:gdLst>
                <a:gd name="T0" fmla="*/ 4 w 4"/>
                <a:gd name="T1" fmla="*/ 0 h 165"/>
                <a:gd name="T2" fmla="*/ 4 w 4"/>
                <a:gd name="T3" fmla="*/ 164 h 165"/>
                <a:gd name="T4" fmla="*/ 4 w 4"/>
                <a:gd name="T5" fmla="*/ 164 h 165"/>
                <a:gd name="T6" fmla="*/ 0 w 4"/>
                <a:gd name="T7" fmla="*/ 165 h 165"/>
                <a:gd name="T8" fmla="*/ 0 w 4"/>
                <a:gd name="T9" fmla="*/ 2 h 165"/>
                <a:gd name="T10" fmla="*/ 4 w 4"/>
                <a:gd name="T11" fmla="*/ 1 h 165"/>
                <a:gd name="T12" fmla="*/ 4 w 4"/>
                <a:gd name="T13" fmla="*/ 0 h 165"/>
              </a:gdLst>
              <a:ahLst/>
              <a:cxnLst>
                <a:cxn ang="0">
                  <a:pos x="T0" y="T1"/>
                </a:cxn>
                <a:cxn ang="0">
                  <a:pos x="T2" y="T3"/>
                </a:cxn>
                <a:cxn ang="0">
                  <a:pos x="T4" y="T5"/>
                </a:cxn>
                <a:cxn ang="0">
                  <a:pos x="T6" y="T7"/>
                </a:cxn>
                <a:cxn ang="0">
                  <a:pos x="T8" y="T9"/>
                </a:cxn>
                <a:cxn ang="0">
                  <a:pos x="T10" y="T11"/>
                </a:cxn>
                <a:cxn ang="0">
                  <a:pos x="T12" y="T13"/>
                </a:cxn>
              </a:cxnLst>
              <a:rect l="0" t="0" r="r" b="b"/>
              <a:pathLst>
                <a:path w="4" h="165">
                  <a:moveTo>
                    <a:pt x="4" y="0"/>
                  </a:moveTo>
                  <a:cubicBezTo>
                    <a:pt x="4" y="164"/>
                    <a:pt x="4" y="164"/>
                    <a:pt x="4" y="164"/>
                  </a:cubicBezTo>
                  <a:cubicBezTo>
                    <a:pt x="4" y="164"/>
                    <a:pt x="4" y="164"/>
                    <a:pt x="4" y="164"/>
                  </a:cubicBezTo>
                  <a:cubicBezTo>
                    <a:pt x="2" y="164"/>
                    <a:pt x="1" y="165"/>
                    <a:pt x="0" y="165"/>
                  </a:cubicBezTo>
                  <a:cubicBezTo>
                    <a:pt x="0" y="2"/>
                    <a:pt x="0" y="2"/>
                    <a:pt x="0" y="2"/>
                  </a:cubicBezTo>
                  <a:cubicBezTo>
                    <a:pt x="2" y="2"/>
                    <a:pt x="3" y="1"/>
                    <a:pt x="4" y="1"/>
                  </a:cubicBezTo>
                  <a:cubicBezTo>
                    <a:pt x="4" y="0"/>
                    <a:pt x="4" y="0"/>
                    <a:pt x="4" y="0"/>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í$1îďê">
              <a:extLst>
                <a:ext uri="{FF2B5EF4-FFF2-40B4-BE49-F238E27FC236}">
                  <a16:creationId xmlns:a16="http://schemas.microsoft.com/office/drawing/2014/main" id="{CB3FDF84-64A9-44E2-9743-FA83433BD6AA}"/>
                </a:ext>
              </a:extLst>
            </p:cNvPr>
            <p:cNvSpPr/>
            <p:nvPr/>
          </p:nvSpPr>
          <p:spPr bwMode="auto">
            <a:xfrm>
              <a:off x="6743888" y="2877855"/>
              <a:ext cx="17590" cy="999683"/>
            </a:xfrm>
            <a:custGeom>
              <a:avLst/>
              <a:gdLst>
                <a:gd name="T0" fmla="*/ 3 w 3"/>
                <a:gd name="T1" fmla="*/ 0 h 164"/>
                <a:gd name="T2" fmla="*/ 3 w 3"/>
                <a:gd name="T3" fmla="*/ 163 h 164"/>
                <a:gd name="T4" fmla="*/ 0 w 3"/>
                <a:gd name="T5" fmla="*/ 164 h 164"/>
                <a:gd name="T6" fmla="*/ 0 w 3"/>
                <a:gd name="T7" fmla="*/ 1 h 164"/>
                <a:gd name="T8" fmla="*/ 3 w 3"/>
                <a:gd name="T9" fmla="*/ 0 h 164"/>
              </a:gdLst>
              <a:ahLst/>
              <a:cxnLst>
                <a:cxn ang="0">
                  <a:pos x="T0" y="T1"/>
                </a:cxn>
                <a:cxn ang="0">
                  <a:pos x="T2" y="T3"/>
                </a:cxn>
                <a:cxn ang="0">
                  <a:pos x="T4" y="T5"/>
                </a:cxn>
                <a:cxn ang="0">
                  <a:pos x="T6" y="T7"/>
                </a:cxn>
                <a:cxn ang="0">
                  <a:pos x="T8" y="T9"/>
                </a:cxn>
              </a:cxnLst>
              <a:rect l="0" t="0" r="r" b="b"/>
              <a:pathLst>
                <a:path w="3" h="164">
                  <a:moveTo>
                    <a:pt x="3" y="0"/>
                  </a:moveTo>
                  <a:cubicBezTo>
                    <a:pt x="3" y="163"/>
                    <a:pt x="3" y="163"/>
                    <a:pt x="3" y="163"/>
                  </a:cubicBezTo>
                  <a:cubicBezTo>
                    <a:pt x="2" y="164"/>
                    <a:pt x="1" y="164"/>
                    <a:pt x="0" y="164"/>
                  </a:cubicBezTo>
                  <a:cubicBezTo>
                    <a:pt x="0" y="1"/>
                    <a:pt x="0" y="1"/>
                    <a:pt x="0" y="1"/>
                  </a:cubicBezTo>
                  <a:cubicBezTo>
                    <a:pt x="1" y="1"/>
                    <a:pt x="2" y="1"/>
                    <a:pt x="3" y="0"/>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îṩḷíḋe">
              <a:extLst>
                <a:ext uri="{FF2B5EF4-FFF2-40B4-BE49-F238E27FC236}">
                  <a16:creationId xmlns:a16="http://schemas.microsoft.com/office/drawing/2014/main" id="{7F73EF16-BC1C-44CC-9CEC-335BCCF9386D}"/>
                </a:ext>
              </a:extLst>
            </p:cNvPr>
            <p:cNvSpPr/>
            <p:nvPr/>
          </p:nvSpPr>
          <p:spPr bwMode="auto">
            <a:xfrm>
              <a:off x="6732161" y="2883718"/>
              <a:ext cx="11726" cy="993820"/>
            </a:xfrm>
            <a:custGeom>
              <a:avLst/>
              <a:gdLst>
                <a:gd name="T0" fmla="*/ 2 w 2"/>
                <a:gd name="T1" fmla="*/ 0 h 163"/>
                <a:gd name="T2" fmla="*/ 2 w 2"/>
                <a:gd name="T3" fmla="*/ 163 h 163"/>
                <a:gd name="T4" fmla="*/ 0 w 2"/>
                <a:gd name="T5" fmla="*/ 163 h 163"/>
                <a:gd name="T6" fmla="*/ 0 w 2"/>
                <a:gd name="T7" fmla="*/ 0 h 163"/>
                <a:gd name="T8" fmla="*/ 2 w 2"/>
                <a:gd name="T9" fmla="*/ 0 h 163"/>
              </a:gdLst>
              <a:ahLst/>
              <a:cxnLst>
                <a:cxn ang="0">
                  <a:pos x="T0" y="T1"/>
                </a:cxn>
                <a:cxn ang="0">
                  <a:pos x="T2" y="T3"/>
                </a:cxn>
                <a:cxn ang="0">
                  <a:pos x="T4" y="T5"/>
                </a:cxn>
                <a:cxn ang="0">
                  <a:pos x="T6" y="T7"/>
                </a:cxn>
                <a:cxn ang="0">
                  <a:pos x="T8" y="T9"/>
                </a:cxn>
              </a:cxnLst>
              <a:rect l="0" t="0" r="r" b="b"/>
              <a:pathLst>
                <a:path w="2" h="163">
                  <a:moveTo>
                    <a:pt x="2" y="0"/>
                  </a:moveTo>
                  <a:cubicBezTo>
                    <a:pt x="2" y="163"/>
                    <a:pt x="2" y="163"/>
                    <a:pt x="2" y="163"/>
                  </a:cubicBezTo>
                  <a:cubicBezTo>
                    <a:pt x="1" y="163"/>
                    <a:pt x="0" y="163"/>
                    <a:pt x="0" y="163"/>
                  </a:cubicBezTo>
                  <a:cubicBezTo>
                    <a:pt x="0" y="0"/>
                    <a:pt x="0" y="0"/>
                    <a:pt x="0" y="0"/>
                  </a:cubicBezTo>
                  <a:cubicBezTo>
                    <a:pt x="1" y="0"/>
                    <a:pt x="2" y="0"/>
                    <a:pt x="2" y="0"/>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iśľiďé">
              <a:extLst>
                <a:ext uri="{FF2B5EF4-FFF2-40B4-BE49-F238E27FC236}">
                  <a16:creationId xmlns:a16="http://schemas.microsoft.com/office/drawing/2014/main" id="{9CA2AC7F-E440-41BC-9AE8-D735B14CF961}"/>
                </a:ext>
              </a:extLst>
            </p:cNvPr>
            <p:cNvSpPr/>
            <p:nvPr/>
          </p:nvSpPr>
          <p:spPr bwMode="auto">
            <a:xfrm>
              <a:off x="6720435" y="2883718"/>
              <a:ext cx="11726" cy="993820"/>
            </a:xfrm>
            <a:custGeom>
              <a:avLst/>
              <a:gdLst>
                <a:gd name="T0" fmla="*/ 2 w 2"/>
                <a:gd name="T1" fmla="*/ 0 h 163"/>
                <a:gd name="T2" fmla="*/ 2 w 2"/>
                <a:gd name="T3" fmla="*/ 163 h 163"/>
                <a:gd name="T4" fmla="*/ 0 w 2"/>
                <a:gd name="T5" fmla="*/ 163 h 163"/>
                <a:gd name="T6" fmla="*/ 0 w 2"/>
                <a:gd name="T7" fmla="*/ 0 h 163"/>
                <a:gd name="T8" fmla="*/ 2 w 2"/>
                <a:gd name="T9" fmla="*/ 0 h 163"/>
              </a:gdLst>
              <a:ahLst/>
              <a:cxnLst>
                <a:cxn ang="0">
                  <a:pos x="T0" y="T1"/>
                </a:cxn>
                <a:cxn ang="0">
                  <a:pos x="T2" y="T3"/>
                </a:cxn>
                <a:cxn ang="0">
                  <a:pos x="T4" y="T5"/>
                </a:cxn>
                <a:cxn ang="0">
                  <a:pos x="T6" y="T7"/>
                </a:cxn>
                <a:cxn ang="0">
                  <a:pos x="T8" y="T9"/>
                </a:cxn>
              </a:cxnLst>
              <a:rect l="0" t="0" r="r" b="b"/>
              <a:pathLst>
                <a:path w="2" h="163">
                  <a:moveTo>
                    <a:pt x="2" y="0"/>
                  </a:moveTo>
                  <a:cubicBezTo>
                    <a:pt x="2" y="163"/>
                    <a:pt x="2" y="163"/>
                    <a:pt x="2" y="163"/>
                  </a:cubicBezTo>
                  <a:cubicBezTo>
                    <a:pt x="1" y="163"/>
                    <a:pt x="0" y="163"/>
                    <a:pt x="0" y="163"/>
                  </a:cubicBezTo>
                  <a:cubicBezTo>
                    <a:pt x="0" y="0"/>
                    <a:pt x="0" y="0"/>
                    <a:pt x="0" y="0"/>
                  </a:cubicBezTo>
                  <a:cubicBezTo>
                    <a:pt x="1" y="0"/>
                    <a:pt x="1" y="0"/>
                    <a:pt x="2" y="0"/>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îṡľîḍè">
              <a:extLst>
                <a:ext uri="{FF2B5EF4-FFF2-40B4-BE49-F238E27FC236}">
                  <a16:creationId xmlns:a16="http://schemas.microsoft.com/office/drawing/2014/main" id="{8D1972C8-D2B8-4A87-8738-6C9453F5C81F}"/>
                </a:ext>
              </a:extLst>
            </p:cNvPr>
            <p:cNvSpPr/>
            <p:nvPr/>
          </p:nvSpPr>
          <p:spPr bwMode="auto">
            <a:xfrm>
              <a:off x="6708708" y="2883718"/>
              <a:ext cx="11726" cy="993820"/>
            </a:xfrm>
            <a:custGeom>
              <a:avLst/>
              <a:gdLst>
                <a:gd name="T0" fmla="*/ 2 w 2"/>
                <a:gd name="T1" fmla="*/ 0 h 163"/>
                <a:gd name="T2" fmla="*/ 2 w 2"/>
                <a:gd name="T3" fmla="*/ 163 h 163"/>
                <a:gd name="T4" fmla="*/ 0 w 2"/>
                <a:gd name="T5" fmla="*/ 163 h 163"/>
                <a:gd name="T6" fmla="*/ 1 w 2"/>
                <a:gd name="T7" fmla="*/ 0 h 163"/>
                <a:gd name="T8" fmla="*/ 2 w 2"/>
                <a:gd name="T9" fmla="*/ 0 h 163"/>
              </a:gdLst>
              <a:ahLst/>
              <a:cxnLst>
                <a:cxn ang="0">
                  <a:pos x="T0" y="T1"/>
                </a:cxn>
                <a:cxn ang="0">
                  <a:pos x="T2" y="T3"/>
                </a:cxn>
                <a:cxn ang="0">
                  <a:pos x="T4" y="T5"/>
                </a:cxn>
                <a:cxn ang="0">
                  <a:pos x="T6" y="T7"/>
                </a:cxn>
                <a:cxn ang="0">
                  <a:pos x="T8" y="T9"/>
                </a:cxn>
              </a:cxnLst>
              <a:rect l="0" t="0" r="r" b="b"/>
              <a:pathLst>
                <a:path w="2" h="163">
                  <a:moveTo>
                    <a:pt x="2" y="0"/>
                  </a:moveTo>
                  <a:cubicBezTo>
                    <a:pt x="2" y="163"/>
                    <a:pt x="2" y="163"/>
                    <a:pt x="2" y="163"/>
                  </a:cubicBezTo>
                  <a:cubicBezTo>
                    <a:pt x="1" y="163"/>
                    <a:pt x="1" y="163"/>
                    <a:pt x="0" y="163"/>
                  </a:cubicBezTo>
                  <a:cubicBezTo>
                    <a:pt x="1" y="0"/>
                    <a:pt x="1" y="0"/>
                    <a:pt x="1" y="0"/>
                  </a:cubicBezTo>
                  <a:cubicBezTo>
                    <a:pt x="1" y="0"/>
                    <a:pt x="2" y="0"/>
                    <a:pt x="2" y="0"/>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isļiḑe">
              <a:extLst>
                <a:ext uri="{FF2B5EF4-FFF2-40B4-BE49-F238E27FC236}">
                  <a16:creationId xmlns:a16="http://schemas.microsoft.com/office/drawing/2014/main" id="{57FBBA15-0398-48AB-A3C7-F489182A2782}"/>
                </a:ext>
              </a:extLst>
            </p:cNvPr>
            <p:cNvSpPr/>
            <p:nvPr/>
          </p:nvSpPr>
          <p:spPr bwMode="auto">
            <a:xfrm>
              <a:off x="6696982" y="2883718"/>
              <a:ext cx="17590" cy="993820"/>
            </a:xfrm>
            <a:custGeom>
              <a:avLst/>
              <a:gdLst>
                <a:gd name="T0" fmla="*/ 3 w 3"/>
                <a:gd name="T1" fmla="*/ 0 h 163"/>
                <a:gd name="T2" fmla="*/ 2 w 3"/>
                <a:gd name="T3" fmla="*/ 163 h 163"/>
                <a:gd name="T4" fmla="*/ 0 w 3"/>
                <a:gd name="T5" fmla="*/ 163 h 163"/>
                <a:gd name="T6" fmla="*/ 1 w 3"/>
                <a:gd name="T7" fmla="*/ 0 h 163"/>
                <a:gd name="T8" fmla="*/ 3 w 3"/>
                <a:gd name="T9" fmla="*/ 0 h 163"/>
              </a:gdLst>
              <a:ahLst/>
              <a:cxnLst>
                <a:cxn ang="0">
                  <a:pos x="T0" y="T1"/>
                </a:cxn>
                <a:cxn ang="0">
                  <a:pos x="T2" y="T3"/>
                </a:cxn>
                <a:cxn ang="0">
                  <a:pos x="T4" y="T5"/>
                </a:cxn>
                <a:cxn ang="0">
                  <a:pos x="T6" y="T7"/>
                </a:cxn>
                <a:cxn ang="0">
                  <a:pos x="T8" y="T9"/>
                </a:cxn>
              </a:cxnLst>
              <a:rect l="0" t="0" r="r" b="b"/>
              <a:pathLst>
                <a:path w="3" h="163">
                  <a:moveTo>
                    <a:pt x="3" y="0"/>
                  </a:moveTo>
                  <a:cubicBezTo>
                    <a:pt x="2" y="163"/>
                    <a:pt x="2" y="163"/>
                    <a:pt x="2" y="163"/>
                  </a:cubicBezTo>
                  <a:cubicBezTo>
                    <a:pt x="2" y="163"/>
                    <a:pt x="1" y="163"/>
                    <a:pt x="0" y="163"/>
                  </a:cubicBezTo>
                  <a:cubicBezTo>
                    <a:pt x="1" y="0"/>
                    <a:pt x="1" y="0"/>
                    <a:pt x="1" y="0"/>
                  </a:cubicBezTo>
                  <a:cubicBezTo>
                    <a:pt x="1" y="0"/>
                    <a:pt x="2" y="0"/>
                    <a:pt x="3" y="0"/>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işļîḋe">
              <a:extLst>
                <a:ext uri="{FF2B5EF4-FFF2-40B4-BE49-F238E27FC236}">
                  <a16:creationId xmlns:a16="http://schemas.microsoft.com/office/drawing/2014/main" id="{01386643-D1E9-412D-89D5-50AD5F77DC98}"/>
                </a:ext>
              </a:extLst>
            </p:cNvPr>
            <p:cNvSpPr/>
            <p:nvPr/>
          </p:nvSpPr>
          <p:spPr bwMode="auto">
            <a:xfrm>
              <a:off x="6688186" y="2883718"/>
              <a:ext cx="14659" cy="993820"/>
            </a:xfrm>
            <a:custGeom>
              <a:avLst/>
              <a:gdLst>
                <a:gd name="T0" fmla="*/ 2 w 2"/>
                <a:gd name="T1" fmla="*/ 0 h 163"/>
                <a:gd name="T2" fmla="*/ 1 w 2"/>
                <a:gd name="T3" fmla="*/ 163 h 163"/>
                <a:gd name="T4" fmla="*/ 0 w 2"/>
                <a:gd name="T5" fmla="*/ 163 h 163"/>
                <a:gd name="T6" fmla="*/ 0 w 2"/>
                <a:gd name="T7" fmla="*/ 0 h 163"/>
                <a:gd name="T8" fmla="*/ 2 w 2"/>
                <a:gd name="T9" fmla="*/ 0 h 163"/>
              </a:gdLst>
              <a:ahLst/>
              <a:cxnLst>
                <a:cxn ang="0">
                  <a:pos x="T0" y="T1"/>
                </a:cxn>
                <a:cxn ang="0">
                  <a:pos x="T2" y="T3"/>
                </a:cxn>
                <a:cxn ang="0">
                  <a:pos x="T4" y="T5"/>
                </a:cxn>
                <a:cxn ang="0">
                  <a:pos x="T6" y="T7"/>
                </a:cxn>
                <a:cxn ang="0">
                  <a:pos x="T8" y="T9"/>
                </a:cxn>
              </a:cxnLst>
              <a:rect l="0" t="0" r="r" b="b"/>
              <a:pathLst>
                <a:path w="2" h="163">
                  <a:moveTo>
                    <a:pt x="2" y="0"/>
                  </a:moveTo>
                  <a:cubicBezTo>
                    <a:pt x="1" y="163"/>
                    <a:pt x="1" y="163"/>
                    <a:pt x="1" y="163"/>
                  </a:cubicBezTo>
                  <a:cubicBezTo>
                    <a:pt x="1" y="163"/>
                    <a:pt x="0" y="163"/>
                    <a:pt x="0" y="163"/>
                  </a:cubicBezTo>
                  <a:cubicBezTo>
                    <a:pt x="0" y="0"/>
                    <a:pt x="0" y="0"/>
                    <a:pt x="0" y="0"/>
                  </a:cubicBezTo>
                  <a:cubicBezTo>
                    <a:pt x="1" y="0"/>
                    <a:pt x="1" y="0"/>
                    <a:pt x="2" y="0"/>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íṥḷiḑè">
              <a:extLst>
                <a:ext uri="{FF2B5EF4-FFF2-40B4-BE49-F238E27FC236}">
                  <a16:creationId xmlns:a16="http://schemas.microsoft.com/office/drawing/2014/main" id="{2CC9E9B0-2A70-455A-9DFA-6F60474FCD93}"/>
                </a:ext>
              </a:extLst>
            </p:cNvPr>
            <p:cNvSpPr/>
            <p:nvPr/>
          </p:nvSpPr>
          <p:spPr bwMode="auto">
            <a:xfrm>
              <a:off x="6676460" y="2883718"/>
              <a:ext cx="11726" cy="993820"/>
            </a:xfrm>
            <a:custGeom>
              <a:avLst/>
              <a:gdLst>
                <a:gd name="T0" fmla="*/ 2 w 2"/>
                <a:gd name="T1" fmla="*/ 0 h 163"/>
                <a:gd name="T2" fmla="*/ 2 w 2"/>
                <a:gd name="T3" fmla="*/ 163 h 163"/>
                <a:gd name="T4" fmla="*/ 0 w 2"/>
                <a:gd name="T5" fmla="*/ 163 h 163"/>
                <a:gd name="T6" fmla="*/ 1 w 2"/>
                <a:gd name="T7" fmla="*/ 0 h 163"/>
                <a:gd name="T8" fmla="*/ 2 w 2"/>
                <a:gd name="T9" fmla="*/ 0 h 163"/>
              </a:gdLst>
              <a:ahLst/>
              <a:cxnLst>
                <a:cxn ang="0">
                  <a:pos x="T0" y="T1"/>
                </a:cxn>
                <a:cxn ang="0">
                  <a:pos x="T2" y="T3"/>
                </a:cxn>
                <a:cxn ang="0">
                  <a:pos x="T4" y="T5"/>
                </a:cxn>
                <a:cxn ang="0">
                  <a:pos x="T6" y="T7"/>
                </a:cxn>
                <a:cxn ang="0">
                  <a:pos x="T8" y="T9"/>
                </a:cxn>
              </a:cxnLst>
              <a:rect l="0" t="0" r="r" b="b"/>
              <a:pathLst>
                <a:path w="2" h="163">
                  <a:moveTo>
                    <a:pt x="2" y="0"/>
                  </a:moveTo>
                  <a:cubicBezTo>
                    <a:pt x="2" y="163"/>
                    <a:pt x="2" y="163"/>
                    <a:pt x="2" y="163"/>
                  </a:cubicBezTo>
                  <a:cubicBezTo>
                    <a:pt x="1" y="163"/>
                    <a:pt x="1" y="163"/>
                    <a:pt x="0" y="163"/>
                  </a:cubicBezTo>
                  <a:cubicBezTo>
                    <a:pt x="1" y="0"/>
                    <a:pt x="1" y="0"/>
                    <a:pt x="1" y="0"/>
                  </a:cubicBezTo>
                  <a:cubicBezTo>
                    <a:pt x="1" y="0"/>
                    <a:pt x="2" y="0"/>
                    <a:pt x="2" y="0"/>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î$ḻîdè">
              <a:extLst>
                <a:ext uri="{FF2B5EF4-FFF2-40B4-BE49-F238E27FC236}">
                  <a16:creationId xmlns:a16="http://schemas.microsoft.com/office/drawing/2014/main" id="{7FFC3909-19E7-4EC9-9A45-DD8AE1F554AA}"/>
                </a:ext>
              </a:extLst>
            </p:cNvPr>
            <p:cNvSpPr/>
            <p:nvPr/>
          </p:nvSpPr>
          <p:spPr bwMode="auto">
            <a:xfrm>
              <a:off x="6664733" y="2877855"/>
              <a:ext cx="17590" cy="999683"/>
            </a:xfrm>
            <a:custGeom>
              <a:avLst/>
              <a:gdLst>
                <a:gd name="T0" fmla="*/ 3 w 3"/>
                <a:gd name="T1" fmla="*/ 1 h 164"/>
                <a:gd name="T2" fmla="*/ 2 w 3"/>
                <a:gd name="T3" fmla="*/ 164 h 164"/>
                <a:gd name="T4" fmla="*/ 0 w 3"/>
                <a:gd name="T5" fmla="*/ 163 h 164"/>
                <a:gd name="T6" fmla="*/ 1 w 3"/>
                <a:gd name="T7" fmla="*/ 0 h 164"/>
                <a:gd name="T8" fmla="*/ 3 w 3"/>
                <a:gd name="T9" fmla="*/ 1 h 164"/>
              </a:gdLst>
              <a:ahLst/>
              <a:cxnLst>
                <a:cxn ang="0">
                  <a:pos x="T0" y="T1"/>
                </a:cxn>
                <a:cxn ang="0">
                  <a:pos x="T2" y="T3"/>
                </a:cxn>
                <a:cxn ang="0">
                  <a:pos x="T4" y="T5"/>
                </a:cxn>
                <a:cxn ang="0">
                  <a:pos x="T6" y="T7"/>
                </a:cxn>
                <a:cxn ang="0">
                  <a:pos x="T8" y="T9"/>
                </a:cxn>
              </a:cxnLst>
              <a:rect l="0" t="0" r="r" b="b"/>
              <a:pathLst>
                <a:path w="3" h="164">
                  <a:moveTo>
                    <a:pt x="3" y="1"/>
                  </a:moveTo>
                  <a:cubicBezTo>
                    <a:pt x="2" y="164"/>
                    <a:pt x="2" y="164"/>
                    <a:pt x="2" y="164"/>
                  </a:cubicBezTo>
                  <a:cubicBezTo>
                    <a:pt x="2" y="164"/>
                    <a:pt x="1" y="164"/>
                    <a:pt x="0" y="163"/>
                  </a:cubicBezTo>
                  <a:cubicBezTo>
                    <a:pt x="1" y="0"/>
                    <a:pt x="1" y="0"/>
                    <a:pt x="1" y="0"/>
                  </a:cubicBezTo>
                  <a:cubicBezTo>
                    <a:pt x="2" y="1"/>
                    <a:pt x="2" y="1"/>
                    <a:pt x="3" y="1"/>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ï$ḷïďé">
              <a:extLst>
                <a:ext uri="{FF2B5EF4-FFF2-40B4-BE49-F238E27FC236}">
                  <a16:creationId xmlns:a16="http://schemas.microsoft.com/office/drawing/2014/main" id="{386D2500-5FB3-41AC-B71E-CB3654CCDE66}"/>
                </a:ext>
              </a:extLst>
            </p:cNvPr>
            <p:cNvSpPr/>
            <p:nvPr/>
          </p:nvSpPr>
          <p:spPr bwMode="auto">
            <a:xfrm>
              <a:off x="6653007" y="2877855"/>
              <a:ext cx="17590" cy="993820"/>
            </a:xfrm>
            <a:custGeom>
              <a:avLst/>
              <a:gdLst>
                <a:gd name="T0" fmla="*/ 3 w 3"/>
                <a:gd name="T1" fmla="*/ 0 h 163"/>
                <a:gd name="T2" fmla="*/ 2 w 3"/>
                <a:gd name="T3" fmla="*/ 163 h 163"/>
                <a:gd name="T4" fmla="*/ 0 w 3"/>
                <a:gd name="T5" fmla="*/ 163 h 163"/>
                <a:gd name="T6" fmla="*/ 1 w 3"/>
                <a:gd name="T7" fmla="*/ 0 h 163"/>
                <a:gd name="T8" fmla="*/ 3 w 3"/>
                <a:gd name="T9" fmla="*/ 0 h 163"/>
              </a:gdLst>
              <a:ahLst/>
              <a:cxnLst>
                <a:cxn ang="0">
                  <a:pos x="T0" y="T1"/>
                </a:cxn>
                <a:cxn ang="0">
                  <a:pos x="T2" y="T3"/>
                </a:cxn>
                <a:cxn ang="0">
                  <a:pos x="T4" y="T5"/>
                </a:cxn>
                <a:cxn ang="0">
                  <a:pos x="T6" y="T7"/>
                </a:cxn>
                <a:cxn ang="0">
                  <a:pos x="T8" y="T9"/>
                </a:cxn>
              </a:cxnLst>
              <a:rect l="0" t="0" r="r" b="b"/>
              <a:pathLst>
                <a:path w="3" h="163">
                  <a:moveTo>
                    <a:pt x="3" y="0"/>
                  </a:moveTo>
                  <a:cubicBezTo>
                    <a:pt x="2" y="163"/>
                    <a:pt x="2" y="163"/>
                    <a:pt x="2" y="163"/>
                  </a:cubicBezTo>
                  <a:cubicBezTo>
                    <a:pt x="2" y="163"/>
                    <a:pt x="1" y="163"/>
                    <a:pt x="0" y="163"/>
                  </a:cubicBezTo>
                  <a:cubicBezTo>
                    <a:pt x="1" y="0"/>
                    <a:pt x="1" y="0"/>
                    <a:pt x="1" y="0"/>
                  </a:cubicBezTo>
                  <a:cubicBezTo>
                    <a:pt x="2" y="0"/>
                    <a:pt x="2" y="0"/>
                    <a:pt x="3" y="0"/>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íṧḷîḍê">
              <a:extLst>
                <a:ext uri="{FF2B5EF4-FFF2-40B4-BE49-F238E27FC236}">
                  <a16:creationId xmlns:a16="http://schemas.microsoft.com/office/drawing/2014/main" id="{3AB61562-DB69-4A65-A3BC-B718B0B1E7C0}"/>
                </a:ext>
              </a:extLst>
            </p:cNvPr>
            <p:cNvSpPr/>
            <p:nvPr/>
          </p:nvSpPr>
          <p:spPr bwMode="auto">
            <a:xfrm>
              <a:off x="6609033" y="2828018"/>
              <a:ext cx="49838" cy="1043656"/>
            </a:xfrm>
            <a:custGeom>
              <a:avLst/>
              <a:gdLst>
                <a:gd name="T0" fmla="*/ 8 w 8"/>
                <a:gd name="T1" fmla="*/ 8 h 171"/>
                <a:gd name="T2" fmla="*/ 7 w 8"/>
                <a:gd name="T3" fmla="*/ 171 h 171"/>
                <a:gd name="T4" fmla="*/ 5 w 8"/>
                <a:gd name="T5" fmla="*/ 170 h 171"/>
                <a:gd name="T6" fmla="*/ 0 w 8"/>
                <a:gd name="T7" fmla="*/ 163 h 171"/>
                <a:gd name="T8" fmla="*/ 1 w 8"/>
                <a:gd name="T9" fmla="*/ 0 h 171"/>
                <a:gd name="T10" fmla="*/ 6 w 8"/>
                <a:gd name="T11" fmla="*/ 7 h 171"/>
                <a:gd name="T12" fmla="*/ 8 w 8"/>
                <a:gd name="T13" fmla="*/ 8 h 171"/>
              </a:gdLst>
              <a:ahLst/>
              <a:cxnLst>
                <a:cxn ang="0">
                  <a:pos x="T0" y="T1"/>
                </a:cxn>
                <a:cxn ang="0">
                  <a:pos x="T2" y="T3"/>
                </a:cxn>
                <a:cxn ang="0">
                  <a:pos x="T4" y="T5"/>
                </a:cxn>
                <a:cxn ang="0">
                  <a:pos x="T6" y="T7"/>
                </a:cxn>
                <a:cxn ang="0">
                  <a:pos x="T8" y="T9"/>
                </a:cxn>
                <a:cxn ang="0">
                  <a:pos x="T10" y="T11"/>
                </a:cxn>
                <a:cxn ang="0">
                  <a:pos x="T12" y="T13"/>
                </a:cxn>
              </a:cxnLst>
              <a:rect l="0" t="0" r="r" b="b"/>
              <a:pathLst>
                <a:path w="8" h="171">
                  <a:moveTo>
                    <a:pt x="8" y="8"/>
                  </a:moveTo>
                  <a:cubicBezTo>
                    <a:pt x="7" y="171"/>
                    <a:pt x="7" y="171"/>
                    <a:pt x="7" y="171"/>
                  </a:cubicBezTo>
                  <a:cubicBezTo>
                    <a:pt x="7" y="170"/>
                    <a:pt x="6" y="170"/>
                    <a:pt x="5" y="170"/>
                  </a:cubicBezTo>
                  <a:cubicBezTo>
                    <a:pt x="2" y="168"/>
                    <a:pt x="0" y="165"/>
                    <a:pt x="0" y="163"/>
                  </a:cubicBezTo>
                  <a:cubicBezTo>
                    <a:pt x="1" y="0"/>
                    <a:pt x="1" y="0"/>
                    <a:pt x="1" y="0"/>
                  </a:cubicBezTo>
                  <a:cubicBezTo>
                    <a:pt x="1" y="2"/>
                    <a:pt x="2" y="5"/>
                    <a:pt x="6" y="7"/>
                  </a:cubicBezTo>
                  <a:cubicBezTo>
                    <a:pt x="6" y="7"/>
                    <a:pt x="7" y="7"/>
                    <a:pt x="8" y="8"/>
                  </a:cubicBezTo>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íṡḻîḍè">
              <a:extLst>
                <a:ext uri="{FF2B5EF4-FFF2-40B4-BE49-F238E27FC236}">
                  <a16:creationId xmlns:a16="http://schemas.microsoft.com/office/drawing/2014/main" id="{9FF5CF02-2C4D-4647-8E5C-4F25772F75A7}"/>
                </a:ext>
              </a:extLst>
            </p:cNvPr>
            <p:cNvSpPr/>
            <p:nvPr/>
          </p:nvSpPr>
          <p:spPr bwMode="auto">
            <a:xfrm>
              <a:off x="6603170" y="2760590"/>
              <a:ext cx="219872" cy="128991"/>
            </a:xfrm>
            <a:custGeom>
              <a:avLst/>
              <a:gdLst>
                <a:gd name="T0" fmla="*/ 30 w 36"/>
                <a:gd name="T1" fmla="*/ 4 h 21"/>
                <a:gd name="T2" fmla="*/ 30 w 36"/>
                <a:gd name="T3" fmla="*/ 18 h 21"/>
                <a:gd name="T4" fmla="*/ 7 w 36"/>
                <a:gd name="T5" fmla="*/ 18 h 21"/>
                <a:gd name="T6" fmla="*/ 6 w 36"/>
                <a:gd name="T7" fmla="*/ 4 h 21"/>
                <a:gd name="T8" fmla="*/ 30 w 36"/>
                <a:gd name="T9" fmla="*/ 4 h 21"/>
              </a:gdLst>
              <a:ahLst/>
              <a:cxnLst>
                <a:cxn ang="0">
                  <a:pos x="T0" y="T1"/>
                </a:cxn>
                <a:cxn ang="0">
                  <a:pos x="T2" y="T3"/>
                </a:cxn>
                <a:cxn ang="0">
                  <a:pos x="T4" y="T5"/>
                </a:cxn>
                <a:cxn ang="0">
                  <a:pos x="T6" y="T7"/>
                </a:cxn>
                <a:cxn ang="0">
                  <a:pos x="T8" y="T9"/>
                </a:cxn>
              </a:cxnLst>
              <a:rect l="0" t="0" r="r" b="b"/>
              <a:pathLst>
                <a:path w="36" h="21">
                  <a:moveTo>
                    <a:pt x="30" y="4"/>
                  </a:moveTo>
                  <a:cubicBezTo>
                    <a:pt x="36" y="8"/>
                    <a:pt x="36" y="14"/>
                    <a:pt x="30" y="18"/>
                  </a:cubicBezTo>
                  <a:cubicBezTo>
                    <a:pt x="24" y="21"/>
                    <a:pt x="13" y="21"/>
                    <a:pt x="7" y="18"/>
                  </a:cubicBezTo>
                  <a:cubicBezTo>
                    <a:pt x="0" y="14"/>
                    <a:pt x="0" y="8"/>
                    <a:pt x="6" y="4"/>
                  </a:cubicBezTo>
                  <a:cubicBezTo>
                    <a:pt x="13" y="0"/>
                    <a:pt x="23" y="0"/>
                    <a:pt x="30" y="4"/>
                  </a:cubicBezTo>
                  <a:close/>
                </a:path>
              </a:pathLst>
            </a:custGeom>
            <a:solidFill>
              <a:srgbClr val="D0E5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îŝḻíḑè">
              <a:extLst>
                <a:ext uri="{FF2B5EF4-FFF2-40B4-BE49-F238E27FC236}">
                  <a16:creationId xmlns:a16="http://schemas.microsoft.com/office/drawing/2014/main" id="{E7FB8ABD-6FC3-485B-B72D-0E4A895C18DB}"/>
                </a:ext>
              </a:extLst>
            </p:cNvPr>
            <p:cNvSpPr/>
            <p:nvPr/>
          </p:nvSpPr>
          <p:spPr bwMode="auto">
            <a:xfrm>
              <a:off x="5949418" y="2693164"/>
              <a:ext cx="108471" cy="252119"/>
            </a:xfrm>
            <a:custGeom>
              <a:avLst/>
              <a:gdLst>
                <a:gd name="T0" fmla="*/ 0 w 18"/>
                <a:gd name="T1" fmla="*/ 16 h 41"/>
                <a:gd name="T2" fmla="*/ 0 w 18"/>
                <a:gd name="T3" fmla="*/ 0 h 41"/>
                <a:gd name="T4" fmla="*/ 18 w 18"/>
                <a:gd name="T5" fmla="*/ 25 h 41"/>
                <a:gd name="T6" fmla="*/ 18 w 18"/>
                <a:gd name="T7" fmla="*/ 41 h 41"/>
                <a:gd name="T8" fmla="*/ 0 w 18"/>
                <a:gd name="T9" fmla="*/ 16 h 41"/>
              </a:gdLst>
              <a:ahLst/>
              <a:cxnLst>
                <a:cxn ang="0">
                  <a:pos x="T0" y="T1"/>
                </a:cxn>
                <a:cxn ang="0">
                  <a:pos x="T2" y="T3"/>
                </a:cxn>
                <a:cxn ang="0">
                  <a:pos x="T4" y="T5"/>
                </a:cxn>
                <a:cxn ang="0">
                  <a:pos x="T6" y="T7"/>
                </a:cxn>
                <a:cxn ang="0">
                  <a:pos x="T8" y="T9"/>
                </a:cxn>
              </a:cxnLst>
              <a:rect l="0" t="0" r="r" b="b"/>
              <a:pathLst>
                <a:path w="18" h="41">
                  <a:moveTo>
                    <a:pt x="0" y="16"/>
                  </a:moveTo>
                  <a:cubicBezTo>
                    <a:pt x="0" y="0"/>
                    <a:pt x="0" y="0"/>
                    <a:pt x="0" y="0"/>
                  </a:cubicBezTo>
                  <a:cubicBezTo>
                    <a:pt x="0" y="9"/>
                    <a:pt x="6" y="18"/>
                    <a:pt x="18" y="25"/>
                  </a:cubicBezTo>
                  <a:cubicBezTo>
                    <a:pt x="18" y="41"/>
                    <a:pt x="18" y="41"/>
                    <a:pt x="18" y="41"/>
                  </a:cubicBezTo>
                  <a:cubicBezTo>
                    <a:pt x="6" y="34"/>
                    <a:pt x="0" y="25"/>
                    <a:pt x="0" y="16"/>
                  </a:cubicBez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ïṥḷidè">
              <a:extLst>
                <a:ext uri="{FF2B5EF4-FFF2-40B4-BE49-F238E27FC236}">
                  <a16:creationId xmlns:a16="http://schemas.microsoft.com/office/drawing/2014/main" id="{B920C285-69DB-41FF-BD63-AEA85FB1C536}"/>
                </a:ext>
              </a:extLst>
            </p:cNvPr>
            <p:cNvSpPr/>
            <p:nvPr/>
          </p:nvSpPr>
          <p:spPr bwMode="auto">
            <a:xfrm>
              <a:off x="5949418" y="2693164"/>
              <a:ext cx="108471" cy="252119"/>
            </a:xfrm>
            <a:custGeom>
              <a:avLst/>
              <a:gdLst>
                <a:gd name="T0" fmla="*/ 18 w 18"/>
                <a:gd name="T1" fmla="*/ 25 h 41"/>
                <a:gd name="T2" fmla="*/ 18 w 18"/>
                <a:gd name="T3" fmla="*/ 41 h 41"/>
                <a:gd name="T4" fmla="*/ 0 w 18"/>
                <a:gd name="T5" fmla="*/ 16 h 41"/>
                <a:gd name="T6" fmla="*/ 0 w 18"/>
                <a:gd name="T7" fmla="*/ 0 h 41"/>
                <a:gd name="T8" fmla="*/ 18 w 18"/>
                <a:gd name="T9" fmla="*/ 25 h 41"/>
              </a:gdLst>
              <a:ahLst/>
              <a:cxnLst>
                <a:cxn ang="0">
                  <a:pos x="T0" y="T1"/>
                </a:cxn>
                <a:cxn ang="0">
                  <a:pos x="T2" y="T3"/>
                </a:cxn>
                <a:cxn ang="0">
                  <a:pos x="T4" y="T5"/>
                </a:cxn>
                <a:cxn ang="0">
                  <a:pos x="T6" y="T7"/>
                </a:cxn>
                <a:cxn ang="0">
                  <a:pos x="T8" y="T9"/>
                </a:cxn>
              </a:cxnLst>
              <a:rect l="0" t="0" r="r" b="b"/>
              <a:pathLst>
                <a:path w="18" h="41">
                  <a:moveTo>
                    <a:pt x="18" y="25"/>
                  </a:moveTo>
                  <a:cubicBezTo>
                    <a:pt x="18" y="41"/>
                    <a:pt x="18" y="41"/>
                    <a:pt x="18" y="41"/>
                  </a:cubicBezTo>
                  <a:cubicBezTo>
                    <a:pt x="6" y="34"/>
                    <a:pt x="0" y="25"/>
                    <a:pt x="0" y="16"/>
                  </a:cubicBezTo>
                  <a:cubicBezTo>
                    <a:pt x="0" y="0"/>
                    <a:pt x="0" y="0"/>
                    <a:pt x="0" y="0"/>
                  </a:cubicBezTo>
                  <a:cubicBezTo>
                    <a:pt x="0" y="9"/>
                    <a:pt x="6" y="18"/>
                    <a:pt x="18" y="25"/>
                  </a:cubicBezTo>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îṥ1íḍè">
              <a:extLst>
                <a:ext uri="{FF2B5EF4-FFF2-40B4-BE49-F238E27FC236}">
                  <a16:creationId xmlns:a16="http://schemas.microsoft.com/office/drawing/2014/main" id="{1AD5612A-7583-470A-8B3B-F2A419EE8227}"/>
                </a:ext>
              </a:extLst>
            </p:cNvPr>
            <p:cNvSpPr/>
            <p:nvPr/>
          </p:nvSpPr>
          <p:spPr bwMode="auto">
            <a:xfrm>
              <a:off x="6963758" y="2895445"/>
              <a:ext cx="296094" cy="266778"/>
            </a:xfrm>
            <a:custGeom>
              <a:avLst/>
              <a:gdLst>
                <a:gd name="T0" fmla="*/ 101 w 101"/>
                <a:gd name="T1" fmla="*/ 0 h 91"/>
                <a:gd name="T2" fmla="*/ 101 w 101"/>
                <a:gd name="T3" fmla="*/ 33 h 91"/>
                <a:gd name="T4" fmla="*/ 0 w 101"/>
                <a:gd name="T5" fmla="*/ 91 h 91"/>
                <a:gd name="T6" fmla="*/ 0 w 101"/>
                <a:gd name="T7" fmla="*/ 58 h 91"/>
                <a:gd name="T8" fmla="*/ 101 w 101"/>
                <a:gd name="T9" fmla="*/ 0 h 91"/>
              </a:gdLst>
              <a:ahLst/>
              <a:cxnLst>
                <a:cxn ang="0">
                  <a:pos x="T0" y="T1"/>
                </a:cxn>
                <a:cxn ang="0">
                  <a:pos x="T2" y="T3"/>
                </a:cxn>
                <a:cxn ang="0">
                  <a:pos x="T4" y="T5"/>
                </a:cxn>
                <a:cxn ang="0">
                  <a:pos x="T6" y="T7"/>
                </a:cxn>
                <a:cxn ang="0">
                  <a:pos x="T8" y="T9"/>
                </a:cxn>
              </a:cxnLst>
              <a:rect l="0" t="0" r="r" b="b"/>
              <a:pathLst>
                <a:path w="101" h="91">
                  <a:moveTo>
                    <a:pt x="101" y="0"/>
                  </a:moveTo>
                  <a:lnTo>
                    <a:pt x="101" y="33"/>
                  </a:lnTo>
                  <a:lnTo>
                    <a:pt x="0" y="91"/>
                  </a:lnTo>
                  <a:lnTo>
                    <a:pt x="0" y="58"/>
                  </a:lnTo>
                  <a:lnTo>
                    <a:pt x="101" y="0"/>
                  </a:ln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íś1ïdé">
              <a:extLst>
                <a:ext uri="{FF2B5EF4-FFF2-40B4-BE49-F238E27FC236}">
                  <a16:creationId xmlns:a16="http://schemas.microsoft.com/office/drawing/2014/main" id="{20775A6F-08EB-4FF0-B4CB-1204342A4DB1}"/>
                </a:ext>
              </a:extLst>
            </p:cNvPr>
            <p:cNvSpPr/>
            <p:nvPr/>
          </p:nvSpPr>
          <p:spPr bwMode="auto">
            <a:xfrm>
              <a:off x="6057889" y="2845608"/>
              <a:ext cx="381110" cy="316615"/>
            </a:xfrm>
            <a:custGeom>
              <a:avLst/>
              <a:gdLst>
                <a:gd name="T0" fmla="*/ 130 w 130"/>
                <a:gd name="T1" fmla="*/ 75 h 108"/>
                <a:gd name="T2" fmla="*/ 130 w 130"/>
                <a:gd name="T3" fmla="*/ 108 h 108"/>
                <a:gd name="T4" fmla="*/ 0 w 130"/>
                <a:gd name="T5" fmla="*/ 34 h 108"/>
                <a:gd name="T6" fmla="*/ 0 w 130"/>
                <a:gd name="T7" fmla="*/ 0 h 108"/>
                <a:gd name="T8" fmla="*/ 130 w 130"/>
                <a:gd name="T9" fmla="*/ 75 h 108"/>
              </a:gdLst>
              <a:ahLst/>
              <a:cxnLst>
                <a:cxn ang="0">
                  <a:pos x="T0" y="T1"/>
                </a:cxn>
                <a:cxn ang="0">
                  <a:pos x="T2" y="T3"/>
                </a:cxn>
                <a:cxn ang="0">
                  <a:pos x="T4" y="T5"/>
                </a:cxn>
                <a:cxn ang="0">
                  <a:pos x="T6" y="T7"/>
                </a:cxn>
                <a:cxn ang="0">
                  <a:pos x="T8" y="T9"/>
                </a:cxn>
              </a:cxnLst>
              <a:rect l="0" t="0" r="r" b="b"/>
              <a:pathLst>
                <a:path w="130" h="108">
                  <a:moveTo>
                    <a:pt x="130" y="75"/>
                  </a:moveTo>
                  <a:lnTo>
                    <a:pt x="130" y="108"/>
                  </a:lnTo>
                  <a:lnTo>
                    <a:pt x="0" y="34"/>
                  </a:lnTo>
                  <a:lnTo>
                    <a:pt x="0" y="0"/>
                  </a:lnTo>
                  <a:lnTo>
                    <a:pt x="130" y="75"/>
                  </a:ln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íṧ1ïḓè">
              <a:extLst>
                <a:ext uri="{FF2B5EF4-FFF2-40B4-BE49-F238E27FC236}">
                  <a16:creationId xmlns:a16="http://schemas.microsoft.com/office/drawing/2014/main" id="{C5C4A3B1-B943-42B9-BBDD-A1BCF38E1313}"/>
                </a:ext>
              </a:extLst>
            </p:cNvPr>
            <p:cNvSpPr/>
            <p:nvPr/>
          </p:nvSpPr>
          <p:spPr bwMode="auto">
            <a:xfrm>
              <a:off x="6438999" y="3065478"/>
              <a:ext cx="524761" cy="184693"/>
            </a:xfrm>
            <a:custGeom>
              <a:avLst/>
              <a:gdLst>
                <a:gd name="T0" fmla="*/ 86 w 86"/>
                <a:gd name="T1" fmla="*/ 0 h 30"/>
                <a:gd name="T2" fmla="*/ 86 w 86"/>
                <a:gd name="T3" fmla="*/ 16 h 30"/>
                <a:gd name="T4" fmla="*/ 0 w 86"/>
                <a:gd name="T5" fmla="*/ 16 h 30"/>
                <a:gd name="T6" fmla="*/ 0 w 86"/>
                <a:gd name="T7" fmla="*/ 0 h 30"/>
                <a:gd name="T8" fmla="*/ 86 w 86"/>
                <a:gd name="T9" fmla="*/ 0 h 30"/>
              </a:gdLst>
              <a:ahLst/>
              <a:cxnLst>
                <a:cxn ang="0">
                  <a:pos x="T0" y="T1"/>
                </a:cxn>
                <a:cxn ang="0">
                  <a:pos x="T2" y="T3"/>
                </a:cxn>
                <a:cxn ang="0">
                  <a:pos x="T4" y="T5"/>
                </a:cxn>
                <a:cxn ang="0">
                  <a:pos x="T6" y="T7"/>
                </a:cxn>
                <a:cxn ang="0">
                  <a:pos x="T8" y="T9"/>
                </a:cxn>
              </a:cxnLst>
              <a:rect l="0" t="0" r="r" b="b"/>
              <a:pathLst>
                <a:path w="86" h="30">
                  <a:moveTo>
                    <a:pt x="86" y="0"/>
                  </a:moveTo>
                  <a:cubicBezTo>
                    <a:pt x="86" y="16"/>
                    <a:pt x="86" y="16"/>
                    <a:pt x="86" y="16"/>
                  </a:cubicBezTo>
                  <a:cubicBezTo>
                    <a:pt x="63" y="30"/>
                    <a:pt x="24" y="30"/>
                    <a:pt x="0" y="16"/>
                  </a:cubicBezTo>
                  <a:cubicBezTo>
                    <a:pt x="0" y="0"/>
                    <a:pt x="0" y="0"/>
                    <a:pt x="0" y="0"/>
                  </a:cubicBezTo>
                  <a:cubicBezTo>
                    <a:pt x="24" y="13"/>
                    <a:pt x="63" y="13"/>
                    <a:pt x="86" y="0"/>
                  </a:cubicBez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îSḻîdè">
              <a:extLst>
                <a:ext uri="{FF2B5EF4-FFF2-40B4-BE49-F238E27FC236}">
                  <a16:creationId xmlns:a16="http://schemas.microsoft.com/office/drawing/2014/main" id="{C617AABF-E8DD-4865-B026-58C627506716}"/>
                </a:ext>
              </a:extLst>
            </p:cNvPr>
            <p:cNvSpPr/>
            <p:nvPr/>
          </p:nvSpPr>
          <p:spPr bwMode="auto">
            <a:xfrm>
              <a:off x="6494699" y="3088931"/>
              <a:ext cx="41043" cy="111401"/>
            </a:xfrm>
            <a:custGeom>
              <a:avLst/>
              <a:gdLst>
                <a:gd name="T0" fmla="*/ 7 w 7"/>
                <a:gd name="T1" fmla="*/ 2 h 18"/>
                <a:gd name="T2" fmla="*/ 7 w 7"/>
                <a:gd name="T3" fmla="*/ 18 h 18"/>
                <a:gd name="T4" fmla="*/ 0 w 7"/>
                <a:gd name="T5" fmla="*/ 16 h 18"/>
                <a:gd name="T6" fmla="*/ 0 w 7"/>
                <a:gd name="T7" fmla="*/ 0 h 18"/>
                <a:gd name="T8" fmla="*/ 7 w 7"/>
                <a:gd name="T9" fmla="*/ 2 h 18"/>
              </a:gdLst>
              <a:ahLst/>
              <a:cxnLst>
                <a:cxn ang="0">
                  <a:pos x="T0" y="T1"/>
                </a:cxn>
                <a:cxn ang="0">
                  <a:pos x="T2" y="T3"/>
                </a:cxn>
                <a:cxn ang="0">
                  <a:pos x="T4" y="T5"/>
                </a:cxn>
                <a:cxn ang="0">
                  <a:pos x="T6" y="T7"/>
                </a:cxn>
                <a:cxn ang="0">
                  <a:pos x="T8" y="T9"/>
                </a:cxn>
              </a:cxnLst>
              <a:rect l="0" t="0" r="r" b="b"/>
              <a:pathLst>
                <a:path w="7" h="18">
                  <a:moveTo>
                    <a:pt x="7" y="2"/>
                  </a:moveTo>
                  <a:cubicBezTo>
                    <a:pt x="7" y="18"/>
                    <a:pt x="7" y="18"/>
                    <a:pt x="7" y="18"/>
                  </a:cubicBezTo>
                  <a:cubicBezTo>
                    <a:pt x="5" y="18"/>
                    <a:pt x="2" y="17"/>
                    <a:pt x="0" y="16"/>
                  </a:cubicBezTo>
                  <a:cubicBezTo>
                    <a:pt x="0" y="0"/>
                    <a:pt x="0" y="0"/>
                    <a:pt x="0" y="0"/>
                  </a:cubicBezTo>
                  <a:cubicBezTo>
                    <a:pt x="2" y="1"/>
                    <a:pt x="5" y="2"/>
                    <a:pt x="7" y="2"/>
                  </a:cubicBezTo>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íṥļíḓè">
              <a:extLst>
                <a:ext uri="{FF2B5EF4-FFF2-40B4-BE49-F238E27FC236}">
                  <a16:creationId xmlns:a16="http://schemas.microsoft.com/office/drawing/2014/main" id="{44358965-6936-45E9-8ECB-FD88ED70999E}"/>
                </a:ext>
              </a:extLst>
            </p:cNvPr>
            <p:cNvSpPr/>
            <p:nvPr/>
          </p:nvSpPr>
          <p:spPr bwMode="auto">
            <a:xfrm>
              <a:off x="6438999" y="3065478"/>
              <a:ext cx="55702" cy="123128"/>
            </a:xfrm>
            <a:custGeom>
              <a:avLst/>
              <a:gdLst>
                <a:gd name="T0" fmla="*/ 9 w 9"/>
                <a:gd name="T1" fmla="*/ 4 h 20"/>
                <a:gd name="T2" fmla="*/ 9 w 9"/>
                <a:gd name="T3" fmla="*/ 20 h 20"/>
                <a:gd name="T4" fmla="*/ 0 w 9"/>
                <a:gd name="T5" fmla="*/ 16 h 20"/>
                <a:gd name="T6" fmla="*/ 0 w 9"/>
                <a:gd name="T7" fmla="*/ 0 h 20"/>
                <a:gd name="T8" fmla="*/ 9 w 9"/>
                <a:gd name="T9" fmla="*/ 4 h 20"/>
              </a:gdLst>
              <a:ahLst/>
              <a:cxnLst>
                <a:cxn ang="0">
                  <a:pos x="T0" y="T1"/>
                </a:cxn>
                <a:cxn ang="0">
                  <a:pos x="T2" y="T3"/>
                </a:cxn>
                <a:cxn ang="0">
                  <a:pos x="T4" y="T5"/>
                </a:cxn>
                <a:cxn ang="0">
                  <a:pos x="T6" y="T7"/>
                </a:cxn>
                <a:cxn ang="0">
                  <a:pos x="T8" y="T9"/>
                </a:cxn>
              </a:cxnLst>
              <a:rect l="0" t="0" r="r" b="b"/>
              <a:pathLst>
                <a:path w="9" h="20">
                  <a:moveTo>
                    <a:pt x="9" y="4"/>
                  </a:moveTo>
                  <a:cubicBezTo>
                    <a:pt x="9" y="20"/>
                    <a:pt x="9" y="20"/>
                    <a:pt x="9" y="20"/>
                  </a:cubicBezTo>
                  <a:cubicBezTo>
                    <a:pt x="6" y="19"/>
                    <a:pt x="3" y="17"/>
                    <a:pt x="0" y="16"/>
                  </a:cubicBezTo>
                  <a:cubicBezTo>
                    <a:pt x="0" y="0"/>
                    <a:pt x="0" y="0"/>
                    <a:pt x="0" y="0"/>
                  </a:cubicBezTo>
                  <a:cubicBezTo>
                    <a:pt x="3" y="1"/>
                    <a:pt x="6" y="3"/>
                    <a:pt x="9" y="4"/>
                  </a:cubicBezTo>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ïṡḷídê">
              <a:extLst>
                <a:ext uri="{FF2B5EF4-FFF2-40B4-BE49-F238E27FC236}">
                  <a16:creationId xmlns:a16="http://schemas.microsoft.com/office/drawing/2014/main" id="{3ABD2137-4B2B-407B-95A6-C373949DD356}"/>
                </a:ext>
              </a:extLst>
            </p:cNvPr>
            <p:cNvSpPr/>
            <p:nvPr/>
          </p:nvSpPr>
          <p:spPr bwMode="auto">
            <a:xfrm>
              <a:off x="7380048" y="2314984"/>
              <a:ext cx="257982" cy="275572"/>
            </a:xfrm>
            <a:custGeom>
              <a:avLst/>
              <a:gdLst>
                <a:gd name="T0" fmla="*/ 17 w 42"/>
                <a:gd name="T1" fmla="*/ 39 h 45"/>
                <a:gd name="T2" fmla="*/ 0 w 42"/>
                <a:gd name="T3" fmla="*/ 45 h 45"/>
                <a:gd name="T4" fmla="*/ 25 w 42"/>
                <a:gd name="T5" fmla="*/ 7 h 45"/>
                <a:gd name="T6" fmla="*/ 42 w 42"/>
                <a:gd name="T7" fmla="*/ 0 h 45"/>
                <a:gd name="T8" fmla="*/ 17 w 42"/>
                <a:gd name="T9" fmla="*/ 39 h 45"/>
              </a:gdLst>
              <a:ahLst/>
              <a:cxnLst>
                <a:cxn ang="0">
                  <a:pos x="T0" y="T1"/>
                </a:cxn>
                <a:cxn ang="0">
                  <a:pos x="T2" y="T3"/>
                </a:cxn>
                <a:cxn ang="0">
                  <a:pos x="T4" y="T5"/>
                </a:cxn>
                <a:cxn ang="0">
                  <a:pos x="T6" y="T7"/>
                </a:cxn>
                <a:cxn ang="0">
                  <a:pos x="T8" y="T9"/>
                </a:cxn>
              </a:cxnLst>
              <a:rect l="0" t="0" r="r" b="b"/>
              <a:pathLst>
                <a:path w="42" h="45">
                  <a:moveTo>
                    <a:pt x="17" y="39"/>
                  </a:moveTo>
                  <a:cubicBezTo>
                    <a:pt x="0" y="45"/>
                    <a:pt x="0" y="45"/>
                    <a:pt x="0" y="45"/>
                  </a:cubicBezTo>
                  <a:cubicBezTo>
                    <a:pt x="13" y="40"/>
                    <a:pt x="23" y="27"/>
                    <a:pt x="25" y="7"/>
                  </a:cubicBezTo>
                  <a:cubicBezTo>
                    <a:pt x="42" y="0"/>
                    <a:pt x="42" y="0"/>
                    <a:pt x="42" y="0"/>
                  </a:cubicBezTo>
                  <a:cubicBezTo>
                    <a:pt x="40" y="20"/>
                    <a:pt x="30" y="33"/>
                    <a:pt x="17" y="3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ïş1îḋe">
              <a:extLst>
                <a:ext uri="{FF2B5EF4-FFF2-40B4-BE49-F238E27FC236}">
                  <a16:creationId xmlns:a16="http://schemas.microsoft.com/office/drawing/2014/main" id="{139CC258-596B-4D5A-B2B3-0CEC72399152}"/>
                </a:ext>
              </a:extLst>
            </p:cNvPr>
            <p:cNvSpPr/>
            <p:nvPr/>
          </p:nvSpPr>
          <p:spPr bwMode="auto">
            <a:xfrm>
              <a:off x="6843563" y="975235"/>
              <a:ext cx="366453" cy="102608"/>
            </a:xfrm>
            <a:custGeom>
              <a:avLst/>
              <a:gdLst>
                <a:gd name="T0" fmla="*/ 0 w 60"/>
                <a:gd name="T1" fmla="*/ 12 h 17"/>
                <a:gd name="T2" fmla="*/ 16 w 60"/>
                <a:gd name="T3" fmla="*/ 5 h 17"/>
                <a:gd name="T4" fmla="*/ 60 w 60"/>
                <a:gd name="T5" fmla="*/ 10 h 17"/>
                <a:gd name="T6" fmla="*/ 43 w 60"/>
                <a:gd name="T7" fmla="*/ 17 h 17"/>
                <a:gd name="T8" fmla="*/ 0 w 60"/>
                <a:gd name="T9" fmla="*/ 12 h 17"/>
              </a:gdLst>
              <a:ahLst/>
              <a:cxnLst>
                <a:cxn ang="0">
                  <a:pos x="T0" y="T1"/>
                </a:cxn>
                <a:cxn ang="0">
                  <a:pos x="T2" y="T3"/>
                </a:cxn>
                <a:cxn ang="0">
                  <a:pos x="T4" y="T5"/>
                </a:cxn>
                <a:cxn ang="0">
                  <a:pos x="T6" y="T7"/>
                </a:cxn>
                <a:cxn ang="0">
                  <a:pos x="T8" y="T9"/>
                </a:cxn>
              </a:cxnLst>
              <a:rect l="0" t="0" r="r" b="b"/>
              <a:pathLst>
                <a:path w="60" h="17">
                  <a:moveTo>
                    <a:pt x="0" y="12"/>
                  </a:moveTo>
                  <a:cubicBezTo>
                    <a:pt x="16" y="5"/>
                    <a:pt x="16" y="5"/>
                    <a:pt x="16" y="5"/>
                  </a:cubicBezTo>
                  <a:cubicBezTo>
                    <a:pt x="29" y="0"/>
                    <a:pt x="44" y="1"/>
                    <a:pt x="60" y="10"/>
                  </a:cubicBezTo>
                  <a:cubicBezTo>
                    <a:pt x="43" y="17"/>
                    <a:pt x="43" y="17"/>
                    <a:pt x="43" y="17"/>
                  </a:cubicBezTo>
                  <a:cubicBezTo>
                    <a:pt x="28" y="8"/>
                    <a:pt x="12" y="7"/>
                    <a:pt x="0"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íŝļíďê">
              <a:extLst>
                <a:ext uri="{FF2B5EF4-FFF2-40B4-BE49-F238E27FC236}">
                  <a16:creationId xmlns:a16="http://schemas.microsoft.com/office/drawing/2014/main" id="{146E9235-8E78-4102-BB5D-A3C4FBA215C4}"/>
                </a:ext>
              </a:extLst>
            </p:cNvPr>
            <p:cNvSpPr/>
            <p:nvPr/>
          </p:nvSpPr>
          <p:spPr bwMode="auto">
            <a:xfrm>
              <a:off x="7104476" y="1033868"/>
              <a:ext cx="269709" cy="134854"/>
            </a:xfrm>
            <a:custGeom>
              <a:avLst/>
              <a:gdLst>
                <a:gd name="T0" fmla="*/ 0 w 92"/>
                <a:gd name="T1" fmla="*/ 15 h 46"/>
                <a:gd name="T2" fmla="*/ 36 w 92"/>
                <a:gd name="T3" fmla="*/ 0 h 46"/>
                <a:gd name="T4" fmla="*/ 92 w 92"/>
                <a:gd name="T5" fmla="*/ 34 h 46"/>
                <a:gd name="T6" fmla="*/ 57 w 92"/>
                <a:gd name="T7" fmla="*/ 46 h 46"/>
                <a:gd name="T8" fmla="*/ 0 w 92"/>
                <a:gd name="T9" fmla="*/ 15 h 46"/>
              </a:gdLst>
              <a:ahLst/>
              <a:cxnLst>
                <a:cxn ang="0">
                  <a:pos x="T0" y="T1"/>
                </a:cxn>
                <a:cxn ang="0">
                  <a:pos x="T2" y="T3"/>
                </a:cxn>
                <a:cxn ang="0">
                  <a:pos x="T4" y="T5"/>
                </a:cxn>
                <a:cxn ang="0">
                  <a:pos x="T6" y="T7"/>
                </a:cxn>
                <a:cxn ang="0">
                  <a:pos x="T8" y="T9"/>
                </a:cxn>
              </a:cxnLst>
              <a:rect l="0" t="0" r="r" b="b"/>
              <a:pathLst>
                <a:path w="92" h="46">
                  <a:moveTo>
                    <a:pt x="0" y="15"/>
                  </a:moveTo>
                  <a:lnTo>
                    <a:pt x="36" y="0"/>
                  </a:lnTo>
                  <a:lnTo>
                    <a:pt x="92" y="34"/>
                  </a:lnTo>
                  <a:lnTo>
                    <a:pt x="57" y="46"/>
                  </a:lnTo>
                  <a:lnTo>
                    <a:pt x="0"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ísḷíḑe">
              <a:extLst>
                <a:ext uri="{FF2B5EF4-FFF2-40B4-BE49-F238E27FC236}">
                  <a16:creationId xmlns:a16="http://schemas.microsoft.com/office/drawing/2014/main" id="{D1B1ADE6-A63C-400A-AEC3-10DD17B8A1C3}"/>
                </a:ext>
              </a:extLst>
            </p:cNvPr>
            <p:cNvSpPr/>
            <p:nvPr/>
          </p:nvSpPr>
          <p:spPr bwMode="auto">
            <a:xfrm>
              <a:off x="7532492" y="1840062"/>
              <a:ext cx="172966" cy="518897"/>
            </a:xfrm>
            <a:custGeom>
              <a:avLst/>
              <a:gdLst>
                <a:gd name="T0" fmla="*/ 23 w 59"/>
                <a:gd name="T1" fmla="*/ 13 h 177"/>
                <a:gd name="T2" fmla="*/ 59 w 59"/>
                <a:gd name="T3" fmla="*/ 0 h 177"/>
                <a:gd name="T4" fmla="*/ 36 w 59"/>
                <a:gd name="T5" fmla="*/ 162 h 177"/>
                <a:gd name="T6" fmla="*/ 0 w 59"/>
                <a:gd name="T7" fmla="*/ 177 h 177"/>
                <a:gd name="T8" fmla="*/ 23 w 59"/>
                <a:gd name="T9" fmla="*/ 13 h 177"/>
              </a:gdLst>
              <a:ahLst/>
              <a:cxnLst>
                <a:cxn ang="0">
                  <a:pos x="T0" y="T1"/>
                </a:cxn>
                <a:cxn ang="0">
                  <a:pos x="T2" y="T3"/>
                </a:cxn>
                <a:cxn ang="0">
                  <a:pos x="T4" y="T5"/>
                </a:cxn>
                <a:cxn ang="0">
                  <a:pos x="T6" y="T7"/>
                </a:cxn>
                <a:cxn ang="0">
                  <a:pos x="T8" y="T9"/>
                </a:cxn>
              </a:cxnLst>
              <a:rect l="0" t="0" r="r" b="b"/>
              <a:pathLst>
                <a:path w="59" h="177">
                  <a:moveTo>
                    <a:pt x="23" y="13"/>
                  </a:moveTo>
                  <a:lnTo>
                    <a:pt x="59" y="0"/>
                  </a:lnTo>
                  <a:lnTo>
                    <a:pt x="36" y="162"/>
                  </a:lnTo>
                  <a:lnTo>
                    <a:pt x="0" y="177"/>
                  </a:lnTo>
                  <a:lnTo>
                    <a:pt x="23"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íSļîdê">
              <a:extLst>
                <a:ext uri="{FF2B5EF4-FFF2-40B4-BE49-F238E27FC236}">
                  <a16:creationId xmlns:a16="http://schemas.microsoft.com/office/drawing/2014/main" id="{C8FBEB34-A27B-4ED1-90DD-460D1980F89D}"/>
                </a:ext>
              </a:extLst>
            </p:cNvPr>
            <p:cNvSpPr/>
            <p:nvPr/>
          </p:nvSpPr>
          <p:spPr bwMode="auto">
            <a:xfrm>
              <a:off x="7271579" y="1133543"/>
              <a:ext cx="463196" cy="744631"/>
            </a:xfrm>
            <a:custGeom>
              <a:avLst/>
              <a:gdLst>
                <a:gd name="T0" fmla="*/ 0 w 76"/>
                <a:gd name="T1" fmla="*/ 6 h 122"/>
                <a:gd name="T2" fmla="*/ 17 w 76"/>
                <a:gd name="T3" fmla="*/ 0 h 122"/>
                <a:gd name="T4" fmla="*/ 71 w 76"/>
                <a:gd name="T5" fmla="*/ 116 h 122"/>
                <a:gd name="T6" fmla="*/ 54 w 76"/>
                <a:gd name="T7" fmla="*/ 122 h 122"/>
                <a:gd name="T8" fmla="*/ 0 w 76"/>
                <a:gd name="T9" fmla="*/ 6 h 122"/>
              </a:gdLst>
              <a:ahLst/>
              <a:cxnLst>
                <a:cxn ang="0">
                  <a:pos x="T0" y="T1"/>
                </a:cxn>
                <a:cxn ang="0">
                  <a:pos x="T2" y="T3"/>
                </a:cxn>
                <a:cxn ang="0">
                  <a:pos x="T4" y="T5"/>
                </a:cxn>
                <a:cxn ang="0">
                  <a:pos x="T6" y="T7"/>
                </a:cxn>
                <a:cxn ang="0">
                  <a:pos x="T8" y="T9"/>
                </a:cxn>
              </a:cxnLst>
              <a:rect l="0" t="0" r="r" b="b"/>
              <a:pathLst>
                <a:path w="76" h="122">
                  <a:moveTo>
                    <a:pt x="0" y="6"/>
                  </a:moveTo>
                  <a:cubicBezTo>
                    <a:pt x="17" y="0"/>
                    <a:pt x="17" y="0"/>
                    <a:pt x="17" y="0"/>
                  </a:cubicBezTo>
                  <a:cubicBezTo>
                    <a:pt x="52" y="20"/>
                    <a:pt x="76" y="72"/>
                    <a:pt x="71" y="116"/>
                  </a:cubicBezTo>
                  <a:cubicBezTo>
                    <a:pt x="54" y="122"/>
                    <a:pt x="54" y="122"/>
                    <a:pt x="54" y="122"/>
                  </a:cubicBezTo>
                  <a:cubicBezTo>
                    <a:pt x="59" y="79"/>
                    <a:pt x="35" y="27"/>
                    <a:pt x="0"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îSļîdé">
              <a:extLst>
                <a:ext uri="{FF2B5EF4-FFF2-40B4-BE49-F238E27FC236}">
                  <a16:creationId xmlns:a16="http://schemas.microsoft.com/office/drawing/2014/main" id="{4D2BE453-B1BA-4610-876F-3E07C43A7316}"/>
                </a:ext>
              </a:extLst>
            </p:cNvPr>
            <p:cNvSpPr/>
            <p:nvPr/>
          </p:nvSpPr>
          <p:spPr bwMode="auto">
            <a:xfrm>
              <a:off x="6562127" y="948850"/>
              <a:ext cx="1070042" cy="1720861"/>
            </a:xfrm>
            <a:custGeom>
              <a:avLst/>
              <a:gdLst>
                <a:gd name="T0" fmla="*/ 116 w 175"/>
                <a:gd name="T1" fmla="*/ 36 h 282"/>
                <a:gd name="T2" fmla="*/ 170 w 175"/>
                <a:gd name="T3" fmla="*/ 152 h 282"/>
                <a:gd name="T4" fmla="*/ 159 w 175"/>
                <a:gd name="T5" fmla="*/ 231 h 282"/>
                <a:gd name="T6" fmla="*/ 98 w 175"/>
                <a:gd name="T7" fmla="*/ 265 h 282"/>
                <a:gd name="T8" fmla="*/ 48 w 175"/>
                <a:gd name="T9" fmla="*/ 236 h 282"/>
                <a:gd name="T10" fmla="*/ 4 w 175"/>
                <a:gd name="T11" fmla="*/ 141 h 282"/>
                <a:gd name="T12" fmla="*/ 15 w 175"/>
                <a:gd name="T13" fmla="*/ 63 h 282"/>
                <a:gd name="T14" fmla="*/ 89 w 175"/>
                <a:gd name="T15" fmla="*/ 21 h 282"/>
                <a:gd name="T16" fmla="*/ 116 w 175"/>
                <a:gd name="T17" fmla="*/ 3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282">
                  <a:moveTo>
                    <a:pt x="116" y="36"/>
                  </a:moveTo>
                  <a:cubicBezTo>
                    <a:pt x="151" y="57"/>
                    <a:pt x="175" y="109"/>
                    <a:pt x="170" y="152"/>
                  </a:cubicBezTo>
                  <a:cubicBezTo>
                    <a:pt x="159" y="231"/>
                    <a:pt x="159" y="231"/>
                    <a:pt x="159" y="231"/>
                  </a:cubicBezTo>
                  <a:cubicBezTo>
                    <a:pt x="155" y="266"/>
                    <a:pt x="127" y="282"/>
                    <a:pt x="98" y="265"/>
                  </a:cubicBezTo>
                  <a:cubicBezTo>
                    <a:pt x="48" y="236"/>
                    <a:pt x="48" y="236"/>
                    <a:pt x="48" y="236"/>
                  </a:cubicBezTo>
                  <a:cubicBezTo>
                    <a:pt x="19" y="219"/>
                    <a:pt x="0" y="177"/>
                    <a:pt x="4" y="141"/>
                  </a:cubicBezTo>
                  <a:cubicBezTo>
                    <a:pt x="15" y="63"/>
                    <a:pt x="15" y="63"/>
                    <a:pt x="15" y="63"/>
                  </a:cubicBezTo>
                  <a:cubicBezTo>
                    <a:pt x="20" y="19"/>
                    <a:pt x="54" y="0"/>
                    <a:pt x="89" y="21"/>
                  </a:cubicBezTo>
                  <a:lnTo>
                    <a:pt x="116" y="36"/>
                  </a:lnTo>
                  <a:close/>
                </a:path>
              </a:pathLst>
            </a:custGeom>
            <a:solidFill>
              <a:srgbClr val="97A4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îSļidê">
              <a:extLst>
                <a:ext uri="{FF2B5EF4-FFF2-40B4-BE49-F238E27FC236}">
                  <a16:creationId xmlns:a16="http://schemas.microsoft.com/office/drawing/2014/main" id="{C6A58B96-2687-40B9-B1B3-DC5A703AB29C}"/>
                </a:ext>
              </a:extLst>
            </p:cNvPr>
            <p:cNvSpPr/>
            <p:nvPr/>
          </p:nvSpPr>
          <p:spPr bwMode="auto">
            <a:xfrm>
              <a:off x="5911308" y="2291531"/>
              <a:ext cx="1480468" cy="853102"/>
            </a:xfrm>
            <a:custGeom>
              <a:avLst/>
              <a:gdLst>
                <a:gd name="T0" fmla="*/ 220 w 242"/>
                <a:gd name="T1" fmla="*/ 54 h 140"/>
                <a:gd name="T2" fmla="*/ 220 w 242"/>
                <a:gd name="T3" fmla="*/ 99 h 140"/>
                <a:gd name="T4" fmla="*/ 172 w 242"/>
                <a:gd name="T5" fmla="*/ 127 h 140"/>
                <a:gd name="T6" fmla="*/ 86 w 242"/>
                <a:gd name="T7" fmla="*/ 127 h 140"/>
                <a:gd name="T8" fmla="*/ 24 w 242"/>
                <a:gd name="T9" fmla="*/ 91 h 140"/>
                <a:gd name="T10" fmla="*/ 23 w 242"/>
                <a:gd name="T11" fmla="*/ 41 h 140"/>
                <a:gd name="T12" fmla="*/ 71 w 242"/>
                <a:gd name="T13" fmla="*/ 13 h 140"/>
                <a:gd name="T14" fmla="*/ 149 w 242"/>
                <a:gd name="T15" fmla="*/ 13 h 140"/>
                <a:gd name="T16" fmla="*/ 220 w 242"/>
                <a:gd name="T17" fmla="*/ 5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2" h="140">
                  <a:moveTo>
                    <a:pt x="220" y="54"/>
                  </a:moveTo>
                  <a:cubicBezTo>
                    <a:pt x="241" y="66"/>
                    <a:pt x="242" y="86"/>
                    <a:pt x="220" y="99"/>
                  </a:cubicBezTo>
                  <a:cubicBezTo>
                    <a:pt x="172" y="127"/>
                    <a:pt x="172" y="127"/>
                    <a:pt x="172" y="127"/>
                  </a:cubicBezTo>
                  <a:cubicBezTo>
                    <a:pt x="149" y="140"/>
                    <a:pt x="110" y="140"/>
                    <a:pt x="86" y="127"/>
                  </a:cubicBezTo>
                  <a:cubicBezTo>
                    <a:pt x="24" y="91"/>
                    <a:pt x="24" y="91"/>
                    <a:pt x="24" y="91"/>
                  </a:cubicBezTo>
                  <a:cubicBezTo>
                    <a:pt x="0" y="77"/>
                    <a:pt x="0" y="54"/>
                    <a:pt x="23" y="41"/>
                  </a:cubicBezTo>
                  <a:cubicBezTo>
                    <a:pt x="71" y="13"/>
                    <a:pt x="71" y="13"/>
                    <a:pt x="71" y="13"/>
                  </a:cubicBezTo>
                  <a:cubicBezTo>
                    <a:pt x="93" y="0"/>
                    <a:pt x="127" y="0"/>
                    <a:pt x="149" y="13"/>
                  </a:cubicBezTo>
                  <a:lnTo>
                    <a:pt x="220" y="54"/>
                  </a:lnTo>
                  <a:close/>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iSḷïḋè">
              <a:extLst>
                <a:ext uri="{FF2B5EF4-FFF2-40B4-BE49-F238E27FC236}">
                  <a16:creationId xmlns:a16="http://schemas.microsoft.com/office/drawing/2014/main" id="{21964CDB-DC05-482A-B7FB-6E9E8CAB0B0A}"/>
                </a:ext>
              </a:extLst>
            </p:cNvPr>
            <p:cNvSpPr/>
            <p:nvPr/>
          </p:nvSpPr>
          <p:spPr bwMode="auto">
            <a:xfrm>
              <a:off x="7594057" y="3291214"/>
              <a:ext cx="93812" cy="2043339"/>
            </a:xfrm>
            <a:custGeom>
              <a:avLst/>
              <a:gdLst>
                <a:gd name="T0" fmla="*/ 32 w 32"/>
                <a:gd name="T1" fmla="*/ 0 h 697"/>
                <a:gd name="T2" fmla="*/ 30 w 32"/>
                <a:gd name="T3" fmla="*/ 680 h 697"/>
                <a:gd name="T4" fmla="*/ 0 w 32"/>
                <a:gd name="T5" fmla="*/ 697 h 697"/>
                <a:gd name="T6" fmla="*/ 2 w 32"/>
                <a:gd name="T7" fmla="*/ 19 h 697"/>
                <a:gd name="T8" fmla="*/ 32 w 32"/>
                <a:gd name="T9" fmla="*/ 0 h 697"/>
              </a:gdLst>
              <a:ahLst/>
              <a:cxnLst>
                <a:cxn ang="0">
                  <a:pos x="T0" y="T1"/>
                </a:cxn>
                <a:cxn ang="0">
                  <a:pos x="T2" y="T3"/>
                </a:cxn>
                <a:cxn ang="0">
                  <a:pos x="T4" y="T5"/>
                </a:cxn>
                <a:cxn ang="0">
                  <a:pos x="T6" y="T7"/>
                </a:cxn>
                <a:cxn ang="0">
                  <a:pos x="T8" y="T9"/>
                </a:cxn>
              </a:cxnLst>
              <a:rect l="0" t="0" r="r" b="b"/>
              <a:pathLst>
                <a:path w="32" h="697">
                  <a:moveTo>
                    <a:pt x="32" y="0"/>
                  </a:moveTo>
                  <a:lnTo>
                    <a:pt x="30" y="680"/>
                  </a:lnTo>
                  <a:lnTo>
                    <a:pt x="0" y="697"/>
                  </a:lnTo>
                  <a:lnTo>
                    <a:pt x="2" y="19"/>
                  </a:lnTo>
                  <a:lnTo>
                    <a:pt x="32" y="0"/>
                  </a:lnTo>
                  <a:close/>
                </a:path>
              </a:pathLst>
            </a:custGeom>
            <a:solidFill>
              <a:srgbClr val="EBE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îšļïďé">
              <a:extLst>
                <a:ext uri="{FF2B5EF4-FFF2-40B4-BE49-F238E27FC236}">
                  <a16:creationId xmlns:a16="http://schemas.microsoft.com/office/drawing/2014/main" id="{86E36435-0498-46A3-B1B3-C09EAD5E4443}"/>
                </a:ext>
              </a:extLst>
            </p:cNvPr>
            <p:cNvSpPr/>
            <p:nvPr/>
          </p:nvSpPr>
          <p:spPr bwMode="auto">
            <a:xfrm>
              <a:off x="7503176" y="3291214"/>
              <a:ext cx="96744" cy="2043339"/>
            </a:xfrm>
            <a:custGeom>
              <a:avLst/>
              <a:gdLst>
                <a:gd name="T0" fmla="*/ 33 w 33"/>
                <a:gd name="T1" fmla="*/ 19 h 697"/>
                <a:gd name="T2" fmla="*/ 31 w 33"/>
                <a:gd name="T3" fmla="*/ 697 h 697"/>
                <a:gd name="T4" fmla="*/ 0 w 33"/>
                <a:gd name="T5" fmla="*/ 680 h 697"/>
                <a:gd name="T6" fmla="*/ 2 w 33"/>
                <a:gd name="T7" fmla="*/ 0 h 697"/>
                <a:gd name="T8" fmla="*/ 33 w 33"/>
                <a:gd name="T9" fmla="*/ 19 h 697"/>
              </a:gdLst>
              <a:ahLst/>
              <a:cxnLst>
                <a:cxn ang="0">
                  <a:pos x="T0" y="T1"/>
                </a:cxn>
                <a:cxn ang="0">
                  <a:pos x="T2" y="T3"/>
                </a:cxn>
                <a:cxn ang="0">
                  <a:pos x="T4" y="T5"/>
                </a:cxn>
                <a:cxn ang="0">
                  <a:pos x="T6" y="T7"/>
                </a:cxn>
                <a:cxn ang="0">
                  <a:pos x="T8" y="T9"/>
                </a:cxn>
              </a:cxnLst>
              <a:rect l="0" t="0" r="r" b="b"/>
              <a:pathLst>
                <a:path w="33" h="697">
                  <a:moveTo>
                    <a:pt x="33" y="19"/>
                  </a:moveTo>
                  <a:lnTo>
                    <a:pt x="31" y="697"/>
                  </a:lnTo>
                  <a:lnTo>
                    <a:pt x="0" y="680"/>
                  </a:lnTo>
                  <a:lnTo>
                    <a:pt x="2" y="0"/>
                  </a:lnTo>
                  <a:lnTo>
                    <a:pt x="33" y="19"/>
                  </a:lnTo>
                  <a:close/>
                </a:path>
              </a:pathLst>
            </a:custGeom>
            <a:solidFill>
              <a:srgbClr val="97A4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îṩḷïde">
              <a:extLst>
                <a:ext uri="{FF2B5EF4-FFF2-40B4-BE49-F238E27FC236}">
                  <a16:creationId xmlns:a16="http://schemas.microsoft.com/office/drawing/2014/main" id="{88163257-C8E4-4EBE-A83A-6E51FF4B2B61}"/>
                </a:ext>
              </a:extLst>
            </p:cNvPr>
            <p:cNvSpPr/>
            <p:nvPr/>
          </p:nvSpPr>
          <p:spPr bwMode="auto">
            <a:xfrm>
              <a:off x="6383298" y="3865811"/>
              <a:ext cx="178830" cy="102608"/>
            </a:xfrm>
            <a:custGeom>
              <a:avLst/>
              <a:gdLst>
                <a:gd name="T0" fmla="*/ 61 w 61"/>
                <a:gd name="T1" fmla="*/ 18 h 35"/>
                <a:gd name="T2" fmla="*/ 31 w 61"/>
                <a:gd name="T3" fmla="*/ 35 h 35"/>
                <a:gd name="T4" fmla="*/ 0 w 61"/>
                <a:gd name="T5" fmla="*/ 18 h 35"/>
                <a:gd name="T6" fmla="*/ 31 w 61"/>
                <a:gd name="T7" fmla="*/ 0 h 35"/>
                <a:gd name="T8" fmla="*/ 61 w 61"/>
                <a:gd name="T9" fmla="*/ 18 h 35"/>
              </a:gdLst>
              <a:ahLst/>
              <a:cxnLst>
                <a:cxn ang="0">
                  <a:pos x="T0" y="T1"/>
                </a:cxn>
                <a:cxn ang="0">
                  <a:pos x="T2" y="T3"/>
                </a:cxn>
                <a:cxn ang="0">
                  <a:pos x="T4" y="T5"/>
                </a:cxn>
                <a:cxn ang="0">
                  <a:pos x="T6" y="T7"/>
                </a:cxn>
                <a:cxn ang="0">
                  <a:pos x="T8" y="T9"/>
                </a:cxn>
              </a:cxnLst>
              <a:rect l="0" t="0" r="r" b="b"/>
              <a:pathLst>
                <a:path w="61" h="35">
                  <a:moveTo>
                    <a:pt x="61" y="18"/>
                  </a:moveTo>
                  <a:lnTo>
                    <a:pt x="31" y="35"/>
                  </a:lnTo>
                  <a:lnTo>
                    <a:pt x="0" y="18"/>
                  </a:lnTo>
                  <a:lnTo>
                    <a:pt x="31" y="0"/>
                  </a:lnTo>
                  <a:lnTo>
                    <a:pt x="61" y="18"/>
                  </a:lnTo>
                  <a:close/>
                </a:path>
              </a:pathLst>
            </a:custGeom>
            <a:solidFill>
              <a:srgbClr val="DCDA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ísḻiḓe">
              <a:extLst>
                <a:ext uri="{FF2B5EF4-FFF2-40B4-BE49-F238E27FC236}">
                  <a16:creationId xmlns:a16="http://schemas.microsoft.com/office/drawing/2014/main" id="{8F3E9599-7E34-4CD0-9B18-A11C28D35173}"/>
                </a:ext>
              </a:extLst>
            </p:cNvPr>
            <p:cNvSpPr/>
            <p:nvPr/>
          </p:nvSpPr>
          <p:spPr bwMode="auto">
            <a:xfrm>
              <a:off x="6468316" y="3918580"/>
              <a:ext cx="93812" cy="2037476"/>
            </a:xfrm>
            <a:custGeom>
              <a:avLst/>
              <a:gdLst>
                <a:gd name="T0" fmla="*/ 32 w 32"/>
                <a:gd name="T1" fmla="*/ 0 h 695"/>
                <a:gd name="T2" fmla="*/ 30 w 32"/>
                <a:gd name="T3" fmla="*/ 679 h 695"/>
                <a:gd name="T4" fmla="*/ 0 w 32"/>
                <a:gd name="T5" fmla="*/ 695 h 695"/>
                <a:gd name="T6" fmla="*/ 2 w 32"/>
                <a:gd name="T7" fmla="*/ 17 h 695"/>
                <a:gd name="T8" fmla="*/ 32 w 32"/>
                <a:gd name="T9" fmla="*/ 0 h 695"/>
              </a:gdLst>
              <a:ahLst/>
              <a:cxnLst>
                <a:cxn ang="0">
                  <a:pos x="T0" y="T1"/>
                </a:cxn>
                <a:cxn ang="0">
                  <a:pos x="T2" y="T3"/>
                </a:cxn>
                <a:cxn ang="0">
                  <a:pos x="T4" y="T5"/>
                </a:cxn>
                <a:cxn ang="0">
                  <a:pos x="T6" y="T7"/>
                </a:cxn>
                <a:cxn ang="0">
                  <a:pos x="T8" y="T9"/>
                </a:cxn>
              </a:cxnLst>
              <a:rect l="0" t="0" r="r" b="b"/>
              <a:pathLst>
                <a:path w="32" h="695">
                  <a:moveTo>
                    <a:pt x="32" y="0"/>
                  </a:moveTo>
                  <a:lnTo>
                    <a:pt x="30" y="679"/>
                  </a:lnTo>
                  <a:lnTo>
                    <a:pt x="0" y="695"/>
                  </a:lnTo>
                  <a:lnTo>
                    <a:pt x="2" y="17"/>
                  </a:lnTo>
                  <a:lnTo>
                    <a:pt x="32" y="0"/>
                  </a:lnTo>
                  <a:close/>
                </a:path>
              </a:pathLst>
            </a:custGeom>
            <a:solidFill>
              <a:srgbClr val="EBE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îŝļïḓê">
              <a:extLst>
                <a:ext uri="{FF2B5EF4-FFF2-40B4-BE49-F238E27FC236}">
                  <a16:creationId xmlns:a16="http://schemas.microsoft.com/office/drawing/2014/main" id="{2954C452-D008-44D5-9410-5DA9AEF2BD32}"/>
                </a:ext>
              </a:extLst>
            </p:cNvPr>
            <p:cNvSpPr/>
            <p:nvPr/>
          </p:nvSpPr>
          <p:spPr bwMode="auto">
            <a:xfrm>
              <a:off x="6377434" y="3918580"/>
              <a:ext cx="96744" cy="2037476"/>
            </a:xfrm>
            <a:custGeom>
              <a:avLst/>
              <a:gdLst>
                <a:gd name="T0" fmla="*/ 33 w 33"/>
                <a:gd name="T1" fmla="*/ 17 h 695"/>
                <a:gd name="T2" fmla="*/ 31 w 33"/>
                <a:gd name="T3" fmla="*/ 695 h 695"/>
                <a:gd name="T4" fmla="*/ 0 w 33"/>
                <a:gd name="T5" fmla="*/ 679 h 695"/>
                <a:gd name="T6" fmla="*/ 2 w 33"/>
                <a:gd name="T7" fmla="*/ 0 h 695"/>
                <a:gd name="T8" fmla="*/ 33 w 33"/>
                <a:gd name="T9" fmla="*/ 17 h 695"/>
              </a:gdLst>
              <a:ahLst/>
              <a:cxnLst>
                <a:cxn ang="0">
                  <a:pos x="T0" y="T1"/>
                </a:cxn>
                <a:cxn ang="0">
                  <a:pos x="T2" y="T3"/>
                </a:cxn>
                <a:cxn ang="0">
                  <a:pos x="T4" y="T5"/>
                </a:cxn>
                <a:cxn ang="0">
                  <a:pos x="T6" y="T7"/>
                </a:cxn>
                <a:cxn ang="0">
                  <a:pos x="T8" y="T9"/>
                </a:cxn>
              </a:cxnLst>
              <a:rect l="0" t="0" r="r" b="b"/>
              <a:pathLst>
                <a:path w="33" h="695">
                  <a:moveTo>
                    <a:pt x="33" y="17"/>
                  </a:moveTo>
                  <a:lnTo>
                    <a:pt x="31" y="695"/>
                  </a:lnTo>
                  <a:lnTo>
                    <a:pt x="0" y="679"/>
                  </a:lnTo>
                  <a:lnTo>
                    <a:pt x="2" y="0"/>
                  </a:lnTo>
                  <a:lnTo>
                    <a:pt x="33" y="17"/>
                  </a:lnTo>
                  <a:close/>
                </a:path>
              </a:pathLst>
            </a:custGeom>
            <a:solidFill>
              <a:srgbClr val="97A4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i$1ïḋé">
              <a:extLst>
                <a:ext uri="{FF2B5EF4-FFF2-40B4-BE49-F238E27FC236}">
                  <a16:creationId xmlns:a16="http://schemas.microsoft.com/office/drawing/2014/main" id="{CCFD5431-7D72-4029-B2DB-17F2BF3E48F2}"/>
                </a:ext>
              </a:extLst>
            </p:cNvPr>
            <p:cNvSpPr/>
            <p:nvPr/>
          </p:nvSpPr>
          <p:spPr bwMode="auto">
            <a:xfrm>
              <a:off x="4548104" y="2845608"/>
              <a:ext cx="96744" cy="2043339"/>
            </a:xfrm>
            <a:custGeom>
              <a:avLst/>
              <a:gdLst>
                <a:gd name="T0" fmla="*/ 33 w 33"/>
                <a:gd name="T1" fmla="*/ 0 h 697"/>
                <a:gd name="T2" fmla="*/ 31 w 33"/>
                <a:gd name="T3" fmla="*/ 678 h 697"/>
                <a:gd name="T4" fmla="*/ 0 w 33"/>
                <a:gd name="T5" fmla="*/ 697 h 697"/>
                <a:gd name="T6" fmla="*/ 2 w 33"/>
                <a:gd name="T7" fmla="*/ 19 h 697"/>
                <a:gd name="T8" fmla="*/ 33 w 33"/>
                <a:gd name="T9" fmla="*/ 0 h 697"/>
              </a:gdLst>
              <a:ahLst/>
              <a:cxnLst>
                <a:cxn ang="0">
                  <a:pos x="T0" y="T1"/>
                </a:cxn>
                <a:cxn ang="0">
                  <a:pos x="T2" y="T3"/>
                </a:cxn>
                <a:cxn ang="0">
                  <a:pos x="T4" y="T5"/>
                </a:cxn>
                <a:cxn ang="0">
                  <a:pos x="T6" y="T7"/>
                </a:cxn>
                <a:cxn ang="0">
                  <a:pos x="T8" y="T9"/>
                </a:cxn>
              </a:cxnLst>
              <a:rect l="0" t="0" r="r" b="b"/>
              <a:pathLst>
                <a:path w="33" h="697">
                  <a:moveTo>
                    <a:pt x="33" y="0"/>
                  </a:moveTo>
                  <a:lnTo>
                    <a:pt x="31" y="678"/>
                  </a:lnTo>
                  <a:lnTo>
                    <a:pt x="0" y="697"/>
                  </a:lnTo>
                  <a:lnTo>
                    <a:pt x="2" y="19"/>
                  </a:lnTo>
                  <a:lnTo>
                    <a:pt x="33" y="0"/>
                  </a:lnTo>
                  <a:close/>
                </a:path>
              </a:pathLst>
            </a:custGeom>
            <a:solidFill>
              <a:srgbClr val="EBE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iṣḷiďe">
              <a:extLst>
                <a:ext uri="{FF2B5EF4-FFF2-40B4-BE49-F238E27FC236}">
                  <a16:creationId xmlns:a16="http://schemas.microsoft.com/office/drawing/2014/main" id="{E29D42A2-7355-4247-9469-92DAFEEBED12}"/>
                </a:ext>
              </a:extLst>
            </p:cNvPr>
            <p:cNvSpPr/>
            <p:nvPr/>
          </p:nvSpPr>
          <p:spPr bwMode="auto">
            <a:xfrm>
              <a:off x="4463088" y="2845608"/>
              <a:ext cx="90881" cy="2043339"/>
            </a:xfrm>
            <a:custGeom>
              <a:avLst/>
              <a:gdLst>
                <a:gd name="T0" fmla="*/ 31 w 31"/>
                <a:gd name="T1" fmla="*/ 19 h 697"/>
                <a:gd name="T2" fmla="*/ 29 w 31"/>
                <a:gd name="T3" fmla="*/ 697 h 697"/>
                <a:gd name="T4" fmla="*/ 0 w 31"/>
                <a:gd name="T5" fmla="*/ 678 h 697"/>
                <a:gd name="T6" fmla="*/ 2 w 31"/>
                <a:gd name="T7" fmla="*/ 0 h 697"/>
                <a:gd name="T8" fmla="*/ 31 w 31"/>
                <a:gd name="T9" fmla="*/ 19 h 697"/>
              </a:gdLst>
              <a:ahLst/>
              <a:cxnLst>
                <a:cxn ang="0">
                  <a:pos x="T0" y="T1"/>
                </a:cxn>
                <a:cxn ang="0">
                  <a:pos x="T2" y="T3"/>
                </a:cxn>
                <a:cxn ang="0">
                  <a:pos x="T4" y="T5"/>
                </a:cxn>
                <a:cxn ang="0">
                  <a:pos x="T6" y="T7"/>
                </a:cxn>
                <a:cxn ang="0">
                  <a:pos x="T8" y="T9"/>
                </a:cxn>
              </a:cxnLst>
              <a:rect l="0" t="0" r="r" b="b"/>
              <a:pathLst>
                <a:path w="31" h="697">
                  <a:moveTo>
                    <a:pt x="31" y="19"/>
                  </a:moveTo>
                  <a:lnTo>
                    <a:pt x="29" y="697"/>
                  </a:lnTo>
                  <a:lnTo>
                    <a:pt x="0" y="678"/>
                  </a:lnTo>
                  <a:lnTo>
                    <a:pt x="2" y="0"/>
                  </a:lnTo>
                  <a:lnTo>
                    <a:pt x="31" y="19"/>
                  </a:lnTo>
                  <a:close/>
                </a:path>
              </a:pathLst>
            </a:custGeom>
            <a:solidFill>
              <a:srgbClr val="97A4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iş1ïďé">
              <a:extLst>
                <a:ext uri="{FF2B5EF4-FFF2-40B4-BE49-F238E27FC236}">
                  <a16:creationId xmlns:a16="http://schemas.microsoft.com/office/drawing/2014/main" id="{8F1A2CD9-4BFD-4EA7-B474-D317EA6695CF}"/>
                </a:ext>
              </a:extLst>
            </p:cNvPr>
            <p:cNvSpPr/>
            <p:nvPr/>
          </p:nvSpPr>
          <p:spPr bwMode="auto">
            <a:xfrm>
              <a:off x="5703162" y="2200652"/>
              <a:ext cx="99675" cy="2043339"/>
            </a:xfrm>
            <a:custGeom>
              <a:avLst/>
              <a:gdLst>
                <a:gd name="T0" fmla="*/ 34 w 34"/>
                <a:gd name="T1" fmla="*/ 0 h 697"/>
                <a:gd name="T2" fmla="*/ 32 w 34"/>
                <a:gd name="T3" fmla="*/ 678 h 697"/>
                <a:gd name="T4" fmla="*/ 0 w 34"/>
                <a:gd name="T5" fmla="*/ 697 h 697"/>
                <a:gd name="T6" fmla="*/ 2 w 34"/>
                <a:gd name="T7" fmla="*/ 18 h 697"/>
                <a:gd name="T8" fmla="*/ 34 w 34"/>
                <a:gd name="T9" fmla="*/ 0 h 697"/>
              </a:gdLst>
              <a:ahLst/>
              <a:cxnLst>
                <a:cxn ang="0">
                  <a:pos x="T0" y="T1"/>
                </a:cxn>
                <a:cxn ang="0">
                  <a:pos x="T2" y="T3"/>
                </a:cxn>
                <a:cxn ang="0">
                  <a:pos x="T4" y="T5"/>
                </a:cxn>
                <a:cxn ang="0">
                  <a:pos x="T6" y="T7"/>
                </a:cxn>
                <a:cxn ang="0">
                  <a:pos x="T8" y="T9"/>
                </a:cxn>
              </a:cxnLst>
              <a:rect l="0" t="0" r="r" b="b"/>
              <a:pathLst>
                <a:path w="34" h="697">
                  <a:moveTo>
                    <a:pt x="34" y="0"/>
                  </a:moveTo>
                  <a:lnTo>
                    <a:pt x="32" y="678"/>
                  </a:lnTo>
                  <a:lnTo>
                    <a:pt x="0" y="697"/>
                  </a:lnTo>
                  <a:lnTo>
                    <a:pt x="2" y="18"/>
                  </a:lnTo>
                  <a:lnTo>
                    <a:pt x="34" y="0"/>
                  </a:lnTo>
                  <a:close/>
                </a:path>
              </a:pathLst>
            </a:custGeom>
            <a:solidFill>
              <a:srgbClr val="EBE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ïş1îďê">
              <a:extLst>
                <a:ext uri="{FF2B5EF4-FFF2-40B4-BE49-F238E27FC236}">
                  <a16:creationId xmlns:a16="http://schemas.microsoft.com/office/drawing/2014/main" id="{A4A36088-E301-48A1-BB07-DA242E3BCD4B}"/>
                </a:ext>
              </a:extLst>
            </p:cNvPr>
            <p:cNvSpPr/>
            <p:nvPr/>
          </p:nvSpPr>
          <p:spPr bwMode="auto">
            <a:xfrm>
              <a:off x="5618146" y="2200652"/>
              <a:ext cx="90881" cy="2043339"/>
            </a:xfrm>
            <a:custGeom>
              <a:avLst/>
              <a:gdLst>
                <a:gd name="T0" fmla="*/ 31 w 31"/>
                <a:gd name="T1" fmla="*/ 18 h 697"/>
                <a:gd name="T2" fmla="*/ 29 w 31"/>
                <a:gd name="T3" fmla="*/ 697 h 697"/>
                <a:gd name="T4" fmla="*/ 0 w 31"/>
                <a:gd name="T5" fmla="*/ 678 h 697"/>
                <a:gd name="T6" fmla="*/ 2 w 31"/>
                <a:gd name="T7" fmla="*/ 0 h 697"/>
                <a:gd name="T8" fmla="*/ 31 w 31"/>
                <a:gd name="T9" fmla="*/ 18 h 697"/>
              </a:gdLst>
              <a:ahLst/>
              <a:cxnLst>
                <a:cxn ang="0">
                  <a:pos x="T0" y="T1"/>
                </a:cxn>
                <a:cxn ang="0">
                  <a:pos x="T2" y="T3"/>
                </a:cxn>
                <a:cxn ang="0">
                  <a:pos x="T4" y="T5"/>
                </a:cxn>
                <a:cxn ang="0">
                  <a:pos x="T6" y="T7"/>
                </a:cxn>
                <a:cxn ang="0">
                  <a:pos x="T8" y="T9"/>
                </a:cxn>
              </a:cxnLst>
              <a:rect l="0" t="0" r="r" b="b"/>
              <a:pathLst>
                <a:path w="31" h="697">
                  <a:moveTo>
                    <a:pt x="31" y="18"/>
                  </a:moveTo>
                  <a:lnTo>
                    <a:pt x="29" y="697"/>
                  </a:lnTo>
                  <a:lnTo>
                    <a:pt x="0" y="678"/>
                  </a:lnTo>
                  <a:lnTo>
                    <a:pt x="2" y="0"/>
                  </a:lnTo>
                  <a:lnTo>
                    <a:pt x="31" y="18"/>
                  </a:lnTo>
                  <a:close/>
                </a:path>
              </a:pathLst>
            </a:custGeom>
            <a:solidFill>
              <a:srgbClr val="97A4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ïSlîḋé">
              <a:extLst>
                <a:ext uri="{FF2B5EF4-FFF2-40B4-BE49-F238E27FC236}">
                  <a16:creationId xmlns:a16="http://schemas.microsoft.com/office/drawing/2014/main" id="{740704CE-3CF8-4D8D-A0BB-AB6BC81A4F7A}"/>
                </a:ext>
              </a:extLst>
            </p:cNvPr>
            <p:cNvSpPr/>
            <p:nvPr/>
          </p:nvSpPr>
          <p:spPr bwMode="auto">
            <a:xfrm>
              <a:off x="5685572" y="1022141"/>
              <a:ext cx="905871" cy="1122811"/>
            </a:xfrm>
            <a:custGeom>
              <a:avLst/>
              <a:gdLst>
                <a:gd name="T0" fmla="*/ 123 w 148"/>
                <a:gd name="T1" fmla="*/ 184 h 184"/>
                <a:gd name="T2" fmla="*/ 110 w 148"/>
                <a:gd name="T3" fmla="*/ 174 h 184"/>
                <a:gd name="T4" fmla="*/ 24 w 148"/>
                <a:gd name="T5" fmla="*/ 66 h 184"/>
                <a:gd name="T6" fmla="*/ 0 w 148"/>
                <a:gd name="T7" fmla="*/ 18 h 184"/>
                <a:gd name="T8" fmla="*/ 36 w 148"/>
                <a:gd name="T9" fmla="*/ 0 h 184"/>
                <a:gd name="T10" fmla="*/ 60 w 148"/>
                <a:gd name="T11" fmla="*/ 49 h 184"/>
                <a:gd name="T12" fmla="*/ 135 w 148"/>
                <a:gd name="T13" fmla="*/ 142 h 184"/>
                <a:gd name="T14" fmla="*/ 148 w 148"/>
                <a:gd name="T15" fmla="*/ 152 h 184"/>
                <a:gd name="T16" fmla="*/ 123 w 148"/>
                <a:gd name="T17"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184">
                  <a:moveTo>
                    <a:pt x="123" y="184"/>
                  </a:moveTo>
                  <a:cubicBezTo>
                    <a:pt x="110" y="174"/>
                    <a:pt x="110" y="174"/>
                    <a:pt x="110" y="174"/>
                  </a:cubicBezTo>
                  <a:cubicBezTo>
                    <a:pt x="74" y="144"/>
                    <a:pt x="45" y="108"/>
                    <a:pt x="24" y="66"/>
                  </a:cubicBezTo>
                  <a:cubicBezTo>
                    <a:pt x="0" y="18"/>
                    <a:pt x="0" y="18"/>
                    <a:pt x="0" y="18"/>
                  </a:cubicBezTo>
                  <a:cubicBezTo>
                    <a:pt x="36" y="0"/>
                    <a:pt x="36" y="0"/>
                    <a:pt x="36" y="0"/>
                  </a:cubicBezTo>
                  <a:cubicBezTo>
                    <a:pt x="60" y="49"/>
                    <a:pt x="60" y="49"/>
                    <a:pt x="60" y="49"/>
                  </a:cubicBezTo>
                  <a:cubicBezTo>
                    <a:pt x="78" y="85"/>
                    <a:pt x="103" y="117"/>
                    <a:pt x="135" y="142"/>
                  </a:cubicBezTo>
                  <a:cubicBezTo>
                    <a:pt x="148" y="152"/>
                    <a:pt x="148" y="152"/>
                    <a:pt x="148" y="152"/>
                  </a:cubicBezTo>
                  <a:lnTo>
                    <a:pt x="123" y="184"/>
                  </a:ln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îṧlîḑé">
              <a:extLst>
                <a:ext uri="{FF2B5EF4-FFF2-40B4-BE49-F238E27FC236}">
                  <a16:creationId xmlns:a16="http://schemas.microsoft.com/office/drawing/2014/main" id="{DA8CD5F2-B8E6-40D1-980D-5D179EDE18B8}"/>
                </a:ext>
              </a:extLst>
            </p:cNvPr>
            <p:cNvSpPr/>
            <p:nvPr/>
          </p:nvSpPr>
          <p:spPr bwMode="auto">
            <a:xfrm>
              <a:off x="5594693" y="4311417"/>
              <a:ext cx="410427" cy="369384"/>
            </a:xfrm>
            <a:custGeom>
              <a:avLst/>
              <a:gdLst>
                <a:gd name="T0" fmla="*/ 56 w 67"/>
                <a:gd name="T1" fmla="*/ 0 h 61"/>
                <a:gd name="T2" fmla="*/ 65 w 67"/>
                <a:gd name="T3" fmla="*/ 17 h 61"/>
                <a:gd name="T4" fmla="*/ 64 w 67"/>
                <a:gd name="T5" fmla="*/ 27 h 61"/>
                <a:gd name="T6" fmla="*/ 48 w 67"/>
                <a:gd name="T7" fmla="*/ 35 h 61"/>
                <a:gd name="T8" fmla="*/ 26 w 67"/>
                <a:gd name="T9" fmla="*/ 52 h 61"/>
                <a:gd name="T10" fmla="*/ 3 w 67"/>
                <a:gd name="T11" fmla="*/ 54 h 61"/>
                <a:gd name="T12" fmla="*/ 38 w 67"/>
                <a:gd name="T13" fmla="*/ 7 h 61"/>
                <a:gd name="T14" fmla="*/ 56 w 67"/>
                <a:gd name="T15" fmla="*/ 0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1">
                  <a:moveTo>
                    <a:pt x="56" y="0"/>
                  </a:moveTo>
                  <a:cubicBezTo>
                    <a:pt x="56" y="0"/>
                    <a:pt x="64" y="10"/>
                    <a:pt x="65" y="17"/>
                  </a:cubicBezTo>
                  <a:cubicBezTo>
                    <a:pt x="67" y="24"/>
                    <a:pt x="64" y="27"/>
                    <a:pt x="64" y="27"/>
                  </a:cubicBezTo>
                  <a:cubicBezTo>
                    <a:pt x="64" y="27"/>
                    <a:pt x="52" y="34"/>
                    <a:pt x="48" y="35"/>
                  </a:cubicBezTo>
                  <a:cubicBezTo>
                    <a:pt x="45" y="36"/>
                    <a:pt x="35" y="49"/>
                    <a:pt x="26" y="52"/>
                  </a:cubicBezTo>
                  <a:cubicBezTo>
                    <a:pt x="17" y="55"/>
                    <a:pt x="6" y="61"/>
                    <a:pt x="3" y="54"/>
                  </a:cubicBezTo>
                  <a:cubicBezTo>
                    <a:pt x="0" y="47"/>
                    <a:pt x="38" y="7"/>
                    <a:pt x="38" y="7"/>
                  </a:cubicBezTo>
                  <a:lnTo>
                    <a:pt x="56" y="0"/>
                  </a:ln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îŝlíḑè">
              <a:extLst>
                <a:ext uri="{FF2B5EF4-FFF2-40B4-BE49-F238E27FC236}">
                  <a16:creationId xmlns:a16="http://schemas.microsoft.com/office/drawing/2014/main" id="{8DB9C23A-491F-44AE-8C89-EF8EDF7DFB08}"/>
                </a:ext>
              </a:extLst>
            </p:cNvPr>
            <p:cNvSpPr/>
            <p:nvPr/>
          </p:nvSpPr>
          <p:spPr bwMode="auto">
            <a:xfrm>
              <a:off x="6585580" y="4229332"/>
              <a:ext cx="208146" cy="483718"/>
            </a:xfrm>
            <a:custGeom>
              <a:avLst/>
              <a:gdLst>
                <a:gd name="T0" fmla="*/ 22 w 34"/>
                <a:gd name="T1" fmla="*/ 0 h 79"/>
                <a:gd name="T2" fmla="*/ 14 w 34"/>
                <a:gd name="T3" fmla="*/ 8 h 79"/>
                <a:gd name="T4" fmla="*/ 0 w 34"/>
                <a:gd name="T5" fmla="*/ 0 h 79"/>
                <a:gd name="T6" fmla="*/ 2 w 34"/>
                <a:gd name="T7" fmla="*/ 28 h 79"/>
                <a:gd name="T8" fmla="*/ 19 w 34"/>
                <a:gd name="T9" fmla="*/ 75 h 79"/>
                <a:gd name="T10" fmla="*/ 34 w 34"/>
                <a:gd name="T11" fmla="*/ 56 h 79"/>
                <a:gd name="T12" fmla="*/ 22 w 34"/>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34" h="79">
                  <a:moveTo>
                    <a:pt x="22" y="0"/>
                  </a:moveTo>
                  <a:cubicBezTo>
                    <a:pt x="22" y="0"/>
                    <a:pt x="21" y="8"/>
                    <a:pt x="14" y="8"/>
                  </a:cubicBezTo>
                  <a:cubicBezTo>
                    <a:pt x="7" y="7"/>
                    <a:pt x="0" y="0"/>
                    <a:pt x="0" y="0"/>
                  </a:cubicBezTo>
                  <a:cubicBezTo>
                    <a:pt x="2" y="28"/>
                    <a:pt x="2" y="28"/>
                    <a:pt x="2" y="28"/>
                  </a:cubicBezTo>
                  <a:cubicBezTo>
                    <a:pt x="2" y="28"/>
                    <a:pt x="6" y="71"/>
                    <a:pt x="19" y="75"/>
                  </a:cubicBezTo>
                  <a:cubicBezTo>
                    <a:pt x="31" y="79"/>
                    <a:pt x="34" y="56"/>
                    <a:pt x="34" y="56"/>
                  </a:cubicBezTo>
                  <a:lnTo>
                    <a:pt x="22" y="0"/>
                  </a:ln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íslïdê">
              <a:extLst>
                <a:ext uri="{FF2B5EF4-FFF2-40B4-BE49-F238E27FC236}">
                  <a16:creationId xmlns:a16="http://schemas.microsoft.com/office/drawing/2014/main" id="{0DDC61EB-FC3C-48A1-A5ED-83C15CD96F63}"/>
                </a:ext>
              </a:extLst>
            </p:cNvPr>
            <p:cNvSpPr/>
            <p:nvPr/>
          </p:nvSpPr>
          <p:spPr bwMode="auto">
            <a:xfrm>
              <a:off x="6304145" y="3024436"/>
              <a:ext cx="820853" cy="1339751"/>
            </a:xfrm>
            <a:custGeom>
              <a:avLst/>
              <a:gdLst>
                <a:gd name="T0" fmla="*/ 56 w 134"/>
                <a:gd name="T1" fmla="*/ 220 h 220"/>
                <a:gd name="T2" fmla="*/ 67 w 134"/>
                <a:gd name="T3" fmla="*/ 217 h 220"/>
                <a:gd name="T4" fmla="*/ 76 w 134"/>
                <a:gd name="T5" fmla="*/ 186 h 220"/>
                <a:gd name="T6" fmla="*/ 48 w 134"/>
                <a:gd name="T7" fmla="*/ 98 h 220"/>
                <a:gd name="T8" fmla="*/ 116 w 134"/>
                <a:gd name="T9" fmla="*/ 47 h 220"/>
                <a:gd name="T10" fmla="*/ 129 w 134"/>
                <a:gd name="T11" fmla="*/ 17 h 220"/>
                <a:gd name="T12" fmla="*/ 99 w 134"/>
                <a:gd name="T13" fmla="*/ 5 h 220"/>
                <a:gd name="T14" fmla="*/ 2 w 134"/>
                <a:gd name="T15" fmla="*/ 96 h 220"/>
                <a:gd name="T16" fmla="*/ 36 w 134"/>
                <a:gd name="T17" fmla="*/ 209 h 220"/>
                <a:gd name="T18" fmla="*/ 56 w 134"/>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220">
                  <a:moveTo>
                    <a:pt x="56" y="220"/>
                  </a:moveTo>
                  <a:cubicBezTo>
                    <a:pt x="60" y="220"/>
                    <a:pt x="64" y="219"/>
                    <a:pt x="67" y="217"/>
                  </a:cubicBezTo>
                  <a:cubicBezTo>
                    <a:pt x="78" y="211"/>
                    <a:pt x="82" y="197"/>
                    <a:pt x="76" y="186"/>
                  </a:cubicBezTo>
                  <a:cubicBezTo>
                    <a:pt x="68" y="172"/>
                    <a:pt x="47" y="128"/>
                    <a:pt x="48" y="98"/>
                  </a:cubicBezTo>
                  <a:cubicBezTo>
                    <a:pt x="49" y="84"/>
                    <a:pt x="85" y="60"/>
                    <a:pt x="116" y="47"/>
                  </a:cubicBezTo>
                  <a:cubicBezTo>
                    <a:pt x="128" y="42"/>
                    <a:pt x="134" y="29"/>
                    <a:pt x="129" y="17"/>
                  </a:cubicBezTo>
                  <a:cubicBezTo>
                    <a:pt x="124" y="6"/>
                    <a:pt x="111" y="0"/>
                    <a:pt x="99" y="5"/>
                  </a:cubicBezTo>
                  <a:cubicBezTo>
                    <a:pt x="84" y="11"/>
                    <a:pt x="5" y="45"/>
                    <a:pt x="2" y="96"/>
                  </a:cubicBezTo>
                  <a:cubicBezTo>
                    <a:pt x="0" y="144"/>
                    <a:pt x="32" y="202"/>
                    <a:pt x="36" y="209"/>
                  </a:cubicBezTo>
                  <a:cubicBezTo>
                    <a:pt x="40" y="216"/>
                    <a:pt x="48" y="220"/>
                    <a:pt x="56" y="220"/>
                  </a:cubicBezTo>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ïṣḷidê">
              <a:extLst>
                <a:ext uri="{FF2B5EF4-FFF2-40B4-BE49-F238E27FC236}">
                  <a16:creationId xmlns:a16="http://schemas.microsoft.com/office/drawing/2014/main" id="{984EB45E-024C-4F57-9D31-34DAA345AE6A}"/>
                </a:ext>
              </a:extLst>
            </p:cNvPr>
            <p:cNvSpPr/>
            <p:nvPr/>
          </p:nvSpPr>
          <p:spPr bwMode="auto">
            <a:xfrm>
              <a:off x="6321735" y="1784362"/>
              <a:ext cx="894145" cy="1500989"/>
            </a:xfrm>
            <a:custGeom>
              <a:avLst/>
              <a:gdLst>
                <a:gd name="T0" fmla="*/ 11 w 146"/>
                <a:gd name="T1" fmla="*/ 69 h 246"/>
                <a:gd name="T2" fmla="*/ 22 w 146"/>
                <a:gd name="T3" fmla="*/ 194 h 246"/>
                <a:gd name="T4" fmla="*/ 121 w 146"/>
                <a:gd name="T5" fmla="*/ 230 h 246"/>
                <a:gd name="T6" fmla="*/ 146 w 146"/>
                <a:gd name="T7" fmla="*/ 198 h 246"/>
                <a:gd name="T8" fmla="*/ 145 w 146"/>
                <a:gd name="T9" fmla="*/ 187 h 246"/>
                <a:gd name="T10" fmla="*/ 130 w 146"/>
                <a:gd name="T11" fmla="*/ 82 h 246"/>
                <a:gd name="T12" fmla="*/ 77 w 146"/>
                <a:gd name="T13" fmla="*/ 20 h 246"/>
                <a:gd name="T14" fmla="*/ 11 w 146"/>
                <a:gd name="T15" fmla="*/ 69 h 2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6" h="246">
                  <a:moveTo>
                    <a:pt x="11" y="69"/>
                  </a:moveTo>
                  <a:cubicBezTo>
                    <a:pt x="12" y="75"/>
                    <a:pt x="22" y="194"/>
                    <a:pt x="22" y="194"/>
                  </a:cubicBezTo>
                  <a:cubicBezTo>
                    <a:pt x="22" y="194"/>
                    <a:pt x="88" y="246"/>
                    <a:pt x="121" y="230"/>
                  </a:cubicBezTo>
                  <a:cubicBezTo>
                    <a:pt x="144" y="218"/>
                    <a:pt x="146" y="205"/>
                    <a:pt x="146" y="198"/>
                  </a:cubicBezTo>
                  <a:cubicBezTo>
                    <a:pt x="145" y="194"/>
                    <a:pt x="145" y="191"/>
                    <a:pt x="145" y="187"/>
                  </a:cubicBezTo>
                  <a:cubicBezTo>
                    <a:pt x="130" y="82"/>
                    <a:pt x="130" y="82"/>
                    <a:pt x="130" y="82"/>
                  </a:cubicBezTo>
                  <a:cubicBezTo>
                    <a:pt x="127" y="60"/>
                    <a:pt x="100" y="26"/>
                    <a:pt x="77" y="20"/>
                  </a:cubicBezTo>
                  <a:cubicBezTo>
                    <a:pt x="0" y="0"/>
                    <a:pt x="10" y="61"/>
                    <a:pt x="11" y="69"/>
                  </a:cubicBez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ïṣliďe">
              <a:extLst>
                <a:ext uri="{FF2B5EF4-FFF2-40B4-BE49-F238E27FC236}">
                  <a16:creationId xmlns:a16="http://schemas.microsoft.com/office/drawing/2014/main" id="{7DCE1A7C-1885-4E87-AA95-693735CD1813}"/>
                </a:ext>
              </a:extLst>
            </p:cNvPr>
            <p:cNvSpPr/>
            <p:nvPr/>
          </p:nvSpPr>
          <p:spPr bwMode="auto">
            <a:xfrm>
              <a:off x="5729548" y="2924761"/>
              <a:ext cx="996750" cy="1539101"/>
            </a:xfrm>
            <a:custGeom>
              <a:avLst/>
              <a:gdLst>
                <a:gd name="T0" fmla="*/ 24 w 163"/>
                <a:gd name="T1" fmla="*/ 252 h 252"/>
                <a:gd name="T2" fmla="*/ 46 w 163"/>
                <a:gd name="T3" fmla="*/ 231 h 252"/>
                <a:gd name="T4" fmla="*/ 71 w 163"/>
                <a:gd name="T5" fmla="*/ 93 h 252"/>
                <a:gd name="T6" fmla="*/ 144 w 163"/>
                <a:gd name="T7" fmla="*/ 47 h 252"/>
                <a:gd name="T8" fmla="*/ 159 w 163"/>
                <a:gd name="T9" fmla="*/ 19 h 252"/>
                <a:gd name="T10" fmla="*/ 130 w 163"/>
                <a:gd name="T11" fmla="*/ 4 h 252"/>
                <a:gd name="T12" fmla="*/ 29 w 163"/>
                <a:gd name="T13" fmla="*/ 75 h 252"/>
                <a:gd name="T14" fmla="*/ 1 w 163"/>
                <a:gd name="T15" fmla="*/ 228 h 252"/>
                <a:gd name="T16" fmla="*/ 22 w 163"/>
                <a:gd name="T17" fmla="*/ 252 h 252"/>
                <a:gd name="T18" fmla="*/ 24 w 163"/>
                <a:gd name="T19"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252">
                  <a:moveTo>
                    <a:pt x="24" y="252"/>
                  </a:moveTo>
                  <a:cubicBezTo>
                    <a:pt x="36" y="252"/>
                    <a:pt x="46" y="243"/>
                    <a:pt x="46" y="231"/>
                  </a:cubicBezTo>
                  <a:cubicBezTo>
                    <a:pt x="49" y="203"/>
                    <a:pt x="57" y="123"/>
                    <a:pt x="71" y="93"/>
                  </a:cubicBezTo>
                  <a:cubicBezTo>
                    <a:pt x="78" y="75"/>
                    <a:pt x="118" y="55"/>
                    <a:pt x="144" y="47"/>
                  </a:cubicBezTo>
                  <a:cubicBezTo>
                    <a:pt x="156" y="43"/>
                    <a:pt x="163" y="31"/>
                    <a:pt x="159" y="19"/>
                  </a:cubicBezTo>
                  <a:cubicBezTo>
                    <a:pt x="155" y="7"/>
                    <a:pt x="142" y="0"/>
                    <a:pt x="130" y="4"/>
                  </a:cubicBezTo>
                  <a:cubicBezTo>
                    <a:pt x="117" y="8"/>
                    <a:pt x="48" y="32"/>
                    <a:pt x="29" y="75"/>
                  </a:cubicBezTo>
                  <a:cubicBezTo>
                    <a:pt x="10" y="117"/>
                    <a:pt x="2" y="217"/>
                    <a:pt x="1" y="228"/>
                  </a:cubicBezTo>
                  <a:cubicBezTo>
                    <a:pt x="0" y="240"/>
                    <a:pt x="9" y="251"/>
                    <a:pt x="22" y="252"/>
                  </a:cubicBezTo>
                  <a:cubicBezTo>
                    <a:pt x="23" y="252"/>
                    <a:pt x="23" y="252"/>
                    <a:pt x="24" y="252"/>
                  </a:cubicBezTo>
                  <a:close/>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íṩliḑe">
              <a:extLst>
                <a:ext uri="{FF2B5EF4-FFF2-40B4-BE49-F238E27FC236}">
                  <a16:creationId xmlns:a16="http://schemas.microsoft.com/office/drawing/2014/main" id="{46F5AB19-1F67-4D58-9D08-BFE709879E0C}"/>
                </a:ext>
              </a:extLst>
            </p:cNvPr>
            <p:cNvSpPr/>
            <p:nvPr/>
          </p:nvSpPr>
          <p:spPr bwMode="auto">
            <a:xfrm>
              <a:off x="4413250" y="2866128"/>
              <a:ext cx="2049202" cy="1298708"/>
            </a:xfrm>
            <a:custGeom>
              <a:avLst/>
              <a:gdLst>
                <a:gd name="T0" fmla="*/ 699 w 699"/>
                <a:gd name="T1" fmla="*/ 403 h 443"/>
                <a:gd name="T2" fmla="*/ 699 w 699"/>
                <a:gd name="T3" fmla="*/ 443 h 443"/>
                <a:gd name="T4" fmla="*/ 0 w 699"/>
                <a:gd name="T5" fmla="*/ 39 h 443"/>
                <a:gd name="T6" fmla="*/ 0 w 699"/>
                <a:gd name="T7" fmla="*/ 0 h 443"/>
                <a:gd name="T8" fmla="*/ 699 w 699"/>
                <a:gd name="T9" fmla="*/ 403 h 443"/>
              </a:gdLst>
              <a:ahLst/>
              <a:cxnLst>
                <a:cxn ang="0">
                  <a:pos x="T0" y="T1"/>
                </a:cxn>
                <a:cxn ang="0">
                  <a:pos x="T2" y="T3"/>
                </a:cxn>
                <a:cxn ang="0">
                  <a:pos x="T4" y="T5"/>
                </a:cxn>
                <a:cxn ang="0">
                  <a:pos x="T6" y="T7"/>
                </a:cxn>
                <a:cxn ang="0">
                  <a:pos x="T8" y="T9"/>
                </a:cxn>
              </a:cxnLst>
              <a:rect l="0" t="0" r="r" b="b"/>
              <a:pathLst>
                <a:path w="699" h="443">
                  <a:moveTo>
                    <a:pt x="699" y="403"/>
                  </a:moveTo>
                  <a:lnTo>
                    <a:pt x="699" y="443"/>
                  </a:lnTo>
                  <a:lnTo>
                    <a:pt x="0" y="39"/>
                  </a:lnTo>
                  <a:lnTo>
                    <a:pt x="0" y="0"/>
                  </a:lnTo>
                  <a:lnTo>
                    <a:pt x="699" y="403"/>
                  </a:lnTo>
                  <a:close/>
                </a:path>
              </a:pathLst>
            </a:custGeom>
            <a:solidFill>
              <a:srgbClr val="97A4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ïṩľíḍè">
              <a:extLst>
                <a:ext uri="{FF2B5EF4-FFF2-40B4-BE49-F238E27FC236}">
                  <a16:creationId xmlns:a16="http://schemas.microsoft.com/office/drawing/2014/main" id="{03890174-7FA7-4FED-A77B-146B47F0599B}"/>
                </a:ext>
              </a:extLst>
            </p:cNvPr>
            <p:cNvSpPr/>
            <p:nvPr/>
          </p:nvSpPr>
          <p:spPr bwMode="auto">
            <a:xfrm>
              <a:off x="4413250" y="2100977"/>
              <a:ext cx="3365498" cy="1946595"/>
            </a:xfrm>
            <a:custGeom>
              <a:avLst/>
              <a:gdLst>
                <a:gd name="T0" fmla="*/ 1148 w 1148"/>
                <a:gd name="T1" fmla="*/ 404 h 664"/>
                <a:gd name="T2" fmla="*/ 699 w 1148"/>
                <a:gd name="T3" fmla="*/ 664 h 664"/>
                <a:gd name="T4" fmla="*/ 0 w 1148"/>
                <a:gd name="T5" fmla="*/ 261 h 664"/>
                <a:gd name="T6" fmla="*/ 449 w 1148"/>
                <a:gd name="T7" fmla="*/ 0 h 664"/>
                <a:gd name="T8" fmla="*/ 1148 w 1148"/>
                <a:gd name="T9" fmla="*/ 404 h 664"/>
              </a:gdLst>
              <a:ahLst/>
              <a:cxnLst>
                <a:cxn ang="0">
                  <a:pos x="T0" y="T1"/>
                </a:cxn>
                <a:cxn ang="0">
                  <a:pos x="T2" y="T3"/>
                </a:cxn>
                <a:cxn ang="0">
                  <a:pos x="T4" y="T5"/>
                </a:cxn>
                <a:cxn ang="0">
                  <a:pos x="T6" y="T7"/>
                </a:cxn>
                <a:cxn ang="0">
                  <a:pos x="T8" y="T9"/>
                </a:cxn>
              </a:cxnLst>
              <a:rect l="0" t="0" r="r" b="b"/>
              <a:pathLst>
                <a:path w="1148" h="664">
                  <a:moveTo>
                    <a:pt x="1148" y="404"/>
                  </a:moveTo>
                  <a:lnTo>
                    <a:pt x="699" y="664"/>
                  </a:lnTo>
                  <a:lnTo>
                    <a:pt x="0" y="261"/>
                  </a:lnTo>
                  <a:lnTo>
                    <a:pt x="449" y="0"/>
                  </a:lnTo>
                  <a:lnTo>
                    <a:pt x="1148" y="404"/>
                  </a:lnTo>
                  <a:close/>
                </a:path>
              </a:pathLst>
            </a:custGeom>
            <a:solidFill>
              <a:srgbClr val="EBE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íṥlîḋê">
              <a:extLst>
                <a:ext uri="{FF2B5EF4-FFF2-40B4-BE49-F238E27FC236}">
                  <a16:creationId xmlns:a16="http://schemas.microsoft.com/office/drawing/2014/main" id="{3DC115D3-054B-4848-8B44-1973AD3EBD58}"/>
                </a:ext>
              </a:extLst>
            </p:cNvPr>
            <p:cNvSpPr/>
            <p:nvPr/>
          </p:nvSpPr>
          <p:spPr bwMode="auto">
            <a:xfrm>
              <a:off x="6462452" y="3285351"/>
              <a:ext cx="1316298" cy="879486"/>
            </a:xfrm>
            <a:custGeom>
              <a:avLst/>
              <a:gdLst>
                <a:gd name="T0" fmla="*/ 449 w 449"/>
                <a:gd name="T1" fmla="*/ 0 h 300"/>
                <a:gd name="T2" fmla="*/ 449 w 449"/>
                <a:gd name="T3" fmla="*/ 42 h 300"/>
                <a:gd name="T4" fmla="*/ 0 w 449"/>
                <a:gd name="T5" fmla="*/ 300 h 300"/>
                <a:gd name="T6" fmla="*/ 0 w 449"/>
                <a:gd name="T7" fmla="*/ 260 h 300"/>
                <a:gd name="T8" fmla="*/ 449 w 449"/>
                <a:gd name="T9" fmla="*/ 0 h 300"/>
              </a:gdLst>
              <a:ahLst/>
              <a:cxnLst>
                <a:cxn ang="0">
                  <a:pos x="T0" y="T1"/>
                </a:cxn>
                <a:cxn ang="0">
                  <a:pos x="T2" y="T3"/>
                </a:cxn>
                <a:cxn ang="0">
                  <a:pos x="T4" y="T5"/>
                </a:cxn>
                <a:cxn ang="0">
                  <a:pos x="T6" y="T7"/>
                </a:cxn>
                <a:cxn ang="0">
                  <a:pos x="T8" y="T9"/>
                </a:cxn>
              </a:cxnLst>
              <a:rect l="0" t="0" r="r" b="b"/>
              <a:pathLst>
                <a:path w="449" h="300">
                  <a:moveTo>
                    <a:pt x="449" y="0"/>
                  </a:moveTo>
                  <a:lnTo>
                    <a:pt x="449" y="42"/>
                  </a:lnTo>
                  <a:lnTo>
                    <a:pt x="0" y="300"/>
                  </a:lnTo>
                  <a:lnTo>
                    <a:pt x="0" y="260"/>
                  </a:lnTo>
                  <a:lnTo>
                    <a:pt x="449" y="0"/>
                  </a:lnTo>
                  <a:close/>
                </a:path>
              </a:pathLst>
            </a:custGeom>
            <a:solidFill>
              <a:srgbClr val="EBE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îs1íḓé">
              <a:extLst>
                <a:ext uri="{FF2B5EF4-FFF2-40B4-BE49-F238E27FC236}">
                  <a16:creationId xmlns:a16="http://schemas.microsoft.com/office/drawing/2014/main" id="{1FE0F394-426B-4C3C-BA40-E240124AB11D}"/>
                </a:ext>
              </a:extLst>
            </p:cNvPr>
            <p:cNvSpPr/>
            <p:nvPr/>
          </p:nvSpPr>
          <p:spPr bwMode="auto">
            <a:xfrm>
              <a:off x="6304145" y="1327030"/>
              <a:ext cx="592187" cy="592187"/>
            </a:xfrm>
            <a:custGeom>
              <a:avLst/>
              <a:gdLst>
                <a:gd name="T0" fmla="*/ 8 w 97"/>
                <a:gd name="T1" fmla="*/ 63 h 97"/>
                <a:gd name="T2" fmla="*/ 63 w 97"/>
                <a:gd name="T3" fmla="*/ 89 h 97"/>
                <a:gd name="T4" fmla="*/ 90 w 97"/>
                <a:gd name="T5" fmla="*/ 34 h 97"/>
                <a:gd name="T6" fmla="*/ 35 w 97"/>
                <a:gd name="T7" fmla="*/ 8 h 97"/>
                <a:gd name="T8" fmla="*/ 8 w 97"/>
                <a:gd name="T9" fmla="*/ 63 h 97"/>
              </a:gdLst>
              <a:ahLst/>
              <a:cxnLst>
                <a:cxn ang="0">
                  <a:pos x="T0" y="T1"/>
                </a:cxn>
                <a:cxn ang="0">
                  <a:pos x="T2" y="T3"/>
                </a:cxn>
                <a:cxn ang="0">
                  <a:pos x="T4" y="T5"/>
                </a:cxn>
                <a:cxn ang="0">
                  <a:pos x="T6" y="T7"/>
                </a:cxn>
                <a:cxn ang="0">
                  <a:pos x="T8" y="T9"/>
                </a:cxn>
              </a:cxnLst>
              <a:rect l="0" t="0" r="r" b="b"/>
              <a:pathLst>
                <a:path w="97" h="97">
                  <a:moveTo>
                    <a:pt x="8" y="63"/>
                  </a:moveTo>
                  <a:cubicBezTo>
                    <a:pt x="16" y="85"/>
                    <a:pt x="40" y="97"/>
                    <a:pt x="63" y="89"/>
                  </a:cubicBezTo>
                  <a:cubicBezTo>
                    <a:pt x="85" y="82"/>
                    <a:pt x="97" y="57"/>
                    <a:pt x="90" y="34"/>
                  </a:cubicBezTo>
                  <a:cubicBezTo>
                    <a:pt x="82" y="12"/>
                    <a:pt x="57" y="0"/>
                    <a:pt x="35" y="8"/>
                  </a:cubicBezTo>
                  <a:cubicBezTo>
                    <a:pt x="12" y="15"/>
                    <a:pt x="0" y="40"/>
                    <a:pt x="8" y="63"/>
                  </a:cubicBezTo>
                  <a:close/>
                </a:path>
              </a:pathLst>
            </a:custGeom>
            <a:solidFill>
              <a:srgbClr val="E296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ïŝḷíďê">
              <a:extLst>
                <a:ext uri="{FF2B5EF4-FFF2-40B4-BE49-F238E27FC236}">
                  <a16:creationId xmlns:a16="http://schemas.microsoft.com/office/drawing/2014/main" id="{CFA9D762-CCF3-489A-9B4C-B0F8991E76CF}"/>
                </a:ext>
              </a:extLst>
            </p:cNvPr>
            <p:cNvSpPr/>
            <p:nvPr/>
          </p:nvSpPr>
          <p:spPr bwMode="auto">
            <a:xfrm>
              <a:off x="6541605" y="1675891"/>
              <a:ext cx="307821" cy="340068"/>
            </a:xfrm>
            <a:custGeom>
              <a:avLst/>
              <a:gdLst>
                <a:gd name="T0" fmla="*/ 0 w 50"/>
                <a:gd name="T1" fmla="*/ 3 h 56"/>
                <a:gd name="T2" fmla="*/ 11 w 50"/>
                <a:gd name="T3" fmla="*/ 37 h 56"/>
                <a:gd name="T4" fmla="*/ 14 w 50"/>
                <a:gd name="T5" fmla="*/ 44 h 56"/>
                <a:gd name="T6" fmla="*/ 26 w 50"/>
                <a:gd name="T7" fmla="*/ 55 h 56"/>
                <a:gd name="T8" fmla="*/ 46 w 50"/>
                <a:gd name="T9" fmla="*/ 51 h 56"/>
                <a:gd name="T10" fmla="*/ 49 w 50"/>
                <a:gd name="T11" fmla="*/ 43 h 56"/>
                <a:gd name="T12" fmla="*/ 38 w 50"/>
                <a:gd name="T13" fmla="*/ 0 h 56"/>
                <a:gd name="T14" fmla="*/ 0 w 50"/>
                <a:gd name="T15" fmla="*/ 3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6">
                  <a:moveTo>
                    <a:pt x="0" y="3"/>
                  </a:moveTo>
                  <a:cubicBezTo>
                    <a:pt x="11" y="37"/>
                    <a:pt x="11" y="37"/>
                    <a:pt x="11" y="37"/>
                  </a:cubicBezTo>
                  <a:cubicBezTo>
                    <a:pt x="14" y="44"/>
                    <a:pt x="14" y="44"/>
                    <a:pt x="14" y="44"/>
                  </a:cubicBezTo>
                  <a:cubicBezTo>
                    <a:pt x="15" y="49"/>
                    <a:pt x="20" y="54"/>
                    <a:pt x="26" y="55"/>
                  </a:cubicBezTo>
                  <a:cubicBezTo>
                    <a:pt x="32" y="56"/>
                    <a:pt x="39" y="54"/>
                    <a:pt x="46" y="51"/>
                  </a:cubicBezTo>
                  <a:cubicBezTo>
                    <a:pt x="49" y="49"/>
                    <a:pt x="50" y="46"/>
                    <a:pt x="49" y="43"/>
                  </a:cubicBezTo>
                  <a:cubicBezTo>
                    <a:pt x="38" y="0"/>
                    <a:pt x="38" y="0"/>
                    <a:pt x="38" y="0"/>
                  </a:cubicBezTo>
                  <a:lnTo>
                    <a:pt x="0" y="3"/>
                  </a:lnTo>
                  <a:close/>
                </a:path>
              </a:pathLst>
            </a:custGeom>
            <a:solidFill>
              <a:srgbClr val="E296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íśḷide">
              <a:extLst>
                <a:ext uri="{FF2B5EF4-FFF2-40B4-BE49-F238E27FC236}">
                  <a16:creationId xmlns:a16="http://schemas.microsoft.com/office/drawing/2014/main" id="{CCB77809-4C32-42CD-885F-8525B618F1FA}"/>
                </a:ext>
              </a:extLst>
            </p:cNvPr>
            <p:cNvSpPr/>
            <p:nvPr/>
          </p:nvSpPr>
          <p:spPr bwMode="auto">
            <a:xfrm>
              <a:off x="6957895" y="3003915"/>
              <a:ext cx="0" cy="43975"/>
            </a:xfrm>
            <a:custGeom>
              <a:avLst/>
              <a:gdLst>
                <a:gd name="T0" fmla="*/ 0 h 15"/>
                <a:gd name="T1" fmla="*/ 13 h 15"/>
                <a:gd name="T2" fmla="*/ 15 h 15"/>
                <a:gd name="T3" fmla="*/ 0 h 15"/>
                <a:gd name="T4" fmla="*/ 0 h 15"/>
              </a:gdLst>
              <a:ahLst/>
              <a:cxnLst>
                <a:cxn ang="0">
                  <a:pos x="0" y="T0"/>
                </a:cxn>
                <a:cxn ang="0">
                  <a:pos x="0" y="T1"/>
                </a:cxn>
                <a:cxn ang="0">
                  <a:pos x="0" y="T2"/>
                </a:cxn>
                <a:cxn ang="0">
                  <a:pos x="0" y="T3"/>
                </a:cxn>
                <a:cxn ang="0">
                  <a:pos x="0" y="T4"/>
                </a:cxn>
              </a:cxnLst>
              <a:rect l="0" t="0" r="r" b="b"/>
              <a:pathLst>
                <a:path h="15">
                  <a:moveTo>
                    <a:pt x="0" y="0"/>
                  </a:moveTo>
                  <a:lnTo>
                    <a:pt x="0" y="13"/>
                  </a:lnTo>
                  <a:lnTo>
                    <a:pt x="0" y="15"/>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i$ļiďé">
              <a:extLst>
                <a:ext uri="{FF2B5EF4-FFF2-40B4-BE49-F238E27FC236}">
                  <a16:creationId xmlns:a16="http://schemas.microsoft.com/office/drawing/2014/main" id="{788173E4-AC8C-4135-AD47-6E15B2765A3A}"/>
                </a:ext>
              </a:extLst>
            </p:cNvPr>
            <p:cNvSpPr/>
            <p:nvPr/>
          </p:nvSpPr>
          <p:spPr bwMode="auto">
            <a:xfrm>
              <a:off x="6474179" y="3009779"/>
              <a:ext cx="471992" cy="319547"/>
            </a:xfrm>
            <a:custGeom>
              <a:avLst/>
              <a:gdLst>
                <a:gd name="T0" fmla="*/ 161 w 161"/>
                <a:gd name="T1" fmla="*/ 0 h 109"/>
                <a:gd name="T2" fmla="*/ 161 w 161"/>
                <a:gd name="T3" fmla="*/ 15 h 109"/>
                <a:gd name="T4" fmla="*/ 0 w 161"/>
                <a:gd name="T5" fmla="*/ 109 h 109"/>
                <a:gd name="T6" fmla="*/ 0 w 161"/>
                <a:gd name="T7" fmla="*/ 94 h 109"/>
                <a:gd name="T8" fmla="*/ 161 w 161"/>
                <a:gd name="T9" fmla="*/ 0 h 109"/>
              </a:gdLst>
              <a:ahLst/>
              <a:cxnLst>
                <a:cxn ang="0">
                  <a:pos x="T0" y="T1"/>
                </a:cxn>
                <a:cxn ang="0">
                  <a:pos x="T2" y="T3"/>
                </a:cxn>
                <a:cxn ang="0">
                  <a:pos x="T4" y="T5"/>
                </a:cxn>
                <a:cxn ang="0">
                  <a:pos x="T6" y="T7"/>
                </a:cxn>
                <a:cxn ang="0">
                  <a:pos x="T8" y="T9"/>
                </a:cxn>
              </a:cxnLst>
              <a:rect l="0" t="0" r="r" b="b"/>
              <a:pathLst>
                <a:path w="161" h="109">
                  <a:moveTo>
                    <a:pt x="161" y="0"/>
                  </a:moveTo>
                  <a:lnTo>
                    <a:pt x="161" y="15"/>
                  </a:lnTo>
                  <a:lnTo>
                    <a:pt x="0" y="109"/>
                  </a:lnTo>
                  <a:lnTo>
                    <a:pt x="0" y="94"/>
                  </a:lnTo>
                  <a:lnTo>
                    <a:pt x="161" y="0"/>
                  </a:lnTo>
                  <a:close/>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íṥlíḓé">
              <a:extLst>
                <a:ext uri="{FF2B5EF4-FFF2-40B4-BE49-F238E27FC236}">
                  <a16:creationId xmlns:a16="http://schemas.microsoft.com/office/drawing/2014/main" id="{E1EE8C59-FA6F-4D9A-8B40-BF2D5821A408}"/>
                </a:ext>
              </a:extLst>
            </p:cNvPr>
            <p:cNvSpPr/>
            <p:nvPr/>
          </p:nvSpPr>
          <p:spPr bwMode="auto">
            <a:xfrm>
              <a:off x="5582967" y="2822155"/>
              <a:ext cx="806196" cy="507171"/>
            </a:xfrm>
            <a:custGeom>
              <a:avLst/>
              <a:gdLst>
                <a:gd name="T0" fmla="*/ 275 w 275"/>
                <a:gd name="T1" fmla="*/ 158 h 173"/>
                <a:gd name="T2" fmla="*/ 275 w 275"/>
                <a:gd name="T3" fmla="*/ 173 h 173"/>
                <a:gd name="T4" fmla="*/ 0 w 275"/>
                <a:gd name="T5" fmla="*/ 12 h 173"/>
                <a:gd name="T6" fmla="*/ 0 w 275"/>
                <a:gd name="T7" fmla="*/ 0 h 173"/>
                <a:gd name="T8" fmla="*/ 275 w 275"/>
                <a:gd name="T9" fmla="*/ 158 h 173"/>
              </a:gdLst>
              <a:ahLst/>
              <a:cxnLst>
                <a:cxn ang="0">
                  <a:pos x="T0" y="T1"/>
                </a:cxn>
                <a:cxn ang="0">
                  <a:pos x="T2" y="T3"/>
                </a:cxn>
                <a:cxn ang="0">
                  <a:pos x="T4" y="T5"/>
                </a:cxn>
                <a:cxn ang="0">
                  <a:pos x="T6" y="T7"/>
                </a:cxn>
                <a:cxn ang="0">
                  <a:pos x="T8" y="T9"/>
                </a:cxn>
              </a:cxnLst>
              <a:rect l="0" t="0" r="r" b="b"/>
              <a:pathLst>
                <a:path w="275" h="173">
                  <a:moveTo>
                    <a:pt x="275" y="158"/>
                  </a:moveTo>
                  <a:lnTo>
                    <a:pt x="275" y="173"/>
                  </a:lnTo>
                  <a:lnTo>
                    <a:pt x="0" y="12"/>
                  </a:lnTo>
                  <a:lnTo>
                    <a:pt x="0" y="0"/>
                  </a:lnTo>
                  <a:lnTo>
                    <a:pt x="275" y="158"/>
                  </a:lnTo>
                  <a:close/>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í$ľîḑê">
              <a:extLst>
                <a:ext uri="{FF2B5EF4-FFF2-40B4-BE49-F238E27FC236}">
                  <a16:creationId xmlns:a16="http://schemas.microsoft.com/office/drawing/2014/main" id="{731F4FB7-800A-406C-94E0-B362992B3C45}"/>
                </a:ext>
              </a:extLst>
            </p:cNvPr>
            <p:cNvSpPr/>
            <p:nvPr/>
          </p:nvSpPr>
          <p:spPr bwMode="auto">
            <a:xfrm>
              <a:off x="6389161" y="3285351"/>
              <a:ext cx="85018" cy="55702"/>
            </a:xfrm>
            <a:custGeom>
              <a:avLst/>
              <a:gdLst>
                <a:gd name="T0" fmla="*/ 14 w 14"/>
                <a:gd name="T1" fmla="*/ 0 h 9"/>
                <a:gd name="T2" fmla="*/ 14 w 14"/>
                <a:gd name="T3" fmla="*/ 7 h 9"/>
                <a:gd name="T4" fmla="*/ 0 w 14"/>
                <a:gd name="T5" fmla="*/ 7 h 9"/>
                <a:gd name="T6" fmla="*/ 0 w 14"/>
                <a:gd name="T7" fmla="*/ 0 h 9"/>
                <a:gd name="T8" fmla="*/ 14 w 14"/>
                <a:gd name="T9" fmla="*/ 0 h 9"/>
              </a:gdLst>
              <a:ahLst/>
              <a:cxnLst>
                <a:cxn ang="0">
                  <a:pos x="T0" y="T1"/>
                </a:cxn>
                <a:cxn ang="0">
                  <a:pos x="T2" y="T3"/>
                </a:cxn>
                <a:cxn ang="0">
                  <a:pos x="T4" y="T5"/>
                </a:cxn>
                <a:cxn ang="0">
                  <a:pos x="T6" y="T7"/>
                </a:cxn>
                <a:cxn ang="0">
                  <a:pos x="T8" y="T9"/>
                </a:cxn>
              </a:cxnLst>
              <a:rect l="0" t="0" r="r" b="b"/>
              <a:pathLst>
                <a:path w="14" h="9">
                  <a:moveTo>
                    <a:pt x="14" y="0"/>
                  </a:moveTo>
                  <a:cubicBezTo>
                    <a:pt x="14" y="7"/>
                    <a:pt x="14" y="7"/>
                    <a:pt x="14" y="7"/>
                  </a:cubicBezTo>
                  <a:cubicBezTo>
                    <a:pt x="10" y="9"/>
                    <a:pt x="4" y="9"/>
                    <a:pt x="0" y="7"/>
                  </a:cubicBezTo>
                  <a:cubicBezTo>
                    <a:pt x="0" y="0"/>
                    <a:pt x="0" y="0"/>
                    <a:pt x="0" y="0"/>
                  </a:cubicBezTo>
                  <a:cubicBezTo>
                    <a:pt x="4" y="3"/>
                    <a:pt x="10" y="3"/>
                    <a:pt x="14" y="0"/>
                  </a:cubicBezTo>
                  <a:close/>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iṧḷîḋê">
              <a:extLst>
                <a:ext uri="{FF2B5EF4-FFF2-40B4-BE49-F238E27FC236}">
                  <a16:creationId xmlns:a16="http://schemas.microsoft.com/office/drawing/2014/main" id="{C2D8F835-9216-4F32-AD81-7F16AC89C685}"/>
                </a:ext>
              </a:extLst>
            </p:cNvPr>
            <p:cNvSpPr/>
            <p:nvPr/>
          </p:nvSpPr>
          <p:spPr bwMode="auto">
            <a:xfrm>
              <a:off x="6462452" y="3285351"/>
              <a:ext cx="11726" cy="49838"/>
            </a:xfrm>
            <a:custGeom>
              <a:avLst/>
              <a:gdLst>
                <a:gd name="T0" fmla="*/ 2 w 2"/>
                <a:gd name="T1" fmla="*/ 0 h 8"/>
                <a:gd name="T2" fmla="*/ 2 w 2"/>
                <a:gd name="T3" fmla="*/ 7 h 8"/>
                <a:gd name="T4" fmla="*/ 0 w 2"/>
                <a:gd name="T5" fmla="*/ 8 h 8"/>
                <a:gd name="T6" fmla="*/ 0 w 2"/>
                <a:gd name="T7" fmla="*/ 1 h 8"/>
                <a:gd name="T8" fmla="*/ 2 w 2"/>
                <a:gd name="T9" fmla="*/ 0 h 8"/>
              </a:gdLst>
              <a:ahLst/>
              <a:cxnLst>
                <a:cxn ang="0">
                  <a:pos x="T0" y="T1"/>
                </a:cxn>
                <a:cxn ang="0">
                  <a:pos x="T2" y="T3"/>
                </a:cxn>
                <a:cxn ang="0">
                  <a:pos x="T4" y="T5"/>
                </a:cxn>
                <a:cxn ang="0">
                  <a:pos x="T6" y="T7"/>
                </a:cxn>
                <a:cxn ang="0">
                  <a:pos x="T8" y="T9"/>
                </a:cxn>
              </a:cxnLst>
              <a:rect l="0" t="0" r="r" b="b"/>
              <a:pathLst>
                <a:path w="2" h="8">
                  <a:moveTo>
                    <a:pt x="2" y="0"/>
                  </a:moveTo>
                  <a:cubicBezTo>
                    <a:pt x="2" y="7"/>
                    <a:pt x="2" y="7"/>
                    <a:pt x="2" y="7"/>
                  </a:cubicBezTo>
                  <a:cubicBezTo>
                    <a:pt x="1" y="7"/>
                    <a:pt x="1" y="8"/>
                    <a:pt x="0" y="8"/>
                  </a:cubicBezTo>
                  <a:cubicBezTo>
                    <a:pt x="0" y="1"/>
                    <a:pt x="0" y="1"/>
                    <a:pt x="0" y="1"/>
                  </a:cubicBezTo>
                  <a:cubicBezTo>
                    <a:pt x="1" y="1"/>
                    <a:pt x="1" y="1"/>
                    <a:pt x="2" y="0"/>
                  </a:cubicBezTo>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íṥļíde">
              <a:extLst>
                <a:ext uri="{FF2B5EF4-FFF2-40B4-BE49-F238E27FC236}">
                  <a16:creationId xmlns:a16="http://schemas.microsoft.com/office/drawing/2014/main" id="{5365AC1D-A8A2-422B-B6F0-73CCDE4E1FAC}"/>
                </a:ext>
              </a:extLst>
            </p:cNvPr>
            <p:cNvSpPr/>
            <p:nvPr/>
          </p:nvSpPr>
          <p:spPr bwMode="auto">
            <a:xfrm>
              <a:off x="5556581" y="2487950"/>
              <a:ext cx="1413040" cy="814990"/>
            </a:xfrm>
            <a:custGeom>
              <a:avLst/>
              <a:gdLst>
                <a:gd name="T0" fmla="*/ 227 w 231"/>
                <a:gd name="T1" fmla="*/ 78 h 134"/>
                <a:gd name="T2" fmla="*/ 227 w 231"/>
                <a:gd name="T3" fmla="*/ 86 h 134"/>
                <a:gd name="T4" fmla="*/ 150 w 231"/>
                <a:gd name="T5" fmla="*/ 131 h 134"/>
                <a:gd name="T6" fmla="*/ 136 w 231"/>
                <a:gd name="T7" fmla="*/ 131 h 134"/>
                <a:gd name="T8" fmla="*/ 4 w 231"/>
                <a:gd name="T9" fmla="*/ 55 h 134"/>
                <a:gd name="T10" fmla="*/ 4 w 231"/>
                <a:gd name="T11" fmla="*/ 47 h 134"/>
                <a:gd name="T12" fmla="*/ 81 w 231"/>
                <a:gd name="T13" fmla="*/ 2 h 134"/>
                <a:gd name="T14" fmla="*/ 95 w 231"/>
                <a:gd name="T15" fmla="*/ 2 h 134"/>
                <a:gd name="T16" fmla="*/ 227 w 231"/>
                <a:gd name="T17" fmla="*/ 7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1" h="134">
                  <a:moveTo>
                    <a:pt x="227" y="78"/>
                  </a:moveTo>
                  <a:cubicBezTo>
                    <a:pt x="231" y="81"/>
                    <a:pt x="231" y="84"/>
                    <a:pt x="227" y="86"/>
                  </a:cubicBezTo>
                  <a:cubicBezTo>
                    <a:pt x="150" y="131"/>
                    <a:pt x="150" y="131"/>
                    <a:pt x="150" y="131"/>
                  </a:cubicBezTo>
                  <a:cubicBezTo>
                    <a:pt x="146" y="134"/>
                    <a:pt x="140" y="134"/>
                    <a:pt x="136" y="131"/>
                  </a:cubicBezTo>
                  <a:cubicBezTo>
                    <a:pt x="4" y="55"/>
                    <a:pt x="4" y="55"/>
                    <a:pt x="4" y="55"/>
                  </a:cubicBezTo>
                  <a:cubicBezTo>
                    <a:pt x="0" y="53"/>
                    <a:pt x="0" y="49"/>
                    <a:pt x="4" y="47"/>
                  </a:cubicBezTo>
                  <a:cubicBezTo>
                    <a:pt x="81" y="2"/>
                    <a:pt x="81" y="2"/>
                    <a:pt x="81" y="2"/>
                  </a:cubicBezTo>
                  <a:cubicBezTo>
                    <a:pt x="85" y="0"/>
                    <a:pt x="91" y="0"/>
                    <a:pt x="95" y="2"/>
                  </a:cubicBezTo>
                  <a:lnTo>
                    <a:pt x="227"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îśļiḑe">
              <a:extLst>
                <a:ext uri="{FF2B5EF4-FFF2-40B4-BE49-F238E27FC236}">
                  <a16:creationId xmlns:a16="http://schemas.microsoft.com/office/drawing/2014/main" id="{6E605C3A-64B7-4788-AC26-A95ECB6B2884}"/>
                </a:ext>
              </a:extLst>
            </p:cNvPr>
            <p:cNvSpPr/>
            <p:nvPr/>
          </p:nvSpPr>
          <p:spPr bwMode="auto">
            <a:xfrm>
              <a:off x="5911308" y="2772317"/>
              <a:ext cx="105538" cy="61565"/>
            </a:xfrm>
            <a:custGeom>
              <a:avLst/>
              <a:gdLst>
                <a:gd name="T0" fmla="*/ 36 w 36"/>
                <a:gd name="T1" fmla="*/ 11 h 21"/>
                <a:gd name="T2" fmla="*/ 17 w 36"/>
                <a:gd name="T3" fmla="*/ 21 h 21"/>
                <a:gd name="T4" fmla="*/ 0 w 36"/>
                <a:gd name="T5" fmla="*/ 11 h 21"/>
                <a:gd name="T6" fmla="*/ 17 w 36"/>
                <a:gd name="T7" fmla="*/ 0 h 21"/>
                <a:gd name="T8" fmla="*/ 36 w 36"/>
                <a:gd name="T9" fmla="*/ 11 h 21"/>
              </a:gdLst>
              <a:ahLst/>
              <a:cxnLst>
                <a:cxn ang="0">
                  <a:pos x="T0" y="T1"/>
                </a:cxn>
                <a:cxn ang="0">
                  <a:pos x="T2" y="T3"/>
                </a:cxn>
                <a:cxn ang="0">
                  <a:pos x="T4" y="T5"/>
                </a:cxn>
                <a:cxn ang="0">
                  <a:pos x="T6" y="T7"/>
                </a:cxn>
                <a:cxn ang="0">
                  <a:pos x="T8" y="T9"/>
                </a:cxn>
              </a:cxnLst>
              <a:rect l="0" t="0" r="r" b="b"/>
              <a:pathLst>
                <a:path w="36" h="21">
                  <a:moveTo>
                    <a:pt x="36" y="11"/>
                  </a:moveTo>
                  <a:lnTo>
                    <a:pt x="17" y="21"/>
                  </a:lnTo>
                  <a:lnTo>
                    <a:pt x="0" y="11"/>
                  </a:lnTo>
                  <a:lnTo>
                    <a:pt x="17" y="0"/>
                  </a:lnTo>
                  <a:lnTo>
                    <a:pt x="36" y="11"/>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iṣlíde">
              <a:extLst>
                <a:ext uri="{FF2B5EF4-FFF2-40B4-BE49-F238E27FC236}">
                  <a16:creationId xmlns:a16="http://schemas.microsoft.com/office/drawing/2014/main" id="{7DD69AB7-BB20-4717-84E9-5B4916410A92}"/>
                </a:ext>
              </a:extLst>
            </p:cNvPr>
            <p:cNvSpPr/>
            <p:nvPr/>
          </p:nvSpPr>
          <p:spPr bwMode="auto">
            <a:xfrm>
              <a:off x="5826290" y="2828018"/>
              <a:ext cx="105538" cy="55702"/>
            </a:xfrm>
            <a:custGeom>
              <a:avLst/>
              <a:gdLst>
                <a:gd name="T0" fmla="*/ 36 w 36"/>
                <a:gd name="T1" fmla="*/ 8 h 19"/>
                <a:gd name="T2" fmla="*/ 19 w 36"/>
                <a:gd name="T3" fmla="*/ 19 h 19"/>
                <a:gd name="T4" fmla="*/ 0 w 36"/>
                <a:gd name="T5" fmla="*/ 8 h 19"/>
                <a:gd name="T6" fmla="*/ 17 w 36"/>
                <a:gd name="T7" fmla="*/ 0 h 19"/>
                <a:gd name="T8" fmla="*/ 36 w 36"/>
                <a:gd name="T9" fmla="*/ 8 h 19"/>
              </a:gdLst>
              <a:ahLst/>
              <a:cxnLst>
                <a:cxn ang="0">
                  <a:pos x="T0" y="T1"/>
                </a:cxn>
                <a:cxn ang="0">
                  <a:pos x="T2" y="T3"/>
                </a:cxn>
                <a:cxn ang="0">
                  <a:pos x="T4" y="T5"/>
                </a:cxn>
                <a:cxn ang="0">
                  <a:pos x="T6" y="T7"/>
                </a:cxn>
                <a:cxn ang="0">
                  <a:pos x="T8" y="T9"/>
                </a:cxn>
              </a:cxnLst>
              <a:rect l="0" t="0" r="r" b="b"/>
              <a:pathLst>
                <a:path w="36" h="19">
                  <a:moveTo>
                    <a:pt x="36" y="8"/>
                  </a:moveTo>
                  <a:lnTo>
                    <a:pt x="19" y="19"/>
                  </a:lnTo>
                  <a:lnTo>
                    <a:pt x="0" y="8"/>
                  </a:lnTo>
                  <a:lnTo>
                    <a:pt x="17" y="0"/>
                  </a:lnTo>
                  <a:lnTo>
                    <a:pt x="36" y="8"/>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íṩ1iďé">
              <a:extLst>
                <a:ext uri="{FF2B5EF4-FFF2-40B4-BE49-F238E27FC236}">
                  <a16:creationId xmlns:a16="http://schemas.microsoft.com/office/drawing/2014/main" id="{EB3C774C-9A47-4AEF-AC1C-BD9BA428517D}"/>
                </a:ext>
              </a:extLst>
            </p:cNvPr>
            <p:cNvSpPr/>
            <p:nvPr/>
          </p:nvSpPr>
          <p:spPr bwMode="auto">
            <a:xfrm>
              <a:off x="5984598" y="2816292"/>
              <a:ext cx="99675" cy="61565"/>
            </a:xfrm>
            <a:custGeom>
              <a:avLst/>
              <a:gdLst>
                <a:gd name="T0" fmla="*/ 34 w 34"/>
                <a:gd name="T1" fmla="*/ 10 h 21"/>
                <a:gd name="T2" fmla="*/ 17 w 34"/>
                <a:gd name="T3" fmla="*/ 21 h 21"/>
                <a:gd name="T4" fmla="*/ 0 w 34"/>
                <a:gd name="T5" fmla="*/ 10 h 21"/>
                <a:gd name="T6" fmla="*/ 17 w 34"/>
                <a:gd name="T7" fmla="*/ 0 h 21"/>
                <a:gd name="T8" fmla="*/ 34 w 34"/>
                <a:gd name="T9" fmla="*/ 10 h 21"/>
              </a:gdLst>
              <a:ahLst/>
              <a:cxnLst>
                <a:cxn ang="0">
                  <a:pos x="T0" y="T1"/>
                </a:cxn>
                <a:cxn ang="0">
                  <a:pos x="T2" y="T3"/>
                </a:cxn>
                <a:cxn ang="0">
                  <a:pos x="T4" y="T5"/>
                </a:cxn>
                <a:cxn ang="0">
                  <a:pos x="T6" y="T7"/>
                </a:cxn>
                <a:cxn ang="0">
                  <a:pos x="T8" y="T9"/>
                </a:cxn>
              </a:cxnLst>
              <a:rect l="0" t="0" r="r" b="b"/>
              <a:pathLst>
                <a:path w="34" h="21">
                  <a:moveTo>
                    <a:pt x="34" y="10"/>
                  </a:moveTo>
                  <a:lnTo>
                    <a:pt x="17" y="21"/>
                  </a:lnTo>
                  <a:lnTo>
                    <a:pt x="0" y="10"/>
                  </a:lnTo>
                  <a:lnTo>
                    <a:pt x="17" y="0"/>
                  </a:lnTo>
                  <a:lnTo>
                    <a:pt x="34" y="10"/>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îšḷïďe">
              <a:extLst>
                <a:ext uri="{FF2B5EF4-FFF2-40B4-BE49-F238E27FC236}">
                  <a16:creationId xmlns:a16="http://schemas.microsoft.com/office/drawing/2014/main" id="{E7ACE889-FF6D-46D8-923C-79201DC3FC98}"/>
                </a:ext>
              </a:extLst>
            </p:cNvPr>
            <p:cNvSpPr/>
            <p:nvPr/>
          </p:nvSpPr>
          <p:spPr bwMode="auto">
            <a:xfrm>
              <a:off x="6057889" y="2857334"/>
              <a:ext cx="99675" cy="61565"/>
            </a:xfrm>
            <a:custGeom>
              <a:avLst/>
              <a:gdLst>
                <a:gd name="T0" fmla="*/ 34 w 34"/>
                <a:gd name="T1" fmla="*/ 11 h 21"/>
                <a:gd name="T2" fmla="*/ 17 w 34"/>
                <a:gd name="T3" fmla="*/ 21 h 21"/>
                <a:gd name="T4" fmla="*/ 0 w 34"/>
                <a:gd name="T5" fmla="*/ 11 h 21"/>
                <a:gd name="T6" fmla="*/ 17 w 34"/>
                <a:gd name="T7" fmla="*/ 0 h 21"/>
                <a:gd name="T8" fmla="*/ 34 w 34"/>
                <a:gd name="T9" fmla="*/ 11 h 21"/>
              </a:gdLst>
              <a:ahLst/>
              <a:cxnLst>
                <a:cxn ang="0">
                  <a:pos x="T0" y="T1"/>
                </a:cxn>
                <a:cxn ang="0">
                  <a:pos x="T2" y="T3"/>
                </a:cxn>
                <a:cxn ang="0">
                  <a:pos x="T4" y="T5"/>
                </a:cxn>
                <a:cxn ang="0">
                  <a:pos x="T6" y="T7"/>
                </a:cxn>
                <a:cxn ang="0">
                  <a:pos x="T8" y="T9"/>
                </a:cxn>
              </a:cxnLst>
              <a:rect l="0" t="0" r="r" b="b"/>
              <a:pathLst>
                <a:path w="34" h="21">
                  <a:moveTo>
                    <a:pt x="34" y="11"/>
                  </a:moveTo>
                  <a:lnTo>
                    <a:pt x="17" y="21"/>
                  </a:lnTo>
                  <a:lnTo>
                    <a:pt x="0" y="11"/>
                  </a:lnTo>
                  <a:lnTo>
                    <a:pt x="17" y="0"/>
                  </a:lnTo>
                  <a:lnTo>
                    <a:pt x="34" y="11"/>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íṩḻïḑè">
              <a:extLst>
                <a:ext uri="{FF2B5EF4-FFF2-40B4-BE49-F238E27FC236}">
                  <a16:creationId xmlns:a16="http://schemas.microsoft.com/office/drawing/2014/main" id="{B4D2EA1B-45B2-4F43-A9F7-5C69F1A4980E}"/>
                </a:ext>
              </a:extLst>
            </p:cNvPr>
            <p:cNvSpPr/>
            <p:nvPr/>
          </p:nvSpPr>
          <p:spPr bwMode="auto">
            <a:xfrm>
              <a:off x="5899582" y="2866128"/>
              <a:ext cx="105538" cy="58632"/>
            </a:xfrm>
            <a:custGeom>
              <a:avLst/>
              <a:gdLst>
                <a:gd name="T0" fmla="*/ 36 w 36"/>
                <a:gd name="T1" fmla="*/ 10 h 20"/>
                <a:gd name="T2" fmla="*/ 17 w 36"/>
                <a:gd name="T3" fmla="*/ 20 h 20"/>
                <a:gd name="T4" fmla="*/ 0 w 36"/>
                <a:gd name="T5" fmla="*/ 10 h 20"/>
                <a:gd name="T6" fmla="*/ 17 w 36"/>
                <a:gd name="T7" fmla="*/ 0 h 20"/>
                <a:gd name="T8" fmla="*/ 36 w 36"/>
                <a:gd name="T9" fmla="*/ 10 h 20"/>
              </a:gdLst>
              <a:ahLst/>
              <a:cxnLst>
                <a:cxn ang="0">
                  <a:pos x="T0" y="T1"/>
                </a:cxn>
                <a:cxn ang="0">
                  <a:pos x="T2" y="T3"/>
                </a:cxn>
                <a:cxn ang="0">
                  <a:pos x="T4" y="T5"/>
                </a:cxn>
                <a:cxn ang="0">
                  <a:pos x="T6" y="T7"/>
                </a:cxn>
                <a:cxn ang="0">
                  <a:pos x="T8" y="T9"/>
                </a:cxn>
              </a:cxnLst>
              <a:rect l="0" t="0" r="r" b="b"/>
              <a:pathLst>
                <a:path w="36" h="20">
                  <a:moveTo>
                    <a:pt x="36" y="10"/>
                  </a:moveTo>
                  <a:lnTo>
                    <a:pt x="17" y="20"/>
                  </a:lnTo>
                  <a:lnTo>
                    <a:pt x="0" y="10"/>
                  </a:lnTo>
                  <a:lnTo>
                    <a:pt x="17" y="0"/>
                  </a:lnTo>
                  <a:lnTo>
                    <a:pt x="36" y="10"/>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ïšļíḓè">
              <a:extLst>
                <a:ext uri="{FF2B5EF4-FFF2-40B4-BE49-F238E27FC236}">
                  <a16:creationId xmlns:a16="http://schemas.microsoft.com/office/drawing/2014/main" id="{E89BADB9-D516-435D-92BF-24F33BA8F5E3}"/>
                </a:ext>
              </a:extLst>
            </p:cNvPr>
            <p:cNvSpPr/>
            <p:nvPr/>
          </p:nvSpPr>
          <p:spPr bwMode="auto">
            <a:xfrm>
              <a:off x="6213264" y="2699027"/>
              <a:ext cx="433880" cy="257982"/>
            </a:xfrm>
            <a:custGeom>
              <a:avLst/>
              <a:gdLst>
                <a:gd name="T0" fmla="*/ 148 w 148"/>
                <a:gd name="T1" fmla="*/ 61 h 88"/>
                <a:gd name="T2" fmla="*/ 104 w 148"/>
                <a:gd name="T3" fmla="*/ 88 h 88"/>
                <a:gd name="T4" fmla="*/ 0 w 148"/>
                <a:gd name="T5" fmla="*/ 27 h 88"/>
                <a:gd name="T6" fmla="*/ 43 w 148"/>
                <a:gd name="T7" fmla="*/ 0 h 88"/>
                <a:gd name="T8" fmla="*/ 148 w 148"/>
                <a:gd name="T9" fmla="*/ 61 h 88"/>
              </a:gdLst>
              <a:ahLst/>
              <a:cxnLst>
                <a:cxn ang="0">
                  <a:pos x="T0" y="T1"/>
                </a:cxn>
                <a:cxn ang="0">
                  <a:pos x="T2" y="T3"/>
                </a:cxn>
                <a:cxn ang="0">
                  <a:pos x="T4" y="T5"/>
                </a:cxn>
                <a:cxn ang="0">
                  <a:pos x="T6" y="T7"/>
                </a:cxn>
                <a:cxn ang="0">
                  <a:pos x="T8" y="T9"/>
                </a:cxn>
              </a:cxnLst>
              <a:rect l="0" t="0" r="r" b="b"/>
              <a:pathLst>
                <a:path w="148" h="88">
                  <a:moveTo>
                    <a:pt x="148" y="61"/>
                  </a:moveTo>
                  <a:lnTo>
                    <a:pt x="104" y="88"/>
                  </a:lnTo>
                  <a:lnTo>
                    <a:pt x="0" y="27"/>
                  </a:lnTo>
                  <a:lnTo>
                    <a:pt x="43" y="0"/>
                  </a:lnTo>
                  <a:lnTo>
                    <a:pt x="148" y="61"/>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iśḷíḋê">
              <a:extLst>
                <a:ext uri="{FF2B5EF4-FFF2-40B4-BE49-F238E27FC236}">
                  <a16:creationId xmlns:a16="http://schemas.microsoft.com/office/drawing/2014/main" id="{1AE0F335-9D66-4D52-856D-C22B5A40A5F9}"/>
                </a:ext>
              </a:extLst>
            </p:cNvPr>
            <p:cNvSpPr/>
            <p:nvPr/>
          </p:nvSpPr>
          <p:spPr bwMode="auto">
            <a:xfrm>
              <a:off x="6125315" y="2901308"/>
              <a:ext cx="105538" cy="61565"/>
            </a:xfrm>
            <a:custGeom>
              <a:avLst/>
              <a:gdLst>
                <a:gd name="T0" fmla="*/ 36 w 36"/>
                <a:gd name="T1" fmla="*/ 10 h 21"/>
                <a:gd name="T2" fmla="*/ 19 w 36"/>
                <a:gd name="T3" fmla="*/ 21 h 21"/>
                <a:gd name="T4" fmla="*/ 0 w 36"/>
                <a:gd name="T5" fmla="*/ 10 h 21"/>
                <a:gd name="T6" fmla="*/ 19 w 36"/>
                <a:gd name="T7" fmla="*/ 0 h 21"/>
                <a:gd name="T8" fmla="*/ 36 w 36"/>
                <a:gd name="T9" fmla="*/ 10 h 21"/>
              </a:gdLst>
              <a:ahLst/>
              <a:cxnLst>
                <a:cxn ang="0">
                  <a:pos x="T0" y="T1"/>
                </a:cxn>
                <a:cxn ang="0">
                  <a:pos x="T2" y="T3"/>
                </a:cxn>
                <a:cxn ang="0">
                  <a:pos x="T4" y="T5"/>
                </a:cxn>
                <a:cxn ang="0">
                  <a:pos x="T6" y="T7"/>
                </a:cxn>
                <a:cxn ang="0">
                  <a:pos x="T8" y="T9"/>
                </a:cxn>
              </a:cxnLst>
              <a:rect l="0" t="0" r="r" b="b"/>
              <a:pathLst>
                <a:path w="36" h="21">
                  <a:moveTo>
                    <a:pt x="36" y="10"/>
                  </a:moveTo>
                  <a:lnTo>
                    <a:pt x="19" y="21"/>
                  </a:lnTo>
                  <a:lnTo>
                    <a:pt x="0" y="10"/>
                  </a:lnTo>
                  <a:lnTo>
                    <a:pt x="19" y="0"/>
                  </a:lnTo>
                  <a:lnTo>
                    <a:pt x="36" y="10"/>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îŝḷîḋê">
              <a:extLst>
                <a:ext uri="{FF2B5EF4-FFF2-40B4-BE49-F238E27FC236}">
                  <a16:creationId xmlns:a16="http://schemas.microsoft.com/office/drawing/2014/main" id="{A6DCCC53-61EC-44D0-9C9A-92FFD63D86C5}"/>
                </a:ext>
              </a:extLst>
            </p:cNvPr>
            <p:cNvSpPr/>
            <p:nvPr/>
          </p:nvSpPr>
          <p:spPr bwMode="auto">
            <a:xfrm>
              <a:off x="5972871" y="2907171"/>
              <a:ext cx="99675" cy="61565"/>
            </a:xfrm>
            <a:custGeom>
              <a:avLst/>
              <a:gdLst>
                <a:gd name="T0" fmla="*/ 34 w 34"/>
                <a:gd name="T1" fmla="*/ 10 h 21"/>
                <a:gd name="T2" fmla="*/ 17 w 34"/>
                <a:gd name="T3" fmla="*/ 21 h 21"/>
                <a:gd name="T4" fmla="*/ 0 w 34"/>
                <a:gd name="T5" fmla="*/ 10 h 21"/>
                <a:gd name="T6" fmla="*/ 17 w 34"/>
                <a:gd name="T7" fmla="*/ 0 h 21"/>
                <a:gd name="T8" fmla="*/ 34 w 34"/>
                <a:gd name="T9" fmla="*/ 10 h 21"/>
              </a:gdLst>
              <a:ahLst/>
              <a:cxnLst>
                <a:cxn ang="0">
                  <a:pos x="T0" y="T1"/>
                </a:cxn>
                <a:cxn ang="0">
                  <a:pos x="T2" y="T3"/>
                </a:cxn>
                <a:cxn ang="0">
                  <a:pos x="T4" y="T5"/>
                </a:cxn>
                <a:cxn ang="0">
                  <a:pos x="T6" y="T7"/>
                </a:cxn>
                <a:cxn ang="0">
                  <a:pos x="T8" y="T9"/>
                </a:cxn>
              </a:cxnLst>
              <a:rect l="0" t="0" r="r" b="b"/>
              <a:pathLst>
                <a:path w="34" h="21">
                  <a:moveTo>
                    <a:pt x="34" y="10"/>
                  </a:moveTo>
                  <a:lnTo>
                    <a:pt x="17" y="21"/>
                  </a:lnTo>
                  <a:lnTo>
                    <a:pt x="0" y="10"/>
                  </a:lnTo>
                  <a:lnTo>
                    <a:pt x="17" y="0"/>
                  </a:lnTo>
                  <a:lnTo>
                    <a:pt x="34" y="10"/>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ïśļïďe">
              <a:extLst>
                <a:ext uri="{FF2B5EF4-FFF2-40B4-BE49-F238E27FC236}">
                  <a16:creationId xmlns:a16="http://schemas.microsoft.com/office/drawing/2014/main" id="{924C5C86-4A42-420C-88C9-541C6532DED8}"/>
                </a:ext>
              </a:extLst>
            </p:cNvPr>
            <p:cNvSpPr/>
            <p:nvPr/>
          </p:nvSpPr>
          <p:spPr bwMode="auto">
            <a:xfrm>
              <a:off x="6198607" y="2945283"/>
              <a:ext cx="105538" cy="52769"/>
            </a:xfrm>
            <a:custGeom>
              <a:avLst/>
              <a:gdLst>
                <a:gd name="T0" fmla="*/ 36 w 36"/>
                <a:gd name="T1" fmla="*/ 10 h 18"/>
                <a:gd name="T2" fmla="*/ 19 w 36"/>
                <a:gd name="T3" fmla="*/ 18 h 18"/>
                <a:gd name="T4" fmla="*/ 0 w 36"/>
                <a:gd name="T5" fmla="*/ 10 h 18"/>
                <a:gd name="T6" fmla="*/ 19 w 36"/>
                <a:gd name="T7" fmla="*/ 0 h 18"/>
                <a:gd name="T8" fmla="*/ 36 w 36"/>
                <a:gd name="T9" fmla="*/ 10 h 18"/>
              </a:gdLst>
              <a:ahLst/>
              <a:cxnLst>
                <a:cxn ang="0">
                  <a:pos x="T0" y="T1"/>
                </a:cxn>
                <a:cxn ang="0">
                  <a:pos x="T2" y="T3"/>
                </a:cxn>
                <a:cxn ang="0">
                  <a:pos x="T4" y="T5"/>
                </a:cxn>
                <a:cxn ang="0">
                  <a:pos x="T6" y="T7"/>
                </a:cxn>
                <a:cxn ang="0">
                  <a:pos x="T8" y="T9"/>
                </a:cxn>
              </a:cxnLst>
              <a:rect l="0" t="0" r="r" b="b"/>
              <a:pathLst>
                <a:path w="36" h="18">
                  <a:moveTo>
                    <a:pt x="36" y="10"/>
                  </a:moveTo>
                  <a:lnTo>
                    <a:pt x="19" y="18"/>
                  </a:lnTo>
                  <a:lnTo>
                    <a:pt x="0" y="10"/>
                  </a:lnTo>
                  <a:lnTo>
                    <a:pt x="19" y="0"/>
                  </a:lnTo>
                  <a:lnTo>
                    <a:pt x="36" y="10"/>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íŝľíḓe">
              <a:extLst>
                <a:ext uri="{FF2B5EF4-FFF2-40B4-BE49-F238E27FC236}">
                  <a16:creationId xmlns:a16="http://schemas.microsoft.com/office/drawing/2014/main" id="{2D8756F4-449F-42D2-928C-1018A02D2352}"/>
                </a:ext>
              </a:extLst>
            </p:cNvPr>
            <p:cNvSpPr/>
            <p:nvPr/>
          </p:nvSpPr>
          <p:spPr bwMode="auto">
            <a:xfrm>
              <a:off x="6046162" y="2951146"/>
              <a:ext cx="99675" cy="58632"/>
            </a:xfrm>
            <a:custGeom>
              <a:avLst/>
              <a:gdLst>
                <a:gd name="T0" fmla="*/ 34 w 34"/>
                <a:gd name="T1" fmla="*/ 10 h 20"/>
                <a:gd name="T2" fmla="*/ 17 w 34"/>
                <a:gd name="T3" fmla="*/ 20 h 20"/>
                <a:gd name="T4" fmla="*/ 0 w 34"/>
                <a:gd name="T5" fmla="*/ 10 h 20"/>
                <a:gd name="T6" fmla="*/ 17 w 34"/>
                <a:gd name="T7" fmla="*/ 0 h 20"/>
                <a:gd name="T8" fmla="*/ 34 w 34"/>
                <a:gd name="T9" fmla="*/ 10 h 20"/>
              </a:gdLst>
              <a:ahLst/>
              <a:cxnLst>
                <a:cxn ang="0">
                  <a:pos x="T0" y="T1"/>
                </a:cxn>
                <a:cxn ang="0">
                  <a:pos x="T2" y="T3"/>
                </a:cxn>
                <a:cxn ang="0">
                  <a:pos x="T4" y="T5"/>
                </a:cxn>
                <a:cxn ang="0">
                  <a:pos x="T6" y="T7"/>
                </a:cxn>
                <a:cxn ang="0">
                  <a:pos x="T8" y="T9"/>
                </a:cxn>
              </a:cxnLst>
              <a:rect l="0" t="0" r="r" b="b"/>
              <a:pathLst>
                <a:path w="34" h="20">
                  <a:moveTo>
                    <a:pt x="34" y="10"/>
                  </a:moveTo>
                  <a:lnTo>
                    <a:pt x="17" y="20"/>
                  </a:lnTo>
                  <a:lnTo>
                    <a:pt x="0" y="10"/>
                  </a:lnTo>
                  <a:lnTo>
                    <a:pt x="17" y="0"/>
                  </a:lnTo>
                  <a:lnTo>
                    <a:pt x="34" y="10"/>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iṩḻïḑe">
              <a:extLst>
                <a:ext uri="{FF2B5EF4-FFF2-40B4-BE49-F238E27FC236}">
                  <a16:creationId xmlns:a16="http://schemas.microsoft.com/office/drawing/2014/main" id="{2267477D-67CE-4F7B-A564-FA4D12E7EB55}"/>
                </a:ext>
              </a:extLst>
            </p:cNvPr>
            <p:cNvSpPr/>
            <p:nvPr/>
          </p:nvSpPr>
          <p:spPr bwMode="auto">
            <a:xfrm>
              <a:off x="6057889" y="2766453"/>
              <a:ext cx="477855" cy="275572"/>
            </a:xfrm>
            <a:custGeom>
              <a:avLst/>
              <a:gdLst>
                <a:gd name="T0" fmla="*/ 163 w 163"/>
                <a:gd name="T1" fmla="*/ 86 h 94"/>
                <a:gd name="T2" fmla="*/ 149 w 163"/>
                <a:gd name="T3" fmla="*/ 94 h 94"/>
                <a:gd name="T4" fmla="*/ 0 w 163"/>
                <a:gd name="T5" fmla="*/ 9 h 94"/>
                <a:gd name="T6" fmla="*/ 15 w 163"/>
                <a:gd name="T7" fmla="*/ 0 h 94"/>
                <a:gd name="T8" fmla="*/ 163 w 163"/>
                <a:gd name="T9" fmla="*/ 86 h 94"/>
              </a:gdLst>
              <a:ahLst/>
              <a:cxnLst>
                <a:cxn ang="0">
                  <a:pos x="T0" y="T1"/>
                </a:cxn>
                <a:cxn ang="0">
                  <a:pos x="T2" y="T3"/>
                </a:cxn>
                <a:cxn ang="0">
                  <a:pos x="T4" y="T5"/>
                </a:cxn>
                <a:cxn ang="0">
                  <a:pos x="T6" y="T7"/>
                </a:cxn>
                <a:cxn ang="0">
                  <a:pos x="T8" y="T9"/>
                </a:cxn>
              </a:cxnLst>
              <a:rect l="0" t="0" r="r" b="b"/>
              <a:pathLst>
                <a:path w="163" h="94">
                  <a:moveTo>
                    <a:pt x="163" y="86"/>
                  </a:moveTo>
                  <a:lnTo>
                    <a:pt x="149" y="94"/>
                  </a:lnTo>
                  <a:lnTo>
                    <a:pt x="0" y="9"/>
                  </a:lnTo>
                  <a:lnTo>
                    <a:pt x="15" y="0"/>
                  </a:lnTo>
                  <a:lnTo>
                    <a:pt x="163" y="86"/>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îsļîdé">
              <a:extLst>
                <a:ext uri="{FF2B5EF4-FFF2-40B4-BE49-F238E27FC236}">
                  <a16:creationId xmlns:a16="http://schemas.microsoft.com/office/drawing/2014/main" id="{95897F88-74EE-46EA-8C71-629F0455B0FF}"/>
                </a:ext>
              </a:extLst>
            </p:cNvPr>
            <p:cNvSpPr/>
            <p:nvPr/>
          </p:nvSpPr>
          <p:spPr bwMode="auto">
            <a:xfrm>
              <a:off x="6271896" y="2986326"/>
              <a:ext cx="105538" cy="55702"/>
            </a:xfrm>
            <a:custGeom>
              <a:avLst/>
              <a:gdLst>
                <a:gd name="T0" fmla="*/ 36 w 36"/>
                <a:gd name="T1" fmla="*/ 8 h 19"/>
                <a:gd name="T2" fmla="*/ 17 w 36"/>
                <a:gd name="T3" fmla="*/ 19 h 19"/>
                <a:gd name="T4" fmla="*/ 0 w 36"/>
                <a:gd name="T5" fmla="*/ 8 h 19"/>
                <a:gd name="T6" fmla="*/ 17 w 36"/>
                <a:gd name="T7" fmla="*/ 0 h 19"/>
                <a:gd name="T8" fmla="*/ 36 w 36"/>
                <a:gd name="T9" fmla="*/ 8 h 19"/>
              </a:gdLst>
              <a:ahLst/>
              <a:cxnLst>
                <a:cxn ang="0">
                  <a:pos x="T0" y="T1"/>
                </a:cxn>
                <a:cxn ang="0">
                  <a:pos x="T2" y="T3"/>
                </a:cxn>
                <a:cxn ang="0">
                  <a:pos x="T4" y="T5"/>
                </a:cxn>
                <a:cxn ang="0">
                  <a:pos x="T6" y="T7"/>
                </a:cxn>
                <a:cxn ang="0">
                  <a:pos x="T8" y="T9"/>
                </a:cxn>
              </a:cxnLst>
              <a:rect l="0" t="0" r="r" b="b"/>
              <a:pathLst>
                <a:path w="36" h="19">
                  <a:moveTo>
                    <a:pt x="36" y="8"/>
                  </a:moveTo>
                  <a:lnTo>
                    <a:pt x="17" y="19"/>
                  </a:lnTo>
                  <a:lnTo>
                    <a:pt x="0" y="8"/>
                  </a:lnTo>
                  <a:lnTo>
                    <a:pt x="17" y="0"/>
                  </a:lnTo>
                  <a:lnTo>
                    <a:pt x="36" y="8"/>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ïśļïḍe">
              <a:extLst>
                <a:ext uri="{FF2B5EF4-FFF2-40B4-BE49-F238E27FC236}">
                  <a16:creationId xmlns:a16="http://schemas.microsoft.com/office/drawing/2014/main" id="{7BE52F6A-094F-45DA-B211-D9EC1355CE49}"/>
                </a:ext>
              </a:extLst>
            </p:cNvPr>
            <p:cNvSpPr/>
            <p:nvPr/>
          </p:nvSpPr>
          <p:spPr bwMode="auto">
            <a:xfrm>
              <a:off x="6113589" y="2992189"/>
              <a:ext cx="105538" cy="55702"/>
            </a:xfrm>
            <a:custGeom>
              <a:avLst/>
              <a:gdLst>
                <a:gd name="T0" fmla="*/ 36 w 36"/>
                <a:gd name="T1" fmla="*/ 11 h 19"/>
                <a:gd name="T2" fmla="*/ 19 w 36"/>
                <a:gd name="T3" fmla="*/ 19 h 19"/>
                <a:gd name="T4" fmla="*/ 0 w 36"/>
                <a:gd name="T5" fmla="*/ 11 h 19"/>
                <a:gd name="T6" fmla="*/ 19 w 36"/>
                <a:gd name="T7" fmla="*/ 0 h 19"/>
                <a:gd name="T8" fmla="*/ 36 w 36"/>
                <a:gd name="T9" fmla="*/ 11 h 19"/>
              </a:gdLst>
              <a:ahLst/>
              <a:cxnLst>
                <a:cxn ang="0">
                  <a:pos x="T0" y="T1"/>
                </a:cxn>
                <a:cxn ang="0">
                  <a:pos x="T2" y="T3"/>
                </a:cxn>
                <a:cxn ang="0">
                  <a:pos x="T4" y="T5"/>
                </a:cxn>
                <a:cxn ang="0">
                  <a:pos x="T6" y="T7"/>
                </a:cxn>
                <a:cxn ang="0">
                  <a:pos x="T8" y="T9"/>
                </a:cxn>
              </a:cxnLst>
              <a:rect l="0" t="0" r="r" b="b"/>
              <a:pathLst>
                <a:path w="36" h="19">
                  <a:moveTo>
                    <a:pt x="36" y="11"/>
                  </a:moveTo>
                  <a:lnTo>
                    <a:pt x="19" y="19"/>
                  </a:lnTo>
                  <a:lnTo>
                    <a:pt x="0" y="11"/>
                  </a:lnTo>
                  <a:lnTo>
                    <a:pt x="19" y="0"/>
                  </a:lnTo>
                  <a:lnTo>
                    <a:pt x="36" y="11"/>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íšliďè">
              <a:extLst>
                <a:ext uri="{FF2B5EF4-FFF2-40B4-BE49-F238E27FC236}">
                  <a16:creationId xmlns:a16="http://schemas.microsoft.com/office/drawing/2014/main" id="{5C6563E1-0949-4FE2-A671-852C7B251D25}"/>
                </a:ext>
              </a:extLst>
            </p:cNvPr>
            <p:cNvSpPr/>
            <p:nvPr/>
          </p:nvSpPr>
          <p:spPr bwMode="auto">
            <a:xfrm>
              <a:off x="6348118" y="3024436"/>
              <a:ext cx="102608" cy="58632"/>
            </a:xfrm>
            <a:custGeom>
              <a:avLst/>
              <a:gdLst>
                <a:gd name="T0" fmla="*/ 35 w 35"/>
                <a:gd name="T1" fmla="*/ 10 h 20"/>
                <a:gd name="T2" fmla="*/ 16 w 35"/>
                <a:gd name="T3" fmla="*/ 20 h 20"/>
                <a:gd name="T4" fmla="*/ 0 w 35"/>
                <a:gd name="T5" fmla="*/ 10 h 20"/>
                <a:gd name="T6" fmla="*/ 16 w 35"/>
                <a:gd name="T7" fmla="*/ 0 h 20"/>
                <a:gd name="T8" fmla="*/ 35 w 35"/>
                <a:gd name="T9" fmla="*/ 10 h 20"/>
              </a:gdLst>
              <a:ahLst/>
              <a:cxnLst>
                <a:cxn ang="0">
                  <a:pos x="T0" y="T1"/>
                </a:cxn>
                <a:cxn ang="0">
                  <a:pos x="T2" y="T3"/>
                </a:cxn>
                <a:cxn ang="0">
                  <a:pos x="T4" y="T5"/>
                </a:cxn>
                <a:cxn ang="0">
                  <a:pos x="T6" y="T7"/>
                </a:cxn>
                <a:cxn ang="0">
                  <a:pos x="T8" y="T9"/>
                </a:cxn>
              </a:cxnLst>
              <a:rect l="0" t="0" r="r" b="b"/>
              <a:pathLst>
                <a:path w="35" h="20">
                  <a:moveTo>
                    <a:pt x="35" y="10"/>
                  </a:moveTo>
                  <a:lnTo>
                    <a:pt x="16" y="20"/>
                  </a:lnTo>
                  <a:lnTo>
                    <a:pt x="0" y="10"/>
                  </a:lnTo>
                  <a:lnTo>
                    <a:pt x="16" y="0"/>
                  </a:lnTo>
                  <a:lnTo>
                    <a:pt x="35" y="10"/>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îşḻíde">
              <a:extLst>
                <a:ext uri="{FF2B5EF4-FFF2-40B4-BE49-F238E27FC236}">
                  <a16:creationId xmlns:a16="http://schemas.microsoft.com/office/drawing/2014/main" id="{69C74D19-4C0C-4AF8-9D86-8B5D799CDA5B}"/>
                </a:ext>
              </a:extLst>
            </p:cNvPr>
            <p:cNvSpPr/>
            <p:nvPr/>
          </p:nvSpPr>
          <p:spPr bwMode="auto">
            <a:xfrm>
              <a:off x="6186880" y="3036162"/>
              <a:ext cx="105538" cy="52769"/>
            </a:xfrm>
            <a:custGeom>
              <a:avLst/>
              <a:gdLst>
                <a:gd name="T0" fmla="*/ 36 w 36"/>
                <a:gd name="T1" fmla="*/ 8 h 18"/>
                <a:gd name="T2" fmla="*/ 19 w 36"/>
                <a:gd name="T3" fmla="*/ 18 h 18"/>
                <a:gd name="T4" fmla="*/ 0 w 36"/>
                <a:gd name="T5" fmla="*/ 8 h 18"/>
                <a:gd name="T6" fmla="*/ 19 w 36"/>
                <a:gd name="T7" fmla="*/ 0 h 18"/>
                <a:gd name="T8" fmla="*/ 36 w 36"/>
                <a:gd name="T9" fmla="*/ 8 h 18"/>
              </a:gdLst>
              <a:ahLst/>
              <a:cxnLst>
                <a:cxn ang="0">
                  <a:pos x="T0" y="T1"/>
                </a:cxn>
                <a:cxn ang="0">
                  <a:pos x="T2" y="T3"/>
                </a:cxn>
                <a:cxn ang="0">
                  <a:pos x="T4" y="T5"/>
                </a:cxn>
                <a:cxn ang="0">
                  <a:pos x="T6" y="T7"/>
                </a:cxn>
                <a:cxn ang="0">
                  <a:pos x="T8" y="T9"/>
                </a:cxn>
              </a:cxnLst>
              <a:rect l="0" t="0" r="r" b="b"/>
              <a:pathLst>
                <a:path w="36" h="18">
                  <a:moveTo>
                    <a:pt x="36" y="8"/>
                  </a:moveTo>
                  <a:lnTo>
                    <a:pt x="19" y="18"/>
                  </a:lnTo>
                  <a:lnTo>
                    <a:pt x="0" y="8"/>
                  </a:lnTo>
                  <a:lnTo>
                    <a:pt x="19" y="0"/>
                  </a:lnTo>
                  <a:lnTo>
                    <a:pt x="36" y="8"/>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ïṧļîdê">
              <a:extLst>
                <a:ext uri="{FF2B5EF4-FFF2-40B4-BE49-F238E27FC236}">
                  <a16:creationId xmlns:a16="http://schemas.microsoft.com/office/drawing/2014/main" id="{6F48F5FD-2D8A-464F-983E-1EDB65157320}"/>
                </a:ext>
              </a:extLst>
            </p:cNvPr>
            <p:cNvSpPr/>
            <p:nvPr/>
          </p:nvSpPr>
          <p:spPr bwMode="auto">
            <a:xfrm>
              <a:off x="6260170" y="3071342"/>
              <a:ext cx="105538" cy="61565"/>
            </a:xfrm>
            <a:custGeom>
              <a:avLst/>
              <a:gdLst>
                <a:gd name="T0" fmla="*/ 36 w 36"/>
                <a:gd name="T1" fmla="*/ 11 h 21"/>
                <a:gd name="T2" fmla="*/ 17 w 36"/>
                <a:gd name="T3" fmla="*/ 21 h 21"/>
                <a:gd name="T4" fmla="*/ 0 w 36"/>
                <a:gd name="T5" fmla="*/ 11 h 21"/>
                <a:gd name="T6" fmla="*/ 17 w 36"/>
                <a:gd name="T7" fmla="*/ 0 h 21"/>
                <a:gd name="T8" fmla="*/ 36 w 36"/>
                <a:gd name="T9" fmla="*/ 11 h 21"/>
              </a:gdLst>
              <a:ahLst/>
              <a:cxnLst>
                <a:cxn ang="0">
                  <a:pos x="T0" y="T1"/>
                </a:cxn>
                <a:cxn ang="0">
                  <a:pos x="T2" y="T3"/>
                </a:cxn>
                <a:cxn ang="0">
                  <a:pos x="T4" y="T5"/>
                </a:cxn>
                <a:cxn ang="0">
                  <a:pos x="T6" y="T7"/>
                </a:cxn>
                <a:cxn ang="0">
                  <a:pos x="T8" y="T9"/>
                </a:cxn>
              </a:cxnLst>
              <a:rect l="0" t="0" r="r" b="b"/>
              <a:pathLst>
                <a:path w="36" h="21">
                  <a:moveTo>
                    <a:pt x="36" y="11"/>
                  </a:moveTo>
                  <a:lnTo>
                    <a:pt x="17" y="21"/>
                  </a:lnTo>
                  <a:lnTo>
                    <a:pt x="0" y="11"/>
                  </a:lnTo>
                  <a:lnTo>
                    <a:pt x="17" y="0"/>
                  </a:lnTo>
                  <a:lnTo>
                    <a:pt x="36" y="11"/>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ïṥlîďe">
              <a:extLst>
                <a:ext uri="{FF2B5EF4-FFF2-40B4-BE49-F238E27FC236}">
                  <a16:creationId xmlns:a16="http://schemas.microsoft.com/office/drawing/2014/main" id="{D82FCCF0-8EC8-4A85-9886-423A0FC21695}"/>
                </a:ext>
              </a:extLst>
            </p:cNvPr>
            <p:cNvSpPr/>
            <p:nvPr/>
          </p:nvSpPr>
          <p:spPr bwMode="auto">
            <a:xfrm>
              <a:off x="6421410" y="3065478"/>
              <a:ext cx="96744" cy="61565"/>
            </a:xfrm>
            <a:custGeom>
              <a:avLst/>
              <a:gdLst>
                <a:gd name="T0" fmla="*/ 33 w 33"/>
                <a:gd name="T1" fmla="*/ 11 h 21"/>
                <a:gd name="T2" fmla="*/ 16 w 33"/>
                <a:gd name="T3" fmla="*/ 21 h 21"/>
                <a:gd name="T4" fmla="*/ 0 w 33"/>
                <a:gd name="T5" fmla="*/ 11 h 21"/>
                <a:gd name="T6" fmla="*/ 16 w 33"/>
                <a:gd name="T7" fmla="*/ 0 h 21"/>
                <a:gd name="T8" fmla="*/ 33 w 33"/>
                <a:gd name="T9" fmla="*/ 11 h 21"/>
              </a:gdLst>
              <a:ahLst/>
              <a:cxnLst>
                <a:cxn ang="0">
                  <a:pos x="T0" y="T1"/>
                </a:cxn>
                <a:cxn ang="0">
                  <a:pos x="T2" y="T3"/>
                </a:cxn>
                <a:cxn ang="0">
                  <a:pos x="T4" y="T5"/>
                </a:cxn>
                <a:cxn ang="0">
                  <a:pos x="T6" y="T7"/>
                </a:cxn>
                <a:cxn ang="0">
                  <a:pos x="T8" y="T9"/>
                </a:cxn>
              </a:cxnLst>
              <a:rect l="0" t="0" r="r" b="b"/>
              <a:pathLst>
                <a:path w="33" h="21">
                  <a:moveTo>
                    <a:pt x="33" y="11"/>
                  </a:moveTo>
                  <a:lnTo>
                    <a:pt x="16" y="21"/>
                  </a:lnTo>
                  <a:lnTo>
                    <a:pt x="0" y="11"/>
                  </a:lnTo>
                  <a:lnTo>
                    <a:pt x="16" y="0"/>
                  </a:lnTo>
                  <a:lnTo>
                    <a:pt x="33" y="11"/>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isliďé">
              <a:extLst>
                <a:ext uri="{FF2B5EF4-FFF2-40B4-BE49-F238E27FC236}">
                  <a16:creationId xmlns:a16="http://schemas.microsoft.com/office/drawing/2014/main" id="{06B121BF-B27F-413C-B1FB-89FE925894BD}"/>
                </a:ext>
              </a:extLst>
            </p:cNvPr>
            <p:cNvSpPr/>
            <p:nvPr/>
          </p:nvSpPr>
          <p:spPr bwMode="auto">
            <a:xfrm>
              <a:off x="6333461" y="3115317"/>
              <a:ext cx="105538" cy="61565"/>
            </a:xfrm>
            <a:custGeom>
              <a:avLst/>
              <a:gdLst>
                <a:gd name="T0" fmla="*/ 36 w 36"/>
                <a:gd name="T1" fmla="*/ 10 h 21"/>
                <a:gd name="T2" fmla="*/ 17 w 36"/>
                <a:gd name="T3" fmla="*/ 21 h 21"/>
                <a:gd name="T4" fmla="*/ 0 w 36"/>
                <a:gd name="T5" fmla="*/ 10 h 21"/>
                <a:gd name="T6" fmla="*/ 17 w 36"/>
                <a:gd name="T7" fmla="*/ 0 h 21"/>
                <a:gd name="T8" fmla="*/ 36 w 36"/>
                <a:gd name="T9" fmla="*/ 10 h 21"/>
              </a:gdLst>
              <a:ahLst/>
              <a:cxnLst>
                <a:cxn ang="0">
                  <a:pos x="T0" y="T1"/>
                </a:cxn>
                <a:cxn ang="0">
                  <a:pos x="T2" y="T3"/>
                </a:cxn>
                <a:cxn ang="0">
                  <a:pos x="T4" y="T5"/>
                </a:cxn>
                <a:cxn ang="0">
                  <a:pos x="T6" y="T7"/>
                </a:cxn>
                <a:cxn ang="0">
                  <a:pos x="T8" y="T9"/>
                </a:cxn>
              </a:cxnLst>
              <a:rect l="0" t="0" r="r" b="b"/>
              <a:pathLst>
                <a:path w="36" h="21">
                  <a:moveTo>
                    <a:pt x="36" y="10"/>
                  </a:moveTo>
                  <a:lnTo>
                    <a:pt x="17" y="21"/>
                  </a:lnTo>
                  <a:lnTo>
                    <a:pt x="0" y="10"/>
                  </a:lnTo>
                  <a:lnTo>
                    <a:pt x="17" y="0"/>
                  </a:lnTo>
                  <a:lnTo>
                    <a:pt x="36" y="10"/>
                  </a:lnTo>
                  <a:close/>
                </a:path>
              </a:pathLst>
            </a:custGeom>
            <a:solidFill>
              <a:srgbClr val="AFC6F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îṡľíďê">
              <a:extLst>
                <a:ext uri="{FF2B5EF4-FFF2-40B4-BE49-F238E27FC236}">
                  <a16:creationId xmlns:a16="http://schemas.microsoft.com/office/drawing/2014/main" id="{29369A14-9673-43FB-997D-5C2129BB0A71}"/>
                </a:ext>
              </a:extLst>
            </p:cNvPr>
            <p:cNvSpPr/>
            <p:nvPr/>
          </p:nvSpPr>
          <p:spPr bwMode="auto">
            <a:xfrm>
              <a:off x="5533128" y="2247558"/>
              <a:ext cx="861896" cy="495444"/>
            </a:xfrm>
            <a:custGeom>
              <a:avLst/>
              <a:gdLst>
                <a:gd name="T0" fmla="*/ 294 w 294"/>
                <a:gd name="T1" fmla="*/ 165 h 169"/>
                <a:gd name="T2" fmla="*/ 286 w 294"/>
                <a:gd name="T3" fmla="*/ 169 h 169"/>
                <a:gd name="T4" fmla="*/ 0 w 294"/>
                <a:gd name="T5" fmla="*/ 5 h 169"/>
                <a:gd name="T6" fmla="*/ 8 w 294"/>
                <a:gd name="T7" fmla="*/ 0 h 169"/>
                <a:gd name="T8" fmla="*/ 294 w 294"/>
                <a:gd name="T9" fmla="*/ 165 h 169"/>
              </a:gdLst>
              <a:ahLst/>
              <a:cxnLst>
                <a:cxn ang="0">
                  <a:pos x="T0" y="T1"/>
                </a:cxn>
                <a:cxn ang="0">
                  <a:pos x="T2" y="T3"/>
                </a:cxn>
                <a:cxn ang="0">
                  <a:pos x="T4" y="T5"/>
                </a:cxn>
                <a:cxn ang="0">
                  <a:pos x="T6" y="T7"/>
                </a:cxn>
                <a:cxn ang="0">
                  <a:pos x="T8" y="T9"/>
                </a:cxn>
              </a:cxnLst>
              <a:rect l="0" t="0" r="r" b="b"/>
              <a:pathLst>
                <a:path w="294" h="169">
                  <a:moveTo>
                    <a:pt x="294" y="165"/>
                  </a:moveTo>
                  <a:lnTo>
                    <a:pt x="286" y="169"/>
                  </a:lnTo>
                  <a:lnTo>
                    <a:pt x="0" y="5"/>
                  </a:lnTo>
                  <a:lnTo>
                    <a:pt x="8" y="0"/>
                  </a:lnTo>
                  <a:lnTo>
                    <a:pt x="294" y="165"/>
                  </a:lnTo>
                  <a:close/>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ïSľîḋé">
              <a:extLst>
                <a:ext uri="{FF2B5EF4-FFF2-40B4-BE49-F238E27FC236}">
                  <a16:creationId xmlns:a16="http://schemas.microsoft.com/office/drawing/2014/main" id="{56DF5B6F-F527-46D6-8640-EE7CCCAE4E1F}"/>
                </a:ext>
              </a:extLst>
            </p:cNvPr>
            <p:cNvSpPr/>
            <p:nvPr/>
          </p:nvSpPr>
          <p:spPr bwMode="auto">
            <a:xfrm>
              <a:off x="6371571" y="2731274"/>
              <a:ext cx="23453" cy="609777"/>
            </a:xfrm>
            <a:custGeom>
              <a:avLst/>
              <a:gdLst>
                <a:gd name="T0" fmla="*/ 8 w 8"/>
                <a:gd name="T1" fmla="*/ 0 h 208"/>
                <a:gd name="T2" fmla="*/ 8 w 8"/>
                <a:gd name="T3" fmla="*/ 204 h 208"/>
                <a:gd name="T4" fmla="*/ 0 w 8"/>
                <a:gd name="T5" fmla="*/ 208 h 208"/>
                <a:gd name="T6" fmla="*/ 0 w 8"/>
                <a:gd name="T7" fmla="*/ 4 h 208"/>
                <a:gd name="T8" fmla="*/ 8 w 8"/>
                <a:gd name="T9" fmla="*/ 0 h 208"/>
              </a:gdLst>
              <a:ahLst/>
              <a:cxnLst>
                <a:cxn ang="0">
                  <a:pos x="T0" y="T1"/>
                </a:cxn>
                <a:cxn ang="0">
                  <a:pos x="T2" y="T3"/>
                </a:cxn>
                <a:cxn ang="0">
                  <a:pos x="T4" y="T5"/>
                </a:cxn>
                <a:cxn ang="0">
                  <a:pos x="T6" y="T7"/>
                </a:cxn>
                <a:cxn ang="0">
                  <a:pos x="T8" y="T9"/>
                </a:cxn>
              </a:cxnLst>
              <a:rect l="0" t="0" r="r" b="b"/>
              <a:pathLst>
                <a:path w="8" h="208">
                  <a:moveTo>
                    <a:pt x="8" y="0"/>
                  </a:moveTo>
                  <a:lnTo>
                    <a:pt x="8" y="204"/>
                  </a:lnTo>
                  <a:lnTo>
                    <a:pt x="0" y="208"/>
                  </a:lnTo>
                  <a:lnTo>
                    <a:pt x="0" y="4"/>
                  </a:lnTo>
                  <a:lnTo>
                    <a:pt x="8" y="0"/>
                  </a:lnTo>
                  <a:close/>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íś1îḓè">
              <a:extLst>
                <a:ext uri="{FF2B5EF4-FFF2-40B4-BE49-F238E27FC236}">
                  <a16:creationId xmlns:a16="http://schemas.microsoft.com/office/drawing/2014/main" id="{1CE12852-0595-4239-9D2F-8D4E7A597861}"/>
                </a:ext>
              </a:extLst>
            </p:cNvPr>
            <p:cNvSpPr/>
            <p:nvPr/>
          </p:nvSpPr>
          <p:spPr bwMode="auto">
            <a:xfrm>
              <a:off x="5533128" y="2262215"/>
              <a:ext cx="838443" cy="1078836"/>
            </a:xfrm>
            <a:custGeom>
              <a:avLst/>
              <a:gdLst>
                <a:gd name="T0" fmla="*/ 286 w 286"/>
                <a:gd name="T1" fmla="*/ 164 h 368"/>
                <a:gd name="T2" fmla="*/ 286 w 286"/>
                <a:gd name="T3" fmla="*/ 368 h 368"/>
                <a:gd name="T4" fmla="*/ 0 w 286"/>
                <a:gd name="T5" fmla="*/ 203 h 368"/>
                <a:gd name="T6" fmla="*/ 0 w 286"/>
                <a:gd name="T7" fmla="*/ 0 h 368"/>
                <a:gd name="T8" fmla="*/ 286 w 286"/>
                <a:gd name="T9" fmla="*/ 164 h 368"/>
              </a:gdLst>
              <a:ahLst/>
              <a:cxnLst>
                <a:cxn ang="0">
                  <a:pos x="T0" y="T1"/>
                </a:cxn>
                <a:cxn ang="0">
                  <a:pos x="T2" y="T3"/>
                </a:cxn>
                <a:cxn ang="0">
                  <a:pos x="T4" y="T5"/>
                </a:cxn>
                <a:cxn ang="0">
                  <a:pos x="T6" y="T7"/>
                </a:cxn>
                <a:cxn ang="0">
                  <a:pos x="T8" y="T9"/>
                </a:cxn>
              </a:cxnLst>
              <a:rect l="0" t="0" r="r" b="b"/>
              <a:pathLst>
                <a:path w="286" h="368">
                  <a:moveTo>
                    <a:pt x="286" y="164"/>
                  </a:moveTo>
                  <a:lnTo>
                    <a:pt x="286" y="368"/>
                  </a:lnTo>
                  <a:lnTo>
                    <a:pt x="0" y="203"/>
                  </a:lnTo>
                  <a:lnTo>
                    <a:pt x="0" y="0"/>
                  </a:lnTo>
                  <a:lnTo>
                    <a:pt x="286" y="164"/>
                  </a:lnTo>
                  <a:close/>
                </a:path>
              </a:pathLst>
            </a:custGeom>
            <a:solidFill>
              <a:srgbClr val="97A4F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iṡ1îďê">
              <a:extLst>
                <a:ext uri="{FF2B5EF4-FFF2-40B4-BE49-F238E27FC236}">
                  <a16:creationId xmlns:a16="http://schemas.microsoft.com/office/drawing/2014/main" id="{1D66FFF5-E46A-45E8-86E7-4FFBDF9AE669}"/>
                </a:ext>
              </a:extLst>
            </p:cNvPr>
            <p:cNvSpPr/>
            <p:nvPr/>
          </p:nvSpPr>
          <p:spPr bwMode="auto">
            <a:xfrm>
              <a:off x="5843880" y="2681437"/>
              <a:ext cx="128991" cy="190556"/>
            </a:xfrm>
            <a:custGeom>
              <a:avLst/>
              <a:gdLst>
                <a:gd name="T0" fmla="*/ 10 w 21"/>
                <a:gd name="T1" fmla="*/ 4 h 31"/>
                <a:gd name="T2" fmla="*/ 20 w 21"/>
                <a:gd name="T3" fmla="*/ 22 h 31"/>
                <a:gd name="T4" fmla="*/ 10 w 21"/>
                <a:gd name="T5" fmla="*/ 27 h 31"/>
                <a:gd name="T6" fmla="*/ 0 w 21"/>
                <a:gd name="T7" fmla="*/ 10 h 31"/>
                <a:gd name="T8" fmla="*/ 10 w 21"/>
                <a:gd name="T9" fmla="*/ 4 h 31"/>
              </a:gdLst>
              <a:ahLst/>
              <a:cxnLst>
                <a:cxn ang="0">
                  <a:pos x="T0" y="T1"/>
                </a:cxn>
                <a:cxn ang="0">
                  <a:pos x="T2" y="T3"/>
                </a:cxn>
                <a:cxn ang="0">
                  <a:pos x="T4" y="T5"/>
                </a:cxn>
                <a:cxn ang="0">
                  <a:pos x="T6" y="T7"/>
                </a:cxn>
                <a:cxn ang="0">
                  <a:pos x="T8" y="T9"/>
                </a:cxn>
              </a:cxnLst>
              <a:rect l="0" t="0" r="r" b="b"/>
              <a:pathLst>
                <a:path w="21" h="31">
                  <a:moveTo>
                    <a:pt x="10" y="4"/>
                  </a:moveTo>
                  <a:cubicBezTo>
                    <a:pt x="16" y="7"/>
                    <a:pt x="21" y="15"/>
                    <a:pt x="20" y="22"/>
                  </a:cubicBezTo>
                  <a:cubicBezTo>
                    <a:pt x="20" y="28"/>
                    <a:pt x="16" y="31"/>
                    <a:pt x="10" y="27"/>
                  </a:cubicBezTo>
                  <a:cubicBezTo>
                    <a:pt x="4" y="24"/>
                    <a:pt x="0" y="16"/>
                    <a:pt x="0" y="10"/>
                  </a:cubicBezTo>
                  <a:cubicBezTo>
                    <a:pt x="0" y="3"/>
                    <a:pt x="5" y="0"/>
                    <a:pt x="1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ïš1idê">
              <a:extLst>
                <a:ext uri="{FF2B5EF4-FFF2-40B4-BE49-F238E27FC236}">
                  <a16:creationId xmlns:a16="http://schemas.microsoft.com/office/drawing/2014/main" id="{45FF6E69-E88D-4B44-98CB-ABFE2EC6E89C}"/>
                </a:ext>
              </a:extLst>
            </p:cNvPr>
            <p:cNvSpPr/>
            <p:nvPr/>
          </p:nvSpPr>
          <p:spPr bwMode="auto">
            <a:xfrm>
              <a:off x="6682323" y="2015959"/>
              <a:ext cx="729974" cy="1166784"/>
            </a:xfrm>
            <a:custGeom>
              <a:avLst/>
              <a:gdLst>
                <a:gd name="T0" fmla="*/ 17 w 119"/>
                <a:gd name="T1" fmla="*/ 191 h 191"/>
                <a:gd name="T2" fmla="*/ 1 w 119"/>
                <a:gd name="T3" fmla="*/ 178 h 191"/>
                <a:gd name="T4" fmla="*/ 14 w 119"/>
                <a:gd name="T5" fmla="*/ 159 h 191"/>
                <a:gd name="T6" fmla="*/ 85 w 119"/>
                <a:gd name="T7" fmla="*/ 121 h 191"/>
                <a:gd name="T8" fmla="*/ 27 w 119"/>
                <a:gd name="T9" fmla="*/ 29 h 191"/>
                <a:gd name="T10" fmla="*/ 27 w 119"/>
                <a:gd name="T11" fmla="*/ 6 h 191"/>
                <a:gd name="T12" fmla="*/ 50 w 119"/>
                <a:gd name="T13" fmla="*/ 6 h 191"/>
                <a:gd name="T14" fmla="*/ 84 w 119"/>
                <a:gd name="T15" fmla="*/ 46 h 191"/>
                <a:gd name="T16" fmla="*/ 117 w 119"/>
                <a:gd name="T17" fmla="*/ 123 h 191"/>
                <a:gd name="T18" fmla="*/ 64 w 119"/>
                <a:gd name="T19" fmla="*/ 177 h 191"/>
                <a:gd name="T20" fmla="*/ 20 w 119"/>
                <a:gd name="T21" fmla="*/ 191 h 191"/>
                <a:gd name="T22" fmla="*/ 17 w 119"/>
                <a:gd name="T23"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9" h="191">
                  <a:moveTo>
                    <a:pt x="17" y="191"/>
                  </a:moveTo>
                  <a:cubicBezTo>
                    <a:pt x="9" y="191"/>
                    <a:pt x="3" y="186"/>
                    <a:pt x="1" y="178"/>
                  </a:cubicBezTo>
                  <a:cubicBezTo>
                    <a:pt x="0" y="170"/>
                    <a:pt x="5" y="161"/>
                    <a:pt x="14" y="159"/>
                  </a:cubicBezTo>
                  <a:cubicBezTo>
                    <a:pt x="43" y="154"/>
                    <a:pt x="83" y="137"/>
                    <a:pt x="85" y="121"/>
                  </a:cubicBezTo>
                  <a:cubicBezTo>
                    <a:pt x="87" y="100"/>
                    <a:pt x="52" y="54"/>
                    <a:pt x="27" y="29"/>
                  </a:cubicBezTo>
                  <a:cubicBezTo>
                    <a:pt x="21" y="22"/>
                    <a:pt x="21" y="12"/>
                    <a:pt x="27" y="6"/>
                  </a:cubicBezTo>
                  <a:cubicBezTo>
                    <a:pt x="34" y="0"/>
                    <a:pt x="44" y="0"/>
                    <a:pt x="50" y="6"/>
                  </a:cubicBezTo>
                  <a:cubicBezTo>
                    <a:pt x="51" y="7"/>
                    <a:pt x="67" y="24"/>
                    <a:pt x="84" y="46"/>
                  </a:cubicBezTo>
                  <a:cubicBezTo>
                    <a:pt x="108" y="78"/>
                    <a:pt x="119" y="104"/>
                    <a:pt x="117" y="123"/>
                  </a:cubicBezTo>
                  <a:cubicBezTo>
                    <a:pt x="115" y="145"/>
                    <a:pt x="97" y="164"/>
                    <a:pt x="64" y="177"/>
                  </a:cubicBezTo>
                  <a:cubicBezTo>
                    <a:pt x="42" y="187"/>
                    <a:pt x="21" y="191"/>
                    <a:pt x="20" y="191"/>
                  </a:cubicBezTo>
                  <a:cubicBezTo>
                    <a:pt x="19" y="191"/>
                    <a:pt x="18" y="191"/>
                    <a:pt x="17" y="191"/>
                  </a:cubicBezTo>
                  <a:close/>
                </a:path>
              </a:pathLst>
            </a:custGeom>
            <a:solidFill>
              <a:srgbClr val="382B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iŝ1íďé">
              <a:extLst>
                <a:ext uri="{FF2B5EF4-FFF2-40B4-BE49-F238E27FC236}">
                  <a16:creationId xmlns:a16="http://schemas.microsoft.com/office/drawing/2014/main" id="{9886DFE0-ADDB-4ADA-A8E6-ACFD7582AF1E}"/>
                </a:ext>
              </a:extLst>
            </p:cNvPr>
            <p:cNvSpPr/>
            <p:nvPr/>
          </p:nvSpPr>
          <p:spPr bwMode="auto">
            <a:xfrm>
              <a:off x="6749751" y="1523447"/>
              <a:ext cx="190556" cy="193487"/>
            </a:xfrm>
            <a:custGeom>
              <a:avLst/>
              <a:gdLst>
                <a:gd name="T0" fmla="*/ 2 w 31"/>
                <a:gd name="T1" fmla="*/ 21 h 32"/>
                <a:gd name="T2" fmla="*/ 20 w 31"/>
                <a:gd name="T3" fmla="*/ 29 h 32"/>
                <a:gd name="T4" fmla="*/ 28 w 31"/>
                <a:gd name="T5" fmla="*/ 12 h 32"/>
                <a:gd name="T6" fmla="*/ 11 w 31"/>
                <a:gd name="T7" fmla="*/ 3 h 32"/>
                <a:gd name="T8" fmla="*/ 2 w 31"/>
                <a:gd name="T9" fmla="*/ 21 h 32"/>
              </a:gdLst>
              <a:ahLst/>
              <a:cxnLst>
                <a:cxn ang="0">
                  <a:pos x="T0" y="T1"/>
                </a:cxn>
                <a:cxn ang="0">
                  <a:pos x="T2" y="T3"/>
                </a:cxn>
                <a:cxn ang="0">
                  <a:pos x="T4" y="T5"/>
                </a:cxn>
                <a:cxn ang="0">
                  <a:pos x="T6" y="T7"/>
                </a:cxn>
                <a:cxn ang="0">
                  <a:pos x="T8" y="T9"/>
                </a:cxn>
              </a:cxnLst>
              <a:rect l="0" t="0" r="r" b="b"/>
              <a:pathLst>
                <a:path w="31" h="32">
                  <a:moveTo>
                    <a:pt x="2" y="21"/>
                  </a:moveTo>
                  <a:cubicBezTo>
                    <a:pt x="5" y="28"/>
                    <a:pt x="13" y="32"/>
                    <a:pt x="20" y="29"/>
                  </a:cubicBezTo>
                  <a:cubicBezTo>
                    <a:pt x="27" y="27"/>
                    <a:pt x="31" y="19"/>
                    <a:pt x="28" y="12"/>
                  </a:cubicBezTo>
                  <a:cubicBezTo>
                    <a:pt x="26" y="4"/>
                    <a:pt x="18" y="0"/>
                    <a:pt x="11" y="3"/>
                  </a:cubicBezTo>
                  <a:cubicBezTo>
                    <a:pt x="4" y="5"/>
                    <a:pt x="0" y="13"/>
                    <a:pt x="2" y="21"/>
                  </a:cubicBezTo>
                  <a:close/>
                </a:path>
              </a:pathLst>
            </a:custGeom>
            <a:solidFill>
              <a:srgbClr val="E296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îṣḻîḓe">
              <a:extLst>
                <a:ext uri="{FF2B5EF4-FFF2-40B4-BE49-F238E27FC236}">
                  <a16:creationId xmlns:a16="http://schemas.microsoft.com/office/drawing/2014/main" id="{2EAC5F80-AA2A-42E5-BD7C-8A7B5512167F}"/>
                </a:ext>
              </a:extLst>
            </p:cNvPr>
            <p:cNvSpPr/>
            <p:nvPr/>
          </p:nvSpPr>
          <p:spPr bwMode="auto">
            <a:xfrm>
              <a:off x="6236717" y="1274260"/>
              <a:ext cx="647889" cy="436812"/>
            </a:xfrm>
            <a:custGeom>
              <a:avLst/>
              <a:gdLst>
                <a:gd name="T0" fmla="*/ 19 w 106"/>
                <a:gd name="T1" fmla="*/ 36 h 72"/>
                <a:gd name="T2" fmla="*/ 30 w 106"/>
                <a:gd name="T3" fmla="*/ 42 h 72"/>
                <a:gd name="T4" fmla="*/ 38 w 106"/>
                <a:gd name="T5" fmla="*/ 45 h 72"/>
                <a:gd name="T6" fmla="*/ 56 w 106"/>
                <a:gd name="T7" fmla="*/ 46 h 72"/>
                <a:gd name="T8" fmla="*/ 72 w 106"/>
                <a:gd name="T9" fmla="*/ 38 h 72"/>
                <a:gd name="T10" fmla="*/ 84 w 106"/>
                <a:gd name="T11" fmla="*/ 41 h 72"/>
                <a:gd name="T12" fmla="*/ 83 w 106"/>
                <a:gd name="T13" fmla="*/ 47 h 72"/>
                <a:gd name="T14" fmla="*/ 86 w 106"/>
                <a:gd name="T15" fmla="*/ 61 h 72"/>
                <a:gd name="T16" fmla="*/ 90 w 106"/>
                <a:gd name="T17" fmla="*/ 71 h 72"/>
                <a:gd name="T18" fmla="*/ 96 w 106"/>
                <a:gd name="T19" fmla="*/ 70 h 72"/>
                <a:gd name="T20" fmla="*/ 96 w 106"/>
                <a:gd name="T21" fmla="*/ 68 h 72"/>
                <a:gd name="T22" fmla="*/ 94 w 106"/>
                <a:gd name="T23" fmla="*/ 58 h 72"/>
                <a:gd name="T24" fmla="*/ 94 w 106"/>
                <a:gd name="T25" fmla="*/ 52 h 72"/>
                <a:gd name="T26" fmla="*/ 97 w 106"/>
                <a:gd name="T27" fmla="*/ 46 h 72"/>
                <a:gd name="T28" fmla="*/ 99 w 106"/>
                <a:gd name="T29" fmla="*/ 45 h 72"/>
                <a:gd name="T30" fmla="*/ 100 w 106"/>
                <a:gd name="T31" fmla="*/ 43 h 72"/>
                <a:gd name="T32" fmla="*/ 106 w 106"/>
                <a:gd name="T33" fmla="*/ 25 h 72"/>
                <a:gd name="T34" fmla="*/ 91 w 106"/>
                <a:gd name="T35" fmla="*/ 10 h 72"/>
                <a:gd name="T36" fmla="*/ 69 w 106"/>
                <a:gd name="T37" fmla="*/ 9 h 72"/>
                <a:gd name="T38" fmla="*/ 46 w 106"/>
                <a:gd name="T39" fmla="*/ 4 h 72"/>
                <a:gd name="T40" fmla="*/ 40 w 106"/>
                <a:gd name="T41" fmla="*/ 7 h 72"/>
                <a:gd name="T42" fmla="*/ 20 w 106"/>
                <a:gd name="T43" fmla="*/ 9 h 72"/>
                <a:gd name="T44" fmla="*/ 3 w 106"/>
                <a:gd name="T45" fmla="*/ 15 h 72"/>
                <a:gd name="T46" fmla="*/ 1 w 106"/>
                <a:gd name="T47" fmla="*/ 21 h 72"/>
                <a:gd name="T48" fmla="*/ 6 w 106"/>
                <a:gd name="T49" fmla="*/ 34 h 72"/>
                <a:gd name="T50" fmla="*/ 19 w 106"/>
                <a:gd name="T51" fmla="*/ 3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6" h="72">
                  <a:moveTo>
                    <a:pt x="19" y="36"/>
                  </a:moveTo>
                  <a:cubicBezTo>
                    <a:pt x="22" y="38"/>
                    <a:pt x="26" y="41"/>
                    <a:pt x="30" y="42"/>
                  </a:cubicBezTo>
                  <a:cubicBezTo>
                    <a:pt x="32" y="44"/>
                    <a:pt x="35" y="44"/>
                    <a:pt x="38" y="45"/>
                  </a:cubicBezTo>
                  <a:cubicBezTo>
                    <a:pt x="44" y="46"/>
                    <a:pt x="50" y="47"/>
                    <a:pt x="56" y="46"/>
                  </a:cubicBezTo>
                  <a:cubicBezTo>
                    <a:pt x="62" y="45"/>
                    <a:pt x="68" y="42"/>
                    <a:pt x="72" y="38"/>
                  </a:cubicBezTo>
                  <a:cubicBezTo>
                    <a:pt x="76" y="40"/>
                    <a:pt x="80" y="40"/>
                    <a:pt x="84" y="41"/>
                  </a:cubicBezTo>
                  <a:cubicBezTo>
                    <a:pt x="84" y="43"/>
                    <a:pt x="83" y="45"/>
                    <a:pt x="83" y="47"/>
                  </a:cubicBezTo>
                  <a:cubicBezTo>
                    <a:pt x="82" y="52"/>
                    <a:pt x="84" y="57"/>
                    <a:pt x="86" y="61"/>
                  </a:cubicBezTo>
                  <a:cubicBezTo>
                    <a:pt x="87" y="65"/>
                    <a:pt x="88" y="68"/>
                    <a:pt x="90" y="71"/>
                  </a:cubicBezTo>
                  <a:cubicBezTo>
                    <a:pt x="92" y="72"/>
                    <a:pt x="95" y="72"/>
                    <a:pt x="96" y="70"/>
                  </a:cubicBezTo>
                  <a:cubicBezTo>
                    <a:pt x="96" y="69"/>
                    <a:pt x="96" y="68"/>
                    <a:pt x="96" y="68"/>
                  </a:cubicBezTo>
                  <a:cubicBezTo>
                    <a:pt x="95" y="65"/>
                    <a:pt x="95" y="61"/>
                    <a:pt x="94" y="58"/>
                  </a:cubicBezTo>
                  <a:cubicBezTo>
                    <a:pt x="94" y="56"/>
                    <a:pt x="93" y="54"/>
                    <a:pt x="94" y="52"/>
                  </a:cubicBezTo>
                  <a:cubicBezTo>
                    <a:pt x="94" y="49"/>
                    <a:pt x="95" y="47"/>
                    <a:pt x="97" y="46"/>
                  </a:cubicBezTo>
                  <a:cubicBezTo>
                    <a:pt x="98" y="46"/>
                    <a:pt x="99" y="45"/>
                    <a:pt x="99" y="45"/>
                  </a:cubicBezTo>
                  <a:cubicBezTo>
                    <a:pt x="100" y="44"/>
                    <a:pt x="100" y="43"/>
                    <a:pt x="100" y="43"/>
                  </a:cubicBezTo>
                  <a:cubicBezTo>
                    <a:pt x="102" y="37"/>
                    <a:pt x="104" y="31"/>
                    <a:pt x="106" y="25"/>
                  </a:cubicBezTo>
                  <a:cubicBezTo>
                    <a:pt x="103" y="18"/>
                    <a:pt x="97" y="13"/>
                    <a:pt x="91" y="10"/>
                  </a:cubicBezTo>
                  <a:cubicBezTo>
                    <a:pt x="84" y="7"/>
                    <a:pt x="76" y="7"/>
                    <a:pt x="69" y="9"/>
                  </a:cubicBezTo>
                  <a:cubicBezTo>
                    <a:pt x="62" y="4"/>
                    <a:pt x="53" y="0"/>
                    <a:pt x="46" y="4"/>
                  </a:cubicBezTo>
                  <a:cubicBezTo>
                    <a:pt x="44" y="5"/>
                    <a:pt x="42" y="6"/>
                    <a:pt x="40" y="7"/>
                  </a:cubicBezTo>
                  <a:cubicBezTo>
                    <a:pt x="34" y="10"/>
                    <a:pt x="27" y="9"/>
                    <a:pt x="20" y="9"/>
                  </a:cubicBezTo>
                  <a:cubicBezTo>
                    <a:pt x="14" y="9"/>
                    <a:pt x="6" y="10"/>
                    <a:pt x="3" y="15"/>
                  </a:cubicBezTo>
                  <a:cubicBezTo>
                    <a:pt x="2" y="17"/>
                    <a:pt x="1" y="19"/>
                    <a:pt x="1" y="21"/>
                  </a:cubicBezTo>
                  <a:cubicBezTo>
                    <a:pt x="0" y="26"/>
                    <a:pt x="2" y="31"/>
                    <a:pt x="6" y="34"/>
                  </a:cubicBezTo>
                  <a:cubicBezTo>
                    <a:pt x="10" y="36"/>
                    <a:pt x="15" y="36"/>
                    <a:pt x="19" y="36"/>
                  </a:cubicBezTo>
                  <a:close/>
                </a:path>
              </a:pathLst>
            </a:custGeom>
            <a:solidFill>
              <a:srgbClr val="4F4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í$lîḋé">
              <a:extLst>
                <a:ext uri="{FF2B5EF4-FFF2-40B4-BE49-F238E27FC236}">
                  <a16:creationId xmlns:a16="http://schemas.microsoft.com/office/drawing/2014/main" id="{B85300E0-FD86-426B-A299-CC116FDF4197}"/>
                </a:ext>
              </a:extLst>
            </p:cNvPr>
            <p:cNvSpPr/>
            <p:nvPr/>
          </p:nvSpPr>
          <p:spPr bwMode="auto">
            <a:xfrm>
              <a:off x="6682323" y="2945283"/>
              <a:ext cx="337137" cy="237462"/>
            </a:xfrm>
            <a:custGeom>
              <a:avLst/>
              <a:gdLst>
                <a:gd name="T0" fmla="*/ 17 w 55"/>
                <a:gd name="T1" fmla="*/ 39 h 39"/>
                <a:gd name="T2" fmla="*/ 1 w 55"/>
                <a:gd name="T3" fmla="*/ 26 h 39"/>
                <a:gd name="T4" fmla="*/ 14 w 55"/>
                <a:gd name="T5" fmla="*/ 7 h 39"/>
                <a:gd name="T6" fmla="*/ 33 w 55"/>
                <a:gd name="T7" fmla="*/ 3 h 39"/>
                <a:gd name="T8" fmla="*/ 53 w 55"/>
                <a:gd name="T9" fmla="*/ 13 h 39"/>
                <a:gd name="T10" fmla="*/ 42 w 55"/>
                <a:gd name="T11" fmla="*/ 33 h 39"/>
                <a:gd name="T12" fmla="*/ 20 w 55"/>
                <a:gd name="T13" fmla="*/ 39 h 39"/>
                <a:gd name="T14" fmla="*/ 17 w 55"/>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39">
                  <a:moveTo>
                    <a:pt x="17" y="39"/>
                  </a:moveTo>
                  <a:cubicBezTo>
                    <a:pt x="9" y="39"/>
                    <a:pt x="3" y="34"/>
                    <a:pt x="1" y="26"/>
                  </a:cubicBezTo>
                  <a:cubicBezTo>
                    <a:pt x="0" y="18"/>
                    <a:pt x="5" y="9"/>
                    <a:pt x="14" y="7"/>
                  </a:cubicBezTo>
                  <a:cubicBezTo>
                    <a:pt x="14" y="7"/>
                    <a:pt x="22" y="6"/>
                    <a:pt x="33" y="3"/>
                  </a:cubicBezTo>
                  <a:cubicBezTo>
                    <a:pt x="41" y="0"/>
                    <a:pt x="50" y="5"/>
                    <a:pt x="53" y="13"/>
                  </a:cubicBezTo>
                  <a:cubicBezTo>
                    <a:pt x="55" y="22"/>
                    <a:pt x="51" y="31"/>
                    <a:pt x="42" y="33"/>
                  </a:cubicBezTo>
                  <a:cubicBezTo>
                    <a:pt x="30" y="37"/>
                    <a:pt x="20" y="39"/>
                    <a:pt x="20" y="39"/>
                  </a:cubicBezTo>
                  <a:cubicBezTo>
                    <a:pt x="19" y="39"/>
                    <a:pt x="18" y="39"/>
                    <a:pt x="17" y="39"/>
                  </a:cubicBezTo>
                  <a:close/>
                </a:path>
              </a:pathLst>
            </a:custGeom>
            <a:solidFill>
              <a:srgbClr val="E296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iṥľïďé">
              <a:extLst>
                <a:ext uri="{FF2B5EF4-FFF2-40B4-BE49-F238E27FC236}">
                  <a16:creationId xmlns:a16="http://schemas.microsoft.com/office/drawing/2014/main" id="{929A4EB9-BDFA-49BB-B418-1243D60EBA91}"/>
                </a:ext>
              </a:extLst>
            </p:cNvPr>
            <p:cNvSpPr/>
            <p:nvPr/>
          </p:nvSpPr>
          <p:spPr bwMode="auto">
            <a:xfrm>
              <a:off x="5662120" y="901944"/>
              <a:ext cx="255052" cy="278505"/>
            </a:xfrm>
            <a:custGeom>
              <a:avLst/>
              <a:gdLst>
                <a:gd name="T0" fmla="*/ 24 w 42"/>
                <a:gd name="T1" fmla="*/ 46 h 46"/>
                <a:gd name="T2" fmla="*/ 11 w 42"/>
                <a:gd name="T3" fmla="*/ 40 h 46"/>
                <a:gd name="T4" fmla="*/ 2 w 42"/>
                <a:gd name="T5" fmla="*/ 15 h 46"/>
                <a:gd name="T6" fmla="*/ 11 w 42"/>
                <a:gd name="T7" fmla="*/ 4 h 46"/>
                <a:gd name="T8" fmla="*/ 32 w 42"/>
                <a:gd name="T9" fmla="*/ 11 h 46"/>
                <a:gd name="T10" fmla="*/ 33 w 42"/>
                <a:gd name="T11" fmla="*/ 16 h 46"/>
                <a:gd name="T12" fmla="*/ 37 w 42"/>
                <a:gd name="T13" fmla="*/ 21 h 46"/>
                <a:gd name="T14" fmla="*/ 34 w 42"/>
                <a:gd name="T15" fmla="*/ 43 h 46"/>
                <a:gd name="T16" fmla="*/ 24 w 42"/>
                <a:gd name="T17" fmla="*/ 46 h 46"/>
                <a:gd name="T18" fmla="*/ 25 w 42"/>
                <a:gd name="T19" fmla="*/ 33 h 46"/>
                <a:gd name="T20" fmla="*/ 25 w 42"/>
                <a:gd name="T21" fmla="*/ 33 h 46"/>
                <a:gd name="T22" fmla="*/ 29 w 42"/>
                <a:gd name="T23" fmla="*/ 30 h 46"/>
                <a:gd name="T24" fmla="*/ 25 w 42"/>
                <a:gd name="T25" fmla="*/ 33 h 46"/>
                <a:gd name="T26" fmla="*/ 29 w 42"/>
                <a:gd name="T27" fmla="*/ 3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46">
                  <a:moveTo>
                    <a:pt x="24" y="46"/>
                  </a:moveTo>
                  <a:cubicBezTo>
                    <a:pt x="19" y="46"/>
                    <a:pt x="14" y="44"/>
                    <a:pt x="11" y="40"/>
                  </a:cubicBezTo>
                  <a:cubicBezTo>
                    <a:pt x="4" y="30"/>
                    <a:pt x="0" y="23"/>
                    <a:pt x="2" y="15"/>
                  </a:cubicBezTo>
                  <a:cubicBezTo>
                    <a:pt x="3" y="11"/>
                    <a:pt x="6" y="6"/>
                    <a:pt x="11" y="4"/>
                  </a:cubicBezTo>
                  <a:cubicBezTo>
                    <a:pt x="18" y="0"/>
                    <a:pt x="28" y="4"/>
                    <a:pt x="32" y="11"/>
                  </a:cubicBezTo>
                  <a:cubicBezTo>
                    <a:pt x="33" y="13"/>
                    <a:pt x="33" y="14"/>
                    <a:pt x="33" y="16"/>
                  </a:cubicBezTo>
                  <a:cubicBezTo>
                    <a:pt x="34" y="17"/>
                    <a:pt x="35" y="18"/>
                    <a:pt x="37" y="21"/>
                  </a:cubicBezTo>
                  <a:cubicBezTo>
                    <a:pt x="42" y="28"/>
                    <a:pt x="41" y="38"/>
                    <a:pt x="34" y="43"/>
                  </a:cubicBezTo>
                  <a:cubicBezTo>
                    <a:pt x="31" y="45"/>
                    <a:pt x="27" y="46"/>
                    <a:pt x="24" y="46"/>
                  </a:cubicBezTo>
                  <a:close/>
                  <a:moveTo>
                    <a:pt x="25" y="33"/>
                  </a:moveTo>
                  <a:cubicBezTo>
                    <a:pt x="25" y="33"/>
                    <a:pt x="25" y="33"/>
                    <a:pt x="25" y="33"/>
                  </a:cubicBezTo>
                  <a:close/>
                  <a:moveTo>
                    <a:pt x="29" y="30"/>
                  </a:moveTo>
                  <a:cubicBezTo>
                    <a:pt x="28" y="31"/>
                    <a:pt x="27" y="32"/>
                    <a:pt x="25" y="33"/>
                  </a:cubicBezTo>
                  <a:cubicBezTo>
                    <a:pt x="27" y="32"/>
                    <a:pt x="28" y="31"/>
                    <a:pt x="29" y="30"/>
                  </a:cubicBezTo>
                  <a:close/>
                </a:path>
              </a:pathLst>
            </a:custGeom>
            <a:solidFill>
              <a:srgbClr val="E296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îšľîḍê">
              <a:extLst>
                <a:ext uri="{FF2B5EF4-FFF2-40B4-BE49-F238E27FC236}">
                  <a16:creationId xmlns:a16="http://schemas.microsoft.com/office/drawing/2014/main" id="{819F69F2-3EA7-4664-BA7B-E98ADD500EBC}"/>
                </a:ext>
              </a:extLst>
            </p:cNvPr>
            <p:cNvSpPr/>
            <p:nvPr/>
          </p:nvSpPr>
          <p:spPr bwMode="auto">
            <a:xfrm>
              <a:off x="6406751" y="3584376"/>
              <a:ext cx="466128" cy="196419"/>
            </a:xfrm>
            <a:prstGeom prst="ellipse">
              <a:avLst/>
            </a:prstGeom>
            <a:solidFill>
              <a:srgbClr val="B5B4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ïṧḻîḑé">
              <a:extLst>
                <a:ext uri="{FF2B5EF4-FFF2-40B4-BE49-F238E27FC236}">
                  <a16:creationId xmlns:a16="http://schemas.microsoft.com/office/drawing/2014/main" id="{C81DD6C9-FBF3-4156-850F-117168732C1F}"/>
                </a:ext>
              </a:extLst>
            </p:cNvPr>
            <p:cNvSpPr/>
            <p:nvPr/>
          </p:nvSpPr>
          <p:spPr bwMode="auto">
            <a:xfrm>
              <a:off x="6547468" y="3302940"/>
              <a:ext cx="331274" cy="439743"/>
            </a:xfrm>
            <a:custGeom>
              <a:avLst/>
              <a:gdLst>
                <a:gd name="T0" fmla="*/ 35 w 54"/>
                <a:gd name="T1" fmla="*/ 0 h 72"/>
                <a:gd name="T2" fmla="*/ 0 w 54"/>
                <a:gd name="T3" fmla="*/ 12 h 72"/>
                <a:gd name="T4" fmla="*/ 0 w 54"/>
                <a:gd name="T5" fmla="*/ 56 h 72"/>
                <a:gd name="T6" fmla="*/ 27 w 54"/>
                <a:gd name="T7" fmla="*/ 72 h 72"/>
                <a:gd name="T8" fmla="*/ 54 w 54"/>
                <a:gd name="T9" fmla="*/ 56 h 72"/>
                <a:gd name="T10" fmla="*/ 54 w 54"/>
                <a:gd name="T11" fmla="*/ 12 h 72"/>
                <a:gd name="T12" fmla="*/ 35 w 54"/>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54" h="72">
                  <a:moveTo>
                    <a:pt x="35" y="0"/>
                  </a:moveTo>
                  <a:cubicBezTo>
                    <a:pt x="0" y="12"/>
                    <a:pt x="0" y="12"/>
                    <a:pt x="0" y="12"/>
                  </a:cubicBezTo>
                  <a:cubicBezTo>
                    <a:pt x="0" y="56"/>
                    <a:pt x="0" y="56"/>
                    <a:pt x="0" y="56"/>
                  </a:cubicBezTo>
                  <a:cubicBezTo>
                    <a:pt x="0" y="65"/>
                    <a:pt x="12" y="72"/>
                    <a:pt x="27" y="72"/>
                  </a:cubicBezTo>
                  <a:cubicBezTo>
                    <a:pt x="42" y="72"/>
                    <a:pt x="54" y="65"/>
                    <a:pt x="54" y="56"/>
                  </a:cubicBezTo>
                  <a:cubicBezTo>
                    <a:pt x="54" y="12"/>
                    <a:pt x="54" y="12"/>
                    <a:pt x="54" y="12"/>
                  </a:cubicBezTo>
                  <a:lnTo>
                    <a:pt x="3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îşľíďe">
              <a:extLst>
                <a:ext uri="{FF2B5EF4-FFF2-40B4-BE49-F238E27FC236}">
                  <a16:creationId xmlns:a16="http://schemas.microsoft.com/office/drawing/2014/main" id="{945D7E2F-FCF8-4910-A752-7E46A6C62C5E}"/>
                </a:ext>
              </a:extLst>
            </p:cNvPr>
            <p:cNvSpPr/>
            <p:nvPr/>
          </p:nvSpPr>
          <p:spPr bwMode="auto">
            <a:xfrm>
              <a:off x="6547468" y="3279487"/>
              <a:ext cx="331274" cy="196419"/>
            </a:xfrm>
            <a:prstGeom prst="ellipse">
              <a:avLst/>
            </a:prstGeom>
            <a:solidFill>
              <a:srgbClr val="DCDEE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íśḷiḋé">
              <a:extLst>
                <a:ext uri="{FF2B5EF4-FFF2-40B4-BE49-F238E27FC236}">
                  <a16:creationId xmlns:a16="http://schemas.microsoft.com/office/drawing/2014/main" id="{C48CBDCF-BCDB-4CFB-B322-B9076202648D}"/>
                </a:ext>
              </a:extLst>
            </p:cNvPr>
            <p:cNvSpPr/>
            <p:nvPr/>
          </p:nvSpPr>
          <p:spPr bwMode="auto">
            <a:xfrm>
              <a:off x="6573854" y="3323461"/>
              <a:ext cx="281435" cy="152444"/>
            </a:xfrm>
            <a:custGeom>
              <a:avLst/>
              <a:gdLst>
                <a:gd name="T0" fmla="*/ 0 w 46"/>
                <a:gd name="T1" fmla="*/ 17 h 25"/>
                <a:gd name="T2" fmla="*/ 23 w 46"/>
                <a:gd name="T3" fmla="*/ 25 h 25"/>
                <a:gd name="T4" fmla="*/ 46 w 46"/>
                <a:gd name="T5" fmla="*/ 17 h 25"/>
                <a:gd name="T6" fmla="*/ 46 w 46"/>
                <a:gd name="T7" fmla="*/ 15 h 25"/>
                <a:gd name="T8" fmla="*/ 23 w 46"/>
                <a:gd name="T9" fmla="*/ 0 h 25"/>
                <a:gd name="T10" fmla="*/ 0 w 46"/>
                <a:gd name="T11" fmla="*/ 15 h 25"/>
                <a:gd name="T12" fmla="*/ 0 w 46"/>
                <a:gd name="T13" fmla="*/ 17 h 25"/>
              </a:gdLst>
              <a:ahLst/>
              <a:cxnLst>
                <a:cxn ang="0">
                  <a:pos x="T0" y="T1"/>
                </a:cxn>
                <a:cxn ang="0">
                  <a:pos x="T2" y="T3"/>
                </a:cxn>
                <a:cxn ang="0">
                  <a:pos x="T4" y="T5"/>
                </a:cxn>
                <a:cxn ang="0">
                  <a:pos x="T6" y="T7"/>
                </a:cxn>
                <a:cxn ang="0">
                  <a:pos x="T8" y="T9"/>
                </a:cxn>
                <a:cxn ang="0">
                  <a:pos x="T10" y="T11"/>
                </a:cxn>
                <a:cxn ang="0">
                  <a:pos x="T12" y="T13"/>
                </a:cxn>
              </a:cxnLst>
              <a:rect l="0" t="0" r="r" b="b"/>
              <a:pathLst>
                <a:path w="46" h="25">
                  <a:moveTo>
                    <a:pt x="0" y="17"/>
                  </a:moveTo>
                  <a:cubicBezTo>
                    <a:pt x="5" y="22"/>
                    <a:pt x="13" y="25"/>
                    <a:pt x="23" y="25"/>
                  </a:cubicBezTo>
                  <a:cubicBezTo>
                    <a:pt x="32" y="25"/>
                    <a:pt x="41" y="22"/>
                    <a:pt x="46" y="17"/>
                  </a:cubicBezTo>
                  <a:cubicBezTo>
                    <a:pt x="46" y="16"/>
                    <a:pt x="46" y="16"/>
                    <a:pt x="46" y="15"/>
                  </a:cubicBezTo>
                  <a:cubicBezTo>
                    <a:pt x="46" y="7"/>
                    <a:pt x="36" y="0"/>
                    <a:pt x="23" y="0"/>
                  </a:cubicBezTo>
                  <a:cubicBezTo>
                    <a:pt x="10" y="0"/>
                    <a:pt x="0" y="7"/>
                    <a:pt x="0" y="15"/>
                  </a:cubicBezTo>
                  <a:cubicBezTo>
                    <a:pt x="0" y="16"/>
                    <a:pt x="0" y="16"/>
                    <a:pt x="0" y="17"/>
                  </a:cubicBezTo>
                  <a:close/>
                </a:path>
              </a:pathLst>
            </a:custGeom>
            <a:solidFill>
              <a:srgbClr val="AD736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îśļídé">
              <a:extLst>
                <a:ext uri="{FF2B5EF4-FFF2-40B4-BE49-F238E27FC236}">
                  <a16:creationId xmlns:a16="http://schemas.microsoft.com/office/drawing/2014/main" id="{E4BF0F6D-5E91-4308-A19F-06592F3A5713}"/>
                </a:ext>
              </a:extLst>
            </p:cNvPr>
            <p:cNvSpPr/>
            <p:nvPr/>
          </p:nvSpPr>
          <p:spPr bwMode="auto">
            <a:xfrm>
              <a:off x="6547468" y="3279487"/>
              <a:ext cx="331274" cy="196419"/>
            </a:xfrm>
            <a:custGeom>
              <a:avLst/>
              <a:gdLst>
                <a:gd name="T0" fmla="*/ 27 w 54"/>
                <a:gd name="T1" fmla="*/ 2 h 32"/>
                <a:gd name="T2" fmla="*/ 52 w 54"/>
                <a:gd name="T3" fmla="*/ 16 h 32"/>
                <a:gd name="T4" fmla="*/ 27 w 54"/>
                <a:gd name="T5" fmla="*/ 30 h 32"/>
                <a:gd name="T6" fmla="*/ 2 w 54"/>
                <a:gd name="T7" fmla="*/ 16 h 32"/>
                <a:gd name="T8" fmla="*/ 27 w 54"/>
                <a:gd name="T9" fmla="*/ 2 h 32"/>
                <a:gd name="T10" fmla="*/ 27 w 54"/>
                <a:gd name="T11" fmla="*/ 0 h 32"/>
                <a:gd name="T12" fmla="*/ 0 w 54"/>
                <a:gd name="T13" fmla="*/ 16 h 32"/>
                <a:gd name="T14" fmla="*/ 27 w 54"/>
                <a:gd name="T15" fmla="*/ 32 h 32"/>
                <a:gd name="T16" fmla="*/ 54 w 54"/>
                <a:gd name="T17" fmla="*/ 16 h 32"/>
                <a:gd name="T18" fmla="*/ 27 w 54"/>
                <a:gd name="T1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32">
                  <a:moveTo>
                    <a:pt x="27" y="2"/>
                  </a:moveTo>
                  <a:cubicBezTo>
                    <a:pt x="40" y="2"/>
                    <a:pt x="52" y="8"/>
                    <a:pt x="52" y="16"/>
                  </a:cubicBezTo>
                  <a:cubicBezTo>
                    <a:pt x="52" y="24"/>
                    <a:pt x="40" y="30"/>
                    <a:pt x="27" y="30"/>
                  </a:cubicBezTo>
                  <a:cubicBezTo>
                    <a:pt x="13" y="30"/>
                    <a:pt x="2" y="24"/>
                    <a:pt x="2" y="16"/>
                  </a:cubicBezTo>
                  <a:cubicBezTo>
                    <a:pt x="2" y="8"/>
                    <a:pt x="13" y="2"/>
                    <a:pt x="27" y="2"/>
                  </a:cubicBezTo>
                  <a:moveTo>
                    <a:pt x="27" y="0"/>
                  </a:moveTo>
                  <a:cubicBezTo>
                    <a:pt x="12" y="0"/>
                    <a:pt x="0" y="7"/>
                    <a:pt x="0" y="16"/>
                  </a:cubicBezTo>
                  <a:cubicBezTo>
                    <a:pt x="0" y="25"/>
                    <a:pt x="12" y="32"/>
                    <a:pt x="27" y="32"/>
                  </a:cubicBezTo>
                  <a:cubicBezTo>
                    <a:pt x="42" y="32"/>
                    <a:pt x="54" y="25"/>
                    <a:pt x="54" y="16"/>
                  </a:cubicBezTo>
                  <a:cubicBezTo>
                    <a:pt x="54" y="7"/>
                    <a:pt x="42" y="0"/>
                    <a:pt x="27" y="0"/>
                  </a:cubicBezTo>
                  <a:close/>
                </a:path>
              </a:pathLst>
            </a:custGeom>
            <a:solidFill>
              <a:srgbClr val="FFF9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ísḷíḓê">
              <a:extLst>
                <a:ext uri="{FF2B5EF4-FFF2-40B4-BE49-F238E27FC236}">
                  <a16:creationId xmlns:a16="http://schemas.microsoft.com/office/drawing/2014/main" id="{160F98DF-A044-4205-A9FF-878367434AD2}"/>
                </a:ext>
              </a:extLst>
            </p:cNvPr>
            <p:cNvSpPr/>
            <p:nvPr/>
          </p:nvSpPr>
          <p:spPr bwMode="auto">
            <a:xfrm>
              <a:off x="6817177" y="3481768"/>
              <a:ext cx="99675" cy="193487"/>
            </a:xfrm>
            <a:custGeom>
              <a:avLst/>
              <a:gdLst>
                <a:gd name="T0" fmla="*/ 4 w 16"/>
                <a:gd name="T1" fmla="*/ 0 h 32"/>
                <a:gd name="T2" fmla="*/ 4 w 16"/>
                <a:gd name="T3" fmla="*/ 1 h 32"/>
                <a:gd name="T4" fmla="*/ 4 w 16"/>
                <a:gd name="T5" fmla="*/ 1 h 32"/>
                <a:gd name="T6" fmla="*/ 4 w 16"/>
                <a:gd name="T7" fmla="*/ 1 h 32"/>
                <a:gd name="T8" fmla="*/ 4 w 16"/>
                <a:gd name="T9" fmla="*/ 1 h 32"/>
                <a:gd name="T10" fmla="*/ 3 w 16"/>
                <a:gd name="T11" fmla="*/ 1 h 32"/>
                <a:gd name="T12" fmla="*/ 3 w 16"/>
                <a:gd name="T13" fmla="*/ 1 h 32"/>
                <a:gd name="T14" fmla="*/ 3 w 16"/>
                <a:gd name="T15" fmla="*/ 1 h 32"/>
                <a:gd name="T16" fmla="*/ 3 w 16"/>
                <a:gd name="T17" fmla="*/ 1 h 32"/>
                <a:gd name="T18" fmla="*/ 2 w 16"/>
                <a:gd name="T19" fmla="*/ 2 h 32"/>
                <a:gd name="T20" fmla="*/ 2 w 16"/>
                <a:gd name="T21" fmla="*/ 2 h 32"/>
                <a:gd name="T22" fmla="*/ 2 w 16"/>
                <a:gd name="T23" fmla="*/ 2 h 32"/>
                <a:gd name="T24" fmla="*/ 2 w 16"/>
                <a:gd name="T25" fmla="*/ 2 h 32"/>
                <a:gd name="T26" fmla="*/ 2 w 16"/>
                <a:gd name="T27" fmla="*/ 2 h 32"/>
                <a:gd name="T28" fmla="*/ 1 w 16"/>
                <a:gd name="T29" fmla="*/ 2 h 32"/>
                <a:gd name="T30" fmla="*/ 1 w 16"/>
                <a:gd name="T31" fmla="*/ 2 h 32"/>
                <a:gd name="T32" fmla="*/ 1 w 16"/>
                <a:gd name="T33" fmla="*/ 2 h 32"/>
                <a:gd name="T34" fmla="*/ 1 w 16"/>
                <a:gd name="T35" fmla="*/ 2 h 32"/>
                <a:gd name="T36" fmla="*/ 0 w 16"/>
                <a:gd name="T37" fmla="*/ 3 h 32"/>
                <a:gd name="T38" fmla="*/ 0 w 16"/>
                <a:gd name="T39" fmla="*/ 3 h 32"/>
                <a:gd name="T40" fmla="*/ 5 w 16"/>
                <a:gd name="T41" fmla="*/ 26 h 32"/>
                <a:gd name="T42" fmla="*/ 4 w 16"/>
                <a:gd name="T43" fmla="*/ 26 h 32"/>
                <a:gd name="T44" fmla="*/ 4 w 16"/>
                <a:gd name="T45" fmla="*/ 26 h 32"/>
                <a:gd name="T46" fmla="*/ 4 w 16"/>
                <a:gd name="T47" fmla="*/ 26 h 32"/>
                <a:gd name="T48" fmla="*/ 4 w 16"/>
                <a:gd name="T49" fmla="*/ 26 h 32"/>
                <a:gd name="T50" fmla="*/ 4 w 16"/>
                <a:gd name="T51" fmla="*/ 26 h 32"/>
                <a:gd name="T52" fmla="*/ 3 w 16"/>
                <a:gd name="T53" fmla="*/ 27 h 32"/>
                <a:gd name="T54" fmla="*/ 3 w 16"/>
                <a:gd name="T55" fmla="*/ 27 h 32"/>
                <a:gd name="T56" fmla="*/ 3 w 16"/>
                <a:gd name="T57" fmla="*/ 27 h 32"/>
                <a:gd name="T58" fmla="*/ 3 w 16"/>
                <a:gd name="T59" fmla="*/ 27 h 32"/>
                <a:gd name="T60" fmla="*/ 2 w 16"/>
                <a:gd name="T61" fmla="*/ 27 h 32"/>
                <a:gd name="T62" fmla="*/ 2 w 16"/>
                <a:gd name="T63" fmla="*/ 27 h 32"/>
                <a:gd name="T64" fmla="*/ 2 w 16"/>
                <a:gd name="T65" fmla="*/ 27 h 32"/>
                <a:gd name="T66" fmla="*/ 2 w 16"/>
                <a:gd name="T67" fmla="*/ 27 h 32"/>
                <a:gd name="T68" fmla="*/ 2 w 16"/>
                <a:gd name="T69" fmla="*/ 28 h 32"/>
                <a:gd name="T70" fmla="*/ 1 w 16"/>
                <a:gd name="T71" fmla="*/ 28 h 32"/>
                <a:gd name="T72" fmla="*/ 1 w 16"/>
                <a:gd name="T73" fmla="*/ 28 h 32"/>
                <a:gd name="T74" fmla="*/ 1 w 16"/>
                <a:gd name="T75" fmla="*/ 28 h 32"/>
                <a:gd name="T76" fmla="*/ 1 w 16"/>
                <a:gd name="T77" fmla="*/ 28 h 32"/>
                <a:gd name="T78" fmla="*/ 0 w 16"/>
                <a:gd name="T79" fmla="*/ 28 h 32"/>
                <a:gd name="T80" fmla="*/ 0 w 16"/>
                <a:gd name="T81" fmla="*/ 28 h 32"/>
                <a:gd name="T82" fmla="*/ 6 w 16"/>
                <a:gd name="T83" fmla="*/ 31 h 32"/>
                <a:gd name="T84" fmla="*/ 6 w 16"/>
                <a:gd name="T85" fmla="*/ 31 h 32"/>
                <a:gd name="T86" fmla="*/ 6 w 16"/>
                <a:gd name="T87" fmla="*/ 30 h 32"/>
                <a:gd name="T88" fmla="*/ 6 w 16"/>
                <a:gd name="T89" fmla="*/ 30 h 32"/>
                <a:gd name="T90" fmla="*/ 7 w 16"/>
                <a:gd name="T91" fmla="*/ 30 h 32"/>
                <a:gd name="T92" fmla="*/ 7 w 16"/>
                <a:gd name="T93" fmla="*/ 30 h 32"/>
                <a:gd name="T94" fmla="*/ 7 w 16"/>
                <a:gd name="T95" fmla="*/ 30 h 32"/>
                <a:gd name="T96" fmla="*/ 7 w 16"/>
                <a:gd name="T97" fmla="*/ 30 h 32"/>
                <a:gd name="T98" fmla="*/ 7 w 16"/>
                <a:gd name="T99" fmla="*/ 30 h 32"/>
                <a:gd name="T100" fmla="*/ 8 w 16"/>
                <a:gd name="T101" fmla="*/ 30 h 32"/>
                <a:gd name="T102" fmla="*/ 8 w 16"/>
                <a:gd name="T103" fmla="*/ 29 h 32"/>
                <a:gd name="T104" fmla="*/ 8 w 16"/>
                <a:gd name="T105" fmla="*/ 29 h 32"/>
                <a:gd name="T106" fmla="*/ 8 w 16"/>
                <a:gd name="T107" fmla="*/ 29 h 32"/>
                <a:gd name="T108" fmla="*/ 9 w 16"/>
                <a:gd name="T109" fmla="*/ 29 h 32"/>
                <a:gd name="T110" fmla="*/ 9 w 16"/>
                <a:gd name="T111" fmla="*/ 29 h 32"/>
                <a:gd name="T112" fmla="*/ 9 w 16"/>
                <a:gd name="T113" fmla="*/ 29 h 32"/>
                <a:gd name="T114" fmla="*/ 9 w 16"/>
                <a:gd name="T115" fmla="*/ 29 h 32"/>
                <a:gd name="T116" fmla="*/ 9 w 16"/>
                <a:gd name="T117" fmla="*/ 29 h 32"/>
                <a:gd name="T118" fmla="*/ 10 w 16"/>
                <a:gd name="T119" fmla="*/ 28 h 32"/>
                <a:gd name="T120" fmla="*/ 10 w 16"/>
                <a:gd name="T121" fmla="*/ 28 h 32"/>
                <a:gd name="T122" fmla="*/ 10 w 16"/>
                <a:gd name="T123"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 h="32">
                  <a:moveTo>
                    <a:pt x="6" y="1"/>
                  </a:move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0"/>
                    <a:pt x="4" y="0"/>
                    <a:pt x="4" y="0"/>
                  </a:cubicBezTo>
                  <a:cubicBezTo>
                    <a:pt x="4" y="1"/>
                    <a:pt x="4" y="1"/>
                    <a:pt x="4" y="1"/>
                  </a:cubicBezTo>
                  <a:cubicBezTo>
                    <a:pt x="4" y="0"/>
                    <a:pt x="4" y="0"/>
                    <a:pt x="4" y="0"/>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4" y="1"/>
                    <a:pt x="4" y="1"/>
                    <a:pt x="4"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3" y="1"/>
                    <a:pt x="3" y="1"/>
                    <a:pt x="3" y="1"/>
                  </a:cubicBezTo>
                  <a:cubicBezTo>
                    <a:pt x="2" y="1"/>
                    <a:pt x="2" y="1"/>
                    <a:pt x="2" y="1"/>
                  </a:cubicBezTo>
                  <a:cubicBezTo>
                    <a:pt x="2" y="2"/>
                    <a:pt x="2" y="2"/>
                    <a:pt x="2" y="2"/>
                  </a:cubicBezTo>
                  <a:cubicBezTo>
                    <a:pt x="2" y="1"/>
                    <a:pt x="2" y="1"/>
                    <a:pt x="2" y="1"/>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2"/>
                    <a:pt x="1" y="2"/>
                    <a:pt x="1" y="2"/>
                  </a:cubicBezTo>
                  <a:cubicBezTo>
                    <a:pt x="1" y="3"/>
                    <a:pt x="1" y="3"/>
                    <a:pt x="1" y="3"/>
                  </a:cubicBezTo>
                  <a:cubicBezTo>
                    <a:pt x="1" y="2"/>
                    <a:pt x="1" y="2"/>
                    <a:pt x="1" y="2"/>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1" y="3"/>
                    <a:pt x="1" y="3"/>
                    <a:pt x="1"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3"/>
                    <a:pt x="0" y="3"/>
                    <a:pt x="0" y="3"/>
                  </a:cubicBezTo>
                  <a:cubicBezTo>
                    <a:pt x="0" y="7"/>
                    <a:pt x="0" y="7"/>
                    <a:pt x="0" y="7"/>
                  </a:cubicBezTo>
                  <a:cubicBezTo>
                    <a:pt x="5" y="10"/>
                    <a:pt x="7" y="16"/>
                    <a:pt x="7" y="21"/>
                  </a:cubicBezTo>
                  <a:cubicBezTo>
                    <a:pt x="7" y="23"/>
                    <a:pt x="7" y="24"/>
                    <a:pt x="6"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5" y="26"/>
                    <a:pt x="5" y="26"/>
                    <a:pt x="5"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6"/>
                    <a:pt x="3" y="26"/>
                    <a:pt x="3" y="26"/>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3" y="27"/>
                    <a:pt x="3" y="27"/>
                    <a:pt x="3"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7"/>
                    <a:pt x="2" y="27"/>
                    <a:pt x="2" y="27"/>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2" y="28"/>
                    <a:pt x="2" y="28"/>
                    <a:pt x="2"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1" y="28"/>
                    <a:pt x="1" y="28"/>
                    <a:pt x="1"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28"/>
                    <a:pt x="0" y="28"/>
                    <a:pt x="0" y="28"/>
                  </a:cubicBezTo>
                  <a:cubicBezTo>
                    <a:pt x="0" y="32"/>
                    <a:pt x="0" y="32"/>
                    <a:pt x="0" y="32"/>
                  </a:cubicBezTo>
                  <a:cubicBezTo>
                    <a:pt x="2" y="32"/>
                    <a:pt x="4" y="32"/>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1"/>
                    <a:pt x="6" y="31"/>
                    <a:pt x="6" y="31"/>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7" y="30"/>
                    <a:pt x="7" y="30"/>
                    <a:pt x="7"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30"/>
                    <a:pt x="8" y="30"/>
                    <a:pt x="8" y="30"/>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8" y="29"/>
                    <a:pt x="8" y="29"/>
                    <a:pt x="8"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9" y="29"/>
                    <a:pt x="9" y="29"/>
                    <a:pt x="9" y="29"/>
                  </a:cubicBezTo>
                  <a:cubicBezTo>
                    <a:pt x="10" y="29"/>
                    <a:pt x="10" y="29"/>
                    <a:pt x="10" y="29"/>
                  </a:cubicBezTo>
                  <a:cubicBezTo>
                    <a:pt x="10" y="29"/>
                    <a:pt x="10" y="29"/>
                    <a:pt x="10" y="29"/>
                  </a:cubicBezTo>
                  <a:cubicBezTo>
                    <a:pt x="10" y="29"/>
                    <a:pt x="10" y="29"/>
                    <a:pt x="10" y="29"/>
                  </a:cubicBezTo>
                  <a:cubicBezTo>
                    <a:pt x="10" y="29"/>
                    <a:pt x="10" y="29"/>
                    <a:pt x="10" y="29"/>
                  </a:cubicBezTo>
                  <a:cubicBezTo>
                    <a:pt x="10" y="29"/>
                    <a:pt x="10" y="29"/>
                    <a:pt x="10" y="29"/>
                  </a:cubicBezTo>
                  <a:cubicBezTo>
                    <a:pt x="10" y="29"/>
                    <a:pt x="10" y="29"/>
                    <a:pt x="10" y="29"/>
                  </a:cubicBezTo>
                  <a:cubicBezTo>
                    <a:pt x="10" y="29"/>
                    <a:pt x="10" y="29"/>
                    <a:pt x="10" y="29"/>
                  </a:cubicBezTo>
                  <a:cubicBezTo>
                    <a:pt x="10" y="29"/>
                    <a:pt x="10" y="29"/>
                    <a:pt x="10" y="29"/>
                  </a:cubicBezTo>
                  <a:cubicBezTo>
                    <a:pt x="10" y="29"/>
                    <a:pt x="10" y="29"/>
                    <a:pt x="10" y="29"/>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0" y="28"/>
                    <a:pt x="10" y="28"/>
                    <a:pt x="10" y="28"/>
                  </a:cubicBezTo>
                  <a:cubicBezTo>
                    <a:pt x="14" y="26"/>
                    <a:pt x="16" y="22"/>
                    <a:pt x="16" y="18"/>
                  </a:cubicBezTo>
                  <a:cubicBezTo>
                    <a:pt x="16" y="11"/>
                    <a:pt x="12" y="4"/>
                    <a:pt x="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islïďê">
              <a:extLst>
                <a:ext uri="{FF2B5EF4-FFF2-40B4-BE49-F238E27FC236}">
                  <a16:creationId xmlns:a16="http://schemas.microsoft.com/office/drawing/2014/main" id="{BCCA092F-DAD2-4003-A7F9-22037703F6E4}"/>
                </a:ext>
              </a:extLst>
            </p:cNvPr>
            <p:cNvSpPr/>
            <p:nvPr/>
          </p:nvSpPr>
          <p:spPr bwMode="auto">
            <a:xfrm>
              <a:off x="6817177" y="3499358"/>
              <a:ext cx="67428" cy="175897"/>
            </a:xfrm>
            <a:custGeom>
              <a:avLst/>
              <a:gdLst>
                <a:gd name="T0" fmla="*/ 1 w 11"/>
                <a:gd name="T1" fmla="*/ 0 h 29"/>
                <a:gd name="T2" fmla="*/ 0 w 11"/>
                <a:gd name="T3" fmla="*/ 0 h 29"/>
                <a:gd name="T4" fmla="*/ 0 w 11"/>
                <a:gd name="T5" fmla="*/ 4 h 29"/>
                <a:gd name="T6" fmla="*/ 7 w 11"/>
                <a:gd name="T7" fmla="*/ 18 h 29"/>
                <a:gd name="T8" fmla="*/ 4 w 11"/>
                <a:gd name="T9" fmla="*/ 24 h 29"/>
                <a:gd name="T10" fmla="*/ 0 w 11"/>
                <a:gd name="T11" fmla="*/ 25 h 29"/>
                <a:gd name="T12" fmla="*/ 0 w 11"/>
                <a:gd name="T13" fmla="*/ 29 h 29"/>
                <a:gd name="T14" fmla="*/ 6 w 11"/>
                <a:gd name="T15" fmla="*/ 28 h 29"/>
                <a:gd name="T16" fmla="*/ 11 w 11"/>
                <a:gd name="T17" fmla="*/ 18 h 29"/>
                <a:gd name="T18" fmla="*/ 1 w 11"/>
                <a:gd name="T1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29">
                  <a:moveTo>
                    <a:pt x="1" y="0"/>
                  </a:moveTo>
                  <a:cubicBezTo>
                    <a:pt x="0" y="0"/>
                    <a:pt x="0" y="0"/>
                    <a:pt x="0" y="0"/>
                  </a:cubicBezTo>
                  <a:cubicBezTo>
                    <a:pt x="0" y="4"/>
                    <a:pt x="0" y="4"/>
                    <a:pt x="0" y="4"/>
                  </a:cubicBezTo>
                  <a:cubicBezTo>
                    <a:pt x="5" y="7"/>
                    <a:pt x="7" y="13"/>
                    <a:pt x="7" y="18"/>
                  </a:cubicBezTo>
                  <a:cubicBezTo>
                    <a:pt x="7" y="21"/>
                    <a:pt x="6" y="23"/>
                    <a:pt x="4" y="24"/>
                  </a:cubicBezTo>
                  <a:cubicBezTo>
                    <a:pt x="3" y="25"/>
                    <a:pt x="1" y="25"/>
                    <a:pt x="0" y="25"/>
                  </a:cubicBezTo>
                  <a:cubicBezTo>
                    <a:pt x="0" y="29"/>
                    <a:pt x="0" y="29"/>
                    <a:pt x="0" y="29"/>
                  </a:cubicBezTo>
                  <a:cubicBezTo>
                    <a:pt x="2" y="29"/>
                    <a:pt x="4" y="29"/>
                    <a:pt x="6" y="28"/>
                  </a:cubicBezTo>
                  <a:cubicBezTo>
                    <a:pt x="9" y="26"/>
                    <a:pt x="11" y="22"/>
                    <a:pt x="11" y="18"/>
                  </a:cubicBezTo>
                  <a:cubicBezTo>
                    <a:pt x="11" y="11"/>
                    <a:pt x="7" y="4"/>
                    <a:pt x="1" y="0"/>
                  </a:cubicBezTo>
                  <a:close/>
                </a:path>
              </a:pathLst>
            </a:custGeom>
            <a:solidFill>
              <a:srgbClr val="EBE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custDataLst>
      <p:tags r:id="rId2"/>
    </p:custDataLst>
    <p:extLst>
      <p:ext uri="{BB962C8B-B14F-4D97-AF65-F5344CB8AC3E}">
        <p14:creationId xmlns:p14="http://schemas.microsoft.com/office/powerpoint/2010/main" val="2923032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5.2 </a:t>
            </a:r>
            <a:r>
              <a:rPr lang="zh-CN" altLang="en-US" dirty="0"/>
              <a:t>系统频率特性函数的图形</a:t>
            </a:r>
            <a:r>
              <a:rPr lang="zh-CN" altLang="en-US" dirty="0" smtClean="0"/>
              <a:t>表示</a:t>
            </a:r>
            <a:endParaRPr lang="zh-CN" altLang="en-US" dirty="0"/>
          </a:p>
        </p:txBody>
      </p:sp>
      <p:sp>
        <p:nvSpPr>
          <p:cNvPr id="3" name="Text Box 6"/>
          <p:cNvSpPr txBox="1">
            <a:spLocks noChangeArrowheads="1"/>
          </p:cNvSpPr>
          <p:nvPr/>
        </p:nvSpPr>
        <p:spPr bwMode="auto">
          <a:xfrm>
            <a:off x="515938" y="1158875"/>
            <a:ext cx="111601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sz="2000" dirty="0">
                <a:latin typeface="+mn-ea"/>
                <a:ea typeface="+mn-ea"/>
              </a:rPr>
              <a:t>例</a:t>
            </a:r>
            <a:r>
              <a:rPr lang="en-US" altLang="zh-CN" sz="2000" b="1" dirty="0">
                <a:latin typeface="+mj-ea"/>
                <a:ea typeface="+mj-ea"/>
              </a:rPr>
              <a:t>9</a:t>
            </a:r>
            <a:r>
              <a:rPr lang="zh-CN" altLang="en-US" sz="2000" dirty="0">
                <a:latin typeface="+mn-ea"/>
                <a:ea typeface="+mn-ea"/>
              </a:rPr>
              <a:t>：已知最小相位系统的对数幅频特性图，绘出它的相频特性图，并求出系统的传递函数。</a:t>
            </a:r>
          </a:p>
        </p:txBody>
      </p:sp>
      <p:sp>
        <p:nvSpPr>
          <p:cNvPr id="4" name="Line 7"/>
          <p:cNvSpPr>
            <a:spLocks noChangeShapeType="1"/>
          </p:cNvSpPr>
          <p:nvPr/>
        </p:nvSpPr>
        <p:spPr bwMode="auto">
          <a:xfrm>
            <a:off x="4649153" y="3062223"/>
            <a:ext cx="33829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 name="Line 8"/>
          <p:cNvSpPr>
            <a:spLocks noChangeShapeType="1"/>
          </p:cNvSpPr>
          <p:nvPr/>
        </p:nvSpPr>
        <p:spPr bwMode="auto">
          <a:xfrm flipV="1">
            <a:off x="4649153" y="2127185"/>
            <a:ext cx="0" cy="15827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 name="Line 9"/>
          <p:cNvSpPr>
            <a:spLocks noChangeShapeType="1"/>
          </p:cNvSpPr>
          <p:nvPr/>
        </p:nvSpPr>
        <p:spPr bwMode="auto">
          <a:xfrm>
            <a:off x="4649153" y="2443098"/>
            <a:ext cx="2087562" cy="7635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Line 10"/>
          <p:cNvSpPr>
            <a:spLocks noChangeShapeType="1"/>
          </p:cNvSpPr>
          <p:nvPr/>
        </p:nvSpPr>
        <p:spPr bwMode="auto">
          <a:xfrm>
            <a:off x="6736715" y="3206685"/>
            <a:ext cx="647700" cy="5032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 name="Text Box 11"/>
          <p:cNvSpPr txBox="1">
            <a:spLocks noChangeArrowheads="1"/>
          </p:cNvSpPr>
          <p:nvPr/>
        </p:nvSpPr>
        <p:spPr bwMode="auto">
          <a:xfrm>
            <a:off x="7817803" y="3062223"/>
            <a:ext cx="3603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Times New Roman" panose="02020603050405020304" pitchFamily="18" charset="0"/>
              </a:rPr>
              <a:t>ω</a:t>
            </a:r>
            <a:endParaRPr lang="el-GR" altLang="zh-CN" sz="1400">
              <a:latin typeface="Times New Roman" panose="02020603050405020304" pitchFamily="18" charset="0"/>
              <a:cs typeface="Times New Roman" panose="02020603050405020304" pitchFamily="18" charset="0"/>
            </a:endParaRPr>
          </a:p>
        </p:txBody>
      </p:sp>
      <p:sp>
        <p:nvSpPr>
          <p:cNvPr id="9" name="Text Box 12"/>
          <p:cNvSpPr txBox="1">
            <a:spLocks noChangeArrowheads="1"/>
          </p:cNvSpPr>
          <p:nvPr/>
        </p:nvSpPr>
        <p:spPr bwMode="auto">
          <a:xfrm>
            <a:off x="3999865" y="2054160"/>
            <a:ext cx="7191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Times New Roman" panose="02020603050405020304" pitchFamily="18" charset="0"/>
              </a:rPr>
              <a:t>L</a:t>
            </a:r>
            <a:r>
              <a:rPr lang="en-US" altLang="zh-CN" sz="1400">
                <a:latin typeface="Times New Roman" panose="02020603050405020304" pitchFamily="18" charset="0"/>
              </a:rPr>
              <a:t>(</a:t>
            </a:r>
            <a:r>
              <a:rPr lang="el-GR" altLang="zh-CN" sz="1400">
                <a:latin typeface="Times New Roman" panose="02020603050405020304" pitchFamily="18" charset="0"/>
              </a:rPr>
              <a:t>ω</a:t>
            </a:r>
            <a:r>
              <a:rPr lang="en-US" altLang="zh-CN" sz="1400">
                <a:latin typeface="Times New Roman" panose="02020603050405020304" pitchFamily="18" charset="0"/>
              </a:rPr>
              <a:t>)</a:t>
            </a:r>
            <a:endParaRPr lang="el-GR" altLang="zh-CN" sz="1400">
              <a:latin typeface="Times New Roman" panose="02020603050405020304" pitchFamily="18" charset="0"/>
              <a:cs typeface="Times New Roman" panose="02020603050405020304" pitchFamily="18" charset="0"/>
            </a:endParaRPr>
          </a:p>
        </p:txBody>
      </p:sp>
      <p:sp>
        <p:nvSpPr>
          <p:cNvPr id="10" name="Text Box 13"/>
          <p:cNvSpPr txBox="1">
            <a:spLocks noChangeArrowheads="1"/>
          </p:cNvSpPr>
          <p:nvPr/>
        </p:nvSpPr>
        <p:spPr bwMode="auto">
          <a:xfrm>
            <a:off x="6085840" y="3062223"/>
            <a:ext cx="433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Times New Roman" panose="02020603050405020304" pitchFamily="18" charset="0"/>
              </a:rPr>
              <a:t>50</a:t>
            </a:r>
            <a:endParaRPr lang="el-GR" altLang="zh-CN" sz="1400">
              <a:latin typeface="Times New Roman" panose="02020603050405020304" pitchFamily="18" charset="0"/>
              <a:cs typeface="Times New Roman" panose="02020603050405020304" pitchFamily="18" charset="0"/>
            </a:endParaRPr>
          </a:p>
        </p:txBody>
      </p:sp>
      <p:sp>
        <p:nvSpPr>
          <p:cNvPr id="11" name="Text Box 14"/>
          <p:cNvSpPr txBox="1">
            <a:spLocks noChangeArrowheads="1"/>
          </p:cNvSpPr>
          <p:nvPr/>
        </p:nvSpPr>
        <p:spPr bwMode="auto">
          <a:xfrm>
            <a:off x="6520815" y="2774885"/>
            <a:ext cx="5048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Times New Roman" panose="02020603050405020304" pitchFamily="18" charset="0"/>
              </a:rPr>
              <a:t>100</a:t>
            </a:r>
            <a:endParaRPr lang="el-GR" altLang="zh-CN" sz="1400">
              <a:latin typeface="Times New Roman" panose="02020603050405020304" pitchFamily="18" charset="0"/>
              <a:cs typeface="Times New Roman" panose="02020603050405020304" pitchFamily="18" charset="0"/>
            </a:endParaRPr>
          </a:p>
        </p:txBody>
      </p:sp>
      <p:sp>
        <p:nvSpPr>
          <p:cNvPr id="12" name="Line 15"/>
          <p:cNvSpPr>
            <a:spLocks noChangeShapeType="1"/>
          </p:cNvSpPr>
          <p:nvPr/>
        </p:nvSpPr>
        <p:spPr bwMode="auto">
          <a:xfrm flipV="1">
            <a:off x="6736715" y="3062223"/>
            <a:ext cx="0" cy="1444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Text Box 16"/>
          <p:cNvSpPr txBox="1">
            <a:spLocks noChangeArrowheads="1"/>
          </p:cNvSpPr>
          <p:nvPr/>
        </p:nvSpPr>
        <p:spPr bwMode="auto">
          <a:xfrm>
            <a:off x="4360228" y="2917760"/>
            <a:ext cx="4333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Times New Roman" panose="02020603050405020304" pitchFamily="18" charset="0"/>
              </a:rPr>
              <a:t>0</a:t>
            </a:r>
            <a:endParaRPr lang="el-GR" altLang="zh-CN" sz="1400">
              <a:latin typeface="Times New Roman" panose="02020603050405020304" pitchFamily="18" charset="0"/>
              <a:cs typeface="Times New Roman" panose="02020603050405020304" pitchFamily="18" charset="0"/>
            </a:endParaRPr>
          </a:p>
        </p:txBody>
      </p:sp>
      <p:sp>
        <p:nvSpPr>
          <p:cNvPr id="14" name="Text Box 17"/>
          <p:cNvSpPr txBox="1">
            <a:spLocks noChangeArrowheads="1"/>
          </p:cNvSpPr>
          <p:nvPr/>
        </p:nvSpPr>
        <p:spPr bwMode="auto">
          <a:xfrm rot="1124944">
            <a:off x="5080953" y="2490723"/>
            <a:ext cx="1008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latin typeface="Times New Roman" panose="02020603050405020304" pitchFamily="18" charset="0"/>
              </a:rPr>
              <a:t>-20dB/dec</a:t>
            </a:r>
            <a:endParaRPr lang="en-US" altLang="zh-CN" sz="1400">
              <a:latin typeface="Times New Roman" panose="02020603050405020304" pitchFamily="18" charset="0"/>
              <a:cs typeface="Times New Roman" panose="02020603050405020304" pitchFamily="18" charset="0"/>
            </a:endParaRPr>
          </a:p>
        </p:txBody>
      </p:sp>
      <p:sp>
        <p:nvSpPr>
          <p:cNvPr id="15" name="Text Box 18"/>
          <p:cNvSpPr txBox="1">
            <a:spLocks noChangeArrowheads="1"/>
          </p:cNvSpPr>
          <p:nvPr/>
        </p:nvSpPr>
        <p:spPr bwMode="auto">
          <a:xfrm>
            <a:off x="7098665" y="3306698"/>
            <a:ext cx="10080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latin typeface="Times New Roman" panose="02020603050405020304" pitchFamily="18" charset="0"/>
              </a:rPr>
              <a:t>-40dB/dec</a:t>
            </a:r>
            <a:endParaRPr lang="en-US" altLang="zh-CN" sz="1400">
              <a:latin typeface="Times New Roman" panose="02020603050405020304" pitchFamily="18" charset="0"/>
              <a:cs typeface="Times New Roman" panose="02020603050405020304" pitchFamily="18" charset="0"/>
            </a:endParaRPr>
          </a:p>
        </p:txBody>
      </p:sp>
      <p:graphicFrame>
        <p:nvGraphicFramePr>
          <p:cNvPr id="16" name="Object 19"/>
          <p:cNvGraphicFramePr>
            <a:graphicFrameLocks noChangeAspect="1"/>
          </p:cNvGraphicFramePr>
          <p:nvPr>
            <p:extLst>
              <p:ext uri="{D42A27DB-BD31-4B8C-83A1-F6EECF244321}">
                <p14:modId xmlns:p14="http://schemas.microsoft.com/office/powerpoint/2010/main" val="121493566"/>
              </p:ext>
            </p:extLst>
          </p:nvPr>
        </p:nvGraphicFramePr>
        <p:xfrm>
          <a:off x="2286953" y="5694297"/>
          <a:ext cx="1368425" cy="722313"/>
        </p:xfrm>
        <a:graphic>
          <a:graphicData uri="http://schemas.openxmlformats.org/presentationml/2006/ole">
            <mc:AlternateContent xmlns:mc="http://schemas.openxmlformats.org/markup-compatibility/2006">
              <mc:Choice xmlns:v="urn:schemas-microsoft-com:vml" Requires="v">
                <p:oleObj spid="_x0000_s45136" r:id="rId3" imgW="1130300" imgH="596900" progId="Equation.3">
                  <p:embed/>
                </p:oleObj>
              </mc:Choice>
              <mc:Fallback>
                <p:oleObj r:id="rId3" imgW="1130300" imgH="596900" progId="Equation.3">
                  <p:embed/>
                  <p:pic>
                    <p:nvPicPr>
                      <p:cNvPr id="243731" name="Object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953" y="5694297"/>
                        <a:ext cx="1368425" cy="722313"/>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7" name="Object 21"/>
          <p:cNvGraphicFramePr>
            <a:graphicFrameLocks noChangeAspect="1"/>
          </p:cNvGraphicFramePr>
          <p:nvPr>
            <p:extLst>
              <p:ext uri="{D42A27DB-BD31-4B8C-83A1-F6EECF244321}">
                <p14:modId xmlns:p14="http://schemas.microsoft.com/office/powerpoint/2010/main" val="1410941740"/>
              </p:ext>
            </p:extLst>
          </p:nvPr>
        </p:nvGraphicFramePr>
        <p:xfrm>
          <a:off x="4158615" y="5765735"/>
          <a:ext cx="5386388" cy="508000"/>
        </p:xfrm>
        <a:graphic>
          <a:graphicData uri="http://schemas.openxmlformats.org/presentationml/2006/ole">
            <mc:AlternateContent xmlns:mc="http://schemas.openxmlformats.org/markup-compatibility/2006">
              <mc:Choice xmlns:v="urn:schemas-microsoft-com:vml" Requires="v">
                <p:oleObj spid="_x0000_s45137" r:id="rId5" imgW="4457700" imgH="419100" progId="Equation.3">
                  <p:embed/>
                </p:oleObj>
              </mc:Choice>
              <mc:Fallback>
                <p:oleObj r:id="rId5" imgW="4457700" imgH="419100" progId="Equation.3">
                  <p:embed/>
                  <p:pic>
                    <p:nvPicPr>
                      <p:cNvPr id="243733" name="Object 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58615" y="5765735"/>
                        <a:ext cx="538638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8" name="Line 22"/>
          <p:cNvSpPr>
            <a:spLocks noChangeShapeType="1"/>
          </p:cNvSpPr>
          <p:nvPr/>
        </p:nvSpPr>
        <p:spPr bwMode="auto">
          <a:xfrm>
            <a:off x="4649153" y="4170298"/>
            <a:ext cx="33829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9" name="Line 23"/>
          <p:cNvSpPr>
            <a:spLocks noChangeShapeType="1"/>
          </p:cNvSpPr>
          <p:nvPr/>
        </p:nvSpPr>
        <p:spPr bwMode="auto">
          <a:xfrm flipV="1">
            <a:off x="4649153" y="3811523"/>
            <a:ext cx="0" cy="15827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 name="Text Box 26"/>
          <p:cNvSpPr txBox="1">
            <a:spLocks noChangeArrowheads="1"/>
          </p:cNvSpPr>
          <p:nvPr/>
        </p:nvSpPr>
        <p:spPr bwMode="auto">
          <a:xfrm>
            <a:off x="7673340" y="4170298"/>
            <a:ext cx="3603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Times New Roman" panose="02020603050405020304" pitchFamily="18" charset="0"/>
              </a:rPr>
              <a:t>ω</a:t>
            </a:r>
            <a:endParaRPr lang="el-GR" altLang="zh-CN" sz="1400">
              <a:latin typeface="Times New Roman" panose="02020603050405020304" pitchFamily="18" charset="0"/>
              <a:cs typeface="Times New Roman" panose="02020603050405020304" pitchFamily="18" charset="0"/>
            </a:endParaRPr>
          </a:p>
        </p:txBody>
      </p:sp>
      <p:sp>
        <p:nvSpPr>
          <p:cNvPr id="21" name="Text Box 27"/>
          <p:cNvSpPr txBox="1">
            <a:spLocks noChangeArrowheads="1"/>
          </p:cNvSpPr>
          <p:nvPr/>
        </p:nvSpPr>
        <p:spPr bwMode="auto">
          <a:xfrm>
            <a:off x="3999865" y="3738498"/>
            <a:ext cx="7191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Times New Roman" panose="02020603050405020304" pitchFamily="18" charset="0"/>
              </a:rPr>
              <a:t>φ</a:t>
            </a:r>
            <a:r>
              <a:rPr lang="en-US" altLang="zh-CN" sz="1400">
                <a:latin typeface="Times New Roman" panose="02020603050405020304" pitchFamily="18" charset="0"/>
              </a:rPr>
              <a:t>(</a:t>
            </a:r>
            <a:r>
              <a:rPr lang="el-GR" altLang="zh-CN" sz="1400">
                <a:latin typeface="Times New Roman" panose="02020603050405020304" pitchFamily="18" charset="0"/>
              </a:rPr>
              <a:t>ω</a:t>
            </a:r>
            <a:r>
              <a:rPr lang="en-US" altLang="zh-CN" sz="1400">
                <a:latin typeface="Times New Roman" panose="02020603050405020304" pitchFamily="18" charset="0"/>
              </a:rPr>
              <a:t>)</a:t>
            </a:r>
            <a:endParaRPr lang="el-GR" altLang="zh-CN" sz="1400">
              <a:latin typeface="Times New Roman" panose="02020603050405020304" pitchFamily="18" charset="0"/>
              <a:cs typeface="Times New Roman" panose="02020603050405020304" pitchFamily="18" charset="0"/>
            </a:endParaRPr>
          </a:p>
        </p:txBody>
      </p:sp>
      <p:sp>
        <p:nvSpPr>
          <p:cNvPr id="22" name="Text Box 29"/>
          <p:cNvSpPr txBox="1">
            <a:spLocks noChangeArrowheads="1"/>
          </p:cNvSpPr>
          <p:nvPr/>
        </p:nvSpPr>
        <p:spPr bwMode="auto">
          <a:xfrm>
            <a:off x="6520815" y="3882960"/>
            <a:ext cx="5048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Times New Roman" panose="02020603050405020304" pitchFamily="18" charset="0"/>
              </a:rPr>
              <a:t>100</a:t>
            </a:r>
            <a:endParaRPr lang="el-GR" altLang="zh-CN" sz="1400">
              <a:latin typeface="Times New Roman" panose="02020603050405020304" pitchFamily="18" charset="0"/>
              <a:cs typeface="Times New Roman" panose="02020603050405020304" pitchFamily="18" charset="0"/>
            </a:endParaRPr>
          </a:p>
        </p:txBody>
      </p:sp>
      <p:sp>
        <p:nvSpPr>
          <p:cNvPr id="23" name="Text Box 31"/>
          <p:cNvSpPr txBox="1">
            <a:spLocks noChangeArrowheads="1"/>
          </p:cNvSpPr>
          <p:nvPr/>
        </p:nvSpPr>
        <p:spPr bwMode="auto">
          <a:xfrm>
            <a:off x="4360228" y="4025835"/>
            <a:ext cx="4333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Times New Roman" panose="02020603050405020304" pitchFamily="18" charset="0"/>
              </a:rPr>
              <a:t>0</a:t>
            </a:r>
            <a:endParaRPr lang="el-GR" altLang="zh-CN" sz="1400">
              <a:latin typeface="Times New Roman" panose="02020603050405020304" pitchFamily="18" charset="0"/>
              <a:cs typeface="Times New Roman" panose="02020603050405020304" pitchFamily="18" charset="0"/>
            </a:endParaRPr>
          </a:p>
        </p:txBody>
      </p:sp>
      <p:sp>
        <p:nvSpPr>
          <p:cNvPr id="24" name="Line 34"/>
          <p:cNvSpPr>
            <a:spLocks noChangeShapeType="1"/>
          </p:cNvSpPr>
          <p:nvPr/>
        </p:nvSpPr>
        <p:spPr bwMode="auto">
          <a:xfrm>
            <a:off x="6738303" y="4170298"/>
            <a:ext cx="0" cy="8636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 name="Line 35"/>
          <p:cNvSpPr>
            <a:spLocks noChangeShapeType="1"/>
          </p:cNvSpPr>
          <p:nvPr/>
        </p:nvSpPr>
        <p:spPr bwMode="auto">
          <a:xfrm>
            <a:off x="4649153" y="4602098"/>
            <a:ext cx="208915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Line 36"/>
          <p:cNvSpPr>
            <a:spLocks noChangeShapeType="1"/>
          </p:cNvSpPr>
          <p:nvPr/>
        </p:nvSpPr>
        <p:spPr bwMode="auto">
          <a:xfrm>
            <a:off x="4649153" y="5033898"/>
            <a:ext cx="3025775"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 name="Text Box 37"/>
          <p:cNvSpPr txBox="1">
            <a:spLocks noChangeArrowheads="1"/>
          </p:cNvSpPr>
          <p:nvPr/>
        </p:nvSpPr>
        <p:spPr bwMode="auto">
          <a:xfrm>
            <a:off x="4074478" y="4457635"/>
            <a:ext cx="6492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latin typeface="Times New Roman" panose="02020603050405020304" pitchFamily="18" charset="0"/>
              </a:rPr>
              <a:t>-9</a:t>
            </a:r>
            <a:r>
              <a:rPr lang="el-GR" altLang="zh-CN" sz="1400">
                <a:latin typeface="Times New Roman" panose="02020603050405020304" pitchFamily="18" charset="0"/>
              </a:rPr>
              <a:t>0</a:t>
            </a:r>
            <a:r>
              <a:rPr lang="el-GR" altLang="zh-CN" sz="1400" baseline="30000">
                <a:latin typeface="Times New Roman" panose="02020603050405020304" pitchFamily="18" charset="0"/>
              </a:rPr>
              <a:t>0</a:t>
            </a:r>
            <a:endParaRPr lang="el-GR" altLang="zh-CN" sz="1400">
              <a:latin typeface="Times New Roman" panose="02020603050405020304" pitchFamily="18" charset="0"/>
              <a:cs typeface="Times New Roman" panose="02020603050405020304" pitchFamily="18" charset="0"/>
            </a:endParaRPr>
          </a:p>
        </p:txBody>
      </p:sp>
      <p:sp>
        <p:nvSpPr>
          <p:cNvPr id="28" name="Text Box 38"/>
          <p:cNvSpPr txBox="1">
            <a:spLocks noChangeArrowheads="1"/>
          </p:cNvSpPr>
          <p:nvPr/>
        </p:nvSpPr>
        <p:spPr bwMode="auto">
          <a:xfrm>
            <a:off x="4001453" y="4891023"/>
            <a:ext cx="6492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latin typeface="Times New Roman" panose="02020603050405020304" pitchFamily="18" charset="0"/>
              </a:rPr>
              <a:t>-18</a:t>
            </a:r>
            <a:r>
              <a:rPr lang="el-GR" altLang="zh-CN" sz="1400">
                <a:latin typeface="Times New Roman" panose="02020603050405020304" pitchFamily="18" charset="0"/>
              </a:rPr>
              <a:t>0</a:t>
            </a:r>
            <a:r>
              <a:rPr lang="el-GR" altLang="zh-CN" sz="1400" baseline="30000">
                <a:latin typeface="Times New Roman" panose="02020603050405020304" pitchFamily="18" charset="0"/>
              </a:rPr>
              <a:t>0</a:t>
            </a:r>
            <a:endParaRPr lang="el-GR" altLang="zh-CN" sz="1400">
              <a:latin typeface="Times New Roman" panose="02020603050405020304" pitchFamily="18" charset="0"/>
              <a:cs typeface="Times New Roman" panose="02020603050405020304" pitchFamily="18" charset="0"/>
            </a:endParaRPr>
          </a:p>
        </p:txBody>
      </p:sp>
      <p:sp>
        <p:nvSpPr>
          <p:cNvPr id="29" name="Line 39"/>
          <p:cNvSpPr>
            <a:spLocks noChangeShapeType="1"/>
          </p:cNvSpPr>
          <p:nvPr/>
        </p:nvSpPr>
        <p:spPr bwMode="auto">
          <a:xfrm>
            <a:off x="4649153" y="4602098"/>
            <a:ext cx="2089150" cy="0"/>
          </a:xfrm>
          <a:prstGeom prst="line">
            <a:avLst/>
          </a:prstGeom>
          <a:noFill/>
          <a:ln w="9525">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 name="Line 40"/>
          <p:cNvSpPr>
            <a:spLocks noChangeShapeType="1"/>
          </p:cNvSpPr>
          <p:nvPr/>
        </p:nvSpPr>
        <p:spPr bwMode="auto">
          <a:xfrm>
            <a:off x="6738303" y="5033898"/>
            <a:ext cx="1079500" cy="0"/>
          </a:xfrm>
          <a:prstGeom prst="line">
            <a:avLst/>
          </a:prstGeom>
          <a:noFill/>
          <a:ln w="9525">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 name="Freeform 41"/>
          <p:cNvSpPr>
            <a:spLocks noChangeArrowheads="1"/>
          </p:cNvSpPr>
          <p:nvPr/>
        </p:nvSpPr>
        <p:spPr bwMode="auto">
          <a:xfrm>
            <a:off x="4793615" y="4602098"/>
            <a:ext cx="2952750" cy="442912"/>
          </a:xfrm>
          <a:custGeom>
            <a:avLst/>
            <a:gdLst>
              <a:gd name="T0" fmla="*/ 0 w 1860"/>
              <a:gd name="T1" fmla="*/ 0 h 279"/>
              <a:gd name="T2" fmla="*/ 2147483647 w 1860"/>
              <a:gd name="T3" fmla="*/ 2147483647 h 279"/>
              <a:gd name="T4" fmla="*/ 2147483647 w 1860"/>
              <a:gd name="T5" fmla="*/ 2147483647 h 279"/>
              <a:gd name="T6" fmla="*/ 2147483647 w 1860"/>
              <a:gd name="T7" fmla="*/ 2147483647 h 279"/>
              <a:gd name="T8" fmla="*/ 2147483647 w 1860"/>
              <a:gd name="T9" fmla="*/ 2147483647 h 279"/>
              <a:gd name="T10" fmla="*/ 0 60000 65536"/>
              <a:gd name="T11" fmla="*/ 0 60000 65536"/>
              <a:gd name="T12" fmla="*/ 0 60000 65536"/>
              <a:gd name="T13" fmla="*/ 0 60000 65536"/>
              <a:gd name="T14" fmla="*/ 0 60000 65536"/>
              <a:gd name="T15" fmla="*/ 0 w 1860"/>
              <a:gd name="T16" fmla="*/ 0 h 279"/>
              <a:gd name="T17" fmla="*/ 1860 w 1860"/>
              <a:gd name="T18" fmla="*/ 279 h 279"/>
            </a:gdLst>
            <a:ahLst/>
            <a:cxnLst>
              <a:cxn ang="T10">
                <a:pos x="T0" y="T1"/>
              </a:cxn>
              <a:cxn ang="T11">
                <a:pos x="T2" y="T3"/>
              </a:cxn>
              <a:cxn ang="T12">
                <a:pos x="T4" y="T5"/>
              </a:cxn>
              <a:cxn ang="T13">
                <a:pos x="T6" y="T7"/>
              </a:cxn>
              <a:cxn ang="T14">
                <a:pos x="T8" y="T9"/>
              </a:cxn>
            </a:cxnLst>
            <a:rect l="T15" t="T16" r="T17" b="T18"/>
            <a:pathLst>
              <a:path w="1860" h="279">
                <a:moveTo>
                  <a:pt x="0" y="0"/>
                </a:moveTo>
                <a:cubicBezTo>
                  <a:pt x="347" y="7"/>
                  <a:pt x="695" y="15"/>
                  <a:pt x="907" y="45"/>
                </a:cubicBezTo>
                <a:cubicBezTo>
                  <a:pt x="1119" y="75"/>
                  <a:pt x="1164" y="152"/>
                  <a:pt x="1270" y="182"/>
                </a:cubicBezTo>
                <a:cubicBezTo>
                  <a:pt x="1376" y="212"/>
                  <a:pt x="1444" y="212"/>
                  <a:pt x="1542" y="227"/>
                </a:cubicBezTo>
                <a:cubicBezTo>
                  <a:pt x="1640" y="242"/>
                  <a:pt x="1807" y="279"/>
                  <a:pt x="1860" y="272"/>
                </a:cubicBezTo>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2" name="Text Box 13"/>
          <p:cNvSpPr txBox="1">
            <a:spLocks noChangeArrowheads="1"/>
          </p:cNvSpPr>
          <p:nvPr/>
        </p:nvSpPr>
        <p:spPr bwMode="auto">
          <a:xfrm>
            <a:off x="4804728" y="3020948"/>
            <a:ext cx="5715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latin typeface="Times New Roman" panose="02020603050405020304" pitchFamily="18" charset="0"/>
              </a:rPr>
              <a:t>1.0</a:t>
            </a:r>
            <a:endParaRPr lang="el-GR" altLang="zh-CN" sz="1400">
              <a:latin typeface="Times New Roman" panose="02020603050405020304" pitchFamily="18" charset="0"/>
              <a:cs typeface="Times New Roman" panose="02020603050405020304" pitchFamily="18" charset="0"/>
            </a:endParaRPr>
          </a:p>
        </p:txBody>
      </p:sp>
      <p:cxnSp>
        <p:nvCxnSpPr>
          <p:cNvPr id="33" name="直接连接符 32"/>
          <p:cNvCxnSpPr/>
          <p:nvPr/>
        </p:nvCxnSpPr>
        <p:spPr>
          <a:xfrm flipH="1" flipV="1">
            <a:off x="5009515" y="2585973"/>
            <a:ext cx="7938" cy="434975"/>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661853" y="2592323"/>
            <a:ext cx="358775" cy="1587"/>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35" name="Text Box 13"/>
          <p:cNvSpPr txBox="1">
            <a:spLocks noChangeArrowheads="1"/>
          </p:cNvSpPr>
          <p:nvPr/>
        </p:nvSpPr>
        <p:spPr bwMode="auto">
          <a:xfrm>
            <a:off x="4018915" y="2449448"/>
            <a:ext cx="6429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latin typeface="Times New Roman" panose="02020603050405020304" pitchFamily="18" charset="0"/>
              </a:rPr>
              <a:t>20lgK</a:t>
            </a:r>
            <a:endParaRPr lang="el-GR" altLang="zh-CN" sz="1400">
              <a:latin typeface="Times New Roman" panose="02020603050405020304" pitchFamily="18" charset="0"/>
              <a:cs typeface="Times New Roman" panose="02020603050405020304" pitchFamily="18" charset="0"/>
            </a:endParaRPr>
          </a:p>
        </p:txBody>
      </p:sp>
      <p:sp>
        <p:nvSpPr>
          <p:cNvPr id="36" name="TextBox 38"/>
          <p:cNvSpPr txBox="1">
            <a:spLocks noChangeArrowheads="1"/>
          </p:cNvSpPr>
          <p:nvPr/>
        </p:nvSpPr>
        <p:spPr bwMode="auto">
          <a:xfrm>
            <a:off x="1243489" y="5709154"/>
            <a:ext cx="720725"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latin typeface="+mn-ea"/>
                <a:ea typeface="+mn-ea"/>
              </a:rPr>
              <a:t>解：</a:t>
            </a:r>
          </a:p>
        </p:txBody>
      </p:sp>
    </p:spTree>
    <p:extLst>
      <p:ext uri="{BB962C8B-B14F-4D97-AF65-F5344CB8AC3E}">
        <p14:creationId xmlns:p14="http://schemas.microsoft.com/office/powerpoint/2010/main" val="2802952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par>
                                <p:cTn id="8" presetID="3" presetClass="entr" presetSubtype="1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linds(horizontal)">
                                      <p:cBhvr>
                                        <p:cTn id="13" dur="500"/>
                                        <p:tgtEl>
                                          <p:spTgt spid="2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linds(horizontal)">
                                      <p:cBhvr>
                                        <p:cTn id="16" dur="500"/>
                                        <p:tgtEl>
                                          <p:spTgt spid="2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blinds(horizontal)">
                                      <p:cBhvr>
                                        <p:cTn id="19" dur="500"/>
                                        <p:tgtEl>
                                          <p:spTgt spid="22"/>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blinds(horizontal)">
                                      <p:cBhvr>
                                        <p:cTn id="22" dur="500"/>
                                        <p:tgtEl>
                                          <p:spTgt spid="23"/>
                                        </p:tgtEl>
                                      </p:cBhvr>
                                    </p:animEffect>
                                  </p:childTnLst>
                                </p:cTn>
                              </p:par>
                              <p:par>
                                <p:cTn id="23" presetID="3" presetClass="entr" presetSubtype="1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blinds(horizontal)">
                                      <p:cBhvr>
                                        <p:cTn id="25" dur="500"/>
                                        <p:tgtEl>
                                          <p:spTgt spid="24"/>
                                        </p:tgtEl>
                                      </p:cBhvr>
                                    </p:animEffect>
                                  </p:childTnLst>
                                </p:cTn>
                              </p:par>
                              <p:par>
                                <p:cTn id="26" presetID="3" presetClass="entr" presetSubtype="1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blinds(horizontal)">
                                      <p:cBhvr>
                                        <p:cTn id="28" dur="500"/>
                                        <p:tgtEl>
                                          <p:spTgt spid="25"/>
                                        </p:tgtEl>
                                      </p:cBhvr>
                                    </p:animEffect>
                                  </p:childTnLst>
                                </p:cTn>
                              </p:par>
                              <p:par>
                                <p:cTn id="29" presetID="3" presetClass="entr" presetSubtype="10"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blinds(horizontal)">
                                      <p:cBhvr>
                                        <p:cTn id="31" dur="500"/>
                                        <p:tgtEl>
                                          <p:spTgt spid="26"/>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blinds(horizontal)">
                                      <p:cBhvr>
                                        <p:cTn id="34" dur="500"/>
                                        <p:tgtEl>
                                          <p:spTgt spid="27"/>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blinds(horizontal)">
                                      <p:cBhvr>
                                        <p:cTn id="37" dur="500"/>
                                        <p:tgtEl>
                                          <p:spTgt spid="28"/>
                                        </p:tgtEl>
                                      </p:cBhvr>
                                    </p:animEffect>
                                  </p:childTnLst>
                                </p:cTn>
                              </p:par>
                              <p:par>
                                <p:cTn id="38" presetID="3" presetClass="entr" presetSubtype="10" fill="hold"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blinds(horizontal)">
                                      <p:cBhvr>
                                        <p:cTn id="40" dur="500"/>
                                        <p:tgtEl>
                                          <p:spTgt spid="29"/>
                                        </p:tgtEl>
                                      </p:cBhvr>
                                    </p:animEffect>
                                  </p:childTnLst>
                                </p:cTn>
                              </p:par>
                              <p:par>
                                <p:cTn id="41" presetID="3" presetClass="entr" presetSubtype="10"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blinds(horizontal)">
                                      <p:cBhvr>
                                        <p:cTn id="43" dur="500"/>
                                        <p:tgtEl>
                                          <p:spTgt spid="30"/>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blinds(horizontal)">
                                      <p:cBhvr>
                                        <p:cTn id="48" dur="500"/>
                                        <p:tgtEl>
                                          <p:spTgt spid="31"/>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blinds(horizontal)">
                                      <p:cBhvr>
                                        <p:cTn id="53" dur="500"/>
                                        <p:tgtEl>
                                          <p:spTgt spid="16"/>
                                        </p:tgtEl>
                                      </p:cBhvr>
                                    </p:animEffect>
                                  </p:childTnLst>
                                </p:cTn>
                              </p:par>
                            </p:childTnLst>
                          </p:cTn>
                        </p:par>
                        <p:par>
                          <p:cTn id="54" fill="hold">
                            <p:stCondLst>
                              <p:cond delay="500"/>
                            </p:stCondLst>
                            <p:childTnLst>
                              <p:par>
                                <p:cTn id="55" presetID="3" presetClass="entr" presetSubtype="10"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blinds(horizontal)">
                                      <p:cBhvr>
                                        <p:cTn id="57" dur="500"/>
                                        <p:tgtEl>
                                          <p:spTgt spid="32"/>
                                        </p:tgtEl>
                                      </p:cBhvr>
                                    </p:animEffect>
                                  </p:childTnLst>
                                </p:cTn>
                              </p:par>
                            </p:childTnLst>
                          </p:cTn>
                        </p:par>
                        <p:par>
                          <p:cTn id="58" fill="hold">
                            <p:stCondLst>
                              <p:cond delay="1000"/>
                            </p:stCondLst>
                            <p:childTnLst>
                              <p:par>
                                <p:cTn id="59" presetID="3" presetClass="entr" presetSubtype="10" fill="hold"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blinds(horizontal)">
                                      <p:cBhvr>
                                        <p:cTn id="61" dur="500"/>
                                        <p:tgtEl>
                                          <p:spTgt spid="33"/>
                                        </p:tgtEl>
                                      </p:cBhvr>
                                    </p:animEffect>
                                  </p:childTnLst>
                                </p:cTn>
                              </p:par>
                            </p:childTnLst>
                          </p:cTn>
                        </p:par>
                        <p:par>
                          <p:cTn id="62" fill="hold">
                            <p:stCondLst>
                              <p:cond delay="1500"/>
                            </p:stCondLst>
                            <p:childTnLst>
                              <p:par>
                                <p:cTn id="63" presetID="3" presetClass="entr" presetSubtype="10" fill="hold" nodeType="afterEffect">
                                  <p:stCondLst>
                                    <p:cond delay="0"/>
                                  </p:stCondLst>
                                  <p:childTnLst>
                                    <p:set>
                                      <p:cBhvr>
                                        <p:cTn id="64" dur="1" fill="hold">
                                          <p:stCondLst>
                                            <p:cond delay="0"/>
                                          </p:stCondLst>
                                        </p:cTn>
                                        <p:tgtEl>
                                          <p:spTgt spid="34"/>
                                        </p:tgtEl>
                                        <p:attrNameLst>
                                          <p:attrName>style.visibility</p:attrName>
                                        </p:attrNameLst>
                                      </p:cBhvr>
                                      <p:to>
                                        <p:strVal val="visible"/>
                                      </p:to>
                                    </p:set>
                                    <p:animEffect transition="in" filter="blinds(horizontal)">
                                      <p:cBhvr>
                                        <p:cTn id="65" dur="500"/>
                                        <p:tgtEl>
                                          <p:spTgt spid="34"/>
                                        </p:tgtEl>
                                      </p:cBhvr>
                                    </p:animEffect>
                                  </p:childTnLst>
                                </p:cTn>
                              </p:par>
                            </p:childTnLst>
                          </p:cTn>
                        </p:par>
                        <p:par>
                          <p:cTn id="66" fill="hold">
                            <p:stCondLst>
                              <p:cond delay="2000"/>
                            </p:stCondLst>
                            <p:childTnLst>
                              <p:par>
                                <p:cTn id="67" presetID="3" presetClass="entr" presetSubtype="10"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blinds(horizontal)">
                                      <p:cBhvr>
                                        <p:cTn id="69" dur="500"/>
                                        <p:tgtEl>
                                          <p:spTgt spid="35"/>
                                        </p:tgtEl>
                                      </p:cBhvr>
                                    </p:animEffect>
                                  </p:childTnLst>
                                </p:cTn>
                              </p:par>
                              <p:par>
                                <p:cTn id="70" presetID="3" presetClass="entr" presetSubtype="10" fill="hold"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blinds(horizontal)">
                                      <p:cBhvr>
                                        <p:cTn id="7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7" grpId="0"/>
      <p:bldP spid="28" grpId="0"/>
      <p:bldP spid="31" grpId="0" animBg="1"/>
      <p:bldP spid="32" grpId="0"/>
      <p:bldP spid="3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5.3 </a:t>
            </a:r>
            <a:r>
              <a:rPr lang="zh-CN" altLang="en-US" dirty="0"/>
              <a:t>基于系统开环频率特性的</a:t>
            </a:r>
            <a:r>
              <a:rPr lang="zh-CN" altLang="en-US" dirty="0" smtClean="0"/>
              <a:t>奈奎斯特稳定判据</a:t>
            </a:r>
            <a:endParaRPr lang="zh-CN" altLang="en-US" dirty="0"/>
          </a:p>
        </p:txBody>
      </p:sp>
      <p:sp>
        <p:nvSpPr>
          <p:cNvPr id="3" name="Text Box 4"/>
          <p:cNvSpPr txBox="1">
            <a:spLocks noChangeArrowheads="1"/>
          </p:cNvSpPr>
          <p:nvPr/>
        </p:nvSpPr>
        <p:spPr bwMode="auto">
          <a:xfrm>
            <a:off x="1106170" y="1646853"/>
            <a:ext cx="60134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用开环频率特性判断对应闭环系统的稳定性</a:t>
            </a:r>
          </a:p>
        </p:txBody>
      </p:sp>
      <p:sp>
        <p:nvSpPr>
          <p:cNvPr id="4" name="Rectangle 5"/>
          <p:cNvSpPr>
            <a:spLocks noChangeArrowheads="1"/>
          </p:cNvSpPr>
          <p:nvPr/>
        </p:nvSpPr>
        <p:spPr bwMode="auto">
          <a:xfrm>
            <a:off x="515938" y="2325042"/>
            <a:ext cx="4941888"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8000" tIns="10800" rIns="18000" bIns="10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990000"/>
                </a:solidFill>
                <a:latin typeface="+mj-ea"/>
                <a:ea typeface="+mj-ea"/>
              </a:rPr>
              <a:t>一、 开环与相应闭环的关系</a:t>
            </a:r>
          </a:p>
        </p:txBody>
      </p:sp>
      <p:sp>
        <p:nvSpPr>
          <p:cNvPr id="5" name="Text Box 10"/>
          <p:cNvSpPr txBox="1">
            <a:spLocks noChangeArrowheads="1"/>
          </p:cNvSpPr>
          <p:nvPr/>
        </p:nvSpPr>
        <p:spPr bwMode="auto">
          <a:xfrm>
            <a:off x="1168399" y="5882043"/>
            <a:ext cx="73437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smtClean="0">
                <a:latin typeface="+mn-ea"/>
                <a:ea typeface="+mn-ea"/>
              </a:rPr>
              <a:t>开环</a:t>
            </a:r>
            <a:r>
              <a:rPr lang="zh-CN" altLang="en-US" dirty="0">
                <a:latin typeface="+mn-ea"/>
                <a:ea typeface="+mn-ea"/>
              </a:rPr>
              <a:t>分母阶次总是大于分子阶次的。因此，闭环极点数与开环极点数相同。</a:t>
            </a:r>
          </a:p>
        </p:txBody>
      </p:sp>
      <p:sp>
        <p:nvSpPr>
          <p:cNvPr id="6" name="Text Box 11"/>
          <p:cNvSpPr txBox="1">
            <a:spLocks noChangeArrowheads="1"/>
          </p:cNvSpPr>
          <p:nvPr/>
        </p:nvSpPr>
        <p:spPr bwMode="auto">
          <a:xfrm>
            <a:off x="1229359" y="2999877"/>
            <a:ext cx="23050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系统开环传递函数</a:t>
            </a:r>
            <a:r>
              <a:rPr lang="en-US" altLang="zh-CN" dirty="0">
                <a:latin typeface="+mn-ea"/>
                <a:ea typeface="+mn-ea"/>
              </a:rPr>
              <a:t>:</a:t>
            </a:r>
          </a:p>
        </p:txBody>
      </p:sp>
      <p:sp>
        <p:nvSpPr>
          <p:cNvPr id="7" name="Text Box 12"/>
          <p:cNvSpPr txBox="1">
            <a:spLocks noChangeArrowheads="1"/>
          </p:cNvSpPr>
          <p:nvPr/>
        </p:nvSpPr>
        <p:spPr bwMode="auto">
          <a:xfrm>
            <a:off x="1168399" y="4277043"/>
            <a:ext cx="23034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系统闭环传递函数</a:t>
            </a:r>
            <a:r>
              <a:rPr lang="en-US" altLang="zh-CN" dirty="0">
                <a:latin typeface="+mn-ea"/>
                <a:ea typeface="+mn-ea"/>
              </a:rPr>
              <a:t>:</a:t>
            </a:r>
          </a:p>
        </p:txBody>
      </p:sp>
      <p:graphicFrame>
        <p:nvGraphicFramePr>
          <p:cNvPr id="8" name="Object 35"/>
          <p:cNvGraphicFramePr>
            <a:graphicFrameLocks noChangeAspect="1"/>
          </p:cNvGraphicFramePr>
          <p:nvPr>
            <p:extLst>
              <p:ext uri="{D42A27DB-BD31-4B8C-83A1-F6EECF244321}">
                <p14:modId xmlns:p14="http://schemas.microsoft.com/office/powerpoint/2010/main" val="541260240"/>
              </p:ext>
            </p:extLst>
          </p:nvPr>
        </p:nvGraphicFramePr>
        <p:xfrm>
          <a:off x="1965086" y="3418205"/>
          <a:ext cx="2033112" cy="726303"/>
        </p:xfrm>
        <a:graphic>
          <a:graphicData uri="http://schemas.openxmlformats.org/presentationml/2006/ole">
            <mc:AlternateContent xmlns:mc="http://schemas.openxmlformats.org/markup-compatibility/2006">
              <mc:Choice xmlns:v="urn:schemas-microsoft-com:vml" Requires="v">
                <p:oleObj spid="_x0000_s46462" name="公式" r:id="rId4" imgW="1206360" imgH="431640" progId="Equation.3">
                  <p:embed/>
                </p:oleObj>
              </mc:Choice>
              <mc:Fallback>
                <p:oleObj name="公式" r:id="rId4" imgW="1206360" imgH="431640" progId="Equation.3">
                  <p:embed/>
                  <p:pic>
                    <p:nvPicPr>
                      <p:cNvPr id="45058" name="Object 3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65086" y="3418205"/>
                        <a:ext cx="2033112" cy="726303"/>
                      </a:xfrm>
                      <a:prstGeom prst="rect">
                        <a:avLst/>
                      </a:prstGeom>
                      <a:noFill/>
                      <a:ln>
                        <a:noFill/>
                      </a:ln>
                      <a:effectLst/>
                    </p:spPr>
                  </p:pic>
                </p:oleObj>
              </mc:Fallback>
            </mc:AlternateContent>
          </a:graphicData>
        </a:graphic>
      </p:graphicFrame>
      <p:graphicFrame>
        <p:nvGraphicFramePr>
          <p:cNvPr id="9" name="Object 39"/>
          <p:cNvGraphicFramePr>
            <a:graphicFrameLocks noChangeAspect="1"/>
          </p:cNvGraphicFramePr>
          <p:nvPr>
            <p:extLst>
              <p:ext uri="{D42A27DB-BD31-4B8C-83A1-F6EECF244321}">
                <p14:modId xmlns:p14="http://schemas.microsoft.com/office/powerpoint/2010/main" val="3004319746"/>
              </p:ext>
            </p:extLst>
          </p:nvPr>
        </p:nvGraphicFramePr>
        <p:xfrm>
          <a:off x="1965086" y="4823952"/>
          <a:ext cx="5622847" cy="755424"/>
        </p:xfrm>
        <a:graphic>
          <a:graphicData uri="http://schemas.openxmlformats.org/presentationml/2006/ole">
            <mc:AlternateContent xmlns:mc="http://schemas.openxmlformats.org/markup-compatibility/2006">
              <mc:Choice xmlns:v="urn:schemas-microsoft-com:vml" Requires="v">
                <p:oleObj spid="_x0000_s46463" name="公式" r:id="rId6" imgW="3213000" imgH="431640" progId="Equation.3">
                  <p:embed/>
                </p:oleObj>
              </mc:Choice>
              <mc:Fallback>
                <p:oleObj name="公式" r:id="rId6" imgW="3213000" imgH="431640" progId="Equation.3">
                  <p:embed/>
                  <p:pic>
                    <p:nvPicPr>
                      <p:cNvPr id="45059" name="Object 3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65086" y="4823952"/>
                        <a:ext cx="5622847" cy="755424"/>
                      </a:xfrm>
                      <a:prstGeom prst="rect">
                        <a:avLst/>
                      </a:prstGeom>
                      <a:noFill/>
                      <a:ln>
                        <a:noFill/>
                      </a:ln>
                      <a:effectLst/>
                    </p:spPr>
                  </p:pic>
                </p:oleObj>
              </mc:Fallback>
            </mc:AlternateContent>
          </a:graphicData>
        </a:graphic>
      </p:graphicFrame>
      <p:sp>
        <p:nvSpPr>
          <p:cNvPr id="10" name="Rectangle 41"/>
          <p:cNvSpPr>
            <a:spLocks noChangeArrowheads="1"/>
          </p:cNvSpPr>
          <p:nvPr/>
        </p:nvSpPr>
        <p:spPr bwMode="auto">
          <a:xfrm>
            <a:off x="515938" y="1096129"/>
            <a:ext cx="16557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0070C0"/>
                </a:solidFill>
                <a:latin typeface="+mj-ea"/>
                <a:ea typeface="+mj-ea"/>
              </a:rPr>
              <a:t>基本思想</a:t>
            </a:r>
          </a:p>
        </p:txBody>
      </p:sp>
      <p:grpSp>
        <p:nvGrpSpPr>
          <p:cNvPr id="11" name="Group 75"/>
          <p:cNvGrpSpPr>
            <a:grpSpLocks/>
          </p:cNvGrpSpPr>
          <p:nvPr/>
        </p:nvGrpSpPr>
        <p:grpSpPr bwMode="auto">
          <a:xfrm>
            <a:off x="5478780" y="3099407"/>
            <a:ext cx="3014980" cy="1403883"/>
            <a:chOff x="3688" y="1742"/>
            <a:chExt cx="1746" cy="813"/>
          </a:xfrm>
        </p:grpSpPr>
        <p:sp>
          <p:nvSpPr>
            <p:cNvPr id="12" name="Rectangle 43"/>
            <p:cNvSpPr>
              <a:spLocks noChangeArrowheads="1"/>
            </p:cNvSpPr>
            <p:nvPr/>
          </p:nvSpPr>
          <p:spPr bwMode="auto">
            <a:xfrm>
              <a:off x="4468" y="2267"/>
              <a:ext cx="462" cy="288"/>
            </a:xfrm>
            <a:prstGeom prst="rect">
              <a:avLst/>
            </a:prstGeom>
            <a:solidFill>
              <a:schemeClr val="bg1"/>
            </a:solidFill>
            <a:ln w="2857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 name="Rectangle 45"/>
            <p:cNvSpPr>
              <a:spLocks noChangeArrowheads="1"/>
            </p:cNvSpPr>
            <p:nvPr/>
          </p:nvSpPr>
          <p:spPr bwMode="auto">
            <a:xfrm>
              <a:off x="4518" y="1818"/>
              <a:ext cx="486" cy="303"/>
            </a:xfrm>
            <a:prstGeom prst="rect">
              <a:avLst/>
            </a:prstGeom>
            <a:solidFill>
              <a:schemeClr val="bg1"/>
            </a:solidFill>
            <a:ln w="2857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 name="Line 46"/>
            <p:cNvSpPr>
              <a:spLocks noChangeShapeType="1"/>
            </p:cNvSpPr>
            <p:nvPr/>
          </p:nvSpPr>
          <p:spPr bwMode="auto">
            <a:xfrm>
              <a:off x="4104" y="2403"/>
              <a:ext cx="364" cy="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5" name="Line 47"/>
            <p:cNvSpPr>
              <a:spLocks noChangeShapeType="1"/>
            </p:cNvSpPr>
            <p:nvPr/>
          </p:nvSpPr>
          <p:spPr bwMode="auto">
            <a:xfrm>
              <a:off x="5275" y="1979"/>
              <a:ext cx="0" cy="424"/>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16" name="Object 49"/>
            <p:cNvGraphicFramePr>
              <a:graphicFrameLocks noChangeAspect="1"/>
            </p:cNvGraphicFramePr>
            <p:nvPr>
              <p:extLst>
                <p:ext uri="{D42A27DB-BD31-4B8C-83A1-F6EECF244321}">
                  <p14:modId xmlns:p14="http://schemas.microsoft.com/office/powerpoint/2010/main" val="303504229"/>
                </p:ext>
              </p:extLst>
            </p:nvPr>
          </p:nvGraphicFramePr>
          <p:xfrm>
            <a:off x="4573" y="1863"/>
            <a:ext cx="381" cy="233"/>
          </p:xfrm>
          <a:graphic>
            <a:graphicData uri="http://schemas.openxmlformats.org/presentationml/2006/ole">
              <mc:AlternateContent xmlns:mc="http://schemas.openxmlformats.org/markup-compatibility/2006">
                <mc:Choice xmlns:v="urn:schemas-microsoft-com:vml" Requires="v">
                  <p:oleObj spid="_x0000_s46464" name="公式" r:id="rId8" imgW="330120" imgH="203040" progId="Equation.3">
                    <p:embed/>
                  </p:oleObj>
                </mc:Choice>
                <mc:Fallback>
                  <p:oleObj name="公式" r:id="rId8" imgW="330120" imgH="203040" progId="Equation.3">
                    <p:embed/>
                    <p:pic>
                      <p:nvPicPr>
                        <p:cNvPr id="45060" name="Object 4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73" y="1863"/>
                          <a:ext cx="381" cy="2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50"/>
            <p:cNvGraphicFramePr>
              <a:graphicFrameLocks noChangeAspect="1"/>
            </p:cNvGraphicFramePr>
            <p:nvPr>
              <p:extLst>
                <p:ext uri="{D42A27DB-BD31-4B8C-83A1-F6EECF244321}">
                  <p14:modId xmlns:p14="http://schemas.microsoft.com/office/powerpoint/2010/main" val="213365569"/>
                </p:ext>
              </p:extLst>
            </p:nvPr>
          </p:nvGraphicFramePr>
          <p:xfrm>
            <a:off x="4513" y="2297"/>
            <a:ext cx="393" cy="224"/>
          </p:xfrm>
          <a:graphic>
            <a:graphicData uri="http://schemas.openxmlformats.org/presentationml/2006/ole">
              <mc:AlternateContent xmlns:mc="http://schemas.openxmlformats.org/markup-compatibility/2006">
                <mc:Choice xmlns:v="urn:schemas-microsoft-com:vml" Requires="v">
                  <p:oleObj spid="_x0000_s46465" name="公式" r:id="rId10" imgW="355320" imgH="203040" progId="Equation.3">
                    <p:embed/>
                  </p:oleObj>
                </mc:Choice>
                <mc:Fallback>
                  <p:oleObj name="公式" r:id="rId10" imgW="355320" imgH="203040" progId="Equation.3">
                    <p:embed/>
                    <p:pic>
                      <p:nvPicPr>
                        <p:cNvPr id="45061" name="Object 5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513" y="2297"/>
                          <a:ext cx="393" cy="2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Line 51"/>
            <p:cNvSpPr>
              <a:spLocks noChangeShapeType="1"/>
            </p:cNvSpPr>
            <p:nvPr/>
          </p:nvSpPr>
          <p:spPr bwMode="auto">
            <a:xfrm rot="-5400000">
              <a:off x="3915" y="2214"/>
              <a:ext cx="378" cy="0"/>
            </a:xfrm>
            <a:prstGeom prst="line">
              <a:avLst/>
            </a:prstGeom>
            <a:noFill/>
            <a:ln w="9525">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grpSp>
          <p:nvGrpSpPr>
            <p:cNvPr id="19" name="Group 54"/>
            <p:cNvGrpSpPr>
              <a:grpSpLocks/>
            </p:cNvGrpSpPr>
            <p:nvPr/>
          </p:nvGrpSpPr>
          <p:grpSpPr bwMode="auto">
            <a:xfrm>
              <a:off x="4035" y="1886"/>
              <a:ext cx="150" cy="166"/>
              <a:chOff x="1020" y="1502"/>
              <a:chExt cx="147" cy="163"/>
            </a:xfrm>
          </p:grpSpPr>
          <p:sp>
            <p:nvSpPr>
              <p:cNvPr id="29" name="Oval 55"/>
              <p:cNvSpPr>
                <a:spLocks noChangeArrowheads="1"/>
              </p:cNvSpPr>
              <p:nvPr/>
            </p:nvSpPr>
            <p:spPr bwMode="auto">
              <a:xfrm>
                <a:off x="1020" y="1525"/>
                <a:ext cx="136" cy="136"/>
              </a:xfrm>
              <a:prstGeom prst="ellipse">
                <a:avLst/>
              </a:prstGeom>
              <a:solidFill>
                <a:schemeClr val="bg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30" name="Object 56"/>
              <p:cNvGraphicFramePr>
                <a:graphicFrameLocks noChangeAspect="1"/>
              </p:cNvGraphicFramePr>
              <p:nvPr/>
            </p:nvGraphicFramePr>
            <p:xfrm>
              <a:off x="1020" y="1502"/>
              <a:ext cx="147" cy="163"/>
            </p:xfrm>
            <a:graphic>
              <a:graphicData uri="http://schemas.openxmlformats.org/presentationml/2006/ole">
                <mc:AlternateContent xmlns:mc="http://schemas.openxmlformats.org/markup-compatibility/2006">
                  <mc:Choice xmlns:v="urn:schemas-microsoft-com:vml" Requires="v">
                    <p:oleObj spid="_x0000_s46466" name="公式" r:id="rId12" imgW="114120" imgH="126720" progId="Equation.3">
                      <p:embed/>
                    </p:oleObj>
                  </mc:Choice>
                  <mc:Fallback>
                    <p:oleObj name="公式" r:id="rId12" imgW="114120" imgH="126720" progId="Equation.3">
                      <p:embed/>
                      <p:pic>
                        <p:nvPicPr>
                          <p:cNvPr id="45067" name="Object 5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20" y="1502"/>
                            <a:ext cx="147" cy="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20" name="Line 57"/>
            <p:cNvSpPr>
              <a:spLocks noChangeShapeType="1"/>
            </p:cNvSpPr>
            <p:nvPr/>
          </p:nvSpPr>
          <p:spPr bwMode="auto">
            <a:xfrm>
              <a:off x="4173" y="1979"/>
              <a:ext cx="354" cy="0"/>
            </a:xfrm>
            <a:prstGeom prst="line">
              <a:avLst/>
            </a:prstGeom>
            <a:noFill/>
            <a:ln w="9525">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21" name="Line 59"/>
            <p:cNvSpPr>
              <a:spLocks noChangeShapeType="1"/>
            </p:cNvSpPr>
            <p:nvPr/>
          </p:nvSpPr>
          <p:spPr bwMode="auto">
            <a:xfrm>
              <a:off x="3711" y="1979"/>
              <a:ext cx="325" cy="0"/>
            </a:xfrm>
            <a:prstGeom prst="line">
              <a:avLst/>
            </a:prstGeom>
            <a:noFill/>
            <a:ln w="9525">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22" name="Object 60"/>
            <p:cNvGraphicFramePr>
              <a:graphicFrameLocks noChangeAspect="1"/>
            </p:cNvGraphicFramePr>
            <p:nvPr/>
          </p:nvGraphicFramePr>
          <p:xfrm>
            <a:off x="3688" y="1742"/>
            <a:ext cx="385" cy="230"/>
          </p:xfrm>
          <a:graphic>
            <a:graphicData uri="http://schemas.openxmlformats.org/presentationml/2006/ole">
              <mc:AlternateContent xmlns:mc="http://schemas.openxmlformats.org/markup-compatibility/2006">
                <mc:Choice xmlns:v="urn:schemas-microsoft-com:vml" Requires="v">
                  <p:oleObj spid="_x0000_s46467" name="公式" r:id="rId14" imgW="380880" imgH="228600" progId="Equation.3">
                    <p:embed/>
                  </p:oleObj>
                </mc:Choice>
                <mc:Fallback>
                  <p:oleObj name="公式" r:id="rId14" imgW="380880" imgH="228600" progId="Equation.3">
                    <p:embed/>
                    <p:pic>
                      <p:nvPicPr>
                        <p:cNvPr id="45062" name="Object 6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688" y="1742"/>
                          <a:ext cx="385" cy="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 name="Object 61"/>
            <p:cNvGraphicFramePr>
              <a:graphicFrameLocks noChangeAspect="1"/>
            </p:cNvGraphicFramePr>
            <p:nvPr/>
          </p:nvGraphicFramePr>
          <p:xfrm>
            <a:off x="5072" y="1791"/>
            <a:ext cx="362" cy="203"/>
          </p:xfrm>
          <a:graphic>
            <a:graphicData uri="http://schemas.openxmlformats.org/presentationml/2006/ole">
              <mc:AlternateContent xmlns:mc="http://schemas.openxmlformats.org/markup-compatibility/2006">
                <mc:Choice xmlns:v="urn:schemas-microsoft-com:vml" Requires="v">
                  <p:oleObj spid="_x0000_s46468" name="公式" r:id="rId16" imgW="406080" imgH="228600" progId="Equation.3">
                    <p:embed/>
                  </p:oleObj>
                </mc:Choice>
                <mc:Fallback>
                  <p:oleObj name="公式" r:id="rId16" imgW="406080" imgH="228600" progId="Equation.3">
                    <p:embed/>
                    <p:pic>
                      <p:nvPicPr>
                        <p:cNvPr id="45063" name="Object 6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072" y="1791"/>
                          <a:ext cx="362" cy="2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Line 65"/>
            <p:cNvSpPr>
              <a:spLocks noChangeShapeType="1"/>
            </p:cNvSpPr>
            <p:nvPr/>
          </p:nvSpPr>
          <p:spPr bwMode="auto">
            <a:xfrm>
              <a:off x="5005" y="1978"/>
              <a:ext cx="429" cy="0"/>
            </a:xfrm>
            <a:prstGeom prst="line">
              <a:avLst/>
            </a:prstGeom>
            <a:noFill/>
            <a:ln w="9525">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25" name="Line 68"/>
            <p:cNvSpPr>
              <a:spLocks noChangeShapeType="1"/>
            </p:cNvSpPr>
            <p:nvPr/>
          </p:nvSpPr>
          <p:spPr bwMode="auto">
            <a:xfrm flipH="1">
              <a:off x="4921" y="2403"/>
              <a:ext cx="354" cy="0"/>
            </a:xfrm>
            <a:prstGeom prst="line">
              <a:avLst/>
            </a:prstGeom>
            <a:noFill/>
            <a:ln w="9525">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26" name="Object 71"/>
            <p:cNvGraphicFramePr>
              <a:graphicFrameLocks noChangeAspect="1"/>
            </p:cNvGraphicFramePr>
            <p:nvPr/>
          </p:nvGraphicFramePr>
          <p:xfrm>
            <a:off x="4105" y="2069"/>
            <a:ext cx="147" cy="88"/>
          </p:xfrm>
          <a:graphic>
            <a:graphicData uri="http://schemas.openxmlformats.org/presentationml/2006/ole">
              <mc:AlternateContent xmlns:mc="http://schemas.openxmlformats.org/markup-compatibility/2006">
                <mc:Choice xmlns:v="urn:schemas-microsoft-com:vml" Requires="v">
                  <p:oleObj spid="_x0000_s46469" name="公式" r:id="rId18" imgW="126720" imgH="75960" progId="Equation.3">
                    <p:embed/>
                  </p:oleObj>
                </mc:Choice>
                <mc:Fallback>
                  <p:oleObj name="公式" r:id="rId18" imgW="126720" imgH="75960" progId="Equation.3">
                    <p:embed/>
                    <p:pic>
                      <p:nvPicPr>
                        <p:cNvPr id="45064" name="Object 7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105" y="2069"/>
                          <a:ext cx="147" cy="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73"/>
            <p:cNvGraphicFramePr>
              <a:graphicFrameLocks noChangeAspect="1"/>
            </p:cNvGraphicFramePr>
            <p:nvPr/>
          </p:nvGraphicFramePr>
          <p:xfrm>
            <a:off x="4195" y="1806"/>
            <a:ext cx="318" cy="195"/>
          </p:xfrm>
          <a:graphic>
            <a:graphicData uri="http://schemas.openxmlformats.org/presentationml/2006/ole">
              <mc:AlternateContent xmlns:mc="http://schemas.openxmlformats.org/markup-compatibility/2006">
                <mc:Choice xmlns:v="urn:schemas-microsoft-com:vml" Requires="v">
                  <p:oleObj spid="_x0000_s46470" name="公式" r:id="rId20" imgW="330120" imgH="203040" progId="Equation.3">
                    <p:embed/>
                  </p:oleObj>
                </mc:Choice>
                <mc:Fallback>
                  <p:oleObj name="公式" r:id="rId20" imgW="330120" imgH="203040" progId="Equation.3">
                    <p:embed/>
                    <p:pic>
                      <p:nvPicPr>
                        <p:cNvPr id="45065" name="Object 73"/>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195" y="1806"/>
                          <a:ext cx="318" cy="1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74"/>
            <p:cNvGraphicFramePr>
              <a:graphicFrameLocks noChangeAspect="1"/>
            </p:cNvGraphicFramePr>
            <p:nvPr/>
          </p:nvGraphicFramePr>
          <p:xfrm>
            <a:off x="4071" y="2160"/>
            <a:ext cx="306" cy="195"/>
          </p:xfrm>
          <a:graphic>
            <a:graphicData uri="http://schemas.openxmlformats.org/presentationml/2006/ole">
              <mc:AlternateContent xmlns:mc="http://schemas.openxmlformats.org/markup-compatibility/2006">
                <mc:Choice xmlns:v="urn:schemas-microsoft-com:vml" Requires="v">
                  <p:oleObj spid="_x0000_s46471" name="公式" r:id="rId22" imgW="317160" imgH="203040" progId="Equation.3">
                    <p:embed/>
                  </p:oleObj>
                </mc:Choice>
                <mc:Fallback>
                  <p:oleObj name="公式" r:id="rId22" imgW="317160" imgH="203040" progId="Equation.3">
                    <p:embed/>
                    <p:pic>
                      <p:nvPicPr>
                        <p:cNvPr id="45066" name="Object 74"/>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071" y="2160"/>
                          <a:ext cx="306" cy="1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31" name="组合 3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E60676FB-C0AA-4F70-A72F-F20EA1321A76}"/>
              </a:ext>
            </a:extLst>
          </p:cNvPr>
          <p:cNvGrpSpPr>
            <a:grpSpLocks noChangeAspect="1"/>
          </p:cNvGrpSpPr>
          <p:nvPr/>
        </p:nvGrpSpPr>
        <p:grpSpPr>
          <a:xfrm>
            <a:off x="9508143" y="3515619"/>
            <a:ext cx="1563611" cy="2642105"/>
            <a:chOff x="4884738" y="1374775"/>
            <a:chExt cx="2430462" cy="4106863"/>
          </a:xfrm>
        </p:grpSpPr>
        <p:sp>
          <p:nvSpPr>
            <p:cNvPr id="32" name="ïṩļidé">
              <a:extLst>
                <a:ext uri="{FF2B5EF4-FFF2-40B4-BE49-F238E27FC236}">
                  <a16:creationId xmlns:a16="http://schemas.microsoft.com/office/drawing/2014/main" id="{D6D9D987-4DB3-44E7-810C-00B3336BEF88}"/>
                </a:ext>
              </a:extLst>
            </p:cNvPr>
            <p:cNvSpPr/>
            <p:nvPr/>
          </p:nvSpPr>
          <p:spPr bwMode="auto">
            <a:xfrm>
              <a:off x="5187950" y="4400550"/>
              <a:ext cx="117475" cy="474663"/>
            </a:xfrm>
            <a:custGeom>
              <a:avLst/>
              <a:gdLst>
                <a:gd name="T0" fmla="*/ 13 w 91"/>
                <a:gd name="T1" fmla="*/ 28 h 369"/>
                <a:gd name="T2" fmla="*/ 0 w 91"/>
                <a:gd name="T3" fmla="*/ 361 h 369"/>
                <a:gd name="T4" fmla="*/ 87 w 91"/>
                <a:gd name="T5" fmla="*/ 369 h 369"/>
                <a:gd name="T6" fmla="*/ 91 w 91"/>
                <a:gd name="T7" fmla="*/ 0 h 369"/>
                <a:gd name="T8" fmla="*/ 13 w 91"/>
                <a:gd name="T9" fmla="*/ 28 h 369"/>
              </a:gdLst>
              <a:ahLst/>
              <a:cxnLst>
                <a:cxn ang="0">
                  <a:pos x="T0" y="T1"/>
                </a:cxn>
                <a:cxn ang="0">
                  <a:pos x="T2" y="T3"/>
                </a:cxn>
                <a:cxn ang="0">
                  <a:pos x="T4" y="T5"/>
                </a:cxn>
                <a:cxn ang="0">
                  <a:pos x="T6" y="T7"/>
                </a:cxn>
                <a:cxn ang="0">
                  <a:pos x="T8" y="T9"/>
                </a:cxn>
              </a:cxnLst>
              <a:rect l="0" t="0" r="r" b="b"/>
              <a:pathLst>
                <a:path w="91" h="369">
                  <a:moveTo>
                    <a:pt x="13" y="28"/>
                  </a:moveTo>
                  <a:cubicBezTo>
                    <a:pt x="13" y="28"/>
                    <a:pt x="41" y="261"/>
                    <a:pt x="0" y="361"/>
                  </a:cubicBezTo>
                  <a:cubicBezTo>
                    <a:pt x="87" y="369"/>
                    <a:pt x="87" y="369"/>
                    <a:pt x="87" y="369"/>
                  </a:cubicBezTo>
                  <a:cubicBezTo>
                    <a:pt x="91" y="0"/>
                    <a:pt x="91" y="0"/>
                    <a:pt x="91" y="0"/>
                  </a:cubicBezTo>
                  <a:cubicBezTo>
                    <a:pt x="13" y="28"/>
                    <a:pt x="13" y="28"/>
                    <a:pt x="13" y="28"/>
                  </a:cubicBezTo>
                </a:path>
              </a:pathLst>
            </a:custGeom>
            <a:solidFill>
              <a:srgbClr val="E3E4E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îṥľîḍe">
              <a:extLst>
                <a:ext uri="{FF2B5EF4-FFF2-40B4-BE49-F238E27FC236}">
                  <a16:creationId xmlns:a16="http://schemas.microsoft.com/office/drawing/2014/main" id="{6035C2C4-0115-45CB-924B-D59BC0BAB52F}"/>
                </a:ext>
              </a:extLst>
            </p:cNvPr>
            <p:cNvSpPr/>
            <p:nvPr/>
          </p:nvSpPr>
          <p:spPr bwMode="auto">
            <a:xfrm>
              <a:off x="5199063" y="4822825"/>
              <a:ext cx="106363" cy="12700"/>
            </a:xfrm>
            <a:custGeom>
              <a:avLst/>
              <a:gdLst>
                <a:gd name="T0" fmla="*/ 79 w 83"/>
                <a:gd name="T1" fmla="*/ 0 h 9"/>
                <a:gd name="T2" fmla="*/ 4 w 83"/>
                <a:gd name="T3" fmla="*/ 2 h 9"/>
                <a:gd name="T4" fmla="*/ 4 w 83"/>
                <a:gd name="T5" fmla="*/ 8 h 9"/>
                <a:gd name="T6" fmla="*/ 79 w 83"/>
                <a:gd name="T7" fmla="*/ 6 h 9"/>
                <a:gd name="T8" fmla="*/ 79 w 83"/>
                <a:gd name="T9" fmla="*/ 0 h 9"/>
              </a:gdLst>
              <a:ahLst/>
              <a:cxnLst>
                <a:cxn ang="0">
                  <a:pos x="T0" y="T1"/>
                </a:cxn>
                <a:cxn ang="0">
                  <a:pos x="T2" y="T3"/>
                </a:cxn>
                <a:cxn ang="0">
                  <a:pos x="T4" y="T5"/>
                </a:cxn>
                <a:cxn ang="0">
                  <a:pos x="T6" y="T7"/>
                </a:cxn>
                <a:cxn ang="0">
                  <a:pos x="T8" y="T9"/>
                </a:cxn>
              </a:cxnLst>
              <a:rect l="0" t="0" r="r" b="b"/>
              <a:pathLst>
                <a:path w="83" h="9">
                  <a:moveTo>
                    <a:pt x="79" y="0"/>
                  </a:moveTo>
                  <a:cubicBezTo>
                    <a:pt x="54" y="2"/>
                    <a:pt x="29" y="2"/>
                    <a:pt x="4" y="2"/>
                  </a:cubicBezTo>
                  <a:cubicBezTo>
                    <a:pt x="0" y="2"/>
                    <a:pt x="1" y="8"/>
                    <a:pt x="4" y="8"/>
                  </a:cubicBezTo>
                  <a:cubicBezTo>
                    <a:pt x="29" y="9"/>
                    <a:pt x="54" y="8"/>
                    <a:pt x="79" y="6"/>
                  </a:cubicBezTo>
                  <a:cubicBezTo>
                    <a:pt x="83" y="6"/>
                    <a:pt x="83" y="0"/>
                    <a:pt x="79" y="0"/>
                  </a:cubicBezTo>
                  <a:close/>
                </a:path>
              </a:pathLst>
            </a:custGeom>
            <a:solidFill>
              <a:srgbClr val="DDDB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işlîďè">
              <a:extLst>
                <a:ext uri="{FF2B5EF4-FFF2-40B4-BE49-F238E27FC236}">
                  <a16:creationId xmlns:a16="http://schemas.microsoft.com/office/drawing/2014/main" id="{BCCE5231-1F1E-484B-98C7-A77D4167899F}"/>
                </a:ext>
              </a:extLst>
            </p:cNvPr>
            <p:cNvSpPr/>
            <p:nvPr/>
          </p:nvSpPr>
          <p:spPr bwMode="auto">
            <a:xfrm>
              <a:off x="5207000" y="4778375"/>
              <a:ext cx="96838" cy="12700"/>
            </a:xfrm>
            <a:custGeom>
              <a:avLst/>
              <a:gdLst>
                <a:gd name="T0" fmla="*/ 71 w 75"/>
                <a:gd name="T1" fmla="*/ 0 h 10"/>
                <a:gd name="T2" fmla="*/ 4 w 75"/>
                <a:gd name="T3" fmla="*/ 3 h 10"/>
                <a:gd name="T4" fmla="*/ 4 w 75"/>
                <a:gd name="T5" fmla="*/ 10 h 10"/>
                <a:gd name="T6" fmla="*/ 71 w 75"/>
                <a:gd name="T7" fmla="*/ 7 h 10"/>
                <a:gd name="T8" fmla="*/ 71 w 75"/>
                <a:gd name="T9" fmla="*/ 0 h 10"/>
              </a:gdLst>
              <a:ahLst/>
              <a:cxnLst>
                <a:cxn ang="0">
                  <a:pos x="T0" y="T1"/>
                </a:cxn>
                <a:cxn ang="0">
                  <a:pos x="T2" y="T3"/>
                </a:cxn>
                <a:cxn ang="0">
                  <a:pos x="T4" y="T5"/>
                </a:cxn>
                <a:cxn ang="0">
                  <a:pos x="T6" y="T7"/>
                </a:cxn>
                <a:cxn ang="0">
                  <a:pos x="T8" y="T9"/>
                </a:cxn>
              </a:cxnLst>
              <a:rect l="0" t="0" r="r" b="b"/>
              <a:pathLst>
                <a:path w="75" h="10">
                  <a:moveTo>
                    <a:pt x="71" y="0"/>
                  </a:moveTo>
                  <a:cubicBezTo>
                    <a:pt x="49" y="1"/>
                    <a:pt x="26" y="2"/>
                    <a:pt x="4" y="3"/>
                  </a:cubicBezTo>
                  <a:cubicBezTo>
                    <a:pt x="0" y="4"/>
                    <a:pt x="0" y="10"/>
                    <a:pt x="4" y="10"/>
                  </a:cubicBezTo>
                  <a:cubicBezTo>
                    <a:pt x="27" y="9"/>
                    <a:pt x="49" y="8"/>
                    <a:pt x="71" y="7"/>
                  </a:cubicBezTo>
                  <a:cubicBezTo>
                    <a:pt x="75" y="6"/>
                    <a:pt x="75" y="0"/>
                    <a:pt x="71" y="0"/>
                  </a:cubicBezTo>
                  <a:close/>
                </a:path>
              </a:pathLst>
            </a:custGeom>
            <a:solidFill>
              <a:srgbClr val="DDDB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iṡlíḓe">
              <a:extLst>
                <a:ext uri="{FF2B5EF4-FFF2-40B4-BE49-F238E27FC236}">
                  <a16:creationId xmlns:a16="http://schemas.microsoft.com/office/drawing/2014/main" id="{693711FC-E145-43DC-A863-B04FD93BBFB6}"/>
                </a:ext>
              </a:extLst>
            </p:cNvPr>
            <p:cNvSpPr/>
            <p:nvPr/>
          </p:nvSpPr>
          <p:spPr bwMode="auto">
            <a:xfrm>
              <a:off x="5210175" y="4740275"/>
              <a:ext cx="92075" cy="12700"/>
            </a:xfrm>
            <a:custGeom>
              <a:avLst/>
              <a:gdLst>
                <a:gd name="T0" fmla="*/ 68 w 72"/>
                <a:gd name="T1" fmla="*/ 0 h 10"/>
                <a:gd name="T2" fmla="*/ 4 w 72"/>
                <a:gd name="T3" fmla="*/ 2 h 10"/>
                <a:gd name="T4" fmla="*/ 5 w 72"/>
                <a:gd name="T5" fmla="*/ 9 h 10"/>
                <a:gd name="T6" fmla="*/ 68 w 72"/>
                <a:gd name="T7" fmla="*/ 7 h 10"/>
                <a:gd name="T8" fmla="*/ 68 w 72"/>
                <a:gd name="T9" fmla="*/ 0 h 10"/>
              </a:gdLst>
              <a:ahLst/>
              <a:cxnLst>
                <a:cxn ang="0">
                  <a:pos x="T0" y="T1"/>
                </a:cxn>
                <a:cxn ang="0">
                  <a:pos x="T2" y="T3"/>
                </a:cxn>
                <a:cxn ang="0">
                  <a:pos x="T4" y="T5"/>
                </a:cxn>
                <a:cxn ang="0">
                  <a:pos x="T6" y="T7"/>
                </a:cxn>
                <a:cxn ang="0">
                  <a:pos x="T8" y="T9"/>
                </a:cxn>
              </a:cxnLst>
              <a:rect l="0" t="0" r="r" b="b"/>
              <a:pathLst>
                <a:path w="72" h="10">
                  <a:moveTo>
                    <a:pt x="68" y="0"/>
                  </a:moveTo>
                  <a:cubicBezTo>
                    <a:pt x="47" y="3"/>
                    <a:pt x="26" y="4"/>
                    <a:pt x="4" y="2"/>
                  </a:cubicBezTo>
                  <a:cubicBezTo>
                    <a:pt x="0" y="2"/>
                    <a:pt x="1" y="8"/>
                    <a:pt x="5" y="9"/>
                  </a:cubicBezTo>
                  <a:cubicBezTo>
                    <a:pt x="26" y="10"/>
                    <a:pt x="47" y="10"/>
                    <a:pt x="68" y="7"/>
                  </a:cubicBezTo>
                  <a:cubicBezTo>
                    <a:pt x="72" y="6"/>
                    <a:pt x="72" y="0"/>
                    <a:pt x="68" y="0"/>
                  </a:cubicBezTo>
                  <a:close/>
                </a:path>
              </a:pathLst>
            </a:custGeom>
            <a:solidFill>
              <a:srgbClr val="DDDB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îš1íḓé">
              <a:extLst>
                <a:ext uri="{FF2B5EF4-FFF2-40B4-BE49-F238E27FC236}">
                  <a16:creationId xmlns:a16="http://schemas.microsoft.com/office/drawing/2014/main" id="{672AB3D4-ED0E-4069-887E-B13105725C88}"/>
                </a:ext>
              </a:extLst>
            </p:cNvPr>
            <p:cNvSpPr/>
            <p:nvPr/>
          </p:nvSpPr>
          <p:spPr bwMode="auto">
            <a:xfrm>
              <a:off x="5214938" y="4686300"/>
              <a:ext cx="93663" cy="15875"/>
            </a:xfrm>
            <a:custGeom>
              <a:avLst/>
              <a:gdLst>
                <a:gd name="T0" fmla="*/ 69 w 73"/>
                <a:gd name="T1" fmla="*/ 0 h 12"/>
                <a:gd name="T2" fmla="*/ 4 w 73"/>
                <a:gd name="T3" fmla="*/ 6 h 12"/>
                <a:gd name="T4" fmla="*/ 4 w 73"/>
                <a:gd name="T5" fmla="*/ 12 h 12"/>
                <a:gd name="T6" fmla="*/ 69 w 73"/>
                <a:gd name="T7" fmla="*/ 7 h 12"/>
                <a:gd name="T8" fmla="*/ 69 w 73"/>
                <a:gd name="T9" fmla="*/ 0 h 12"/>
              </a:gdLst>
              <a:ahLst/>
              <a:cxnLst>
                <a:cxn ang="0">
                  <a:pos x="T0" y="T1"/>
                </a:cxn>
                <a:cxn ang="0">
                  <a:pos x="T2" y="T3"/>
                </a:cxn>
                <a:cxn ang="0">
                  <a:pos x="T4" y="T5"/>
                </a:cxn>
                <a:cxn ang="0">
                  <a:pos x="T6" y="T7"/>
                </a:cxn>
                <a:cxn ang="0">
                  <a:pos x="T8" y="T9"/>
                </a:cxn>
              </a:cxnLst>
              <a:rect l="0" t="0" r="r" b="b"/>
              <a:pathLst>
                <a:path w="73" h="12">
                  <a:moveTo>
                    <a:pt x="69" y="0"/>
                  </a:moveTo>
                  <a:cubicBezTo>
                    <a:pt x="48" y="4"/>
                    <a:pt x="26" y="5"/>
                    <a:pt x="4" y="6"/>
                  </a:cubicBezTo>
                  <a:cubicBezTo>
                    <a:pt x="0" y="6"/>
                    <a:pt x="0" y="12"/>
                    <a:pt x="4" y="12"/>
                  </a:cubicBezTo>
                  <a:cubicBezTo>
                    <a:pt x="26" y="12"/>
                    <a:pt x="48" y="10"/>
                    <a:pt x="69" y="7"/>
                  </a:cubicBezTo>
                  <a:cubicBezTo>
                    <a:pt x="73" y="6"/>
                    <a:pt x="73" y="0"/>
                    <a:pt x="69" y="0"/>
                  </a:cubicBezTo>
                  <a:close/>
                </a:path>
              </a:pathLst>
            </a:custGeom>
            <a:solidFill>
              <a:srgbClr val="DDDB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íŝľide">
              <a:extLst>
                <a:ext uri="{FF2B5EF4-FFF2-40B4-BE49-F238E27FC236}">
                  <a16:creationId xmlns:a16="http://schemas.microsoft.com/office/drawing/2014/main" id="{FD632156-06EA-4022-8A2A-0642477C4F9D}"/>
                </a:ext>
              </a:extLst>
            </p:cNvPr>
            <p:cNvSpPr/>
            <p:nvPr/>
          </p:nvSpPr>
          <p:spPr bwMode="auto">
            <a:xfrm>
              <a:off x="5213350" y="4637088"/>
              <a:ext cx="93663" cy="11113"/>
            </a:xfrm>
            <a:custGeom>
              <a:avLst/>
              <a:gdLst>
                <a:gd name="T0" fmla="*/ 67 w 72"/>
                <a:gd name="T1" fmla="*/ 1 h 9"/>
                <a:gd name="T2" fmla="*/ 4 w 72"/>
                <a:gd name="T3" fmla="*/ 3 h 9"/>
                <a:gd name="T4" fmla="*/ 4 w 72"/>
                <a:gd name="T5" fmla="*/ 9 h 9"/>
                <a:gd name="T6" fmla="*/ 68 w 72"/>
                <a:gd name="T7" fmla="*/ 7 h 9"/>
                <a:gd name="T8" fmla="*/ 67 w 72"/>
                <a:gd name="T9" fmla="*/ 1 h 9"/>
              </a:gdLst>
              <a:ahLst/>
              <a:cxnLst>
                <a:cxn ang="0">
                  <a:pos x="T0" y="T1"/>
                </a:cxn>
                <a:cxn ang="0">
                  <a:pos x="T2" y="T3"/>
                </a:cxn>
                <a:cxn ang="0">
                  <a:pos x="T4" y="T5"/>
                </a:cxn>
                <a:cxn ang="0">
                  <a:pos x="T6" y="T7"/>
                </a:cxn>
                <a:cxn ang="0">
                  <a:pos x="T8" y="T9"/>
                </a:cxn>
              </a:cxnLst>
              <a:rect l="0" t="0" r="r" b="b"/>
              <a:pathLst>
                <a:path w="72" h="9">
                  <a:moveTo>
                    <a:pt x="67" y="1"/>
                  </a:moveTo>
                  <a:cubicBezTo>
                    <a:pt x="46" y="2"/>
                    <a:pt x="25" y="3"/>
                    <a:pt x="4" y="3"/>
                  </a:cubicBezTo>
                  <a:cubicBezTo>
                    <a:pt x="0" y="3"/>
                    <a:pt x="0" y="9"/>
                    <a:pt x="4" y="9"/>
                  </a:cubicBezTo>
                  <a:cubicBezTo>
                    <a:pt x="25" y="9"/>
                    <a:pt x="47" y="9"/>
                    <a:pt x="68" y="7"/>
                  </a:cubicBezTo>
                  <a:cubicBezTo>
                    <a:pt x="72" y="7"/>
                    <a:pt x="71" y="0"/>
                    <a:pt x="67" y="1"/>
                  </a:cubicBezTo>
                  <a:close/>
                </a:path>
              </a:pathLst>
            </a:custGeom>
            <a:solidFill>
              <a:srgbClr val="DDDB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ï$ľïḑê">
              <a:extLst>
                <a:ext uri="{FF2B5EF4-FFF2-40B4-BE49-F238E27FC236}">
                  <a16:creationId xmlns:a16="http://schemas.microsoft.com/office/drawing/2014/main" id="{93E11AEF-D0EC-494D-BBC4-C4EB7F78533F}"/>
                </a:ext>
              </a:extLst>
            </p:cNvPr>
            <p:cNvSpPr/>
            <p:nvPr/>
          </p:nvSpPr>
          <p:spPr bwMode="auto">
            <a:xfrm>
              <a:off x="5211763" y="4589463"/>
              <a:ext cx="90488" cy="14288"/>
            </a:xfrm>
            <a:custGeom>
              <a:avLst/>
              <a:gdLst>
                <a:gd name="T0" fmla="*/ 66 w 70"/>
                <a:gd name="T1" fmla="*/ 0 h 11"/>
                <a:gd name="T2" fmla="*/ 4 w 70"/>
                <a:gd name="T3" fmla="*/ 4 h 11"/>
                <a:gd name="T4" fmla="*/ 4 w 70"/>
                <a:gd name="T5" fmla="*/ 11 h 11"/>
                <a:gd name="T6" fmla="*/ 66 w 70"/>
                <a:gd name="T7" fmla="*/ 7 h 11"/>
                <a:gd name="T8" fmla="*/ 66 w 70"/>
                <a:gd name="T9" fmla="*/ 0 h 11"/>
              </a:gdLst>
              <a:ahLst/>
              <a:cxnLst>
                <a:cxn ang="0">
                  <a:pos x="T0" y="T1"/>
                </a:cxn>
                <a:cxn ang="0">
                  <a:pos x="T2" y="T3"/>
                </a:cxn>
                <a:cxn ang="0">
                  <a:pos x="T4" y="T5"/>
                </a:cxn>
                <a:cxn ang="0">
                  <a:pos x="T6" y="T7"/>
                </a:cxn>
                <a:cxn ang="0">
                  <a:pos x="T8" y="T9"/>
                </a:cxn>
              </a:cxnLst>
              <a:rect l="0" t="0" r="r" b="b"/>
              <a:pathLst>
                <a:path w="70" h="11">
                  <a:moveTo>
                    <a:pt x="66" y="0"/>
                  </a:moveTo>
                  <a:cubicBezTo>
                    <a:pt x="45" y="2"/>
                    <a:pt x="25" y="4"/>
                    <a:pt x="4" y="4"/>
                  </a:cubicBezTo>
                  <a:cubicBezTo>
                    <a:pt x="0" y="4"/>
                    <a:pt x="0" y="11"/>
                    <a:pt x="4" y="11"/>
                  </a:cubicBezTo>
                  <a:cubicBezTo>
                    <a:pt x="25" y="10"/>
                    <a:pt x="45" y="9"/>
                    <a:pt x="66" y="7"/>
                  </a:cubicBezTo>
                  <a:cubicBezTo>
                    <a:pt x="70" y="6"/>
                    <a:pt x="70" y="0"/>
                    <a:pt x="66" y="0"/>
                  </a:cubicBezTo>
                  <a:close/>
                </a:path>
              </a:pathLst>
            </a:custGeom>
            <a:solidFill>
              <a:srgbClr val="DDDB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íślide">
              <a:extLst>
                <a:ext uri="{FF2B5EF4-FFF2-40B4-BE49-F238E27FC236}">
                  <a16:creationId xmlns:a16="http://schemas.microsoft.com/office/drawing/2014/main" id="{3E8748EF-2BDC-4A9C-9116-0984B41ED297}"/>
                </a:ext>
              </a:extLst>
            </p:cNvPr>
            <p:cNvSpPr/>
            <p:nvPr/>
          </p:nvSpPr>
          <p:spPr bwMode="auto">
            <a:xfrm>
              <a:off x="5210175" y="4535488"/>
              <a:ext cx="92075" cy="15875"/>
            </a:xfrm>
            <a:custGeom>
              <a:avLst/>
              <a:gdLst>
                <a:gd name="T0" fmla="*/ 68 w 72"/>
                <a:gd name="T1" fmla="*/ 1 h 13"/>
                <a:gd name="T2" fmla="*/ 2 w 72"/>
                <a:gd name="T3" fmla="*/ 6 h 13"/>
                <a:gd name="T4" fmla="*/ 0 w 72"/>
                <a:gd name="T5" fmla="*/ 7 h 13"/>
                <a:gd name="T6" fmla="*/ 0 w 72"/>
                <a:gd name="T7" fmla="*/ 8 h 13"/>
                <a:gd name="T8" fmla="*/ 1 w 72"/>
                <a:gd name="T9" fmla="*/ 13 h 13"/>
                <a:gd name="T10" fmla="*/ 2 w 72"/>
                <a:gd name="T11" fmla="*/ 13 h 13"/>
                <a:gd name="T12" fmla="*/ 68 w 72"/>
                <a:gd name="T13" fmla="*/ 7 h 13"/>
                <a:gd name="T14" fmla="*/ 68 w 72"/>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13">
                  <a:moveTo>
                    <a:pt x="68" y="1"/>
                  </a:moveTo>
                  <a:cubicBezTo>
                    <a:pt x="46" y="3"/>
                    <a:pt x="24" y="5"/>
                    <a:pt x="2" y="6"/>
                  </a:cubicBezTo>
                  <a:cubicBezTo>
                    <a:pt x="1" y="6"/>
                    <a:pt x="1" y="7"/>
                    <a:pt x="0" y="7"/>
                  </a:cubicBezTo>
                  <a:cubicBezTo>
                    <a:pt x="0" y="8"/>
                    <a:pt x="0" y="8"/>
                    <a:pt x="0" y="8"/>
                  </a:cubicBezTo>
                  <a:cubicBezTo>
                    <a:pt x="1" y="9"/>
                    <a:pt x="1" y="11"/>
                    <a:pt x="1" y="13"/>
                  </a:cubicBezTo>
                  <a:cubicBezTo>
                    <a:pt x="1" y="13"/>
                    <a:pt x="2" y="13"/>
                    <a:pt x="2" y="13"/>
                  </a:cubicBezTo>
                  <a:cubicBezTo>
                    <a:pt x="24" y="12"/>
                    <a:pt x="46" y="10"/>
                    <a:pt x="68" y="7"/>
                  </a:cubicBezTo>
                  <a:cubicBezTo>
                    <a:pt x="72" y="7"/>
                    <a:pt x="72" y="0"/>
                    <a:pt x="68" y="1"/>
                  </a:cubicBezTo>
                  <a:close/>
                </a:path>
              </a:pathLst>
            </a:custGeom>
            <a:solidFill>
              <a:srgbClr val="DDDB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ïṣļiḍe">
              <a:extLst>
                <a:ext uri="{FF2B5EF4-FFF2-40B4-BE49-F238E27FC236}">
                  <a16:creationId xmlns:a16="http://schemas.microsoft.com/office/drawing/2014/main" id="{9A8F8415-A5F3-40D8-BF18-4D7C3E1ABA70}"/>
                </a:ext>
              </a:extLst>
            </p:cNvPr>
            <p:cNvSpPr/>
            <p:nvPr/>
          </p:nvSpPr>
          <p:spPr bwMode="auto">
            <a:xfrm>
              <a:off x="5211763" y="4481513"/>
              <a:ext cx="93663" cy="12700"/>
            </a:xfrm>
            <a:custGeom>
              <a:avLst/>
              <a:gdLst>
                <a:gd name="T0" fmla="*/ 69 w 73"/>
                <a:gd name="T1" fmla="*/ 0 h 11"/>
                <a:gd name="T2" fmla="*/ 4 w 73"/>
                <a:gd name="T3" fmla="*/ 4 h 11"/>
                <a:gd name="T4" fmla="*/ 5 w 73"/>
                <a:gd name="T5" fmla="*/ 11 h 11"/>
                <a:gd name="T6" fmla="*/ 69 w 73"/>
                <a:gd name="T7" fmla="*/ 7 h 11"/>
                <a:gd name="T8" fmla="*/ 69 w 73"/>
                <a:gd name="T9" fmla="*/ 0 h 11"/>
              </a:gdLst>
              <a:ahLst/>
              <a:cxnLst>
                <a:cxn ang="0">
                  <a:pos x="T0" y="T1"/>
                </a:cxn>
                <a:cxn ang="0">
                  <a:pos x="T2" y="T3"/>
                </a:cxn>
                <a:cxn ang="0">
                  <a:pos x="T4" y="T5"/>
                </a:cxn>
                <a:cxn ang="0">
                  <a:pos x="T6" y="T7"/>
                </a:cxn>
                <a:cxn ang="0">
                  <a:pos x="T8" y="T9"/>
                </a:cxn>
              </a:cxnLst>
              <a:rect l="0" t="0" r="r" b="b"/>
              <a:pathLst>
                <a:path w="73" h="11">
                  <a:moveTo>
                    <a:pt x="69" y="0"/>
                  </a:moveTo>
                  <a:cubicBezTo>
                    <a:pt x="48" y="2"/>
                    <a:pt x="26" y="3"/>
                    <a:pt x="4" y="4"/>
                  </a:cubicBezTo>
                  <a:cubicBezTo>
                    <a:pt x="0" y="4"/>
                    <a:pt x="1" y="11"/>
                    <a:pt x="5" y="11"/>
                  </a:cubicBezTo>
                  <a:cubicBezTo>
                    <a:pt x="26" y="10"/>
                    <a:pt x="48" y="8"/>
                    <a:pt x="69" y="7"/>
                  </a:cubicBezTo>
                  <a:cubicBezTo>
                    <a:pt x="73" y="7"/>
                    <a:pt x="73" y="0"/>
                    <a:pt x="69" y="0"/>
                  </a:cubicBezTo>
                  <a:close/>
                </a:path>
              </a:pathLst>
            </a:custGeom>
            <a:solidFill>
              <a:srgbClr val="DDDB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îṥḷíḑè">
              <a:extLst>
                <a:ext uri="{FF2B5EF4-FFF2-40B4-BE49-F238E27FC236}">
                  <a16:creationId xmlns:a16="http://schemas.microsoft.com/office/drawing/2014/main" id="{2CB81215-CCEB-4D8D-A407-2FD496952C05}"/>
                </a:ext>
              </a:extLst>
            </p:cNvPr>
            <p:cNvSpPr/>
            <p:nvPr/>
          </p:nvSpPr>
          <p:spPr bwMode="auto">
            <a:xfrm>
              <a:off x="5083175" y="5130800"/>
              <a:ext cx="2025650" cy="350838"/>
            </a:xfrm>
            <a:custGeom>
              <a:avLst/>
              <a:gdLst>
                <a:gd name="T0" fmla="*/ 1574 w 1578"/>
                <a:gd name="T1" fmla="*/ 273 h 273"/>
                <a:gd name="T2" fmla="*/ 4 w 1578"/>
                <a:gd name="T3" fmla="*/ 269 h 273"/>
                <a:gd name="T4" fmla="*/ 0 w 1578"/>
                <a:gd name="T5" fmla="*/ 265 h 273"/>
                <a:gd name="T6" fmla="*/ 1 w 1578"/>
                <a:gd name="T7" fmla="*/ 3 h 273"/>
                <a:gd name="T8" fmla="*/ 4 w 1578"/>
                <a:gd name="T9" fmla="*/ 0 h 273"/>
                <a:gd name="T10" fmla="*/ 1574 w 1578"/>
                <a:gd name="T11" fmla="*/ 3 h 273"/>
                <a:gd name="T12" fmla="*/ 1578 w 1578"/>
                <a:gd name="T13" fmla="*/ 7 h 273"/>
                <a:gd name="T14" fmla="*/ 1578 w 1578"/>
                <a:gd name="T15" fmla="*/ 269 h 273"/>
                <a:gd name="T16" fmla="*/ 1574 w 1578"/>
                <a:gd name="T17" fmla="*/ 2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8" h="273">
                  <a:moveTo>
                    <a:pt x="1574" y="273"/>
                  </a:moveTo>
                  <a:cubicBezTo>
                    <a:pt x="4" y="269"/>
                    <a:pt x="4" y="269"/>
                    <a:pt x="4" y="269"/>
                  </a:cubicBezTo>
                  <a:cubicBezTo>
                    <a:pt x="2" y="269"/>
                    <a:pt x="0" y="268"/>
                    <a:pt x="0" y="265"/>
                  </a:cubicBezTo>
                  <a:cubicBezTo>
                    <a:pt x="1" y="3"/>
                    <a:pt x="1" y="3"/>
                    <a:pt x="1" y="3"/>
                  </a:cubicBezTo>
                  <a:cubicBezTo>
                    <a:pt x="1" y="1"/>
                    <a:pt x="2" y="0"/>
                    <a:pt x="4" y="0"/>
                  </a:cubicBezTo>
                  <a:cubicBezTo>
                    <a:pt x="1574" y="3"/>
                    <a:pt x="1574" y="3"/>
                    <a:pt x="1574" y="3"/>
                  </a:cubicBezTo>
                  <a:cubicBezTo>
                    <a:pt x="1576" y="3"/>
                    <a:pt x="1578" y="5"/>
                    <a:pt x="1578" y="7"/>
                  </a:cubicBezTo>
                  <a:cubicBezTo>
                    <a:pt x="1578" y="269"/>
                    <a:pt x="1578" y="269"/>
                    <a:pt x="1578" y="269"/>
                  </a:cubicBezTo>
                  <a:cubicBezTo>
                    <a:pt x="1578" y="271"/>
                    <a:pt x="1576" y="273"/>
                    <a:pt x="1574" y="273"/>
                  </a:cubicBezTo>
                  <a:close/>
                </a:path>
              </a:pathLst>
            </a:custGeom>
            <a:solidFill>
              <a:srgbClr val="F6DA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î$ḷîḍé">
              <a:extLst>
                <a:ext uri="{FF2B5EF4-FFF2-40B4-BE49-F238E27FC236}">
                  <a16:creationId xmlns:a16="http://schemas.microsoft.com/office/drawing/2014/main" id="{543C1831-5C53-4AD2-B1D2-5984D10076C4}"/>
                </a:ext>
              </a:extLst>
            </p:cNvPr>
            <p:cNvSpPr/>
            <p:nvPr/>
          </p:nvSpPr>
          <p:spPr bwMode="auto">
            <a:xfrm>
              <a:off x="5232400" y="5130800"/>
              <a:ext cx="211138" cy="346075"/>
            </a:xfrm>
            <a:prstGeom prst="rect">
              <a:avLst/>
            </a:prstGeom>
            <a:solidFill>
              <a:srgbClr val="6F615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3" name="ïšḷiḑê">
              <a:extLst>
                <a:ext uri="{FF2B5EF4-FFF2-40B4-BE49-F238E27FC236}">
                  <a16:creationId xmlns:a16="http://schemas.microsoft.com/office/drawing/2014/main" id="{8E3055D4-68DF-4A0B-A3D9-521788F1F148}"/>
                </a:ext>
              </a:extLst>
            </p:cNvPr>
            <p:cNvSpPr/>
            <p:nvPr/>
          </p:nvSpPr>
          <p:spPr bwMode="auto">
            <a:xfrm>
              <a:off x="5492750" y="5130800"/>
              <a:ext cx="47625" cy="346075"/>
            </a:xfrm>
            <a:custGeom>
              <a:avLst/>
              <a:gdLst>
                <a:gd name="T0" fmla="*/ 29 w 30"/>
                <a:gd name="T1" fmla="*/ 218 h 218"/>
                <a:gd name="T2" fmla="*/ 0 w 30"/>
                <a:gd name="T3" fmla="*/ 218 h 218"/>
                <a:gd name="T4" fmla="*/ 0 w 30"/>
                <a:gd name="T5" fmla="*/ 0 h 218"/>
                <a:gd name="T6" fmla="*/ 30 w 30"/>
                <a:gd name="T7" fmla="*/ 0 h 218"/>
                <a:gd name="T8" fmla="*/ 29 w 30"/>
                <a:gd name="T9" fmla="*/ 218 h 218"/>
              </a:gdLst>
              <a:ahLst/>
              <a:cxnLst>
                <a:cxn ang="0">
                  <a:pos x="T0" y="T1"/>
                </a:cxn>
                <a:cxn ang="0">
                  <a:pos x="T2" y="T3"/>
                </a:cxn>
                <a:cxn ang="0">
                  <a:pos x="T4" y="T5"/>
                </a:cxn>
                <a:cxn ang="0">
                  <a:pos x="T6" y="T7"/>
                </a:cxn>
                <a:cxn ang="0">
                  <a:pos x="T8" y="T9"/>
                </a:cxn>
              </a:cxnLst>
              <a:rect l="0" t="0" r="r" b="b"/>
              <a:pathLst>
                <a:path w="30" h="218">
                  <a:moveTo>
                    <a:pt x="29" y="218"/>
                  </a:moveTo>
                  <a:lnTo>
                    <a:pt x="0" y="218"/>
                  </a:lnTo>
                  <a:lnTo>
                    <a:pt x="0" y="0"/>
                  </a:lnTo>
                  <a:lnTo>
                    <a:pt x="30" y="0"/>
                  </a:lnTo>
                  <a:lnTo>
                    <a:pt x="29" y="218"/>
                  </a:lnTo>
                  <a:close/>
                </a:path>
              </a:pathLst>
            </a:custGeom>
            <a:solidFill>
              <a:srgbClr val="6F61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ïśḻíďè">
              <a:extLst>
                <a:ext uri="{FF2B5EF4-FFF2-40B4-BE49-F238E27FC236}">
                  <a16:creationId xmlns:a16="http://schemas.microsoft.com/office/drawing/2014/main" id="{DE7797E5-03C4-49C4-823F-0D85B2A3B7BD}"/>
                </a:ext>
              </a:extLst>
            </p:cNvPr>
            <p:cNvSpPr/>
            <p:nvPr/>
          </p:nvSpPr>
          <p:spPr bwMode="auto">
            <a:xfrm>
              <a:off x="5597525" y="5243513"/>
              <a:ext cx="120650" cy="122238"/>
            </a:xfrm>
            <a:custGeom>
              <a:avLst/>
              <a:gdLst>
                <a:gd name="T0" fmla="*/ 94 w 94"/>
                <a:gd name="T1" fmla="*/ 48 h 95"/>
                <a:gd name="T2" fmla="*/ 47 w 94"/>
                <a:gd name="T3" fmla="*/ 95 h 95"/>
                <a:gd name="T4" fmla="*/ 0 w 94"/>
                <a:gd name="T5" fmla="*/ 47 h 95"/>
                <a:gd name="T6" fmla="*/ 47 w 94"/>
                <a:gd name="T7" fmla="*/ 0 h 95"/>
                <a:gd name="T8" fmla="*/ 94 w 94"/>
                <a:gd name="T9" fmla="*/ 48 h 95"/>
              </a:gdLst>
              <a:ahLst/>
              <a:cxnLst>
                <a:cxn ang="0">
                  <a:pos x="T0" y="T1"/>
                </a:cxn>
                <a:cxn ang="0">
                  <a:pos x="T2" y="T3"/>
                </a:cxn>
                <a:cxn ang="0">
                  <a:pos x="T4" y="T5"/>
                </a:cxn>
                <a:cxn ang="0">
                  <a:pos x="T6" y="T7"/>
                </a:cxn>
                <a:cxn ang="0">
                  <a:pos x="T8" y="T9"/>
                </a:cxn>
              </a:cxnLst>
              <a:rect l="0" t="0" r="r" b="b"/>
              <a:pathLst>
                <a:path w="94" h="95">
                  <a:moveTo>
                    <a:pt x="94" y="48"/>
                  </a:moveTo>
                  <a:cubicBezTo>
                    <a:pt x="94" y="74"/>
                    <a:pt x="73" y="95"/>
                    <a:pt x="47" y="95"/>
                  </a:cubicBezTo>
                  <a:cubicBezTo>
                    <a:pt x="21" y="95"/>
                    <a:pt x="0" y="74"/>
                    <a:pt x="0" y="47"/>
                  </a:cubicBezTo>
                  <a:cubicBezTo>
                    <a:pt x="0" y="21"/>
                    <a:pt x="21" y="0"/>
                    <a:pt x="47" y="0"/>
                  </a:cubicBezTo>
                  <a:cubicBezTo>
                    <a:pt x="73" y="0"/>
                    <a:pt x="94" y="21"/>
                    <a:pt x="94" y="48"/>
                  </a:cubicBezTo>
                  <a:close/>
                </a:path>
              </a:pathLst>
            </a:custGeom>
            <a:solidFill>
              <a:srgbClr val="6F61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ïṡḷïḍe">
              <a:extLst>
                <a:ext uri="{FF2B5EF4-FFF2-40B4-BE49-F238E27FC236}">
                  <a16:creationId xmlns:a16="http://schemas.microsoft.com/office/drawing/2014/main" id="{F811F970-0E4F-46D6-9755-E4393C7998CB}"/>
                </a:ext>
              </a:extLst>
            </p:cNvPr>
            <p:cNvSpPr/>
            <p:nvPr/>
          </p:nvSpPr>
          <p:spPr bwMode="auto">
            <a:xfrm>
              <a:off x="5100638" y="4856163"/>
              <a:ext cx="2025650" cy="282575"/>
            </a:xfrm>
            <a:custGeom>
              <a:avLst/>
              <a:gdLst>
                <a:gd name="T0" fmla="*/ 1573 w 1577"/>
                <a:gd name="T1" fmla="*/ 221 h 221"/>
                <a:gd name="T2" fmla="*/ 3 w 1577"/>
                <a:gd name="T3" fmla="*/ 218 h 221"/>
                <a:gd name="T4" fmla="*/ 0 w 1577"/>
                <a:gd name="T5" fmla="*/ 214 h 221"/>
                <a:gd name="T6" fmla="*/ 0 w 1577"/>
                <a:gd name="T7" fmla="*/ 4 h 221"/>
                <a:gd name="T8" fmla="*/ 4 w 1577"/>
                <a:gd name="T9" fmla="*/ 0 h 221"/>
                <a:gd name="T10" fmla="*/ 1574 w 1577"/>
                <a:gd name="T11" fmla="*/ 4 h 221"/>
                <a:gd name="T12" fmla="*/ 1577 w 1577"/>
                <a:gd name="T13" fmla="*/ 8 h 221"/>
                <a:gd name="T14" fmla="*/ 1577 w 1577"/>
                <a:gd name="T15" fmla="*/ 218 h 221"/>
                <a:gd name="T16" fmla="*/ 1573 w 1577"/>
                <a:gd name="T17"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7" h="221">
                  <a:moveTo>
                    <a:pt x="1573" y="221"/>
                  </a:moveTo>
                  <a:cubicBezTo>
                    <a:pt x="3" y="218"/>
                    <a:pt x="3" y="218"/>
                    <a:pt x="3" y="218"/>
                  </a:cubicBezTo>
                  <a:cubicBezTo>
                    <a:pt x="1" y="218"/>
                    <a:pt x="0" y="216"/>
                    <a:pt x="0" y="214"/>
                  </a:cubicBezTo>
                  <a:cubicBezTo>
                    <a:pt x="0" y="4"/>
                    <a:pt x="0" y="4"/>
                    <a:pt x="0" y="4"/>
                  </a:cubicBezTo>
                  <a:cubicBezTo>
                    <a:pt x="0" y="2"/>
                    <a:pt x="2" y="0"/>
                    <a:pt x="4" y="0"/>
                  </a:cubicBezTo>
                  <a:cubicBezTo>
                    <a:pt x="1574" y="4"/>
                    <a:pt x="1574" y="4"/>
                    <a:pt x="1574" y="4"/>
                  </a:cubicBezTo>
                  <a:cubicBezTo>
                    <a:pt x="1576" y="4"/>
                    <a:pt x="1577" y="6"/>
                    <a:pt x="1577" y="8"/>
                  </a:cubicBezTo>
                  <a:cubicBezTo>
                    <a:pt x="1577" y="218"/>
                    <a:pt x="1577" y="218"/>
                    <a:pt x="1577" y="218"/>
                  </a:cubicBezTo>
                  <a:cubicBezTo>
                    <a:pt x="1577" y="220"/>
                    <a:pt x="1575" y="221"/>
                    <a:pt x="1573" y="221"/>
                  </a:cubicBezTo>
                  <a:close/>
                </a:path>
              </a:pathLst>
            </a:custGeom>
            <a:solidFill>
              <a:srgbClr val="B0A7A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isliḑé">
              <a:extLst>
                <a:ext uri="{FF2B5EF4-FFF2-40B4-BE49-F238E27FC236}">
                  <a16:creationId xmlns:a16="http://schemas.microsoft.com/office/drawing/2014/main" id="{82316C98-1F9F-4210-B900-6A9F758422A0}"/>
                </a:ext>
              </a:extLst>
            </p:cNvPr>
            <p:cNvSpPr/>
            <p:nvPr/>
          </p:nvSpPr>
          <p:spPr bwMode="auto">
            <a:xfrm>
              <a:off x="5357813" y="4935538"/>
              <a:ext cx="63500" cy="120650"/>
            </a:xfrm>
            <a:custGeom>
              <a:avLst/>
              <a:gdLst>
                <a:gd name="T0" fmla="*/ 1 w 40"/>
                <a:gd name="T1" fmla="*/ 0 h 76"/>
                <a:gd name="T2" fmla="*/ 0 w 40"/>
                <a:gd name="T3" fmla="*/ 76 h 76"/>
                <a:gd name="T4" fmla="*/ 40 w 40"/>
                <a:gd name="T5" fmla="*/ 42 h 76"/>
                <a:gd name="T6" fmla="*/ 1 w 40"/>
                <a:gd name="T7" fmla="*/ 0 h 76"/>
              </a:gdLst>
              <a:ahLst/>
              <a:cxnLst>
                <a:cxn ang="0">
                  <a:pos x="T0" y="T1"/>
                </a:cxn>
                <a:cxn ang="0">
                  <a:pos x="T2" y="T3"/>
                </a:cxn>
                <a:cxn ang="0">
                  <a:pos x="T4" y="T5"/>
                </a:cxn>
                <a:cxn ang="0">
                  <a:pos x="T6" y="T7"/>
                </a:cxn>
              </a:cxnLst>
              <a:rect l="0" t="0" r="r" b="b"/>
              <a:pathLst>
                <a:path w="40" h="76">
                  <a:moveTo>
                    <a:pt x="1" y="0"/>
                  </a:moveTo>
                  <a:lnTo>
                    <a:pt x="0" y="76"/>
                  </a:lnTo>
                  <a:lnTo>
                    <a:pt x="40" y="42"/>
                  </a:lnTo>
                  <a:lnTo>
                    <a:pt x="1" y="0"/>
                  </a:lnTo>
                  <a:close/>
                </a:path>
              </a:pathLst>
            </a:custGeom>
            <a:solidFill>
              <a:srgbClr val="EFE4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íṥļiḋè">
              <a:extLst>
                <a:ext uri="{FF2B5EF4-FFF2-40B4-BE49-F238E27FC236}">
                  <a16:creationId xmlns:a16="http://schemas.microsoft.com/office/drawing/2014/main" id="{D4C20D92-DF0F-41D0-94A6-9A4293E4A23C}"/>
                </a:ext>
              </a:extLst>
            </p:cNvPr>
            <p:cNvSpPr/>
            <p:nvPr/>
          </p:nvSpPr>
          <p:spPr bwMode="auto">
            <a:xfrm>
              <a:off x="5438775" y="4946650"/>
              <a:ext cx="52388" cy="96838"/>
            </a:xfrm>
            <a:custGeom>
              <a:avLst/>
              <a:gdLst>
                <a:gd name="T0" fmla="*/ 1 w 33"/>
                <a:gd name="T1" fmla="*/ 0 h 61"/>
                <a:gd name="T2" fmla="*/ 0 w 33"/>
                <a:gd name="T3" fmla="*/ 61 h 61"/>
                <a:gd name="T4" fmla="*/ 33 w 33"/>
                <a:gd name="T5" fmla="*/ 35 h 61"/>
                <a:gd name="T6" fmla="*/ 1 w 33"/>
                <a:gd name="T7" fmla="*/ 0 h 61"/>
              </a:gdLst>
              <a:ahLst/>
              <a:cxnLst>
                <a:cxn ang="0">
                  <a:pos x="T0" y="T1"/>
                </a:cxn>
                <a:cxn ang="0">
                  <a:pos x="T2" y="T3"/>
                </a:cxn>
                <a:cxn ang="0">
                  <a:pos x="T4" y="T5"/>
                </a:cxn>
                <a:cxn ang="0">
                  <a:pos x="T6" y="T7"/>
                </a:cxn>
              </a:cxnLst>
              <a:rect l="0" t="0" r="r" b="b"/>
              <a:pathLst>
                <a:path w="33" h="61">
                  <a:moveTo>
                    <a:pt x="1" y="0"/>
                  </a:moveTo>
                  <a:lnTo>
                    <a:pt x="0" y="61"/>
                  </a:lnTo>
                  <a:lnTo>
                    <a:pt x="33" y="35"/>
                  </a:lnTo>
                  <a:lnTo>
                    <a:pt x="1" y="0"/>
                  </a:lnTo>
                  <a:close/>
                </a:path>
              </a:pathLst>
            </a:custGeom>
            <a:solidFill>
              <a:srgbClr val="EFE4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iṣḻîḍe">
              <a:extLst>
                <a:ext uri="{FF2B5EF4-FFF2-40B4-BE49-F238E27FC236}">
                  <a16:creationId xmlns:a16="http://schemas.microsoft.com/office/drawing/2014/main" id="{14C2A8CB-AF6B-4951-BE48-00730D153B6B}"/>
                </a:ext>
              </a:extLst>
            </p:cNvPr>
            <p:cNvSpPr/>
            <p:nvPr/>
          </p:nvSpPr>
          <p:spPr bwMode="auto">
            <a:xfrm>
              <a:off x="5210175" y="4856163"/>
              <a:ext cx="9525" cy="279400"/>
            </a:xfrm>
            <a:prstGeom prst="rect">
              <a:avLst/>
            </a:prstGeom>
            <a:solidFill>
              <a:srgbClr val="EFE4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9" name="íṧ1ïḋe">
              <a:extLst>
                <a:ext uri="{FF2B5EF4-FFF2-40B4-BE49-F238E27FC236}">
                  <a16:creationId xmlns:a16="http://schemas.microsoft.com/office/drawing/2014/main" id="{626CC2EB-B5BB-49FF-ADBA-8EE341E75700}"/>
                </a:ext>
              </a:extLst>
            </p:cNvPr>
            <p:cNvSpPr/>
            <p:nvPr/>
          </p:nvSpPr>
          <p:spPr bwMode="auto">
            <a:xfrm>
              <a:off x="5253038" y="4856163"/>
              <a:ext cx="9525" cy="279400"/>
            </a:xfrm>
            <a:prstGeom prst="rect">
              <a:avLst/>
            </a:prstGeom>
            <a:solidFill>
              <a:srgbClr val="EFE4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0" name="íṡļíḑè">
              <a:extLst>
                <a:ext uri="{FF2B5EF4-FFF2-40B4-BE49-F238E27FC236}">
                  <a16:creationId xmlns:a16="http://schemas.microsoft.com/office/drawing/2014/main" id="{6BEBFF1D-4492-4774-A1C7-B95650FE40E3}"/>
                </a:ext>
              </a:extLst>
            </p:cNvPr>
            <p:cNvSpPr/>
            <p:nvPr/>
          </p:nvSpPr>
          <p:spPr bwMode="auto">
            <a:xfrm>
              <a:off x="5741988" y="1379538"/>
              <a:ext cx="155575" cy="469900"/>
            </a:xfrm>
            <a:custGeom>
              <a:avLst/>
              <a:gdLst>
                <a:gd name="T0" fmla="*/ 121 w 121"/>
                <a:gd name="T1" fmla="*/ 335 h 367"/>
                <a:gd name="T2" fmla="*/ 7 w 121"/>
                <a:gd name="T3" fmla="*/ 367 h 367"/>
                <a:gd name="T4" fmla="*/ 10 w 121"/>
                <a:gd name="T5" fmla="*/ 340 h 367"/>
                <a:gd name="T6" fmla="*/ 0 w 121"/>
                <a:gd name="T7" fmla="*/ 83 h 367"/>
                <a:gd name="T8" fmla="*/ 5 w 121"/>
                <a:gd name="T9" fmla="*/ 79 h 367"/>
                <a:gd name="T10" fmla="*/ 114 w 121"/>
                <a:gd name="T11" fmla="*/ 0 h 367"/>
                <a:gd name="T12" fmla="*/ 121 w 121"/>
                <a:gd name="T13" fmla="*/ 335 h 367"/>
              </a:gdLst>
              <a:ahLst/>
              <a:cxnLst>
                <a:cxn ang="0">
                  <a:pos x="T0" y="T1"/>
                </a:cxn>
                <a:cxn ang="0">
                  <a:pos x="T2" y="T3"/>
                </a:cxn>
                <a:cxn ang="0">
                  <a:pos x="T4" y="T5"/>
                </a:cxn>
                <a:cxn ang="0">
                  <a:pos x="T6" y="T7"/>
                </a:cxn>
                <a:cxn ang="0">
                  <a:pos x="T8" y="T9"/>
                </a:cxn>
                <a:cxn ang="0">
                  <a:pos x="T10" y="T11"/>
                </a:cxn>
                <a:cxn ang="0">
                  <a:pos x="T12" y="T13"/>
                </a:cxn>
              </a:cxnLst>
              <a:rect l="0" t="0" r="r" b="b"/>
              <a:pathLst>
                <a:path w="121" h="367">
                  <a:moveTo>
                    <a:pt x="121" y="335"/>
                  </a:moveTo>
                  <a:cubicBezTo>
                    <a:pt x="7" y="367"/>
                    <a:pt x="7" y="367"/>
                    <a:pt x="7" y="367"/>
                  </a:cubicBezTo>
                  <a:cubicBezTo>
                    <a:pt x="10" y="340"/>
                    <a:pt x="10" y="340"/>
                    <a:pt x="10" y="340"/>
                  </a:cubicBezTo>
                  <a:cubicBezTo>
                    <a:pt x="22" y="260"/>
                    <a:pt x="16" y="162"/>
                    <a:pt x="0" y="83"/>
                  </a:cubicBezTo>
                  <a:cubicBezTo>
                    <a:pt x="5" y="79"/>
                    <a:pt x="5" y="79"/>
                    <a:pt x="5" y="79"/>
                  </a:cubicBezTo>
                  <a:cubicBezTo>
                    <a:pt x="114" y="0"/>
                    <a:pt x="114" y="0"/>
                    <a:pt x="114" y="0"/>
                  </a:cubicBezTo>
                  <a:lnTo>
                    <a:pt x="121" y="335"/>
                  </a:lnTo>
                  <a:close/>
                </a:path>
              </a:pathLst>
            </a:custGeom>
            <a:solidFill>
              <a:srgbClr val="ECE0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îŝḷîḑè">
              <a:extLst>
                <a:ext uri="{FF2B5EF4-FFF2-40B4-BE49-F238E27FC236}">
                  <a16:creationId xmlns:a16="http://schemas.microsoft.com/office/drawing/2014/main" id="{0313687C-E09A-444D-9267-83F138E1FFBC}"/>
                </a:ext>
              </a:extLst>
            </p:cNvPr>
            <p:cNvSpPr/>
            <p:nvPr/>
          </p:nvSpPr>
          <p:spPr bwMode="auto">
            <a:xfrm>
              <a:off x="5746750" y="1789113"/>
              <a:ext cx="969963" cy="98425"/>
            </a:xfrm>
            <a:custGeom>
              <a:avLst/>
              <a:gdLst>
                <a:gd name="T0" fmla="*/ 611 w 611"/>
                <a:gd name="T1" fmla="*/ 22 h 62"/>
                <a:gd name="T2" fmla="*/ 88 w 611"/>
                <a:gd name="T3" fmla="*/ 0 h 62"/>
                <a:gd name="T4" fmla="*/ 0 w 611"/>
                <a:gd name="T5" fmla="*/ 37 h 62"/>
                <a:gd name="T6" fmla="*/ 566 w 611"/>
                <a:gd name="T7" fmla="*/ 62 h 62"/>
                <a:gd name="T8" fmla="*/ 611 w 611"/>
                <a:gd name="T9" fmla="*/ 22 h 62"/>
              </a:gdLst>
              <a:ahLst/>
              <a:cxnLst>
                <a:cxn ang="0">
                  <a:pos x="T0" y="T1"/>
                </a:cxn>
                <a:cxn ang="0">
                  <a:pos x="T2" y="T3"/>
                </a:cxn>
                <a:cxn ang="0">
                  <a:pos x="T4" y="T5"/>
                </a:cxn>
                <a:cxn ang="0">
                  <a:pos x="T6" y="T7"/>
                </a:cxn>
                <a:cxn ang="0">
                  <a:pos x="T8" y="T9"/>
                </a:cxn>
              </a:cxnLst>
              <a:rect l="0" t="0" r="r" b="b"/>
              <a:pathLst>
                <a:path w="611" h="62">
                  <a:moveTo>
                    <a:pt x="611" y="22"/>
                  </a:moveTo>
                  <a:lnTo>
                    <a:pt x="88" y="0"/>
                  </a:lnTo>
                  <a:lnTo>
                    <a:pt x="0" y="37"/>
                  </a:lnTo>
                  <a:lnTo>
                    <a:pt x="566" y="62"/>
                  </a:lnTo>
                  <a:lnTo>
                    <a:pt x="611" y="22"/>
                  </a:lnTo>
                  <a:close/>
                </a:path>
              </a:pathLst>
            </a:custGeom>
            <a:solidFill>
              <a:srgbClr val="9EB79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íṣliḓe">
              <a:extLst>
                <a:ext uri="{FF2B5EF4-FFF2-40B4-BE49-F238E27FC236}">
                  <a16:creationId xmlns:a16="http://schemas.microsoft.com/office/drawing/2014/main" id="{0E4C199C-79F9-42B1-AA52-A1D042F438E0}"/>
                </a:ext>
              </a:extLst>
            </p:cNvPr>
            <p:cNvSpPr/>
            <p:nvPr/>
          </p:nvSpPr>
          <p:spPr bwMode="auto">
            <a:xfrm>
              <a:off x="5741988" y="1778000"/>
              <a:ext cx="147638" cy="73025"/>
            </a:xfrm>
            <a:custGeom>
              <a:avLst/>
              <a:gdLst>
                <a:gd name="T0" fmla="*/ 3 w 115"/>
                <a:gd name="T1" fmla="*/ 47 h 57"/>
                <a:gd name="T2" fmla="*/ 59 w 115"/>
                <a:gd name="T3" fmla="*/ 24 h 57"/>
                <a:gd name="T4" fmla="*/ 111 w 115"/>
                <a:gd name="T5" fmla="*/ 1 h 57"/>
                <a:gd name="T6" fmla="*/ 113 w 115"/>
                <a:gd name="T7" fmla="*/ 10 h 57"/>
                <a:gd name="T8" fmla="*/ 56 w 115"/>
                <a:gd name="T9" fmla="*/ 35 h 57"/>
                <a:gd name="T10" fmla="*/ 3 w 115"/>
                <a:gd name="T11" fmla="*/ 56 h 57"/>
                <a:gd name="T12" fmla="*/ 3 w 115"/>
                <a:gd name="T13" fmla="*/ 47 h 57"/>
              </a:gdLst>
              <a:ahLst/>
              <a:cxnLst>
                <a:cxn ang="0">
                  <a:pos x="T0" y="T1"/>
                </a:cxn>
                <a:cxn ang="0">
                  <a:pos x="T2" y="T3"/>
                </a:cxn>
                <a:cxn ang="0">
                  <a:pos x="T4" y="T5"/>
                </a:cxn>
                <a:cxn ang="0">
                  <a:pos x="T6" y="T7"/>
                </a:cxn>
                <a:cxn ang="0">
                  <a:pos x="T8" y="T9"/>
                </a:cxn>
                <a:cxn ang="0">
                  <a:pos x="T10" y="T11"/>
                </a:cxn>
                <a:cxn ang="0">
                  <a:pos x="T12" y="T13"/>
                </a:cxn>
              </a:cxnLst>
              <a:rect l="0" t="0" r="r" b="b"/>
              <a:pathLst>
                <a:path w="115" h="57">
                  <a:moveTo>
                    <a:pt x="3" y="47"/>
                  </a:moveTo>
                  <a:cubicBezTo>
                    <a:pt x="22" y="44"/>
                    <a:pt x="41" y="33"/>
                    <a:pt x="59" y="24"/>
                  </a:cubicBezTo>
                  <a:cubicBezTo>
                    <a:pt x="77" y="17"/>
                    <a:pt x="94" y="9"/>
                    <a:pt x="111" y="1"/>
                  </a:cubicBezTo>
                  <a:cubicBezTo>
                    <a:pt x="114" y="0"/>
                    <a:pt x="115" y="9"/>
                    <a:pt x="113" y="10"/>
                  </a:cubicBezTo>
                  <a:cubicBezTo>
                    <a:pt x="94" y="18"/>
                    <a:pt x="75" y="27"/>
                    <a:pt x="56" y="35"/>
                  </a:cubicBezTo>
                  <a:cubicBezTo>
                    <a:pt x="39" y="43"/>
                    <a:pt x="21" y="53"/>
                    <a:pt x="3" y="56"/>
                  </a:cubicBezTo>
                  <a:cubicBezTo>
                    <a:pt x="0" y="57"/>
                    <a:pt x="0" y="48"/>
                    <a:pt x="3" y="47"/>
                  </a:cubicBezTo>
                  <a:close/>
                </a:path>
              </a:pathLst>
            </a:custGeom>
            <a:solidFill>
              <a:srgbClr val="B1C1B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iṧ1ídè">
              <a:extLst>
                <a:ext uri="{FF2B5EF4-FFF2-40B4-BE49-F238E27FC236}">
                  <a16:creationId xmlns:a16="http://schemas.microsoft.com/office/drawing/2014/main" id="{E48A1304-D112-4259-A284-50FE74F435DE}"/>
                </a:ext>
              </a:extLst>
            </p:cNvPr>
            <p:cNvSpPr/>
            <p:nvPr/>
          </p:nvSpPr>
          <p:spPr bwMode="auto">
            <a:xfrm>
              <a:off x="5729288" y="1374775"/>
              <a:ext cx="161925" cy="127000"/>
            </a:xfrm>
            <a:custGeom>
              <a:avLst/>
              <a:gdLst>
                <a:gd name="T0" fmla="*/ 123 w 127"/>
                <a:gd name="T1" fmla="*/ 16 h 99"/>
                <a:gd name="T2" fmla="*/ 7 w 127"/>
                <a:gd name="T3" fmla="*/ 96 h 99"/>
                <a:gd name="T4" fmla="*/ 4 w 127"/>
                <a:gd name="T5" fmla="*/ 84 h 99"/>
                <a:gd name="T6" fmla="*/ 121 w 127"/>
                <a:gd name="T7" fmla="*/ 2 h 99"/>
                <a:gd name="T8" fmla="*/ 123 w 127"/>
                <a:gd name="T9" fmla="*/ 16 h 99"/>
              </a:gdLst>
              <a:ahLst/>
              <a:cxnLst>
                <a:cxn ang="0">
                  <a:pos x="T0" y="T1"/>
                </a:cxn>
                <a:cxn ang="0">
                  <a:pos x="T2" y="T3"/>
                </a:cxn>
                <a:cxn ang="0">
                  <a:pos x="T4" y="T5"/>
                </a:cxn>
                <a:cxn ang="0">
                  <a:pos x="T6" y="T7"/>
                </a:cxn>
                <a:cxn ang="0">
                  <a:pos x="T8" y="T9"/>
                </a:cxn>
              </a:cxnLst>
              <a:rect l="0" t="0" r="r" b="b"/>
              <a:pathLst>
                <a:path w="127" h="99">
                  <a:moveTo>
                    <a:pt x="123" y="16"/>
                  </a:moveTo>
                  <a:cubicBezTo>
                    <a:pt x="84" y="37"/>
                    <a:pt x="45" y="64"/>
                    <a:pt x="7" y="96"/>
                  </a:cubicBezTo>
                  <a:cubicBezTo>
                    <a:pt x="3" y="99"/>
                    <a:pt x="0" y="87"/>
                    <a:pt x="4" y="84"/>
                  </a:cubicBezTo>
                  <a:cubicBezTo>
                    <a:pt x="42" y="51"/>
                    <a:pt x="81" y="24"/>
                    <a:pt x="121" y="2"/>
                  </a:cubicBezTo>
                  <a:cubicBezTo>
                    <a:pt x="125" y="0"/>
                    <a:pt x="127" y="14"/>
                    <a:pt x="123" y="16"/>
                  </a:cubicBezTo>
                  <a:close/>
                </a:path>
              </a:pathLst>
            </a:custGeom>
            <a:solidFill>
              <a:srgbClr val="B1C1B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îśḻîḍé">
              <a:extLst>
                <a:ext uri="{FF2B5EF4-FFF2-40B4-BE49-F238E27FC236}">
                  <a16:creationId xmlns:a16="http://schemas.microsoft.com/office/drawing/2014/main" id="{66133C53-9D8A-4BDA-8FD1-BDFB3739E8D4}"/>
                </a:ext>
              </a:extLst>
            </p:cNvPr>
            <p:cNvSpPr/>
            <p:nvPr/>
          </p:nvSpPr>
          <p:spPr bwMode="auto">
            <a:xfrm>
              <a:off x="5881688" y="1377950"/>
              <a:ext cx="854075" cy="446088"/>
            </a:xfrm>
            <a:custGeom>
              <a:avLst/>
              <a:gdLst>
                <a:gd name="T0" fmla="*/ 650 w 665"/>
                <a:gd name="T1" fmla="*/ 31 h 348"/>
                <a:gd name="T2" fmla="*/ 0 w 665"/>
                <a:gd name="T3" fmla="*/ 0 h 348"/>
                <a:gd name="T4" fmla="*/ 3 w 665"/>
                <a:gd name="T5" fmla="*/ 73 h 348"/>
                <a:gd name="T6" fmla="*/ 6 w 665"/>
                <a:gd name="T7" fmla="*/ 248 h 348"/>
                <a:gd name="T8" fmla="*/ 4 w 665"/>
                <a:gd name="T9" fmla="*/ 321 h 348"/>
                <a:gd name="T10" fmla="*/ 650 w 665"/>
                <a:gd name="T11" fmla="*/ 348 h 348"/>
                <a:gd name="T12" fmla="*/ 651 w 665"/>
                <a:gd name="T13" fmla="*/ 344 h 348"/>
                <a:gd name="T14" fmla="*/ 650 w 665"/>
                <a:gd name="T15" fmla="*/ 31 h 3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5" h="348">
                  <a:moveTo>
                    <a:pt x="650" y="31"/>
                  </a:moveTo>
                  <a:cubicBezTo>
                    <a:pt x="0" y="0"/>
                    <a:pt x="0" y="0"/>
                    <a:pt x="0" y="0"/>
                  </a:cubicBezTo>
                  <a:cubicBezTo>
                    <a:pt x="3" y="73"/>
                    <a:pt x="3" y="73"/>
                    <a:pt x="3" y="73"/>
                  </a:cubicBezTo>
                  <a:cubicBezTo>
                    <a:pt x="7" y="131"/>
                    <a:pt x="7" y="190"/>
                    <a:pt x="6" y="248"/>
                  </a:cubicBezTo>
                  <a:cubicBezTo>
                    <a:pt x="4" y="321"/>
                    <a:pt x="4" y="321"/>
                    <a:pt x="4" y="321"/>
                  </a:cubicBezTo>
                  <a:cubicBezTo>
                    <a:pt x="650" y="348"/>
                    <a:pt x="650" y="348"/>
                    <a:pt x="650" y="348"/>
                  </a:cubicBezTo>
                  <a:cubicBezTo>
                    <a:pt x="651" y="344"/>
                    <a:pt x="651" y="344"/>
                    <a:pt x="651" y="344"/>
                  </a:cubicBezTo>
                  <a:cubicBezTo>
                    <a:pt x="665" y="243"/>
                    <a:pt x="665" y="134"/>
                    <a:pt x="650" y="31"/>
                  </a:cubicBezTo>
                </a:path>
              </a:pathLst>
            </a:custGeom>
            <a:solidFill>
              <a:srgbClr val="9FC3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iṩḻiḓe">
              <a:extLst>
                <a:ext uri="{FF2B5EF4-FFF2-40B4-BE49-F238E27FC236}">
                  <a16:creationId xmlns:a16="http://schemas.microsoft.com/office/drawing/2014/main" id="{B4BDFF32-9BA7-4CE9-AA25-4DBC75602439}"/>
                </a:ext>
              </a:extLst>
            </p:cNvPr>
            <p:cNvSpPr/>
            <p:nvPr/>
          </p:nvSpPr>
          <p:spPr bwMode="auto">
            <a:xfrm>
              <a:off x="5980113" y="1381125"/>
              <a:ext cx="41275" cy="404813"/>
            </a:xfrm>
            <a:custGeom>
              <a:avLst/>
              <a:gdLst>
                <a:gd name="T0" fmla="*/ 20 w 32"/>
                <a:gd name="T1" fmla="*/ 9 h 315"/>
                <a:gd name="T2" fmla="*/ 6 w 32"/>
                <a:gd name="T3" fmla="*/ 10 h 315"/>
                <a:gd name="T4" fmla="*/ 2 w 32"/>
                <a:gd name="T5" fmla="*/ 302 h 315"/>
                <a:gd name="T6" fmla="*/ 16 w 32"/>
                <a:gd name="T7" fmla="*/ 305 h 315"/>
                <a:gd name="T8" fmla="*/ 20 w 32"/>
                <a:gd name="T9" fmla="*/ 9 h 315"/>
              </a:gdLst>
              <a:ahLst/>
              <a:cxnLst>
                <a:cxn ang="0">
                  <a:pos x="T0" y="T1"/>
                </a:cxn>
                <a:cxn ang="0">
                  <a:pos x="T2" y="T3"/>
                </a:cxn>
                <a:cxn ang="0">
                  <a:pos x="T4" y="T5"/>
                </a:cxn>
                <a:cxn ang="0">
                  <a:pos x="T6" y="T7"/>
                </a:cxn>
                <a:cxn ang="0">
                  <a:pos x="T8" y="T9"/>
                </a:cxn>
              </a:cxnLst>
              <a:rect l="0" t="0" r="r" b="b"/>
              <a:pathLst>
                <a:path w="32" h="315">
                  <a:moveTo>
                    <a:pt x="20" y="9"/>
                  </a:moveTo>
                  <a:cubicBezTo>
                    <a:pt x="19" y="0"/>
                    <a:pt x="5" y="0"/>
                    <a:pt x="6" y="10"/>
                  </a:cubicBezTo>
                  <a:cubicBezTo>
                    <a:pt x="18" y="107"/>
                    <a:pt x="16" y="205"/>
                    <a:pt x="2" y="302"/>
                  </a:cubicBezTo>
                  <a:cubicBezTo>
                    <a:pt x="0" y="311"/>
                    <a:pt x="14" y="315"/>
                    <a:pt x="16" y="305"/>
                  </a:cubicBezTo>
                  <a:cubicBezTo>
                    <a:pt x="31" y="207"/>
                    <a:pt x="32" y="108"/>
                    <a:pt x="20" y="9"/>
                  </a:cubicBezTo>
                  <a:close/>
                </a:path>
              </a:pathLst>
            </a:custGeom>
            <a:solidFill>
              <a:srgbClr val="5C84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ïs1íḓé">
              <a:extLst>
                <a:ext uri="{FF2B5EF4-FFF2-40B4-BE49-F238E27FC236}">
                  <a16:creationId xmlns:a16="http://schemas.microsoft.com/office/drawing/2014/main" id="{85405C81-43B1-4A19-9966-BF65C71612A9}"/>
                </a:ext>
              </a:extLst>
            </p:cNvPr>
            <p:cNvSpPr/>
            <p:nvPr/>
          </p:nvSpPr>
          <p:spPr bwMode="auto">
            <a:xfrm>
              <a:off x="6594475" y="1414463"/>
              <a:ext cx="38100" cy="404813"/>
            </a:xfrm>
            <a:custGeom>
              <a:avLst/>
              <a:gdLst>
                <a:gd name="T0" fmla="*/ 17 w 30"/>
                <a:gd name="T1" fmla="*/ 9 h 315"/>
                <a:gd name="T2" fmla="*/ 3 w 30"/>
                <a:gd name="T3" fmla="*/ 10 h 315"/>
                <a:gd name="T4" fmla="*/ 1 w 30"/>
                <a:gd name="T5" fmla="*/ 302 h 315"/>
                <a:gd name="T6" fmla="*/ 15 w 30"/>
                <a:gd name="T7" fmla="*/ 305 h 315"/>
                <a:gd name="T8" fmla="*/ 17 w 30"/>
                <a:gd name="T9" fmla="*/ 9 h 315"/>
              </a:gdLst>
              <a:ahLst/>
              <a:cxnLst>
                <a:cxn ang="0">
                  <a:pos x="T0" y="T1"/>
                </a:cxn>
                <a:cxn ang="0">
                  <a:pos x="T2" y="T3"/>
                </a:cxn>
                <a:cxn ang="0">
                  <a:pos x="T4" y="T5"/>
                </a:cxn>
                <a:cxn ang="0">
                  <a:pos x="T6" y="T7"/>
                </a:cxn>
                <a:cxn ang="0">
                  <a:pos x="T8" y="T9"/>
                </a:cxn>
              </a:cxnLst>
              <a:rect l="0" t="0" r="r" b="b"/>
              <a:pathLst>
                <a:path w="30" h="315">
                  <a:moveTo>
                    <a:pt x="17" y="9"/>
                  </a:moveTo>
                  <a:cubicBezTo>
                    <a:pt x="16" y="0"/>
                    <a:pt x="2" y="0"/>
                    <a:pt x="3" y="10"/>
                  </a:cubicBezTo>
                  <a:cubicBezTo>
                    <a:pt x="15" y="107"/>
                    <a:pt x="15" y="205"/>
                    <a:pt x="1" y="302"/>
                  </a:cubicBezTo>
                  <a:cubicBezTo>
                    <a:pt x="0" y="311"/>
                    <a:pt x="14" y="315"/>
                    <a:pt x="15" y="305"/>
                  </a:cubicBezTo>
                  <a:cubicBezTo>
                    <a:pt x="29" y="207"/>
                    <a:pt x="30" y="108"/>
                    <a:pt x="17" y="9"/>
                  </a:cubicBezTo>
                  <a:close/>
                </a:path>
              </a:pathLst>
            </a:custGeom>
            <a:solidFill>
              <a:srgbClr val="5C84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îṥ1îḋê">
              <a:extLst>
                <a:ext uri="{FF2B5EF4-FFF2-40B4-BE49-F238E27FC236}">
                  <a16:creationId xmlns:a16="http://schemas.microsoft.com/office/drawing/2014/main" id="{45C5EC59-3366-40F9-B114-EE1596FDBC4B}"/>
                </a:ext>
              </a:extLst>
            </p:cNvPr>
            <p:cNvSpPr/>
            <p:nvPr/>
          </p:nvSpPr>
          <p:spPr bwMode="auto">
            <a:xfrm>
              <a:off x="5105400" y="1746250"/>
              <a:ext cx="347663" cy="631825"/>
            </a:xfrm>
            <a:custGeom>
              <a:avLst/>
              <a:gdLst>
                <a:gd name="T0" fmla="*/ 271 w 271"/>
                <a:gd name="T1" fmla="*/ 451 h 493"/>
                <a:gd name="T2" fmla="*/ 16 w 271"/>
                <a:gd name="T3" fmla="*/ 493 h 493"/>
                <a:gd name="T4" fmla="*/ 25 w 271"/>
                <a:gd name="T5" fmla="*/ 457 h 493"/>
                <a:gd name="T6" fmla="*/ 0 w 271"/>
                <a:gd name="T7" fmla="*/ 112 h 493"/>
                <a:gd name="T8" fmla="*/ 11 w 271"/>
                <a:gd name="T9" fmla="*/ 106 h 493"/>
                <a:gd name="T10" fmla="*/ 254 w 271"/>
                <a:gd name="T11" fmla="*/ 0 h 493"/>
                <a:gd name="T12" fmla="*/ 271 w 271"/>
                <a:gd name="T13" fmla="*/ 451 h 493"/>
              </a:gdLst>
              <a:ahLst/>
              <a:cxnLst>
                <a:cxn ang="0">
                  <a:pos x="T0" y="T1"/>
                </a:cxn>
                <a:cxn ang="0">
                  <a:pos x="T2" y="T3"/>
                </a:cxn>
                <a:cxn ang="0">
                  <a:pos x="T4" y="T5"/>
                </a:cxn>
                <a:cxn ang="0">
                  <a:pos x="T6" y="T7"/>
                </a:cxn>
                <a:cxn ang="0">
                  <a:pos x="T8" y="T9"/>
                </a:cxn>
                <a:cxn ang="0">
                  <a:pos x="T10" y="T11"/>
                </a:cxn>
                <a:cxn ang="0">
                  <a:pos x="T12" y="T13"/>
                </a:cxn>
              </a:cxnLst>
              <a:rect l="0" t="0" r="r" b="b"/>
              <a:pathLst>
                <a:path w="271" h="493">
                  <a:moveTo>
                    <a:pt x="271" y="451"/>
                  </a:moveTo>
                  <a:cubicBezTo>
                    <a:pt x="16" y="493"/>
                    <a:pt x="16" y="493"/>
                    <a:pt x="16" y="493"/>
                  </a:cubicBezTo>
                  <a:cubicBezTo>
                    <a:pt x="25" y="457"/>
                    <a:pt x="25" y="457"/>
                    <a:pt x="25" y="457"/>
                  </a:cubicBezTo>
                  <a:cubicBezTo>
                    <a:pt x="50" y="350"/>
                    <a:pt x="37" y="219"/>
                    <a:pt x="0" y="112"/>
                  </a:cubicBezTo>
                  <a:cubicBezTo>
                    <a:pt x="11" y="106"/>
                    <a:pt x="11" y="106"/>
                    <a:pt x="11" y="106"/>
                  </a:cubicBezTo>
                  <a:cubicBezTo>
                    <a:pt x="254" y="0"/>
                    <a:pt x="254" y="0"/>
                    <a:pt x="254" y="0"/>
                  </a:cubicBezTo>
                  <a:lnTo>
                    <a:pt x="271" y="451"/>
                  </a:lnTo>
                  <a:close/>
                </a:path>
              </a:pathLst>
            </a:custGeom>
            <a:solidFill>
              <a:srgbClr val="ECD7C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ï$1ïḑè">
              <a:extLst>
                <a:ext uri="{FF2B5EF4-FFF2-40B4-BE49-F238E27FC236}">
                  <a16:creationId xmlns:a16="http://schemas.microsoft.com/office/drawing/2014/main" id="{59CF8489-C6D4-489A-970A-1A1750748EF1}"/>
                </a:ext>
              </a:extLst>
            </p:cNvPr>
            <p:cNvSpPr/>
            <p:nvPr/>
          </p:nvSpPr>
          <p:spPr bwMode="auto">
            <a:xfrm>
              <a:off x="5118100" y="2297113"/>
              <a:ext cx="2155825" cy="133350"/>
            </a:xfrm>
            <a:custGeom>
              <a:avLst/>
              <a:gdLst>
                <a:gd name="T0" fmla="*/ 1358 w 1358"/>
                <a:gd name="T1" fmla="*/ 31 h 84"/>
                <a:gd name="T2" fmla="*/ 195 w 1358"/>
                <a:gd name="T3" fmla="*/ 0 h 84"/>
                <a:gd name="T4" fmla="*/ 0 w 1358"/>
                <a:gd name="T5" fmla="*/ 50 h 84"/>
                <a:gd name="T6" fmla="*/ 1258 w 1358"/>
                <a:gd name="T7" fmla="*/ 84 h 84"/>
                <a:gd name="T8" fmla="*/ 1358 w 1358"/>
                <a:gd name="T9" fmla="*/ 31 h 84"/>
              </a:gdLst>
              <a:ahLst/>
              <a:cxnLst>
                <a:cxn ang="0">
                  <a:pos x="T0" y="T1"/>
                </a:cxn>
                <a:cxn ang="0">
                  <a:pos x="T2" y="T3"/>
                </a:cxn>
                <a:cxn ang="0">
                  <a:pos x="T4" y="T5"/>
                </a:cxn>
                <a:cxn ang="0">
                  <a:pos x="T6" y="T7"/>
                </a:cxn>
                <a:cxn ang="0">
                  <a:pos x="T8" y="T9"/>
                </a:cxn>
              </a:cxnLst>
              <a:rect l="0" t="0" r="r" b="b"/>
              <a:pathLst>
                <a:path w="1358" h="84">
                  <a:moveTo>
                    <a:pt x="1358" y="31"/>
                  </a:moveTo>
                  <a:lnTo>
                    <a:pt x="195" y="0"/>
                  </a:lnTo>
                  <a:lnTo>
                    <a:pt x="0" y="50"/>
                  </a:lnTo>
                  <a:lnTo>
                    <a:pt x="1258" y="84"/>
                  </a:lnTo>
                  <a:lnTo>
                    <a:pt x="1358" y="31"/>
                  </a:lnTo>
                  <a:close/>
                </a:path>
              </a:pathLst>
            </a:custGeom>
            <a:solidFill>
              <a:srgbClr val="B762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išlíḓe">
              <a:extLst>
                <a:ext uri="{FF2B5EF4-FFF2-40B4-BE49-F238E27FC236}">
                  <a16:creationId xmlns:a16="http://schemas.microsoft.com/office/drawing/2014/main" id="{EC06D06C-C34B-4E1B-AB88-09EE199BF7E2}"/>
                </a:ext>
              </a:extLst>
            </p:cNvPr>
            <p:cNvSpPr/>
            <p:nvPr/>
          </p:nvSpPr>
          <p:spPr bwMode="auto">
            <a:xfrm>
              <a:off x="5118100" y="2297113"/>
              <a:ext cx="2155825" cy="133350"/>
            </a:xfrm>
            <a:custGeom>
              <a:avLst/>
              <a:gdLst>
                <a:gd name="T0" fmla="*/ 1358 w 1358"/>
                <a:gd name="T1" fmla="*/ 31 h 84"/>
                <a:gd name="T2" fmla="*/ 195 w 1358"/>
                <a:gd name="T3" fmla="*/ 0 h 84"/>
                <a:gd name="T4" fmla="*/ 0 w 1358"/>
                <a:gd name="T5" fmla="*/ 50 h 84"/>
                <a:gd name="T6" fmla="*/ 1258 w 1358"/>
                <a:gd name="T7" fmla="*/ 84 h 84"/>
                <a:gd name="T8" fmla="*/ 1358 w 1358"/>
                <a:gd name="T9" fmla="*/ 31 h 84"/>
              </a:gdLst>
              <a:ahLst/>
              <a:cxnLst>
                <a:cxn ang="0">
                  <a:pos x="T0" y="T1"/>
                </a:cxn>
                <a:cxn ang="0">
                  <a:pos x="T2" y="T3"/>
                </a:cxn>
                <a:cxn ang="0">
                  <a:pos x="T4" y="T5"/>
                </a:cxn>
                <a:cxn ang="0">
                  <a:pos x="T6" y="T7"/>
                </a:cxn>
                <a:cxn ang="0">
                  <a:pos x="T8" y="T9"/>
                </a:cxn>
              </a:cxnLst>
              <a:rect l="0" t="0" r="r" b="b"/>
              <a:pathLst>
                <a:path w="1358" h="84">
                  <a:moveTo>
                    <a:pt x="1358" y="31"/>
                  </a:moveTo>
                  <a:lnTo>
                    <a:pt x="195" y="0"/>
                  </a:lnTo>
                  <a:lnTo>
                    <a:pt x="0" y="50"/>
                  </a:lnTo>
                  <a:lnTo>
                    <a:pt x="1258" y="84"/>
                  </a:lnTo>
                  <a:lnTo>
                    <a:pt x="1358" y="3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íşliḑe">
              <a:extLst>
                <a:ext uri="{FF2B5EF4-FFF2-40B4-BE49-F238E27FC236}">
                  <a16:creationId xmlns:a16="http://schemas.microsoft.com/office/drawing/2014/main" id="{FFC564CF-5EA4-43D3-B9E1-17965F8149FC}"/>
                </a:ext>
              </a:extLst>
            </p:cNvPr>
            <p:cNvSpPr/>
            <p:nvPr/>
          </p:nvSpPr>
          <p:spPr bwMode="auto">
            <a:xfrm>
              <a:off x="5105400" y="2282825"/>
              <a:ext cx="330200" cy="96838"/>
            </a:xfrm>
            <a:custGeom>
              <a:avLst/>
              <a:gdLst>
                <a:gd name="T0" fmla="*/ 7 w 257"/>
                <a:gd name="T1" fmla="*/ 63 h 76"/>
                <a:gd name="T2" fmla="*/ 132 w 257"/>
                <a:gd name="T3" fmla="*/ 33 h 76"/>
                <a:gd name="T4" fmla="*/ 248 w 257"/>
                <a:gd name="T5" fmla="*/ 2 h 76"/>
                <a:gd name="T6" fmla="*/ 251 w 257"/>
                <a:gd name="T7" fmla="*/ 14 h 76"/>
                <a:gd name="T8" fmla="*/ 126 w 257"/>
                <a:gd name="T9" fmla="*/ 47 h 76"/>
                <a:gd name="T10" fmla="*/ 7 w 257"/>
                <a:gd name="T11" fmla="*/ 75 h 76"/>
                <a:gd name="T12" fmla="*/ 7 w 257"/>
                <a:gd name="T13" fmla="*/ 63 h 76"/>
              </a:gdLst>
              <a:ahLst/>
              <a:cxnLst>
                <a:cxn ang="0">
                  <a:pos x="T0" y="T1"/>
                </a:cxn>
                <a:cxn ang="0">
                  <a:pos x="T2" y="T3"/>
                </a:cxn>
                <a:cxn ang="0">
                  <a:pos x="T4" y="T5"/>
                </a:cxn>
                <a:cxn ang="0">
                  <a:pos x="T6" y="T7"/>
                </a:cxn>
                <a:cxn ang="0">
                  <a:pos x="T8" y="T9"/>
                </a:cxn>
                <a:cxn ang="0">
                  <a:pos x="T10" y="T11"/>
                </a:cxn>
                <a:cxn ang="0">
                  <a:pos x="T12" y="T13"/>
                </a:cxn>
              </a:cxnLst>
              <a:rect l="0" t="0" r="r" b="b"/>
              <a:pathLst>
                <a:path w="257" h="76">
                  <a:moveTo>
                    <a:pt x="7" y="63"/>
                  </a:moveTo>
                  <a:cubicBezTo>
                    <a:pt x="49" y="58"/>
                    <a:pt x="91" y="44"/>
                    <a:pt x="132" y="33"/>
                  </a:cubicBezTo>
                  <a:cubicBezTo>
                    <a:pt x="171" y="22"/>
                    <a:pt x="210" y="12"/>
                    <a:pt x="248" y="2"/>
                  </a:cubicBezTo>
                  <a:cubicBezTo>
                    <a:pt x="254" y="0"/>
                    <a:pt x="257" y="12"/>
                    <a:pt x="251" y="14"/>
                  </a:cubicBezTo>
                  <a:cubicBezTo>
                    <a:pt x="209" y="25"/>
                    <a:pt x="168" y="36"/>
                    <a:pt x="126" y="47"/>
                  </a:cubicBezTo>
                  <a:cubicBezTo>
                    <a:pt x="87" y="58"/>
                    <a:pt x="47" y="71"/>
                    <a:pt x="7" y="75"/>
                  </a:cubicBezTo>
                  <a:cubicBezTo>
                    <a:pt x="1" y="76"/>
                    <a:pt x="0" y="64"/>
                    <a:pt x="7" y="63"/>
                  </a:cubicBezTo>
                  <a:close/>
                </a:path>
              </a:pathLst>
            </a:custGeom>
            <a:solidFill>
              <a:srgbClr val="C1A1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ísḻiḋé">
              <a:extLst>
                <a:ext uri="{FF2B5EF4-FFF2-40B4-BE49-F238E27FC236}">
                  <a16:creationId xmlns:a16="http://schemas.microsoft.com/office/drawing/2014/main" id="{4012AE98-9F20-4A62-8123-DD744B1016B2}"/>
                </a:ext>
              </a:extLst>
            </p:cNvPr>
            <p:cNvSpPr/>
            <p:nvPr/>
          </p:nvSpPr>
          <p:spPr bwMode="auto">
            <a:xfrm>
              <a:off x="5078413" y="1741488"/>
              <a:ext cx="361950" cy="169863"/>
            </a:xfrm>
            <a:custGeom>
              <a:avLst/>
              <a:gdLst>
                <a:gd name="T0" fmla="*/ 273 w 282"/>
                <a:gd name="T1" fmla="*/ 21 h 133"/>
                <a:gd name="T2" fmla="*/ 16 w 282"/>
                <a:gd name="T3" fmla="*/ 128 h 133"/>
                <a:gd name="T4" fmla="*/ 8 w 282"/>
                <a:gd name="T5" fmla="*/ 112 h 133"/>
                <a:gd name="T6" fmla="*/ 269 w 282"/>
                <a:gd name="T7" fmla="*/ 3 h 133"/>
                <a:gd name="T8" fmla="*/ 273 w 282"/>
                <a:gd name="T9" fmla="*/ 21 h 133"/>
              </a:gdLst>
              <a:ahLst/>
              <a:cxnLst>
                <a:cxn ang="0">
                  <a:pos x="T0" y="T1"/>
                </a:cxn>
                <a:cxn ang="0">
                  <a:pos x="T2" y="T3"/>
                </a:cxn>
                <a:cxn ang="0">
                  <a:pos x="T4" y="T5"/>
                </a:cxn>
                <a:cxn ang="0">
                  <a:pos x="T6" y="T7"/>
                </a:cxn>
                <a:cxn ang="0">
                  <a:pos x="T8" y="T9"/>
                </a:cxn>
              </a:cxnLst>
              <a:rect l="0" t="0" r="r" b="b"/>
              <a:pathLst>
                <a:path w="282" h="133">
                  <a:moveTo>
                    <a:pt x="273" y="21"/>
                  </a:moveTo>
                  <a:cubicBezTo>
                    <a:pt x="186" y="49"/>
                    <a:pt x="100" y="85"/>
                    <a:pt x="16" y="128"/>
                  </a:cubicBezTo>
                  <a:cubicBezTo>
                    <a:pt x="8" y="133"/>
                    <a:pt x="0" y="116"/>
                    <a:pt x="8" y="112"/>
                  </a:cubicBezTo>
                  <a:cubicBezTo>
                    <a:pt x="93" y="68"/>
                    <a:pt x="180" y="31"/>
                    <a:pt x="269" y="3"/>
                  </a:cubicBezTo>
                  <a:cubicBezTo>
                    <a:pt x="278" y="0"/>
                    <a:pt x="282" y="18"/>
                    <a:pt x="273" y="21"/>
                  </a:cubicBezTo>
                  <a:close/>
                </a:path>
              </a:pathLst>
            </a:custGeom>
            <a:solidFill>
              <a:srgbClr val="C1A1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iš1îďé">
              <a:extLst>
                <a:ext uri="{FF2B5EF4-FFF2-40B4-BE49-F238E27FC236}">
                  <a16:creationId xmlns:a16="http://schemas.microsoft.com/office/drawing/2014/main" id="{C11BC722-BF07-4FF8-BF49-FC045F81B0E3}"/>
                </a:ext>
              </a:extLst>
            </p:cNvPr>
            <p:cNvSpPr/>
            <p:nvPr/>
          </p:nvSpPr>
          <p:spPr bwMode="auto">
            <a:xfrm>
              <a:off x="5416550" y="1746250"/>
              <a:ext cx="1898650" cy="600075"/>
            </a:xfrm>
            <a:custGeom>
              <a:avLst/>
              <a:gdLst>
                <a:gd name="T0" fmla="*/ 1446 w 1478"/>
                <a:gd name="T1" fmla="*/ 43 h 468"/>
                <a:gd name="T2" fmla="*/ 0 w 1478"/>
                <a:gd name="T3" fmla="*/ 0 h 468"/>
                <a:gd name="T4" fmla="*/ 8 w 1478"/>
                <a:gd name="T5" fmla="*/ 97 h 468"/>
                <a:gd name="T6" fmla="*/ 14 w 1478"/>
                <a:gd name="T7" fmla="*/ 332 h 468"/>
                <a:gd name="T8" fmla="*/ 9 w 1478"/>
                <a:gd name="T9" fmla="*/ 430 h 468"/>
                <a:gd name="T10" fmla="*/ 1446 w 1478"/>
                <a:gd name="T11" fmla="*/ 468 h 468"/>
                <a:gd name="T12" fmla="*/ 1447 w 1478"/>
                <a:gd name="T13" fmla="*/ 462 h 468"/>
                <a:gd name="T14" fmla="*/ 1446 w 1478"/>
                <a:gd name="T15" fmla="*/ 43 h 4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8" h="468">
                  <a:moveTo>
                    <a:pt x="1446" y="43"/>
                  </a:moveTo>
                  <a:cubicBezTo>
                    <a:pt x="0" y="0"/>
                    <a:pt x="0" y="0"/>
                    <a:pt x="0" y="0"/>
                  </a:cubicBezTo>
                  <a:cubicBezTo>
                    <a:pt x="8" y="97"/>
                    <a:pt x="8" y="97"/>
                    <a:pt x="8" y="97"/>
                  </a:cubicBezTo>
                  <a:cubicBezTo>
                    <a:pt x="15" y="175"/>
                    <a:pt x="17" y="254"/>
                    <a:pt x="14" y="332"/>
                  </a:cubicBezTo>
                  <a:cubicBezTo>
                    <a:pt x="9" y="430"/>
                    <a:pt x="9" y="430"/>
                    <a:pt x="9" y="430"/>
                  </a:cubicBezTo>
                  <a:cubicBezTo>
                    <a:pt x="1446" y="468"/>
                    <a:pt x="1446" y="468"/>
                    <a:pt x="1446" y="468"/>
                  </a:cubicBezTo>
                  <a:cubicBezTo>
                    <a:pt x="1447" y="462"/>
                    <a:pt x="1447" y="462"/>
                    <a:pt x="1447" y="462"/>
                  </a:cubicBezTo>
                  <a:cubicBezTo>
                    <a:pt x="1478" y="326"/>
                    <a:pt x="1478" y="181"/>
                    <a:pt x="1446" y="43"/>
                  </a:cubicBezTo>
                  <a:close/>
                </a:path>
              </a:pathLst>
            </a:custGeom>
            <a:solidFill>
              <a:srgbClr val="C468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iš1ïḑe">
              <a:extLst>
                <a:ext uri="{FF2B5EF4-FFF2-40B4-BE49-F238E27FC236}">
                  <a16:creationId xmlns:a16="http://schemas.microsoft.com/office/drawing/2014/main" id="{A8D09AE3-2B41-4F3D-BEA0-E2C881A503BE}"/>
                </a:ext>
              </a:extLst>
            </p:cNvPr>
            <p:cNvSpPr/>
            <p:nvPr/>
          </p:nvSpPr>
          <p:spPr bwMode="auto">
            <a:xfrm>
              <a:off x="5273675" y="4443413"/>
              <a:ext cx="1746250" cy="412750"/>
            </a:xfrm>
            <a:custGeom>
              <a:avLst/>
              <a:gdLst>
                <a:gd name="T0" fmla="*/ 1329 w 1360"/>
                <a:gd name="T1" fmla="*/ 322 h 322"/>
                <a:gd name="T2" fmla="*/ 0 w 1360"/>
                <a:gd name="T3" fmla="*/ 319 h 322"/>
                <a:gd name="T4" fmla="*/ 1 w 1360"/>
                <a:gd name="T5" fmla="*/ 0 h 322"/>
                <a:gd name="T6" fmla="*/ 1329 w 1360"/>
                <a:gd name="T7" fmla="*/ 3 h 322"/>
                <a:gd name="T8" fmla="*/ 1330 w 1360"/>
                <a:gd name="T9" fmla="*/ 8 h 322"/>
                <a:gd name="T10" fmla="*/ 1329 w 1360"/>
                <a:gd name="T11" fmla="*/ 322 h 322"/>
              </a:gdLst>
              <a:ahLst/>
              <a:cxnLst>
                <a:cxn ang="0">
                  <a:pos x="T0" y="T1"/>
                </a:cxn>
                <a:cxn ang="0">
                  <a:pos x="T2" y="T3"/>
                </a:cxn>
                <a:cxn ang="0">
                  <a:pos x="T4" y="T5"/>
                </a:cxn>
                <a:cxn ang="0">
                  <a:pos x="T6" y="T7"/>
                </a:cxn>
                <a:cxn ang="0">
                  <a:pos x="T8" y="T9"/>
                </a:cxn>
                <a:cxn ang="0">
                  <a:pos x="T10" y="T11"/>
                </a:cxn>
              </a:cxnLst>
              <a:rect l="0" t="0" r="r" b="b"/>
              <a:pathLst>
                <a:path w="1360" h="322">
                  <a:moveTo>
                    <a:pt x="1329" y="322"/>
                  </a:moveTo>
                  <a:cubicBezTo>
                    <a:pt x="0" y="319"/>
                    <a:pt x="0" y="319"/>
                    <a:pt x="0" y="319"/>
                  </a:cubicBezTo>
                  <a:cubicBezTo>
                    <a:pt x="1" y="0"/>
                    <a:pt x="1" y="0"/>
                    <a:pt x="1" y="0"/>
                  </a:cubicBezTo>
                  <a:cubicBezTo>
                    <a:pt x="1329" y="3"/>
                    <a:pt x="1329" y="3"/>
                    <a:pt x="1329" y="3"/>
                  </a:cubicBezTo>
                  <a:cubicBezTo>
                    <a:pt x="1330" y="8"/>
                    <a:pt x="1330" y="8"/>
                    <a:pt x="1330" y="8"/>
                  </a:cubicBezTo>
                  <a:cubicBezTo>
                    <a:pt x="1360" y="110"/>
                    <a:pt x="1360" y="220"/>
                    <a:pt x="1329" y="322"/>
                  </a:cubicBezTo>
                </a:path>
              </a:pathLst>
            </a:custGeom>
            <a:solidFill>
              <a:srgbClr val="D469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îsḻîḋê">
              <a:extLst>
                <a:ext uri="{FF2B5EF4-FFF2-40B4-BE49-F238E27FC236}">
                  <a16:creationId xmlns:a16="http://schemas.microsoft.com/office/drawing/2014/main" id="{D3E90343-9E7A-4743-A851-1C2599ADD797}"/>
                </a:ext>
              </a:extLst>
            </p:cNvPr>
            <p:cNvSpPr/>
            <p:nvPr/>
          </p:nvSpPr>
          <p:spPr bwMode="auto">
            <a:xfrm>
              <a:off x="5448300" y="4443413"/>
              <a:ext cx="239713" cy="411163"/>
            </a:xfrm>
            <a:custGeom>
              <a:avLst/>
              <a:gdLst>
                <a:gd name="T0" fmla="*/ 151 w 151"/>
                <a:gd name="T1" fmla="*/ 259 h 259"/>
                <a:gd name="T2" fmla="*/ 0 w 151"/>
                <a:gd name="T3" fmla="*/ 258 h 259"/>
                <a:gd name="T4" fmla="*/ 0 w 151"/>
                <a:gd name="T5" fmla="*/ 0 h 259"/>
                <a:gd name="T6" fmla="*/ 151 w 151"/>
                <a:gd name="T7" fmla="*/ 1 h 259"/>
                <a:gd name="T8" fmla="*/ 151 w 151"/>
                <a:gd name="T9" fmla="*/ 259 h 259"/>
              </a:gdLst>
              <a:ahLst/>
              <a:cxnLst>
                <a:cxn ang="0">
                  <a:pos x="T0" y="T1"/>
                </a:cxn>
                <a:cxn ang="0">
                  <a:pos x="T2" y="T3"/>
                </a:cxn>
                <a:cxn ang="0">
                  <a:pos x="T4" y="T5"/>
                </a:cxn>
                <a:cxn ang="0">
                  <a:pos x="T6" y="T7"/>
                </a:cxn>
                <a:cxn ang="0">
                  <a:pos x="T8" y="T9"/>
                </a:cxn>
              </a:cxnLst>
              <a:rect l="0" t="0" r="r" b="b"/>
              <a:pathLst>
                <a:path w="151" h="259">
                  <a:moveTo>
                    <a:pt x="151" y="259"/>
                  </a:moveTo>
                  <a:lnTo>
                    <a:pt x="0" y="258"/>
                  </a:lnTo>
                  <a:lnTo>
                    <a:pt x="0" y="0"/>
                  </a:lnTo>
                  <a:lnTo>
                    <a:pt x="151" y="1"/>
                  </a:lnTo>
                  <a:lnTo>
                    <a:pt x="151" y="259"/>
                  </a:lnTo>
                  <a:close/>
                </a:path>
              </a:pathLst>
            </a:custGeom>
            <a:solidFill>
              <a:srgbClr val="8491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ïṣľïďé">
              <a:extLst>
                <a:ext uri="{FF2B5EF4-FFF2-40B4-BE49-F238E27FC236}">
                  <a16:creationId xmlns:a16="http://schemas.microsoft.com/office/drawing/2014/main" id="{7D98B0F1-D530-4DC2-934B-8B11EBA3995E}"/>
                </a:ext>
              </a:extLst>
            </p:cNvPr>
            <p:cNvSpPr/>
            <p:nvPr/>
          </p:nvSpPr>
          <p:spPr bwMode="auto">
            <a:xfrm>
              <a:off x="5448300" y="4443413"/>
              <a:ext cx="239713" cy="411163"/>
            </a:xfrm>
            <a:custGeom>
              <a:avLst/>
              <a:gdLst>
                <a:gd name="T0" fmla="*/ 151 w 151"/>
                <a:gd name="T1" fmla="*/ 259 h 259"/>
                <a:gd name="T2" fmla="*/ 0 w 151"/>
                <a:gd name="T3" fmla="*/ 258 h 259"/>
                <a:gd name="T4" fmla="*/ 0 w 151"/>
                <a:gd name="T5" fmla="*/ 0 h 259"/>
                <a:gd name="T6" fmla="*/ 151 w 151"/>
                <a:gd name="T7" fmla="*/ 1 h 259"/>
                <a:gd name="T8" fmla="*/ 151 w 151"/>
                <a:gd name="T9" fmla="*/ 259 h 259"/>
              </a:gdLst>
              <a:ahLst/>
              <a:cxnLst>
                <a:cxn ang="0">
                  <a:pos x="T0" y="T1"/>
                </a:cxn>
                <a:cxn ang="0">
                  <a:pos x="T2" y="T3"/>
                </a:cxn>
                <a:cxn ang="0">
                  <a:pos x="T4" y="T5"/>
                </a:cxn>
                <a:cxn ang="0">
                  <a:pos x="T6" y="T7"/>
                </a:cxn>
                <a:cxn ang="0">
                  <a:pos x="T8" y="T9"/>
                </a:cxn>
              </a:cxnLst>
              <a:rect l="0" t="0" r="r" b="b"/>
              <a:pathLst>
                <a:path w="151" h="259">
                  <a:moveTo>
                    <a:pt x="151" y="259"/>
                  </a:moveTo>
                  <a:lnTo>
                    <a:pt x="0" y="258"/>
                  </a:lnTo>
                  <a:lnTo>
                    <a:pt x="0" y="0"/>
                  </a:lnTo>
                  <a:lnTo>
                    <a:pt x="151" y="1"/>
                  </a:lnTo>
                  <a:lnTo>
                    <a:pt x="151" y="25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íśḻiḍe">
              <a:extLst>
                <a:ext uri="{FF2B5EF4-FFF2-40B4-BE49-F238E27FC236}">
                  <a16:creationId xmlns:a16="http://schemas.microsoft.com/office/drawing/2014/main" id="{1C2A5A91-30E9-4E33-9331-45066E1A8B51}"/>
                </a:ext>
              </a:extLst>
            </p:cNvPr>
            <p:cNvSpPr/>
            <p:nvPr/>
          </p:nvSpPr>
          <p:spPr bwMode="auto">
            <a:xfrm>
              <a:off x="4957763" y="3962400"/>
              <a:ext cx="323850" cy="503238"/>
            </a:xfrm>
            <a:custGeom>
              <a:avLst/>
              <a:gdLst>
                <a:gd name="T0" fmla="*/ 253 w 253"/>
                <a:gd name="T1" fmla="*/ 37 h 392"/>
                <a:gd name="T2" fmla="*/ 6 w 253"/>
                <a:gd name="T3" fmla="*/ 0 h 392"/>
                <a:gd name="T4" fmla="*/ 15 w 253"/>
                <a:gd name="T5" fmla="*/ 29 h 392"/>
                <a:gd name="T6" fmla="*/ 0 w 253"/>
                <a:gd name="T7" fmla="*/ 298 h 392"/>
                <a:gd name="T8" fmla="*/ 11 w 253"/>
                <a:gd name="T9" fmla="*/ 303 h 392"/>
                <a:gd name="T10" fmla="*/ 246 w 253"/>
                <a:gd name="T11" fmla="*/ 392 h 392"/>
                <a:gd name="T12" fmla="*/ 253 w 253"/>
                <a:gd name="T13" fmla="*/ 37 h 392"/>
              </a:gdLst>
              <a:ahLst/>
              <a:cxnLst>
                <a:cxn ang="0">
                  <a:pos x="T0" y="T1"/>
                </a:cxn>
                <a:cxn ang="0">
                  <a:pos x="T2" y="T3"/>
                </a:cxn>
                <a:cxn ang="0">
                  <a:pos x="T4" y="T5"/>
                </a:cxn>
                <a:cxn ang="0">
                  <a:pos x="T6" y="T7"/>
                </a:cxn>
                <a:cxn ang="0">
                  <a:pos x="T8" y="T9"/>
                </a:cxn>
                <a:cxn ang="0">
                  <a:pos x="T10" y="T11"/>
                </a:cxn>
                <a:cxn ang="0">
                  <a:pos x="T12" y="T13"/>
                </a:cxn>
              </a:cxnLst>
              <a:rect l="0" t="0" r="r" b="b"/>
              <a:pathLst>
                <a:path w="253" h="392">
                  <a:moveTo>
                    <a:pt x="253" y="37"/>
                  </a:moveTo>
                  <a:cubicBezTo>
                    <a:pt x="6" y="0"/>
                    <a:pt x="6" y="0"/>
                    <a:pt x="6" y="0"/>
                  </a:cubicBezTo>
                  <a:cubicBezTo>
                    <a:pt x="15" y="29"/>
                    <a:pt x="15" y="29"/>
                    <a:pt x="15" y="29"/>
                  </a:cubicBezTo>
                  <a:cubicBezTo>
                    <a:pt x="42" y="113"/>
                    <a:pt x="33" y="216"/>
                    <a:pt x="0" y="298"/>
                  </a:cubicBezTo>
                  <a:cubicBezTo>
                    <a:pt x="11" y="303"/>
                    <a:pt x="11" y="303"/>
                    <a:pt x="11" y="303"/>
                  </a:cubicBezTo>
                  <a:cubicBezTo>
                    <a:pt x="246" y="392"/>
                    <a:pt x="246" y="392"/>
                    <a:pt x="246" y="392"/>
                  </a:cubicBezTo>
                  <a:cubicBezTo>
                    <a:pt x="253" y="37"/>
                    <a:pt x="253" y="37"/>
                    <a:pt x="253" y="37"/>
                  </a:cubicBezTo>
                </a:path>
              </a:pathLst>
            </a:custGeom>
            <a:solidFill>
              <a:srgbClr val="ECD7C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išḻíďé">
              <a:extLst>
                <a:ext uri="{FF2B5EF4-FFF2-40B4-BE49-F238E27FC236}">
                  <a16:creationId xmlns:a16="http://schemas.microsoft.com/office/drawing/2014/main" id="{97737100-9433-4D06-ACCB-3C951F2A31B7}"/>
                </a:ext>
              </a:extLst>
            </p:cNvPr>
            <p:cNvSpPr/>
            <p:nvPr/>
          </p:nvSpPr>
          <p:spPr bwMode="auto">
            <a:xfrm>
              <a:off x="4957763" y="3948113"/>
              <a:ext cx="2171700" cy="82550"/>
            </a:xfrm>
            <a:custGeom>
              <a:avLst/>
              <a:gdLst>
                <a:gd name="T0" fmla="*/ 1368 w 1368"/>
                <a:gd name="T1" fmla="*/ 45 h 52"/>
                <a:gd name="T2" fmla="*/ 190 w 1368"/>
                <a:gd name="T3" fmla="*/ 52 h 52"/>
                <a:gd name="T4" fmla="*/ 0 w 1368"/>
                <a:gd name="T5" fmla="*/ 11 h 52"/>
                <a:gd name="T6" fmla="*/ 1263 w 1368"/>
                <a:gd name="T7" fmla="*/ 0 h 52"/>
                <a:gd name="T8" fmla="*/ 1368 w 1368"/>
                <a:gd name="T9" fmla="*/ 45 h 52"/>
              </a:gdLst>
              <a:ahLst/>
              <a:cxnLst>
                <a:cxn ang="0">
                  <a:pos x="T0" y="T1"/>
                </a:cxn>
                <a:cxn ang="0">
                  <a:pos x="T2" y="T3"/>
                </a:cxn>
                <a:cxn ang="0">
                  <a:pos x="T4" y="T5"/>
                </a:cxn>
                <a:cxn ang="0">
                  <a:pos x="T6" y="T7"/>
                </a:cxn>
                <a:cxn ang="0">
                  <a:pos x="T8" y="T9"/>
                </a:cxn>
              </a:cxnLst>
              <a:rect l="0" t="0" r="r" b="b"/>
              <a:pathLst>
                <a:path w="1368" h="52">
                  <a:moveTo>
                    <a:pt x="1368" y="45"/>
                  </a:moveTo>
                  <a:lnTo>
                    <a:pt x="190" y="52"/>
                  </a:lnTo>
                  <a:lnTo>
                    <a:pt x="0" y="11"/>
                  </a:lnTo>
                  <a:lnTo>
                    <a:pt x="1263" y="0"/>
                  </a:lnTo>
                  <a:lnTo>
                    <a:pt x="1368" y="45"/>
                  </a:lnTo>
                  <a:close/>
                </a:path>
              </a:pathLst>
            </a:custGeom>
            <a:solidFill>
              <a:srgbClr val="D3B1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íṥḻîdê">
              <a:extLst>
                <a:ext uri="{FF2B5EF4-FFF2-40B4-BE49-F238E27FC236}">
                  <a16:creationId xmlns:a16="http://schemas.microsoft.com/office/drawing/2014/main" id="{CD965B28-F863-48E5-8AE3-A2C3B93328D4}"/>
                </a:ext>
              </a:extLst>
            </p:cNvPr>
            <p:cNvSpPr/>
            <p:nvPr/>
          </p:nvSpPr>
          <p:spPr bwMode="auto">
            <a:xfrm>
              <a:off x="4946650" y="3960813"/>
              <a:ext cx="319088" cy="82550"/>
            </a:xfrm>
            <a:custGeom>
              <a:avLst/>
              <a:gdLst>
                <a:gd name="T0" fmla="*/ 6 w 249"/>
                <a:gd name="T1" fmla="*/ 11 h 64"/>
                <a:gd name="T2" fmla="*/ 128 w 249"/>
                <a:gd name="T3" fmla="*/ 36 h 64"/>
                <a:gd name="T4" fmla="*/ 240 w 249"/>
                <a:gd name="T5" fmla="*/ 63 h 64"/>
                <a:gd name="T6" fmla="*/ 243 w 249"/>
                <a:gd name="T7" fmla="*/ 53 h 64"/>
                <a:gd name="T8" fmla="*/ 121 w 249"/>
                <a:gd name="T9" fmla="*/ 25 h 64"/>
                <a:gd name="T10" fmla="*/ 6 w 249"/>
                <a:gd name="T11" fmla="*/ 1 h 64"/>
                <a:gd name="T12" fmla="*/ 6 w 249"/>
                <a:gd name="T13" fmla="*/ 11 h 64"/>
              </a:gdLst>
              <a:ahLst/>
              <a:cxnLst>
                <a:cxn ang="0">
                  <a:pos x="T0" y="T1"/>
                </a:cxn>
                <a:cxn ang="0">
                  <a:pos x="T2" y="T3"/>
                </a:cxn>
                <a:cxn ang="0">
                  <a:pos x="T4" y="T5"/>
                </a:cxn>
                <a:cxn ang="0">
                  <a:pos x="T6" y="T7"/>
                </a:cxn>
                <a:cxn ang="0">
                  <a:pos x="T8" y="T9"/>
                </a:cxn>
                <a:cxn ang="0">
                  <a:pos x="T10" y="T11"/>
                </a:cxn>
                <a:cxn ang="0">
                  <a:pos x="T12" y="T13"/>
                </a:cxn>
              </a:cxnLst>
              <a:rect l="0" t="0" r="r" b="b"/>
              <a:pathLst>
                <a:path w="249" h="64">
                  <a:moveTo>
                    <a:pt x="6" y="11"/>
                  </a:moveTo>
                  <a:cubicBezTo>
                    <a:pt x="47" y="15"/>
                    <a:pt x="88" y="27"/>
                    <a:pt x="128" y="36"/>
                  </a:cubicBezTo>
                  <a:cubicBezTo>
                    <a:pt x="165" y="45"/>
                    <a:pt x="203" y="54"/>
                    <a:pt x="240" y="63"/>
                  </a:cubicBezTo>
                  <a:cubicBezTo>
                    <a:pt x="246" y="64"/>
                    <a:pt x="249" y="55"/>
                    <a:pt x="243" y="53"/>
                  </a:cubicBezTo>
                  <a:cubicBezTo>
                    <a:pt x="202" y="44"/>
                    <a:pt x="162" y="34"/>
                    <a:pt x="121" y="25"/>
                  </a:cubicBezTo>
                  <a:cubicBezTo>
                    <a:pt x="83" y="16"/>
                    <a:pt x="45" y="5"/>
                    <a:pt x="6" y="1"/>
                  </a:cubicBezTo>
                  <a:cubicBezTo>
                    <a:pt x="0" y="0"/>
                    <a:pt x="0" y="10"/>
                    <a:pt x="6" y="11"/>
                  </a:cubicBezTo>
                  <a:close/>
                </a:path>
              </a:pathLst>
            </a:custGeom>
            <a:solidFill>
              <a:srgbClr val="C1A1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iṩľiḓè">
              <a:extLst>
                <a:ext uri="{FF2B5EF4-FFF2-40B4-BE49-F238E27FC236}">
                  <a16:creationId xmlns:a16="http://schemas.microsoft.com/office/drawing/2014/main" id="{8F46F759-C700-4172-AF5C-B9C6C1255E3E}"/>
                </a:ext>
              </a:extLst>
            </p:cNvPr>
            <p:cNvSpPr/>
            <p:nvPr/>
          </p:nvSpPr>
          <p:spPr bwMode="auto">
            <a:xfrm>
              <a:off x="4930775" y="4327525"/>
              <a:ext cx="350838" cy="141288"/>
            </a:xfrm>
            <a:custGeom>
              <a:avLst/>
              <a:gdLst>
                <a:gd name="T0" fmla="*/ 264 w 273"/>
                <a:gd name="T1" fmla="*/ 94 h 110"/>
                <a:gd name="T2" fmla="*/ 15 w 273"/>
                <a:gd name="T3" fmla="*/ 4 h 110"/>
                <a:gd name="T4" fmla="*/ 8 w 273"/>
                <a:gd name="T5" fmla="*/ 16 h 110"/>
                <a:gd name="T6" fmla="*/ 260 w 273"/>
                <a:gd name="T7" fmla="*/ 108 h 110"/>
                <a:gd name="T8" fmla="*/ 264 w 273"/>
                <a:gd name="T9" fmla="*/ 94 h 110"/>
              </a:gdLst>
              <a:ahLst/>
              <a:cxnLst>
                <a:cxn ang="0">
                  <a:pos x="T0" y="T1"/>
                </a:cxn>
                <a:cxn ang="0">
                  <a:pos x="T2" y="T3"/>
                </a:cxn>
                <a:cxn ang="0">
                  <a:pos x="T4" y="T5"/>
                </a:cxn>
                <a:cxn ang="0">
                  <a:pos x="T6" y="T7"/>
                </a:cxn>
                <a:cxn ang="0">
                  <a:pos x="T8" y="T9"/>
                </a:cxn>
              </a:cxnLst>
              <a:rect l="0" t="0" r="r" b="b"/>
              <a:pathLst>
                <a:path w="273" h="110">
                  <a:moveTo>
                    <a:pt x="264" y="94"/>
                  </a:moveTo>
                  <a:cubicBezTo>
                    <a:pt x="179" y="70"/>
                    <a:pt x="96" y="40"/>
                    <a:pt x="15" y="4"/>
                  </a:cubicBezTo>
                  <a:cubicBezTo>
                    <a:pt x="7" y="0"/>
                    <a:pt x="0" y="13"/>
                    <a:pt x="8" y="16"/>
                  </a:cubicBezTo>
                  <a:cubicBezTo>
                    <a:pt x="90" y="53"/>
                    <a:pt x="174" y="83"/>
                    <a:pt x="260" y="108"/>
                  </a:cubicBezTo>
                  <a:cubicBezTo>
                    <a:pt x="269" y="110"/>
                    <a:pt x="273" y="96"/>
                    <a:pt x="264" y="94"/>
                  </a:cubicBezTo>
                </a:path>
              </a:pathLst>
            </a:custGeom>
            <a:solidFill>
              <a:srgbClr val="C1A1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iṧḻïdé">
              <a:extLst>
                <a:ext uri="{FF2B5EF4-FFF2-40B4-BE49-F238E27FC236}">
                  <a16:creationId xmlns:a16="http://schemas.microsoft.com/office/drawing/2014/main" id="{37C0DB94-038C-4B20-9D6F-3E564AE042C8}"/>
                </a:ext>
              </a:extLst>
            </p:cNvPr>
            <p:cNvSpPr/>
            <p:nvPr/>
          </p:nvSpPr>
          <p:spPr bwMode="auto">
            <a:xfrm>
              <a:off x="5259388" y="4019550"/>
              <a:ext cx="1914525" cy="449263"/>
            </a:xfrm>
            <a:custGeom>
              <a:avLst/>
              <a:gdLst>
                <a:gd name="T0" fmla="*/ 1456 w 1491"/>
                <a:gd name="T1" fmla="*/ 350 h 350"/>
                <a:gd name="T2" fmla="*/ 0 w 1491"/>
                <a:gd name="T3" fmla="*/ 347 h 350"/>
                <a:gd name="T4" fmla="*/ 6 w 1491"/>
                <a:gd name="T5" fmla="*/ 271 h 350"/>
                <a:gd name="T6" fmla="*/ 7 w 1491"/>
                <a:gd name="T7" fmla="*/ 86 h 350"/>
                <a:gd name="T8" fmla="*/ 0 w 1491"/>
                <a:gd name="T9" fmla="*/ 8 h 350"/>
                <a:gd name="T10" fmla="*/ 1457 w 1491"/>
                <a:gd name="T11" fmla="*/ 0 h 350"/>
                <a:gd name="T12" fmla="*/ 1458 w 1491"/>
                <a:gd name="T13" fmla="*/ 5 h 350"/>
                <a:gd name="T14" fmla="*/ 1456 w 1491"/>
                <a:gd name="T15" fmla="*/ 350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91" h="350">
                  <a:moveTo>
                    <a:pt x="1456" y="350"/>
                  </a:moveTo>
                  <a:cubicBezTo>
                    <a:pt x="0" y="347"/>
                    <a:pt x="0" y="347"/>
                    <a:pt x="0" y="347"/>
                  </a:cubicBezTo>
                  <a:cubicBezTo>
                    <a:pt x="6" y="271"/>
                    <a:pt x="6" y="271"/>
                    <a:pt x="6" y="271"/>
                  </a:cubicBezTo>
                  <a:cubicBezTo>
                    <a:pt x="11" y="209"/>
                    <a:pt x="12" y="148"/>
                    <a:pt x="7" y="86"/>
                  </a:cubicBezTo>
                  <a:cubicBezTo>
                    <a:pt x="0" y="8"/>
                    <a:pt x="0" y="8"/>
                    <a:pt x="0" y="8"/>
                  </a:cubicBezTo>
                  <a:cubicBezTo>
                    <a:pt x="1457" y="0"/>
                    <a:pt x="1457" y="0"/>
                    <a:pt x="1457" y="0"/>
                  </a:cubicBezTo>
                  <a:cubicBezTo>
                    <a:pt x="1458" y="5"/>
                    <a:pt x="1458" y="5"/>
                    <a:pt x="1458" y="5"/>
                  </a:cubicBezTo>
                  <a:cubicBezTo>
                    <a:pt x="1491" y="118"/>
                    <a:pt x="1491" y="238"/>
                    <a:pt x="1456" y="350"/>
                  </a:cubicBezTo>
                </a:path>
              </a:pathLst>
            </a:custGeom>
            <a:solidFill>
              <a:srgbClr val="E7C5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í$1íḋé">
              <a:extLst>
                <a:ext uri="{FF2B5EF4-FFF2-40B4-BE49-F238E27FC236}">
                  <a16:creationId xmlns:a16="http://schemas.microsoft.com/office/drawing/2014/main" id="{2BC2DBB1-AD8D-4623-B0F0-8FE616DEFDB6}"/>
                </a:ext>
              </a:extLst>
            </p:cNvPr>
            <p:cNvSpPr/>
            <p:nvPr/>
          </p:nvSpPr>
          <p:spPr bwMode="auto">
            <a:xfrm>
              <a:off x="5172075" y="3563938"/>
              <a:ext cx="1781175" cy="428625"/>
            </a:xfrm>
            <a:custGeom>
              <a:avLst/>
              <a:gdLst>
                <a:gd name="T0" fmla="*/ 1384 w 1388"/>
                <a:gd name="T1" fmla="*/ 334 h 334"/>
                <a:gd name="T2" fmla="*/ 4 w 1388"/>
                <a:gd name="T3" fmla="*/ 330 h 334"/>
                <a:gd name="T4" fmla="*/ 0 w 1388"/>
                <a:gd name="T5" fmla="*/ 327 h 334"/>
                <a:gd name="T6" fmla="*/ 1 w 1388"/>
                <a:gd name="T7" fmla="*/ 3 h 334"/>
                <a:gd name="T8" fmla="*/ 4 w 1388"/>
                <a:gd name="T9" fmla="*/ 0 h 334"/>
                <a:gd name="T10" fmla="*/ 1385 w 1388"/>
                <a:gd name="T11" fmla="*/ 3 h 334"/>
                <a:gd name="T12" fmla="*/ 1388 w 1388"/>
                <a:gd name="T13" fmla="*/ 7 h 334"/>
                <a:gd name="T14" fmla="*/ 1388 w 1388"/>
                <a:gd name="T15" fmla="*/ 330 h 334"/>
                <a:gd name="T16" fmla="*/ 1384 w 1388"/>
                <a:gd name="T17" fmla="*/ 334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8" h="334">
                  <a:moveTo>
                    <a:pt x="1384" y="334"/>
                  </a:moveTo>
                  <a:cubicBezTo>
                    <a:pt x="4" y="330"/>
                    <a:pt x="4" y="330"/>
                    <a:pt x="4" y="330"/>
                  </a:cubicBezTo>
                  <a:cubicBezTo>
                    <a:pt x="2" y="330"/>
                    <a:pt x="0" y="329"/>
                    <a:pt x="0" y="327"/>
                  </a:cubicBezTo>
                  <a:cubicBezTo>
                    <a:pt x="1" y="3"/>
                    <a:pt x="1" y="3"/>
                    <a:pt x="1" y="3"/>
                  </a:cubicBezTo>
                  <a:cubicBezTo>
                    <a:pt x="1" y="1"/>
                    <a:pt x="2" y="0"/>
                    <a:pt x="4" y="0"/>
                  </a:cubicBezTo>
                  <a:cubicBezTo>
                    <a:pt x="1385" y="3"/>
                    <a:pt x="1385" y="3"/>
                    <a:pt x="1385" y="3"/>
                  </a:cubicBezTo>
                  <a:cubicBezTo>
                    <a:pt x="1387" y="3"/>
                    <a:pt x="1388" y="5"/>
                    <a:pt x="1388" y="7"/>
                  </a:cubicBezTo>
                  <a:cubicBezTo>
                    <a:pt x="1388" y="330"/>
                    <a:pt x="1388" y="330"/>
                    <a:pt x="1388" y="330"/>
                  </a:cubicBezTo>
                  <a:cubicBezTo>
                    <a:pt x="1388" y="332"/>
                    <a:pt x="1386" y="334"/>
                    <a:pt x="1384" y="334"/>
                  </a:cubicBezTo>
                  <a:close/>
                </a:path>
              </a:pathLst>
            </a:custGeom>
            <a:solidFill>
              <a:srgbClr val="5C84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îsļïďé">
              <a:extLst>
                <a:ext uri="{FF2B5EF4-FFF2-40B4-BE49-F238E27FC236}">
                  <a16:creationId xmlns:a16="http://schemas.microsoft.com/office/drawing/2014/main" id="{B2D0235B-4B58-49D6-8362-EEFDE3CF5CA1}"/>
                </a:ext>
              </a:extLst>
            </p:cNvPr>
            <p:cNvSpPr/>
            <p:nvPr/>
          </p:nvSpPr>
          <p:spPr bwMode="auto">
            <a:xfrm>
              <a:off x="4999038" y="2952750"/>
              <a:ext cx="2201863" cy="314325"/>
            </a:xfrm>
            <a:custGeom>
              <a:avLst/>
              <a:gdLst>
                <a:gd name="T0" fmla="*/ 1710 w 1714"/>
                <a:gd name="T1" fmla="*/ 245 h 245"/>
                <a:gd name="T2" fmla="*/ 3 w 1714"/>
                <a:gd name="T3" fmla="*/ 241 h 245"/>
                <a:gd name="T4" fmla="*/ 0 w 1714"/>
                <a:gd name="T5" fmla="*/ 237 h 245"/>
                <a:gd name="T6" fmla="*/ 0 w 1714"/>
                <a:gd name="T7" fmla="*/ 4 h 245"/>
                <a:gd name="T8" fmla="*/ 4 w 1714"/>
                <a:gd name="T9" fmla="*/ 0 h 245"/>
                <a:gd name="T10" fmla="*/ 1710 w 1714"/>
                <a:gd name="T11" fmla="*/ 4 h 245"/>
                <a:gd name="T12" fmla="*/ 1714 w 1714"/>
                <a:gd name="T13" fmla="*/ 8 h 245"/>
                <a:gd name="T14" fmla="*/ 1713 w 1714"/>
                <a:gd name="T15" fmla="*/ 242 h 245"/>
                <a:gd name="T16" fmla="*/ 1710 w 1714"/>
                <a:gd name="T17" fmla="*/ 24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4" h="245">
                  <a:moveTo>
                    <a:pt x="1710" y="245"/>
                  </a:moveTo>
                  <a:cubicBezTo>
                    <a:pt x="3" y="241"/>
                    <a:pt x="3" y="241"/>
                    <a:pt x="3" y="241"/>
                  </a:cubicBezTo>
                  <a:cubicBezTo>
                    <a:pt x="1" y="241"/>
                    <a:pt x="0" y="239"/>
                    <a:pt x="0" y="237"/>
                  </a:cubicBezTo>
                  <a:cubicBezTo>
                    <a:pt x="0" y="4"/>
                    <a:pt x="0" y="4"/>
                    <a:pt x="0" y="4"/>
                  </a:cubicBezTo>
                  <a:cubicBezTo>
                    <a:pt x="0" y="1"/>
                    <a:pt x="1" y="0"/>
                    <a:pt x="4" y="0"/>
                  </a:cubicBezTo>
                  <a:cubicBezTo>
                    <a:pt x="1710" y="4"/>
                    <a:pt x="1710" y="4"/>
                    <a:pt x="1710" y="4"/>
                  </a:cubicBezTo>
                  <a:cubicBezTo>
                    <a:pt x="1712" y="4"/>
                    <a:pt x="1714" y="6"/>
                    <a:pt x="1714" y="8"/>
                  </a:cubicBezTo>
                  <a:cubicBezTo>
                    <a:pt x="1713" y="242"/>
                    <a:pt x="1713" y="242"/>
                    <a:pt x="1713" y="242"/>
                  </a:cubicBezTo>
                  <a:cubicBezTo>
                    <a:pt x="1713" y="244"/>
                    <a:pt x="1712" y="245"/>
                    <a:pt x="1710" y="245"/>
                  </a:cubicBezTo>
                  <a:close/>
                </a:path>
              </a:pathLst>
            </a:custGeom>
            <a:solidFill>
              <a:srgbClr val="76A1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isliḋé">
              <a:extLst>
                <a:ext uri="{FF2B5EF4-FFF2-40B4-BE49-F238E27FC236}">
                  <a16:creationId xmlns:a16="http://schemas.microsoft.com/office/drawing/2014/main" id="{126E397B-7F23-4EB9-BA40-79A09AB2B3AF}"/>
                </a:ext>
              </a:extLst>
            </p:cNvPr>
            <p:cNvSpPr/>
            <p:nvPr/>
          </p:nvSpPr>
          <p:spPr bwMode="auto">
            <a:xfrm>
              <a:off x="5446713" y="2347913"/>
              <a:ext cx="1430338" cy="615950"/>
            </a:xfrm>
            <a:custGeom>
              <a:avLst/>
              <a:gdLst>
                <a:gd name="T0" fmla="*/ 1088 w 1114"/>
                <a:gd name="T1" fmla="*/ 480 h 480"/>
                <a:gd name="T2" fmla="*/ 0 w 1114"/>
                <a:gd name="T3" fmla="*/ 477 h 480"/>
                <a:gd name="T4" fmla="*/ 1 w 1114"/>
                <a:gd name="T5" fmla="*/ 0 h 480"/>
                <a:gd name="T6" fmla="*/ 1089 w 1114"/>
                <a:gd name="T7" fmla="*/ 3 h 480"/>
                <a:gd name="T8" fmla="*/ 1093 w 1114"/>
                <a:gd name="T9" fmla="*/ 30 h 480"/>
                <a:gd name="T10" fmla="*/ 1092 w 1114"/>
                <a:gd name="T11" fmla="*/ 453 h 480"/>
                <a:gd name="T12" fmla="*/ 1088 w 1114"/>
                <a:gd name="T13" fmla="*/ 480 h 480"/>
              </a:gdLst>
              <a:ahLst/>
              <a:cxnLst>
                <a:cxn ang="0">
                  <a:pos x="T0" y="T1"/>
                </a:cxn>
                <a:cxn ang="0">
                  <a:pos x="T2" y="T3"/>
                </a:cxn>
                <a:cxn ang="0">
                  <a:pos x="T4" y="T5"/>
                </a:cxn>
                <a:cxn ang="0">
                  <a:pos x="T6" y="T7"/>
                </a:cxn>
                <a:cxn ang="0">
                  <a:pos x="T8" y="T9"/>
                </a:cxn>
                <a:cxn ang="0">
                  <a:pos x="T10" y="T11"/>
                </a:cxn>
                <a:cxn ang="0">
                  <a:pos x="T12" y="T13"/>
                </a:cxn>
              </a:cxnLst>
              <a:rect l="0" t="0" r="r" b="b"/>
              <a:pathLst>
                <a:path w="1114" h="480">
                  <a:moveTo>
                    <a:pt x="1088" y="480"/>
                  </a:moveTo>
                  <a:cubicBezTo>
                    <a:pt x="0" y="477"/>
                    <a:pt x="0" y="477"/>
                    <a:pt x="0" y="477"/>
                  </a:cubicBezTo>
                  <a:cubicBezTo>
                    <a:pt x="1" y="0"/>
                    <a:pt x="1" y="0"/>
                    <a:pt x="1" y="0"/>
                  </a:cubicBezTo>
                  <a:cubicBezTo>
                    <a:pt x="1089" y="3"/>
                    <a:pt x="1089" y="3"/>
                    <a:pt x="1089" y="3"/>
                  </a:cubicBezTo>
                  <a:cubicBezTo>
                    <a:pt x="1093" y="30"/>
                    <a:pt x="1093" y="30"/>
                    <a:pt x="1093" y="30"/>
                  </a:cubicBezTo>
                  <a:cubicBezTo>
                    <a:pt x="1114" y="170"/>
                    <a:pt x="1113" y="313"/>
                    <a:pt x="1092" y="453"/>
                  </a:cubicBezTo>
                  <a:cubicBezTo>
                    <a:pt x="1088" y="480"/>
                    <a:pt x="1088" y="480"/>
                    <a:pt x="1088" y="480"/>
                  </a:cubicBezTo>
                </a:path>
              </a:pathLst>
            </a:custGeom>
            <a:solidFill>
              <a:srgbClr val="E1D6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iśľîḓè">
              <a:extLst>
                <a:ext uri="{FF2B5EF4-FFF2-40B4-BE49-F238E27FC236}">
                  <a16:creationId xmlns:a16="http://schemas.microsoft.com/office/drawing/2014/main" id="{F730E866-A42A-4730-AFB5-3E8483C33A3E}"/>
                </a:ext>
              </a:extLst>
            </p:cNvPr>
            <p:cNvSpPr/>
            <p:nvPr/>
          </p:nvSpPr>
          <p:spPr bwMode="auto">
            <a:xfrm>
              <a:off x="5602288" y="2352675"/>
              <a:ext cx="276225" cy="604838"/>
            </a:xfrm>
            <a:custGeom>
              <a:avLst/>
              <a:gdLst>
                <a:gd name="T0" fmla="*/ 174 w 174"/>
                <a:gd name="T1" fmla="*/ 381 h 381"/>
                <a:gd name="T2" fmla="*/ 0 w 174"/>
                <a:gd name="T3" fmla="*/ 380 h 381"/>
                <a:gd name="T4" fmla="*/ 0 w 174"/>
                <a:gd name="T5" fmla="*/ 0 h 381"/>
                <a:gd name="T6" fmla="*/ 174 w 174"/>
                <a:gd name="T7" fmla="*/ 0 h 381"/>
                <a:gd name="T8" fmla="*/ 174 w 174"/>
                <a:gd name="T9" fmla="*/ 381 h 381"/>
              </a:gdLst>
              <a:ahLst/>
              <a:cxnLst>
                <a:cxn ang="0">
                  <a:pos x="T0" y="T1"/>
                </a:cxn>
                <a:cxn ang="0">
                  <a:pos x="T2" y="T3"/>
                </a:cxn>
                <a:cxn ang="0">
                  <a:pos x="T4" y="T5"/>
                </a:cxn>
                <a:cxn ang="0">
                  <a:pos x="T6" y="T7"/>
                </a:cxn>
                <a:cxn ang="0">
                  <a:pos x="T8" y="T9"/>
                </a:cxn>
              </a:cxnLst>
              <a:rect l="0" t="0" r="r" b="b"/>
              <a:pathLst>
                <a:path w="174" h="381">
                  <a:moveTo>
                    <a:pt x="174" y="381"/>
                  </a:moveTo>
                  <a:lnTo>
                    <a:pt x="0" y="380"/>
                  </a:lnTo>
                  <a:lnTo>
                    <a:pt x="0" y="0"/>
                  </a:lnTo>
                  <a:lnTo>
                    <a:pt x="174" y="0"/>
                  </a:lnTo>
                  <a:lnTo>
                    <a:pt x="174" y="381"/>
                  </a:lnTo>
                  <a:close/>
                </a:path>
              </a:pathLst>
            </a:custGeom>
            <a:solidFill>
              <a:srgbClr val="F6DA8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í$ļîďé">
              <a:extLst>
                <a:ext uri="{FF2B5EF4-FFF2-40B4-BE49-F238E27FC236}">
                  <a16:creationId xmlns:a16="http://schemas.microsoft.com/office/drawing/2014/main" id="{B2D02BDB-8402-415D-A63E-B2796EAB60F2}"/>
                </a:ext>
              </a:extLst>
            </p:cNvPr>
            <p:cNvSpPr/>
            <p:nvPr/>
          </p:nvSpPr>
          <p:spPr bwMode="auto">
            <a:xfrm>
              <a:off x="5602288" y="2352675"/>
              <a:ext cx="276225" cy="604838"/>
            </a:xfrm>
            <a:custGeom>
              <a:avLst/>
              <a:gdLst>
                <a:gd name="T0" fmla="*/ 174 w 174"/>
                <a:gd name="T1" fmla="*/ 381 h 381"/>
                <a:gd name="T2" fmla="*/ 0 w 174"/>
                <a:gd name="T3" fmla="*/ 380 h 381"/>
                <a:gd name="T4" fmla="*/ 0 w 174"/>
                <a:gd name="T5" fmla="*/ 0 h 381"/>
                <a:gd name="T6" fmla="*/ 174 w 174"/>
                <a:gd name="T7" fmla="*/ 0 h 381"/>
                <a:gd name="T8" fmla="*/ 174 w 174"/>
                <a:gd name="T9" fmla="*/ 381 h 381"/>
              </a:gdLst>
              <a:ahLst/>
              <a:cxnLst>
                <a:cxn ang="0">
                  <a:pos x="T0" y="T1"/>
                </a:cxn>
                <a:cxn ang="0">
                  <a:pos x="T2" y="T3"/>
                </a:cxn>
                <a:cxn ang="0">
                  <a:pos x="T4" y="T5"/>
                </a:cxn>
                <a:cxn ang="0">
                  <a:pos x="T6" y="T7"/>
                </a:cxn>
                <a:cxn ang="0">
                  <a:pos x="T8" y="T9"/>
                </a:cxn>
              </a:cxnLst>
              <a:rect l="0" t="0" r="r" b="b"/>
              <a:pathLst>
                <a:path w="174" h="381">
                  <a:moveTo>
                    <a:pt x="174" y="381"/>
                  </a:moveTo>
                  <a:lnTo>
                    <a:pt x="0" y="380"/>
                  </a:lnTo>
                  <a:lnTo>
                    <a:pt x="0" y="0"/>
                  </a:lnTo>
                  <a:lnTo>
                    <a:pt x="174" y="0"/>
                  </a:lnTo>
                  <a:lnTo>
                    <a:pt x="174" y="38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isḷídé">
              <a:extLst>
                <a:ext uri="{FF2B5EF4-FFF2-40B4-BE49-F238E27FC236}">
                  <a16:creationId xmlns:a16="http://schemas.microsoft.com/office/drawing/2014/main" id="{1EBEFD88-83C4-4235-9A58-AB1E2377CF28}"/>
                </a:ext>
              </a:extLst>
            </p:cNvPr>
            <p:cNvSpPr/>
            <p:nvPr/>
          </p:nvSpPr>
          <p:spPr bwMode="auto">
            <a:xfrm>
              <a:off x="5661025" y="2352675"/>
              <a:ext cx="155575" cy="604838"/>
            </a:xfrm>
            <a:custGeom>
              <a:avLst/>
              <a:gdLst>
                <a:gd name="T0" fmla="*/ 98 w 98"/>
                <a:gd name="T1" fmla="*/ 381 h 381"/>
                <a:gd name="T2" fmla="*/ 0 w 98"/>
                <a:gd name="T3" fmla="*/ 380 h 381"/>
                <a:gd name="T4" fmla="*/ 1 w 98"/>
                <a:gd name="T5" fmla="*/ 0 h 381"/>
                <a:gd name="T6" fmla="*/ 98 w 98"/>
                <a:gd name="T7" fmla="*/ 0 h 381"/>
                <a:gd name="T8" fmla="*/ 98 w 98"/>
                <a:gd name="T9" fmla="*/ 381 h 381"/>
              </a:gdLst>
              <a:ahLst/>
              <a:cxnLst>
                <a:cxn ang="0">
                  <a:pos x="T0" y="T1"/>
                </a:cxn>
                <a:cxn ang="0">
                  <a:pos x="T2" y="T3"/>
                </a:cxn>
                <a:cxn ang="0">
                  <a:pos x="T4" y="T5"/>
                </a:cxn>
                <a:cxn ang="0">
                  <a:pos x="T6" y="T7"/>
                </a:cxn>
                <a:cxn ang="0">
                  <a:pos x="T8" y="T9"/>
                </a:cxn>
              </a:cxnLst>
              <a:rect l="0" t="0" r="r" b="b"/>
              <a:pathLst>
                <a:path w="98" h="381">
                  <a:moveTo>
                    <a:pt x="98" y="381"/>
                  </a:moveTo>
                  <a:lnTo>
                    <a:pt x="0" y="380"/>
                  </a:lnTo>
                  <a:lnTo>
                    <a:pt x="1" y="0"/>
                  </a:lnTo>
                  <a:lnTo>
                    <a:pt x="98" y="0"/>
                  </a:lnTo>
                  <a:lnTo>
                    <a:pt x="98" y="381"/>
                  </a:lnTo>
                  <a:close/>
                </a:path>
              </a:pathLst>
            </a:custGeom>
            <a:solidFill>
              <a:srgbClr val="F8E3A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îşľide">
              <a:extLst>
                <a:ext uri="{FF2B5EF4-FFF2-40B4-BE49-F238E27FC236}">
                  <a16:creationId xmlns:a16="http://schemas.microsoft.com/office/drawing/2014/main" id="{49C534B8-DDDB-4CEF-BCB9-5E11F778487C}"/>
                </a:ext>
              </a:extLst>
            </p:cNvPr>
            <p:cNvSpPr/>
            <p:nvPr/>
          </p:nvSpPr>
          <p:spPr bwMode="auto">
            <a:xfrm>
              <a:off x="5661025" y="2352675"/>
              <a:ext cx="155575" cy="604838"/>
            </a:xfrm>
            <a:custGeom>
              <a:avLst/>
              <a:gdLst>
                <a:gd name="T0" fmla="*/ 98 w 98"/>
                <a:gd name="T1" fmla="*/ 381 h 381"/>
                <a:gd name="T2" fmla="*/ 0 w 98"/>
                <a:gd name="T3" fmla="*/ 380 h 381"/>
                <a:gd name="T4" fmla="*/ 1 w 98"/>
                <a:gd name="T5" fmla="*/ 0 h 381"/>
                <a:gd name="T6" fmla="*/ 98 w 98"/>
                <a:gd name="T7" fmla="*/ 0 h 381"/>
                <a:gd name="T8" fmla="*/ 98 w 98"/>
                <a:gd name="T9" fmla="*/ 381 h 381"/>
              </a:gdLst>
              <a:ahLst/>
              <a:cxnLst>
                <a:cxn ang="0">
                  <a:pos x="T0" y="T1"/>
                </a:cxn>
                <a:cxn ang="0">
                  <a:pos x="T2" y="T3"/>
                </a:cxn>
                <a:cxn ang="0">
                  <a:pos x="T4" y="T5"/>
                </a:cxn>
                <a:cxn ang="0">
                  <a:pos x="T6" y="T7"/>
                </a:cxn>
                <a:cxn ang="0">
                  <a:pos x="T8" y="T9"/>
                </a:cxn>
              </a:cxnLst>
              <a:rect l="0" t="0" r="r" b="b"/>
              <a:pathLst>
                <a:path w="98" h="381">
                  <a:moveTo>
                    <a:pt x="98" y="381"/>
                  </a:moveTo>
                  <a:lnTo>
                    <a:pt x="0" y="380"/>
                  </a:lnTo>
                  <a:lnTo>
                    <a:pt x="1" y="0"/>
                  </a:lnTo>
                  <a:lnTo>
                    <a:pt x="98" y="0"/>
                  </a:lnTo>
                  <a:lnTo>
                    <a:pt x="98" y="38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í$ľîďé">
              <a:extLst>
                <a:ext uri="{FF2B5EF4-FFF2-40B4-BE49-F238E27FC236}">
                  <a16:creationId xmlns:a16="http://schemas.microsoft.com/office/drawing/2014/main" id="{74E80CB3-5980-4100-AB8B-0F2266069E9E}"/>
                </a:ext>
              </a:extLst>
            </p:cNvPr>
            <p:cNvSpPr/>
            <p:nvPr/>
          </p:nvSpPr>
          <p:spPr bwMode="auto">
            <a:xfrm>
              <a:off x="5448300" y="2351088"/>
              <a:ext cx="0" cy="33338"/>
            </a:xfrm>
            <a:custGeom>
              <a:avLst/>
              <a:gdLst>
                <a:gd name="T0" fmla="*/ 0 h 21"/>
                <a:gd name="T1" fmla="*/ 21 h 21"/>
                <a:gd name="T2" fmla="*/ 0 h 21"/>
                <a:gd name="T3" fmla="*/ 0 h 21"/>
              </a:gdLst>
              <a:ahLst/>
              <a:cxnLst>
                <a:cxn ang="0">
                  <a:pos x="0" y="T0"/>
                </a:cxn>
                <a:cxn ang="0">
                  <a:pos x="0" y="T1"/>
                </a:cxn>
                <a:cxn ang="0">
                  <a:pos x="0" y="T2"/>
                </a:cxn>
                <a:cxn ang="0">
                  <a:pos x="0" y="T3"/>
                </a:cxn>
              </a:cxnLst>
              <a:rect l="0" t="0" r="r" b="b"/>
              <a:pathLst>
                <a:path h="21">
                  <a:moveTo>
                    <a:pt x="0" y="0"/>
                  </a:moveTo>
                  <a:lnTo>
                    <a:pt x="0" y="21"/>
                  </a:lnTo>
                  <a:lnTo>
                    <a:pt x="0" y="0"/>
                  </a:lnTo>
                  <a:lnTo>
                    <a:pt x="0" y="0"/>
                  </a:lnTo>
                  <a:close/>
                </a:path>
              </a:pathLst>
            </a:custGeom>
            <a:solidFill>
              <a:srgbClr val="9F55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işļíďê">
              <a:extLst>
                <a:ext uri="{FF2B5EF4-FFF2-40B4-BE49-F238E27FC236}">
                  <a16:creationId xmlns:a16="http://schemas.microsoft.com/office/drawing/2014/main" id="{2F5B89D0-0271-48C0-AE5B-130717C0A913}"/>
                </a:ext>
              </a:extLst>
            </p:cNvPr>
            <p:cNvSpPr/>
            <p:nvPr/>
          </p:nvSpPr>
          <p:spPr bwMode="auto">
            <a:xfrm>
              <a:off x="5448300" y="2351088"/>
              <a:ext cx="0" cy="33338"/>
            </a:xfrm>
            <a:custGeom>
              <a:avLst/>
              <a:gdLst>
                <a:gd name="T0" fmla="*/ 0 h 21"/>
                <a:gd name="T1" fmla="*/ 21 h 21"/>
                <a:gd name="T2" fmla="*/ 0 h 21"/>
                <a:gd name="T3" fmla="*/ 0 h 21"/>
              </a:gdLst>
              <a:ahLst/>
              <a:cxnLst>
                <a:cxn ang="0">
                  <a:pos x="0" y="T0"/>
                </a:cxn>
                <a:cxn ang="0">
                  <a:pos x="0" y="T1"/>
                </a:cxn>
                <a:cxn ang="0">
                  <a:pos x="0" y="T2"/>
                </a:cxn>
                <a:cxn ang="0">
                  <a:pos x="0" y="T3"/>
                </a:cxn>
              </a:cxnLst>
              <a:rect l="0" t="0" r="r" b="b"/>
              <a:pathLst>
                <a:path h="21">
                  <a:moveTo>
                    <a:pt x="0" y="0"/>
                  </a:moveTo>
                  <a:lnTo>
                    <a:pt x="0" y="21"/>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iṧļîdê">
              <a:extLst>
                <a:ext uri="{FF2B5EF4-FFF2-40B4-BE49-F238E27FC236}">
                  <a16:creationId xmlns:a16="http://schemas.microsoft.com/office/drawing/2014/main" id="{3A802D75-51DA-4CAA-8FA2-D254647240E8}"/>
                </a:ext>
              </a:extLst>
            </p:cNvPr>
            <p:cNvSpPr/>
            <p:nvPr/>
          </p:nvSpPr>
          <p:spPr bwMode="auto">
            <a:xfrm>
              <a:off x="5448300" y="2351088"/>
              <a:ext cx="1416050" cy="160338"/>
            </a:xfrm>
            <a:custGeom>
              <a:avLst/>
              <a:gdLst>
                <a:gd name="T0" fmla="*/ 0 w 892"/>
                <a:gd name="T1" fmla="*/ 0 h 101"/>
                <a:gd name="T2" fmla="*/ 0 w 892"/>
                <a:gd name="T3" fmla="*/ 21 h 101"/>
                <a:gd name="T4" fmla="*/ 97 w 892"/>
                <a:gd name="T5" fmla="*/ 30 h 101"/>
                <a:gd name="T6" fmla="*/ 97 w 892"/>
                <a:gd name="T7" fmla="*/ 1 h 101"/>
                <a:gd name="T8" fmla="*/ 135 w 892"/>
                <a:gd name="T9" fmla="*/ 1 h 101"/>
                <a:gd name="T10" fmla="*/ 135 w 892"/>
                <a:gd name="T11" fmla="*/ 1 h 101"/>
                <a:gd name="T12" fmla="*/ 208 w 892"/>
                <a:gd name="T13" fmla="*/ 1 h 101"/>
                <a:gd name="T14" fmla="*/ 271 w 892"/>
                <a:gd name="T15" fmla="*/ 1 h 101"/>
                <a:gd name="T16" fmla="*/ 271 w 892"/>
                <a:gd name="T17" fmla="*/ 46 h 101"/>
                <a:gd name="T18" fmla="*/ 892 w 892"/>
                <a:gd name="T19" fmla="*/ 101 h 101"/>
                <a:gd name="T20" fmla="*/ 880 w 892"/>
                <a:gd name="T21" fmla="*/ 3 h 101"/>
                <a:gd name="T22" fmla="*/ 0 w 892"/>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2" h="101">
                  <a:moveTo>
                    <a:pt x="0" y="0"/>
                  </a:moveTo>
                  <a:lnTo>
                    <a:pt x="0" y="21"/>
                  </a:lnTo>
                  <a:lnTo>
                    <a:pt x="97" y="30"/>
                  </a:lnTo>
                  <a:lnTo>
                    <a:pt x="97" y="1"/>
                  </a:lnTo>
                  <a:lnTo>
                    <a:pt x="135" y="1"/>
                  </a:lnTo>
                  <a:lnTo>
                    <a:pt x="135" y="1"/>
                  </a:lnTo>
                  <a:lnTo>
                    <a:pt x="208" y="1"/>
                  </a:lnTo>
                  <a:lnTo>
                    <a:pt x="271" y="1"/>
                  </a:lnTo>
                  <a:lnTo>
                    <a:pt x="271" y="46"/>
                  </a:lnTo>
                  <a:lnTo>
                    <a:pt x="892" y="101"/>
                  </a:lnTo>
                  <a:lnTo>
                    <a:pt x="880" y="3"/>
                  </a:lnTo>
                  <a:lnTo>
                    <a:pt x="0" y="0"/>
                  </a:lnTo>
                  <a:close/>
                </a:path>
              </a:pathLst>
            </a:custGeom>
            <a:solidFill>
              <a:srgbClr val="C4BAA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iSlïḓê">
              <a:extLst>
                <a:ext uri="{FF2B5EF4-FFF2-40B4-BE49-F238E27FC236}">
                  <a16:creationId xmlns:a16="http://schemas.microsoft.com/office/drawing/2014/main" id="{8008B26D-FB9C-4BCC-9DAB-8C8B2DFE52C3}"/>
                </a:ext>
              </a:extLst>
            </p:cNvPr>
            <p:cNvSpPr/>
            <p:nvPr/>
          </p:nvSpPr>
          <p:spPr bwMode="auto">
            <a:xfrm>
              <a:off x="5448300" y="2351088"/>
              <a:ext cx="1416050" cy="160338"/>
            </a:xfrm>
            <a:custGeom>
              <a:avLst/>
              <a:gdLst>
                <a:gd name="T0" fmla="*/ 0 w 892"/>
                <a:gd name="T1" fmla="*/ 0 h 101"/>
                <a:gd name="T2" fmla="*/ 0 w 892"/>
                <a:gd name="T3" fmla="*/ 21 h 101"/>
                <a:gd name="T4" fmla="*/ 97 w 892"/>
                <a:gd name="T5" fmla="*/ 30 h 101"/>
                <a:gd name="T6" fmla="*/ 97 w 892"/>
                <a:gd name="T7" fmla="*/ 1 h 101"/>
                <a:gd name="T8" fmla="*/ 135 w 892"/>
                <a:gd name="T9" fmla="*/ 1 h 101"/>
                <a:gd name="T10" fmla="*/ 135 w 892"/>
                <a:gd name="T11" fmla="*/ 1 h 101"/>
                <a:gd name="T12" fmla="*/ 208 w 892"/>
                <a:gd name="T13" fmla="*/ 1 h 101"/>
                <a:gd name="T14" fmla="*/ 271 w 892"/>
                <a:gd name="T15" fmla="*/ 1 h 101"/>
                <a:gd name="T16" fmla="*/ 271 w 892"/>
                <a:gd name="T17" fmla="*/ 46 h 101"/>
                <a:gd name="T18" fmla="*/ 892 w 892"/>
                <a:gd name="T19" fmla="*/ 101 h 101"/>
                <a:gd name="T20" fmla="*/ 880 w 892"/>
                <a:gd name="T21" fmla="*/ 3 h 101"/>
                <a:gd name="T22" fmla="*/ 0 w 892"/>
                <a:gd name="T2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2" h="101">
                  <a:moveTo>
                    <a:pt x="0" y="0"/>
                  </a:moveTo>
                  <a:lnTo>
                    <a:pt x="0" y="21"/>
                  </a:lnTo>
                  <a:lnTo>
                    <a:pt x="97" y="30"/>
                  </a:lnTo>
                  <a:lnTo>
                    <a:pt x="97" y="1"/>
                  </a:lnTo>
                  <a:lnTo>
                    <a:pt x="135" y="1"/>
                  </a:lnTo>
                  <a:lnTo>
                    <a:pt x="135" y="1"/>
                  </a:lnTo>
                  <a:lnTo>
                    <a:pt x="208" y="1"/>
                  </a:lnTo>
                  <a:lnTo>
                    <a:pt x="271" y="1"/>
                  </a:lnTo>
                  <a:lnTo>
                    <a:pt x="271" y="46"/>
                  </a:lnTo>
                  <a:lnTo>
                    <a:pt x="892" y="101"/>
                  </a:lnTo>
                  <a:lnTo>
                    <a:pt x="880"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ïš1îḑe">
              <a:extLst>
                <a:ext uri="{FF2B5EF4-FFF2-40B4-BE49-F238E27FC236}">
                  <a16:creationId xmlns:a16="http://schemas.microsoft.com/office/drawing/2014/main" id="{0545C37B-88F9-4CEE-BA88-64760A94C802}"/>
                </a:ext>
              </a:extLst>
            </p:cNvPr>
            <p:cNvSpPr/>
            <p:nvPr/>
          </p:nvSpPr>
          <p:spPr bwMode="auto">
            <a:xfrm>
              <a:off x="5602288" y="2352675"/>
              <a:ext cx="276225" cy="71438"/>
            </a:xfrm>
            <a:custGeom>
              <a:avLst/>
              <a:gdLst>
                <a:gd name="T0" fmla="*/ 111 w 174"/>
                <a:gd name="T1" fmla="*/ 0 h 45"/>
                <a:gd name="T2" fmla="*/ 135 w 174"/>
                <a:gd name="T3" fmla="*/ 0 h 45"/>
                <a:gd name="T4" fmla="*/ 135 w 174"/>
                <a:gd name="T5" fmla="*/ 41 h 45"/>
                <a:gd name="T6" fmla="*/ 174 w 174"/>
                <a:gd name="T7" fmla="*/ 45 h 45"/>
                <a:gd name="T8" fmla="*/ 174 w 174"/>
                <a:gd name="T9" fmla="*/ 0 h 45"/>
                <a:gd name="T10" fmla="*/ 111 w 174"/>
                <a:gd name="T11" fmla="*/ 0 h 45"/>
                <a:gd name="T12" fmla="*/ 0 w 174"/>
                <a:gd name="T13" fmla="*/ 0 h 45"/>
                <a:gd name="T14" fmla="*/ 0 w 174"/>
                <a:gd name="T15" fmla="*/ 29 h 45"/>
                <a:gd name="T16" fmla="*/ 38 w 174"/>
                <a:gd name="T17" fmla="*/ 32 h 45"/>
                <a:gd name="T18" fmla="*/ 38 w 174"/>
                <a:gd name="T19" fmla="*/ 0 h 45"/>
                <a:gd name="T20" fmla="*/ 0 w 174"/>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5">
                  <a:moveTo>
                    <a:pt x="111" y="0"/>
                  </a:moveTo>
                  <a:lnTo>
                    <a:pt x="135" y="0"/>
                  </a:lnTo>
                  <a:lnTo>
                    <a:pt x="135" y="41"/>
                  </a:lnTo>
                  <a:lnTo>
                    <a:pt x="174" y="45"/>
                  </a:lnTo>
                  <a:lnTo>
                    <a:pt x="174" y="0"/>
                  </a:lnTo>
                  <a:lnTo>
                    <a:pt x="111" y="0"/>
                  </a:lnTo>
                  <a:close/>
                  <a:moveTo>
                    <a:pt x="0" y="0"/>
                  </a:moveTo>
                  <a:lnTo>
                    <a:pt x="0" y="29"/>
                  </a:lnTo>
                  <a:lnTo>
                    <a:pt x="38" y="32"/>
                  </a:lnTo>
                  <a:lnTo>
                    <a:pt x="38" y="0"/>
                  </a:lnTo>
                  <a:lnTo>
                    <a:pt x="0" y="0"/>
                  </a:lnTo>
                  <a:close/>
                </a:path>
              </a:pathLst>
            </a:custGeom>
            <a:solidFill>
              <a:srgbClr val="D6BE7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íšlíḋè">
              <a:extLst>
                <a:ext uri="{FF2B5EF4-FFF2-40B4-BE49-F238E27FC236}">
                  <a16:creationId xmlns:a16="http://schemas.microsoft.com/office/drawing/2014/main" id="{73C65651-E608-49B8-ABEC-F8702069875A}"/>
                </a:ext>
              </a:extLst>
            </p:cNvPr>
            <p:cNvSpPr/>
            <p:nvPr/>
          </p:nvSpPr>
          <p:spPr bwMode="auto">
            <a:xfrm>
              <a:off x="5602288" y="2352675"/>
              <a:ext cx="276225" cy="71438"/>
            </a:xfrm>
            <a:custGeom>
              <a:avLst/>
              <a:gdLst>
                <a:gd name="T0" fmla="*/ 111 w 174"/>
                <a:gd name="T1" fmla="*/ 0 h 45"/>
                <a:gd name="T2" fmla="*/ 135 w 174"/>
                <a:gd name="T3" fmla="*/ 0 h 45"/>
                <a:gd name="T4" fmla="*/ 135 w 174"/>
                <a:gd name="T5" fmla="*/ 41 h 45"/>
                <a:gd name="T6" fmla="*/ 174 w 174"/>
                <a:gd name="T7" fmla="*/ 45 h 45"/>
                <a:gd name="T8" fmla="*/ 174 w 174"/>
                <a:gd name="T9" fmla="*/ 0 h 45"/>
                <a:gd name="T10" fmla="*/ 111 w 174"/>
                <a:gd name="T11" fmla="*/ 0 h 45"/>
                <a:gd name="T12" fmla="*/ 0 w 174"/>
                <a:gd name="T13" fmla="*/ 0 h 45"/>
                <a:gd name="T14" fmla="*/ 0 w 174"/>
                <a:gd name="T15" fmla="*/ 29 h 45"/>
                <a:gd name="T16" fmla="*/ 38 w 174"/>
                <a:gd name="T17" fmla="*/ 32 h 45"/>
                <a:gd name="T18" fmla="*/ 38 w 174"/>
                <a:gd name="T19" fmla="*/ 0 h 45"/>
                <a:gd name="T20" fmla="*/ 0 w 174"/>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45">
                  <a:moveTo>
                    <a:pt x="111" y="0"/>
                  </a:moveTo>
                  <a:lnTo>
                    <a:pt x="135" y="0"/>
                  </a:lnTo>
                  <a:lnTo>
                    <a:pt x="135" y="41"/>
                  </a:lnTo>
                  <a:lnTo>
                    <a:pt x="174" y="45"/>
                  </a:lnTo>
                  <a:lnTo>
                    <a:pt x="174" y="0"/>
                  </a:lnTo>
                  <a:lnTo>
                    <a:pt x="111" y="0"/>
                  </a:lnTo>
                  <a:moveTo>
                    <a:pt x="0" y="0"/>
                  </a:moveTo>
                  <a:lnTo>
                    <a:pt x="0" y="29"/>
                  </a:lnTo>
                  <a:lnTo>
                    <a:pt x="38" y="32"/>
                  </a:lnTo>
                  <a:lnTo>
                    <a:pt x="38"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ïŝľïḍê">
              <a:extLst>
                <a:ext uri="{FF2B5EF4-FFF2-40B4-BE49-F238E27FC236}">
                  <a16:creationId xmlns:a16="http://schemas.microsoft.com/office/drawing/2014/main" id="{2D5426C9-C48B-41C9-AB56-74229231F5CF}"/>
                </a:ext>
              </a:extLst>
            </p:cNvPr>
            <p:cNvSpPr/>
            <p:nvPr/>
          </p:nvSpPr>
          <p:spPr bwMode="auto">
            <a:xfrm>
              <a:off x="5662613" y="2352675"/>
              <a:ext cx="153988" cy="65088"/>
            </a:xfrm>
            <a:custGeom>
              <a:avLst/>
              <a:gdLst>
                <a:gd name="T0" fmla="*/ 0 w 97"/>
                <a:gd name="T1" fmla="*/ 0 h 41"/>
                <a:gd name="T2" fmla="*/ 0 w 97"/>
                <a:gd name="T3" fmla="*/ 0 h 41"/>
                <a:gd name="T4" fmla="*/ 0 w 97"/>
                <a:gd name="T5" fmla="*/ 32 h 41"/>
                <a:gd name="T6" fmla="*/ 97 w 97"/>
                <a:gd name="T7" fmla="*/ 41 h 41"/>
                <a:gd name="T8" fmla="*/ 97 w 97"/>
                <a:gd name="T9" fmla="*/ 0 h 41"/>
                <a:gd name="T10" fmla="*/ 73 w 97"/>
                <a:gd name="T11" fmla="*/ 0 h 41"/>
                <a:gd name="T12" fmla="*/ 0 w 97"/>
                <a:gd name="T13" fmla="*/ 0 h 41"/>
              </a:gdLst>
              <a:ahLst/>
              <a:cxnLst>
                <a:cxn ang="0">
                  <a:pos x="T0" y="T1"/>
                </a:cxn>
                <a:cxn ang="0">
                  <a:pos x="T2" y="T3"/>
                </a:cxn>
                <a:cxn ang="0">
                  <a:pos x="T4" y="T5"/>
                </a:cxn>
                <a:cxn ang="0">
                  <a:pos x="T6" y="T7"/>
                </a:cxn>
                <a:cxn ang="0">
                  <a:pos x="T8" y="T9"/>
                </a:cxn>
                <a:cxn ang="0">
                  <a:pos x="T10" y="T11"/>
                </a:cxn>
                <a:cxn ang="0">
                  <a:pos x="T12" y="T13"/>
                </a:cxn>
              </a:cxnLst>
              <a:rect l="0" t="0" r="r" b="b"/>
              <a:pathLst>
                <a:path w="97" h="41">
                  <a:moveTo>
                    <a:pt x="0" y="0"/>
                  </a:moveTo>
                  <a:lnTo>
                    <a:pt x="0" y="0"/>
                  </a:lnTo>
                  <a:lnTo>
                    <a:pt x="0" y="32"/>
                  </a:lnTo>
                  <a:lnTo>
                    <a:pt x="97" y="41"/>
                  </a:lnTo>
                  <a:lnTo>
                    <a:pt x="97" y="0"/>
                  </a:lnTo>
                  <a:lnTo>
                    <a:pt x="73" y="0"/>
                  </a:lnTo>
                  <a:lnTo>
                    <a:pt x="0" y="0"/>
                  </a:lnTo>
                  <a:close/>
                </a:path>
              </a:pathLst>
            </a:custGeom>
            <a:solidFill>
              <a:srgbClr val="D8C69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ïṧliḋè">
              <a:extLst>
                <a:ext uri="{FF2B5EF4-FFF2-40B4-BE49-F238E27FC236}">
                  <a16:creationId xmlns:a16="http://schemas.microsoft.com/office/drawing/2014/main" id="{BF2E1E28-A6DB-41FC-AEA1-91AFC0DAE1FE}"/>
                </a:ext>
              </a:extLst>
            </p:cNvPr>
            <p:cNvSpPr/>
            <p:nvPr/>
          </p:nvSpPr>
          <p:spPr bwMode="auto">
            <a:xfrm>
              <a:off x="5662613" y="2352675"/>
              <a:ext cx="153988" cy="65088"/>
            </a:xfrm>
            <a:custGeom>
              <a:avLst/>
              <a:gdLst>
                <a:gd name="T0" fmla="*/ 0 w 97"/>
                <a:gd name="T1" fmla="*/ 0 h 41"/>
                <a:gd name="T2" fmla="*/ 0 w 97"/>
                <a:gd name="T3" fmla="*/ 0 h 41"/>
                <a:gd name="T4" fmla="*/ 0 w 97"/>
                <a:gd name="T5" fmla="*/ 32 h 41"/>
                <a:gd name="T6" fmla="*/ 97 w 97"/>
                <a:gd name="T7" fmla="*/ 41 h 41"/>
                <a:gd name="T8" fmla="*/ 97 w 97"/>
                <a:gd name="T9" fmla="*/ 0 h 41"/>
                <a:gd name="T10" fmla="*/ 73 w 97"/>
                <a:gd name="T11" fmla="*/ 0 h 41"/>
                <a:gd name="T12" fmla="*/ 0 w 97"/>
                <a:gd name="T13" fmla="*/ 0 h 41"/>
              </a:gdLst>
              <a:ahLst/>
              <a:cxnLst>
                <a:cxn ang="0">
                  <a:pos x="T0" y="T1"/>
                </a:cxn>
                <a:cxn ang="0">
                  <a:pos x="T2" y="T3"/>
                </a:cxn>
                <a:cxn ang="0">
                  <a:pos x="T4" y="T5"/>
                </a:cxn>
                <a:cxn ang="0">
                  <a:pos x="T6" y="T7"/>
                </a:cxn>
                <a:cxn ang="0">
                  <a:pos x="T8" y="T9"/>
                </a:cxn>
                <a:cxn ang="0">
                  <a:pos x="T10" y="T11"/>
                </a:cxn>
                <a:cxn ang="0">
                  <a:pos x="T12" y="T13"/>
                </a:cxn>
              </a:cxnLst>
              <a:rect l="0" t="0" r="r" b="b"/>
              <a:pathLst>
                <a:path w="97" h="41">
                  <a:moveTo>
                    <a:pt x="0" y="0"/>
                  </a:moveTo>
                  <a:lnTo>
                    <a:pt x="0" y="0"/>
                  </a:lnTo>
                  <a:lnTo>
                    <a:pt x="0" y="32"/>
                  </a:lnTo>
                  <a:lnTo>
                    <a:pt x="97" y="41"/>
                  </a:lnTo>
                  <a:lnTo>
                    <a:pt x="97" y="0"/>
                  </a:lnTo>
                  <a:lnTo>
                    <a:pt x="7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işḻíďê">
              <a:extLst>
                <a:ext uri="{FF2B5EF4-FFF2-40B4-BE49-F238E27FC236}">
                  <a16:creationId xmlns:a16="http://schemas.microsoft.com/office/drawing/2014/main" id="{85611A74-2136-4859-AAF4-BA7BA0894B58}"/>
                </a:ext>
              </a:extLst>
            </p:cNvPr>
            <p:cNvSpPr/>
            <p:nvPr/>
          </p:nvSpPr>
          <p:spPr bwMode="auto">
            <a:xfrm>
              <a:off x="6049963" y="1487488"/>
              <a:ext cx="188913" cy="192088"/>
            </a:xfrm>
            <a:custGeom>
              <a:avLst/>
              <a:gdLst>
                <a:gd name="T0" fmla="*/ 74 w 147"/>
                <a:gd name="T1" fmla="*/ 0 h 150"/>
                <a:gd name="T2" fmla="*/ 0 w 147"/>
                <a:gd name="T3" fmla="*/ 75 h 150"/>
                <a:gd name="T4" fmla="*/ 73 w 147"/>
                <a:gd name="T5" fmla="*/ 150 h 150"/>
                <a:gd name="T6" fmla="*/ 74 w 147"/>
                <a:gd name="T7" fmla="*/ 150 h 150"/>
                <a:gd name="T8" fmla="*/ 147 w 147"/>
                <a:gd name="T9" fmla="*/ 75 h 150"/>
                <a:gd name="T10" fmla="*/ 74 w 147"/>
                <a:gd name="T11" fmla="*/ 0 h 150"/>
                <a:gd name="T12" fmla="*/ 74 w 147"/>
                <a:gd name="T13" fmla="*/ 0 h 150"/>
              </a:gdLst>
              <a:ahLst/>
              <a:cxnLst>
                <a:cxn ang="0">
                  <a:pos x="T0" y="T1"/>
                </a:cxn>
                <a:cxn ang="0">
                  <a:pos x="T2" y="T3"/>
                </a:cxn>
                <a:cxn ang="0">
                  <a:pos x="T4" y="T5"/>
                </a:cxn>
                <a:cxn ang="0">
                  <a:pos x="T6" y="T7"/>
                </a:cxn>
                <a:cxn ang="0">
                  <a:pos x="T8" y="T9"/>
                </a:cxn>
                <a:cxn ang="0">
                  <a:pos x="T10" y="T11"/>
                </a:cxn>
                <a:cxn ang="0">
                  <a:pos x="T12" y="T13"/>
                </a:cxn>
              </a:cxnLst>
              <a:rect l="0" t="0" r="r" b="b"/>
              <a:pathLst>
                <a:path w="147" h="150">
                  <a:moveTo>
                    <a:pt x="74" y="0"/>
                  </a:moveTo>
                  <a:cubicBezTo>
                    <a:pt x="33" y="0"/>
                    <a:pt x="0" y="33"/>
                    <a:pt x="0" y="75"/>
                  </a:cubicBezTo>
                  <a:cubicBezTo>
                    <a:pt x="0" y="116"/>
                    <a:pt x="33" y="150"/>
                    <a:pt x="73" y="150"/>
                  </a:cubicBezTo>
                  <a:cubicBezTo>
                    <a:pt x="74" y="150"/>
                    <a:pt x="74" y="150"/>
                    <a:pt x="74" y="150"/>
                  </a:cubicBezTo>
                  <a:cubicBezTo>
                    <a:pt x="114" y="150"/>
                    <a:pt x="147" y="117"/>
                    <a:pt x="147" y="75"/>
                  </a:cubicBezTo>
                  <a:cubicBezTo>
                    <a:pt x="147" y="34"/>
                    <a:pt x="114" y="0"/>
                    <a:pt x="74" y="0"/>
                  </a:cubicBezTo>
                  <a:cubicBezTo>
                    <a:pt x="74" y="0"/>
                    <a:pt x="74" y="0"/>
                    <a:pt x="74" y="0"/>
                  </a:cubicBezTo>
                </a:path>
              </a:pathLst>
            </a:custGeom>
            <a:solidFill>
              <a:srgbClr val="749B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ïśľîḓe">
              <a:extLst>
                <a:ext uri="{FF2B5EF4-FFF2-40B4-BE49-F238E27FC236}">
                  <a16:creationId xmlns:a16="http://schemas.microsoft.com/office/drawing/2014/main" id="{1EAB1573-2A51-4FBE-AB2E-CA392714E5F8}"/>
                </a:ext>
              </a:extLst>
            </p:cNvPr>
            <p:cNvSpPr/>
            <p:nvPr/>
          </p:nvSpPr>
          <p:spPr bwMode="auto">
            <a:xfrm>
              <a:off x="5133975" y="3036888"/>
              <a:ext cx="87313" cy="153988"/>
            </a:xfrm>
            <a:custGeom>
              <a:avLst/>
              <a:gdLst>
                <a:gd name="T0" fmla="*/ 66 w 68"/>
                <a:gd name="T1" fmla="*/ 53 h 120"/>
                <a:gd name="T2" fmla="*/ 15 w 68"/>
                <a:gd name="T3" fmla="*/ 5 h 120"/>
                <a:gd name="T4" fmla="*/ 8 w 68"/>
                <a:gd name="T5" fmla="*/ 18 h 120"/>
                <a:gd name="T6" fmla="*/ 51 w 68"/>
                <a:gd name="T7" fmla="*/ 58 h 120"/>
                <a:gd name="T8" fmla="*/ 7 w 68"/>
                <a:gd name="T9" fmla="*/ 104 h 120"/>
                <a:gd name="T10" fmla="*/ 17 w 68"/>
                <a:gd name="T11" fmla="*/ 114 h 120"/>
                <a:gd name="T12" fmla="*/ 66 w 68"/>
                <a:gd name="T13" fmla="*/ 64 h 120"/>
                <a:gd name="T14" fmla="*/ 66 w 68"/>
                <a:gd name="T15" fmla="*/ 53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20">
                  <a:moveTo>
                    <a:pt x="66" y="53"/>
                  </a:moveTo>
                  <a:cubicBezTo>
                    <a:pt x="51" y="35"/>
                    <a:pt x="34" y="19"/>
                    <a:pt x="15" y="5"/>
                  </a:cubicBezTo>
                  <a:cubicBezTo>
                    <a:pt x="8" y="0"/>
                    <a:pt x="0" y="13"/>
                    <a:pt x="8" y="18"/>
                  </a:cubicBezTo>
                  <a:cubicBezTo>
                    <a:pt x="24" y="30"/>
                    <a:pt x="38" y="43"/>
                    <a:pt x="51" y="58"/>
                  </a:cubicBezTo>
                  <a:cubicBezTo>
                    <a:pt x="37" y="75"/>
                    <a:pt x="23" y="90"/>
                    <a:pt x="7" y="104"/>
                  </a:cubicBezTo>
                  <a:cubicBezTo>
                    <a:pt x="0" y="110"/>
                    <a:pt x="10" y="120"/>
                    <a:pt x="17" y="114"/>
                  </a:cubicBezTo>
                  <a:cubicBezTo>
                    <a:pt x="34" y="99"/>
                    <a:pt x="51" y="82"/>
                    <a:pt x="66" y="64"/>
                  </a:cubicBezTo>
                  <a:cubicBezTo>
                    <a:pt x="68" y="60"/>
                    <a:pt x="68" y="57"/>
                    <a:pt x="66" y="53"/>
                  </a:cubicBezTo>
                  <a:close/>
                </a:path>
              </a:pathLst>
            </a:custGeom>
            <a:solidFill>
              <a:srgbClr val="E1D6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íṣlíde">
              <a:extLst>
                <a:ext uri="{FF2B5EF4-FFF2-40B4-BE49-F238E27FC236}">
                  <a16:creationId xmlns:a16="http://schemas.microsoft.com/office/drawing/2014/main" id="{5FCB75BD-7AB4-4B75-BB9D-DF164F224862}"/>
                </a:ext>
              </a:extLst>
            </p:cNvPr>
            <p:cNvSpPr/>
            <p:nvPr/>
          </p:nvSpPr>
          <p:spPr bwMode="auto">
            <a:xfrm>
              <a:off x="5241925" y="3041650"/>
              <a:ext cx="84138" cy="136525"/>
            </a:xfrm>
            <a:custGeom>
              <a:avLst/>
              <a:gdLst>
                <a:gd name="T0" fmla="*/ 65 w 66"/>
                <a:gd name="T1" fmla="*/ 47 h 107"/>
                <a:gd name="T2" fmla="*/ 24 w 66"/>
                <a:gd name="T3" fmla="*/ 6 h 107"/>
                <a:gd name="T4" fmla="*/ 14 w 66"/>
                <a:gd name="T5" fmla="*/ 16 h 107"/>
                <a:gd name="T6" fmla="*/ 50 w 66"/>
                <a:gd name="T7" fmla="*/ 50 h 107"/>
                <a:gd name="T8" fmla="*/ 30 w 66"/>
                <a:gd name="T9" fmla="*/ 69 h 107"/>
                <a:gd name="T10" fmla="*/ 7 w 66"/>
                <a:gd name="T11" fmla="*/ 90 h 107"/>
                <a:gd name="T12" fmla="*/ 17 w 66"/>
                <a:gd name="T13" fmla="*/ 100 h 107"/>
                <a:gd name="T14" fmla="*/ 44 w 66"/>
                <a:gd name="T15" fmla="*/ 75 h 107"/>
                <a:gd name="T16" fmla="*/ 65 w 66"/>
                <a:gd name="T17" fmla="*/ 54 h 107"/>
                <a:gd name="T18" fmla="*/ 65 w 66"/>
                <a:gd name="T19" fmla="*/ 4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107">
                  <a:moveTo>
                    <a:pt x="65" y="47"/>
                  </a:moveTo>
                  <a:cubicBezTo>
                    <a:pt x="55" y="31"/>
                    <a:pt x="37" y="18"/>
                    <a:pt x="24" y="6"/>
                  </a:cubicBezTo>
                  <a:cubicBezTo>
                    <a:pt x="18" y="0"/>
                    <a:pt x="7" y="10"/>
                    <a:pt x="14" y="16"/>
                  </a:cubicBezTo>
                  <a:cubicBezTo>
                    <a:pt x="25" y="27"/>
                    <a:pt x="40" y="38"/>
                    <a:pt x="50" y="50"/>
                  </a:cubicBezTo>
                  <a:cubicBezTo>
                    <a:pt x="44" y="57"/>
                    <a:pt x="35" y="63"/>
                    <a:pt x="30" y="69"/>
                  </a:cubicBezTo>
                  <a:cubicBezTo>
                    <a:pt x="22" y="76"/>
                    <a:pt x="14" y="83"/>
                    <a:pt x="7" y="90"/>
                  </a:cubicBezTo>
                  <a:cubicBezTo>
                    <a:pt x="0" y="96"/>
                    <a:pt x="10" y="107"/>
                    <a:pt x="17" y="100"/>
                  </a:cubicBezTo>
                  <a:cubicBezTo>
                    <a:pt x="26" y="92"/>
                    <a:pt x="35" y="83"/>
                    <a:pt x="44" y="75"/>
                  </a:cubicBezTo>
                  <a:cubicBezTo>
                    <a:pt x="51" y="68"/>
                    <a:pt x="60" y="62"/>
                    <a:pt x="65" y="54"/>
                  </a:cubicBezTo>
                  <a:cubicBezTo>
                    <a:pt x="66" y="52"/>
                    <a:pt x="66" y="49"/>
                    <a:pt x="65" y="47"/>
                  </a:cubicBezTo>
                  <a:close/>
                </a:path>
              </a:pathLst>
            </a:custGeom>
            <a:solidFill>
              <a:srgbClr val="E1D6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íṣļiḓè">
              <a:extLst>
                <a:ext uri="{FF2B5EF4-FFF2-40B4-BE49-F238E27FC236}">
                  <a16:creationId xmlns:a16="http://schemas.microsoft.com/office/drawing/2014/main" id="{AA800D25-2B45-4AF9-BCC3-E40B902FFC71}"/>
                </a:ext>
              </a:extLst>
            </p:cNvPr>
            <p:cNvSpPr/>
            <p:nvPr/>
          </p:nvSpPr>
          <p:spPr bwMode="auto">
            <a:xfrm>
              <a:off x="5360988" y="3021013"/>
              <a:ext cx="36513" cy="66675"/>
            </a:xfrm>
            <a:custGeom>
              <a:avLst/>
              <a:gdLst>
                <a:gd name="T0" fmla="*/ 18 w 29"/>
                <a:gd name="T1" fmla="*/ 6 h 52"/>
                <a:gd name="T2" fmla="*/ 7 w 29"/>
                <a:gd name="T3" fmla="*/ 17 h 52"/>
                <a:gd name="T4" fmla="*/ 9 w 29"/>
                <a:gd name="T5" fmla="*/ 36 h 52"/>
                <a:gd name="T6" fmla="*/ 13 w 29"/>
                <a:gd name="T7" fmla="*/ 50 h 52"/>
                <a:gd name="T8" fmla="*/ 28 w 29"/>
                <a:gd name="T9" fmla="*/ 31 h 52"/>
                <a:gd name="T10" fmla="*/ 18 w 29"/>
                <a:gd name="T11" fmla="*/ 6 h 52"/>
              </a:gdLst>
              <a:ahLst/>
              <a:cxnLst>
                <a:cxn ang="0">
                  <a:pos x="T0" y="T1"/>
                </a:cxn>
                <a:cxn ang="0">
                  <a:pos x="T2" y="T3"/>
                </a:cxn>
                <a:cxn ang="0">
                  <a:pos x="T4" y="T5"/>
                </a:cxn>
                <a:cxn ang="0">
                  <a:pos x="T6" y="T7"/>
                </a:cxn>
                <a:cxn ang="0">
                  <a:pos x="T8" y="T9"/>
                </a:cxn>
                <a:cxn ang="0">
                  <a:pos x="T10" y="T11"/>
                </a:cxn>
              </a:cxnLst>
              <a:rect l="0" t="0" r="r" b="b"/>
              <a:pathLst>
                <a:path w="29" h="52">
                  <a:moveTo>
                    <a:pt x="18" y="6"/>
                  </a:moveTo>
                  <a:cubicBezTo>
                    <a:pt x="11" y="0"/>
                    <a:pt x="1" y="10"/>
                    <a:pt x="7" y="17"/>
                  </a:cubicBezTo>
                  <a:cubicBezTo>
                    <a:pt x="11" y="21"/>
                    <a:pt x="19" y="34"/>
                    <a:pt x="9" y="36"/>
                  </a:cubicBezTo>
                  <a:cubicBezTo>
                    <a:pt x="0" y="38"/>
                    <a:pt x="4" y="52"/>
                    <a:pt x="13" y="50"/>
                  </a:cubicBezTo>
                  <a:cubicBezTo>
                    <a:pt x="22" y="49"/>
                    <a:pt x="28" y="40"/>
                    <a:pt x="28" y="31"/>
                  </a:cubicBezTo>
                  <a:cubicBezTo>
                    <a:pt x="29" y="22"/>
                    <a:pt x="24" y="13"/>
                    <a:pt x="18" y="6"/>
                  </a:cubicBezTo>
                  <a:close/>
                </a:path>
              </a:pathLst>
            </a:custGeom>
            <a:solidFill>
              <a:srgbClr val="E1D6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î$ḷídê">
              <a:extLst>
                <a:ext uri="{FF2B5EF4-FFF2-40B4-BE49-F238E27FC236}">
                  <a16:creationId xmlns:a16="http://schemas.microsoft.com/office/drawing/2014/main" id="{E67F5E36-7015-48C0-8292-F4D866D9AA20}"/>
                </a:ext>
              </a:extLst>
            </p:cNvPr>
            <p:cNvSpPr/>
            <p:nvPr/>
          </p:nvSpPr>
          <p:spPr bwMode="auto">
            <a:xfrm>
              <a:off x="5418138" y="3065463"/>
              <a:ext cx="77788" cy="79375"/>
            </a:xfrm>
            <a:custGeom>
              <a:avLst/>
              <a:gdLst>
                <a:gd name="T0" fmla="*/ 52 w 61"/>
                <a:gd name="T1" fmla="*/ 9 h 61"/>
                <a:gd name="T2" fmla="*/ 44 w 61"/>
                <a:gd name="T3" fmla="*/ 6 h 61"/>
                <a:gd name="T4" fmla="*/ 8 w 61"/>
                <a:gd name="T5" fmla="*/ 13 h 61"/>
                <a:gd name="T6" fmla="*/ 10 w 61"/>
                <a:gd name="T7" fmla="*/ 49 h 61"/>
                <a:gd name="T8" fmla="*/ 47 w 61"/>
                <a:gd name="T9" fmla="*/ 52 h 61"/>
                <a:gd name="T10" fmla="*/ 52 w 61"/>
                <a:gd name="T11" fmla="*/ 9 h 61"/>
                <a:gd name="T12" fmla="*/ 39 w 61"/>
                <a:gd name="T13" fmla="*/ 40 h 61"/>
                <a:gd name="T14" fmla="*/ 20 w 61"/>
                <a:gd name="T15" fmla="*/ 39 h 61"/>
                <a:gd name="T16" fmla="*/ 38 w 61"/>
                <a:gd name="T17" fmla="*/ 19 h 61"/>
                <a:gd name="T18" fmla="*/ 42 w 61"/>
                <a:gd name="T19" fmla="*/ 19 h 61"/>
                <a:gd name="T20" fmla="*/ 39 w 61"/>
                <a:gd name="T21" fmla="*/ 4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61">
                  <a:moveTo>
                    <a:pt x="52" y="9"/>
                  </a:moveTo>
                  <a:cubicBezTo>
                    <a:pt x="50" y="6"/>
                    <a:pt x="47" y="5"/>
                    <a:pt x="44" y="6"/>
                  </a:cubicBezTo>
                  <a:cubicBezTo>
                    <a:pt x="32" y="0"/>
                    <a:pt x="17" y="2"/>
                    <a:pt x="8" y="13"/>
                  </a:cubicBezTo>
                  <a:cubicBezTo>
                    <a:pt x="0" y="23"/>
                    <a:pt x="1" y="39"/>
                    <a:pt x="10" y="49"/>
                  </a:cubicBezTo>
                  <a:cubicBezTo>
                    <a:pt x="20" y="61"/>
                    <a:pt x="36" y="61"/>
                    <a:pt x="47" y="52"/>
                  </a:cubicBezTo>
                  <a:cubicBezTo>
                    <a:pt x="60" y="41"/>
                    <a:pt x="61" y="22"/>
                    <a:pt x="52" y="9"/>
                  </a:cubicBezTo>
                  <a:close/>
                  <a:moveTo>
                    <a:pt x="39" y="40"/>
                  </a:moveTo>
                  <a:cubicBezTo>
                    <a:pt x="33" y="45"/>
                    <a:pt x="25" y="45"/>
                    <a:pt x="20" y="39"/>
                  </a:cubicBezTo>
                  <a:cubicBezTo>
                    <a:pt x="10" y="27"/>
                    <a:pt x="25" y="11"/>
                    <a:pt x="38" y="19"/>
                  </a:cubicBezTo>
                  <a:cubicBezTo>
                    <a:pt x="39" y="19"/>
                    <a:pt x="40" y="20"/>
                    <a:pt x="42" y="19"/>
                  </a:cubicBezTo>
                  <a:cubicBezTo>
                    <a:pt x="45" y="26"/>
                    <a:pt x="45" y="34"/>
                    <a:pt x="39" y="40"/>
                  </a:cubicBezTo>
                  <a:close/>
                </a:path>
              </a:pathLst>
            </a:custGeom>
            <a:solidFill>
              <a:srgbClr val="E1D6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îšļïḍé">
              <a:extLst>
                <a:ext uri="{FF2B5EF4-FFF2-40B4-BE49-F238E27FC236}">
                  <a16:creationId xmlns:a16="http://schemas.microsoft.com/office/drawing/2014/main" id="{2CC9EF69-A4CA-443D-B909-EEFBC19677BC}"/>
                </a:ext>
              </a:extLst>
            </p:cNvPr>
            <p:cNvSpPr/>
            <p:nvPr/>
          </p:nvSpPr>
          <p:spPr bwMode="auto">
            <a:xfrm>
              <a:off x="6691313" y="3565525"/>
              <a:ext cx="22225" cy="427038"/>
            </a:xfrm>
            <a:custGeom>
              <a:avLst/>
              <a:gdLst>
                <a:gd name="T0" fmla="*/ 14 w 14"/>
                <a:gd name="T1" fmla="*/ 269 h 269"/>
                <a:gd name="T2" fmla="*/ 0 w 14"/>
                <a:gd name="T3" fmla="*/ 269 h 269"/>
                <a:gd name="T4" fmla="*/ 1 w 14"/>
                <a:gd name="T5" fmla="*/ 0 h 269"/>
                <a:gd name="T6" fmla="*/ 14 w 14"/>
                <a:gd name="T7" fmla="*/ 0 h 269"/>
                <a:gd name="T8" fmla="*/ 14 w 14"/>
                <a:gd name="T9" fmla="*/ 269 h 269"/>
              </a:gdLst>
              <a:ahLst/>
              <a:cxnLst>
                <a:cxn ang="0">
                  <a:pos x="T0" y="T1"/>
                </a:cxn>
                <a:cxn ang="0">
                  <a:pos x="T2" y="T3"/>
                </a:cxn>
                <a:cxn ang="0">
                  <a:pos x="T4" y="T5"/>
                </a:cxn>
                <a:cxn ang="0">
                  <a:pos x="T6" y="T7"/>
                </a:cxn>
                <a:cxn ang="0">
                  <a:pos x="T8" y="T9"/>
                </a:cxn>
              </a:cxnLst>
              <a:rect l="0" t="0" r="r" b="b"/>
              <a:pathLst>
                <a:path w="14" h="269">
                  <a:moveTo>
                    <a:pt x="14" y="269"/>
                  </a:moveTo>
                  <a:lnTo>
                    <a:pt x="0" y="269"/>
                  </a:lnTo>
                  <a:lnTo>
                    <a:pt x="1" y="0"/>
                  </a:lnTo>
                  <a:lnTo>
                    <a:pt x="14" y="0"/>
                  </a:lnTo>
                  <a:lnTo>
                    <a:pt x="14" y="269"/>
                  </a:lnTo>
                  <a:close/>
                </a:path>
              </a:pathLst>
            </a:custGeom>
            <a:solidFill>
              <a:srgbClr val="E1D6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íşḻíḑê">
              <a:extLst>
                <a:ext uri="{FF2B5EF4-FFF2-40B4-BE49-F238E27FC236}">
                  <a16:creationId xmlns:a16="http://schemas.microsoft.com/office/drawing/2014/main" id="{B07FE14E-D61D-4A5E-B0E0-B5FFBA19F58D}"/>
                </a:ext>
              </a:extLst>
            </p:cNvPr>
            <p:cNvSpPr/>
            <p:nvPr/>
          </p:nvSpPr>
          <p:spPr bwMode="auto">
            <a:xfrm>
              <a:off x="6778625" y="3565525"/>
              <a:ext cx="20638" cy="427038"/>
            </a:xfrm>
            <a:prstGeom prst="rect">
              <a:avLst/>
            </a:prstGeom>
            <a:solidFill>
              <a:srgbClr val="E1D6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3" name="iś1íḍê">
              <a:extLst>
                <a:ext uri="{FF2B5EF4-FFF2-40B4-BE49-F238E27FC236}">
                  <a16:creationId xmlns:a16="http://schemas.microsoft.com/office/drawing/2014/main" id="{8724F3FF-7CB3-4A1B-AC3A-9DF39DAAAF33}"/>
                </a:ext>
              </a:extLst>
            </p:cNvPr>
            <p:cNvSpPr/>
            <p:nvPr/>
          </p:nvSpPr>
          <p:spPr bwMode="auto">
            <a:xfrm>
              <a:off x="6996113" y="4510088"/>
              <a:ext cx="4763" cy="28575"/>
            </a:xfrm>
            <a:custGeom>
              <a:avLst/>
              <a:gdLst>
                <a:gd name="T0" fmla="*/ 0 w 4"/>
                <a:gd name="T1" fmla="*/ 0 h 22"/>
                <a:gd name="T2" fmla="*/ 4 w 4"/>
                <a:gd name="T3" fmla="*/ 22 h 22"/>
                <a:gd name="T4" fmla="*/ 0 w 4"/>
                <a:gd name="T5" fmla="*/ 0 h 22"/>
              </a:gdLst>
              <a:ahLst/>
              <a:cxnLst>
                <a:cxn ang="0">
                  <a:pos x="T0" y="T1"/>
                </a:cxn>
                <a:cxn ang="0">
                  <a:pos x="T2" y="T3"/>
                </a:cxn>
                <a:cxn ang="0">
                  <a:pos x="T4" y="T5"/>
                </a:cxn>
              </a:cxnLst>
              <a:rect l="0" t="0" r="r" b="b"/>
              <a:pathLst>
                <a:path w="4" h="22">
                  <a:moveTo>
                    <a:pt x="0" y="0"/>
                  </a:moveTo>
                  <a:cubicBezTo>
                    <a:pt x="2" y="7"/>
                    <a:pt x="3" y="15"/>
                    <a:pt x="4" y="22"/>
                  </a:cubicBezTo>
                  <a:cubicBezTo>
                    <a:pt x="3" y="15"/>
                    <a:pt x="2" y="8"/>
                    <a:pt x="0" y="0"/>
                  </a:cubicBezTo>
                </a:path>
              </a:pathLst>
            </a:custGeom>
            <a:solidFill>
              <a:srgbClr val="E3E3E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îṥḷiḑé">
              <a:extLst>
                <a:ext uri="{FF2B5EF4-FFF2-40B4-BE49-F238E27FC236}">
                  <a16:creationId xmlns:a16="http://schemas.microsoft.com/office/drawing/2014/main" id="{ADFD5DF2-89B7-4BAB-AAC6-0412CDCA6C06}"/>
                </a:ext>
              </a:extLst>
            </p:cNvPr>
            <p:cNvSpPr/>
            <p:nvPr/>
          </p:nvSpPr>
          <p:spPr bwMode="auto">
            <a:xfrm>
              <a:off x="5273675" y="4465638"/>
              <a:ext cx="1588" cy="9525"/>
            </a:xfrm>
            <a:custGeom>
              <a:avLst/>
              <a:gdLst>
                <a:gd name="T0" fmla="*/ 0 w 2"/>
                <a:gd name="T1" fmla="*/ 0 h 8"/>
                <a:gd name="T2" fmla="*/ 0 w 2"/>
                <a:gd name="T3" fmla="*/ 0 h 8"/>
                <a:gd name="T4" fmla="*/ 2 w 2"/>
                <a:gd name="T5" fmla="*/ 8 h 8"/>
                <a:gd name="T6" fmla="*/ 2 w 2"/>
                <a:gd name="T7" fmla="*/ 0 h 8"/>
                <a:gd name="T8" fmla="*/ 0 w 2"/>
                <a:gd name="T9" fmla="*/ 0 h 8"/>
              </a:gdLst>
              <a:ahLst/>
              <a:cxnLst>
                <a:cxn ang="0">
                  <a:pos x="T0" y="T1"/>
                </a:cxn>
                <a:cxn ang="0">
                  <a:pos x="T2" y="T3"/>
                </a:cxn>
                <a:cxn ang="0">
                  <a:pos x="T4" y="T5"/>
                </a:cxn>
                <a:cxn ang="0">
                  <a:pos x="T6" y="T7"/>
                </a:cxn>
                <a:cxn ang="0">
                  <a:pos x="T8" y="T9"/>
                </a:cxn>
              </a:cxnLst>
              <a:rect l="0" t="0" r="r" b="b"/>
              <a:pathLst>
                <a:path w="2" h="8">
                  <a:moveTo>
                    <a:pt x="0" y="0"/>
                  </a:moveTo>
                  <a:cubicBezTo>
                    <a:pt x="0" y="0"/>
                    <a:pt x="0" y="0"/>
                    <a:pt x="0" y="0"/>
                  </a:cubicBezTo>
                  <a:cubicBezTo>
                    <a:pt x="2" y="8"/>
                    <a:pt x="2" y="8"/>
                    <a:pt x="2" y="8"/>
                  </a:cubicBezTo>
                  <a:cubicBezTo>
                    <a:pt x="2" y="0"/>
                    <a:pt x="2" y="0"/>
                    <a:pt x="2" y="0"/>
                  </a:cubicBezTo>
                  <a:cubicBezTo>
                    <a:pt x="0" y="0"/>
                    <a:pt x="0" y="0"/>
                    <a:pt x="0" y="0"/>
                  </a:cubicBezTo>
                </a:path>
              </a:pathLst>
            </a:custGeom>
            <a:solidFill>
              <a:srgbClr val="CACB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îSlîḓê">
              <a:extLst>
                <a:ext uri="{FF2B5EF4-FFF2-40B4-BE49-F238E27FC236}">
                  <a16:creationId xmlns:a16="http://schemas.microsoft.com/office/drawing/2014/main" id="{C88DDFA1-189E-4121-AD16-70561DF90DB4}"/>
                </a:ext>
              </a:extLst>
            </p:cNvPr>
            <p:cNvSpPr/>
            <p:nvPr/>
          </p:nvSpPr>
          <p:spPr bwMode="auto">
            <a:xfrm>
              <a:off x="5275263" y="4465638"/>
              <a:ext cx="1725613" cy="73025"/>
            </a:xfrm>
            <a:custGeom>
              <a:avLst/>
              <a:gdLst>
                <a:gd name="T0" fmla="*/ 321 w 1344"/>
                <a:gd name="T1" fmla="*/ 0 h 57"/>
                <a:gd name="T2" fmla="*/ 321 w 1344"/>
                <a:gd name="T3" fmla="*/ 20 h 57"/>
                <a:gd name="T4" fmla="*/ 1344 w 1344"/>
                <a:gd name="T5" fmla="*/ 57 h 57"/>
                <a:gd name="T6" fmla="*/ 1344 w 1344"/>
                <a:gd name="T7" fmla="*/ 57 h 57"/>
                <a:gd name="T8" fmla="*/ 1340 w 1344"/>
                <a:gd name="T9" fmla="*/ 35 h 57"/>
                <a:gd name="T10" fmla="*/ 1333 w 1344"/>
                <a:gd name="T11" fmla="*/ 3 h 57"/>
                <a:gd name="T12" fmla="*/ 321 w 1344"/>
                <a:gd name="T13" fmla="*/ 0 h 57"/>
                <a:gd name="T14" fmla="*/ 0 w 1344"/>
                <a:gd name="T15" fmla="*/ 0 h 57"/>
                <a:gd name="T16" fmla="*/ 0 w 1344"/>
                <a:gd name="T17" fmla="*/ 8 h 57"/>
                <a:gd name="T18" fmla="*/ 0 w 1344"/>
                <a:gd name="T19" fmla="*/ 8 h 57"/>
                <a:gd name="T20" fmla="*/ 135 w 1344"/>
                <a:gd name="T21" fmla="*/ 13 h 57"/>
                <a:gd name="T22" fmla="*/ 135 w 1344"/>
                <a:gd name="T23" fmla="*/ 0 h 57"/>
                <a:gd name="T24" fmla="*/ 114 w 1344"/>
                <a:gd name="T25" fmla="*/ 0 h 57"/>
                <a:gd name="T26" fmla="*/ 0 w 1344"/>
                <a:gd name="T2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44" h="57">
                  <a:moveTo>
                    <a:pt x="321" y="0"/>
                  </a:moveTo>
                  <a:cubicBezTo>
                    <a:pt x="321" y="20"/>
                    <a:pt x="321" y="20"/>
                    <a:pt x="321" y="20"/>
                  </a:cubicBezTo>
                  <a:cubicBezTo>
                    <a:pt x="1344" y="57"/>
                    <a:pt x="1344" y="57"/>
                    <a:pt x="1344" y="57"/>
                  </a:cubicBezTo>
                  <a:cubicBezTo>
                    <a:pt x="1344" y="57"/>
                    <a:pt x="1344" y="57"/>
                    <a:pt x="1344" y="57"/>
                  </a:cubicBezTo>
                  <a:cubicBezTo>
                    <a:pt x="1343" y="50"/>
                    <a:pt x="1342" y="42"/>
                    <a:pt x="1340" y="35"/>
                  </a:cubicBezTo>
                  <a:cubicBezTo>
                    <a:pt x="1337" y="18"/>
                    <a:pt x="1333" y="3"/>
                    <a:pt x="1333" y="3"/>
                  </a:cubicBezTo>
                  <a:cubicBezTo>
                    <a:pt x="321" y="0"/>
                    <a:pt x="321" y="0"/>
                    <a:pt x="321" y="0"/>
                  </a:cubicBezTo>
                  <a:moveTo>
                    <a:pt x="0" y="0"/>
                  </a:moveTo>
                  <a:cubicBezTo>
                    <a:pt x="0" y="8"/>
                    <a:pt x="0" y="8"/>
                    <a:pt x="0" y="8"/>
                  </a:cubicBezTo>
                  <a:cubicBezTo>
                    <a:pt x="0" y="8"/>
                    <a:pt x="0" y="8"/>
                    <a:pt x="0" y="8"/>
                  </a:cubicBezTo>
                  <a:cubicBezTo>
                    <a:pt x="135" y="13"/>
                    <a:pt x="135" y="13"/>
                    <a:pt x="135" y="13"/>
                  </a:cubicBezTo>
                  <a:cubicBezTo>
                    <a:pt x="135" y="0"/>
                    <a:pt x="135" y="0"/>
                    <a:pt x="135" y="0"/>
                  </a:cubicBezTo>
                  <a:cubicBezTo>
                    <a:pt x="114" y="0"/>
                    <a:pt x="114" y="0"/>
                    <a:pt x="114" y="0"/>
                  </a:cubicBezTo>
                  <a:cubicBezTo>
                    <a:pt x="0" y="0"/>
                    <a:pt x="0" y="0"/>
                    <a:pt x="0" y="0"/>
                  </a:cubicBezTo>
                </a:path>
              </a:pathLst>
            </a:custGeom>
            <a:solidFill>
              <a:srgbClr val="BD5E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íṥlíďê">
              <a:extLst>
                <a:ext uri="{FF2B5EF4-FFF2-40B4-BE49-F238E27FC236}">
                  <a16:creationId xmlns:a16="http://schemas.microsoft.com/office/drawing/2014/main" id="{71626DA8-5690-4F29-894E-47F293BCD3A6}"/>
                </a:ext>
              </a:extLst>
            </p:cNvPr>
            <p:cNvSpPr/>
            <p:nvPr/>
          </p:nvSpPr>
          <p:spPr bwMode="auto">
            <a:xfrm>
              <a:off x="5448300" y="4465638"/>
              <a:ext cx="239713" cy="25400"/>
            </a:xfrm>
            <a:custGeom>
              <a:avLst/>
              <a:gdLst>
                <a:gd name="T0" fmla="*/ 0 w 151"/>
                <a:gd name="T1" fmla="*/ 0 h 16"/>
                <a:gd name="T2" fmla="*/ 0 w 151"/>
                <a:gd name="T3" fmla="*/ 10 h 16"/>
                <a:gd name="T4" fmla="*/ 151 w 151"/>
                <a:gd name="T5" fmla="*/ 16 h 16"/>
                <a:gd name="T6" fmla="*/ 151 w 151"/>
                <a:gd name="T7" fmla="*/ 0 h 16"/>
                <a:gd name="T8" fmla="*/ 0 w 151"/>
                <a:gd name="T9" fmla="*/ 0 h 16"/>
              </a:gdLst>
              <a:ahLst/>
              <a:cxnLst>
                <a:cxn ang="0">
                  <a:pos x="T0" y="T1"/>
                </a:cxn>
                <a:cxn ang="0">
                  <a:pos x="T2" y="T3"/>
                </a:cxn>
                <a:cxn ang="0">
                  <a:pos x="T4" y="T5"/>
                </a:cxn>
                <a:cxn ang="0">
                  <a:pos x="T6" y="T7"/>
                </a:cxn>
                <a:cxn ang="0">
                  <a:pos x="T8" y="T9"/>
                </a:cxn>
              </a:cxnLst>
              <a:rect l="0" t="0" r="r" b="b"/>
              <a:pathLst>
                <a:path w="151" h="16">
                  <a:moveTo>
                    <a:pt x="0" y="0"/>
                  </a:moveTo>
                  <a:lnTo>
                    <a:pt x="0" y="10"/>
                  </a:lnTo>
                  <a:lnTo>
                    <a:pt x="151" y="16"/>
                  </a:lnTo>
                  <a:lnTo>
                    <a:pt x="151" y="0"/>
                  </a:lnTo>
                  <a:lnTo>
                    <a:pt x="0" y="0"/>
                  </a:lnTo>
                  <a:close/>
                </a:path>
              </a:pathLst>
            </a:custGeom>
            <a:solidFill>
              <a:srgbClr val="7681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íŝ1îde">
              <a:extLst>
                <a:ext uri="{FF2B5EF4-FFF2-40B4-BE49-F238E27FC236}">
                  <a16:creationId xmlns:a16="http://schemas.microsoft.com/office/drawing/2014/main" id="{F44765BB-9217-436E-8877-57DC8CF4A2DF}"/>
                </a:ext>
              </a:extLst>
            </p:cNvPr>
            <p:cNvSpPr/>
            <p:nvPr/>
          </p:nvSpPr>
          <p:spPr bwMode="auto">
            <a:xfrm>
              <a:off x="5448300" y="4465638"/>
              <a:ext cx="239713" cy="25400"/>
            </a:xfrm>
            <a:custGeom>
              <a:avLst/>
              <a:gdLst>
                <a:gd name="T0" fmla="*/ 0 w 151"/>
                <a:gd name="T1" fmla="*/ 0 h 16"/>
                <a:gd name="T2" fmla="*/ 0 w 151"/>
                <a:gd name="T3" fmla="*/ 10 h 16"/>
                <a:gd name="T4" fmla="*/ 151 w 151"/>
                <a:gd name="T5" fmla="*/ 16 h 16"/>
                <a:gd name="T6" fmla="*/ 151 w 151"/>
                <a:gd name="T7" fmla="*/ 0 h 16"/>
                <a:gd name="T8" fmla="*/ 0 w 151"/>
                <a:gd name="T9" fmla="*/ 0 h 16"/>
              </a:gdLst>
              <a:ahLst/>
              <a:cxnLst>
                <a:cxn ang="0">
                  <a:pos x="T0" y="T1"/>
                </a:cxn>
                <a:cxn ang="0">
                  <a:pos x="T2" y="T3"/>
                </a:cxn>
                <a:cxn ang="0">
                  <a:pos x="T4" y="T5"/>
                </a:cxn>
                <a:cxn ang="0">
                  <a:pos x="T6" y="T7"/>
                </a:cxn>
                <a:cxn ang="0">
                  <a:pos x="T8" y="T9"/>
                </a:cxn>
              </a:cxnLst>
              <a:rect l="0" t="0" r="r" b="b"/>
              <a:pathLst>
                <a:path w="151" h="16">
                  <a:moveTo>
                    <a:pt x="0" y="0"/>
                  </a:moveTo>
                  <a:lnTo>
                    <a:pt x="0" y="10"/>
                  </a:lnTo>
                  <a:lnTo>
                    <a:pt x="151" y="16"/>
                  </a:lnTo>
                  <a:lnTo>
                    <a:pt x="151"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i$ḻîďè">
              <a:extLst>
                <a:ext uri="{FF2B5EF4-FFF2-40B4-BE49-F238E27FC236}">
                  <a16:creationId xmlns:a16="http://schemas.microsoft.com/office/drawing/2014/main" id="{D9476536-64FA-45E5-BFA5-9CFDEADF6741}"/>
                </a:ext>
              </a:extLst>
            </p:cNvPr>
            <p:cNvSpPr/>
            <p:nvPr/>
          </p:nvSpPr>
          <p:spPr bwMode="auto">
            <a:xfrm>
              <a:off x="5273675" y="44656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AC8F7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í$ḷïḑè">
              <a:extLst>
                <a:ext uri="{FF2B5EF4-FFF2-40B4-BE49-F238E27FC236}">
                  <a16:creationId xmlns:a16="http://schemas.microsoft.com/office/drawing/2014/main" id="{ED0A00DA-5E05-4DDE-9645-E820F5239F49}"/>
                </a:ext>
              </a:extLst>
            </p:cNvPr>
            <p:cNvSpPr/>
            <p:nvPr/>
          </p:nvSpPr>
          <p:spPr bwMode="auto">
            <a:xfrm>
              <a:off x="5273675" y="4465638"/>
              <a:ext cx="147638" cy="0"/>
            </a:xfrm>
            <a:custGeom>
              <a:avLst/>
              <a:gdLst>
                <a:gd name="T0" fmla="*/ 0 w 93"/>
                <a:gd name="T1" fmla="*/ 0 w 93"/>
                <a:gd name="T2" fmla="*/ 0 w 93"/>
                <a:gd name="T3" fmla="*/ 1 w 93"/>
                <a:gd name="T4" fmla="*/ 93 w 93"/>
                <a:gd name="T5" fmla="*/ 0 w 93"/>
              </a:gdLst>
              <a:ahLst/>
              <a:cxnLst>
                <a:cxn ang="0">
                  <a:pos x="T0" y="0"/>
                </a:cxn>
                <a:cxn ang="0">
                  <a:pos x="T1" y="0"/>
                </a:cxn>
                <a:cxn ang="0">
                  <a:pos x="T2" y="0"/>
                </a:cxn>
                <a:cxn ang="0">
                  <a:pos x="T3" y="0"/>
                </a:cxn>
                <a:cxn ang="0">
                  <a:pos x="T4" y="0"/>
                </a:cxn>
                <a:cxn ang="0">
                  <a:pos x="T5" y="0"/>
                </a:cxn>
              </a:cxnLst>
              <a:rect l="0" t="0" r="r" b="b"/>
              <a:pathLst>
                <a:path w="93">
                  <a:moveTo>
                    <a:pt x="0" y="0"/>
                  </a:moveTo>
                  <a:lnTo>
                    <a:pt x="0" y="0"/>
                  </a:lnTo>
                  <a:lnTo>
                    <a:pt x="0" y="0"/>
                  </a:lnTo>
                  <a:lnTo>
                    <a:pt x="1" y="0"/>
                  </a:lnTo>
                  <a:lnTo>
                    <a:pt x="93" y="0"/>
                  </a:lnTo>
                  <a:lnTo>
                    <a:pt x="0" y="0"/>
                  </a:lnTo>
                  <a:close/>
                </a:path>
              </a:pathLst>
            </a:custGeom>
            <a:solidFill>
              <a:srgbClr val="CEAF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iṩľïdè">
              <a:extLst>
                <a:ext uri="{FF2B5EF4-FFF2-40B4-BE49-F238E27FC236}">
                  <a16:creationId xmlns:a16="http://schemas.microsoft.com/office/drawing/2014/main" id="{1B56AE37-BCC8-4FE5-8A1E-3558EE98944E}"/>
                </a:ext>
              </a:extLst>
            </p:cNvPr>
            <p:cNvSpPr/>
            <p:nvPr/>
          </p:nvSpPr>
          <p:spPr bwMode="auto">
            <a:xfrm>
              <a:off x="5273675" y="4465638"/>
              <a:ext cx="147638" cy="0"/>
            </a:xfrm>
            <a:custGeom>
              <a:avLst/>
              <a:gdLst>
                <a:gd name="T0" fmla="*/ 0 w 93"/>
                <a:gd name="T1" fmla="*/ 0 w 93"/>
                <a:gd name="T2" fmla="*/ 0 w 93"/>
                <a:gd name="T3" fmla="*/ 1 w 93"/>
                <a:gd name="T4" fmla="*/ 93 w 93"/>
                <a:gd name="T5" fmla="*/ 0 w 93"/>
              </a:gdLst>
              <a:ahLst/>
              <a:cxnLst>
                <a:cxn ang="0">
                  <a:pos x="T0" y="0"/>
                </a:cxn>
                <a:cxn ang="0">
                  <a:pos x="T1" y="0"/>
                </a:cxn>
                <a:cxn ang="0">
                  <a:pos x="T2" y="0"/>
                </a:cxn>
                <a:cxn ang="0">
                  <a:pos x="T3" y="0"/>
                </a:cxn>
                <a:cxn ang="0">
                  <a:pos x="T4" y="0"/>
                </a:cxn>
                <a:cxn ang="0">
                  <a:pos x="T5" y="0"/>
                </a:cxn>
              </a:cxnLst>
              <a:rect l="0" t="0" r="r" b="b"/>
              <a:pathLst>
                <a:path w="93">
                  <a:moveTo>
                    <a:pt x="0" y="0"/>
                  </a:moveTo>
                  <a:lnTo>
                    <a:pt x="0" y="0"/>
                  </a:lnTo>
                  <a:lnTo>
                    <a:pt x="0" y="0"/>
                  </a:lnTo>
                  <a:lnTo>
                    <a:pt x="1" y="0"/>
                  </a:lnTo>
                  <a:lnTo>
                    <a:pt x="93"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îṣ1ide">
              <a:extLst>
                <a:ext uri="{FF2B5EF4-FFF2-40B4-BE49-F238E27FC236}">
                  <a16:creationId xmlns:a16="http://schemas.microsoft.com/office/drawing/2014/main" id="{E56A9D94-2504-4EAB-8E8C-FCD285A0F0C3}"/>
                </a:ext>
              </a:extLst>
            </p:cNvPr>
            <p:cNvSpPr/>
            <p:nvPr/>
          </p:nvSpPr>
          <p:spPr bwMode="auto">
            <a:xfrm>
              <a:off x="4884738" y="3257550"/>
              <a:ext cx="2201863" cy="314325"/>
            </a:xfrm>
            <a:custGeom>
              <a:avLst/>
              <a:gdLst>
                <a:gd name="T0" fmla="*/ 1710 w 1714"/>
                <a:gd name="T1" fmla="*/ 245 h 245"/>
                <a:gd name="T2" fmla="*/ 3 w 1714"/>
                <a:gd name="T3" fmla="*/ 241 h 245"/>
                <a:gd name="T4" fmla="*/ 0 w 1714"/>
                <a:gd name="T5" fmla="*/ 237 h 245"/>
                <a:gd name="T6" fmla="*/ 0 w 1714"/>
                <a:gd name="T7" fmla="*/ 3 h 245"/>
                <a:gd name="T8" fmla="*/ 4 w 1714"/>
                <a:gd name="T9" fmla="*/ 0 h 245"/>
                <a:gd name="T10" fmla="*/ 1710 w 1714"/>
                <a:gd name="T11" fmla="*/ 4 h 245"/>
                <a:gd name="T12" fmla="*/ 1714 w 1714"/>
                <a:gd name="T13" fmla="*/ 8 h 245"/>
                <a:gd name="T14" fmla="*/ 1714 w 1714"/>
                <a:gd name="T15" fmla="*/ 241 h 245"/>
                <a:gd name="T16" fmla="*/ 1710 w 1714"/>
                <a:gd name="T17" fmla="*/ 245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4" h="245">
                  <a:moveTo>
                    <a:pt x="1710" y="245"/>
                  </a:moveTo>
                  <a:cubicBezTo>
                    <a:pt x="3" y="241"/>
                    <a:pt x="3" y="241"/>
                    <a:pt x="3" y="241"/>
                  </a:cubicBezTo>
                  <a:cubicBezTo>
                    <a:pt x="1" y="241"/>
                    <a:pt x="0" y="239"/>
                    <a:pt x="0" y="237"/>
                  </a:cubicBezTo>
                  <a:cubicBezTo>
                    <a:pt x="0" y="3"/>
                    <a:pt x="0" y="3"/>
                    <a:pt x="0" y="3"/>
                  </a:cubicBezTo>
                  <a:cubicBezTo>
                    <a:pt x="0" y="1"/>
                    <a:pt x="2" y="0"/>
                    <a:pt x="4" y="0"/>
                  </a:cubicBezTo>
                  <a:cubicBezTo>
                    <a:pt x="1710" y="4"/>
                    <a:pt x="1710" y="4"/>
                    <a:pt x="1710" y="4"/>
                  </a:cubicBezTo>
                  <a:cubicBezTo>
                    <a:pt x="1712" y="4"/>
                    <a:pt x="1714" y="5"/>
                    <a:pt x="1714" y="8"/>
                  </a:cubicBezTo>
                  <a:cubicBezTo>
                    <a:pt x="1714" y="241"/>
                    <a:pt x="1714" y="241"/>
                    <a:pt x="1714" y="241"/>
                  </a:cubicBezTo>
                  <a:cubicBezTo>
                    <a:pt x="1714" y="244"/>
                    <a:pt x="1712" y="245"/>
                    <a:pt x="1710" y="245"/>
                  </a:cubicBezTo>
                  <a:close/>
                </a:path>
              </a:pathLst>
            </a:custGeom>
            <a:solidFill>
              <a:srgbClr val="6F61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îŝlíďê">
              <a:extLst>
                <a:ext uri="{FF2B5EF4-FFF2-40B4-BE49-F238E27FC236}">
                  <a16:creationId xmlns:a16="http://schemas.microsoft.com/office/drawing/2014/main" id="{86519FE2-4F65-4B59-8FAC-31037B2C7717}"/>
                </a:ext>
              </a:extLst>
            </p:cNvPr>
            <p:cNvSpPr/>
            <p:nvPr/>
          </p:nvSpPr>
          <p:spPr bwMode="auto">
            <a:xfrm>
              <a:off x="5138738" y="3348038"/>
              <a:ext cx="33338" cy="127000"/>
            </a:xfrm>
            <a:custGeom>
              <a:avLst/>
              <a:gdLst>
                <a:gd name="T0" fmla="*/ 21 w 21"/>
                <a:gd name="T1" fmla="*/ 80 h 80"/>
                <a:gd name="T2" fmla="*/ 0 w 21"/>
                <a:gd name="T3" fmla="*/ 80 h 80"/>
                <a:gd name="T4" fmla="*/ 0 w 21"/>
                <a:gd name="T5" fmla="*/ 0 h 80"/>
                <a:gd name="T6" fmla="*/ 21 w 21"/>
                <a:gd name="T7" fmla="*/ 1 h 80"/>
                <a:gd name="T8" fmla="*/ 21 w 21"/>
                <a:gd name="T9" fmla="*/ 80 h 80"/>
              </a:gdLst>
              <a:ahLst/>
              <a:cxnLst>
                <a:cxn ang="0">
                  <a:pos x="T0" y="T1"/>
                </a:cxn>
                <a:cxn ang="0">
                  <a:pos x="T2" y="T3"/>
                </a:cxn>
                <a:cxn ang="0">
                  <a:pos x="T4" y="T5"/>
                </a:cxn>
                <a:cxn ang="0">
                  <a:pos x="T6" y="T7"/>
                </a:cxn>
                <a:cxn ang="0">
                  <a:pos x="T8" y="T9"/>
                </a:cxn>
              </a:cxnLst>
              <a:rect l="0" t="0" r="r" b="b"/>
              <a:pathLst>
                <a:path w="21" h="80">
                  <a:moveTo>
                    <a:pt x="21" y="80"/>
                  </a:moveTo>
                  <a:lnTo>
                    <a:pt x="0" y="80"/>
                  </a:lnTo>
                  <a:lnTo>
                    <a:pt x="0" y="0"/>
                  </a:lnTo>
                  <a:lnTo>
                    <a:pt x="21" y="1"/>
                  </a:lnTo>
                  <a:lnTo>
                    <a:pt x="21" y="80"/>
                  </a:lnTo>
                  <a:close/>
                </a:path>
              </a:pathLst>
            </a:custGeom>
            <a:solidFill>
              <a:srgbClr val="E1D6B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îsľîdè">
              <a:extLst>
                <a:ext uri="{FF2B5EF4-FFF2-40B4-BE49-F238E27FC236}">
                  <a16:creationId xmlns:a16="http://schemas.microsoft.com/office/drawing/2014/main" id="{55492D45-1436-432F-B671-A5DD6C278091}"/>
                </a:ext>
              </a:extLst>
            </p:cNvPr>
            <p:cNvSpPr/>
            <p:nvPr/>
          </p:nvSpPr>
          <p:spPr bwMode="auto">
            <a:xfrm>
              <a:off x="5243513" y="3349625"/>
              <a:ext cx="33338" cy="125413"/>
            </a:xfrm>
            <a:prstGeom prst="rect">
              <a:avLst/>
            </a:prstGeom>
            <a:solidFill>
              <a:srgbClr val="E1D6B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4" name="îS1îḍé">
              <a:extLst>
                <a:ext uri="{FF2B5EF4-FFF2-40B4-BE49-F238E27FC236}">
                  <a16:creationId xmlns:a16="http://schemas.microsoft.com/office/drawing/2014/main" id="{A68D36E7-C8BA-409D-993F-DE6015B89258}"/>
                </a:ext>
              </a:extLst>
            </p:cNvPr>
            <p:cNvSpPr/>
            <p:nvPr/>
          </p:nvSpPr>
          <p:spPr bwMode="auto">
            <a:xfrm>
              <a:off x="4994275" y="3232150"/>
              <a:ext cx="2208213" cy="30163"/>
            </a:xfrm>
            <a:custGeom>
              <a:avLst/>
              <a:gdLst>
                <a:gd name="T0" fmla="*/ 1720 w 1720"/>
                <a:gd name="T1" fmla="*/ 23 h 23"/>
                <a:gd name="T2" fmla="*/ 9 w 1720"/>
                <a:gd name="T3" fmla="*/ 21 h 23"/>
                <a:gd name="T4" fmla="*/ 1 w 1720"/>
                <a:gd name="T5" fmla="*/ 11 h 23"/>
                <a:gd name="T6" fmla="*/ 1716 w 1720"/>
                <a:gd name="T7" fmla="*/ 0 h 23"/>
                <a:gd name="T8" fmla="*/ 1720 w 1720"/>
                <a:gd name="T9" fmla="*/ 23 h 23"/>
              </a:gdLst>
              <a:ahLst/>
              <a:cxnLst>
                <a:cxn ang="0">
                  <a:pos x="T0" y="T1"/>
                </a:cxn>
                <a:cxn ang="0">
                  <a:pos x="T2" y="T3"/>
                </a:cxn>
                <a:cxn ang="0">
                  <a:pos x="T4" y="T5"/>
                </a:cxn>
                <a:cxn ang="0">
                  <a:pos x="T6" y="T7"/>
                </a:cxn>
                <a:cxn ang="0">
                  <a:pos x="T8" y="T9"/>
                </a:cxn>
              </a:cxnLst>
              <a:rect l="0" t="0" r="r" b="b"/>
              <a:pathLst>
                <a:path w="1720" h="23">
                  <a:moveTo>
                    <a:pt x="1720" y="23"/>
                  </a:moveTo>
                  <a:cubicBezTo>
                    <a:pt x="9" y="21"/>
                    <a:pt x="9" y="21"/>
                    <a:pt x="9" y="21"/>
                  </a:cubicBezTo>
                  <a:cubicBezTo>
                    <a:pt x="4" y="21"/>
                    <a:pt x="0" y="16"/>
                    <a:pt x="1" y="11"/>
                  </a:cubicBezTo>
                  <a:cubicBezTo>
                    <a:pt x="1716" y="0"/>
                    <a:pt x="1716" y="0"/>
                    <a:pt x="1716" y="0"/>
                  </a:cubicBezTo>
                  <a:lnTo>
                    <a:pt x="1720" y="23"/>
                  </a:lnTo>
                  <a:close/>
                </a:path>
              </a:pathLst>
            </a:custGeom>
            <a:solidFill>
              <a:srgbClr val="EFE4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iśḻïḋé">
              <a:extLst>
                <a:ext uri="{FF2B5EF4-FFF2-40B4-BE49-F238E27FC236}">
                  <a16:creationId xmlns:a16="http://schemas.microsoft.com/office/drawing/2014/main" id="{CD05538D-6FC0-42E7-BEF0-7870D51D1A16}"/>
                </a:ext>
              </a:extLst>
            </p:cNvPr>
            <p:cNvSpPr/>
            <p:nvPr/>
          </p:nvSpPr>
          <p:spPr bwMode="auto">
            <a:xfrm>
              <a:off x="4986338" y="3217863"/>
              <a:ext cx="2208213" cy="30163"/>
            </a:xfrm>
            <a:custGeom>
              <a:avLst/>
              <a:gdLst>
                <a:gd name="T0" fmla="*/ 1720 w 1720"/>
                <a:gd name="T1" fmla="*/ 23 h 23"/>
                <a:gd name="T2" fmla="*/ 8 w 1720"/>
                <a:gd name="T3" fmla="*/ 22 h 23"/>
                <a:gd name="T4" fmla="*/ 1 w 1720"/>
                <a:gd name="T5" fmla="*/ 12 h 23"/>
                <a:gd name="T6" fmla="*/ 1716 w 1720"/>
                <a:gd name="T7" fmla="*/ 0 h 23"/>
                <a:gd name="T8" fmla="*/ 1720 w 1720"/>
                <a:gd name="T9" fmla="*/ 23 h 23"/>
              </a:gdLst>
              <a:ahLst/>
              <a:cxnLst>
                <a:cxn ang="0">
                  <a:pos x="T0" y="T1"/>
                </a:cxn>
                <a:cxn ang="0">
                  <a:pos x="T2" y="T3"/>
                </a:cxn>
                <a:cxn ang="0">
                  <a:pos x="T4" y="T5"/>
                </a:cxn>
                <a:cxn ang="0">
                  <a:pos x="T6" y="T7"/>
                </a:cxn>
                <a:cxn ang="0">
                  <a:pos x="T8" y="T9"/>
                </a:cxn>
              </a:cxnLst>
              <a:rect l="0" t="0" r="r" b="b"/>
              <a:pathLst>
                <a:path w="1720" h="23">
                  <a:moveTo>
                    <a:pt x="1720" y="23"/>
                  </a:moveTo>
                  <a:cubicBezTo>
                    <a:pt x="8" y="22"/>
                    <a:pt x="8" y="22"/>
                    <a:pt x="8" y="22"/>
                  </a:cubicBezTo>
                  <a:cubicBezTo>
                    <a:pt x="3" y="22"/>
                    <a:pt x="0" y="17"/>
                    <a:pt x="1" y="12"/>
                  </a:cubicBezTo>
                  <a:cubicBezTo>
                    <a:pt x="1716" y="0"/>
                    <a:pt x="1716" y="0"/>
                    <a:pt x="1716" y="0"/>
                  </a:cubicBezTo>
                  <a:lnTo>
                    <a:pt x="1720" y="23"/>
                  </a:lnTo>
                  <a:close/>
                </a:path>
              </a:pathLst>
            </a:custGeom>
            <a:solidFill>
              <a:srgbClr val="E3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íṩļîdé">
              <a:extLst>
                <a:ext uri="{FF2B5EF4-FFF2-40B4-BE49-F238E27FC236}">
                  <a16:creationId xmlns:a16="http://schemas.microsoft.com/office/drawing/2014/main" id="{ED18912A-0CE1-4569-B342-560028EC7E2A}"/>
                </a:ext>
              </a:extLst>
            </p:cNvPr>
            <p:cNvSpPr/>
            <p:nvPr/>
          </p:nvSpPr>
          <p:spPr bwMode="auto">
            <a:xfrm>
              <a:off x="5334000" y="2351088"/>
              <a:ext cx="114300" cy="608013"/>
            </a:xfrm>
            <a:custGeom>
              <a:avLst/>
              <a:gdLst>
                <a:gd name="T0" fmla="*/ 10 w 88"/>
                <a:gd name="T1" fmla="*/ 36 h 474"/>
                <a:gd name="T2" fmla="*/ 0 w 88"/>
                <a:gd name="T3" fmla="*/ 463 h 474"/>
                <a:gd name="T4" fmla="*/ 87 w 88"/>
                <a:gd name="T5" fmla="*/ 474 h 474"/>
                <a:gd name="T6" fmla="*/ 88 w 88"/>
                <a:gd name="T7" fmla="*/ 0 h 474"/>
                <a:gd name="T8" fmla="*/ 10 w 88"/>
                <a:gd name="T9" fmla="*/ 36 h 474"/>
              </a:gdLst>
              <a:ahLst/>
              <a:cxnLst>
                <a:cxn ang="0">
                  <a:pos x="T0" y="T1"/>
                </a:cxn>
                <a:cxn ang="0">
                  <a:pos x="T2" y="T3"/>
                </a:cxn>
                <a:cxn ang="0">
                  <a:pos x="T4" y="T5"/>
                </a:cxn>
                <a:cxn ang="0">
                  <a:pos x="T6" y="T7"/>
                </a:cxn>
                <a:cxn ang="0">
                  <a:pos x="T8" y="T9"/>
                </a:cxn>
              </a:cxnLst>
              <a:rect l="0" t="0" r="r" b="b"/>
              <a:pathLst>
                <a:path w="88" h="474">
                  <a:moveTo>
                    <a:pt x="10" y="36"/>
                  </a:moveTo>
                  <a:cubicBezTo>
                    <a:pt x="10" y="36"/>
                    <a:pt x="61" y="338"/>
                    <a:pt x="0" y="463"/>
                  </a:cubicBezTo>
                  <a:cubicBezTo>
                    <a:pt x="87" y="474"/>
                    <a:pt x="87" y="474"/>
                    <a:pt x="87" y="474"/>
                  </a:cubicBezTo>
                  <a:cubicBezTo>
                    <a:pt x="88" y="0"/>
                    <a:pt x="88" y="0"/>
                    <a:pt x="88" y="0"/>
                  </a:cubicBezTo>
                  <a:lnTo>
                    <a:pt x="10" y="36"/>
                  </a:lnTo>
                  <a:close/>
                </a:path>
              </a:pathLst>
            </a:custGeom>
            <a:solidFill>
              <a:srgbClr val="E3E4E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custDataLst>
      <p:tags r:id="rId2"/>
    </p:custDataLst>
    <p:extLst>
      <p:ext uri="{BB962C8B-B14F-4D97-AF65-F5344CB8AC3E}">
        <p14:creationId xmlns:p14="http://schemas.microsoft.com/office/powerpoint/2010/main" val="1209021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5.1 </a:t>
            </a:r>
            <a:r>
              <a:rPr lang="zh-CN" altLang="en-US" dirty="0"/>
              <a:t>基本</a:t>
            </a:r>
            <a:r>
              <a:rPr lang="zh-CN" altLang="en-US" dirty="0" smtClean="0"/>
              <a:t>概念</a:t>
            </a:r>
            <a:endParaRPr lang="zh-CN" altLang="en-US" dirty="0"/>
          </a:p>
        </p:txBody>
      </p:sp>
      <p:sp>
        <p:nvSpPr>
          <p:cNvPr id="3" name="Text Box 135"/>
          <p:cNvSpPr txBox="1">
            <a:spLocks noChangeArrowheads="1"/>
          </p:cNvSpPr>
          <p:nvPr/>
        </p:nvSpPr>
        <p:spPr bwMode="auto">
          <a:xfrm>
            <a:off x="1425576" y="1368425"/>
            <a:ext cx="11525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系统输出</a:t>
            </a:r>
          </a:p>
        </p:txBody>
      </p:sp>
      <p:graphicFrame>
        <p:nvGraphicFramePr>
          <p:cNvPr id="4" name="Object 136"/>
          <p:cNvGraphicFramePr>
            <a:graphicFrameLocks noChangeAspect="1"/>
          </p:cNvGraphicFramePr>
          <p:nvPr>
            <p:extLst>
              <p:ext uri="{D42A27DB-BD31-4B8C-83A1-F6EECF244321}">
                <p14:modId xmlns:p14="http://schemas.microsoft.com/office/powerpoint/2010/main" val="3255072003"/>
              </p:ext>
            </p:extLst>
          </p:nvPr>
        </p:nvGraphicFramePr>
        <p:xfrm>
          <a:off x="2794001" y="1223963"/>
          <a:ext cx="6057900" cy="941387"/>
        </p:xfrm>
        <a:graphic>
          <a:graphicData uri="http://schemas.openxmlformats.org/presentationml/2006/ole">
            <mc:AlternateContent xmlns:mc="http://schemas.openxmlformats.org/markup-compatibility/2006">
              <mc:Choice xmlns:v="urn:schemas-microsoft-com:vml" Requires="v">
                <p:oleObj spid="_x0000_s3480" r:id="rId3" imgW="4254500" imgH="660400" progId="Equation.3">
                  <p:embed/>
                </p:oleObj>
              </mc:Choice>
              <mc:Fallback>
                <p:oleObj r:id="rId3" imgW="4254500" imgH="660400" progId="Equation.3">
                  <p:embed/>
                  <p:pic>
                    <p:nvPicPr>
                      <p:cNvPr id="2050" name="Object 1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94001" y="1223963"/>
                        <a:ext cx="6057900" cy="94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137"/>
          <p:cNvGraphicFramePr>
            <a:graphicFrameLocks noChangeAspect="1"/>
          </p:cNvGraphicFramePr>
          <p:nvPr>
            <p:extLst>
              <p:ext uri="{D42A27DB-BD31-4B8C-83A1-F6EECF244321}">
                <p14:modId xmlns:p14="http://schemas.microsoft.com/office/powerpoint/2010/main" val="1275926520"/>
              </p:ext>
            </p:extLst>
          </p:nvPr>
        </p:nvGraphicFramePr>
        <p:xfrm>
          <a:off x="4153694" y="4702943"/>
          <a:ext cx="3889375" cy="1690688"/>
        </p:xfrm>
        <a:graphic>
          <a:graphicData uri="http://schemas.openxmlformats.org/presentationml/2006/ole">
            <mc:AlternateContent xmlns:mc="http://schemas.openxmlformats.org/markup-compatibility/2006">
              <mc:Choice xmlns:v="urn:schemas-microsoft-com:vml" Requires="v">
                <p:oleObj spid="_x0000_s3481" r:id="rId5" imgW="2667000" imgH="1155700" progId="Equations">
                  <p:embed/>
                </p:oleObj>
              </mc:Choice>
              <mc:Fallback>
                <p:oleObj r:id="rId5" imgW="2667000" imgH="1155700" progId="Equations">
                  <p:embed/>
                  <p:pic>
                    <p:nvPicPr>
                      <p:cNvPr id="2051" name="Object 13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53694" y="4702943"/>
                        <a:ext cx="3889375" cy="169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139"/>
          <p:cNvGraphicFramePr>
            <a:graphicFrameLocks noChangeAspect="1"/>
          </p:cNvGraphicFramePr>
          <p:nvPr>
            <p:extLst>
              <p:ext uri="{D42A27DB-BD31-4B8C-83A1-F6EECF244321}">
                <p14:modId xmlns:p14="http://schemas.microsoft.com/office/powerpoint/2010/main" val="2945795365"/>
              </p:ext>
            </p:extLst>
          </p:nvPr>
        </p:nvGraphicFramePr>
        <p:xfrm>
          <a:off x="1425576" y="2832100"/>
          <a:ext cx="9345613" cy="936625"/>
        </p:xfrm>
        <a:graphic>
          <a:graphicData uri="http://schemas.openxmlformats.org/presentationml/2006/ole">
            <mc:AlternateContent xmlns:mc="http://schemas.openxmlformats.org/markup-compatibility/2006">
              <mc:Choice xmlns:v="urn:schemas-microsoft-com:vml" Requires="v">
                <p:oleObj spid="_x0000_s3482" r:id="rId7" imgW="4317840" imgH="431640" progId="Equations">
                  <p:embed/>
                </p:oleObj>
              </mc:Choice>
              <mc:Fallback>
                <p:oleObj r:id="rId7" imgW="4317840" imgH="431640" progId="Equations">
                  <p:embed/>
                  <p:pic>
                    <p:nvPicPr>
                      <p:cNvPr id="2052" name="Object 13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25576" y="2832100"/>
                        <a:ext cx="9345613"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Text Box 135"/>
          <p:cNvSpPr txBox="1">
            <a:spLocks noChangeArrowheads="1"/>
          </p:cNvSpPr>
          <p:nvPr/>
        </p:nvSpPr>
        <p:spPr bwMode="auto">
          <a:xfrm>
            <a:off x="1425576" y="2339975"/>
            <a:ext cx="6048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其中的      、     、     是（待定）常系数，拉氏反变换有</a:t>
            </a:r>
          </a:p>
        </p:txBody>
      </p:sp>
      <p:graphicFrame>
        <p:nvGraphicFramePr>
          <p:cNvPr id="8" name="Object 5"/>
          <p:cNvGraphicFramePr>
            <a:graphicFrameLocks noChangeAspect="1"/>
          </p:cNvGraphicFramePr>
          <p:nvPr>
            <p:extLst>
              <p:ext uri="{D42A27DB-BD31-4B8C-83A1-F6EECF244321}">
                <p14:modId xmlns:p14="http://schemas.microsoft.com/office/powerpoint/2010/main" val="590297391"/>
              </p:ext>
            </p:extLst>
          </p:nvPr>
        </p:nvGraphicFramePr>
        <p:xfrm>
          <a:off x="2290763" y="2413000"/>
          <a:ext cx="215900" cy="215900"/>
        </p:xfrm>
        <a:graphic>
          <a:graphicData uri="http://schemas.openxmlformats.org/presentationml/2006/ole">
            <mc:AlternateContent xmlns:mc="http://schemas.openxmlformats.org/markup-compatibility/2006">
              <mc:Choice xmlns:v="urn:schemas-microsoft-com:vml" Requires="v">
                <p:oleObj spid="_x0000_s3483" r:id="rId9" imgW="114201" imgH="139579" progId="Equations">
                  <p:embed/>
                </p:oleObj>
              </mc:Choice>
              <mc:Fallback>
                <p:oleObj r:id="rId9" imgW="114201" imgH="139579" progId="Equations">
                  <p:embed/>
                  <p:pic>
                    <p:nvPicPr>
                      <p:cNvPr id="2053"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90763" y="2413000"/>
                        <a:ext cx="2159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 name="Object 6"/>
          <p:cNvGraphicFramePr>
            <a:graphicFrameLocks noChangeAspect="1"/>
          </p:cNvGraphicFramePr>
          <p:nvPr>
            <p:extLst>
              <p:ext uri="{D42A27DB-BD31-4B8C-83A1-F6EECF244321}">
                <p14:modId xmlns:p14="http://schemas.microsoft.com/office/powerpoint/2010/main" val="4202230513"/>
              </p:ext>
            </p:extLst>
          </p:nvPr>
        </p:nvGraphicFramePr>
        <p:xfrm>
          <a:off x="2906713" y="2302694"/>
          <a:ext cx="215900" cy="333375"/>
        </p:xfrm>
        <a:graphic>
          <a:graphicData uri="http://schemas.openxmlformats.org/presentationml/2006/ole">
            <mc:AlternateContent xmlns:mc="http://schemas.openxmlformats.org/markup-compatibility/2006">
              <mc:Choice xmlns:v="urn:schemas-microsoft-com:vml" Requires="v">
                <p:oleObj spid="_x0000_s3484" r:id="rId11" imgW="114151" imgH="215619" progId="Equations">
                  <p:embed/>
                </p:oleObj>
              </mc:Choice>
              <mc:Fallback>
                <p:oleObj r:id="rId11" imgW="114151" imgH="215619" progId="Equations">
                  <p:embed/>
                  <p:pic>
                    <p:nvPicPr>
                      <p:cNvPr id="2054"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06713" y="2302694"/>
                        <a:ext cx="215900"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 name="Object 7"/>
          <p:cNvGraphicFramePr>
            <a:graphicFrameLocks noChangeAspect="1"/>
          </p:cNvGraphicFramePr>
          <p:nvPr>
            <p:extLst>
              <p:ext uri="{D42A27DB-BD31-4B8C-83A1-F6EECF244321}">
                <p14:modId xmlns:p14="http://schemas.microsoft.com/office/powerpoint/2010/main" val="146682166"/>
              </p:ext>
            </p:extLst>
          </p:nvPr>
        </p:nvGraphicFramePr>
        <p:xfrm>
          <a:off x="3370263" y="2339975"/>
          <a:ext cx="263525" cy="352425"/>
        </p:xfrm>
        <a:graphic>
          <a:graphicData uri="http://schemas.openxmlformats.org/presentationml/2006/ole">
            <mc:AlternateContent xmlns:mc="http://schemas.openxmlformats.org/markup-compatibility/2006">
              <mc:Choice xmlns:v="urn:schemas-microsoft-com:vml" Requires="v">
                <p:oleObj spid="_x0000_s3485" r:id="rId13" imgW="139700" imgH="228600" progId="Equations">
                  <p:embed/>
                </p:oleObj>
              </mc:Choice>
              <mc:Fallback>
                <p:oleObj r:id="rId13" imgW="139700" imgH="228600" progId="Equations">
                  <p:embed/>
                  <p:pic>
                    <p:nvPicPr>
                      <p:cNvPr id="2055"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370263" y="2339975"/>
                        <a:ext cx="263525"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 name="Text Box 135"/>
          <p:cNvSpPr txBox="1">
            <a:spLocks noChangeArrowheads="1"/>
          </p:cNvSpPr>
          <p:nvPr/>
        </p:nvSpPr>
        <p:spPr bwMode="auto">
          <a:xfrm>
            <a:off x="1425576" y="4494186"/>
            <a:ext cx="56165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计算待定系数</a:t>
            </a:r>
          </a:p>
        </p:txBody>
      </p:sp>
      <p:graphicFrame>
        <p:nvGraphicFramePr>
          <p:cNvPr id="12" name="Object 11"/>
          <p:cNvGraphicFramePr>
            <a:graphicFrameLocks noChangeAspect="1"/>
          </p:cNvGraphicFramePr>
          <p:nvPr>
            <p:extLst>
              <p:ext uri="{D42A27DB-BD31-4B8C-83A1-F6EECF244321}">
                <p14:modId xmlns:p14="http://schemas.microsoft.com/office/powerpoint/2010/main" val="3127614905"/>
              </p:ext>
            </p:extLst>
          </p:nvPr>
        </p:nvGraphicFramePr>
        <p:xfrm>
          <a:off x="5033962" y="3886968"/>
          <a:ext cx="2128837" cy="431800"/>
        </p:xfrm>
        <a:graphic>
          <a:graphicData uri="http://schemas.openxmlformats.org/presentationml/2006/ole">
            <mc:AlternateContent xmlns:mc="http://schemas.openxmlformats.org/markup-compatibility/2006">
              <mc:Choice xmlns:v="urn:schemas-microsoft-com:vml" Requires="v">
                <p:oleObj spid="_x0000_s3486" r:id="rId15" imgW="1193800" imgH="241300" progId="Equations">
                  <p:embed/>
                </p:oleObj>
              </mc:Choice>
              <mc:Fallback>
                <p:oleObj r:id="rId15" imgW="1193800" imgH="241300" progId="Equations">
                  <p:embed/>
                  <p:pic>
                    <p:nvPicPr>
                      <p:cNvPr id="2056" name="Object 1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033962" y="3886968"/>
                        <a:ext cx="21288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3" name="Text Box 135"/>
          <p:cNvSpPr txBox="1">
            <a:spLocks noChangeArrowheads="1"/>
          </p:cNvSpPr>
          <p:nvPr/>
        </p:nvSpPr>
        <p:spPr bwMode="auto">
          <a:xfrm>
            <a:off x="1426369" y="3912368"/>
            <a:ext cx="21605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系统的稳态输出</a:t>
            </a:r>
          </a:p>
        </p:txBody>
      </p:sp>
    </p:spTree>
    <p:extLst>
      <p:ext uri="{BB962C8B-B14F-4D97-AF65-F5344CB8AC3E}">
        <p14:creationId xmlns:p14="http://schemas.microsoft.com/office/powerpoint/2010/main" val="410617472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smtClean="0"/>
              <a:t>5.3 </a:t>
            </a:r>
            <a:r>
              <a:rPr lang="zh-CN" altLang="en-US" dirty="0" smtClean="0"/>
              <a:t>基于系统开环频率特性的奈奎斯特稳定判据</a:t>
            </a:r>
            <a:endParaRPr lang="zh-CN" altLang="en-US" dirty="0"/>
          </a:p>
        </p:txBody>
      </p:sp>
      <p:graphicFrame>
        <p:nvGraphicFramePr>
          <p:cNvPr id="3" name="Object 6"/>
          <p:cNvGraphicFramePr>
            <a:graphicFrameLocks noChangeAspect="1"/>
          </p:cNvGraphicFramePr>
          <p:nvPr>
            <p:extLst>
              <p:ext uri="{D42A27DB-BD31-4B8C-83A1-F6EECF244321}">
                <p14:modId xmlns:p14="http://schemas.microsoft.com/office/powerpoint/2010/main" val="4163395903"/>
              </p:ext>
            </p:extLst>
          </p:nvPr>
        </p:nvGraphicFramePr>
        <p:xfrm>
          <a:off x="3217862" y="1990737"/>
          <a:ext cx="5851525" cy="880639"/>
        </p:xfrm>
        <a:graphic>
          <a:graphicData uri="http://schemas.openxmlformats.org/presentationml/2006/ole">
            <mc:AlternateContent xmlns:mc="http://schemas.openxmlformats.org/markup-compatibility/2006">
              <mc:Choice xmlns:v="urn:schemas-microsoft-com:vml" Requires="v">
                <p:oleObj spid="_x0000_s47220" name="公式" r:id="rId3" imgW="2844720" imgH="431640" progId="Equation.3">
                  <p:embed/>
                </p:oleObj>
              </mc:Choice>
              <mc:Fallback>
                <p:oleObj name="公式" r:id="rId3" imgW="2844720" imgH="431640" progId="Equation.3">
                  <p:embed/>
                  <p:pic>
                    <p:nvPicPr>
                      <p:cNvPr id="46082"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17862" y="1990737"/>
                        <a:ext cx="5851525" cy="880639"/>
                      </a:xfrm>
                      <a:prstGeom prst="rect">
                        <a:avLst/>
                      </a:prstGeom>
                      <a:solidFill>
                        <a:schemeClr val="accent1">
                          <a:lumMod val="10000"/>
                          <a:lumOff val="90000"/>
                        </a:schemeClr>
                      </a:solidFill>
                    </p:spPr>
                  </p:pic>
                </p:oleObj>
              </mc:Fallback>
            </mc:AlternateContent>
          </a:graphicData>
        </a:graphic>
      </p:graphicFrame>
      <p:sp>
        <p:nvSpPr>
          <p:cNvPr id="4" name="Text Box 7"/>
          <p:cNvSpPr txBox="1">
            <a:spLocks noChangeArrowheads="1"/>
          </p:cNvSpPr>
          <p:nvPr/>
        </p:nvSpPr>
        <p:spPr bwMode="auto">
          <a:xfrm>
            <a:off x="1168399" y="3349237"/>
            <a:ext cx="5761037" cy="369332"/>
          </a:xfrm>
          <a:prstGeom prst="rect">
            <a:avLst/>
          </a:prstGeom>
          <a:noFill/>
          <a:ln>
            <a:noFill/>
          </a:ln>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latin typeface="+mn-ea"/>
                <a:ea typeface="+mn-ea"/>
              </a:rPr>
              <a:t>① </a:t>
            </a:r>
            <a:r>
              <a:rPr lang="en-US" altLang="zh-CN" sz="2400" b="1" i="1" dirty="0" smtClean="0">
                <a:latin typeface="+mj-ea"/>
                <a:ea typeface="+mj-ea"/>
              </a:rPr>
              <a:t>F </a:t>
            </a:r>
            <a:r>
              <a:rPr lang="en-US" altLang="zh-CN" sz="2400" b="1" dirty="0" smtClean="0">
                <a:latin typeface="+mj-ea"/>
                <a:ea typeface="+mj-ea"/>
              </a:rPr>
              <a:t>(</a:t>
            </a:r>
            <a:r>
              <a:rPr lang="en-US" altLang="zh-CN" sz="2400" b="1" i="1" dirty="0" smtClean="0">
                <a:latin typeface="+mj-ea"/>
                <a:ea typeface="+mj-ea"/>
              </a:rPr>
              <a:t>s</a:t>
            </a:r>
            <a:r>
              <a:rPr lang="en-US" altLang="zh-CN" sz="2400" b="1" dirty="0" smtClean="0">
                <a:latin typeface="+mj-ea"/>
                <a:ea typeface="+mj-ea"/>
              </a:rPr>
              <a:t>) </a:t>
            </a:r>
            <a:r>
              <a:rPr lang="zh-CN" altLang="en-US" sz="2400" dirty="0" smtClean="0">
                <a:latin typeface="+mn-ea"/>
                <a:ea typeface="+mn-ea"/>
              </a:rPr>
              <a:t>将</a:t>
            </a:r>
            <a:r>
              <a:rPr lang="zh-CN" altLang="en-US" sz="2400" dirty="0">
                <a:latin typeface="+mn-ea"/>
                <a:ea typeface="+mn-ea"/>
              </a:rPr>
              <a:t>闭环与开环联系起来；</a:t>
            </a:r>
          </a:p>
        </p:txBody>
      </p:sp>
      <p:sp>
        <p:nvSpPr>
          <p:cNvPr id="5" name="Text Box 9"/>
          <p:cNvSpPr txBox="1">
            <a:spLocks noChangeArrowheads="1"/>
          </p:cNvSpPr>
          <p:nvPr/>
        </p:nvSpPr>
        <p:spPr bwMode="auto">
          <a:xfrm>
            <a:off x="1168399" y="4503246"/>
            <a:ext cx="8274051" cy="443198"/>
          </a:xfrm>
          <a:prstGeom prst="rect">
            <a:avLst/>
          </a:prstGeom>
          <a:noFill/>
          <a:ln>
            <a:noFill/>
          </a:ln>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400" dirty="0">
                <a:latin typeface="+mn-ea"/>
                <a:ea typeface="+mn-ea"/>
              </a:rPr>
              <a:t>③ </a:t>
            </a:r>
            <a:r>
              <a:rPr lang="zh-CN" altLang="en-US" sz="2400" dirty="0">
                <a:latin typeface="+mn-ea"/>
                <a:ea typeface="+mn-ea"/>
              </a:rPr>
              <a:t>开环频率特性</a:t>
            </a:r>
            <a:r>
              <a:rPr lang="zh-CN" altLang="en-US" sz="2400" dirty="0" smtClean="0">
                <a:latin typeface="+mn-ea"/>
                <a:ea typeface="+mn-ea"/>
              </a:rPr>
              <a:t>与 </a:t>
            </a:r>
            <a:r>
              <a:rPr lang="en-US" altLang="zh-CN" sz="2400" b="1" i="1" dirty="0" smtClean="0">
                <a:latin typeface="+mj-ea"/>
                <a:ea typeface="+mj-ea"/>
              </a:rPr>
              <a:t>F </a:t>
            </a:r>
            <a:r>
              <a:rPr lang="en-US" altLang="zh-CN" sz="2400" b="1" dirty="0" smtClean="0">
                <a:latin typeface="+mj-ea"/>
                <a:ea typeface="+mj-ea"/>
              </a:rPr>
              <a:t>(</a:t>
            </a:r>
            <a:r>
              <a:rPr lang="en-US" altLang="zh-CN" sz="2400" b="1" i="1" dirty="0" err="1" smtClean="0">
                <a:latin typeface="+mj-ea"/>
                <a:ea typeface="+mj-ea"/>
              </a:rPr>
              <a:t>jω</a:t>
            </a:r>
            <a:r>
              <a:rPr lang="en-US" altLang="zh-CN" sz="2400" b="1" dirty="0" smtClean="0">
                <a:latin typeface="+mj-ea"/>
                <a:ea typeface="+mj-ea"/>
              </a:rPr>
              <a:t>) </a:t>
            </a:r>
            <a:r>
              <a:rPr lang="zh-CN" altLang="en-US" sz="2400" dirty="0" smtClean="0">
                <a:latin typeface="+mn-ea"/>
                <a:ea typeface="+mn-ea"/>
              </a:rPr>
              <a:t>的</a:t>
            </a:r>
            <a:r>
              <a:rPr lang="zh-CN" altLang="en-US" sz="2400" dirty="0">
                <a:latin typeface="+mn-ea"/>
                <a:ea typeface="+mn-ea"/>
              </a:rPr>
              <a:t>简单关系：仅实部相差</a:t>
            </a:r>
            <a:r>
              <a:rPr lang="zh-CN" altLang="en-US" sz="2400" dirty="0" smtClean="0">
                <a:latin typeface="+mn-ea"/>
                <a:ea typeface="+mn-ea"/>
              </a:rPr>
              <a:t>实数 </a:t>
            </a:r>
            <a:r>
              <a:rPr lang="en-US" altLang="zh-CN" sz="2400" b="1" dirty="0" smtClean="0">
                <a:latin typeface="+mj-ea"/>
                <a:ea typeface="+mj-ea"/>
              </a:rPr>
              <a:t>1</a:t>
            </a:r>
            <a:r>
              <a:rPr lang="zh-CN" altLang="en-US" sz="2400" dirty="0">
                <a:latin typeface="+mn-ea"/>
                <a:ea typeface="+mn-ea"/>
              </a:rPr>
              <a:t>！</a:t>
            </a:r>
          </a:p>
        </p:txBody>
      </p:sp>
      <p:graphicFrame>
        <p:nvGraphicFramePr>
          <p:cNvPr id="6" name="Object 10"/>
          <p:cNvGraphicFramePr>
            <a:graphicFrameLocks noChangeAspect="1"/>
          </p:cNvGraphicFramePr>
          <p:nvPr>
            <p:extLst>
              <p:ext uri="{D42A27DB-BD31-4B8C-83A1-F6EECF244321}">
                <p14:modId xmlns:p14="http://schemas.microsoft.com/office/powerpoint/2010/main" val="3269365717"/>
              </p:ext>
            </p:extLst>
          </p:nvPr>
        </p:nvGraphicFramePr>
        <p:xfrm>
          <a:off x="3087686" y="5235821"/>
          <a:ext cx="3816350" cy="457200"/>
        </p:xfrm>
        <a:graphic>
          <a:graphicData uri="http://schemas.openxmlformats.org/presentationml/2006/ole">
            <mc:AlternateContent xmlns:mc="http://schemas.openxmlformats.org/markup-compatibility/2006">
              <mc:Choice xmlns:v="urn:schemas-microsoft-com:vml" Requires="v">
                <p:oleObj spid="_x0000_s47221" r:id="rId5" imgW="1664017" imgH="203517" progId="Equation.3">
                  <p:embed/>
                </p:oleObj>
              </mc:Choice>
              <mc:Fallback>
                <p:oleObj r:id="rId5" imgW="1664017" imgH="203517" progId="Equation.3">
                  <p:embed/>
                  <p:pic>
                    <p:nvPicPr>
                      <p:cNvPr id="185354"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7686" y="5235821"/>
                        <a:ext cx="3816350" cy="45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11"/>
          <p:cNvGraphicFramePr>
            <a:graphicFrameLocks noChangeAspect="1"/>
          </p:cNvGraphicFramePr>
          <p:nvPr>
            <p:extLst>
              <p:ext uri="{D42A27DB-BD31-4B8C-83A1-F6EECF244321}">
                <p14:modId xmlns:p14="http://schemas.microsoft.com/office/powerpoint/2010/main" val="4063392258"/>
              </p:ext>
            </p:extLst>
          </p:nvPr>
        </p:nvGraphicFramePr>
        <p:xfrm>
          <a:off x="3087686" y="5898237"/>
          <a:ext cx="3311525" cy="401637"/>
        </p:xfrm>
        <a:graphic>
          <a:graphicData uri="http://schemas.openxmlformats.org/presentationml/2006/ole">
            <mc:AlternateContent xmlns:mc="http://schemas.openxmlformats.org/markup-compatibility/2006">
              <mc:Choice xmlns:v="urn:schemas-microsoft-com:vml" Requires="v">
                <p:oleObj spid="_x0000_s47222" r:id="rId7" imgW="1651317" imgH="203517" progId="Equation.3">
                  <p:embed/>
                </p:oleObj>
              </mc:Choice>
              <mc:Fallback>
                <p:oleObj r:id="rId7" imgW="1651317" imgH="203517" progId="Equation.3">
                  <p:embed/>
                  <p:pic>
                    <p:nvPicPr>
                      <p:cNvPr id="185355"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87686" y="5898237"/>
                        <a:ext cx="3311525" cy="4016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Text Box 12"/>
          <p:cNvSpPr txBox="1">
            <a:spLocks noChangeArrowheads="1"/>
          </p:cNvSpPr>
          <p:nvPr/>
        </p:nvSpPr>
        <p:spPr bwMode="auto">
          <a:xfrm>
            <a:off x="1168399" y="3914696"/>
            <a:ext cx="5148262" cy="369332"/>
          </a:xfrm>
          <a:prstGeom prst="rect">
            <a:avLst/>
          </a:prstGeom>
          <a:noFill/>
          <a:ln>
            <a:noFill/>
          </a:ln>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latin typeface="+mn-ea"/>
                <a:ea typeface="+mn-ea"/>
              </a:rPr>
              <a:t>② </a:t>
            </a:r>
            <a:r>
              <a:rPr lang="en-US" altLang="zh-CN" sz="2400" b="1" i="1" dirty="0" smtClean="0">
                <a:latin typeface="+mj-ea"/>
                <a:ea typeface="+mj-ea"/>
              </a:rPr>
              <a:t>F </a:t>
            </a:r>
            <a:r>
              <a:rPr lang="en-US" altLang="zh-CN" sz="2400" b="1" dirty="0" smtClean="0">
                <a:latin typeface="+mj-ea"/>
                <a:ea typeface="+mj-ea"/>
              </a:rPr>
              <a:t>(</a:t>
            </a:r>
            <a:r>
              <a:rPr lang="en-US" altLang="zh-CN" sz="2400" b="1" i="1" dirty="0" smtClean="0">
                <a:latin typeface="+mj-ea"/>
                <a:ea typeface="+mj-ea"/>
              </a:rPr>
              <a:t>s</a:t>
            </a:r>
            <a:r>
              <a:rPr lang="en-US" altLang="zh-CN" sz="2400" b="1" dirty="0" smtClean="0">
                <a:latin typeface="+mj-ea"/>
                <a:ea typeface="+mj-ea"/>
              </a:rPr>
              <a:t>) </a:t>
            </a:r>
            <a:r>
              <a:rPr lang="zh-CN" altLang="en-US" sz="2400" dirty="0" smtClean="0">
                <a:latin typeface="+mn-ea"/>
                <a:ea typeface="+mn-ea"/>
              </a:rPr>
              <a:t>的</a:t>
            </a:r>
            <a:r>
              <a:rPr lang="zh-CN" altLang="en-US" sz="2400" dirty="0">
                <a:latin typeface="+mn-ea"/>
                <a:ea typeface="+mn-ea"/>
              </a:rPr>
              <a:t>零点就是闭环极点；</a:t>
            </a:r>
          </a:p>
        </p:txBody>
      </p:sp>
      <p:sp>
        <p:nvSpPr>
          <p:cNvPr id="9" name="AutoShape 14"/>
          <p:cNvSpPr>
            <a:spLocks noChangeArrowheads="1"/>
          </p:cNvSpPr>
          <p:nvPr/>
        </p:nvSpPr>
        <p:spPr bwMode="auto">
          <a:xfrm>
            <a:off x="2236786" y="5979199"/>
            <a:ext cx="504825" cy="215900"/>
          </a:xfrm>
          <a:prstGeom prst="rightArrow">
            <a:avLst>
              <a:gd name="adj1" fmla="val 50000"/>
              <a:gd name="adj2" fmla="val 58456"/>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 name="Rectangle 5"/>
          <p:cNvSpPr>
            <a:spLocks noChangeArrowheads="1"/>
          </p:cNvSpPr>
          <p:nvPr/>
        </p:nvSpPr>
        <p:spPr bwMode="auto">
          <a:xfrm>
            <a:off x="515938" y="1103338"/>
            <a:ext cx="4535488"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8000" tIns="10800" rIns="18000" bIns="10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a:solidFill>
                  <a:srgbClr val="C00000"/>
                </a:solidFill>
                <a:latin typeface="+mj-ea"/>
                <a:ea typeface="+mj-ea"/>
              </a:rPr>
              <a:t>二、引入一个辅助特征向量</a:t>
            </a:r>
          </a:p>
        </p:txBody>
      </p:sp>
    </p:spTree>
    <p:extLst>
      <p:ext uri="{BB962C8B-B14F-4D97-AF65-F5344CB8AC3E}">
        <p14:creationId xmlns:p14="http://schemas.microsoft.com/office/powerpoint/2010/main" val="1244847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80"/>
                                        <p:tgtEl>
                                          <p:spTgt spid="8"/>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8"/>
                                        </p:tgtEl>
                                        <p:attrNameLst>
                                          <p:attrName>fillcolor</p:attrName>
                                        </p:attrNameLst>
                                      </p:cBhvr>
                                      <p:tavLst>
                                        <p:tav tm="0">
                                          <p:val>
                                            <p:clrVal>
                                              <a:schemeClr val="accent2"/>
                                            </p:clrVal>
                                          </p:val>
                                        </p:tav>
                                        <p:tav tm="50000">
                                          <p:val>
                                            <p:clrVal>
                                              <a:schemeClr val="hlink"/>
                                            </p:clrVal>
                                          </p:val>
                                        </p:tav>
                                      </p:tavLst>
                                    </p:anim>
                                    <p:set>
                                      <p:cBhvr>
                                        <p:cTn id="14" dur="80"/>
                                        <p:tgtEl>
                                          <p:spTgt spid="8"/>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5"/>
                                        </p:tgtEl>
                                        <p:attrNameLst>
                                          <p:attrName>style.visibility</p:attrName>
                                        </p:attrNameLst>
                                      </p:cBhvr>
                                      <p:to>
                                        <p:strVal val="visible"/>
                                      </p:to>
                                    </p:set>
                                    <p:anim calcmode="discrete" valueType="clr">
                                      <p:cBhvr override="childStyle">
                                        <p:cTn id="19"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5"/>
                                        </p:tgtEl>
                                        <p:attrNameLst>
                                          <p:attrName>fillcolor</p:attrName>
                                        </p:attrNameLst>
                                      </p:cBhvr>
                                      <p:tavLst>
                                        <p:tav tm="0">
                                          <p:val>
                                            <p:clrVal>
                                              <a:schemeClr val="accent2"/>
                                            </p:clrVal>
                                          </p:val>
                                        </p:tav>
                                        <p:tav tm="50000">
                                          <p:val>
                                            <p:clrVal>
                                              <a:schemeClr val="hlink"/>
                                            </p:clrVal>
                                          </p:val>
                                        </p:tav>
                                      </p:tavLst>
                                    </p:anim>
                                    <p:set>
                                      <p:cBhvr>
                                        <p:cTn id="21" dur="80"/>
                                        <p:tgtEl>
                                          <p:spTgt spid="5"/>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2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2000"/>
                                        <p:tgtEl>
                                          <p:spTgt spid="9"/>
                                        </p:tgtEl>
                                      </p:cBhvr>
                                    </p:animEffect>
                                  </p:childTnLst>
                                </p:cTn>
                              </p:par>
                              <p:par>
                                <p:cTn id="32" presetID="22" presetClass="entr" presetSubtype="8"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5.3 </a:t>
            </a:r>
            <a:r>
              <a:rPr lang="zh-CN" altLang="en-US" dirty="0"/>
              <a:t>基于系统开环频率特性的</a:t>
            </a:r>
            <a:r>
              <a:rPr lang="zh-CN" altLang="en-US" dirty="0" smtClean="0"/>
              <a:t>奈奎斯特稳定判据</a:t>
            </a:r>
            <a:endParaRPr lang="zh-CN" altLang="en-US" dirty="0"/>
          </a:p>
        </p:txBody>
      </p:sp>
      <p:sp>
        <p:nvSpPr>
          <p:cNvPr id="3" name="Rectangle 2"/>
          <p:cNvSpPr>
            <a:spLocks noChangeArrowheads="1"/>
          </p:cNvSpPr>
          <p:nvPr/>
        </p:nvSpPr>
        <p:spPr bwMode="auto">
          <a:xfrm>
            <a:off x="515938" y="1092225"/>
            <a:ext cx="356393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8000" tIns="10800" rIns="18000" bIns="108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C00000"/>
                </a:solidFill>
                <a:latin typeface="+mj-ea"/>
                <a:ea typeface="+mj-ea"/>
              </a:rPr>
              <a:t>三、米哈伊洛夫定理</a:t>
            </a:r>
          </a:p>
        </p:txBody>
      </p:sp>
      <p:sp>
        <p:nvSpPr>
          <p:cNvPr id="4" name="Text Box 3"/>
          <p:cNvSpPr txBox="1">
            <a:spLocks noChangeArrowheads="1"/>
          </p:cNvSpPr>
          <p:nvPr/>
        </p:nvSpPr>
        <p:spPr bwMode="auto">
          <a:xfrm>
            <a:off x="1044575" y="1671887"/>
            <a:ext cx="10631488"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03250" eaLnBrk="1" hangingPunct="1">
              <a:lnSpc>
                <a:spcPct val="120000"/>
              </a:lnSpc>
            </a:pPr>
            <a:r>
              <a:rPr lang="zh-CN" altLang="en-US" sz="2400" dirty="0" smtClean="0">
                <a:latin typeface="+mn-ea"/>
                <a:ea typeface="+mn-ea"/>
              </a:rPr>
              <a:t>设 </a:t>
            </a:r>
            <a:r>
              <a:rPr lang="en-US" altLang="zh-CN" sz="2400" b="1" i="1" dirty="0" smtClean="0">
                <a:solidFill>
                  <a:srgbClr val="0070C0"/>
                </a:solidFill>
                <a:latin typeface="+mj-ea"/>
                <a:ea typeface="+mj-ea"/>
              </a:rPr>
              <a:t>n </a:t>
            </a:r>
            <a:r>
              <a:rPr lang="zh-CN" altLang="en-US" sz="2400" dirty="0" smtClean="0">
                <a:latin typeface="+mn-ea"/>
                <a:ea typeface="+mn-ea"/>
              </a:rPr>
              <a:t>次多项式 </a:t>
            </a:r>
            <a:r>
              <a:rPr lang="en-US" altLang="zh-CN" sz="2400" b="1" i="1" dirty="0" smtClean="0">
                <a:solidFill>
                  <a:srgbClr val="0070C0"/>
                </a:solidFill>
                <a:latin typeface="+mj-ea"/>
                <a:ea typeface="+mj-ea"/>
              </a:rPr>
              <a:t>D</a:t>
            </a:r>
            <a:r>
              <a:rPr lang="en-US" altLang="zh-CN" sz="2400" b="1" dirty="0" smtClean="0">
                <a:solidFill>
                  <a:srgbClr val="0070C0"/>
                </a:solidFill>
                <a:latin typeface="+mj-ea"/>
                <a:ea typeface="+mj-ea"/>
              </a:rPr>
              <a:t>(</a:t>
            </a:r>
            <a:r>
              <a:rPr lang="en-US" altLang="zh-CN" sz="2400" b="1" i="1" dirty="0" smtClean="0">
                <a:solidFill>
                  <a:srgbClr val="0070C0"/>
                </a:solidFill>
                <a:latin typeface="+mj-ea"/>
                <a:ea typeface="+mj-ea"/>
              </a:rPr>
              <a:t>s</a:t>
            </a:r>
            <a:r>
              <a:rPr lang="en-US" altLang="zh-CN" sz="2400" b="1" dirty="0" smtClean="0">
                <a:solidFill>
                  <a:srgbClr val="0070C0"/>
                </a:solidFill>
                <a:latin typeface="+mj-ea"/>
                <a:ea typeface="+mj-ea"/>
              </a:rPr>
              <a:t>) </a:t>
            </a:r>
            <a:r>
              <a:rPr lang="zh-CN" altLang="en-US" sz="2400" dirty="0" smtClean="0">
                <a:latin typeface="+mn-ea"/>
                <a:ea typeface="+mn-ea"/>
              </a:rPr>
              <a:t>有 </a:t>
            </a:r>
            <a:r>
              <a:rPr lang="en-US" altLang="zh-CN" sz="2400" b="1" i="1" dirty="0" smtClean="0">
                <a:solidFill>
                  <a:srgbClr val="C00000"/>
                </a:solidFill>
                <a:latin typeface="+mj-ea"/>
                <a:ea typeface="+mj-ea"/>
              </a:rPr>
              <a:t>p </a:t>
            </a:r>
            <a:r>
              <a:rPr lang="zh-CN" altLang="en-US" sz="2400" dirty="0" smtClean="0">
                <a:latin typeface="+mn-ea"/>
                <a:ea typeface="+mn-ea"/>
              </a:rPr>
              <a:t>个</a:t>
            </a:r>
            <a:r>
              <a:rPr lang="zh-CN" altLang="en-US" sz="2400" dirty="0">
                <a:latin typeface="+mn-ea"/>
                <a:ea typeface="+mn-ea"/>
              </a:rPr>
              <a:t>零点</a:t>
            </a:r>
            <a:r>
              <a:rPr lang="zh-CN" altLang="en-US" sz="2400" dirty="0" smtClean="0">
                <a:latin typeface="+mn-ea"/>
                <a:ea typeface="+mn-ea"/>
              </a:rPr>
              <a:t>位于 </a:t>
            </a:r>
            <a:r>
              <a:rPr lang="en-US" altLang="zh-CN" sz="2400" b="1" dirty="0" smtClean="0">
                <a:solidFill>
                  <a:srgbClr val="0070C0"/>
                </a:solidFill>
                <a:latin typeface="+mj-ea"/>
                <a:ea typeface="+mj-ea"/>
              </a:rPr>
              <a:t>[</a:t>
            </a:r>
            <a:r>
              <a:rPr lang="en-US" altLang="zh-CN" sz="2400" b="1" i="1" dirty="0">
                <a:solidFill>
                  <a:srgbClr val="0070C0"/>
                </a:solidFill>
                <a:latin typeface="+mj-ea"/>
                <a:ea typeface="+mj-ea"/>
              </a:rPr>
              <a:t>s</a:t>
            </a:r>
            <a:r>
              <a:rPr lang="en-US" altLang="zh-CN" sz="2400" b="1" dirty="0" smtClean="0">
                <a:solidFill>
                  <a:srgbClr val="0070C0"/>
                </a:solidFill>
                <a:latin typeface="+mj-ea"/>
                <a:ea typeface="+mj-ea"/>
              </a:rPr>
              <a:t>] </a:t>
            </a:r>
            <a:r>
              <a:rPr lang="zh-CN" altLang="en-US" sz="2400" dirty="0" smtClean="0">
                <a:latin typeface="+mn-ea"/>
                <a:ea typeface="+mn-ea"/>
              </a:rPr>
              <a:t>平面</a:t>
            </a:r>
            <a:r>
              <a:rPr lang="zh-CN" altLang="en-US" sz="2400" dirty="0">
                <a:latin typeface="+mn-ea"/>
                <a:ea typeface="+mn-ea"/>
              </a:rPr>
              <a:t>的右半平面，</a:t>
            </a:r>
            <a:r>
              <a:rPr lang="zh-CN" altLang="en-US" sz="2400" dirty="0" smtClean="0">
                <a:latin typeface="+mn-ea"/>
                <a:ea typeface="+mn-ea"/>
              </a:rPr>
              <a:t>有 </a:t>
            </a:r>
            <a:r>
              <a:rPr lang="en-US" altLang="zh-CN" sz="2400" b="1" i="1" dirty="0" smtClean="0">
                <a:solidFill>
                  <a:srgbClr val="C00000"/>
                </a:solidFill>
                <a:latin typeface="+mj-ea"/>
                <a:ea typeface="+mj-ea"/>
              </a:rPr>
              <a:t>q </a:t>
            </a:r>
            <a:r>
              <a:rPr lang="zh-CN" altLang="en-US" sz="2400" dirty="0" smtClean="0">
                <a:latin typeface="+mn-ea"/>
                <a:ea typeface="+mn-ea"/>
              </a:rPr>
              <a:t>个</a:t>
            </a:r>
            <a:r>
              <a:rPr lang="zh-CN" altLang="en-US" sz="2400" dirty="0">
                <a:latin typeface="+mn-ea"/>
                <a:ea typeface="+mn-ea"/>
              </a:rPr>
              <a:t>零点在原点上，</a:t>
            </a:r>
            <a:r>
              <a:rPr lang="zh-CN" altLang="en-US" sz="2400" dirty="0" smtClean="0">
                <a:latin typeface="+mn-ea"/>
                <a:ea typeface="+mn-ea"/>
              </a:rPr>
              <a:t>其余 </a:t>
            </a:r>
            <a:r>
              <a:rPr lang="en-US" altLang="zh-CN" sz="2400" b="1" i="1" dirty="0" smtClean="0">
                <a:solidFill>
                  <a:srgbClr val="C00000"/>
                </a:solidFill>
                <a:latin typeface="+mj-ea"/>
                <a:ea typeface="+mj-ea"/>
              </a:rPr>
              <a:t>n</a:t>
            </a:r>
            <a:r>
              <a:rPr lang="en-US" altLang="zh-CN" sz="2400" b="1" dirty="0" smtClean="0">
                <a:solidFill>
                  <a:srgbClr val="C00000"/>
                </a:solidFill>
                <a:latin typeface="+mj-ea"/>
                <a:ea typeface="+mj-ea"/>
              </a:rPr>
              <a:t>-</a:t>
            </a:r>
            <a:r>
              <a:rPr lang="en-US" altLang="zh-CN" sz="2400" b="1" i="1" dirty="0" smtClean="0">
                <a:solidFill>
                  <a:srgbClr val="C00000"/>
                </a:solidFill>
                <a:latin typeface="+mj-ea"/>
                <a:ea typeface="+mj-ea"/>
              </a:rPr>
              <a:t>p</a:t>
            </a:r>
            <a:r>
              <a:rPr lang="en-US" altLang="zh-CN" sz="2400" b="1" dirty="0" smtClean="0">
                <a:solidFill>
                  <a:srgbClr val="C00000"/>
                </a:solidFill>
                <a:latin typeface="+mj-ea"/>
                <a:ea typeface="+mj-ea"/>
              </a:rPr>
              <a:t>-</a:t>
            </a:r>
            <a:r>
              <a:rPr lang="en-US" altLang="zh-CN" sz="2400" b="1" i="1" dirty="0" smtClean="0">
                <a:solidFill>
                  <a:srgbClr val="C00000"/>
                </a:solidFill>
                <a:latin typeface="+mj-ea"/>
                <a:ea typeface="+mj-ea"/>
              </a:rPr>
              <a:t>q </a:t>
            </a:r>
            <a:r>
              <a:rPr lang="zh-CN" altLang="en-US" sz="2400" dirty="0" smtClean="0">
                <a:latin typeface="+mn-ea"/>
                <a:ea typeface="+mn-ea"/>
              </a:rPr>
              <a:t>个</a:t>
            </a:r>
            <a:r>
              <a:rPr lang="zh-CN" altLang="en-US" sz="2400" dirty="0">
                <a:latin typeface="+mn-ea"/>
                <a:ea typeface="+mn-ea"/>
              </a:rPr>
              <a:t>零点位于左半平面，则当</a:t>
            </a:r>
            <a:r>
              <a:rPr lang="zh-CN" altLang="en-US" sz="2400" dirty="0" smtClean="0">
                <a:latin typeface="+mn-ea"/>
                <a:ea typeface="+mn-ea"/>
              </a:rPr>
              <a:t>以 </a:t>
            </a:r>
            <a:r>
              <a:rPr lang="en-US" altLang="zh-CN" sz="2400" b="1" i="1" dirty="0" smtClean="0">
                <a:solidFill>
                  <a:srgbClr val="0070C0"/>
                </a:solidFill>
                <a:latin typeface="+mj-ea"/>
                <a:ea typeface="+mj-ea"/>
              </a:rPr>
              <a:t>s</a:t>
            </a:r>
            <a:r>
              <a:rPr lang="en-US" altLang="zh-CN" sz="2400" b="1" dirty="0" smtClean="0">
                <a:solidFill>
                  <a:srgbClr val="0070C0"/>
                </a:solidFill>
                <a:latin typeface="+mj-ea"/>
                <a:ea typeface="+mj-ea"/>
              </a:rPr>
              <a:t>=</a:t>
            </a:r>
            <a:r>
              <a:rPr lang="en-US" altLang="zh-CN" sz="2400" b="1" i="1" dirty="0" err="1" smtClean="0">
                <a:solidFill>
                  <a:srgbClr val="0070C0"/>
                </a:solidFill>
                <a:latin typeface="+mj-ea"/>
                <a:ea typeface="+mj-ea"/>
              </a:rPr>
              <a:t>jω</a:t>
            </a:r>
            <a:r>
              <a:rPr lang="en-US" altLang="zh-CN" sz="2400" b="1" i="1" dirty="0" smtClean="0">
                <a:solidFill>
                  <a:srgbClr val="0070C0"/>
                </a:solidFill>
                <a:latin typeface="+mj-ea"/>
                <a:ea typeface="+mj-ea"/>
              </a:rPr>
              <a:t> </a:t>
            </a:r>
            <a:r>
              <a:rPr lang="zh-CN" altLang="en-US" sz="2400" dirty="0" smtClean="0">
                <a:latin typeface="+mn-ea"/>
                <a:ea typeface="+mn-ea"/>
              </a:rPr>
              <a:t>代入 </a:t>
            </a:r>
            <a:r>
              <a:rPr lang="en-US" altLang="zh-CN" sz="2400" b="1" i="1" dirty="0" smtClean="0">
                <a:solidFill>
                  <a:srgbClr val="0070C0"/>
                </a:solidFill>
                <a:latin typeface="+mj-ea"/>
                <a:ea typeface="+mj-ea"/>
              </a:rPr>
              <a:t>D</a:t>
            </a:r>
            <a:r>
              <a:rPr lang="en-US" altLang="zh-CN" sz="2400" b="1" dirty="0" smtClean="0">
                <a:solidFill>
                  <a:srgbClr val="0070C0"/>
                </a:solidFill>
                <a:latin typeface="+mj-ea"/>
                <a:ea typeface="+mj-ea"/>
              </a:rPr>
              <a:t>(</a:t>
            </a:r>
            <a:r>
              <a:rPr lang="en-US" altLang="zh-CN" sz="2400" b="1" i="1" dirty="0" smtClean="0">
                <a:solidFill>
                  <a:srgbClr val="0070C0"/>
                </a:solidFill>
                <a:latin typeface="+mj-ea"/>
                <a:ea typeface="+mj-ea"/>
              </a:rPr>
              <a:t>s</a:t>
            </a:r>
            <a:r>
              <a:rPr lang="en-US" altLang="zh-CN" sz="2400" b="1" dirty="0" smtClean="0">
                <a:solidFill>
                  <a:srgbClr val="0070C0"/>
                </a:solidFill>
                <a:latin typeface="+mj-ea"/>
                <a:ea typeface="+mj-ea"/>
              </a:rPr>
              <a:t>) </a:t>
            </a:r>
            <a:r>
              <a:rPr lang="zh-CN" altLang="en-US" sz="2400" dirty="0" smtClean="0">
                <a:latin typeface="+mn-ea"/>
                <a:ea typeface="+mn-ea"/>
              </a:rPr>
              <a:t>并令 </a:t>
            </a:r>
            <a:r>
              <a:rPr lang="en-US" altLang="zh-CN" sz="2400" b="1" i="1" dirty="0" smtClean="0">
                <a:solidFill>
                  <a:srgbClr val="0070C0"/>
                </a:solidFill>
                <a:latin typeface="+mj-ea"/>
                <a:ea typeface="+mj-ea"/>
              </a:rPr>
              <a:t>ω </a:t>
            </a:r>
            <a:r>
              <a:rPr lang="zh-CN" altLang="en-US" sz="2400" dirty="0" smtClean="0">
                <a:latin typeface="+mn-ea"/>
                <a:ea typeface="+mn-ea"/>
              </a:rPr>
              <a:t>从 </a:t>
            </a:r>
            <a:r>
              <a:rPr lang="en-US" altLang="zh-CN" sz="2400" b="1" dirty="0" smtClean="0">
                <a:solidFill>
                  <a:srgbClr val="0070C0"/>
                </a:solidFill>
                <a:latin typeface="+mj-ea"/>
                <a:ea typeface="+mj-ea"/>
              </a:rPr>
              <a:t>0 </a:t>
            </a:r>
            <a:r>
              <a:rPr lang="zh-CN" altLang="en-US" sz="2400" dirty="0" smtClean="0">
                <a:latin typeface="+mn-ea"/>
                <a:ea typeface="+mn-ea"/>
              </a:rPr>
              <a:t>连续</a:t>
            </a:r>
            <a:r>
              <a:rPr lang="zh-CN" altLang="en-US" sz="2400" dirty="0">
                <a:latin typeface="+mn-ea"/>
                <a:ea typeface="+mn-ea"/>
              </a:rPr>
              <a:t>增大</a:t>
            </a:r>
            <a:r>
              <a:rPr lang="zh-CN" altLang="en-US" sz="2400" dirty="0" smtClean="0">
                <a:latin typeface="+mn-ea"/>
                <a:ea typeface="+mn-ea"/>
              </a:rPr>
              <a:t>到 </a:t>
            </a:r>
            <a:r>
              <a:rPr lang="zh-CN" altLang="en-US" sz="2400" b="1" dirty="0" smtClean="0">
                <a:solidFill>
                  <a:srgbClr val="0070C0"/>
                </a:solidFill>
                <a:latin typeface="+mj-ea"/>
                <a:ea typeface="+mj-ea"/>
              </a:rPr>
              <a:t>∞ </a:t>
            </a:r>
            <a:r>
              <a:rPr lang="zh-CN" altLang="en-US" sz="2400" dirty="0" smtClean="0">
                <a:latin typeface="+mn-ea"/>
                <a:ea typeface="+mn-ea"/>
              </a:rPr>
              <a:t>时</a:t>
            </a:r>
            <a:r>
              <a:rPr lang="zh-CN" altLang="en-US" sz="2400" dirty="0">
                <a:latin typeface="+mn-ea"/>
                <a:ea typeface="+mn-ea"/>
              </a:rPr>
              <a:t>，</a:t>
            </a:r>
            <a:r>
              <a:rPr lang="zh-CN" altLang="en-US" sz="2400" dirty="0" smtClean="0">
                <a:latin typeface="+mn-ea"/>
                <a:ea typeface="+mn-ea"/>
              </a:rPr>
              <a:t>复数 </a:t>
            </a:r>
            <a:r>
              <a:rPr lang="en-US" altLang="zh-CN" sz="2400" b="1" i="1" dirty="0" smtClean="0">
                <a:solidFill>
                  <a:srgbClr val="0070C0"/>
                </a:solidFill>
                <a:latin typeface="+mj-ea"/>
                <a:ea typeface="+mj-ea"/>
              </a:rPr>
              <a:t>D</a:t>
            </a:r>
            <a:r>
              <a:rPr lang="en-US" altLang="zh-CN" sz="2400" b="1" dirty="0" smtClean="0">
                <a:solidFill>
                  <a:srgbClr val="0070C0"/>
                </a:solidFill>
                <a:latin typeface="+mj-ea"/>
                <a:ea typeface="+mj-ea"/>
              </a:rPr>
              <a:t>(</a:t>
            </a:r>
            <a:r>
              <a:rPr lang="en-US" altLang="zh-CN" sz="2400" b="1" i="1" dirty="0" err="1" smtClean="0">
                <a:solidFill>
                  <a:srgbClr val="0070C0"/>
                </a:solidFill>
                <a:latin typeface="+mj-ea"/>
                <a:ea typeface="+mj-ea"/>
              </a:rPr>
              <a:t>jω</a:t>
            </a:r>
            <a:r>
              <a:rPr lang="en-US" altLang="zh-CN" sz="2400" b="1" dirty="0" smtClean="0">
                <a:solidFill>
                  <a:srgbClr val="0070C0"/>
                </a:solidFill>
                <a:latin typeface="+mj-ea"/>
                <a:ea typeface="+mj-ea"/>
              </a:rPr>
              <a:t>) </a:t>
            </a:r>
            <a:r>
              <a:rPr lang="zh-CN" altLang="en-US" sz="2400" dirty="0" smtClean="0">
                <a:latin typeface="+mn-ea"/>
                <a:ea typeface="+mn-ea"/>
              </a:rPr>
              <a:t>的</a:t>
            </a:r>
            <a:r>
              <a:rPr lang="zh-CN" altLang="en-US" sz="2400" dirty="0">
                <a:latin typeface="+mn-ea"/>
                <a:ea typeface="+mn-ea"/>
              </a:rPr>
              <a:t>角增量为：</a:t>
            </a:r>
          </a:p>
        </p:txBody>
      </p:sp>
      <p:graphicFrame>
        <p:nvGraphicFramePr>
          <p:cNvPr id="5" name="Object 4"/>
          <p:cNvGraphicFramePr>
            <a:graphicFrameLocks noChangeAspect="1"/>
          </p:cNvGraphicFramePr>
          <p:nvPr>
            <p:extLst>
              <p:ext uri="{D42A27DB-BD31-4B8C-83A1-F6EECF244321}">
                <p14:modId xmlns:p14="http://schemas.microsoft.com/office/powerpoint/2010/main" val="3097167635"/>
              </p:ext>
            </p:extLst>
          </p:nvPr>
        </p:nvGraphicFramePr>
        <p:xfrm>
          <a:off x="4617774" y="3114627"/>
          <a:ext cx="3263900" cy="769937"/>
        </p:xfrm>
        <a:graphic>
          <a:graphicData uri="http://schemas.openxmlformats.org/presentationml/2006/ole">
            <mc:AlternateContent xmlns:mc="http://schemas.openxmlformats.org/markup-compatibility/2006">
              <mc:Choice xmlns:v="urn:schemas-microsoft-com:vml" Requires="v">
                <p:oleObj spid="_x0000_s48463" name="公式" r:id="rId3" imgW="1638000" imgH="393480" progId="Equation.3">
                  <p:embed/>
                </p:oleObj>
              </mc:Choice>
              <mc:Fallback>
                <p:oleObj name="公式" r:id="rId3" imgW="1638000" imgH="393480" progId="Equation.3">
                  <p:embed/>
                  <p:pic>
                    <p:nvPicPr>
                      <p:cNvPr id="27034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17774" y="3114627"/>
                        <a:ext cx="3263900" cy="769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10"/>
          <p:cNvGraphicFramePr>
            <a:graphicFrameLocks noChangeAspect="1"/>
          </p:cNvGraphicFramePr>
          <p:nvPr>
            <p:extLst>
              <p:ext uri="{D42A27DB-BD31-4B8C-83A1-F6EECF244321}">
                <p14:modId xmlns:p14="http://schemas.microsoft.com/office/powerpoint/2010/main" val="2588971481"/>
              </p:ext>
            </p:extLst>
          </p:nvPr>
        </p:nvGraphicFramePr>
        <p:xfrm>
          <a:off x="1173800" y="5274450"/>
          <a:ext cx="6029323" cy="476106"/>
        </p:xfrm>
        <a:graphic>
          <a:graphicData uri="http://schemas.openxmlformats.org/presentationml/2006/ole">
            <mc:AlternateContent xmlns:mc="http://schemas.openxmlformats.org/markup-compatibility/2006">
              <mc:Choice xmlns:v="urn:schemas-microsoft-com:vml" Requires="v">
                <p:oleObj spid="_x0000_s48464" name="公式" r:id="rId5" imgW="2984400" imgH="241200" progId="Equation.3">
                  <p:embed/>
                </p:oleObj>
              </mc:Choice>
              <mc:Fallback>
                <p:oleObj name="公式" r:id="rId5" imgW="2984400" imgH="241200" progId="Equation.3">
                  <p:embed/>
                  <p:pic>
                    <p:nvPicPr>
                      <p:cNvPr id="270346"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73800" y="5274450"/>
                        <a:ext cx="6029323" cy="476106"/>
                      </a:xfrm>
                      <a:prstGeom prst="rect">
                        <a:avLst/>
                      </a:prstGeom>
                      <a:noFill/>
                    </p:spPr>
                  </p:pic>
                </p:oleObj>
              </mc:Fallback>
            </mc:AlternateContent>
          </a:graphicData>
        </a:graphic>
      </p:graphicFrame>
      <p:grpSp>
        <p:nvGrpSpPr>
          <p:cNvPr id="7" name="Group 57"/>
          <p:cNvGrpSpPr>
            <a:grpSpLocks/>
          </p:cNvGrpSpPr>
          <p:nvPr/>
        </p:nvGrpSpPr>
        <p:grpSpPr bwMode="auto">
          <a:xfrm>
            <a:off x="2173925" y="5764863"/>
            <a:ext cx="2762559" cy="562173"/>
            <a:chOff x="1333" y="3702"/>
            <a:chExt cx="1887" cy="384"/>
          </a:xfrm>
        </p:grpSpPr>
        <p:graphicFrame>
          <p:nvGraphicFramePr>
            <p:cNvPr id="8" name="Object 13"/>
            <p:cNvGraphicFramePr>
              <a:graphicFrameLocks noChangeAspect="1"/>
            </p:cNvGraphicFramePr>
            <p:nvPr>
              <p:extLst>
                <p:ext uri="{D42A27DB-BD31-4B8C-83A1-F6EECF244321}">
                  <p14:modId xmlns:p14="http://schemas.microsoft.com/office/powerpoint/2010/main" val="1351297458"/>
                </p:ext>
              </p:extLst>
            </p:nvPr>
          </p:nvGraphicFramePr>
          <p:xfrm>
            <a:off x="1837" y="3793"/>
            <a:ext cx="1383" cy="293"/>
          </p:xfrm>
          <a:graphic>
            <a:graphicData uri="http://schemas.openxmlformats.org/presentationml/2006/ole">
              <mc:AlternateContent xmlns:mc="http://schemas.openxmlformats.org/markup-compatibility/2006">
                <mc:Choice xmlns:v="urn:schemas-microsoft-com:vml" Requires="v">
                  <p:oleObj spid="_x0000_s48465" name="公式" r:id="rId7" imgW="1054080" imgH="228600" progId="Equation.3">
                    <p:embed/>
                  </p:oleObj>
                </mc:Choice>
                <mc:Fallback>
                  <p:oleObj name="公式" r:id="rId7" imgW="1054080" imgH="228600" progId="Equation.3">
                    <p:embed/>
                    <p:pic>
                      <p:nvPicPr>
                        <p:cNvPr id="47114"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37" y="3793"/>
                          <a:ext cx="1383" cy="293"/>
                        </a:xfrm>
                        <a:prstGeom prst="rect">
                          <a:avLst/>
                        </a:prstGeom>
                        <a:noFill/>
                        <a:ln w="9525" algn="ctr">
                          <a:solidFill>
                            <a:srgbClr val="0070C0"/>
                          </a:solidFill>
                          <a:miter lim="800000"/>
                          <a:headEnd/>
                          <a:tailEnd/>
                        </a:ln>
                        <a:effectLst/>
                        <a:extLst/>
                      </p:spPr>
                    </p:pic>
                  </p:oleObj>
                </mc:Fallback>
              </mc:AlternateContent>
            </a:graphicData>
          </a:graphic>
        </p:graphicFrame>
        <p:sp>
          <p:nvSpPr>
            <p:cNvPr id="9" name="Line 14"/>
            <p:cNvSpPr>
              <a:spLocks noChangeShapeType="1"/>
            </p:cNvSpPr>
            <p:nvPr/>
          </p:nvSpPr>
          <p:spPr bwMode="auto">
            <a:xfrm>
              <a:off x="1333" y="3702"/>
              <a:ext cx="1003" cy="0"/>
            </a:xfrm>
            <a:prstGeom prst="line">
              <a:avLst/>
            </a:prstGeom>
            <a:noFill/>
            <a:ln w="12700" cap="sq">
              <a:solidFill>
                <a:srgbClr val="0070C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latin typeface="+mn-ea"/>
              </a:endParaRPr>
            </a:p>
          </p:txBody>
        </p:sp>
        <p:sp>
          <p:nvSpPr>
            <p:cNvPr id="10" name="Line 15"/>
            <p:cNvSpPr>
              <a:spLocks noChangeShapeType="1"/>
            </p:cNvSpPr>
            <p:nvPr/>
          </p:nvSpPr>
          <p:spPr bwMode="auto">
            <a:xfrm flipH="1" flipV="1">
              <a:off x="1701" y="3702"/>
              <a:ext cx="113" cy="182"/>
            </a:xfrm>
            <a:prstGeom prst="line">
              <a:avLst/>
            </a:prstGeom>
            <a:noFill/>
            <a:ln w="12700" cap="sq">
              <a:solidFill>
                <a:srgbClr val="0070C0"/>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latin typeface="+mn-ea"/>
              </a:endParaRPr>
            </a:p>
          </p:txBody>
        </p:sp>
      </p:grpSp>
      <p:sp>
        <p:nvSpPr>
          <p:cNvPr id="11" name="Line 16"/>
          <p:cNvSpPr>
            <a:spLocks noChangeShapeType="1"/>
          </p:cNvSpPr>
          <p:nvPr/>
        </p:nvSpPr>
        <p:spPr bwMode="auto">
          <a:xfrm>
            <a:off x="7533217" y="5290398"/>
            <a:ext cx="2895600" cy="0"/>
          </a:xfrm>
          <a:prstGeom prst="line">
            <a:avLst/>
          </a:prstGeom>
          <a:noFill/>
          <a:ln w="6350">
            <a:solidFill>
              <a:srgbClr val="000000"/>
            </a:solidFill>
            <a:round/>
            <a:headEnd/>
            <a:tailEnd type="stealth" w="sm" len="lg"/>
          </a:ln>
          <a:extLst>
            <a:ext uri="{909E8E84-426E-40DD-AFC4-6F175D3DCCD1}">
              <a14:hiddenFill xmlns:a14="http://schemas.microsoft.com/office/drawing/2010/main">
                <a:noFill/>
              </a14:hiddenFill>
            </a:ext>
          </a:extLst>
        </p:spPr>
        <p:txBody>
          <a:bodyPr/>
          <a:lstStyle/>
          <a:p>
            <a:endParaRPr lang="zh-CN" altLang="en-US"/>
          </a:p>
        </p:txBody>
      </p:sp>
      <p:sp>
        <p:nvSpPr>
          <p:cNvPr id="12" name="Line 17"/>
          <p:cNvSpPr>
            <a:spLocks noChangeShapeType="1"/>
          </p:cNvSpPr>
          <p:nvPr/>
        </p:nvSpPr>
        <p:spPr bwMode="auto">
          <a:xfrm flipV="1">
            <a:off x="9739842" y="4112473"/>
            <a:ext cx="0" cy="1828800"/>
          </a:xfrm>
          <a:prstGeom prst="line">
            <a:avLst/>
          </a:prstGeom>
          <a:noFill/>
          <a:ln w="12700">
            <a:solidFill>
              <a:srgbClr val="000000"/>
            </a:solidFill>
            <a:round/>
            <a:headEnd/>
            <a:tailEnd type="stealth" w="sm" len="lg"/>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3" name="Object 18"/>
          <p:cNvGraphicFramePr>
            <a:graphicFrameLocks noChangeAspect="1"/>
          </p:cNvGraphicFramePr>
          <p:nvPr>
            <p:extLst>
              <p:ext uri="{D42A27DB-BD31-4B8C-83A1-F6EECF244321}">
                <p14:modId xmlns:p14="http://schemas.microsoft.com/office/powerpoint/2010/main" val="4212154998"/>
              </p:ext>
            </p:extLst>
          </p:nvPr>
        </p:nvGraphicFramePr>
        <p:xfrm>
          <a:off x="10270067" y="4064848"/>
          <a:ext cx="346075" cy="346075"/>
        </p:xfrm>
        <a:graphic>
          <a:graphicData uri="http://schemas.openxmlformats.org/presentationml/2006/ole">
            <mc:AlternateContent xmlns:mc="http://schemas.openxmlformats.org/markup-compatibility/2006">
              <mc:Choice xmlns:v="urn:schemas-microsoft-com:vml" Requires="v">
                <p:oleObj spid="_x0000_s48466" name="公式" r:id="rId9" imgW="203040" imgH="203040" progId="Equation.3">
                  <p:embed/>
                </p:oleObj>
              </mc:Choice>
              <mc:Fallback>
                <p:oleObj name="公式" r:id="rId9" imgW="203040" imgH="203040" progId="Equation.3">
                  <p:embed/>
                  <p:pic>
                    <p:nvPicPr>
                      <p:cNvPr id="47108" name="Object 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270067" y="4064848"/>
                        <a:ext cx="346075" cy="346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 name="Object 20"/>
          <p:cNvGraphicFramePr>
            <a:graphicFrameLocks noChangeAspect="1"/>
          </p:cNvGraphicFramePr>
          <p:nvPr>
            <p:extLst>
              <p:ext uri="{D42A27DB-BD31-4B8C-83A1-F6EECF244321}">
                <p14:modId xmlns:p14="http://schemas.microsoft.com/office/powerpoint/2010/main" val="2349352689"/>
              </p:ext>
            </p:extLst>
          </p:nvPr>
        </p:nvGraphicFramePr>
        <p:xfrm>
          <a:off x="9560455" y="5255473"/>
          <a:ext cx="214312" cy="303213"/>
        </p:xfrm>
        <a:graphic>
          <a:graphicData uri="http://schemas.openxmlformats.org/presentationml/2006/ole">
            <mc:AlternateContent xmlns:mc="http://schemas.openxmlformats.org/markup-compatibility/2006">
              <mc:Choice xmlns:v="urn:schemas-microsoft-com:vml" Requires="v">
                <p:oleObj spid="_x0000_s48467" name="公式" r:id="rId11" imgW="126720" imgH="177480" progId="Equation.3">
                  <p:embed/>
                </p:oleObj>
              </mc:Choice>
              <mc:Fallback>
                <p:oleObj name="公式" r:id="rId11" imgW="126720" imgH="177480" progId="Equation.3">
                  <p:embed/>
                  <p:pic>
                    <p:nvPicPr>
                      <p:cNvPr id="47109" name="Object 2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560455" y="5255473"/>
                        <a:ext cx="214312" cy="30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5" name="Group 51"/>
          <p:cNvGrpSpPr>
            <a:grpSpLocks/>
          </p:cNvGrpSpPr>
          <p:nvPr/>
        </p:nvGrpSpPr>
        <p:grpSpPr bwMode="auto">
          <a:xfrm>
            <a:off x="10054167" y="4677623"/>
            <a:ext cx="965200" cy="936625"/>
            <a:chOff x="4876" y="2160"/>
            <a:chExt cx="608" cy="590"/>
          </a:xfrm>
        </p:grpSpPr>
        <p:sp>
          <p:nvSpPr>
            <p:cNvPr id="16" name="Oval 32"/>
            <p:cNvSpPr>
              <a:spLocks noChangeArrowheads="1"/>
            </p:cNvSpPr>
            <p:nvPr/>
          </p:nvSpPr>
          <p:spPr bwMode="auto">
            <a:xfrm>
              <a:off x="4876" y="2183"/>
              <a:ext cx="91" cy="91"/>
            </a:xfrm>
            <a:prstGeom prst="ellipse">
              <a:avLst/>
            </a:prstGeom>
            <a:solidFill>
              <a:srgbClr val="808080"/>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 name="Oval 33"/>
            <p:cNvSpPr>
              <a:spLocks noChangeArrowheads="1"/>
            </p:cNvSpPr>
            <p:nvPr/>
          </p:nvSpPr>
          <p:spPr bwMode="auto">
            <a:xfrm>
              <a:off x="4876" y="2659"/>
              <a:ext cx="91" cy="91"/>
            </a:xfrm>
            <a:prstGeom prst="ellipse">
              <a:avLst/>
            </a:prstGeom>
            <a:solidFill>
              <a:srgbClr val="808080"/>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 name="Oval 34"/>
            <p:cNvSpPr>
              <a:spLocks noChangeArrowheads="1"/>
            </p:cNvSpPr>
            <p:nvPr/>
          </p:nvSpPr>
          <p:spPr bwMode="auto">
            <a:xfrm>
              <a:off x="4944" y="2387"/>
              <a:ext cx="91" cy="91"/>
            </a:xfrm>
            <a:prstGeom prst="ellipse">
              <a:avLst/>
            </a:prstGeom>
            <a:solidFill>
              <a:srgbClr val="808080"/>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9" name="Object 35"/>
            <p:cNvGraphicFramePr>
              <a:graphicFrameLocks noChangeAspect="1"/>
            </p:cNvGraphicFramePr>
            <p:nvPr/>
          </p:nvGraphicFramePr>
          <p:xfrm>
            <a:off x="5171" y="2160"/>
            <a:ext cx="313" cy="245"/>
          </p:xfrm>
          <a:graphic>
            <a:graphicData uri="http://schemas.openxmlformats.org/presentationml/2006/ole">
              <mc:AlternateContent xmlns:mc="http://schemas.openxmlformats.org/markup-compatibility/2006">
                <mc:Choice xmlns:v="urn:schemas-microsoft-com:vml" Requires="v">
                  <p:oleObj spid="_x0000_s48468" name="公式" r:id="rId13" imgW="291960" imgH="228600" progId="Equation.3">
                    <p:embed/>
                  </p:oleObj>
                </mc:Choice>
                <mc:Fallback>
                  <p:oleObj name="公式" r:id="rId13" imgW="291960" imgH="228600" progId="Equation.3">
                    <p:embed/>
                    <p:pic>
                      <p:nvPicPr>
                        <p:cNvPr id="47113" name="Object 3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171" y="2160"/>
                          <a:ext cx="313" cy="2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Line 36"/>
            <p:cNvSpPr>
              <a:spLocks noChangeShapeType="1"/>
            </p:cNvSpPr>
            <p:nvPr/>
          </p:nvSpPr>
          <p:spPr bwMode="auto">
            <a:xfrm flipH="1" flipV="1">
              <a:off x="4967" y="2228"/>
              <a:ext cx="204" cy="68"/>
            </a:xfrm>
            <a:prstGeom prst="line">
              <a:avLst/>
            </a:prstGeom>
            <a:noFill/>
            <a:ln w="12700" cap="sq">
              <a:solidFill>
                <a:srgbClr val="FF00FF"/>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1" name="Line 37"/>
            <p:cNvSpPr>
              <a:spLocks noChangeShapeType="1"/>
            </p:cNvSpPr>
            <p:nvPr/>
          </p:nvSpPr>
          <p:spPr bwMode="auto">
            <a:xfrm flipH="1">
              <a:off x="5012" y="2364"/>
              <a:ext cx="181" cy="45"/>
            </a:xfrm>
            <a:prstGeom prst="line">
              <a:avLst/>
            </a:prstGeom>
            <a:noFill/>
            <a:ln w="12700" cap="sq">
              <a:solidFill>
                <a:srgbClr val="FF00FF"/>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2" name="Line 38"/>
            <p:cNvSpPr>
              <a:spLocks noChangeShapeType="1"/>
            </p:cNvSpPr>
            <p:nvPr/>
          </p:nvSpPr>
          <p:spPr bwMode="auto">
            <a:xfrm flipH="1">
              <a:off x="4967" y="2387"/>
              <a:ext cx="249" cy="294"/>
            </a:xfrm>
            <a:prstGeom prst="line">
              <a:avLst/>
            </a:prstGeom>
            <a:noFill/>
            <a:ln w="12700" cap="sq">
              <a:solidFill>
                <a:srgbClr val="FF00FF"/>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grpSp>
        <p:nvGrpSpPr>
          <p:cNvPr id="23" name="Group 55"/>
          <p:cNvGrpSpPr>
            <a:grpSpLocks/>
          </p:cNvGrpSpPr>
          <p:nvPr/>
        </p:nvGrpSpPr>
        <p:grpSpPr bwMode="auto">
          <a:xfrm>
            <a:off x="9657292" y="5180861"/>
            <a:ext cx="763588" cy="1146175"/>
            <a:chOff x="4626" y="2477"/>
            <a:chExt cx="481" cy="722"/>
          </a:xfrm>
        </p:grpSpPr>
        <p:sp>
          <p:nvSpPr>
            <p:cNvPr id="24" name="Oval 30"/>
            <p:cNvSpPr>
              <a:spLocks noChangeArrowheads="1"/>
            </p:cNvSpPr>
            <p:nvPr/>
          </p:nvSpPr>
          <p:spPr bwMode="auto">
            <a:xfrm>
              <a:off x="4626" y="2477"/>
              <a:ext cx="91" cy="91"/>
            </a:xfrm>
            <a:prstGeom prst="ellipse">
              <a:avLst/>
            </a:prstGeom>
            <a:solidFill>
              <a:srgbClr val="FF00FF"/>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25" name="Group 54"/>
            <p:cNvGrpSpPr>
              <a:grpSpLocks/>
            </p:cNvGrpSpPr>
            <p:nvPr/>
          </p:nvGrpSpPr>
          <p:grpSpPr bwMode="auto">
            <a:xfrm>
              <a:off x="4694" y="2568"/>
              <a:ext cx="413" cy="631"/>
              <a:chOff x="4694" y="2568"/>
              <a:chExt cx="413" cy="631"/>
            </a:xfrm>
          </p:grpSpPr>
          <p:sp>
            <p:nvSpPr>
              <p:cNvPr id="26" name="Line 41"/>
              <p:cNvSpPr>
                <a:spLocks noChangeShapeType="1"/>
              </p:cNvSpPr>
              <p:nvPr/>
            </p:nvSpPr>
            <p:spPr bwMode="auto">
              <a:xfrm flipH="1" flipV="1">
                <a:off x="4694" y="2568"/>
                <a:ext cx="159" cy="477"/>
              </a:xfrm>
              <a:prstGeom prst="line">
                <a:avLst/>
              </a:prstGeom>
              <a:noFill/>
              <a:ln w="12700" cap="sq">
                <a:solidFill>
                  <a:srgbClr val="FF00FF"/>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7" name="Object 42"/>
              <p:cNvGraphicFramePr>
                <a:graphicFrameLocks noChangeAspect="1"/>
              </p:cNvGraphicFramePr>
              <p:nvPr/>
            </p:nvGraphicFramePr>
            <p:xfrm>
              <a:off x="4808" y="2954"/>
              <a:ext cx="299" cy="245"/>
            </p:xfrm>
            <a:graphic>
              <a:graphicData uri="http://schemas.openxmlformats.org/presentationml/2006/ole">
                <mc:AlternateContent xmlns:mc="http://schemas.openxmlformats.org/markup-compatibility/2006">
                  <mc:Choice xmlns:v="urn:schemas-microsoft-com:vml" Requires="v">
                    <p:oleObj spid="_x0000_s48469" name="公式" r:id="rId15" imgW="279360" imgH="228600" progId="Equation.3">
                      <p:embed/>
                    </p:oleObj>
                  </mc:Choice>
                  <mc:Fallback>
                    <p:oleObj name="公式" r:id="rId15" imgW="279360" imgH="228600" progId="Equation.3">
                      <p:embed/>
                      <p:pic>
                        <p:nvPicPr>
                          <p:cNvPr id="47112" name="Object 4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808" y="2954"/>
                            <a:ext cx="299" cy="2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grpSp>
        <p:nvGrpSpPr>
          <p:cNvPr id="28" name="Group 53"/>
          <p:cNvGrpSpPr>
            <a:grpSpLocks/>
          </p:cNvGrpSpPr>
          <p:nvPr/>
        </p:nvGrpSpPr>
        <p:grpSpPr bwMode="auto">
          <a:xfrm>
            <a:off x="7533217" y="4498236"/>
            <a:ext cx="1828800" cy="1620837"/>
            <a:chOff x="3288" y="2047"/>
            <a:chExt cx="1152" cy="1021"/>
          </a:xfrm>
        </p:grpSpPr>
        <p:sp>
          <p:nvSpPr>
            <p:cNvPr id="29" name="Oval 22"/>
            <p:cNvSpPr>
              <a:spLocks noChangeArrowheads="1"/>
            </p:cNvSpPr>
            <p:nvPr/>
          </p:nvSpPr>
          <p:spPr bwMode="auto">
            <a:xfrm>
              <a:off x="4088" y="2977"/>
              <a:ext cx="91" cy="91"/>
            </a:xfrm>
            <a:prstGeom prst="ellipse">
              <a:avLst/>
            </a:prstGeom>
            <a:solidFill>
              <a:srgbClr val="0000FF"/>
            </a:solidFill>
            <a:ln w="9525" algn="ctr">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0" name="Oval 23"/>
            <p:cNvSpPr>
              <a:spLocks noChangeArrowheads="1"/>
            </p:cNvSpPr>
            <p:nvPr/>
          </p:nvSpPr>
          <p:spPr bwMode="auto">
            <a:xfrm>
              <a:off x="4088" y="2047"/>
              <a:ext cx="91" cy="91"/>
            </a:xfrm>
            <a:prstGeom prst="ellipse">
              <a:avLst/>
            </a:prstGeom>
            <a:solidFill>
              <a:srgbClr val="0000FF"/>
            </a:solidFill>
            <a:ln w="9525" algn="ctr">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1" name="Oval 24"/>
            <p:cNvSpPr>
              <a:spLocks noChangeArrowheads="1"/>
            </p:cNvSpPr>
            <p:nvPr/>
          </p:nvSpPr>
          <p:spPr bwMode="auto">
            <a:xfrm>
              <a:off x="3793" y="2501"/>
              <a:ext cx="91" cy="91"/>
            </a:xfrm>
            <a:prstGeom prst="ellipse">
              <a:avLst/>
            </a:prstGeom>
            <a:solidFill>
              <a:srgbClr val="0000FF"/>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 name="Oval 25"/>
            <p:cNvSpPr>
              <a:spLocks noChangeArrowheads="1"/>
            </p:cNvSpPr>
            <p:nvPr/>
          </p:nvSpPr>
          <p:spPr bwMode="auto">
            <a:xfrm>
              <a:off x="3589" y="2501"/>
              <a:ext cx="91" cy="91"/>
            </a:xfrm>
            <a:prstGeom prst="ellipse">
              <a:avLst/>
            </a:prstGeom>
            <a:solidFill>
              <a:srgbClr val="0000FF"/>
            </a:solidFill>
            <a:ln w="9525" algn="ctr">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 name="Oval 26"/>
            <p:cNvSpPr>
              <a:spLocks noChangeArrowheads="1"/>
            </p:cNvSpPr>
            <p:nvPr/>
          </p:nvSpPr>
          <p:spPr bwMode="auto">
            <a:xfrm>
              <a:off x="4337" y="2501"/>
              <a:ext cx="91" cy="91"/>
            </a:xfrm>
            <a:prstGeom prst="ellipse">
              <a:avLst/>
            </a:prstGeom>
            <a:solidFill>
              <a:srgbClr val="0000FF"/>
            </a:solidFill>
            <a:ln w="9525" algn="ctr">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4" name="Oval 27"/>
            <p:cNvSpPr>
              <a:spLocks noChangeArrowheads="1"/>
            </p:cNvSpPr>
            <p:nvPr/>
          </p:nvSpPr>
          <p:spPr bwMode="auto">
            <a:xfrm>
              <a:off x="4349" y="2145"/>
              <a:ext cx="91" cy="91"/>
            </a:xfrm>
            <a:prstGeom prst="ellipse">
              <a:avLst/>
            </a:prstGeom>
            <a:solidFill>
              <a:srgbClr val="0000FF"/>
            </a:solidFill>
            <a:ln w="9525" algn="ctr">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5" name="Oval 28"/>
            <p:cNvSpPr>
              <a:spLocks noChangeArrowheads="1"/>
            </p:cNvSpPr>
            <p:nvPr/>
          </p:nvSpPr>
          <p:spPr bwMode="auto">
            <a:xfrm>
              <a:off x="4344" y="2812"/>
              <a:ext cx="91" cy="91"/>
            </a:xfrm>
            <a:prstGeom prst="ellipse">
              <a:avLst/>
            </a:prstGeom>
            <a:solidFill>
              <a:srgbClr val="0000FF"/>
            </a:solidFill>
            <a:ln w="9525" algn="ctr">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6" name="Line 43"/>
            <p:cNvSpPr>
              <a:spLocks noChangeShapeType="1"/>
            </p:cNvSpPr>
            <p:nvPr/>
          </p:nvSpPr>
          <p:spPr bwMode="auto">
            <a:xfrm flipH="1">
              <a:off x="3651" y="2319"/>
              <a:ext cx="227" cy="204"/>
            </a:xfrm>
            <a:prstGeom prst="line">
              <a:avLst/>
            </a:prstGeom>
            <a:noFill/>
            <a:ln w="12700" cap="sq">
              <a:solidFill>
                <a:srgbClr val="FF00FF"/>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37" name="Object 44"/>
            <p:cNvGraphicFramePr>
              <a:graphicFrameLocks noChangeAspect="1"/>
            </p:cNvGraphicFramePr>
            <p:nvPr/>
          </p:nvGraphicFramePr>
          <p:xfrm>
            <a:off x="3288" y="2137"/>
            <a:ext cx="775" cy="245"/>
          </p:xfrm>
          <a:graphic>
            <a:graphicData uri="http://schemas.openxmlformats.org/presentationml/2006/ole">
              <mc:AlternateContent xmlns:mc="http://schemas.openxmlformats.org/markup-compatibility/2006">
                <mc:Choice xmlns:v="urn:schemas-microsoft-com:vml" Requires="v">
                  <p:oleObj spid="_x0000_s48470" name="公式" r:id="rId17" imgW="723600" imgH="228600" progId="Equation.3">
                    <p:embed/>
                  </p:oleObj>
                </mc:Choice>
                <mc:Fallback>
                  <p:oleObj name="公式" r:id="rId17" imgW="723600" imgH="228600" progId="Equation.3">
                    <p:embed/>
                    <p:pic>
                      <p:nvPicPr>
                        <p:cNvPr id="47111" name="Object 4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288" y="2137"/>
                          <a:ext cx="775" cy="2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Line 45"/>
            <p:cNvSpPr>
              <a:spLocks noChangeShapeType="1"/>
            </p:cNvSpPr>
            <p:nvPr/>
          </p:nvSpPr>
          <p:spPr bwMode="auto">
            <a:xfrm>
              <a:off x="3878" y="2341"/>
              <a:ext cx="272" cy="635"/>
            </a:xfrm>
            <a:prstGeom prst="line">
              <a:avLst/>
            </a:prstGeom>
            <a:noFill/>
            <a:ln w="12700" cap="sq">
              <a:solidFill>
                <a:srgbClr val="FF00FF"/>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9" name="Line 46"/>
            <p:cNvSpPr>
              <a:spLocks noChangeShapeType="1"/>
            </p:cNvSpPr>
            <p:nvPr/>
          </p:nvSpPr>
          <p:spPr bwMode="auto">
            <a:xfrm>
              <a:off x="3901" y="2341"/>
              <a:ext cx="476" cy="477"/>
            </a:xfrm>
            <a:prstGeom prst="line">
              <a:avLst/>
            </a:prstGeom>
            <a:noFill/>
            <a:ln w="12700" cap="sq">
              <a:solidFill>
                <a:srgbClr val="FF00FF"/>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0" name="Line 47"/>
            <p:cNvSpPr>
              <a:spLocks noChangeShapeType="1"/>
            </p:cNvSpPr>
            <p:nvPr/>
          </p:nvSpPr>
          <p:spPr bwMode="auto">
            <a:xfrm>
              <a:off x="3901" y="2341"/>
              <a:ext cx="408" cy="205"/>
            </a:xfrm>
            <a:prstGeom prst="line">
              <a:avLst/>
            </a:prstGeom>
            <a:noFill/>
            <a:ln w="12700" cap="sq">
              <a:solidFill>
                <a:srgbClr val="FF00FF"/>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1" name="Line 48"/>
            <p:cNvSpPr>
              <a:spLocks noChangeShapeType="1"/>
            </p:cNvSpPr>
            <p:nvPr/>
          </p:nvSpPr>
          <p:spPr bwMode="auto">
            <a:xfrm flipV="1">
              <a:off x="3901" y="2251"/>
              <a:ext cx="431" cy="90"/>
            </a:xfrm>
            <a:prstGeom prst="line">
              <a:avLst/>
            </a:prstGeom>
            <a:noFill/>
            <a:ln w="12700" cap="sq">
              <a:solidFill>
                <a:srgbClr val="FF00FF"/>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2" name="Line 49"/>
            <p:cNvSpPr>
              <a:spLocks noChangeShapeType="1"/>
            </p:cNvSpPr>
            <p:nvPr/>
          </p:nvSpPr>
          <p:spPr bwMode="auto">
            <a:xfrm flipV="1">
              <a:off x="3901" y="2115"/>
              <a:ext cx="181" cy="226"/>
            </a:xfrm>
            <a:prstGeom prst="line">
              <a:avLst/>
            </a:prstGeom>
            <a:noFill/>
            <a:ln w="12700" cap="sq">
              <a:solidFill>
                <a:srgbClr val="FF00FF"/>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3" name="Line 50"/>
            <p:cNvSpPr>
              <a:spLocks noChangeShapeType="1"/>
            </p:cNvSpPr>
            <p:nvPr/>
          </p:nvSpPr>
          <p:spPr bwMode="auto">
            <a:xfrm flipH="1">
              <a:off x="3833" y="2319"/>
              <a:ext cx="45" cy="181"/>
            </a:xfrm>
            <a:prstGeom prst="line">
              <a:avLst/>
            </a:prstGeom>
            <a:noFill/>
            <a:ln w="12700" cap="sq">
              <a:solidFill>
                <a:srgbClr val="FF00FF"/>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graphicFrame>
        <p:nvGraphicFramePr>
          <p:cNvPr id="44" name="Object 56"/>
          <p:cNvGraphicFramePr>
            <a:graphicFrameLocks noChangeAspect="1"/>
          </p:cNvGraphicFramePr>
          <p:nvPr>
            <p:extLst>
              <p:ext uri="{D42A27DB-BD31-4B8C-83A1-F6EECF244321}">
                <p14:modId xmlns:p14="http://schemas.microsoft.com/office/powerpoint/2010/main" val="1198684879"/>
              </p:ext>
            </p:extLst>
          </p:nvPr>
        </p:nvGraphicFramePr>
        <p:xfrm>
          <a:off x="1168399" y="3905820"/>
          <a:ext cx="2581275" cy="1244600"/>
        </p:xfrm>
        <a:graphic>
          <a:graphicData uri="http://schemas.openxmlformats.org/presentationml/2006/ole">
            <mc:AlternateContent xmlns:mc="http://schemas.openxmlformats.org/markup-compatibility/2006">
              <mc:Choice xmlns:v="urn:schemas-microsoft-com:vml" Requires="v">
                <p:oleObj spid="_x0000_s48471" name="公式" r:id="rId19" imgW="1295280" imgH="634680" progId="Equation.3">
                  <p:embed/>
                </p:oleObj>
              </mc:Choice>
              <mc:Fallback>
                <p:oleObj name="公式" r:id="rId19" imgW="1295280" imgH="634680" progId="Equation.3">
                  <p:embed/>
                  <p:pic>
                    <p:nvPicPr>
                      <p:cNvPr id="270392" name="Object 56"/>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168399" y="3905820"/>
                        <a:ext cx="2581275" cy="1244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978744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dissolve">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5.3 </a:t>
            </a:r>
            <a:r>
              <a:rPr lang="zh-CN" altLang="en-US" dirty="0"/>
              <a:t>基于系统开环频率特性的</a:t>
            </a:r>
            <a:r>
              <a:rPr lang="zh-CN" altLang="en-US" dirty="0" smtClean="0"/>
              <a:t>奈奎斯特稳定判据</a:t>
            </a:r>
            <a:endParaRPr lang="zh-CN" altLang="en-US" dirty="0"/>
          </a:p>
        </p:txBody>
      </p:sp>
      <p:sp>
        <p:nvSpPr>
          <p:cNvPr id="3" name="Rectangle 3"/>
          <p:cNvSpPr>
            <a:spLocks noChangeArrowheads="1"/>
          </p:cNvSpPr>
          <p:nvPr/>
        </p:nvSpPr>
        <p:spPr bwMode="auto">
          <a:xfrm>
            <a:off x="1098550" y="1719288"/>
            <a:ext cx="27717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latin typeface="+mn-ea"/>
                <a:ea typeface="+mn-ea"/>
              </a:rPr>
              <a:t>1. </a:t>
            </a:r>
            <a:r>
              <a:rPr lang="zh-CN" altLang="en-US" sz="2400" dirty="0">
                <a:latin typeface="+mn-ea"/>
                <a:ea typeface="+mn-ea"/>
              </a:rPr>
              <a:t>系统开环稳定</a:t>
            </a:r>
          </a:p>
        </p:txBody>
      </p:sp>
      <p:sp>
        <p:nvSpPr>
          <p:cNvPr id="4" name="Text Box 4"/>
          <p:cNvSpPr txBox="1">
            <a:spLocks noChangeArrowheads="1"/>
          </p:cNvSpPr>
          <p:nvPr/>
        </p:nvSpPr>
        <p:spPr bwMode="auto">
          <a:xfrm>
            <a:off x="1511300" y="2205965"/>
            <a:ext cx="10164763" cy="848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15950" eaLnBrk="1" hangingPunct="1">
              <a:lnSpc>
                <a:spcPct val="120000"/>
              </a:lnSpc>
            </a:pPr>
            <a:r>
              <a:rPr lang="zh-CN" altLang="en-US" sz="2400" dirty="0" smtClean="0">
                <a:latin typeface="+mn-ea"/>
                <a:ea typeface="+mn-ea"/>
              </a:rPr>
              <a:t>如果</a:t>
            </a:r>
            <a:r>
              <a:rPr lang="zh-CN" altLang="en-US" sz="2400" dirty="0">
                <a:latin typeface="+mn-ea"/>
                <a:ea typeface="+mn-ea"/>
              </a:rPr>
              <a:t>系统开环稳定，</a:t>
            </a:r>
            <a:r>
              <a:rPr lang="zh-CN" altLang="en-US" sz="2400" dirty="0" smtClean="0">
                <a:latin typeface="+mn-ea"/>
                <a:ea typeface="+mn-ea"/>
              </a:rPr>
              <a:t>则 </a:t>
            </a:r>
            <a:r>
              <a:rPr lang="en-US" altLang="zh-CN" sz="2400" b="1" i="1" dirty="0" err="1" smtClean="0">
                <a:latin typeface="+mj-ea"/>
                <a:ea typeface="+mj-ea"/>
              </a:rPr>
              <a:t>D</a:t>
            </a:r>
            <a:r>
              <a:rPr lang="en-US" altLang="zh-CN" sz="2400" b="1" baseline="-25000" dirty="0" err="1" smtClean="0">
                <a:latin typeface="+mj-ea"/>
                <a:ea typeface="+mj-ea"/>
              </a:rPr>
              <a:t>k</a:t>
            </a:r>
            <a:r>
              <a:rPr lang="en-US" altLang="zh-CN" sz="2400" b="1" dirty="0" smtClean="0">
                <a:latin typeface="+mj-ea"/>
                <a:ea typeface="+mj-ea"/>
              </a:rPr>
              <a:t>(</a:t>
            </a:r>
            <a:r>
              <a:rPr lang="en-US" altLang="zh-CN" sz="2400" b="1" i="1" dirty="0" smtClean="0">
                <a:latin typeface="+mj-ea"/>
                <a:ea typeface="+mj-ea"/>
              </a:rPr>
              <a:t>s</a:t>
            </a:r>
            <a:r>
              <a:rPr lang="en-US" altLang="zh-CN" sz="2400" b="1" dirty="0">
                <a:latin typeface="+mj-ea"/>
                <a:ea typeface="+mj-ea"/>
              </a:rPr>
              <a:t>)=</a:t>
            </a:r>
            <a:r>
              <a:rPr lang="en-US" altLang="zh-CN" sz="2400" b="1" dirty="0" smtClean="0">
                <a:latin typeface="+mj-ea"/>
                <a:ea typeface="+mj-ea"/>
              </a:rPr>
              <a:t>0 </a:t>
            </a:r>
            <a:r>
              <a:rPr lang="zh-CN" altLang="en-US" sz="2400" dirty="0" smtClean="0">
                <a:latin typeface="+mn-ea"/>
                <a:ea typeface="+mn-ea"/>
              </a:rPr>
              <a:t>的</a:t>
            </a:r>
            <a:r>
              <a:rPr lang="zh-CN" altLang="en-US" sz="2400" dirty="0">
                <a:latin typeface="+mn-ea"/>
                <a:ea typeface="+mn-ea"/>
              </a:rPr>
              <a:t>根全部具有负实部，那么，系统闭环稳定的充分必要条件是：</a:t>
            </a:r>
            <a:endParaRPr lang="zh-CN" altLang="en-US" sz="2400" dirty="0">
              <a:solidFill>
                <a:srgbClr val="FF0000"/>
              </a:solidFill>
              <a:latin typeface="+mn-ea"/>
              <a:ea typeface="+mn-ea"/>
            </a:endParaRPr>
          </a:p>
        </p:txBody>
      </p:sp>
      <p:sp>
        <p:nvSpPr>
          <p:cNvPr id="5" name="Rectangle 5"/>
          <p:cNvSpPr>
            <a:spLocks noChangeArrowheads="1"/>
          </p:cNvSpPr>
          <p:nvPr/>
        </p:nvSpPr>
        <p:spPr bwMode="auto">
          <a:xfrm>
            <a:off x="5526088" y="3641592"/>
            <a:ext cx="0" cy="0"/>
          </a:xfrm>
          <a:prstGeom prst="rect">
            <a:avLst/>
          </a:prstGeom>
          <a:noFill/>
          <a:ln w="12700" cap="sq">
            <a:noFill/>
            <a:miter lim="800000"/>
            <a:headEnd/>
            <a:tailEnd/>
          </a:ln>
          <a:effectLst>
            <a:outerShdw dist="107763" dir="13500000" algn="ctr" rotWithShape="0">
              <a:schemeClr val="bg2"/>
            </a:outerShdw>
          </a:effectLst>
        </p:spPr>
        <p:txBody>
          <a:bodyPr lIns="0" tIns="0" rIns="0" bIns="0">
            <a:spAutoFit/>
          </a:bodyPr>
          <a:lstStyle/>
          <a:p>
            <a:pPr>
              <a:defRPr/>
            </a:pPr>
            <a:endParaRPr lang="zh-CN" altLang="en-US">
              <a:latin typeface="Arial" charset="0"/>
            </a:endParaRPr>
          </a:p>
        </p:txBody>
      </p:sp>
      <p:grpSp>
        <p:nvGrpSpPr>
          <p:cNvPr id="6" name="Group 57"/>
          <p:cNvGrpSpPr>
            <a:grpSpLocks/>
          </p:cNvGrpSpPr>
          <p:nvPr/>
        </p:nvGrpSpPr>
        <p:grpSpPr bwMode="auto">
          <a:xfrm>
            <a:off x="2101850" y="3363646"/>
            <a:ext cx="3632200" cy="489395"/>
            <a:chOff x="408" y="1684"/>
            <a:chExt cx="2516" cy="339"/>
          </a:xfrm>
        </p:grpSpPr>
        <p:graphicFrame>
          <p:nvGraphicFramePr>
            <p:cNvPr id="7" name="Object 54"/>
            <p:cNvGraphicFramePr>
              <a:graphicFrameLocks noChangeAspect="1"/>
            </p:cNvGraphicFramePr>
            <p:nvPr/>
          </p:nvGraphicFramePr>
          <p:xfrm>
            <a:off x="408" y="1684"/>
            <a:ext cx="2516" cy="339"/>
          </p:xfrm>
          <a:graphic>
            <a:graphicData uri="http://schemas.openxmlformats.org/presentationml/2006/ole">
              <mc:AlternateContent xmlns:mc="http://schemas.openxmlformats.org/markup-compatibility/2006">
                <mc:Choice xmlns:v="urn:schemas-microsoft-com:vml" Requires="v">
                  <p:oleObj spid="_x0000_s49376" name="公式" r:id="rId3" imgW="1790640" imgH="241200" progId="Equation.3">
                    <p:embed/>
                  </p:oleObj>
                </mc:Choice>
                <mc:Fallback>
                  <p:oleObj name="公式" r:id="rId3" imgW="1790640" imgH="241200" progId="Equation.3">
                    <p:embed/>
                    <p:pic>
                      <p:nvPicPr>
                        <p:cNvPr id="48135" name="Object 5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8" y="1684"/>
                          <a:ext cx="2516" cy="33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Line 56"/>
            <p:cNvSpPr>
              <a:spLocks noChangeShapeType="1"/>
            </p:cNvSpPr>
            <p:nvPr/>
          </p:nvSpPr>
          <p:spPr bwMode="auto">
            <a:xfrm>
              <a:off x="453" y="2001"/>
              <a:ext cx="2336" cy="0"/>
            </a:xfrm>
            <a:prstGeom prst="line">
              <a:avLst/>
            </a:prstGeom>
            <a:noFill/>
            <a:ln w="12700" cap="sq">
              <a:solidFill>
                <a:srgbClr val="0070C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latin typeface="+mn-ea"/>
              </a:endParaRPr>
            </a:p>
          </p:txBody>
        </p:sp>
      </p:grpSp>
      <p:graphicFrame>
        <p:nvGraphicFramePr>
          <p:cNvPr id="9" name="Object 58"/>
          <p:cNvGraphicFramePr>
            <a:graphicFrameLocks noChangeAspect="1"/>
          </p:cNvGraphicFramePr>
          <p:nvPr>
            <p:extLst>
              <p:ext uri="{D42A27DB-BD31-4B8C-83A1-F6EECF244321}">
                <p14:modId xmlns:p14="http://schemas.microsoft.com/office/powerpoint/2010/main" val="3281071021"/>
              </p:ext>
            </p:extLst>
          </p:nvPr>
        </p:nvGraphicFramePr>
        <p:xfrm>
          <a:off x="2101850" y="3931105"/>
          <a:ext cx="3841750" cy="777875"/>
        </p:xfrm>
        <a:graphic>
          <a:graphicData uri="http://schemas.openxmlformats.org/presentationml/2006/ole">
            <mc:AlternateContent xmlns:mc="http://schemas.openxmlformats.org/markup-compatibility/2006">
              <mc:Choice xmlns:v="urn:schemas-microsoft-com:vml" Requires="v">
                <p:oleObj spid="_x0000_s49377" name="公式" r:id="rId5" imgW="1942920" imgH="393480" progId="Equation.3">
                  <p:embed/>
                </p:oleObj>
              </mc:Choice>
              <mc:Fallback>
                <p:oleObj name="公式" r:id="rId5" imgW="1942920" imgH="393480" progId="Equation.3">
                  <p:embed/>
                  <p:pic>
                    <p:nvPicPr>
                      <p:cNvPr id="48130" name="Object 5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01850" y="3931105"/>
                        <a:ext cx="384175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Object 62"/>
          <p:cNvGraphicFramePr>
            <a:graphicFrameLocks noChangeAspect="1"/>
          </p:cNvGraphicFramePr>
          <p:nvPr>
            <p:extLst>
              <p:ext uri="{D42A27DB-BD31-4B8C-83A1-F6EECF244321}">
                <p14:modId xmlns:p14="http://schemas.microsoft.com/office/powerpoint/2010/main" val="409656500"/>
              </p:ext>
            </p:extLst>
          </p:nvPr>
        </p:nvGraphicFramePr>
        <p:xfrm>
          <a:off x="2106613" y="4576629"/>
          <a:ext cx="4608512" cy="803275"/>
        </p:xfrm>
        <a:graphic>
          <a:graphicData uri="http://schemas.openxmlformats.org/presentationml/2006/ole">
            <mc:AlternateContent xmlns:mc="http://schemas.openxmlformats.org/markup-compatibility/2006">
              <mc:Choice xmlns:v="urn:schemas-microsoft-com:vml" Requires="v">
                <p:oleObj spid="_x0000_s49378" name="公式" r:id="rId7" imgW="2260440" imgH="393480" progId="Equation.3">
                  <p:embed/>
                </p:oleObj>
              </mc:Choice>
              <mc:Fallback>
                <p:oleObj name="公式" r:id="rId7" imgW="2260440" imgH="393480" progId="Equation.3">
                  <p:embed/>
                  <p:pic>
                    <p:nvPicPr>
                      <p:cNvPr id="48131" name="Object 6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06613" y="4576629"/>
                        <a:ext cx="4608512"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Object 63"/>
          <p:cNvGraphicFramePr>
            <a:graphicFrameLocks noChangeAspect="1"/>
          </p:cNvGraphicFramePr>
          <p:nvPr>
            <p:extLst>
              <p:ext uri="{D42A27DB-BD31-4B8C-83A1-F6EECF244321}">
                <p14:modId xmlns:p14="http://schemas.microsoft.com/office/powerpoint/2010/main" val="3008950128"/>
              </p:ext>
            </p:extLst>
          </p:nvPr>
        </p:nvGraphicFramePr>
        <p:xfrm>
          <a:off x="4022725" y="5408389"/>
          <a:ext cx="6042024" cy="504381"/>
        </p:xfrm>
        <a:graphic>
          <a:graphicData uri="http://schemas.openxmlformats.org/presentationml/2006/ole">
            <mc:AlternateContent xmlns:mc="http://schemas.openxmlformats.org/markup-compatibility/2006">
              <mc:Choice xmlns:v="urn:schemas-microsoft-com:vml" Requires="v">
                <p:oleObj spid="_x0000_s49379" name="公式" r:id="rId9" imgW="2882880" imgH="241200" progId="Equation.3">
                  <p:embed/>
                </p:oleObj>
              </mc:Choice>
              <mc:Fallback>
                <p:oleObj name="公式" r:id="rId9" imgW="2882880" imgH="241200" progId="Equation.3">
                  <p:embed/>
                  <p:pic>
                    <p:nvPicPr>
                      <p:cNvPr id="48132" name="Object 6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22725" y="5408389"/>
                        <a:ext cx="6042024" cy="504381"/>
                      </a:xfrm>
                      <a:prstGeom prst="rect">
                        <a:avLst/>
                      </a:prstGeom>
                      <a:noFill/>
                      <a:ln>
                        <a:noFill/>
                      </a:ln>
                    </p:spPr>
                  </p:pic>
                </p:oleObj>
              </mc:Fallback>
            </mc:AlternateContent>
          </a:graphicData>
        </a:graphic>
      </p:graphicFrame>
      <p:graphicFrame>
        <p:nvGraphicFramePr>
          <p:cNvPr id="12" name="Object 67"/>
          <p:cNvGraphicFramePr>
            <a:graphicFrameLocks noChangeAspect="1"/>
          </p:cNvGraphicFramePr>
          <p:nvPr>
            <p:extLst>
              <p:ext uri="{D42A27DB-BD31-4B8C-83A1-F6EECF244321}">
                <p14:modId xmlns:p14="http://schemas.microsoft.com/office/powerpoint/2010/main" val="1653847565"/>
              </p:ext>
            </p:extLst>
          </p:nvPr>
        </p:nvGraphicFramePr>
        <p:xfrm>
          <a:off x="2141414" y="6024492"/>
          <a:ext cx="3176958" cy="464419"/>
        </p:xfrm>
        <a:graphic>
          <a:graphicData uri="http://schemas.openxmlformats.org/presentationml/2006/ole">
            <mc:AlternateContent xmlns:mc="http://schemas.openxmlformats.org/markup-compatibility/2006">
              <mc:Choice xmlns:v="urn:schemas-microsoft-com:vml" Requires="v">
                <p:oleObj spid="_x0000_s49380" name="公式" r:id="rId11" imgW="1562040" imgH="228600" progId="Equation.3">
                  <p:embed/>
                </p:oleObj>
              </mc:Choice>
              <mc:Fallback>
                <p:oleObj name="公式" r:id="rId11" imgW="1562040" imgH="228600" progId="Equation.3">
                  <p:embed/>
                  <p:pic>
                    <p:nvPicPr>
                      <p:cNvPr id="48133" name="Object 6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41414" y="6024492"/>
                        <a:ext cx="3176958" cy="464419"/>
                      </a:xfrm>
                      <a:prstGeom prst="rect">
                        <a:avLst/>
                      </a:prstGeom>
                      <a:noFill/>
                      <a:ln>
                        <a:noFill/>
                      </a:ln>
                    </p:spPr>
                  </p:pic>
                </p:oleObj>
              </mc:Fallback>
            </mc:AlternateContent>
          </a:graphicData>
        </a:graphic>
      </p:graphicFrame>
      <p:sp>
        <p:nvSpPr>
          <p:cNvPr id="13" name="Text Box 69"/>
          <p:cNvSpPr txBox="1">
            <a:spLocks noChangeArrowheads="1"/>
          </p:cNvSpPr>
          <p:nvPr/>
        </p:nvSpPr>
        <p:spPr bwMode="auto">
          <a:xfrm>
            <a:off x="515938" y="1108101"/>
            <a:ext cx="72723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C00000"/>
                </a:solidFill>
                <a:latin typeface="+mj-ea"/>
                <a:ea typeface="+mj-ea"/>
              </a:rPr>
              <a:t>四、奈奎斯特判据</a:t>
            </a:r>
            <a:r>
              <a:rPr lang="zh-CN" altLang="en-US" sz="1600" b="1" dirty="0">
                <a:solidFill>
                  <a:srgbClr val="C00000"/>
                </a:solidFill>
                <a:latin typeface="+mj-ea"/>
                <a:ea typeface="+mj-ea"/>
              </a:rPr>
              <a:t> </a:t>
            </a:r>
            <a:r>
              <a:rPr lang="zh-CN" altLang="en-US" sz="2400" b="1" dirty="0">
                <a:latin typeface="+mj-ea"/>
                <a:ea typeface="+mj-ea"/>
              </a:rPr>
              <a:t>（</a:t>
            </a:r>
            <a:r>
              <a:rPr lang="en-US" altLang="zh-CN" sz="2400" b="1" dirty="0" err="1">
                <a:latin typeface="+mj-ea"/>
                <a:ea typeface="+mj-ea"/>
              </a:rPr>
              <a:t>Nyquist</a:t>
            </a:r>
            <a:r>
              <a:rPr lang="zh-CN" altLang="en-US" sz="2400" b="1" dirty="0">
                <a:latin typeface="+mj-ea"/>
                <a:ea typeface="+mj-ea"/>
              </a:rPr>
              <a:t>稳定性判据）</a:t>
            </a:r>
          </a:p>
        </p:txBody>
      </p:sp>
      <p:graphicFrame>
        <p:nvGraphicFramePr>
          <p:cNvPr id="14" name="Object 70"/>
          <p:cNvGraphicFramePr>
            <a:graphicFrameLocks noChangeAspect="1"/>
          </p:cNvGraphicFramePr>
          <p:nvPr>
            <p:extLst>
              <p:ext uri="{D42A27DB-BD31-4B8C-83A1-F6EECF244321}">
                <p14:modId xmlns:p14="http://schemas.microsoft.com/office/powerpoint/2010/main" val="931042001"/>
              </p:ext>
            </p:extLst>
          </p:nvPr>
        </p:nvGraphicFramePr>
        <p:xfrm>
          <a:off x="6242049" y="4112047"/>
          <a:ext cx="1833563" cy="401637"/>
        </p:xfrm>
        <a:graphic>
          <a:graphicData uri="http://schemas.openxmlformats.org/presentationml/2006/ole">
            <mc:AlternateContent xmlns:mc="http://schemas.openxmlformats.org/markup-compatibility/2006">
              <mc:Choice xmlns:v="urn:schemas-microsoft-com:vml" Requires="v">
                <p:oleObj spid="_x0000_s49381" name="公式" r:id="rId13" imgW="927000" imgH="203040" progId="Equation.3">
                  <p:embed/>
                </p:oleObj>
              </mc:Choice>
              <mc:Fallback>
                <p:oleObj name="公式" r:id="rId13" imgW="927000" imgH="203040" progId="Equation.3">
                  <p:embed/>
                  <p:pic>
                    <p:nvPicPr>
                      <p:cNvPr id="47174" name="Object 7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242049" y="4112047"/>
                        <a:ext cx="1833563"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377448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5.3 </a:t>
            </a:r>
            <a:r>
              <a:rPr lang="zh-CN" altLang="en-US" dirty="0"/>
              <a:t>基于系统开环频率特性的</a:t>
            </a:r>
            <a:r>
              <a:rPr lang="zh-CN" altLang="en-US" dirty="0" smtClean="0"/>
              <a:t>奈奎斯特稳定判据</a:t>
            </a:r>
            <a:endParaRPr lang="zh-CN" altLang="en-US" dirty="0"/>
          </a:p>
        </p:txBody>
      </p:sp>
      <p:graphicFrame>
        <p:nvGraphicFramePr>
          <p:cNvPr id="3" name="Object 6"/>
          <p:cNvGraphicFramePr>
            <a:graphicFrameLocks noChangeAspect="1"/>
          </p:cNvGraphicFramePr>
          <p:nvPr>
            <p:extLst>
              <p:ext uri="{D42A27DB-BD31-4B8C-83A1-F6EECF244321}">
                <p14:modId xmlns:p14="http://schemas.microsoft.com/office/powerpoint/2010/main" val="1461010905"/>
              </p:ext>
            </p:extLst>
          </p:nvPr>
        </p:nvGraphicFramePr>
        <p:xfrm>
          <a:off x="1133475" y="4145957"/>
          <a:ext cx="3419475" cy="921806"/>
        </p:xfrm>
        <a:graphic>
          <a:graphicData uri="http://schemas.openxmlformats.org/presentationml/2006/ole">
            <mc:AlternateContent xmlns:mc="http://schemas.openxmlformats.org/markup-compatibility/2006">
              <mc:Choice xmlns:v="urn:schemas-microsoft-com:vml" Requires="v">
                <p:oleObj spid="_x0000_s50633" name="公式" r:id="rId3" imgW="1790640" imgH="482400" progId="Equation.3">
                  <p:embed/>
                </p:oleObj>
              </mc:Choice>
              <mc:Fallback>
                <p:oleObj name="公式" r:id="rId3" imgW="1790640" imgH="482400" progId="Equation.3">
                  <p:embed/>
                  <p:pic>
                    <p:nvPicPr>
                      <p:cNvPr id="274438"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3475" y="4145957"/>
                        <a:ext cx="3419475" cy="921806"/>
                      </a:xfrm>
                      <a:prstGeom prst="rect">
                        <a:avLst/>
                      </a:prstGeom>
                      <a:noFill/>
                      <a:ln>
                        <a:noFill/>
                      </a:ln>
                      <a:effectLst/>
                    </p:spPr>
                  </p:pic>
                </p:oleObj>
              </mc:Fallback>
            </mc:AlternateContent>
          </a:graphicData>
        </a:graphic>
      </p:graphicFrame>
      <p:sp>
        <p:nvSpPr>
          <p:cNvPr id="4" name="Text Box 13"/>
          <p:cNvSpPr txBox="1">
            <a:spLocks noChangeArrowheads="1"/>
          </p:cNvSpPr>
          <p:nvPr/>
        </p:nvSpPr>
        <p:spPr bwMode="auto">
          <a:xfrm>
            <a:off x="515938" y="1177950"/>
            <a:ext cx="3276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C00000"/>
                </a:solidFill>
                <a:latin typeface="+mj-ea"/>
                <a:ea typeface="+mj-ea"/>
              </a:rPr>
              <a:t>四、奈奎斯特判据</a:t>
            </a:r>
            <a:r>
              <a:rPr lang="zh-CN" altLang="en-US" sz="1600" b="1" dirty="0">
                <a:solidFill>
                  <a:srgbClr val="C00000"/>
                </a:solidFill>
                <a:latin typeface="+mj-ea"/>
                <a:ea typeface="+mj-ea"/>
              </a:rPr>
              <a:t> </a:t>
            </a:r>
          </a:p>
        </p:txBody>
      </p:sp>
      <p:sp>
        <p:nvSpPr>
          <p:cNvPr id="5" name="Line 15"/>
          <p:cNvSpPr>
            <a:spLocks noChangeShapeType="1"/>
          </p:cNvSpPr>
          <p:nvPr/>
        </p:nvSpPr>
        <p:spPr bwMode="auto">
          <a:xfrm>
            <a:off x="7861300" y="4691188"/>
            <a:ext cx="3168650" cy="0"/>
          </a:xfrm>
          <a:prstGeom prst="line">
            <a:avLst/>
          </a:prstGeom>
          <a:noFill/>
          <a:ln w="1270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6" name="Line 16"/>
          <p:cNvSpPr>
            <a:spLocks noChangeShapeType="1"/>
          </p:cNvSpPr>
          <p:nvPr/>
        </p:nvSpPr>
        <p:spPr bwMode="auto">
          <a:xfrm flipV="1">
            <a:off x="9013825" y="3586288"/>
            <a:ext cx="0" cy="2654300"/>
          </a:xfrm>
          <a:prstGeom prst="line">
            <a:avLst/>
          </a:prstGeom>
          <a:noFill/>
          <a:ln w="1270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7" name="Text Box 17"/>
          <p:cNvSpPr txBox="1">
            <a:spLocks noChangeArrowheads="1"/>
          </p:cNvSpPr>
          <p:nvPr/>
        </p:nvSpPr>
        <p:spPr bwMode="auto">
          <a:xfrm>
            <a:off x="8701087" y="4705475"/>
            <a:ext cx="2857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0</a:t>
            </a:r>
          </a:p>
        </p:txBody>
      </p:sp>
      <p:sp>
        <p:nvSpPr>
          <p:cNvPr id="8" name="Freeform 22"/>
          <p:cNvSpPr>
            <a:spLocks/>
          </p:cNvSpPr>
          <p:nvPr/>
        </p:nvSpPr>
        <p:spPr bwMode="auto">
          <a:xfrm>
            <a:off x="9229725" y="5173788"/>
            <a:ext cx="636587" cy="414337"/>
          </a:xfrm>
          <a:custGeom>
            <a:avLst/>
            <a:gdLst>
              <a:gd name="T0" fmla="*/ 2147483647 w 336"/>
              <a:gd name="T1" fmla="*/ 0 h 240"/>
              <a:gd name="T2" fmla="*/ 2147483647 w 336"/>
              <a:gd name="T3" fmla="*/ 2147483647 h 240"/>
              <a:gd name="T4" fmla="*/ 0 w 336"/>
              <a:gd name="T5" fmla="*/ 2147483647 h 240"/>
              <a:gd name="T6" fmla="*/ 0 60000 65536"/>
              <a:gd name="T7" fmla="*/ 0 60000 65536"/>
              <a:gd name="T8" fmla="*/ 0 60000 65536"/>
              <a:gd name="T9" fmla="*/ 0 w 336"/>
              <a:gd name="T10" fmla="*/ 0 h 240"/>
              <a:gd name="T11" fmla="*/ 336 w 336"/>
              <a:gd name="T12" fmla="*/ 240 h 240"/>
            </a:gdLst>
            <a:ahLst/>
            <a:cxnLst>
              <a:cxn ang="T6">
                <a:pos x="T0" y="T1"/>
              </a:cxn>
              <a:cxn ang="T7">
                <a:pos x="T2" y="T3"/>
              </a:cxn>
              <a:cxn ang="T8">
                <a:pos x="T4" y="T5"/>
              </a:cxn>
            </a:cxnLst>
            <a:rect l="T9" t="T10" r="T11" b="T12"/>
            <a:pathLst>
              <a:path w="336" h="240">
                <a:moveTo>
                  <a:pt x="336" y="0"/>
                </a:moveTo>
                <a:cubicBezTo>
                  <a:pt x="292" y="52"/>
                  <a:pt x="248" y="104"/>
                  <a:pt x="192" y="144"/>
                </a:cubicBezTo>
                <a:cubicBezTo>
                  <a:pt x="136" y="184"/>
                  <a:pt x="68" y="212"/>
                  <a:pt x="0" y="240"/>
                </a:cubicBezTo>
              </a:path>
            </a:pathLst>
          </a:custGeom>
          <a:noFill/>
          <a:ln w="12700">
            <a:solidFill>
              <a:schemeClr val="tx1"/>
            </a:solidFill>
            <a:miter lim="800000"/>
            <a:headEnd/>
            <a:tailEnd type="triangle" w="med" len="me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 name="Oval 26"/>
          <p:cNvSpPr>
            <a:spLocks noChangeArrowheads="1"/>
          </p:cNvSpPr>
          <p:nvPr/>
        </p:nvSpPr>
        <p:spPr bwMode="auto">
          <a:xfrm>
            <a:off x="8004175" y="4645150"/>
            <a:ext cx="107950" cy="107950"/>
          </a:xfrm>
          <a:prstGeom prst="ellipse">
            <a:avLst/>
          </a:prstGeom>
          <a:solidFill>
            <a:srgbClr val="FF0000"/>
          </a:solidFill>
          <a:ln>
            <a:noFill/>
          </a:ln>
          <a:extLst>
            <a:ext uri="{91240B29-F687-4F45-9708-019B960494DF}">
              <a14:hiddenLine xmlns:a14="http://schemas.microsoft.com/office/drawing/2010/main" w="12700" cap="sq" algn="ctr">
                <a:solidFill>
                  <a:srgbClr val="000000"/>
                </a:solidFill>
                <a:round/>
                <a:headEnd/>
                <a:tailEnd/>
              </a14:hiddenLine>
            </a:ext>
          </a:extLst>
        </p:spPr>
        <p:txBody>
          <a:bodyPr wrap="none"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0" name="Object 32"/>
          <p:cNvGraphicFramePr>
            <a:graphicFrameLocks noChangeAspect="1"/>
          </p:cNvGraphicFramePr>
          <p:nvPr>
            <p:extLst>
              <p:ext uri="{D42A27DB-BD31-4B8C-83A1-F6EECF244321}">
                <p14:modId xmlns:p14="http://schemas.microsoft.com/office/powerpoint/2010/main" val="3631404475"/>
              </p:ext>
            </p:extLst>
          </p:nvPr>
        </p:nvGraphicFramePr>
        <p:xfrm>
          <a:off x="10829925" y="4695950"/>
          <a:ext cx="344487" cy="282575"/>
        </p:xfrm>
        <a:graphic>
          <a:graphicData uri="http://schemas.openxmlformats.org/presentationml/2006/ole">
            <mc:AlternateContent xmlns:mc="http://schemas.openxmlformats.org/markup-compatibility/2006">
              <mc:Choice xmlns:v="urn:schemas-microsoft-com:vml" Requires="v">
                <p:oleObj spid="_x0000_s50634" name="公式" r:id="rId5" imgW="215640" imgH="177480" progId="Equation.3">
                  <p:embed/>
                </p:oleObj>
              </mc:Choice>
              <mc:Fallback>
                <p:oleObj name="公式" r:id="rId5" imgW="215640" imgH="177480" progId="Equation.3">
                  <p:embed/>
                  <p:pic>
                    <p:nvPicPr>
                      <p:cNvPr id="49155" name="Object 3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29925" y="4695950"/>
                        <a:ext cx="344487"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Object 35"/>
          <p:cNvGraphicFramePr>
            <a:graphicFrameLocks noChangeAspect="1"/>
          </p:cNvGraphicFramePr>
          <p:nvPr>
            <p:extLst>
              <p:ext uri="{D42A27DB-BD31-4B8C-83A1-F6EECF244321}">
                <p14:modId xmlns:p14="http://schemas.microsoft.com/office/powerpoint/2010/main" val="2686331036"/>
              </p:ext>
            </p:extLst>
          </p:nvPr>
        </p:nvGraphicFramePr>
        <p:xfrm>
          <a:off x="9013825" y="3527550"/>
          <a:ext cx="344487" cy="261938"/>
        </p:xfrm>
        <a:graphic>
          <a:graphicData uri="http://schemas.openxmlformats.org/presentationml/2006/ole">
            <mc:AlternateContent xmlns:mc="http://schemas.openxmlformats.org/markup-compatibility/2006">
              <mc:Choice xmlns:v="urn:schemas-microsoft-com:vml" Requires="v">
                <p:oleObj spid="_x0000_s50635" name="公式" r:id="rId7" imgW="215640" imgH="164880" progId="Equation.3">
                  <p:embed/>
                </p:oleObj>
              </mc:Choice>
              <mc:Fallback>
                <p:oleObj name="公式" r:id="rId7" imgW="215640" imgH="164880" progId="Equation.3">
                  <p:embed/>
                  <p:pic>
                    <p:nvPicPr>
                      <p:cNvPr id="49156" name="Object 3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013825" y="3527550"/>
                        <a:ext cx="34448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Object 38"/>
          <p:cNvGraphicFramePr>
            <a:graphicFrameLocks noChangeAspect="1"/>
          </p:cNvGraphicFramePr>
          <p:nvPr>
            <p:extLst>
              <p:ext uri="{D42A27DB-BD31-4B8C-83A1-F6EECF244321}">
                <p14:modId xmlns:p14="http://schemas.microsoft.com/office/powerpoint/2010/main" val="1192282711"/>
              </p:ext>
            </p:extLst>
          </p:nvPr>
        </p:nvGraphicFramePr>
        <p:xfrm>
          <a:off x="9194800" y="5570663"/>
          <a:ext cx="273050" cy="249237"/>
        </p:xfrm>
        <a:graphic>
          <a:graphicData uri="http://schemas.openxmlformats.org/presentationml/2006/ole">
            <mc:AlternateContent xmlns:mc="http://schemas.openxmlformats.org/markup-compatibility/2006">
              <mc:Choice xmlns:v="urn:schemas-microsoft-com:vml" Requires="v">
                <p:oleObj spid="_x0000_s50636" name="公式" r:id="rId9" imgW="152280" imgH="139680" progId="Equation.3">
                  <p:embed/>
                </p:oleObj>
              </mc:Choice>
              <mc:Fallback>
                <p:oleObj name="公式" r:id="rId9" imgW="152280" imgH="139680" progId="Equation.3">
                  <p:embed/>
                  <p:pic>
                    <p:nvPicPr>
                      <p:cNvPr id="274470" name="Object 3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194800" y="5570663"/>
                        <a:ext cx="273050"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Freeform 25"/>
          <p:cNvSpPr>
            <a:spLocks/>
          </p:cNvSpPr>
          <p:nvPr/>
        </p:nvSpPr>
        <p:spPr bwMode="auto">
          <a:xfrm>
            <a:off x="9121775" y="4380038"/>
            <a:ext cx="1655762" cy="1117600"/>
          </a:xfrm>
          <a:custGeom>
            <a:avLst/>
            <a:gdLst>
              <a:gd name="T0" fmla="*/ 2147483647 w 1496"/>
              <a:gd name="T1" fmla="*/ 2147483647 h 1056"/>
              <a:gd name="T2" fmla="*/ 2147483647 w 1496"/>
              <a:gd name="T3" fmla="*/ 2147483647 h 1056"/>
              <a:gd name="T4" fmla="*/ 2147483647 w 1496"/>
              <a:gd name="T5" fmla="*/ 2147483647 h 1056"/>
              <a:gd name="T6" fmla="*/ 2147483647 w 1496"/>
              <a:gd name="T7" fmla="*/ 2147483647 h 1056"/>
              <a:gd name="T8" fmla="*/ 2147483647 w 1496"/>
              <a:gd name="T9" fmla="*/ 2147483647 h 1056"/>
              <a:gd name="T10" fmla="*/ 2147483647 w 1496"/>
              <a:gd name="T11" fmla="*/ 2147483647 h 1056"/>
              <a:gd name="T12" fmla="*/ 2147483647 w 1496"/>
              <a:gd name="T13" fmla="*/ 2147483647 h 1056"/>
              <a:gd name="T14" fmla="*/ 2147483647 w 1496"/>
              <a:gd name="T15" fmla="*/ 2147483647 h 1056"/>
              <a:gd name="T16" fmla="*/ 2147483647 w 1496"/>
              <a:gd name="T17" fmla="*/ 2147483647 h 1056"/>
              <a:gd name="T18" fmla="*/ 2147483647 w 1496"/>
              <a:gd name="T19" fmla="*/ 2147483647 h 10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96"/>
              <a:gd name="T31" fmla="*/ 0 h 1056"/>
              <a:gd name="T32" fmla="*/ 1496 w 1496"/>
              <a:gd name="T33" fmla="*/ 1056 h 105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96" h="1056">
                <a:moveTo>
                  <a:pt x="1496" y="304"/>
                </a:moveTo>
                <a:cubicBezTo>
                  <a:pt x="1448" y="484"/>
                  <a:pt x="1400" y="664"/>
                  <a:pt x="1304" y="784"/>
                </a:cubicBezTo>
                <a:cubicBezTo>
                  <a:pt x="1208" y="904"/>
                  <a:pt x="1064" y="992"/>
                  <a:pt x="920" y="1024"/>
                </a:cubicBezTo>
                <a:cubicBezTo>
                  <a:pt x="776" y="1056"/>
                  <a:pt x="576" y="1024"/>
                  <a:pt x="440" y="976"/>
                </a:cubicBezTo>
                <a:cubicBezTo>
                  <a:pt x="304" y="928"/>
                  <a:pt x="176" y="832"/>
                  <a:pt x="104" y="736"/>
                </a:cubicBezTo>
                <a:cubicBezTo>
                  <a:pt x="32" y="640"/>
                  <a:pt x="16" y="496"/>
                  <a:pt x="8" y="400"/>
                </a:cubicBezTo>
                <a:cubicBezTo>
                  <a:pt x="0" y="304"/>
                  <a:pt x="8" y="224"/>
                  <a:pt x="56" y="160"/>
                </a:cubicBezTo>
                <a:cubicBezTo>
                  <a:pt x="104" y="96"/>
                  <a:pt x="216" y="32"/>
                  <a:pt x="296" y="16"/>
                </a:cubicBezTo>
                <a:cubicBezTo>
                  <a:pt x="376" y="0"/>
                  <a:pt x="472" y="16"/>
                  <a:pt x="536" y="64"/>
                </a:cubicBezTo>
                <a:cubicBezTo>
                  <a:pt x="600" y="112"/>
                  <a:pt x="640" y="208"/>
                  <a:pt x="680" y="304"/>
                </a:cubicBezTo>
              </a:path>
            </a:pathLst>
          </a:custGeom>
          <a:noFill/>
          <a:ln w="222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 name="Text Box 29"/>
          <p:cNvSpPr txBox="1">
            <a:spLocks noChangeArrowheads="1"/>
          </p:cNvSpPr>
          <p:nvPr/>
        </p:nvSpPr>
        <p:spPr bwMode="auto">
          <a:xfrm>
            <a:off x="9447212" y="3986338"/>
            <a:ext cx="10048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dirty="0">
                <a:solidFill>
                  <a:srgbClr val="C00000"/>
                </a:solidFill>
                <a:ea typeface="楷体_GB2312" pitchFamily="49" charset="-122"/>
              </a:rPr>
              <a:t>1+</a:t>
            </a:r>
            <a:r>
              <a:rPr lang="en-US" altLang="zh-CN" sz="2000" i="1" dirty="0">
                <a:solidFill>
                  <a:srgbClr val="C00000"/>
                </a:solidFill>
                <a:ea typeface="楷体_GB2312" pitchFamily="49" charset="-122"/>
              </a:rPr>
              <a:t>G</a:t>
            </a:r>
            <a:r>
              <a:rPr lang="en-US" altLang="zh-CN" sz="2000" i="1" baseline="-25000" dirty="0">
                <a:solidFill>
                  <a:srgbClr val="C00000"/>
                </a:solidFill>
                <a:ea typeface="楷体_GB2312" pitchFamily="49" charset="-122"/>
              </a:rPr>
              <a:t>k</a:t>
            </a:r>
            <a:r>
              <a:rPr lang="en-US" altLang="zh-CN" sz="2000" dirty="0">
                <a:solidFill>
                  <a:srgbClr val="C00000"/>
                </a:solidFill>
                <a:ea typeface="楷体_GB2312" pitchFamily="49" charset="-122"/>
              </a:rPr>
              <a:t>(</a:t>
            </a:r>
            <a:r>
              <a:rPr lang="en-US" altLang="zh-CN" sz="2000" i="1" dirty="0" err="1">
                <a:solidFill>
                  <a:srgbClr val="C00000"/>
                </a:solidFill>
                <a:ea typeface="楷体_GB2312" pitchFamily="49" charset="-122"/>
              </a:rPr>
              <a:t>jω</a:t>
            </a:r>
            <a:r>
              <a:rPr lang="en-US" altLang="zh-CN" sz="2000" dirty="0">
                <a:solidFill>
                  <a:srgbClr val="C00000"/>
                </a:solidFill>
                <a:ea typeface="楷体_GB2312" pitchFamily="49" charset="-122"/>
              </a:rPr>
              <a:t>)</a:t>
            </a:r>
          </a:p>
        </p:txBody>
      </p:sp>
      <p:sp>
        <p:nvSpPr>
          <p:cNvPr id="15" name="Line 36"/>
          <p:cNvSpPr>
            <a:spLocks noChangeShapeType="1"/>
          </p:cNvSpPr>
          <p:nvPr/>
        </p:nvSpPr>
        <p:spPr bwMode="auto">
          <a:xfrm flipH="1">
            <a:off x="9626600" y="4273675"/>
            <a:ext cx="179387" cy="144463"/>
          </a:xfrm>
          <a:prstGeom prst="line">
            <a:avLst/>
          </a:prstGeom>
          <a:noFill/>
          <a:ln w="12700" cap="sq">
            <a:solidFill>
              <a:srgbClr val="FF0000"/>
            </a:solidFill>
            <a:round/>
            <a:headEnd/>
            <a:tailEnd type="triangl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6" name="Freeform 39"/>
          <p:cNvSpPr>
            <a:spLocks/>
          </p:cNvSpPr>
          <p:nvPr/>
        </p:nvSpPr>
        <p:spPr bwMode="auto">
          <a:xfrm rot="20968170">
            <a:off x="10202862" y="5138863"/>
            <a:ext cx="636588" cy="414337"/>
          </a:xfrm>
          <a:custGeom>
            <a:avLst/>
            <a:gdLst>
              <a:gd name="T0" fmla="*/ 2147483647 w 336"/>
              <a:gd name="T1" fmla="*/ 0 h 240"/>
              <a:gd name="T2" fmla="*/ 2147483647 w 336"/>
              <a:gd name="T3" fmla="*/ 2147483647 h 240"/>
              <a:gd name="T4" fmla="*/ 0 w 336"/>
              <a:gd name="T5" fmla="*/ 2147483647 h 240"/>
              <a:gd name="T6" fmla="*/ 0 60000 65536"/>
              <a:gd name="T7" fmla="*/ 0 60000 65536"/>
              <a:gd name="T8" fmla="*/ 0 60000 65536"/>
              <a:gd name="T9" fmla="*/ 0 w 336"/>
              <a:gd name="T10" fmla="*/ 0 h 240"/>
              <a:gd name="T11" fmla="*/ 336 w 336"/>
              <a:gd name="T12" fmla="*/ 240 h 240"/>
            </a:gdLst>
            <a:ahLst/>
            <a:cxnLst>
              <a:cxn ang="T6">
                <a:pos x="T0" y="T1"/>
              </a:cxn>
              <a:cxn ang="T7">
                <a:pos x="T2" y="T3"/>
              </a:cxn>
              <a:cxn ang="T8">
                <a:pos x="T4" y="T5"/>
              </a:cxn>
            </a:cxnLst>
            <a:rect l="T9" t="T10" r="T11" b="T12"/>
            <a:pathLst>
              <a:path w="336" h="240">
                <a:moveTo>
                  <a:pt x="336" y="0"/>
                </a:moveTo>
                <a:cubicBezTo>
                  <a:pt x="292" y="52"/>
                  <a:pt x="248" y="104"/>
                  <a:pt x="192" y="144"/>
                </a:cubicBezTo>
                <a:cubicBezTo>
                  <a:pt x="136" y="184"/>
                  <a:pt x="68" y="212"/>
                  <a:pt x="0" y="240"/>
                </a:cubicBezTo>
              </a:path>
            </a:pathLst>
          </a:custGeom>
          <a:noFill/>
          <a:ln w="12700">
            <a:solidFill>
              <a:srgbClr val="FF0000"/>
            </a:solidFill>
            <a:miter lim="800000"/>
            <a:headEnd/>
            <a:tailEnd type="triangle" w="med" len="me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7" name="Object 40"/>
          <p:cNvGraphicFramePr>
            <a:graphicFrameLocks noChangeAspect="1"/>
          </p:cNvGraphicFramePr>
          <p:nvPr>
            <p:extLst>
              <p:ext uri="{D42A27DB-BD31-4B8C-83A1-F6EECF244321}">
                <p14:modId xmlns:p14="http://schemas.microsoft.com/office/powerpoint/2010/main" val="3427950642"/>
              </p:ext>
            </p:extLst>
          </p:nvPr>
        </p:nvGraphicFramePr>
        <p:xfrm>
          <a:off x="10563225" y="5354763"/>
          <a:ext cx="273050" cy="249237"/>
        </p:xfrm>
        <a:graphic>
          <a:graphicData uri="http://schemas.openxmlformats.org/presentationml/2006/ole">
            <mc:AlternateContent xmlns:mc="http://schemas.openxmlformats.org/markup-compatibility/2006">
              <mc:Choice xmlns:v="urn:schemas-microsoft-com:vml" Requires="v">
                <p:oleObj spid="_x0000_s50637" name="公式" r:id="rId11" imgW="152280" imgH="139680" progId="Equation.3">
                  <p:embed/>
                </p:oleObj>
              </mc:Choice>
              <mc:Fallback>
                <p:oleObj name="公式" r:id="rId11" imgW="152280" imgH="139680" progId="Equation.3">
                  <p:embed/>
                  <p:pic>
                    <p:nvPicPr>
                      <p:cNvPr id="49158" name="Object 4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563225" y="5354763"/>
                        <a:ext cx="273050" cy="24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18" name="Group 56"/>
          <p:cNvGrpSpPr>
            <a:grpSpLocks/>
          </p:cNvGrpSpPr>
          <p:nvPr/>
        </p:nvGrpSpPr>
        <p:grpSpPr bwMode="auto">
          <a:xfrm>
            <a:off x="7385050" y="5029325"/>
            <a:ext cx="909637" cy="568325"/>
            <a:chOff x="2966" y="1806"/>
            <a:chExt cx="573" cy="358"/>
          </a:xfrm>
        </p:grpSpPr>
        <p:sp>
          <p:nvSpPr>
            <p:cNvPr id="19" name="Line 28"/>
            <p:cNvSpPr>
              <a:spLocks noChangeShapeType="1"/>
            </p:cNvSpPr>
            <p:nvPr/>
          </p:nvSpPr>
          <p:spPr bwMode="auto">
            <a:xfrm flipV="1">
              <a:off x="3313" y="1806"/>
              <a:ext cx="226" cy="159"/>
            </a:xfrm>
            <a:prstGeom prst="line">
              <a:avLst/>
            </a:prstGeom>
            <a:noFill/>
            <a:ln w="12700" cap="sq">
              <a:solidFill>
                <a:schemeClr val="tx1"/>
              </a:solidFill>
              <a:round/>
              <a:headEnd/>
              <a:tailEnd type="triangl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0" name="Object 42"/>
            <p:cNvGraphicFramePr>
              <a:graphicFrameLocks noChangeAspect="1"/>
            </p:cNvGraphicFramePr>
            <p:nvPr/>
          </p:nvGraphicFramePr>
          <p:xfrm>
            <a:off x="2966" y="1906"/>
            <a:ext cx="573" cy="258"/>
          </p:xfrm>
          <a:graphic>
            <a:graphicData uri="http://schemas.openxmlformats.org/presentationml/2006/ole">
              <mc:AlternateContent xmlns:mc="http://schemas.openxmlformats.org/markup-compatibility/2006">
                <mc:Choice xmlns:v="urn:schemas-microsoft-com:vml" Requires="v">
                  <p:oleObj spid="_x0000_s50638" name="公式" r:id="rId12" imgW="507960" imgH="228600" progId="Equation.3">
                    <p:embed/>
                  </p:oleObj>
                </mc:Choice>
                <mc:Fallback>
                  <p:oleObj name="公式" r:id="rId12" imgW="507960" imgH="228600" progId="Equation.3">
                    <p:embed/>
                    <p:pic>
                      <p:nvPicPr>
                        <p:cNvPr id="49166" name="Object 4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966" y="1906"/>
                          <a:ext cx="573"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21" name="Freeform 46"/>
          <p:cNvSpPr>
            <a:spLocks/>
          </p:cNvSpPr>
          <p:nvPr/>
        </p:nvSpPr>
        <p:spPr bwMode="auto">
          <a:xfrm>
            <a:off x="9123362" y="4381625"/>
            <a:ext cx="1655763" cy="1117600"/>
          </a:xfrm>
          <a:custGeom>
            <a:avLst/>
            <a:gdLst>
              <a:gd name="T0" fmla="*/ 2147483647 w 1496"/>
              <a:gd name="T1" fmla="*/ 2147483647 h 1056"/>
              <a:gd name="T2" fmla="*/ 2147483647 w 1496"/>
              <a:gd name="T3" fmla="*/ 2147483647 h 1056"/>
              <a:gd name="T4" fmla="*/ 2147483647 w 1496"/>
              <a:gd name="T5" fmla="*/ 2147483647 h 1056"/>
              <a:gd name="T6" fmla="*/ 2147483647 w 1496"/>
              <a:gd name="T7" fmla="*/ 2147483647 h 1056"/>
              <a:gd name="T8" fmla="*/ 2147483647 w 1496"/>
              <a:gd name="T9" fmla="*/ 2147483647 h 1056"/>
              <a:gd name="T10" fmla="*/ 2147483647 w 1496"/>
              <a:gd name="T11" fmla="*/ 2147483647 h 1056"/>
              <a:gd name="T12" fmla="*/ 2147483647 w 1496"/>
              <a:gd name="T13" fmla="*/ 2147483647 h 1056"/>
              <a:gd name="T14" fmla="*/ 2147483647 w 1496"/>
              <a:gd name="T15" fmla="*/ 2147483647 h 1056"/>
              <a:gd name="T16" fmla="*/ 2147483647 w 1496"/>
              <a:gd name="T17" fmla="*/ 2147483647 h 1056"/>
              <a:gd name="T18" fmla="*/ 2147483647 w 1496"/>
              <a:gd name="T19" fmla="*/ 2147483647 h 10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96"/>
              <a:gd name="T31" fmla="*/ 0 h 1056"/>
              <a:gd name="T32" fmla="*/ 1496 w 1496"/>
              <a:gd name="T33" fmla="*/ 1056 h 105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96" h="1056">
                <a:moveTo>
                  <a:pt x="1496" y="304"/>
                </a:moveTo>
                <a:cubicBezTo>
                  <a:pt x="1448" y="484"/>
                  <a:pt x="1400" y="664"/>
                  <a:pt x="1304" y="784"/>
                </a:cubicBezTo>
                <a:cubicBezTo>
                  <a:pt x="1208" y="904"/>
                  <a:pt x="1064" y="992"/>
                  <a:pt x="920" y="1024"/>
                </a:cubicBezTo>
                <a:cubicBezTo>
                  <a:pt x="776" y="1056"/>
                  <a:pt x="576" y="1024"/>
                  <a:pt x="440" y="976"/>
                </a:cubicBezTo>
                <a:cubicBezTo>
                  <a:pt x="304" y="928"/>
                  <a:pt x="176" y="832"/>
                  <a:pt x="104" y="736"/>
                </a:cubicBezTo>
                <a:cubicBezTo>
                  <a:pt x="32" y="640"/>
                  <a:pt x="16" y="496"/>
                  <a:pt x="8" y="400"/>
                </a:cubicBezTo>
                <a:cubicBezTo>
                  <a:pt x="0" y="304"/>
                  <a:pt x="8" y="224"/>
                  <a:pt x="56" y="160"/>
                </a:cubicBezTo>
                <a:cubicBezTo>
                  <a:pt x="104" y="96"/>
                  <a:pt x="216" y="32"/>
                  <a:pt x="296" y="16"/>
                </a:cubicBezTo>
                <a:cubicBezTo>
                  <a:pt x="376" y="0"/>
                  <a:pt x="472" y="16"/>
                  <a:pt x="536" y="64"/>
                </a:cubicBezTo>
                <a:cubicBezTo>
                  <a:pt x="600" y="112"/>
                  <a:pt x="640" y="208"/>
                  <a:pt x="680" y="304"/>
                </a:cubicBezTo>
              </a:path>
            </a:pathLst>
          </a:custGeom>
          <a:noFill/>
          <a:ln w="222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 name="Freeform 51"/>
          <p:cNvSpPr>
            <a:spLocks/>
          </p:cNvSpPr>
          <p:nvPr/>
        </p:nvSpPr>
        <p:spPr bwMode="auto">
          <a:xfrm>
            <a:off x="8258175" y="4381625"/>
            <a:ext cx="1655762" cy="1117600"/>
          </a:xfrm>
          <a:custGeom>
            <a:avLst/>
            <a:gdLst>
              <a:gd name="T0" fmla="*/ 2147483647 w 1496"/>
              <a:gd name="T1" fmla="*/ 2147483647 h 1056"/>
              <a:gd name="T2" fmla="*/ 2147483647 w 1496"/>
              <a:gd name="T3" fmla="*/ 2147483647 h 1056"/>
              <a:gd name="T4" fmla="*/ 2147483647 w 1496"/>
              <a:gd name="T5" fmla="*/ 2147483647 h 1056"/>
              <a:gd name="T6" fmla="*/ 2147483647 w 1496"/>
              <a:gd name="T7" fmla="*/ 2147483647 h 1056"/>
              <a:gd name="T8" fmla="*/ 2147483647 w 1496"/>
              <a:gd name="T9" fmla="*/ 2147483647 h 1056"/>
              <a:gd name="T10" fmla="*/ 2147483647 w 1496"/>
              <a:gd name="T11" fmla="*/ 2147483647 h 1056"/>
              <a:gd name="T12" fmla="*/ 2147483647 w 1496"/>
              <a:gd name="T13" fmla="*/ 2147483647 h 1056"/>
              <a:gd name="T14" fmla="*/ 2147483647 w 1496"/>
              <a:gd name="T15" fmla="*/ 2147483647 h 1056"/>
              <a:gd name="T16" fmla="*/ 2147483647 w 1496"/>
              <a:gd name="T17" fmla="*/ 2147483647 h 1056"/>
              <a:gd name="T18" fmla="*/ 2147483647 w 1496"/>
              <a:gd name="T19" fmla="*/ 2147483647 h 10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96"/>
              <a:gd name="T31" fmla="*/ 0 h 1056"/>
              <a:gd name="T32" fmla="*/ 1496 w 1496"/>
              <a:gd name="T33" fmla="*/ 1056 h 105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96" h="1056">
                <a:moveTo>
                  <a:pt x="1496" y="304"/>
                </a:moveTo>
                <a:cubicBezTo>
                  <a:pt x="1448" y="484"/>
                  <a:pt x="1400" y="664"/>
                  <a:pt x="1304" y="784"/>
                </a:cubicBezTo>
                <a:cubicBezTo>
                  <a:pt x="1208" y="904"/>
                  <a:pt x="1064" y="992"/>
                  <a:pt x="920" y="1024"/>
                </a:cubicBezTo>
                <a:cubicBezTo>
                  <a:pt x="776" y="1056"/>
                  <a:pt x="576" y="1024"/>
                  <a:pt x="440" y="976"/>
                </a:cubicBezTo>
                <a:cubicBezTo>
                  <a:pt x="304" y="928"/>
                  <a:pt x="176" y="832"/>
                  <a:pt x="104" y="736"/>
                </a:cubicBezTo>
                <a:cubicBezTo>
                  <a:pt x="32" y="640"/>
                  <a:pt x="16" y="496"/>
                  <a:pt x="8" y="400"/>
                </a:cubicBezTo>
                <a:cubicBezTo>
                  <a:pt x="0" y="304"/>
                  <a:pt x="8" y="224"/>
                  <a:pt x="56" y="160"/>
                </a:cubicBezTo>
                <a:cubicBezTo>
                  <a:pt x="104" y="96"/>
                  <a:pt x="216" y="32"/>
                  <a:pt x="296" y="16"/>
                </a:cubicBezTo>
                <a:cubicBezTo>
                  <a:pt x="376" y="0"/>
                  <a:pt x="472" y="16"/>
                  <a:pt x="536" y="64"/>
                </a:cubicBezTo>
                <a:cubicBezTo>
                  <a:pt x="600" y="112"/>
                  <a:pt x="640" y="208"/>
                  <a:pt x="680" y="304"/>
                </a:cubicBezTo>
              </a:path>
            </a:pathLst>
          </a:cu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23" name="Object 52"/>
          <p:cNvGraphicFramePr>
            <a:graphicFrameLocks noChangeAspect="1"/>
          </p:cNvGraphicFramePr>
          <p:nvPr>
            <p:extLst>
              <p:ext uri="{D42A27DB-BD31-4B8C-83A1-F6EECF244321}">
                <p14:modId xmlns:p14="http://schemas.microsoft.com/office/powerpoint/2010/main" val="1523342625"/>
              </p:ext>
            </p:extLst>
          </p:nvPr>
        </p:nvGraphicFramePr>
        <p:xfrm>
          <a:off x="7483475" y="4311775"/>
          <a:ext cx="811212" cy="322263"/>
        </p:xfrm>
        <a:graphic>
          <a:graphicData uri="http://schemas.openxmlformats.org/presentationml/2006/ole">
            <mc:AlternateContent xmlns:mc="http://schemas.openxmlformats.org/markup-compatibility/2006">
              <mc:Choice xmlns:v="urn:schemas-microsoft-com:vml" Requires="v">
                <p:oleObj spid="_x0000_s50639" name="公式" r:id="rId14" imgW="507960" imgH="203040" progId="Equation.3">
                  <p:embed/>
                </p:oleObj>
              </mc:Choice>
              <mc:Fallback>
                <p:oleObj name="公式" r:id="rId14" imgW="507960" imgH="203040" progId="Equation.3">
                  <p:embed/>
                  <p:pic>
                    <p:nvPicPr>
                      <p:cNvPr id="49159" name="Object 5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483475" y="4311775"/>
                        <a:ext cx="811212"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 name="Object 54"/>
          <p:cNvGraphicFramePr>
            <a:graphicFrameLocks noChangeAspect="1"/>
          </p:cNvGraphicFramePr>
          <p:nvPr>
            <p:extLst>
              <p:ext uri="{D42A27DB-BD31-4B8C-83A1-F6EECF244321}">
                <p14:modId xmlns:p14="http://schemas.microsoft.com/office/powerpoint/2010/main" val="542758441"/>
              </p:ext>
            </p:extLst>
          </p:nvPr>
        </p:nvGraphicFramePr>
        <p:xfrm>
          <a:off x="3533375" y="1769689"/>
          <a:ext cx="5167712" cy="475259"/>
        </p:xfrm>
        <a:graphic>
          <a:graphicData uri="http://schemas.openxmlformats.org/presentationml/2006/ole">
            <mc:AlternateContent xmlns:mc="http://schemas.openxmlformats.org/markup-compatibility/2006">
              <mc:Choice xmlns:v="urn:schemas-microsoft-com:vml" Requires="v">
                <p:oleObj spid="_x0000_s50640" name="公式" r:id="rId16" imgW="2438280" imgH="228600" progId="Equation.3">
                  <p:embed/>
                </p:oleObj>
              </mc:Choice>
              <mc:Fallback>
                <p:oleObj name="公式" r:id="rId16" imgW="2438280" imgH="228600" progId="Equation.3">
                  <p:embed/>
                  <p:pic>
                    <p:nvPicPr>
                      <p:cNvPr id="49160" name="Object 5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533375" y="1769689"/>
                        <a:ext cx="5167712" cy="475259"/>
                      </a:xfrm>
                      <a:prstGeom prst="rect">
                        <a:avLst/>
                      </a:prstGeom>
                      <a:noFill/>
                    </p:spPr>
                  </p:pic>
                </p:oleObj>
              </mc:Fallback>
            </mc:AlternateContent>
          </a:graphicData>
        </a:graphic>
      </p:graphicFrame>
      <p:graphicFrame>
        <p:nvGraphicFramePr>
          <p:cNvPr id="25" name="Object 55"/>
          <p:cNvGraphicFramePr>
            <a:graphicFrameLocks noChangeAspect="1"/>
          </p:cNvGraphicFramePr>
          <p:nvPr>
            <p:extLst>
              <p:ext uri="{D42A27DB-BD31-4B8C-83A1-F6EECF244321}">
                <p14:modId xmlns:p14="http://schemas.microsoft.com/office/powerpoint/2010/main" val="3142742177"/>
              </p:ext>
            </p:extLst>
          </p:nvPr>
        </p:nvGraphicFramePr>
        <p:xfrm>
          <a:off x="4650381" y="2396865"/>
          <a:ext cx="2933700" cy="475259"/>
        </p:xfrm>
        <a:graphic>
          <a:graphicData uri="http://schemas.openxmlformats.org/presentationml/2006/ole">
            <mc:AlternateContent xmlns:mc="http://schemas.openxmlformats.org/markup-compatibility/2006">
              <mc:Choice xmlns:v="urn:schemas-microsoft-com:vml" Requires="v">
                <p:oleObj spid="_x0000_s50641" name="公式" r:id="rId18" imgW="1384200" imgH="228600" progId="Equation.3">
                  <p:embed/>
                </p:oleObj>
              </mc:Choice>
              <mc:Fallback>
                <p:oleObj name="公式" r:id="rId18" imgW="1384200" imgH="228600" progId="Equation.3">
                  <p:embed/>
                  <p:pic>
                    <p:nvPicPr>
                      <p:cNvPr id="49161" name="Object 55"/>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650381" y="2396865"/>
                        <a:ext cx="2933700" cy="475259"/>
                      </a:xfrm>
                      <a:prstGeom prst="rect">
                        <a:avLst/>
                      </a:prstGeom>
                      <a:noFill/>
                    </p:spPr>
                  </p:pic>
                </p:oleObj>
              </mc:Fallback>
            </mc:AlternateContent>
          </a:graphicData>
        </a:graphic>
      </p:graphicFrame>
      <p:grpSp>
        <p:nvGrpSpPr>
          <p:cNvPr id="26" name="Group 61"/>
          <p:cNvGrpSpPr>
            <a:grpSpLocks/>
          </p:cNvGrpSpPr>
          <p:nvPr/>
        </p:nvGrpSpPr>
        <p:grpSpPr bwMode="auto">
          <a:xfrm>
            <a:off x="9912350" y="4691188"/>
            <a:ext cx="865187" cy="1476375"/>
            <a:chOff x="4558" y="1593"/>
            <a:chExt cx="545" cy="930"/>
          </a:xfrm>
        </p:grpSpPr>
        <p:sp>
          <p:nvSpPr>
            <p:cNvPr id="27" name="Line 57"/>
            <p:cNvSpPr>
              <a:spLocks noChangeShapeType="1"/>
            </p:cNvSpPr>
            <p:nvPr/>
          </p:nvSpPr>
          <p:spPr bwMode="auto">
            <a:xfrm flipV="1">
              <a:off x="4558" y="1593"/>
              <a:ext cx="0" cy="930"/>
            </a:xfrm>
            <a:prstGeom prst="line">
              <a:avLst/>
            </a:prstGeom>
            <a:noFill/>
            <a:ln w="12700">
              <a:solidFill>
                <a:schemeClr val="tx1"/>
              </a:solidFill>
              <a:miter lim="800000"/>
              <a:headEnd/>
              <a:tailEnd type="none" w="sm" len="lg"/>
            </a:ln>
            <a:extLst>
              <a:ext uri="{909E8E84-426E-40DD-AFC4-6F175D3DCCD1}">
                <a14:hiddenFill xmlns:a14="http://schemas.microsoft.com/office/drawing/2010/main">
                  <a:noFill/>
                </a14:hiddenFill>
              </a:ext>
            </a:extLst>
          </p:spPr>
          <p:txBody>
            <a:bodyPr wrap="none"/>
            <a:lstStyle/>
            <a:p>
              <a:endParaRPr lang="zh-CN" altLang="en-US"/>
            </a:p>
          </p:txBody>
        </p:sp>
        <p:sp>
          <p:nvSpPr>
            <p:cNvPr id="28" name="Line 58"/>
            <p:cNvSpPr>
              <a:spLocks noChangeShapeType="1"/>
            </p:cNvSpPr>
            <p:nvPr/>
          </p:nvSpPr>
          <p:spPr bwMode="auto">
            <a:xfrm flipV="1">
              <a:off x="5103" y="1593"/>
              <a:ext cx="0" cy="930"/>
            </a:xfrm>
            <a:prstGeom prst="line">
              <a:avLst/>
            </a:prstGeom>
            <a:noFill/>
            <a:ln w="12700">
              <a:solidFill>
                <a:schemeClr val="tx1"/>
              </a:solidFill>
              <a:miter lim="800000"/>
              <a:headEnd/>
              <a:tailEnd type="none" w="sm" len="lg"/>
            </a:ln>
            <a:extLst>
              <a:ext uri="{909E8E84-426E-40DD-AFC4-6F175D3DCCD1}">
                <a14:hiddenFill xmlns:a14="http://schemas.microsoft.com/office/drawing/2010/main">
                  <a:noFill/>
                </a14:hiddenFill>
              </a:ext>
            </a:extLst>
          </p:spPr>
          <p:txBody>
            <a:bodyPr wrap="none"/>
            <a:lstStyle/>
            <a:p>
              <a:endParaRPr lang="zh-CN" altLang="en-US"/>
            </a:p>
          </p:txBody>
        </p:sp>
        <p:sp>
          <p:nvSpPr>
            <p:cNvPr id="29" name="Line 59"/>
            <p:cNvSpPr>
              <a:spLocks noChangeShapeType="1"/>
            </p:cNvSpPr>
            <p:nvPr/>
          </p:nvSpPr>
          <p:spPr bwMode="auto">
            <a:xfrm>
              <a:off x="4558" y="2455"/>
              <a:ext cx="545" cy="0"/>
            </a:xfrm>
            <a:prstGeom prst="line">
              <a:avLst/>
            </a:prstGeom>
            <a:noFill/>
            <a:ln w="12700">
              <a:solidFill>
                <a:schemeClr val="tx1"/>
              </a:solidFill>
              <a:miter lim="800000"/>
              <a:headEnd type="stealth" w="sm" len="lg"/>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30" name="Object 60"/>
            <p:cNvGraphicFramePr>
              <a:graphicFrameLocks noChangeAspect="1"/>
            </p:cNvGraphicFramePr>
            <p:nvPr/>
          </p:nvGraphicFramePr>
          <p:xfrm>
            <a:off x="4804" y="2257"/>
            <a:ext cx="89" cy="166"/>
          </p:xfrm>
          <a:graphic>
            <a:graphicData uri="http://schemas.openxmlformats.org/presentationml/2006/ole">
              <mc:AlternateContent xmlns:mc="http://schemas.openxmlformats.org/markup-compatibility/2006">
                <mc:Choice xmlns:v="urn:schemas-microsoft-com:vml" Requires="v">
                  <p:oleObj spid="_x0000_s50642" name="公式" r:id="rId20" imgW="88560" imgH="164880" progId="Equation.3">
                    <p:embed/>
                  </p:oleObj>
                </mc:Choice>
                <mc:Fallback>
                  <p:oleObj name="公式" r:id="rId20" imgW="88560" imgH="164880" progId="Equation.3">
                    <p:embed/>
                    <p:pic>
                      <p:nvPicPr>
                        <p:cNvPr id="49165" name="Object 60"/>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804" y="2257"/>
                          <a:ext cx="89"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aphicFrame>
        <p:nvGraphicFramePr>
          <p:cNvPr id="31" name="Object 62"/>
          <p:cNvGraphicFramePr>
            <a:graphicFrameLocks noChangeAspect="1"/>
          </p:cNvGraphicFramePr>
          <p:nvPr>
            <p:extLst>
              <p:ext uri="{D42A27DB-BD31-4B8C-83A1-F6EECF244321}">
                <p14:modId xmlns:p14="http://schemas.microsoft.com/office/powerpoint/2010/main" val="1822768615"/>
              </p:ext>
            </p:extLst>
          </p:nvPr>
        </p:nvGraphicFramePr>
        <p:xfrm>
          <a:off x="10421937" y="4403850"/>
          <a:ext cx="608013" cy="282575"/>
        </p:xfrm>
        <a:graphic>
          <a:graphicData uri="http://schemas.openxmlformats.org/presentationml/2006/ole">
            <mc:AlternateContent xmlns:mc="http://schemas.openxmlformats.org/markup-compatibility/2006">
              <mc:Choice xmlns:v="urn:schemas-microsoft-com:vml" Requires="v">
                <p:oleObj spid="_x0000_s50643" name="公式" r:id="rId22" imgW="380880" imgH="177480" progId="Equation.3">
                  <p:embed/>
                </p:oleObj>
              </mc:Choice>
              <mc:Fallback>
                <p:oleObj name="公式" r:id="rId22" imgW="380880" imgH="177480" progId="Equation.3">
                  <p:embed/>
                  <p:pic>
                    <p:nvPicPr>
                      <p:cNvPr id="49162" name="Object 62"/>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0421937" y="4403850"/>
                        <a:ext cx="608013"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2" name="Object 64"/>
          <p:cNvGraphicFramePr>
            <a:graphicFrameLocks noChangeAspect="1"/>
          </p:cNvGraphicFramePr>
          <p:nvPr>
            <p:extLst>
              <p:ext uri="{D42A27DB-BD31-4B8C-83A1-F6EECF244321}">
                <p14:modId xmlns:p14="http://schemas.microsoft.com/office/powerpoint/2010/main" val="1455415576"/>
              </p:ext>
            </p:extLst>
          </p:nvPr>
        </p:nvGraphicFramePr>
        <p:xfrm>
          <a:off x="1168399" y="3030391"/>
          <a:ext cx="3305175" cy="448418"/>
        </p:xfrm>
        <a:graphic>
          <a:graphicData uri="http://schemas.openxmlformats.org/presentationml/2006/ole">
            <mc:AlternateContent xmlns:mc="http://schemas.openxmlformats.org/markup-compatibility/2006">
              <mc:Choice xmlns:v="urn:schemas-microsoft-com:vml" Requires="v">
                <p:oleObj spid="_x0000_s50644" name="公式" r:id="rId24" imgW="1650960" imgH="228600" progId="Equation.3">
                  <p:embed/>
                </p:oleObj>
              </mc:Choice>
              <mc:Fallback>
                <p:oleObj name="公式" r:id="rId24" imgW="1650960" imgH="228600" progId="Equation.3">
                  <p:embed/>
                  <p:pic>
                    <p:nvPicPr>
                      <p:cNvPr id="274496" name="Object 64"/>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168399" y="3030391"/>
                        <a:ext cx="3305175" cy="448418"/>
                      </a:xfrm>
                      <a:prstGeom prst="rect">
                        <a:avLst/>
                      </a:prstGeom>
                      <a:noFill/>
                    </p:spPr>
                  </p:pic>
                </p:oleObj>
              </mc:Fallback>
            </mc:AlternateContent>
          </a:graphicData>
        </a:graphic>
      </p:graphicFrame>
      <p:graphicFrame>
        <p:nvGraphicFramePr>
          <p:cNvPr id="33" name="Object 65"/>
          <p:cNvGraphicFramePr>
            <a:graphicFrameLocks noChangeAspect="1"/>
          </p:cNvGraphicFramePr>
          <p:nvPr>
            <p:extLst>
              <p:ext uri="{D42A27DB-BD31-4B8C-83A1-F6EECF244321}">
                <p14:modId xmlns:p14="http://schemas.microsoft.com/office/powerpoint/2010/main" val="1636628834"/>
              </p:ext>
            </p:extLst>
          </p:nvPr>
        </p:nvGraphicFramePr>
        <p:xfrm>
          <a:off x="1128713" y="3575210"/>
          <a:ext cx="4141000" cy="474346"/>
        </p:xfrm>
        <a:graphic>
          <a:graphicData uri="http://schemas.openxmlformats.org/presentationml/2006/ole">
            <mc:AlternateContent xmlns:mc="http://schemas.openxmlformats.org/markup-compatibility/2006">
              <mc:Choice xmlns:v="urn:schemas-microsoft-com:vml" Requires="v">
                <p:oleObj spid="_x0000_s50645" name="公式" r:id="rId26" imgW="2070000" imgH="241200" progId="Equation.3">
                  <p:embed/>
                </p:oleObj>
              </mc:Choice>
              <mc:Fallback>
                <p:oleObj name="公式" r:id="rId26" imgW="2070000" imgH="241200" progId="Equation.3">
                  <p:embed/>
                  <p:pic>
                    <p:nvPicPr>
                      <p:cNvPr id="274497" name="Object 65"/>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128713" y="3575210"/>
                        <a:ext cx="4141000" cy="474346"/>
                      </a:xfrm>
                      <a:prstGeom prst="rect">
                        <a:avLst/>
                      </a:prstGeom>
                      <a:noFill/>
                    </p:spPr>
                  </p:pic>
                </p:oleObj>
              </mc:Fallback>
            </mc:AlternateContent>
          </a:graphicData>
        </a:graphic>
      </p:graphicFrame>
      <p:sp>
        <p:nvSpPr>
          <p:cNvPr id="34" name="Text Box 66"/>
          <p:cNvSpPr txBox="1">
            <a:spLocks noChangeArrowheads="1"/>
          </p:cNvSpPr>
          <p:nvPr/>
        </p:nvSpPr>
        <p:spPr bwMode="auto">
          <a:xfrm>
            <a:off x="1168399" y="5398122"/>
            <a:ext cx="634682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smtClean="0">
                <a:latin typeface="+mn-ea"/>
                <a:ea typeface="+mn-ea"/>
              </a:rPr>
              <a:t>若 </a:t>
            </a:r>
            <a:r>
              <a:rPr lang="en-US" altLang="zh-CN" sz="2000" b="1" i="1" dirty="0" err="1" smtClean="0">
                <a:latin typeface="+mj-ea"/>
                <a:ea typeface="+mj-ea"/>
              </a:rPr>
              <a:t>G</a:t>
            </a:r>
            <a:r>
              <a:rPr lang="en-US" altLang="zh-CN" sz="2000" b="1" baseline="-25000" dirty="0" err="1" smtClean="0">
                <a:latin typeface="+mj-ea"/>
                <a:ea typeface="+mj-ea"/>
              </a:rPr>
              <a:t>k</a:t>
            </a:r>
            <a:r>
              <a:rPr lang="en-US" altLang="zh-CN" sz="2000" b="1" dirty="0" smtClean="0">
                <a:latin typeface="+mj-ea"/>
                <a:ea typeface="+mj-ea"/>
              </a:rPr>
              <a:t>(</a:t>
            </a:r>
            <a:r>
              <a:rPr lang="en-US" altLang="zh-CN" sz="2000" b="1" i="1" dirty="0" err="1" smtClean="0">
                <a:latin typeface="+mj-ea"/>
                <a:ea typeface="+mj-ea"/>
              </a:rPr>
              <a:t>jω</a:t>
            </a:r>
            <a:r>
              <a:rPr lang="en-US" altLang="zh-CN" sz="2000" b="1" dirty="0" smtClean="0">
                <a:latin typeface="+mj-ea"/>
                <a:ea typeface="+mj-ea"/>
              </a:rPr>
              <a:t>) </a:t>
            </a:r>
            <a:r>
              <a:rPr lang="zh-CN" altLang="en-US" sz="2000" dirty="0" smtClean="0">
                <a:latin typeface="+mn-ea"/>
                <a:ea typeface="+mn-ea"/>
              </a:rPr>
              <a:t>包围</a:t>
            </a:r>
            <a:r>
              <a:rPr lang="zh-CN" altLang="en-US" sz="2000" b="1" dirty="0">
                <a:latin typeface="+mj-ea"/>
                <a:ea typeface="+mj-ea"/>
              </a:rPr>
              <a:t>（</a:t>
            </a:r>
            <a:r>
              <a:rPr lang="en-US" altLang="zh-CN" sz="2000" b="1" dirty="0">
                <a:latin typeface="+mj-ea"/>
                <a:ea typeface="+mj-ea"/>
              </a:rPr>
              <a:t>-1, </a:t>
            </a:r>
            <a:r>
              <a:rPr lang="en-US" altLang="zh-CN" sz="2000" b="1" i="1" dirty="0" smtClean="0">
                <a:latin typeface="+mj-ea"/>
                <a:ea typeface="+mj-ea"/>
              </a:rPr>
              <a:t>j </a:t>
            </a:r>
            <a:r>
              <a:rPr lang="en-US" altLang="zh-CN" sz="2000" b="1" dirty="0" smtClean="0">
                <a:latin typeface="+mj-ea"/>
                <a:ea typeface="+mj-ea"/>
              </a:rPr>
              <a:t>0) </a:t>
            </a:r>
            <a:r>
              <a:rPr lang="zh-CN" altLang="en-US" sz="2000" dirty="0" smtClean="0">
                <a:latin typeface="+mn-ea"/>
                <a:ea typeface="+mn-ea"/>
              </a:rPr>
              <a:t>点</a:t>
            </a:r>
            <a:r>
              <a:rPr lang="zh-CN" altLang="en-US" sz="2000" dirty="0">
                <a:latin typeface="+mn-ea"/>
                <a:ea typeface="+mn-ea"/>
              </a:rPr>
              <a:t>，则系统闭环不稳定。</a:t>
            </a:r>
          </a:p>
          <a:p>
            <a:pPr eaLnBrk="1" hangingPunct="1">
              <a:spcBef>
                <a:spcPct val="50000"/>
              </a:spcBef>
            </a:pPr>
            <a:r>
              <a:rPr lang="zh-CN" altLang="en-US" sz="2000" dirty="0" smtClean="0">
                <a:latin typeface="+mn-ea"/>
                <a:ea typeface="+mn-ea"/>
              </a:rPr>
              <a:t>若 </a:t>
            </a:r>
            <a:r>
              <a:rPr lang="en-US" altLang="zh-CN" sz="2000" b="1" i="1" dirty="0" err="1" smtClean="0">
                <a:latin typeface="+mj-ea"/>
                <a:ea typeface="+mj-ea"/>
              </a:rPr>
              <a:t>G</a:t>
            </a:r>
            <a:r>
              <a:rPr lang="en-US" altLang="zh-CN" sz="2000" b="1" baseline="-25000" dirty="0" err="1" smtClean="0">
                <a:latin typeface="+mj-ea"/>
                <a:ea typeface="+mj-ea"/>
              </a:rPr>
              <a:t>k</a:t>
            </a:r>
            <a:r>
              <a:rPr lang="en-US" altLang="zh-CN" sz="2000" b="1" dirty="0" smtClean="0">
                <a:latin typeface="+mj-ea"/>
                <a:ea typeface="+mj-ea"/>
              </a:rPr>
              <a:t>(</a:t>
            </a:r>
            <a:r>
              <a:rPr lang="en-US" altLang="zh-CN" sz="2000" b="1" i="1" dirty="0" err="1" smtClean="0">
                <a:latin typeface="+mj-ea"/>
                <a:ea typeface="+mj-ea"/>
              </a:rPr>
              <a:t>jω</a:t>
            </a:r>
            <a:r>
              <a:rPr lang="en-US" altLang="zh-CN" sz="2000" b="1" dirty="0" smtClean="0">
                <a:latin typeface="+mj-ea"/>
                <a:ea typeface="+mj-ea"/>
              </a:rPr>
              <a:t>) </a:t>
            </a:r>
            <a:r>
              <a:rPr lang="zh-CN" altLang="en-US" sz="2000" dirty="0" smtClean="0">
                <a:latin typeface="+mn-ea"/>
                <a:ea typeface="+mn-ea"/>
              </a:rPr>
              <a:t>通过</a:t>
            </a:r>
            <a:r>
              <a:rPr lang="zh-CN" altLang="en-US" sz="2000" b="1" dirty="0">
                <a:latin typeface="+mj-ea"/>
                <a:ea typeface="+mj-ea"/>
              </a:rPr>
              <a:t>（</a:t>
            </a:r>
            <a:r>
              <a:rPr lang="en-US" altLang="zh-CN" sz="2000" b="1" dirty="0">
                <a:latin typeface="+mj-ea"/>
                <a:ea typeface="+mj-ea"/>
              </a:rPr>
              <a:t>-1,</a:t>
            </a:r>
            <a:r>
              <a:rPr lang="en-US" altLang="zh-CN" sz="2000" b="1" i="1" dirty="0">
                <a:latin typeface="+mj-ea"/>
                <a:ea typeface="+mj-ea"/>
              </a:rPr>
              <a:t> </a:t>
            </a:r>
            <a:r>
              <a:rPr lang="en-US" altLang="zh-CN" sz="2000" b="1" i="1" dirty="0" smtClean="0">
                <a:latin typeface="+mj-ea"/>
                <a:ea typeface="+mj-ea"/>
              </a:rPr>
              <a:t>j </a:t>
            </a:r>
            <a:r>
              <a:rPr lang="en-US" altLang="zh-CN" sz="2000" b="1" dirty="0" smtClean="0">
                <a:latin typeface="+mj-ea"/>
                <a:ea typeface="+mj-ea"/>
              </a:rPr>
              <a:t>0) </a:t>
            </a:r>
            <a:r>
              <a:rPr lang="zh-CN" altLang="en-US" sz="2000" dirty="0" smtClean="0">
                <a:latin typeface="+mn-ea"/>
                <a:ea typeface="+mn-ea"/>
              </a:rPr>
              <a:t>点</a:t>
            </a:r>
            <a:r>
              <a:rPr lang="zh-CN" altLang="en-US" sz="2000" dirty="0">
                <a:latin typeface="+mn-ea"/>
                <a:ea typeface="+mn-ea"/>
              </a:rPr>
              <a:t>，则系统闭环临界稳定。</a:t>
            </a:r>
          </a:p>
        </p:txBody>
      </p:sp>
    </p:spTree>
    <p:extLst>
      <p:ext uri="{BB962C8B-B14F-4D97-AF65-F5344CB8AC3E}">
        <p14:creationId xmlns:p14="http://schemas.microsoft.com/office/powerpoint/2010/main" val="1050050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88889E-6 -2.59259E-6 L -0.09462 -2.59259E-6 " pathEditMode="relative" rAng="0" ptsTypes="AA">
                                      <p:cBhvr>
                                        <p:cTn id="6" dur="2000" fill="hold"/>
                                        <p:tgtEl>
                                          <p:spTgt spid="21"/>
                                        </p:tgtEl>
                                        <p:attrNameLst>
                                          <p:attrName>ppt_x</p:attrName>
                                          <p:attrName>ppt_y</p:attrName>
                                        </p:attrNameLst>
                                      </p:cBhvr>
                                      <p:rCtr x="-4740" y="0"/>
                                    </p:animMotion>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up)">
                                      <p:cBhvr>
                                        <p:cTn id="19" dur="500"/>
                                        <p:tgtEl>
                                          <p:spTgt spid="26"/>
                                        </p:tgtEl>
                                      </p:cBhvr>
                                    </p:animEffect>
                                  </p:childTnLst>
                                </p:cTn>
                              </p:par>
                            </p:childTnLst>
                          </p:cTn>
                        </p:par>
                      </p:childTnLst>
                    </p:cTn>
                  </p:par>
                  <p:par>
                    <p:cTn id="20" fill="hold">
                      <p:stCondLst>
                        <p:cond delay="indefinite"/>
                      </p:stCondLst>
                      <p:childTnLst>
                        <p:par>
                          <p:cTn id="21" fill="hold">
                            <p:stCondLst>
                              <p:cond delay="0"/>
                            </p:stCondLst>
                            <p:childTnLst>
                              <p:par>
                                <p:cTn id="22" presetID="0" presetClass="path" presetSubtype="0" accel="50000" decel="50000" fill="hold" nodeType="clickEffect">
                                  <p:stCondLst>
                                    <p:cond delay="0"/>
                                  </p:stCondLst>
                                  <p:childTnLst>
                                    <p:animMotion origin="layout" path="M -1.66667E-6 1.84971E-6 L -0.09844 1.84971E-6 " pathEditMode="relative" rAng="0" ptsTypes="AA">
                                      <p:cBhvr>
                                        <p:cTn id="23" dur="2000" fill="hold"/>
                                        <p:tgtEl>
                                          <p:spTgt spid="26"/>
                                        </p:tgtEl>
                                        <p:attrNameLst>
                                          <p:attrName>ppt_x</p:attrName>
                                          <p:attrName>ppt_y</p:attrName>
                                        </p:attrNameLst>
                                      </p:cBhvr>
                                      <p:rCtr x="-4931" y="0"/>
                                    </p:animMotion>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childTnLst>
                                </p:cTn>
                              </p:par>
                              <p:par>
                                <p:cTn id="28" presetID="1"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3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33"/>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up)">
                                      <p:cBhvr>
                                        <p:cTn id="40" dur="500"/>
                                        <p:tgtEl>
                                          <p:spTgt spid="3"/>
                                        </p:tgtEl>
                                      </p:cBhvr>
                                    </p:animEffect>
                                  </p:childTnLst>
                                </p:cTn>
                              </p:par>
                            </p:childTnLst>
                          </p:cTn>
                        </p:par>
                      </p:childTnLst>
                    </p:cTn>
                  </p:par>
                  <p:par>
                    <p:cTn id="41" fill="hold">
                      <p:stCondLst>
                        <p:cond delay="indefinite"/>
                      </p:stCondLst>
                      <p:childTnLst>
                        <p:par>
                          <p:cTn id="42" fill="hold">
                            <p:stCondLst>
                              <p:cond delay="0"/>
                            </p:stCondLst>
                            <p:childTnLst>
                              <p:par>
                                <p:cTn id="43" presetID="27" presetClass="entr" presetSubtype="0" fill="hold" grpId="0" nodeType="clickEffect">
                                  <p:stCondLst>
                                    <p:cond delay="0"/>
                                  </p:stCondLst>
                                  <p:iterate type="lt">
                                    <p:tmPct val="50000"/>
                                  </p:iterate>
                                  <p:childTnLst>
                                    <p:set>
                                      <p:cBhvr>
                                        <p:cTn id="44" dur="1" fill="hold">
                                          <p:stCondLst>
                                            <p:cond delay="0"/>
                                          </p:stCondLst>
                                        </p:cTn>
                                        <p:tgtEl>
                                          <p:spTgt spid="34"/>
                                        </p:tgtEl>
                                        <p:attrNameLst>
                                          <p:attrName>style.visibility</p:attrName>
                                        </p:attrNameLst>
                                      </p:cBhvr>
                                      <p:to>
                                        <p:strVal val="visible"/>
                                      </p:to>
                                    </p:set>
                                    <p:anim calcmode="discrete" valueType="clr">
                                      <p:cBhvr override="childStyle">
                                        <p:cTn id="45" dur="80"/>
                                        <p:tgtEl>
                                          <p:spTgt spid="34"/>
                                        </p:tgtEl>
                                        <p:attrNameLst>
                                          <p:attrName>style.color</p:attrName>
                                        </p:attrNameLst>
                                      </p:cBhvr>
                                      <p:tavLst>
                                        <p:tav tm="0">
                                          <p:val>
                                            <p:clrVal>
                                              <a:schemeClr val="accent2"/>
                                            </p:clrVal>
                                          </p:val>
                                        </p:tav>
                                        <p:tav tm="50000">
                                          <p:val>
                                            <p:clrVal>
                                              <a:schemeClr val="hlink"/>
                                            </p:clrVal>
                                          </p:val>
                                        </p:tav>
                                      </p:tavLst>
                                    </p:anim>
                                    <p:anim calcmode="discrete" valueType="clr">
                                      <p:cBhvr>
                                        <p:cTn id="46" dur="80"/>
                                        <p:tgtEl>
                                          <p:spTgt spid="34"/>
                                        </p:tgtEl>
                                        <p:attrNameLst>
                                          <p:attrName>fillcolor</p:attrName>
                                        </p:attrNameLst>
                                      </p:cBhvr>
                                      <p:tavLst>
                                        <p:tav tm="0">
                                          <p:val>
                                            <p:clrVal>
                                              <a:schemeClr val="accent2"/>
                                            </p:clrVal>
                                          </p:val>
                                        </p:tav>
                                        <p:tav tm="50000">
                                          <p:val>
                                            <p:clrVal>
                                              <a:schemeClr val="hlink"/>
                                            </p:clrVal>
                                          </p:val>
                                        </p:tav>
                                      </p:tavLst>
                                    </p:anim>
                                    <p:set>
                                      <p:cBhvr>
                                        <p:cTn id="47" dur="80"/>
                                        <p:tgtEl>
                                          <p:spTgt spid="3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1" grpId="0" animBg="1"/>
      <p:bldP spid="22" grpId="0" animBg="1"/>
      <p:bldP spid="3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5.3 </a:t>
            </a:r>
            <a:r>
              <a:rPr lang="zh-CN" altLang="en-US" dirty="0"/>
              <a:t>基于系统开环频率特性的</a:t>
            </a:r>
            <a:r>
              <a:rPr lang="zh-CN" altLang="en-US" dirty="0" smtClean="0"/>
              <a:t>奈奎斯特稳定判据</a:t>
            </a:r>
            <a:endParaRPr lang="zh-CN" altLang="en-US" dirty="0"/>
          </a:p>
        </p:txBody>
      </p:sp>
      <p:sp>
        <p:nvSpPr>
          <p:cNvPr id="3" name="Rectangle 2"/>
          <p:cNvSpPr>
            <a:spLocks noChangeArrowheads="1"/>
          </p:cNvSpPr>
          <p:nvPr/>
        </p:nvSpPr>
        <p:spPr bwMode="auto">
          <a:xfrm>
            <a:off x="515938" y="1194619"/>
            <a:ext cx="3455987"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dirty="0">
                <a:latin typeface="+mn-ea"/>
                <a:ea typeface="+mn-ea"/>
              </a:rPr>
              <a:t>2. </a:t>
            </a:r>
            <a:r>
              <a:rPr lang="zh-CN" altLang="en-US" sz="2800" dirty="0">
                <a:latin typeface="+mn-ea"/>
                <a:ea typeface="+mn-ea"/>
              </a:rPr>
              <a:t>系统开环不稳定</a:t>
            </a:r>
          </a:p>
        </p:txBody>
      </p:sp>
      <p:sp>
        <p:nvSpPr>
          <p:cNvPr id="4" name="Text Box 3"/>
          <p:cNvSpPr txBox="1">
            <a:spLocks noChangeArrowheads="1"/>
          </p:cNvSpPr>
          <p:nvPr/>
        </p:nvSpPr>
        <p:spPr bwMode="auto">
          <a:xfrm>
            <a:off x="949326" y="1757363"/>
            <a:ext cx="10772774" cy="1440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22300" eaLnBrk="1" hangingPunct="1">
              <a:lnSpc>
                <a:spcPct val="130000"/>
              </a:lnSpc>
            </a:pPr>
            <a:r>
              <a:rPr lang="zh-CN" altLang="en-US" sz="2400" dirty="0" smtClean="0">
                <a:latin typeface="+mn-ea"/>
                <a:ea typeface="+mn-ea"/>
              </a:rPr>
              <a:t>如果</a:t>
            </a:r>
            <a:r>
              <a:rPr lang="zh-CN" altLang="en-US" sz="2400" dirty="0">
                <a:latin typeface="+mn-ea"/>
                <a:ea typeface="+mn-ea"/>
              </a:rPr>
              <a:t>系统开环不稳定，</a:t>
            </a:r>
            <a:r>
              <a:rPr lang="zh-CN" altLang="en-US" sz="2400" dirty="0" smtClean="0">
                <a:latin typeface="+mn-ea"/>
                <a:ea typeface="+mn-ea"/>
              </a:rPr>
              <a:t>则 </a:t>
            </a:r>
            <a:r>
              <a:rPr lang="en-US" altLang="zh-CN" sz="2400" b="1" i="1" dirty="0" err="1" smtClean="0">
                <a:latin typeface="+mj-ea"/>
                <a:ea typeface="+mj-ea"/>
              </a:rPr>
              <a:t>D</a:t>
            </a:r>
            <a:r>
              <a:rPr lang="en-US" altLang="zh-CN" sz="2400" b="1" baseline="-25000" dirty="0" err="1" smtClean="0">
                <a:latin typeface="+mj-ea"/>
                <a:ea typeface="+mj-ea"/>
              </a:rPr>
              <a:t>k</a:t>
            </a:r>
            <a:r>
              <a:rPr lang="en-US" altLang="zh-CN" sz="2400" b="1" dirty="0" smtClean="0">
                <a:latin typeface="+mj-ea"/>
                <a:ea typeface="+mj-ea"/>
              </a:rPr>
              <a:t>(</a:t>
            </a:r>
            <a:r>
              <a:rPr lang="en-US" altLang="zh-CN" sz="2400" b="1" i="1" dirty="0" smtClean="0">
                <a:latin typeface="+mj-ea"/>
                <a:ea typeface="+mj-ea"/>
              </a:rPr>
              <a:t>s</a:t>
            </a:r>
            <a:r>
              <a:rPr lang="en-US" altLang="zh-CN" sz="2400" b="1" dirty="0">
                <a:latin typeface="+mj-ea"/>
                <a:ea typeface="+mj-ea"/>
              </a:rPr>
              <a:t>)=</a:t>
            </a:r>
            <a:r>
              <a:rPr lang="en-US" altLang="zh-CN" sz="2400" b="1" dirty="0" smtClean="0">
                <a:latin typeface="+mj-ea"/>
                <a:ea typeface="+mj-ea"/>
              </a:rPr>
              <a:t>0 </a:t>
            </a:r>
            <a:r>
              <a:rPr lang="zh-CN" altLang="en-US" sz="2400" dirty="0" smtClean="0">
                <a:latin typeface="+mn-ea"/>
                <a:ea typeface="+mn-ea"/>
              </a:rPr>
              <a:t>的</a:t>
            </a:r>
            <a:r>
              <a:rPr lang="zh-CN" altLang="en-US" sz="2400" dirty="0">
                <a:latin typeface="+mn-ea"/>
                <a:ea typeface="+mn-ea"/>
              </a:rPr>
              <a:t>部分根具有正实部（注意开环有右根并不等于系统闭环不稳定），设右根</a:t>
            </a:r>
            <a:r>
              <a:rPr lang="zh-CN" altLang="en-US" sz="2400" dirty="0" smtClean="0">
                <a:latin typeface="+mn-ea"/>
                <a:ea typeface="+mn-ea"/>
              </a:rPr>
              <a:t>有 </a:t>
            </a:r>
            <a:r>
              <a:rPr lang="en-US" altLang="zh-CN" sz="2400" b="1" i="1" dirty="0" smtClean="0">
                <a:latin typeface="+mj-ea"/>
                <a:ea typeface="+mj-ea"/>
              </a:rPr>
              <a:t>p </a:t>
            </a:r>
            <a:r>
              <a:rPr lang="zh-CN" altLang="en-US" sz="2400" dirty="0" smtClean="0">
                <a:latin typeface="+mn-ea"/>
                <a:ea typeface="+mn-ea"/>
              </a:rPr>
              <a:t>个</a:t>
            </a:r>
            <a:r>
              <a:rPr lang="zh-CN" altLang="en-US" sz="2400" dirty="0">
                <a:latin typeface="+mn-ea"/>
                <a:ea typeface="+mn-ea"/>
              </a:rPr>
              <a:t>，那么，系统闭环稳定的充分必要条件是</a:t>
            </a:r>
            <a:r>
              <a:rPr lang="zh-CN" altLang="en-US" sz="2400" dirty="0" smtClean="0">
                <a:latin typeface="+mn-ea"/>
                <a:ea typeface="+mn-ea"/>
              </a:rPr>
              <a:t>：</a:t>
            </a:r>
            <a:r>
              <a:rPr lang="en-US" altLang="zh-CN" sz="2400" b="1" i="1" dirty="0" err="1" smtClean="0">
                <a:latin typeface="+mj-ea"/>
                <a:ea typeface="+mj-ea"/>
              </a:rPr>
              <a:t>G</a:t>
            </a:r>
            <a:r>
              <a:rPr lang="en-US" altLang="zh-CN" sz="2400" b="1" i="1" baseline="-25000" dirty="0" err="1" smtClean="0">
                <a:latin typeface="+mj-ea"/>
                <a:ea typeface="+mj-ea"/>
              </a:rPr>
              <a:t>k</a:t>
            </a:r>
            <a:r>
              <a:rPr lang="en-US" altLang="zh-CN" sz="2400" b="1" dirty="0" smtClean="0">
                <a:latin typeface="+mj-ea"/>
                <a:ea typeface="+mj-ea"/>
              </a:rPr>
              <a:t>(</a:t>
            </a:r>
            <a:r>
              <a:rPr lang="en-US" altLang="zh-CN" sz="2400" b="1" i="1" dirty="0" err="1" smtClean="0">
                <a:latin typeface="+mj-ea"/>
                <a:ea typeface="+mj-ea"/>
              </a:rPr>
              <a:t>jω</a:t>
            </a:r>
            <a:r>
              <a:rPr lang="en-US" altLang="zh-CN" sz="2400" b="1" dirty="0" smtClean="0">
                <a:latin typeface="+mj-ea"/>
                <a:ea typeface="+mj-ea"/>
              </a:rPr>
              <a:t>) </a:t>
            </a:r>
            <a:r>
              <a:rPr lang="zh-CN" altLang="en-US" sz="2400" dirty="0" smtClean="0">
                <a:latin typeface="+mn-ea"/>
                <a:ea typeface="+mn-ea"/>
              </a:rPr>
              <a:t>正方</a:t>
            </a:r>
            <a:r>
              <a:rPr lang="zh-CN" altLang="en-US" sz="2400" dirty="0">
                <a:latin typeface="+mn-ea"/>
                <a:ea typeface="+mn-ea"/>
              </a:rPr>
              <a:t>向（正方向即逆时针方向）包围</a:t>
            </a:r>
            <a:r>
              <a:rPr lang="zh-CN" altLang="en-US" sz="2400" b="1" dirty="0">
                <a:latin typeface="+mj-ea"/>
                <a:ea typeface="+mj-ea"/>
              </a:rPr>
              <a:t>（</a:t>
            </a:r>
            <a:r>
              <a:rPr lang="en-US" altLang="zh-CN" sz="2400" b="1" dirty="0">
                <a:latin typeface="+mj-ea"/>
                <a:ea typeface="+mj-ea"/>
              </a:rPr>
              <a:t>-1, </a:t>
            </a:r>
            <a:r>
              <a:rPr lang="en-US" altLang="zh-CN" sz="2400" b="1" i="1" dirty="0" smtClean="0">
                <a:latin typeface="+mj-ea"/>
                <a:ea typeface="+mj-ea"/>
              </a:rPr>
              <a:t>j </a:t>
            </a:r>
            <a:r>
              <a:rPr lang="en-US" altLang="zh-CN" sz="2400" b="1" dirty="0" smtClean="0">
                <a:latin typeface="+mj-ea"/>
                <a:ea typeface="+mj-ea"/>
              </a:rPr>
              <a:t>0) </a:t>
            </a:r>
            <a:r>
              <a:rPr lang="zh-CN" altLang="en-US" sz="2400" b="1" dirty="0" smtClean="0">
                <a:latin typeface="+mj-ea"/>
                <a:ea typeface="+mj-ea"/>
              </a:rPr>
              <a:t>点 </a:t>
            </a:r>
            <a:r>
              <a:rPr lang="en-US" altLang="zh-CN" sz="2400" b="1" i="1" dirty="0">
                <a:latin typeface="+mj-ea"/>
                <a:ea typeface="+mj-ea"/>
              </a:rPr>
              <a:t>p/</a:t>
            </a:r>
            <a:r>
              <a:rPr lang="en-US" altLang="zh-CN" sz="2400" b="1" dirty="0">
                <a:latin typeface="+mj-ea"/>
                <a:ea typeface="+mj-ea"/>
              </a:rPr>
              <a:t>2 </a:t>
            </a:r>
            <a:r>
              <a:rPr lang="zh-CN" altLang="en-US" sz="2400" dirty="0">
                <a:latin typeface="+mn-ea"/>
                <a:ea typeface="+mn-ea"/>
              </a:rPr>
              <a:t>次（圈）。</a:t>
            </a:r>
          </a:p>
        </p:txBody>
      </p:sp>
      <p:grpSp>
        <p:nvGrpSpPr>
          <p:cNvPr id="5" name="Group 81"/>
          <p:cNvGrpSpPr>
            <a:grpSpLocks/>
          </p:cNvGrpSpPr>
          <p:nvPr/>
        </p:nvGrpSpPr>
        <p:grpSpPr bwMode="auto">
          <a:xfrm>
            <a:off x="1582206" y="3519487"/>
            <a:ext cx="8315326" cy="2970213"/>
            <a:chOff x="408" y="2163"/>
            <a:chExt cx="5238" cy="1871"/>
          </a:xfrm>
        </p:grpSpPr>
        <p:graphicFrame>
          <p:nvGraphicFramePr>
            <p:cNvPr id="6" name="Object 76"/>
            <p:cNvGraphicFramePr>
              <a:graphicFrameLocks noChangeAspect="1"/>
            </p:cNvGraphicFramePr>
            <p:nvPr>
              <p:extLst>
                <p:ext uri="{D42A27DB-BD31-4B8C-83A1-F6EECF244321}">
                  <p14:modId xmlns:p14="http://schemas.microsoft.com/office/powerpoint/2010/main" val="4156480559"/>
                </p:ext>
              </p:extLst>
            </p:nvPr>
          </p:nvGraphicFramePr>
          <p:xfrm>
            <a:off x="408" y="2163"/>
            <a:ext cx="4207" cy="490"/>
          </p:xfrm>
          <a:graphic>
            <a:graphicData uri="http://schemas.openxmlformats.org/presentationml/2006/ole">
              <mc:AlternateContent xmlns:mc="http://schemas.openxmlformats.org/markup-compatibility/2006">
                <mc:Choice xmlns:v="urn:schemas-microsoft-com:vml" Requires="v">
                  <p:oleObj spid="_x0000_s51334" name="公式" r:id="rId3" imgW="3377880" imgH="393480" progId="Equation.3">
                    <p:embed/>
                  </p:oleObj>
                </mc:Choice>
                <mc:Fallback>
                  <p:oleObj name="公式" r:id="rId3" imgW="3377880" imgH="393480" progId="Equation.3">
                    <p:embed/>
                    <p:pic>
                      <p:nvPicPr>
                        <p:cNvPr id="50178" name="Object 7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8" y="2163"/>
                          <a:ext cx="4207"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77"/>
            <p:cNvGraphicFramePr>
              <a:graphicFrameLocks noChangeAspect="1"/>
            </p:cNvGraphicFramePr>
            <p:nvPr>
              <p:extLst>
                <p:ext uri="{D42A27DB-BD31-4B8C-83A1-F6EECF244321}">
                  <p14:modId xmlns:p14="http://schemas.microsoft.com/office/powerpoint/2010/main" val="128528685"/>
                </p:ext>
              </p:extLst>
            </p:nvPr>
          </p:nvGraphicFramePr>
          <p:xfrm>
            <a:off x="408" y="2557"/>
            <a:ext cx="2903" cy="506"/>
          </p:xfrm>
          <a:graphic>
            <a:graphicData uri="http://schemas.openxmlformats.org/presentationml/2006/ole">
              <mc:AlternateContent xmlns:mc="http://schemas.openxmlformats.org/markup-compatibility/2006">
                <mc:Choice xmlns:v="urn:schemas-microsoft-com:vml" Requires="v">
                  <p:oleObj spid="_x0000_s51335" name="公式" r:id="rId5" imgW="2260440" imgH="393480" progId="Equation.3">
                    <p:embed/>
                  </p:oleObj>
                </mc:Choice>
                <mc:Fallback>
                  <p:oleObj name="公式" r:id="rId5" imgW="2260440" imgH="393480" progId="Equation.3">
                    <p:embed/>
                    <p:pic>
                      <p:nvPicPr>
                        <p:cNvPr id="50179" name="Object 7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8" y="2557"/>
                          <a:ext cx="2903" cy="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Object 78"/>
            <p:cNvGraphicFramePr>
              <a:graphicFrameLocks noChangeAspect="1"/>
            </p:cNvGraphicFramePr>
            <p:nvPr>
              <p:extLst>
                <p:ext uri="{D42A27DB-BD31-4B8C-83A1-F6EECF244321}">
                  <p14:modId xmlns:p14="http://schemas.microsoft.com/office/powerpoint/2010/main" val="2826274212"/>
                </p:ext>
              </p:extLst>
            </p:nvPr>
          </p:nvGraphicFramePr>
          <p:xfrm>
            <a:off x="1233" y="2971"/>
            <a:ext cx="4413" cy="480"/>
          </p:xfrm>
          <a:graphic>
            <a:graphicData uri="http://schemas.openxmlformats.org/presentationml/2006/ole">
              <mc:AlternateContent xmlns:mc="http://schemas.openxmlformats.org/markup-compatibility/2006">
                <mc:Choice xmlns:v="urn:schemas-microsoft-com:vml" Requires="v">
                  <p:oleObj spid="_x0000_s51336" name="公式" r:id="rId7" imgW="3606480" imgH="393480" progId="Equation.3">
                    <p:embed/>
                  </p:oleObj>
                </mc:Choice>
                <mc:Fallback>
                  <p:oleObj name="公式" r:id="rId7" imgW="3606480" imgH="393480" progId="Equation.3">
                    <p:embed/>
                    <p:pic>
                      <p:nvPicPr>
                        <p:cNvPr id="50180" name="Object 7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33" y="2971"/>
                          <a:ext cx="4413" cy="480"/>
                        </a:xfrm>
                        <a:prstGeom prst="rect">
                          <a:avLst/>
                        </a:prstGeom>
                        <a:noFill/>
                        <a:ln>
                          <a:noFill/>
                        </a:ln>
                      </p:spPr>
                    </p:pic>
                  </p:oleObj>
                </mc:Fallback>
              </mc:AlternateContent>
            </a:graphicData>
          </a:graphic>
        </p:graphicFrame>
        <p:graphicFrame>
          <p:nvGraphicFramePr>
            <p:cNvPr id="9" name="Object 79"/>
            <p:cNvGraphicFramePr>
              <a:graphicFrameLocks noChangeAspect="1"/>
            </p:cNvGraphicFramePr>
            <p:nvPr>
              <p:extLst>
                <p:ext uri="{D42A27DB-BD31-4B8C-83A1-F6EECF244321}">
                  <p14:modId xmlns:p14="http://schemas.microsoft.com/office/powerpoint/2010/main" val="1777409254"/>
                </p:ext>
              </p:extLst>
            </p:nvPr>
          </p:nvGraphicFramePr>
          <p:xfrm>
            <a:off x="408" y="3427"/>
            <a:ext cx="3364" cy="298"/>
          </p:xfrm>
          <a:graphic>
            <a:graphicData uri="http://schemas.openxmlformats.org/presentationml/2006/ole">
              <mc:AlternateContent xmlns:mc="http://schemas.openxmlformats.org/markup-compatibility/2006">
                <mc:Choice xmlns:v="urn:schemas-microsoft-com:vml" Requires="v">
                  <p:oleObj spid="_x0000_s51337" name="公式" r:id="rId9" imgW="2577960" imgH="228600" progId="Equation.3">
                    <p:embed/>
                  </p:oleObj>
                </mc:Choice>
                <mc:Fallback>
                  <p:oleObj name="公式" r:id="rId9" imgW="2577960" imgH="228600" progId="Equation.3">
                    <p:embed/>
                    <p:pic>
                      <p:nvPicPr>
                        <p:cNvPr id="50181" name="Object 7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8" y="3427"/>
                          <a:ext cx="3364" cy="298"/>
                        </a:xfrm>
                        <a:prstGeom prst="rect">
                          <a:avLst/>
                        </a:prstGeom>
                        <a:noFill/>
                        <a:ln>
                          <a:noFill/>
                        </a:ln>
                      </p:spPr>
                    </p:pic>
                  </p:oleObj>
                </mc:Fallback>
              </mc:AlternateContent>
            </a:graphicData>
          </a:graphic>
        </p:graphicFrame>
        <p:sp>
          <p:nvSpPr>
            <p:cNvPr id="10" name="Text Box 80"/>
            <p:cNvSpPr txBox="1">
              <a:spLocks noChangeArrowheads="1"/>
            </p:cNvSpPr>
            <p:nvPr/>
          </p:nvSpPr>
          <p:spPr bwMode="auto">
            <a:xfrm>
              <a:off x="432" y="3761"/>
              <a:ext cx="4831"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400" b="1" dirty="0">
                  <a:solidFill>
                    <a:srgbClr val="0070C0"/>
                  </a:solidFill>
                  <a:latin typeface="+mj-ea"/>
                  <a:ea typeface="+mj-ea"/>
                </a:rPr>
                <a:t>故：</a:t>
              </a:r>
              <a:r>
                <a:rPr lang="en-US" altLang="zh-CN" sz="2400" b="1" i="1" dirty="0" err="1">
                  <a:solidFill>
                    <a:srgbClr val="0070C0"/>
                  </a:solidFill>
                  <a:latin typeface="+mj-ea"/>
                  <a:ea typeface="+mj-ea"/>
                </a:rPr>
                <a:t>G</a:t>
              </a:r>
              <a:r>
                <a:rPr lang="en-US" altLang="zh-CN" sz="2400" b="1" i="1" baseline="-25000" dirty="0" err="1">
                  <a:solidFill>
                    <a:srgbClr val="0070C0"/>
                  </a:solidFill>
                  <a:latin typeface="+mj-ea"/>
                  <a:ea typeface="+mj-ea"/>
                </a:rPr>
                <a:t>k</a:t>
              </a:r>
              <a:r>
                <a:rPr lang="en-US" altLang="zh-CN" sz="2400" b="1" dirty="0">
                  <a:solidFill>
                    <a:srgbClr val="0070C0"/>
                  </a:solidFill>
                  <a:latin typeface="+mj-ea"/>
                  <a:ea typeface="+mj-ea"/>
                </a:rPr>
                <a:t>(</a:t>
              </a:r>
              <a:r>
                <a:rPr lang="en-US" altLang="zh-CN" sz="2400" b="1" i="1" dirty="0" err="1">
                  <a:solidFill>
                    <a:srgbClr val="0070C0"/>
                  </a:solidFill>
                  <a:latin typeface="+mj-ea"/>
                  <a:ea typeface="+mj-ea"/>
                </a:rPr>
                <a:t>jω</a:t>
              </a:r>
              <a:r>
                <a:rPr lang="en-US" altLang="zh-CN" sz="2400" b="1" dirty="0">
                  <a:solidFill>
                    <a:srgbClr val="0070C0"/>
                  </a:solidFill>
                  <a:latin typeface="+mj-ea"/>
                  <a:ea typeface="+mj-ea"/>
                </a:rPr>
                <a:t>)</a:t>
              </a:r>
              <a:r>
                <a:rPr lang="zh-CN" altLang="en-US" sz="2400" b="1" dirty="0">
                  <a:solidFill>
                    <a:srgbClr val="0070C0"/>
                  </a:solidFill>
                  <a:latin typeface="+mj-ea"/>
                  <a:ea typeface="+mj-ea"/>
                </a:rPr>
                <a:t>正方向包围（</a:t>
              </a:r>
              <a:r>
                <a:rPr lang="en-US" altLang="zh-CN" sz="2400" b="1" dirty="0">
                  <a:solidFill>
                    <a:srgbClr val="0070C0"/>
                  </a:solidFill>
                  <a:latin typeface="+mj-ea"/>
                  <a:ea typeface="+mj-ea"/>
                </a:rPr>
                <a:t>-1, </a:t>
              </a:r>
              <a:r>
                <a:rPr lang="en-US" altLang="zh-CN" sz="2400" b="1" i="1" dirty="0">
                  <a:solidFill>
                    <a:srgbClr val="0070C0"/>
                  </a:solidFill>
                  <a:latin typeface="+mj-ea"/>
                  <a:ea typeface="+mj-ea"/>
                </a:rPr>
                <a:t>j</a:t>
              </a:r>
              <a:r>
                <a:rPr lang="en-US" altLang="zh-CN" sz="2400" b="1" dirty="0">
                  <a:solidFill>
                    <a:srgbClr val="0070C0"/>
                  </a:solidFill>
                  <a:latin typeface="+mj-ea"/>
                  <a:ea typeface="+mj-ea"/>
                </a:rPr>
                <a:t>0)</a:t>
              </a:r>
              <a:r>
                <a:rPr lang="zh-CN" altLang="en-US" sz="2400" b="1" dirty="0">
                  <a:solidFill>
                    <a:srgbClr val="0070C0"/>
                  </a:solidFill>
                  <a:latin typeface="+mj-ea"/>
                  <a:ea typeface="+mj-ea"/>
                </a:rPr>
                <a:t>点 </a:t>
              </a:r>
              <a:r>
                <a:rPr lang="en-US" altLang="zh-CN" sz="2400" b="1" i="1" dirty="0">
                  <a:solidFill>
                    <a:srgbClr val="0070C0"/>
                  </a:solidFill>
                  <a:latin typeface="+mj-ea"/>
                  <a:ea typeface="+mj-ea"/>
                </a:rPr>
                <a:t>p/</a:t>
              </a:r>
              <a:r>
                <a:rPr lang="en-US" altLang="zh-CN" sz="2400" b="1" dirty="0">
                  <a:solidFill>
                    <a:srgbClr val="0070C0"/>
                  </a:solidFill>
                  <a:latin typeface="+mj-ea"/>
                  <a:ea typeface="+mj-ea"/>
                </a:rPr>
                <a:t>2 </a:t>
              </a:r>
              <a:r>
                <a:rPr lang="zh-CN" altLang="en-US" sz="2400" b="1" dirty="0">
                  <a:solidFill>
                    <a:srgbClr val="0070C0"/>
                  </a:solidFill>
                  <a:latin typeface="+mj-ea"/>
                  <a:ea typeface="+mj-ea"/>
                </a:rPr>
                <a:t>次（圈）。</a:t>
              </a:r>
            </a:p>
          </p:txBody>
        </p:sp>
      </p:grpSp>
    </p:spTree>
    <p:extLst>
      <p:ext uri="{BB962C8B-B14F-4D97-AF65-F5344CB8AC3E}">
        <p14:creationId xmlns:p14="http://schemas.microsoft.com/office/powerpoint/2010/main" val="2968716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5.3 </a:t>
            </a:r>
            <a:r>
              <a:rPr lang="zh-CN" altLang="en-US" dirty="0"/>
              <a:t>基于系统开环频率特性的</a:t>
            </a:r>
            <a:r>
              <a:rPr lang="zh-CN" altLang="en-US" dirty="0" smtClean="0"/>
              <a:t>奈奎斯特稳定判据</a:t>
            </a:r>
            <a:endParaRPr lang="zh-CN" altLang="en-US" dirty="0"/>
          </a:p>
        </p:txBody>
      </p:sp>
      <p:sp>
        <p:nvSpPr>
          <p:cNvPr id="3" name="Text Box 3"/>
          <p:cNvSpPr txBox="1">
            <a:spLocks noChangeArrowheads="1"/>
          </p:cNvSpPr>
          <p:nvPr/>
        </p:nvSpPr>
        <p:spPr bwMode="auto">
          <a:xfrm>
            <a:off x="515938" y="1993502"/>
            <a:ext cx="11165682" cy="76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20700" eaLnBrk="1" hangingPunct="1">
              <a:lnSpc>
                <a:spcPct val="130000"/>
              </a:lnSpc>
            </a:pPr>
            <a:r>
              <a:rPr lang="zh-CN" altLang="en-US" sz="2000" dirty="0" smtClean="0">
                <a:solidFill>
                  <a:srgbClr val="0070C0"/>
                </a:solidFill>
                <a:latin typeface="+mn-ea"/>
                <a:ea typeface="+mn-ea"/>
              </a:rPr>
              <a:t>如果</a:t>
            </a:r>
            <a:r>
              <a:rPr lang="zh-CN" altLang="en-US" sz="2000" dirty="0">
                <a:solidFill>
                  <a:srgbClr val="0070C0"/>
                </a:solidFill>
                <a:latin typeface="+mn-ea"/>
                <a:ea typeface="+mn-ea"/>
              </a:rPr>
              <a:t>系统开环不稳定，有</a:t>
            </a:r>
            <a:r>
              <a:rPr lang="en-US" altLang="zh-CN" sz="2000" b="1" i="1" dirty="0" smtClean="0">
                <a:solidFill>
                  <a:srgbClr val="0070C0"/>
                </a:solidFill>
                <a:latin typeface="+mj-ea"/>
                <a:ea typeface="+mj-ea"/>
              </a:rPr>
              <a:t>p </a:t>
            </a:r>
            <a:r>
              <a:rPr lang="zh-CN" altLang="en-US" sz="2000" dirty="0" smtClean="0">
                <a:solidFill>
                  <a:srgbClr val="0070C0"/>
                </a:solidFill>
                <a:latin typeface="+mn-ea"/>
                <a:ea typeface="+mn-ea"/>
              </a:rPr>
              <a:t>个</a:t>
            </a:r>
            <a:r>
              <a:rPr lang="zh-CN" altLang="en-US" sz="2000" dirty="0">
                <a:solidFill>
                  <a:srgbClr val="0070C0"/>
                </a:solidFill>
                <a:latin typeface="+mn-ea"/>
                <a:ea typeface="+mn-ea"/>
              </a:rPr>
              <a:t>右根，那么，系统闭环稳定的充分必要条件是：</a:t>
            </a:r>
            <a:r>
              <a:rPr lang="en-US" altLang="zh-CN" sz="2000" b="1" i="1" dirty="0">
                <a:solidFill>
                  <a:srgbClr val="0070C0"/>
                </a:solidFill>
                <a:latin typeface="+mj-ea"/>
                <a:ea typeface="+mj-ea"/>
              </a:rPr>
              <a:t>G</a:t>
            </a:r>
            <a:r>
              <a:rPr lang="en-US" altLang="zh-CN" sz="2000" b="1" dirty="0">
                <a:solidFill>
                  <a:srgbClr val="0070C0"/>
                </a:solidFill>
                <a:latin typeface="+mj-ea"/>
                <a:ea typeface="+mj-ea"/>
              </a:rPr>
              <a:t>(</a:t>
            </a:r>
            <a:r>
              <a:rPr lang="en-US" altLang="zh-CN" sz="2000" b="1" i="1" dirty="0" err="1">
                <a:solidFill>
                  <a:srgbClr val="0070C0"/>
                </a:solidFill>
                <a:latin typeface="+mj-ea"/>
                <a:ea typeface="+mj-ea"/>
              </a:rPr>
              <a:t>jω</a:t>
            </a:r>
            <a:r>
              <a:rPr lang="en-US" altLang="zh-CN" sz="2000" b="1" dirty="0" smtClean="0">
                <a:solidFill>
                  <a:srgbClr val="0070C0"/>
                </a:solidFill>
                <a:latin typeface="+mj-ea"/>
                <a:ea typeface="+mj-ea"/>
              </a:rPr>
              <a:t>) </a:t>
            </a:r>
            <a:r>
              <a:rPr lang="zh-CN" altLang="en-US" sz="2000" dirty="0" smtClean="0">
                <a:solidFill>
                  <a:srgbClr val="0070C0"/>
                </a:solidFill>
                <a:latin typeface="+mn-ea"/>
                <a:ea typeface="+mn-ea"/>
              </a:rPr>
              <a:t>正方</a:t>
            </a:r>
            <a:r>
              <a:rPr lang="zh-CN" altLang="en-US" sz="2000" dirty="0">
                <a:solidFill>
                  <a:srgbClr val="0070C0"/>
                </a:solidFill>
                <a:latin typeface="+mn-ea"/>
                <a:ea typeface="+mn-ea"/>
              </a:rPr>
              <a:t>向包围</a:t>
            </a:r>
            <a:r>
              <a:rPr lang="zh-CN" altLang="en-US" sz="2000" b="1" dirty="0">
                <a:solidFill>
                  <a:srgbClr val="0070C0"/>
                </a:solidFill>
                <a:latin typeface="+mj-ea"/>
                <a:ea typeface="+mj-ea"/>
              </a:rPr>
              <a:t>（</a:t>
            </a:r>
            <a:r>
              <a:rPr lang="en-US" altLang="zh-CN" sz="2000" b="1" dirty="0">
                <a:solidFill>
                  <a:srgbClr val="0070C0"/>
                </a:solidFill>
                <a:latin typeface="+mj-ea"/>
                <a:ea typeface="+mj-ea"/>
              </a:rPr>
              <a:t>-1, </a:t>
            </a:r>
            <a:r>
              <a:rPr lang="en-US" altLang="zh-CN" sz="2000" b="1" i="1" dirty="0" smtClean="0">
                <a:solidFill>
                  <a:srgbClr val="0070C0"/>
                </a:solidFill>
                <a:latin typeface="+mj-ea"/>
                <a:ea typeface="+mj-ea"/>
              </a:rPr>
              <a:t>j </a:t>
            </a:r>
            <a:r>
              <a:rPr lang="en-US" altLang="zh-CN" sz="2000" b="1" dirty="0" smtClean="0">
                <a:solidFill>
                  <a:srgbClr val="0070C0"/>
                </a:solidFill>
                <a:latin typeface="+mj-ea"/>
                <a:ea typeface="+mj-ea"/>
              </a:rPr>
              <a:t>0) </a:t>
            </a:r>
            <a:r>
              <a:rPr lang="zh-CN" altLang="en-US" sz="2000" dirty="0" smtClean="0">
                <a:solidFill>
                  <a:srgbClr val="0070C0"/>
                </a:solidFill>
                <a:latin typeface="+mn-ea"/>
                <a:ea typeface="+mn-ea"/>
              </a:rPr>
              <a:t>点 </a:t>
            </a:r>
            <a:r>
              <a:rPr lang="en-US" altLang="zh-CN" sz="2000" b="1" i="1" dirty="0" smtClean="0">
                <a:solidFill>
                  <a:srgbClr val="0070C0"/>
                </a:solidFill>
                <a:latin typeface="+mj-ea"/>
                <a:ea typeface="+mj-ea"/>
              </a:rPr>
              <a:t>p </a:t>
            </a:r>
            <a:r>
              <a:rPr lang="zh-CN" altLang="en-US" sz="2000" dirty="0">
                <a:solidFill>
                  <a:srgbClr val="0070C0"/>
                </a:solidFill>
                <a:latin typeface="+mn-ea"/>
                <a:ea typeface="+mn-ea"/>
              </a:rPr>
              <a:t>次。</a:t>
            </a:r>
          </a:p>
        </p:txBody>
      </p:sp>
      <p:sp>
        <p:nvSpPr>
          <p:cNvPr id="4" name="Text Box 4"/>
          <p:cNvSpPr txBox="1">
            <a:spLocks noChangeArrowheads="1"/>
          </p:cNvSpPr>
          <p:nvPr/>
        </p:nvSpPr>
        <p:spPr bwMode="auto">
          <a:xfrm>
            <a:off x="510381" y="1397001"/>
            <a:ext cx="4895850"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400" b="1" dirty="0">
                <a:solidFill>
                  <a:srgbClr val="C00000"/>
                </a:solidFill>
                <a:latin typeface="+mj-ea"/>
                <a:ea typeface="+mj-ea"/>
              </a:rPr>
              <a:t>注意</a:t>
            </a:r>
            <a:r>
              <a:rPr lang="zh-CN" altLang="en-US" sz="1600" dirty="0">
                <a:latin typeface="+mn-ea"/>
                <a:ea typeface="+mn-ea"/>
              </a:rPr>
              <a:t>：</a:t>
            </a:r>
            <a:r>
              <a:rPr lang="zh-CN" altLang="en-US" sz="2400" dirty="0">
                <a:latin typeface="+mn-ea"/>
                <a:ea typeface="+mn-ea"/>
              </a:rPr>
              <a:t>奈氏判据的另一种描述</a:t>
            </a:r>
          </a:p>
        </p:txBody>
      </p:sp>
      <p:sp>
        <p:nvSpPr>
          <p:cNvPr id="5" name="Freeform 20"/>
          <p:cNvSpPr>
            <a:spLocks/>
          </p:cNvSpPr>
          <p:nvPr/>
        </p:nvSpPr>
        <p:spPr bwMode="auto">
          <a:xfrm flipV="1">
            <a:off x="8585200" y="4024207"/>
            <a:ext cx="1655762" cy="1117600"/>
          </a:xfrm>
          <a:custGeom>
            <a:avLst/>
            <a:gdLst>
              <a:gd name="T0" fmla="*/ 2147483647 w 1496"/>
              <a:gd name="T1" fmla="*/ 2147483647 h 1056"/>
              <a:gd name="T2" fmla="*/ 2147483647 w 1496"/>
              <a:gd name="T3" fmla="*/ 2147483647 h 1056"/>
              <a:gd name="T4" fmla="*/ 2147483647 w 1496"/>
              <a:gd name="T5" fmla="*/ 2147483647 h 1056"/>
              <a:gd name="T6" fmla="*/ 2147483647 w 1496"/>
              <a:gd name="T7" fmla="*/ 2147483647 h 1056"/>
              <a:gd name="T8" fmla="*/ 2147483647 w 1496"/>
              <a:gd name="T9" fmla="*/ 2147483647 h 1056"/>
              <a:gd name="T10" fmla="*/ 2147483647 w 1496"/>
              <a:gd name="T11" fmla="*/ 2147483647 h 1056"/>
              <a:gd name="T12" fmla="*/ 2147483647 w 1496"/>
              <a:gd name="T13" fmla="*/ 2147483647 h 1056"/>
              <a:gd name="T14" fmla="*/ 2147483647 w 1496"/>
              <a:gd name="T15" fmla="*/ 2147483647 h 1056"/>
              <a:gd name="T16" fmla="*/ 2147483647 w 1496"/>
              <a:gd name="T17" fmla="*/ 2147483647 h 1056"/>
              <a:gd name="T18" fmla="*/ 2147483647 w 1496"/>
              <a:gd name="T19" fmla="*/ 2147483647 h 10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96"/>
              <a:gd name="T31" fmla="*/ 0 h 1056"/>
              <a:gd name="T32" fmla="*/ 1496 w 1496"/>
              <a:gd name="T33" fmla="*/ 1056 h 105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96" h="1056">
                <a:moveTo>
                  <a:pt x="1496" y="304"/>
                </a:moveTo>
                <a:cubicBezTo>
                  <a:pt x="1448" y="484"/>
                  <a:pt x="1400" y="664"/>
                  <a:pt x="1304" y="784"/>
                </a:cubicBezTo>
                <a:cubicBezTo>
                  <a:pt x="1208" y="904"/>
                  <a:pt x="1064" y="992"/>
                  <a:pt x="920" y="1024"/>
                </a:cubicBezTo>
                <a:cubicBezTo>
                  <a:pt x="776" y="1056"/>
                  <a:pt x="576" y="1024"/>
                  <a:pt x="440" y="976"/>
                </a:cubicBezTo>
                <a:cubicBezTo>
                  <a:pt x="304" y="928"/>
                  <a:pt x="176" y="832"/>
                  <a:pt x="104" y="736"/>
                </a:cubicBezTo>
                <a:cubicBezTo>
                  <a:pt x="32" y="640"/>
                  <a:pt x="16" y="496"/>
                  <a:pt x="8" y="400"/>
                </a:cubicBezTo>
                <a:cubicBezTo>
                  <a:pt x="0" y="304"/>
                  <a:pt x="8" y="224"/>
                  <a:pt x="56" y="160"/>
                </a:cubicBezTo>
                <a:cubicBezTo>
                  <a:pt x="104" y="96"/>
                  <a:pt x="216" y="32"/>
                  <a:pt x="296" y="16"/>
                </a:cubicBezTo>
                <a:cubicBezTo>
                  <a:pt x="376" y="0"/>
                  <a:pt x="472" y="16"/>
                  <a:pt x="536" y="64"/>
                </a:cubicBezTo>
                <a:cubicBezTo>
                  <a:pt x="600" y="112"/>
                  <a:pt x="640" y="208"/>
                  <a:pt x="680" y="304"/>
                </a:cubicBezTo>
              </a:path>
            </a:pathLst>
          </a:custGeom>
          <a:noFill/>
          <a:ln w="22225">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 name="Text Box 21"/>
          <p:cNvSpPr txBox="1">
            <a:spLocks noChangeArrowheads="1"/>
          </p:cNvSpPr>
          <p:nvPr/>
        </p:nvSpPr>
        <p:spPr bwMode="auto">
          <a:xfrm>
            <a:off x="1050925" y="5266531"/>
            <a:ext cx="618013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000" dirty="0" smtClean="0">
                <a:latin typeface="+mn-ea"/>
                <a:ea typeface="+mn-ea"/>
              </a:rPr>
              <a:t>故在 </a:t>
            </a:r>
            <a:r>
              <a:rPr lang="en-US" altLang="zh-CN" sz="2000" b="1" dirty="0" smtClean="0">
                <a:latin typeface="+mj-ea"/>
                <a:ea typeface="+mj-ea"/>
              </a:rPr>
              <a:t>(-</a:t>
            </a:r>
            <a:r>
              <a:rPr lang="en-US" altLang="zh-CN" sz="2000" b="1" dirty="0">
                <a:latin typeface="+mj-ea"/>
                <a:ea typeface="+mj-ea"/>
              </a:rPr>
              <a:t>∞~∞) </a:t>
            </a:r>
            <a:r>
              <a:rPr lang="zh-CN" altLang="en-US" sz="2000" dirty="0">
                <a:latin typeface="+mn-ea"/>
                <a:ea typeface="+mn-ea"/>
              </a:rPr>
              <a:t>变化范围内图形包围的圈数，是频率在</a:t>
            </a:r>
            <a:r>
              <a:rPr lang="en-US" altLang="zh-CN" sz="2000" b="1" dirty="0">
                <a:latin typeface="+mj-ea"/>
                <a:ea typeface="+mj-ea"/>
              </a:rPr>
              <a:t>(0</a:t>
            </a:r>
            <a:r>
              <a:rPr lang="zh-CN" altLang="en-US" sz="2000" b="1" dirty="0">
                <a:latin typeface="+mj-ea"/>
                <a:ea typeface="+mj-ea"/>
              </a:rPr>
              <a:t>～∞</a:t>
            </a:r>
            <a:r>
              <a:rPr lang="en-US" altLang="zh-CN" sz="2000" b="1" dirty="0">
                <a:latin typeface="+mj-ea"/>
                <a:ea typeface="+mj-ea"/>
              </a:rPr>
              <a:t>) </a:t>
            </a:r>
            <a:r>
              <a:rPr lang="zh-CN" altLang="en-US" sz="2000" dirty="0">
                <a:latin typeface="+mn-ea"/>
                <a:ea typeface="+mn-ea"/>
              </a:rPr>
              <a:t>变化范围内圈数</a:t>
            </a:r>
            <a:r>
              <a:rPr lang="zh-CN" altLang="en-US" sz="2000" dirty="0" smtClean="0">
                <a:latin typeface="+mn-ea"/>
                <a:ea typeface="+mn-ea"/>
              </a:rPr>
              <a:t>的 </a:t>
            </a:r>
            <a:r>
              <a:rPr lang="en-US" altLang="zh-CN" sz="2000" b="1" dirty="0" smtClean="0">
                <a:latin typeface="+mj-ea"/>
                <a:ea typeface="+mj-ea"/>
              </a:rPr>
              <a:t>2 </a:t>
            </a:r>
            <a:r>
              <a:rPr lang="zh-CN" altLang="en-US" sz="2000" dirty="0" smtClean="0">
                <a:latin typeface="+mn-ea"/>
                <a:ea typeface="+mn-ea"/>
              </a:rPr>
              <a:t>倍</a:t>
            </a:r>
            <a:r>
              <a:rPr lang="zh-CN" altLang="en-US" sz="2000" dirty="0">
                <a:latin typeface="+mn-ea"/>
                <a:ea typeface="+mn-ea"/>
              </a:rPr>
              <a:t>。</a:t>
            </a:r>
          </a:p>
        </p:txBody>
      </p:sp>
      <p:sp>
        <p:nvSpPr>
          <p:cNvPr id="7" name="Text Box 22"/>
          <p:cNvSpPr txBox="1">
            <a:spLocks noChangeArrowheads="1"/>
          </p:cNvSpPr>
          <p:nvPr/>
        </p:nvSpPr>
        <p:spPr bwMode="auto">
          <a:xfrm>
            <a:off x="1050925" y="3247205"/>
            <a:ext cx="36718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000" dirty="0">
                <a:latin typeface="+mn-ea"/>
                <a:ea typeface="+mn-ea"/>
              </a:rPr>
              <a:t>绘图频率范围：</a:t>
            </a:r>
            <a:r>
              <a:rPr lang="zh-CN" altLang="en-US" sz="2000" b="1" dirty="0">
                <a:latin typeface="+mj-ea"/>
                <a:ea typeface="+mj-ea"/>
              </a:rPr>
              <a:t>（</a:t>
            </a:r>
            <a:r>
              <a:rPr lang="en-US" altLang="zh-CN" sz="2000" b="1" dirty="0">
                <a:latin typeface="+mj-ea"/>
                <a:ea typeface="+mj-ea"/>
              </a:rPr>
              <a:t>0</a:t>
            </a:r>
            <a:r>
              <a:rPr lang="zh-CN" altLang="en-US" sz="2000" b="1" dirty="0">
                <a:latin typeface="+mj-ea"/>
                <a:ea typeface="+mj-ea"/>
              </a:rPr>
              <a:t>～∞</a:t>
            </a:r>
            <a:r>
              <a:rPr lang="en-US" altLang="zh-CN" sz="2000" b="1" dirty="0">
                <a:latin typeface="+mj-ea"/>
                <a:ea typeface="+mj-ea"/>
              </a:rPr>
              <a:t>)</a:t>
            </a:r>
          </a:p>
        </p:txBody>
      </p:sp>
      <p:sp>
        <p:nvSpPr>
          <p:cNvPr id="8" name="Text Box 23"/>
          <p:cNvSpPr txBox="1">
            <a:spLocks noChangeArrowheads="1"/>
          </p:cNvSpPr>
          <p:nvPr/>
        </p:nvSpPr>
        <p:spPr bwMode="auto">
          <a:xfrm>
            <a:off x="1050926" y="3895866"/>
            <a:ext cx="51482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000" dirty="0">
                <a:latin typeface="+mn-ea"/>
                <a:ea typeface="+mn-ea"/>
              </a:rPr>
              <a:t>定理所指频率变化范围：</a:t>
            </a:r>
            <a:r>
              <a:rPr lang="en-US" altLang="zh-CN" sz="2000" b="1" dirty="0">
                <a:latin typeface="+mj-ea"/>
                <a:ea typeface="+mj-ea"/>
              </a:rPr>
              <a:t>(-∞~∞)</a:t>
            </a:r>
          </a:p>
        </p:txBody>
      </p:sp>
      <p:sp>
        <p:nvSpPr>
          <p:cNvPr id="9" name="Text Box 24"/>
          <p:cNvSpPr txBox="1">
            <a:spLocks noChangeArrowheads="1"/>
          </p:cNvSpPr>
          <p:nvPr/>
        </p:nvSpPr>
        <p:spPr bwMode="auto">
          <a:xfrm>
            <a:off x="1050925" y="4581009"/>
            <a:ext cx="57023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000" dirty="0" smtClean="0">
                <a:latin typeface="+mn-ea"/>
                <a:ea typeface="+mn-ea"/>
              </a:rPr>
              <a:t>在 </a:t>
            </a:r>
            <a:r>
              <a:rPr lang="en-US" altLang="zh-CN" sz="2000" b="1" dirty="0" smtClean="0">
                <a:latin typeface="+mj-ea"/>
                <a:ea typeface="+mj-ea"/>
              </a:rPr>
              <a:t>(-</a:t>
            </a:r>
            <a:r>
              <a:rPr lang="en-US" altLang="zh-CN" sz="2000" b="1" dirty="0">
                <a:latin typeface="+mj-ea"/>
                <a:ea typeface="+mj-ea"/>
              </a:rPr>
              <a:t>∞~∞</a:t>
            </a:r>
            <a:r>
              <a:rPr lang="en-US" altLang="zh-CN" sz="2000" b="1" dirty="0" smtClean="0">
                <a:latin typeface="+mj-ea"/>
                <a:ea typeface="+mj-ea"/>
              </a:rPr>
              <a:t>) </a:t>
            </a:r>
            <a:r>
              <a:rPr lang="zh-CN" altLang="en-US" sz="2000" dirty="0" smtClean="0">
                <a:latin typeface="+mn-ea"/>
                <a:ea typeface="+mn-ea"/>
              </a:rPr>
              <a:t>的</a:t>
            </a:r>
            <a:r>
              <a:rPr lang="zh-CN" altLang="en-US" sz="2000" dirty="0">
                <a:latin typeface="+mn-ea"/>
                <a:ea typeface="+mn-ea"/>
              </a:rPr>
              <a:t>变化范围内，其图形关于实轴对称。</a:t>
            </a:r>
          </a:p>
        </p:txBody>
      </p:sp>
      <p:grpSp>
        <p:nvGrpSpPr>
          <p:cNvPr id="10" name="Group 26"/>
          <p:cNvGrpSpPr>
            <a:grpSpLocks/>
          </p:cNvGrpSpPr>
          <p:nvPr/>
        </p:nvGrpSpPr>
        <p:grpSpPr bwMode="auto">
          <a:xfrm>
            <a:off x="7685087" y="4051195"/>
            <a:ext cx="3275013" cy="1931987"/>
            <a:chOff x="3470" y="1587"/>
            <a:chExt cx="2063" cy="1217"/>
          </a:xfrm>
        </p:grpSpPr>
        <p:sp>
          <p:nvSpPr>
            <p:cNvPr id="11" name="Line 6"/>
            <p:cNvSpPr>
              <a:spLocks noChangeShapeType="1"/>
            </p:cNvSpPr>
            <p:nvPr/>
          </p:nvSpPr>
          <p:spPr bwMode="auto">
            <a:xfrm>
              <a:off x="3774" y="2093"/>
              <a:ext cx="1656" cy="0"/>
            </a:xfrm>
            <a:prstGeom prst="line">
              <a:avLst/>
            </a:prstGeom>
            <a:noFill/>
            <a:ln w="1270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12" name="Line 7"/>
            <p:cNvSpPr>
              <a:spLocks noChangeShapeType="1"/>
            </p:cNvSpPr>
            <p:nvPr/>
          </p:nvSpPr>
          <p:spPr bwMode="auto">
            <a:xfrm flipV="1">
              <a:off x="4500" y="1670"/>
              <a:ext cx="0" cy="1126"/>
            </a:xfrm>
            <a:prstGeom prst="line">
              <a:avLst/>
            </a:prstGeom>
            <a:noFill/>
            <a:ln w="1270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13" name="Text Box 8"/>
            <p:cNvSpPr txBox="1">
              <a:spLocks noChangeArrowheads="1"/>
            </p:cNvSpPr>
            <p:nvPr/>
          </p:nvSpPr>
          <p:spPr bwMode="auto">
            <a:xfrm>
              <a:off x="4303" y="2102"/>
              <a:ext cx="18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0</a:t>
              </a:r>
            </a:p>
          </p:txBody>
        </p:sp>
        <p:sp>
          <p:nvSpPr>
            <p:cNvPr id="14" name="Freeform 9"/>
            <p:cNvSpPr>
              <a:spLocks/>
            </p:cNvSpPr>
            <p:nvPr/>
          </p:nvSpPr>
          <p:spPr bwMode="auto">
            <a:xfrm>
              <a:off x="4636" y="2397"/>
              <a:ext cx="401" cy="261"/>
            </a:xfrm>
            <a:custGeom>
              <a:avLst/>
              <a:gdLst>
                <a:gd name="T0" fmla="*/ 1654 w 336"/>
                <a:gd name="T1" fmla="*/ 0 h 240"/>
                <a:gd name="T2" fmla="*/ 942 w 336"/>
                <a:gd name="T3" fmla="*/ 308 h 240"/>
                <a:gd name="T4" fmla="*/ 0 w 336"/>
                <a:gd name="T5" fmla="*/ 511 h 240"/>
                <a:gd name="T6" fmla="*/ 0 60000 65536"/>
                <a:gd name="T7" fmla="*/ 0 60000 65536"/>
                <a:gd name="T8" fmla="*/ 0 60000 65536"/>
                <a:gd name="T9" fmla="*/ 0 w 336"/>
                <a:gd name="T10" fmla="*/ 0 h 240"/>
                <a:gd name="T11" fmla="*/ 336 w 336"/>
                <a:gd name="T12" fmla="*/ 240 h 240"/>
              </a:gdLst>
              <a:ahLst/>
              <a:cxnLst>
                <a:cxn ang="T6">
                  <a:pos x="T0" y="T1"/>
                </a:cxn>
                <a:cxn ang="T7">
                  <a:pos x="T2" y="T3"/>
                </a:cxn>
                <a:cxn ang="T8">
                  <a:pos x="T4" y="T5"/>
                </a:cxn>
              </a:cxnLst>
              <a:rect l="T9" t="T10" r="T11" b="T12"/>
              <a:pathLst>
                <a:path w="336" h="240">
                  <a:moveTo>
                    <a:pt x="336" y="0"/>
                  </a:moveTo>
                  <a:cubicBezTo>
                    <a:pt x="292" y="52"/>
                    <a:pt x="248" y="104"/>
                    <a:pt x="192" y="144"/>
                  </a:cubicBezTo>
                  <a:cubicBezTo>
                    <a:pt x="136" y="184"/>
                    <a:pt x="68" y="212"/>
                    <a:pt x="0" y="240"/>
                  </a:cubicBezTo>
                </a:path>
              </a:pathLst>
            </a:custGeom>
            <a:noFill/>
            <a:ln w="12700">
              <a:solidFill>
                <a:schemeClr val="tx1"/>
              </a:solidFill>
              <a:miter lim="800000"/>
              <a:headEnd/>
              <a:tailEnd type="triangle" w="med" len="me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 name="Oval 10"/>
            <p:cNvSpPr>
              <a:spLocks noChangeArrowheads="1"/>
            </p:cNvSpPr>
            <p:nvPr/>
          </p:nvSpPr>
          <p:spPr bwMode="auto">
            <a:xfrm>
              <a:off x="4149" y="2064"/>
              <a:ext cx="68" cy="68"/>
            </a:xfrm>
            <a:prstGeom prst="ellipse">
              <a:avLst/>
            </a:prstGeom>
            <a:solidFill>
              <a:srgbClr val="FF0000"/>
            </a:solidFill>
            <a:ln>
              <a:noFill/>
            </a:ln>
            <a:extLst>
              <a:ext uri="{91240B29-F687-4F45-9708-019B960494DF}">
                <a14:hiddenLine xmlns:a14="http://schemas.microsoft.com/office/drawing/2010/main" w="12700" cap="sq" algn="ctr">
                  <a:solidFill>
                    <a:srgbClr val="000000"/>
                  </a:solidFill>
                  <a:round/>
                  <a:headEnd/>
                  <a:tailEnd/>
                </a14:hiddenLine>
              </a:ext>
            </a:extLst>
          </p:spPr>
          <p:txBody>
            <a:bodyPr wrap="none"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6" name="Object 11"/>
            <p:cNvGraphicFramePr>
              <a:graphicFrameLocks noChangeAspect="1"/>
            </p:cNvGraphicFramePr>
            <p:nvPr/>
          </p:nvGraphicFramePr>
          <p:xfrm>
            <a:off x="5316" y="1888"/>
            <a:ext cx="217" cy="178"/>
          </p:xfrm>
          <a:graphic>
            <a:graphicData uri="http://schemas.openxmlformats.org/presentationml/2006/ole">
              <mc:AlternateContent xmlns:mc="http://schemas.openxmlformats.org/markup-compatibility/2006">
                <mc:Choice xmlns:v="urn:schemas-microsoft-com:vml" Requires="v">
                  <p:oleObj spid="_x0000_s52450" name="公式" r:id="rId3" imgW="215640" imgH="177480" progId="Equation.3">
                    <p:embed/>
                  </p:oleObj>
                </mc:Choice>
                <mc:Fallback>
                  <p:oleObj name="公式" r:id="rId3" imgW="215640" imgH="177480" progId="Equation.3">
                    <p:embed/>
                    <p:pic>
                      <p:nvPicPr>
                        <p:cNvPr id="51202"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16" y="1888"/>
                          <a:ext cx="217" cy="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7" name="Object 12"/>
            <p:cNvGraphicFramePr>
              <a:graphicFrameLocks noChangeAspect="1"/>
            </p:cNvGraphicFramePr>
            <p:nvPr/>
          </p:nvGraphicFramePr>
          <p:xfrm>
            <a:off x="4500" y="1587"/>
            <a:ext cx="217" cy="165"/>
          </p:xfrm>
          <a:graphic>
            <a:graphicData uri="http://schemas.openxmlformats.org/presentationml/2006/ole">
              <mc:AlternateContent xmlns:mc="http://schemas.openxmlformats.org/markup-compatibility/2006">
                <mc:Choice xmlns:v="urn:schemas-microsoft-com:vml" Requires="v">
                  <p:oleObj spid="_x0000_s52451" name="公式" r:id="rId5" imgW="215640" imgH="164880" progId="Equation.3">
                    <p:embed/>
                  </p:oleObj>
                </mc:Choice>
                <mc:Fallback>
                  <p:oleObj name="公式" r:id="rId5" imgW="215640" imgH="164880" progId="Equation.3">
                    <p:embed/>
                    <p:pic>
                      <p:nvPicPr>
                        <p:cNvPr id="51203"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00" y="1587"/>
                          <a:ext cx="217"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8" name="Object 13"/>
            <p:cNvGraphicFramePr>
              <a:graphicFrameLocks noChangeAspect="1"/>
            </p:cNvGraphicFramePr>
            <p:nvPr/>
          </p:nvGraphicFramePr>
          <p:xfrm>
            <a:off x="4614" y="2647"/>
            <a:ext cx="172" cy="157"/>
          </p:xfrm>
          <a:graphic>
            <a:graphicData uri="http://schemas.openxmlformats.org/presentationml/2006/ole">
              <mc:AlternateContent xmlns:mc="http://schemas.openxmlformats.org/markup-compatibility/2006">
                <mc:Choice xmlns:v="urn:schemas-microsoft-com:vml" Requires="v">
                  <p:oleObj spid="_x0000_s52452" name="公式" r:id="rId7" imgW="152280" imgH="139680" progId="Equation.3">
                    <p:embed/>
                  </p:oleObj>
                </mc:Choice>
                <mc:Fallback>
                  <p:oleObj name="公式" r:id="rId7" imgW="152280" imgH="139680" progId="Equation.3">
                    <p:embed/>
                    <p:pic>
                      <p:nvPicPr>
                        <p:cNvPr id="51204"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14" y="2647"/>
                          <a:ext cx="172"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9" name="Freeform 14"/>
            <p:cNvSpPr>
              <a:spLocks/>
            </p:cNvSpPr>
            <p:nvPr/>
          </p:nvSpPr>
          <p:spPr bwMode="auto">
            <a:xfrm>
              <a:off x="4024" y="1898"/>
              <a:ext cx="1043" cy="704"/>
            </a:xfrm>
            <a:custGeom>
              <a:avLst/>
              <a:gdLst>
                <a:gd name="T0" fmla="*/ 59 w 1496"/>
                <a:gd name="T1" fmla="*/ 8 h 1056"/>
                <a:gd name="T2" fmla="*/ 51 w 1496"/>
                <a:gd name="T3" fmla="*/ 21 h 1056"/>
                <a:gd name="T4" fmla="*/ 36 w 1496"/>
                <a:gd name="T5" fmla="*/ 27 h 1056"/>
                <a:gd name="T6" fmla="*/ 17 w 1496"/>
                <a:gd name="T7" fmla="*/ 25 h 1056"/>
                <a:gd name="T8" fmla="*/ 4 w 1496"/>
                <a:gd name="T9" fmla="*/ 19 h 1056"/>
                <a:gd name="T10" fmla="*/ 1 w 1496"/>
                <a:gd name="T11" fmla="*/ 10 h 1056"/>
                <a:gd name="T12" fmla="*/ 2 w 1496"/>
                <a:gd name="T13" fmla="*/ 4 h 1056"/>
                <a:gd name="T14" fmla="*/ 12 w 1496"/>
                <a:gd name="T15" fmla="*/ 1 h 1056"/>
                <a:gd name="T16" fmla="*/ 21 w 1496"/>
                <a:gd name="T17" fmla="*/ 2 h 1056"/>
                <a:gd name="T18" fmla="*/ 26 w 1496"/>
                <a:gd name="T19" fmla="*/ 8 h 10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96"/>
                <a:gd name="T31" fmla="*/ 0 h 1056"/>
                <a:gd name="T32" fmla="*/ 1496 w 1496"/>
                <a:gd name="T33" fmla="*/ 1056 h 105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96" h="1056">
                  <a:moveTo>
                    <a:pt x="1496" y="304"/>
                  </a:moveTo>
                  <a:cubicBezTo>
                    <a:pt x="1448" y="484"/>
                    <a:pt x="1400" y="664"/>
                    <a:pt x="1304" y="784"/>
                  </a:cubicBezTo>
                  <a:cubicBezTo>
                    <a:pt x="1208" y="904"/>
                    <a:pt x="1064" y="992"/>
                    <a:pt x="920" y="1024"/>
                  </a:cubicBezTo>
                  <a:cubicBezTo>
                    <a:pt x="776" y="1056"/>
                    <a:pt x="576" y="1024"/>
                    <a:pt x="440" y="976"/>
                  </a:cubicBezTo>
                  <a:cubicBezTo>
                    <a:pt x="304" y="928"/>
                    <a:pt x="176" y="832"/>
                    <a:pt x="104" y="736"/>
                  </a:cubicBezTo>
                  <a:cubicBezTo>
                    <a:pt x="32" y="640"/>
                    <a:pt x="16" y="496"/>
                    <a:pt x="8" y="400"/>
                  </a:cubicBezTo>
                  <a:cubicBezTo>
                    <a:pt x="0" y="304"/>
                    <a:pt x="8" y="224"/>
                    <a:pt x="56" y="160"/>
                  </a:cubicBezTo>
                  <a:cubicBezTo>
                    <a:pt x="104" y="96"/>
                    <a:pt x="216" y="32"/>
                    <a:pt x="296" y="16"/>
                  </a:cubicBezTo>
                  <a:cubicBezTo>
                    <a:pt x="376" y="0"/>
                    <a:pt x="472" y="16"/>
                    <a:pt x="536" y="64"/>
                  </a:cubicBezTo>
                  <a:cubicBezTo>
                    <a:pt x="600" y="112"/>
                    <a:pt x="640" y="208"/>
                    <a:pt x="680" y="304"/>
                  </a:cubicBezTo>
                </a:path>
              </a:pathLst>
            </a:cu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20" name="Object 15"/>
            <p:cNvGraphicFramePr>
              <a:graphicFrameLocks noChangeAspect="1"/>
            </p:cNvGraphicFramePr>
            <p:nvPr/>
          </p:nvGraphicFramePr>
          <p:xfrm>
            <a:off x="3470" y="1842"/>
            <a:ext cx="511" cy="203"/>
          </p:xfrm>
          <a:graphic>
            <a:graphicData uri="http://schemas.openxmlformats.org/presentationml/2006/ole">
              <mc:AlternateContent xmlns:mc="http://schemas.openxmlformats.org/markup-compatibility/2006">
                <mc:Choice xmlns:v="urn:schemas-microsoft-com:vml" Requires="v">
                  <p:oleObj spid="_x0000_s52453" name="公式" r:id="rId9" imgW="507960" imgH="203040" progId="Equation.3">
                    <p:embed/>
                  </p:oleObj>
                </mc:Choice>
                <mc:Fallback>
                  <p:oleObj name="公式" r:id="rId9" imgW="507960" imgH="203040" progId="Equation.3">
                    <p:embed/>
                    <p:pic>
                      <p:nvPicPr>
                        <p:cNvPr id="51205" name="Object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70" y="1842"/>
                          <a:ext cx="511" cy="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1" name="Object 16"/>
            <p:cNvGraphicFramePr>
              <a:graphicFrameLocks noChangeAspect="1"/>
            </p:cNvGraphicFramePr>
            <p:nvPr/>
          </p:nvGraphicFramePr>
          <p:xfrm>
            <a:off x="4908" y="1912"/>
            <a:ext cx="383" cy="178"/>
          </p:xfrm>
          <a:graphic>
            <a:graphicData uri="http://schemas.openxmlformats.org/presentationml/2006/ole">
              <mc:AlternateContent xmlns:mc="http://schemas.openxmlformats.org/markup-compatibility/2006">
                <mc:Choice xmlns:v="urn:schemas-microsoft-com:vml" Requires="v">
                  <p:oleObj spid="_x0000_s52454" name="公式" r:id="rId11" imgW="380880" imgH="177480" progId="Equation.3">
                    <p:embed/>
                  </p:oleObj>
                </mc:Choice>
                <mc:Fallback>
                  <p:oleObj name="公式" r:id="rId11" imgW="380880" imgH="177480" progId="Equation.3">
                    <p:embed/>
                    <p:pic>
                      <p:nvPicPr>
                        <p:cNvPr id="51206" name="Object 1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908" y="1912"/>
                          <a:ext cx="383" cy="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2" name="Object 17"/>
            <p:cNvGraphicFramePr>
              <a:graphicFrameLocks noChangeAspect="1"/>
            </p:cNvGraphicFramePr>
            <p:nvPr/>
          </p:nvGraphicFramePr>
          <p:xfrm>
            <a:off x="4568" y="1820"/>
            <a:ext cx="421" cy="140"/>
          </p:xfrm>
          <a:graphic>
            <a:graphicData uri="http://schemas.openxmlformats.org/presentationml/2006/ole">
              <mc:AlternateContent xmlns:mc="http://schemas.openxmlformats.org/markup-compatibility/2006">
                <mc:Choice xmlns:v="urn:schemas-microsoft-com:vml" Requires="v">
                  <p:oleObj spid="_x0000_s52455" name="公式" r:id="rId13" imgW="419040" imgH="139680" progId="Equation.3">
                    <p:embed/>
                  </p:oleObj>
                </mc:Choice>
                <mc:Fallback>
                  <p:oleObj name="公式" r:id="rId13" imgW="419040" imgH="139680" progId="Equation.3">
                    <p:embed/>
                    <p:pic>
                      <p:nvPicPr>
                        <p:cNvPr id="51207" name="Object 1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68" y="1820"/>
                          <a:ext cx="421"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 name="Line 18"/>
            <p:cNvSpPr>
              <a:spLocks noChangeShapeType="1"/>
            </p:cNvSpPr>
            <p:nvPr/>
          </p:nvSpPr>
          <p:spPr bwMode="auto">
            <a:xfrm flipH="1">
              <a:off x="4522" y="1979"/>
              <a:ext cx="159" cy="114"/>
            </a:xfrm>
            <a:prstGeom prst="line">
              <a:avLst/>
            </a:prstGeom>
            <a:noFill/>
            <a:ln w="12700" cap="sq">
              <a:solidFill>
                <a:srgbClr val="FF0000"/>
              </a:solidFill>
              <a:round/>
              <a:headEnd/>
              <a:tailEnd type="triangl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4" name="Object 19"/>
            <p:cNvGraphicFramePr>
              <a:graphicFrameLocks noChangeAspect="1"/>
            </p:cNvGraphicFramePr>
            <p:nvPr/>
          </p:nvGraphicFramePr>
          <p:xfrm>
            <a:off x="3661" y="2387"/>
            <a:ext cx="510" cy="229"/>
          </p:xfrm>
          <a:graphic>
            <a:graphicData uri="http://schemas.openxmlformats.org/presentationml/2006/ole">
              <mc:AlternateContent xmlns:mc="http://schemas.openxmlformats.org/markup-compatibility/2006">
                <mc:Choice xmlns:v="urn:schemas-microsoft-com:vml" Requires="v">
                  <p:oleObj spid="_x0000_s52456" name="公式" r:id="rId15" imgW="507960" imgH="228600" progId="Equation.3">
                    <p:embed/>
                  </p:oleObj>
                </mc:Choice>
                <mc:Fallback>
                  <p:oleObj name="公式" r:id="rId15" imgW="507960" imgH="228600" progId="Equation.3">
                    <p:embed/>
                    <p:pic>
                      <p:nvPicPr>
                        <p:cNvPr id="51208" name="Object 1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661" y="2387"/>
                          <a:ext cx="510"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5" name="Line 25"/>
            <p:cNvSpPr>
              <a:spLocks noChangeShapeType="1"/>
            </p:cNvSpPr>
            <p:nvPr/>
          </p:nvSpPr>
          <p:spPr bwMode="auto">
            <a:xfrm>
              <a:off x="3923" y="2001"/>
              <a:ext cx="227" cy="61"/>
            </a:xfrm>
            <a:prstGeom prst="line">
              <a:avLst/>
            </a:prstGeom>
            <a:noFill/>
            <a:ln w="12700" cap="sq">
              <a:solidFill>
                <a:srgbClr val="FF00FF"/>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spTree>
    <p:extLst>
      <p:ext uri="{BB962C8B-B14F-4D97-AF65-F5344CB8AC3E}">
        <p14:creationId xmlns:p14="http://schemas.microsoft.com/office/powerpoint/2010/main" val="2532627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2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9"/>
                                        </p:tgtEl>
                                        <p:attrNameLst>
                                          <p:attrName>style.visibility</p:attrName>
                                        </p:attrNameLst>
                                      </p:cBhvr>
                                      <p:to>
                                        <p:strVal val="visible"/>
                                      </p:to>
                                    </p:set>
                                    <p:anim calcmode="discrete" valueType="clr">
                                      <p:cBhvr override="childStyle">
                                        <p:cTn id="21" dur="80"/>
                                        <p:tgtEl>
                                          <p:spTgt spid="9"/>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9"/>
                                        </p:tgtEl>
                                        <p:attrNameLst>
                                          <p:attrName>fillcolor</p:attrName>
                                        </p:attrNameLst>
                                      </p:cBhvr>
                                      <p:tavLst>
                                        <p:tav tm="0">
                                          <p:val>
                                            <p:clrVal>
                                              <a:schemeClr val="accent2"/>
                                            </p:clrVal>
                                          </p:val>
                                        </p:tav>
                                        <p:tav tm="50000">
                                          <p:val>
                                            <p:clrVal>
                                              <a:schemeClr val="hlink"/>
                                            </p:clrVal>
                                          </p:val>
                                        </p:tav>
                                      </p:tavLst>
                                    </p:anim>
                                    <p:set>
                                      <p:cBhvr>
                                        <p:cTn id="23" dur="80"/>
                                        <p:tgtEl>
                                          <p:spTgt spid="9"/>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 to="" calcmode="lin" valueType="num">
                                      <p:cBhvr>
                                        <p:cTn id="32" dur="1" fill="hold"/>
                                        <p:tgtEl>
                                          <p:spTgt spid="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5.3 </a:t>
            </a:r>
            <a:r>
              <a:rPr lang="zh-CN" altLang="en-US" dirty="0"/>
              <a:t>基于系统开环频率特性的</a:t>
            </a:r>
            <a:r>
              <a:rPr lang="zh-CN" altLang="en-US" dirty="0" smtClean="0"/>
              <a:t>奈奎斯特稳定判据</a:t>
            </a:r>
            <a:endParaRPr lang="zh-CN" altLang="en-US" dirty="0"/>
          </a:p>
        </p:txBody>
      </p:sp>
      <p:sp>
        <p:nvSpPr>
          <p:cNvPr id="3" name="Line 4"/>
          <p:cNvSpPr>
            <a:spLocks noChangeShapeType="1"/>
          </p:cNvSpPr>
          <p:nvPr/>
        </p:nvSpPr>
        <p:spPr bwMode="auto">
          <a:xfrm>
            <a:off x="2565399" y="3533009"/>
            <a:ext cx="2844800" cy="0"/>
          </a:xfrm>
          <a:prstGeom prst="line">
            <a:avLst/>
          </a:prstGeom>
          <a:noFill/>
          <a:ln w="1270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4" name="Line 5"/>
          <p:cNvSpPr>
            <a:spLocks noChangeShapeType="1"/>
          </p:cNvSpPr>
          <p:nvPr/>
        </p:nvSpPr>
        <p:spPr bwMode="auto">
          <a:xfrm flipV="1">
            <a:off x="3827461" y="2428109"/>
            <a:ext cx="0" cy="2236787"/>
          </a:xfrm>
          <a:prstGeom prst="line">
            <a:avLst/>
          </a:prstGeom>
          <a:noFill/>
          <a:ln w="1270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5" name="Text Box 6"/>
          <p:cNvSpPr txBox="1">
            <a:spLocks noChangeArrowheads="1"/>
          </p:cNvSpPr>
          <p:nvPr/>
        </p:nvSpPr>
        <p:spPr bwMode="auto">
          <a:xfrm>
            <a:off x="3609974" y="3415534"/>
            <a:ext cx="311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a:t>0</a:t>
            </a:r>
          </a:p>
        </p:txBody>
      </p:sp>
      <p:sp>
        <p:nvSpPr>
          <p:cNvPr id="6" name="Rectangle 7"/>
          <p:cNvSpPr>
            <a:spLocks noChangeArrowheads="1"/>
          </p:cNvSpPr>
          <p:nvPr/>
        </p:nvSpPr>
        <p:spPr bwMode="auto">
          <a:xfrm>
            <a:off x="4978399" y="3564759"/>
            <a:ext cx="4524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i="1"/>
              <a:t>Re</a:t>
            </a:r>
          </a:p>
        </p:txBody>
      </p:sp>
      <p:sp>
        <p:nvSpPr>
          <p:cNvPr id="7" name="Rectangle 8"/>
          <p:cNvSpPr>
            <a:spLocks noChangeArrowheads="1"/>
          </p:cNvSpPr>
          <p:nvPr/>
        </p:nvSpPr>
        <p:spPr bwMode="auto">
          <a:xfrm>
            <a:off x="3770311" y="2312221"/>
            <a:ext cx="4524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i="1"/>
              <a:t>Im</a:t>
            </a:r>
          </a:p>
        </p:txBody>
      </p:sp>
      <p:sp>
        <p:nvSpPr>
          <p:cNvPr id="8" name="Rectangle 9"/>
          <p:cNvSpPr>
            <a:spLocks noChangeArrowheads="1"/>
          </p:cNvSpPr>
          <p:nvPr/>
        </p:nvSpPr>
        <p:spPr bwMode="auto">
          <a:xfrm>
            <a:off x="4619624" y="3172646"/>
            <a:ext cx="692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i="1">
                <a:sym typeface="Symbol" panose="05050102010706020507" pitchFamily="18" charset="2"/>
              </a:rPr>
              <a:t></a:t>
            </a:r>
            <a:r>
              <a:rPr lang="en-US" altLang="zh-CN" sz="2000"/>
              <a:t> =0</a:t>
            </a:r>
          </a:p>
        </p:txBody>
      </p:sp>
      <p:sp>
        <p:nvSpPr>
          <p:cNvPr id="9" name="Freeform 10"/>
          <p:cNvSpPr>
            <a:spLocks/>
          </p:cNvSpPr>
          <p:nvPr/>
        </p:nvSpPr>
        <p:spPr bwMode="auto">
          <a:xfrm rot="578859">
            <a:off x="4008436" y="4177534"/>
            <a:ext cx="636588" cy="414337"/>
          </a:xfrm>
          <a:custGeom>
            <a:avLst/>
            <a:gdLst>
              <a:gd name="T0" fmla="*/ 2147483647 w 336"/>
              <a:gd name="T1" fmla="*/ 0 h 240"/>
              <a:gd name="T2" fmla="*/ 2147483647 w 336"/>
              <a:gd name="T3" fmla="*/ 2147483647 h 240"/>
              <a:gd name="T4" fmla="*/ 0 w 336"/>
              <a:gd name="T5" fmla="*/ 2147483647 h 240"/>
              <a:gd name="T6" fmla="*/ 0 60000 65536"/>
              <a:gd name="T7" fmla="*/ 0 60000 65536"/>
              <a:gd name="T8" fmla="*/ 0 60000 65536"/>
              <a:gd name="T9" fmla="*/ 0 w 336"/>
              <a:gd name="T10" fmla="*/ 0 h 240"/>
              <a:gd name="T11" fmla="*/ 336 w 336"/>
              <a:gd name="T12" fmla="*/ 240 h 240"/>
            </a:gdLst>
            <a:ahLst/>
            <a:cxnLst>
              <a:cxn ang="T6">
                <a:pos x="T0" y="T1"/>
              </a:cxn>
              <a:cxn ang="T7">
                <a:pos x="T2" y="T3"/>
              </a:cxn>
              <a:cxn ang="T8">
                <a:pos x="T4" y="T5"/>
              </a:cxn>
            </a:cxnLst>
            <a:rect l="T9" t="T10" r="T11" b="T12"/>
            <a:pathLst>
              <a:path w="336" h="240">
                <a:moveTo>
                  <a:pt x="336" y="0"/>
                </a:moveTo>
                <a:cubicBezTo>
                  <a:pt x="292" y="52"/>
                  <a:pt x="248" y="104"/>
                  <a:pt x="192" y="144"/>
                </a:cubicBezTo>
                <a:cubicBezTo>
                  <a:pt x="136" y="184"/>
                  <a:pt x="68" y="212"/>
                  <a:pt x="0" y="240"/>
                </a:cubicBezTo>
              </a:path>
            </a:pathLst>
          </a:custGeom>
          <a:noFill/>
          <a:ln w="12700">
            <a:solidFill>
              <a:schemeClr val="tx1"/>
            </a:solidFill>
            <a:miter lim="800000"/>
            <a:headEnd/>
            <a:tailEnd type="triangle" w="med" len="me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 name="Rectangle 11"/>
          <p:cNvSpPr>
            <a:spLocks noChangeArrowheads="1"/>
          </p:cNvSpPr>
          <p:nvPr/>
        </p:nvSpPr>
        <p:spPr bwMode="auto">
          <a:xfrm>
            <a:off x="4079874" y="4314059"/>
            <a:ext cx="3587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i="1">
                <a:sym typeface="Symbol" panose="05050102010706020507" pitchFamily="18" charset="2"/>
              </a:rPr>
              <a:t></a:t>
            </a:r>
            <a:endParaRPr lang="en-US" altLang="zh-CN" sz="2000" i="1"/>
          </a:p>
        </p:txBody>
      </p:sp>
      <p:sp>
        <p:nvSpPr>
          <p:cNvPr id="11" name="Freeform 12"/>
          <p:cNvSpPr>
            <a:spLocks/>
          </p:cNvSpPr>
          <p:nvPr/>
        </p:nvSpPr>
        <p:spPr bwMode="auto">
          <a:xfrm>
            <a:off x="2889249" y="3152009"/>
            <a:ext cx="2014537" cy="1304925"/>
          </a:xfrm>
          <a:custGeom>
            <a:avLst/>
            <a:gdLst>
              <a:gd name="T0" fmla="*/ 2147483647 w 1496"/>
              <a:gd name="T1" fmla="*/ 2147483647 h 1056"/>
              <a:gd name="T2" fmla="*/ 2147483647 w 1496"/>
              <a:gd name="T3" fmla="*/ 2147483647 h 1056"/>
              <a:gd name="T4" fmla="*/ 2147483647 w 1496"/>
              <a:gd name="T5" fmla="*/ 2147483647 h 1056"/>
              <a:gd name="T6" fmla="*/ 2147483647 w 1496"/>
              <a:gd name="T7" fmla="*/ 2147483647 h 1056"/>
              <a:gd name="T8" fmla="*/ 2147483647 w 1496"/>
              <a:gd name="T9" fmla="*/ 2147483647 h 1056"/>
              <a:gd name="T10" fmla="*/ 2147483647 w 1496"/>
              <a:gd name="T11" fmla="*/ 2147483647 h 1056"/>
              <a:gd name="T12" fmla="*/ 2147483647 w 1496"/>
              <a:gd name="T13" fmla="*/ 2147483647 h 1056"/>
              <a:gd name="T14" fmla="*/ 2147483647 w 1496"/>
              <a:gd name="T15" fmla="*/ 2147483647 h 1056"/>
              <a:gd name="T16" fmla="*/ 2147483647 w 1496"/>
              <a:gd name="T17" fmla="*/ 2147483647 h 1056"/>
              <a:gd name="T18" fmla="*/ 2147483647 w 1496"/>
              <a:gd name="T19" fmla="*/ 2147483647 h 10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96"/>
              <a:gd name="T31" fmla="*/ 0 h 1056"/>
              <a:gd name="T32" fmla="*/ 1496 w 1496"/>
              <a:gd name="T33" fmla="*/ 1056 h 105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96" h="1056">
                <a:moveTo>
                  <a:pt x="1496" y="304"/>
                </a:moveTo>
                <a:cubicBezTo>
                  <a:pt x="1448" y="484"/>
                  <a:pt x="1400" y="664"/>
                  <a:pt x="1304" y="784"/>
                </a:cubicBezTo>
                <a:cubicBezTo>
                  <a:pt x="1208" y="904"/>
                  <a:pt x="1064" y="992"/>
                  <a:pt x="920" y="1024"/>
                </a:cubicBezTo>
                <a:cubicBezTo>
                  <a:pt x="776" y="1056"/>
                  <a:pt x="576" y="1024"/>
                  <a:pt x="440" y="976"/>
                </a:cubicBezTo>
                <a:cubicBezTo>
                  <a:pt x="304" y="928"/>
                  <a:pt x="176" y="832"/>
                  <a:pt x="104" y="736"/>
                </a:cubicBezTo>
                <a:cubicBezTo>
                  <a:pt x="32" y="640"/>
                  <a:pt x="16" y="496"/>
                  <a:pt x="8" y="400"/>
                </a:cubicBezTo>
                <a:cubicBezTo>
                  <a:pt x="0" y="304"/>
                  <a:pt x="8" y="224"/>
                  <a:pt x="56" y="160"/>
                </a:cubicBezTo>
                <a:cubicBezTo>
                  <a:pt x="104" y="96"/>
                  <a:pt x="216" y="32"/>
                  <a:pt x="296" y="16"/>
                </a:cubicBezTo>
                <a:cubicBezTo>
                  <a:pt x="376" y="0"/>
                  <a:pt x="472" y="16"/>
                  <a:pt x="536" y="64"/>
                </a:cubicBezTo>
                <a:cubicBezTo>
                  <a:pt x="600" y="112"/>
                  <a:pt x="640" y="208"/>
                  <a:pt x="680" y="304"/>
                </a:cubicBezTo>
              </a:path>
            </a:pathLst>
          </a:cu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 name="Oval 13"/>
          <p:cNvSpPr>
            <a:spLocks noChangeArrowheads="1"/>
          </p:cNvSpPr>
          <p:nvPr/>
        </p:nvSpPr>
        <p:spPr bwMode="auto">
          <a:xfrm>
            <a:off x="3178174" y="3486971"/>
            <a:ext cx="107950" cy="107950"/>
          </a:xfrm>
          <a:prstGeom prst="ellipse">
            <a:avLst/>
          </a:prstGeom>
          <a:solidFill>
            <a:srgbClr val="FF0000"/>
          </a:solidFill>
          <a:ln>
            <a:noFill/>
          </a:ln>
          <a:extLst>
            <a:ext uri="{91240B29-F687-4F45-9708-019B960494DF}">
              <a14:hiddenLine xmlns:a14="http://schemas.microsoft.com/office/drawing/2010/main" w="12700" cap="sq" algn="ctr">
                <a:solidFill>
                  <a:srgbClr val="000000"/>
                </a:solidFill>
                <a:round/>
                <a:headEnd/>
                <a:tailEnd/>
              </a14:hiddenLine>
            </a:ext>
          </a:extLst>
        </p:spPr>
        <p:txBody>
          <a:bodyPr wrap="none"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 name="Line 14"/>
          <p:cNvSpPr>
            <a:spLocks noChangeShapeType="1"/>
          </p:cNvSpPr>
          <p:nvPr/>
        </p:nvSpPr>
        <p:spPr bwMode="auto">
          <a:xfrm>
            <a:off x="3609974" y="3044059"/>
            <a:ext cx="215900" cy="468312"/>
          </a:xfrm>
          <a:prstGeom prst="line">
            <a:avLst/>
          </a:prstGeom>
          <a:noFill/>
          <a:ln w="12700" cap="sq">
            <a:solidFill>
              <a:srgbClr val="FF0000"/>
            </a:solidFill>
            <a:round/>
            <a:headEnd/>
            <a:tailEnd type="triangl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4" name="Text Box 16"/>
          <p:cNvSpPr txBox="1">
            <a:spLocks noChangeArrowheads="1"/>
          </p:cNvSpPr>
          <p:nvPr/>
        </p:nvSpPr>
        <p:spPr bwMode="auto">
          <a:xfrm>
            <a:off x="522287" y="1089025"/>
            <a:ext cx="671513"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400" b="1" dirty="0">
                <a:solidFill>
                  <a:srgbClr val="C00000"/>
                </a:solidFill>
                <a:latin typeface="+mj-ea"/>
                <a:ea typeface="+mj-ea"/>
              </a:rPr>
              <a:t>例：</a:t>
            </a:r>
          </a:p>
        </p:txBody>
      </p:sp>
      <p:sp>
        <p:nvSpPr>
          <p:cNvPr id="15" name="Line 17"/>
          <p:cNvSpPr>
            <a:spLocks noChangeShapeType="1"/>
          </p:cNvSpPr>
          <p:nvPr/>
        </p:nvSpPr>
        <p:spPr bwMode="auto">
          <a:xfrm>
            <a:off x="6346824" y="3533009"/>
            <a:ext cx="3168650" cy="0"/>
          </a:xfrm>
          <a:prstGeom prst="line">
            <a:avLst/>
          </a:prstGeom>
          <a:noFill/>
          <a:ln w="1270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16" name="Line 18"/>
          <p:cNvSpPr>
            <a:spLocks noChangeShapeType="1"/>
          </p:cNvSpPr>
          <p:nvPr/>
        </p:nvSpPr>
        <p:spPr bwMode="auto">
          <a:xfrm flipV="1">
            <a:off x="7715249" y="2428109"/>
            <a:ext cx="0" cy="2112962"/>
          </a:xfrm>
          <a:prstGeom prst="line">
            <a:avLst/>
          </a:prstGeom>
          <a:noFill/>
          <a:ln w="1270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17" name="Freeform 20"/>
          <p:cNvSpPr>
            <a:spLocks/>
          </p:cNvSpPr>
          <p:nvPr/>
        </p:nvSpPr>
        <p:spPr bwMode="auto">
          <a:xfrm>
            <a:off x="8183561" y="3748909"/>
            <a:ext cx="636588" cy="414337"/>
          </a:xfrm>
          <a:custGeom>
            <a:avLst/>
            <a:gdLst>
              <a:gd name="T0" fmla="*/ 2147483647 w 336"/>
              <a:gd name="T1" fmla="*/ 0 h 240"/>
              <a:gd name="T2" fmla="*/ 2147483647 w 336"/>
              <a:gd name="T3" fmla="*/ 2147483647 h 240"/>
              <a:gd name="T4" fmla="*/ 0 w 336"/>
              <a:gd name="T5" fmla="*/ 2147483647 h 240"/>
              <a:gd name="T6" fmla="*/ 0 60000 65536"/>
              <a:gd name="T7" fmla="*/ 0 60000 65536"/>
              <a:gd name="T8" fmla="*/ 0 60000 65536"/>
              <a:gd name="T9" fmla="*/ 0 w 336"/>
              <a:gd name="T10" fmla="*/ 0 h 240"/>
              <a:gd name="T11" fmla="*/ 336 w 336"/>
              <a:gd name="T12" fmla="*/ 240 h 240"/>
            </a:gdLst>
            <a:ahLst/>
            <a:cxnLst>
              <a:cxn ang="T6">
                <a:pos x="T0" y="T1"/>
              </a:cxn>
              <a:cxn ang="T7">
                <a:pos x="T2" y="T3"/>
              </a:cxn>
              <a:cxn ang="T8">
                <a:pos x="T4" y="T5"/>
              </a:cxn>
            </a:cxnLst>
            <a:rect l="T9" t="T10" r="T11" b="T12"/>
            <a:pathLst>
              <a:path w="336" h="240">
                <a:moveTo>
                  <a:pt x="336" y="0"/>
                </a:moveTo>
                <a:cubicBezTo>
                  <a:pt x="292" y="52"/>
                  <a:pt x="248" y="104"/>
                  <a:pt x="192" y="144"/>
                </a:cubicBezTo>
                <a:cubicBezTo>
                  <a:pt x="136" y="184"/>
                  <a:pt x="68" y="212"/>
                  <a:pt x="0" y="240"/>
                </a:cubicBezTo>
              </a:path>
            </a:pathLst>
          </a:custGeom>
          <a:noFill/>
          <a:ln w="12700">
            <a:solidFill>
              <a:schemeClr val="tx1"/>
            </a:solidFill>
            <a:miter lim="800000"/>
            <a:headEnd/>
            <a:tailEnd type="triangle" w="med" len="me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 name="Oval 21"/>
          <p:cNvSpPr>
            <a:spLocks noChangeArrowheads="1"/>
          </p:cNvSpPr>
          <p:nvPr/>
        </p:nvSpPr>
        <p:spPr bwMode="auto">
          <a:xfrm>
            <a:off x="6815136" y="3486971"/>
            <a:ext cx="107950" cy="107950"/>
          </a:xfrm>
          <a:prstGeom prst="ellipse">
            <a:avLst/>
          </a:prstGeom>
          <a:solidFill>
            <a:srgbClr val="FF0000"/>
          </a:solidFill>
          <a:ln>
            <a:noFill/>
          </a:ln>
          <a:extLst>
            <a:ext uri="{91240B29-F687-4F45-9708-019B960494DF}">
              <a14:hiddenLine xmlns:a14="http://schemas.microsoft.com/office/drawing/2010/main" w="12700" cap="sq" algn="ctr">
                <a:solidFill>
                  <a:srgbClr val="000000"/>
                </a:solidFill>
                <a:round/>
                <a:headEnd/>
                <a:tailEnd/>
              </a14:hiddenLine>
            </a:ext>
          </a:extLst>
        </p:spPr>
        <p:txBody>
          <a:bodyPr wrap="none"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9" name="Object 22"/>
          <p:cNvGraphicFramePr>
            <a:graphicFrameLocks noChangeAspect="1"/>
          </p:cNvGraphicFramePr>
          <p:nvPr>
            <p:extLst>
              <p:ext uri="{D42A27DB-BD31-4B8C-83A1-F6EECF244321}">
                <p14:modId xmlns:p14="http://schemas.microsoft.com/office/powerpoint/2010/main" val="1225694054"/>
              </p:ext>
            </p:extLst>
          </p:nvPr>
        </p:nvGraphicFramePr>
        <p:xfrm>
          <a:off x="9371011" y="3223446"/>
          <a:ext cx="344488" cy="282575"/>
        </p:xfrm>
        <a:graphic>
          <a:graphicData uri="http://schemas.openxmlformats.org/presentationml/2006/ole">
            <mc:AlternateContent xmlns:mc="http://schemas.openxmlformats.org/markup-compatibility/2006">
              <mc:Choice xmlns:v="urn:schemas-microsoft-com:vml" Requires="v">
                <p:oleObj spid="_x0000_s53698" name="公式" r:id="rId3" imgW="215640" imgH="177480" progId="Equation.3">
                  <p:embed/>
                </p:oleObj>
              </mc:Choice>
              <mc:Fallback>
                <p:oleObj name="公式" r:id="rId3" imgW="215640" imgH="177480" progId="Equation.3">
                  <p:embed/>
                  <p:pic>
                    <p:nvPicPr>
                      <p:cNvPr id="52226" name="Object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71011" y="3223446"/>
                        <a:ext cx="344488"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0" name="Object 23"/>
          <p:cNvGraphicFramePr>
            <a:graphicFrameLocks noChangeAspect="1"/>
          </p:cNvGraphicFramePr>
          <p:nvPr>
            <p:extLst>
              <p:ext uri="{D42A27DB-BD31-4B8C-83A1-F6EECF244321}">
                <p14:modId xmlns:p14="http://schemas.microsoft.com/office/powerpoint/2010/main" val="2581123328"/>
              </p:ext>
            </p:extLst>
          </p:nvPr>
        </p:nvGraphicFramePr>
        <p:xfrm>
          <a:off x="7715249" y="2369371"/>
          <a:ext cx="344487" cy="261938"/>
        </p:xfrm>
        <a:graphic>
          <a:graphicData uri="http://schemas.openxmlformats.org/presentationml/2006/ole">
            <mc:AlternateContent xmlns:mc="http://schemas.openxmlformats.org/markup-compatibility/2006">
              <mc:Choice xmlns:v="urn:schemas-microsoft-com:vml" Requires="v">
                <p:oleObj spid="_x0000_s53699" name="公式" r:id="rId5" imgW="215640" imgH="164880" progId="Equation.3">
                  <p:embed/>
                </p:oleObj>
              </mc:Choice>
              <mc:Fallback>
                <p:oleObj name="公式" r:id="rId5" imgW="215640" imgH="164880" progId="Equation.3">
                  <p:embed/>
                  <p:pic>
                    <p:nvPicPr>
                      <p:cNvPr id="52227" name="Object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15249" y="2369371"/>
                        <a:ext cx="34448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1" name="Object 24"/>
          <p:cNvGraphicFramePr>
            <a:graphicFrameLocks noChangeAspect="1"/>
          </p:cNvGraphicFramePr>
          <p:nvPr>
            <p:extLst>
              <p:ext uri="{D42A27DB-BD31-4B8C-83A1-F6EECF244321}">
                <p14:modId xmlns:p14="http://schemas.microsoft.com/office/powerpoint/2010/main" val="3634963920"/>
              </p:ext>
            </p:extLst>
          </p:nvPr>
        </p:nvGraphicFramePr>
        <p:xfrm>
          <a:off x="8470899" y="4001321"/>
          <a:ext cx="273050" cy="249238"/>
        </p:xfrm>
        <a:graphic>
          <a:graphicData uri="http://schemas.openxmlformats.org/presentationml/2006/ole">
            <mc:AlternateContent xmlns:mc="http://schemas.openxmlformats.org/markup-compatibility/2006">
              <mc:Choice xmlns:v="urn:schemas-microsoft-com:vml" Requires="v">
                <p:oleObj spid="_x0000_s53700" name="公式" r:id="rId7" imgW="152280" imgH="139680" progId="Equation.3">
                  <p:embed/>
                </p:oleObj>
              </mc:Choice>
              <mc:Fallback>
                <p:oleObj name="公式" r:id="rId7" imgW="152280" imgH="139680" progId="Equation.3">
                  <p:embed/>
                  <p:pic>
                    <p:nvPicPr>
                      <p:cNvPr id="52228" name="Object 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70899" y="4001321"/>
                        <a:ext cx="273050" cy="24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2" name="Object 26"/>
          <p:cNvGraphicFramePr>
            <a:graphicFrameLocks noChangeAspect="1"/>
          </p:cNvGraphicFramePr>
          <p:nvPr>
            <p:extLst>
              <p:ext uri="{D42A27DB-BD31-4B8C-83A1-F6EECF244321}">
                <p14:modId xmlns:p14="http://schemas.microsoft.com/office/powerpoint/2010/main" val="1390342563"/>
              </p:ext>
            </p:extLst>
          </p:nvPr>
        </p:nvGraphicFramePr>
        <p:xfrm>
          <a:off x="6562724" y="3533009"/>
          <a:ext cx="701675" cy="279400"/>
        </p:xfrm>
        <a:graphic>
          <a:graphicData uri="http://schemas.openxmlformats.org/presentationml/2006/ole">
            <mc:AlternateContent xmlns:mc="http://schemas.openxmlformats.org/markup-compatibility/2006">
              <mc:Choice xmlns:v="urn:schemas-microsoft-com:vml" Requires="v">
                <p:oleObj spid="_x0000_s53701" name="公式" r:id="rId9" imgW="507960" imgH="203040" progId="Equation.3">
                  <p:embed/>
                </p:oleObj>
              </mc:Choice>
              <mc:Fallback>
                <p:oleObj name="公式" r:id="rId9" imgW="507960" imgH="203040" progId="Equation.3">
                  <p:embed/>
                  <p:pic>
                    <p:nvPicPr>
                      <p:cNvPr id="52229" name="Object 2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62724" y="3533009"/>
                        <a:ext cx="701675"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 name="Object 27"/>
          <p:cNvGraphicFramePr>
            <a:graphicFrameLocks noChangeAspect="1"/>
          </p:cNvGraphicFramePr>
          <p:nvPr>
            <p:extLst>
              <p:ext uri="{D42A27DB-BD31-4B8C-83A1-F6EECF244321}">
                <p14:modId xmlns:p14="http://schemas.microsoft.com/office/powerpoint/2010/main" val="3008796767"/>
              </p:ext>
            </p:extLst>
          </p:nvPr>
        </p:nvGraphicFramePr>
        <p:xfrm>
          <a:off x="8542336" y="3245671"/>
          <a:ext cx="608013" cy="282575"/>
        </p:xfrm>
        <a:graphic>
          <a:graphicData uri="http://schemas.openxmlformats.org/presentationml/2006/ole">
            <mc:AlternateContent xmlns:mc="http://schemas.openxmlformats.org/markup-compatibility/2006">
              <mc:Choice xmlns:v="urn:schemas-microsoft-com:vml" Requires="v">
                <p:oleObj spid="_x0000_s53702" name="公式" r:id="rId11" imgW="380880" imgH="177480" progId="Equation.3">
                  <p:embed/>
                </p:oleObj>
              </mc:Choice>
              <mc:Fallback>
                <p:oleObj name="公式" r:id="rId11" imgW="380880" imgH="177480" progId="Equation.3">
                  <p:embed/>
                  <p:pic>
                    <p:nvPicPr>
                      <p:cNvPr id="52230" name="Object 2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542336" y="3245671"/>
                        <a:ext cx="608013"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 name="Object 28"/>
          <p:cNvGraphicFramePr>
            <a:graphicFrameLocks noChangeAspect="1"/>
          </p:cNvGraphicFramePr>
          <p:nvPr>
            <p:extLst>
              <p:ext uri="{D42A27DB-BD31-4B8C-83A1-F6EECF244321}">
                <p14:modId xmlns:p14="http://schemas.microsoft.com/office/powerpoint/2010/main" val="212697621"/>
              </p:ext>
            </p:extLst>
          </p:nvPr>
        </p:nvGraphicFramePr>
        <p:xfrm>
          <a:off x="7715249" y="3136134"/>
          <a:ext cx="668337" cy="222250"/>
        </p:xfrm>
        <a:graphic>
          <a:graphicData uri="http://schemas.openxmlformats.org/presentationml/2006/ole">
            <mc:AlternateContent xmlns:mc="http://schemas.openxmlformats.org/markup-compatibility/2006">
              <mc:Choice xmlns:v="urn:schemas-microsoft-com:vml" Requires="v">
                <p:oleObj spid="_x0000_s53703" name="公式" r:id="rId13" imgW="419040" imgH="139680" progId="Equation.3">
                  <p:embed/>
                </p:oleObj>
              </mc:Choice>
              <mc:Fallback>
                <p:oleObj name="公式" r:id="rId13" imgW="419040" imgH="139680" progId="Equation.3">
                  <p:embed/>
                  <p:pic>
                    <p:nvPicPr>
                      <p:cNvPr id="52231" name="Object 2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715249" y="3136134"/>
                        <a:ext cx="668337"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5" name="Line 29"/>
          <p:cNvSpPr>
            <a:spLocks noChangeShapeType="1"/>
          </p:cNvSpPr>
          <p:nvPr/>
        </p:nvSpPr>
        <p:spPr bwMode="auto">
          <a:xfrm flipH="1">
            <a:off x="7715249" y="3317109"/>
            <a:ext cx="252412" cy="180975"/>
          </a:xfrm>
          <a:prstGeom prst="line">
            <a:avLst/>
          </a:prstGeom>
          <a:noFill/>
          <a:ln w="12700" cap="sq">
            <a:solidFill>
              <a:srgbClr val="FF0000"/>
            </a:solidFill>
            <a:round/>
            <a:headEnd/>
            <a:tailEnd type="triangl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6" name="Object 30"/>
          <p:cNvGraphicFramePr>
            <a:graphicFrameLocks noChangeAspect="1"/>
          </p:cNvGraphicFramePr>
          <p:nvPr>
            <p:extLst>
              <p:ext uri="{D42A27DB-BD31-4B8C-83A1-F6EECF244321}">
                <p14:modId xmlns:p14="http://schemas.microsoft.com/office/powerpoint/2010/main" val="4261554538"/>
              </p:ext>
            </p:extLst>
          </p:nvPr>
        </p:nvGraphicFramePr>
        <p:xfrm>
          <a:off x="8281986" y="2488434"/>
          <a:ext cx="606425" cy="323850"/>
        </p:xfrm>
        <a:graphic>
          <a:graphicData uri="http://schemas.openxmlformats.org/presentationml/2006/ole">
            <mc:AlternateContent xmlns:mc="http://schemas.openxmlformats.org/markup-compatibility/2006">
              <mc:Choice xmlns:v="urn:schemas-microsoft-com:vml" Requires="v">
                <p:oleObj spid="_x0000_s53704" name="公式" r:id="rId15" imgW="380880" imgH="203040" progId="Equation.3">
                  <p:embed/>
                </p:oleObj>
              </mc:Choice>
              <mc:Fallback>
                <p:oleObj name="公式" r:id="rId15" imgW="380880" imgH="203040" progId="Equation.3">
                  <p:embed/>
                  <p:pic>
                    <p:nvPicPr>
                      <p:cNvPr id="52232" name="Object 3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281986" y="2488434"/>
                        <a:ext cx="606425"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7" name="Object 31"/>
          <p:cNvGraphicFramePr>
            <a:graphicFrameLocks noChangeAspect="1"/>
          </p:cNvGraphicFramePr>
          <p:nvPr>
            <p:extLst>
              <p:ext uri="{D42A27DB-BD31-4B8C-83A1-F6EECF244321}">
                <p14:modId xmlns:p14="http://schemas.microsoft.com/office/powerpoint/2010/main" val="2052959445"/>
              </p:ext>
            </p:extLst>
          </p:nvPr>
        </p:nvGraphicFramePr>
        <p:xfrm>
          <a:off x="4186236" y="2740846"/>
          <a:ext cx="587375" cy="323850"/>
        </p:xfrm>
        <a:graphic>
          <a:graphicData uri="http://schemas.openxmlformats.org/presentationml/2006/ole">
            <mc:AlternateContent xmlns:mc="http://schemas.openxmlformats.org/markup-compatibility/2006">
              <mc:Choice xmlns:v="urn:schemas-microsoft-com:vml" Requires="v">
                <p:oleObj spid="_x0000_s53705" name="公式" r:id="rId17" imgW="368280" imgH="203040" progId="Equation.3">
                  <p:embed/>
                </p:oleObj>
              </mc:Choice>
              <mc:Fallback>
                <p:oleObj name="公式" r:id="rId17" imgW="368280" imgH="203040" progId="Equation.3">
                  <p:embed/>
                  <p:pic>
                    <p:nvPicPr>
                      <p:cNvPr id="52233" name="Object 3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186236" y="2740846"/>
                        <a:ext cx="587375"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8" name="Object 32"/>
          <p:cNvGraphicFramePr>
            <a:graphicFrameLocks noChangeAspect="1"/>
          </p:cNvGraphicFramePr>
          <p:nvPr>
            <p:extLst>
              <p:ext uri="{D42A27DB-BD31-4B8C-83A1-F6EECF244321}">
                <p14:modId xmlns:p14="http://schemas.microsoft.com/office/powerpoint/2010/main" val="812871072"/>
              </p:ext>
            </p:extLst>
          </p:nvPr>
        </p:nvGraphicFramePr>
        <p:xfrm>
          <a:off x="3141661" y="2791646"/>
          <a:ext cx="668338" cy="222250"/>
        </p:xfrm>
        <a:graphic>
          <a:graphicData uri="http://schemas.openxmlformats.org/presentationml/2006/ole">
            <mc:AlternateContent xmlns:mc="http://schemas.openxmlformats.org/markup-compatibility/2006">
              <mc:Choice xmlns:v="urn:schemas-microsoft-com:vml" Requires="v">
                <p:oleObj spid="_x0000_s53706" name="公式" r:id="rId19" imgW="419040" imgH="139680" progId="Equation.3">
                  <p:embed/>
                </p:oleObj>
              </mc:Choice>
              <mc:Fallback>
                <p:oleObj name="公式" r:id="rId19" imgW="419040" imgH="139680" progId="Equation.3">
                  <p:embed/>
                  <p:pic>
                    <p:nvPicPr>
                      <p:cNvPr id="52234" name="Object 3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141661" y="2791646"/>
                        <a:ext cx="668338"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9" name="Object 33"/>
          <p:cNvGraphicFramePr>
            <a:graphicFrameLocks noChangeAspect="1"/>
          </p:cNvGraphicFramePr>
          <p:nvPr>
            <p:extLst>
              <p:ext uri="{D42A27DB-BD31-4B8C-83A1-F6EECF244321}">
                <p14:modId xmlns:p14="http://schemas.microsoft.com/office/powerpoint/2010/main" val="845658942"/>
              </p:ext>
            </p:extLst>
          </p:nvPr>
        </p:nvGraphicFramePr>
        <p:xfrm>
          <a:off x="2925761" y="3620321"/>
          <a:ext cx="811213" cy="322263"/>
        </p:xfrm>
        <a:graphic>
          <a:graphicData uri="http://schemas.openxmlformats.org/presentationml/2006/ole">
            <mc:AlternateContent xmlns:mc="http://schemas.openxmlformats.org/markup-compatibility/2006">
              <mc:Choice xmlns:v="urn:schemas-microsoft-com:vml" Requires="v">
                <p:oleObj spid="_x0000_s53707" name="公式" r:id="rId20" imgW="507960" imgH="203040" progId="Equation.3">
                  <p:embed/>
                </p:oleObj>
              </mc:Choice>
              <mc:Fallback>
                <p:oleObj name="公式" r:id="rId20" imgW="507960" imgH="203040" progId="Equation.3">
                  <p:embed/>
                  <p:pic>
                    <p:nvPicPr>
                      <p:cNvPr id="52235" name="Object 3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25761" y="3620321"/>
                        <a:ext cx="811213"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0" name="Object 34"/>
          <p:cNvGraphicFramePr>
            <a:graphicFrameLocks noChangeAspect="1"/>
          </p:cNvGraphicFramePr>
          <p:nvPr>
            <p:extLst>
              <p:ext uri="{D42A27DB-BD31-4B8C-83A1-F6EECF244321}">
                <p14:modId xmlns:p14="http://schemas.microsoft.com/office/powerpoint/2010/main" val="4046390129"/>
              </p:ext>
            </p:extLst>
          </p:nvPr>
        </p:nvGraphicFramePr>
        <p:xfrm>
          <a:off x="2278061" y="4160071"/>
          <a:ext cx="809625" cy="363538"/>
        </p:xfrm>
        <a:graphic>
          <a:graphicData uri="http://schemas.openxmlformats.org/presentationml/2006/ole">
            <mc:AlternateContent xmlns:mc="http://schemas.openxmlformats.org/markup-compatibility/2006">
              <mc:Choice xmlns:v="urn:schemas-microsoft-com:vml" Requires="v">
                <p:oleObj spid="_x0000_s53708" name="公式" r:id="rId21" imgW="507960" imgH="228600" progId="Equation.3">
                  <p:embed/>
                </p:oleObj>
              </mc:Choice>
              <mc:Fallback>
                <p:oleObj name="公式" r:id="rId21" imgW="507960" imgH="228600" progId="Equation.3">
                  <p:embed/>
                  <p:pic>
                    <p:nvPicPr>
                      <p:cNvPr id="52236" name="Object 34"/>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278061" y="4160071"/>
                        <a:ext cx="809625"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1" name="Freeform 36"/>
          <p:cNvSpPr>
            <a:spLocks/>
          </p:cNvSpPr>
          <p:nvPr/>
        </p:nvSpPr>
        <p:spPr bwMode="auto">
          <a:xfrm>
            <a:off x="6454774" y="3064696"/>
            <a:ext cx="2411412" cy="1089025"/>
          </a:xfrm>
          <a:custGeom>
            <a:avLst/>
            <a:gdLst>
              <a:gd name="T0" fmla="*/ 2147483647 w 1315"/>
              <a:gd name="T1" fmla="*/ 2147483647 h 594"/>
              <a:gd name="T2" fmla="*/ 2147483647 w 1315"/>
              <a:gd name="T3" fmla="*/ 2147483647 h 594"/>
              <a:gd name="T4" fmla="*/ 2147483647 w 1315"/>
              <a:gd name="T5" fmla="*/ 2147483647 h 594"/>
              <a:gd name="T6" fmla="*/ 2147483647 w 1315"/>
              <a:gd name="T7" fmla="*/ 2147483647 h 594"/>
              <a:gd name="T8" fmla="*/ 2147483647 w 1315"/>
              <a:gd name="T9" fmla="*/ 2147483647 h 594"/>
              <a:gd name="T10" fmla="*/ 2147483647 w 1315"/>
              <a:gd name="T11" fmla="*/ 2147483647 h 594"/>
              <a:gd name="T12" fmla="*/ 2147483647 w 1315"/>
              <a:gd name="T13" fmla="*/ 2147483647 h 594"/>
              <a:gd name="T14" fmla="*/ 2147483647 w 1315"/>
              <a:gd name="T15" fmla="*/ 2147483647 h 594"/>
              <a:gd name="T16" fmla="*/ 2147483647 w 1315"/>
              <a:gd name="T17" fmla="*/ 2147483647 h 594"/>
              <a:gd name="T18" fmla="*/ 2147483647 w 1315"/>
              <a:gd name="T19" fmla="*/ 2147483647 h 5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15"/>
              <a:gd name="T31" fmla="*/ 0 h 594"/>
              <a:gd name="T32" fmla="*/ 1315 w 1315"/>
              <a:gd name="T33" fmla="*/ 594 h 59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15" h="594">
                <a:moveTo>
                  <a:pt x="794" y="258"/>
                </a:moveTo>
                <a:cubicBezTo>
                  <a:pt x="629" y="400"/>
                  <a:pt x="465" y="542"/>
                  <a:pt x="340" y="553"/>
                </a:cubicBezTo>
                <a:cubicBezTo>
                  <a:pt x="215" y="564"/>
                  <a:pt x="90" y="398"/>
                  <a:pt x="45" y="326"/>
                </a:cubicBezTo>
                <a:cubicBezTo>
                  <a:pt x="0" y="254"/>
                  <a:pt x="41" y="175"/>
                  <a:pt x="68" y="122"/>
                </a:cubicBezTo>
                <a:cubicBezTo>
                  <a:pt x="95" y="69"/>
                  <a:pt x="155" y="16"/>
                  <a:pt x="204" y="8"/>
                </a:cubicBezTo>
                <a:cubicBezTo>
                  <a:pt x="253" y="0"/>
                  <a:pt x="306" y="19"/>
                  <a:pt x="363" y="76"/>
                </a:cubicBezTo>
                <a:cubicBezTo>
                  <a:pt x="420" y="133"/>
                  <a:pt x="491" y="276"/>
                  <a:pt x="544" y="348"/>
                </a:cubicBezTo>
                <a:cubicBezTo>
                  <a:pt x="597" y="420"/>
                  <a:pt x="619" y="473"/>
                  <a:pt x="680" y="507"/>
                </a:cubicBezTo>
                <a:cubicBezTo>
                  <a:pt x="741" y="541"/>
                  <a:pt x="801" y="594"/>
                  <a:pt x="907" y="553"/>
                </a:cubicBezTo>
                <a:cubicBezTo>
                  <a:pt x="1013" y="512"/>
                  <a:pt x="1164" y="385"/>
                  <a:pt x="1315" y="258"/>
                </a:cubicBezTo>
              </a:path>
            </a:pathLst>
          </a:custGeom>
          <a:noFill/>
          <a:ln w="222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32" name="Object 37"/>
          <p:cNvGraphicFramePr>
            <a:graphicFrameLocks noChangeAspect="1"/>
          </p:cNvGraphicFramePr>
          <p:nvPr>
            <p:extLst>
              <p:ext uri="{D42A27DB-BD31-4B8C-83A1-F6EECF244321}">
                <p14:modId xmlns:p14="http://schemas.microsoft.com/office/powerpoint/2010/main" val="537638662"/>
              </p:ext>
            </p:extLst>
          </p:nvPr>
        </p:nvGraphicFramePr>
        <p:xfrm>
          <a:off x="7583486" y="3459984"/>
          <a:ext cx="203200" cy="282575"/>
        </p:xfrm>
        <a:graphic>
          <a:graphicData uri="http://schemas.openxmlformats.org/presentationml/2006/ole">
            <mc:AlternateContent xmlns:mc="http://schemas.openxmlformats.org/markup-compatibility/2006">
              <mc:Choice xmlns:v="urn:schemas-microsoft-com:vml" Requires="v">
                <p:oleObj spid="_x0000_s53709" name="公式" r:id="rId23" imgW="126720" imgH="177480" progId="Equation.3">
                  <p:embed/>
                </p:oleObj>
              </mc:Choice>
              <mc:Fallback>
                <p:oleObj name="公式" r:id="rId23" imgW="126720" imgH="177480" progId="Equation.3">
                  <p:embed/>
                  <p:pic>
                    <p:nvPicPr>
                      <p:cNvPr id="52237" name="Object 37"/>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7583486" y="3459984"/>
                        <a:ext cx="203200"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3" name="Object 38"/>
          <p:cNvGraphicFramePr>
            <a:graphicFrameLocks noChangeAspect="1"/>
          </p:cNvGraphicFramePr>
          <p:nvPr>
            <p:extLst>
              <p:ext uri="{D42A27DB-BD31-4B8C-83A1-F6EECF244321}">
                <p14:modId xmlns:p14="http://schemas.microsoft.com/office/powerpoint/2010/main" val="4274495455"/>
              </p:ext>
            </p:extLst>
          </p:nvPr>
        </p:nvGraphicFramePr>
        <p:xfrm>
          <a:off x="3522661" y="4844284"/>
          <a:ext cx="735013" cy="447675"/>
        </p:xfrm>
        <a:graphic>
          <a:graphicData uri="http://schemas.openxmlformats.org/presentationml/2006/ole">
            <mc:AlternateContent xmlns:mc="http://schemas.openxmlformats.org/markup-compatibility/2006">
              <mc:Choice xmlns:v="urn:schemas-microsoft-com:vml" Requires="v">
                <p:oleObj spid="_x0000_s53710" name="公式" r:id="rId25" imgW="355320" imgH="215640" progId="Equation.3">
                  <p:embed/>
                </p:oleObj>
              </mc:Choice>
              <mc:Fallback>
                <p:oleObj name="公式" r:id="rId25" imgW="355320" imgH="215640" progId="Equation.3">
                  <p:embed/>
                  <p:pic>
                    <p:nvPicPr>
                      <p:cNvPr id="52238" name="Object 38"/>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522661" y="4844284"/>
                        <a:ext cx="73501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4" name="Object 39"/>
          <p:cNvGraphicFramePr>
            <a:graphicFrameLocks noChangeAspect="1"/>
          </p:cNvGraphicFramePr>
          <p:nvPr>
            <p:extLst>
              <p:ext uri="{D42A27DB-BD31-4B8C-83A1-F6EECF244321}">
                <p14:modId xmlns:p14="http://schemas.microsoft.com/office/powerpoint/2010/main" val="993222813"/>
              </p:ext>
            </p:extLst>
          </p:nvPr>
        </p:nvGraphicFramePr>
        <p:xfrm>
          <a:off x="7462836" y="4823646"/>
          <a:ext cx="735013" cy="447675"/>
        </p:xfrm>
        <a:graphic>
          <a:graphicData uri="http://schemas.openxmlformats.org/presentationml/2006/ole">
            <mc:AlternateContent xmlns:mc="http://schemas.openxmlformats.org/markup-compatibility/2006">
              <mc:Choice xmlns:v="urn:schemas-microsoft-com:vml" Requires="v">
                <p:oleObj spid="_x0000_s53711" name="公式" r:id="rId27" imgW="355320" imgH="215640" progId="Equation.3">
                  <p:embed/>
                </p:oleObj>
              </mc:Choice>
              <mc:Fallback>
                <p:oleObj name="公式" r:id="rId27" imgW="355320" imgH="215640" progId="Equation.3">
                  <p:embed/>
                  <p:pic>
                    <p:nvPicPr>
                      <p:cNvPr id="52239" name="Object 39"/>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7462836" y="4823646"/>
                        <a:ext cx="735013" cy="44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5" name="Text Box 40"/>
          <p:cNvSpPr txBox="1">
            <a:spLocks noChangeArrowheads="1"/>
          </p:cNvSpPr>
          <p:nvPr/>
        </p:nvSpPr>
        <p:spPr bwMode="auto">
          <a:xfrm>
            <a:off x="1163636" y="1104384"/>
            <a:ext cx="10506077"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400" dirty="0" smtClean="0">
                <a:latin typeface="+mn-ea"/>
                <a:ea typeface="+mn-ea"/>
              </a:rPr>
              <a:t>图 </a:t>
            </a:r>
            <a:r>
              <a:rPr lang="en-US" altLang="zh-CN" sz="2400" b="1" dirty="0" smtClean="0">
                <a:latin typeface="+mj-ea"/>
                <a:ea typeface="+mj-ea"/>
              </a:rPr>
              <a:t>(</a:t>
            </a:r>
            <a:r>
              <a:rPr lang="en-US" altLang="zh-CN" sz="2400" b="1" i="1" dirty="0">
                <a:latin typeface="+mj-ea"/>
                <a:ea typeface="+mj-ea"/>
              </a:rPr>
              <a:t>a</a:t>
            </a:r>
            <a:r>
              <a:rPr lang="en-US" altLang="zh-CN" sz="2400" b="1" dirty="0">
                <a:latin typeface="+mj-ea"/>
                <a:ea typeface="+mj-ea"/>
              </a:rPr>
              <a:t>)</a:t>
            </a:r>
            <a:r>
              <a:rPr lang="zh-CN" altLang="en-US" sz="2400" b="1" dirty="0">
                <a:latin typeface="+mj-ea"/>
                <a:ea typeface="+mj-ea"/>
              </a:rPr>
              <a:t>、</a:t>
            </a:r>
            <a:r>
              <a:rPr lang="en-US" altLang="zh-CN" sz="2400" b="1" dirty="0">
                <a:latin typeface="+mj-ea"/>
                <a:ea typeface="+mj-ea"/>
              </a:rPr>
              <a:t>(</a:t>
            </a:r>
            <a:r>
              <a:rPr lang="en-US" altLang="zh-CN" sz="2400" b="1" i="1" dirty="0">
                <a:latin typeface="+mj-ea"/>
                <a:ea typeface="+mj-ea"/>
              </a:rPr>
              <a:t>b</a:t>
            </a:r>
            <a:r>
              <a:rPr lang="en-US" altLang="zh-CN" sz="2400" b="1" dirty="0" smtClean="0">
                <a:latin typeface="+mj-ea"/>
                <a:ea typeface="+mj-ea"/>
              </a:rPr>
              <a:t>) </a:t>
            </a:r>
            <a:r>
              <a:rPr lang="zh-CN" altLang="en-US" sz="2400" dirty="0" smtClean="0">
                <a:latin typeface="+mn-ea"/>
                <a:ea typeface="+mn-ea"/>
              </a:rPr>
              <a:t>分别</a:t>
            </a:r>
            <a:r>
              <a:rPr lang="zh-CN" altLang="en-US" sz="2400" dirty="0">
                <a:latin typeface="+mn-ea"/>
                <a:ea typeface="+mn-ea"/>
              </a:rPr>
              <a:t>为</a:t>
            </a:r>
            <a:r>
              <a:rPr lang="zh-CN" altLang="en-US" sz="2400" dirty="0" smtClean="0">
                <a:latin typeface="+mn-ea"/>
                <a:ea typeface="+mn-ea"/>
              </a:rPr>
              <a:t>某 </a:t>
            </a:r>
            <a:r>
              <a:rPr lang="en-US" altLang="zh-CN" sz="2400" b="1" dirty="0" smtClean="0">
                <a:latin typeface="+mj-ea"/>
                <a:ea typeface="+mj-ea"/>
              </a:rPr>
              <a:t>2 </a:t>
            </a:r>
            <a:r>
              <a:rPr lang="zh-CN" altLang="en-US" sz="2400" dirty="0" smtClean="0">
                <a:latin typeface="+mn-ea"/>
                <a:ea typeface="+mn-ea"/>
              </a:rPr>
              <a:t>个</a:t>
            </a:r>
            <a:r>
              <a:rPr lang="zh-CN" altLang="en-US" sz="2400" dirty="0">
                <a:latin typeface="+mn-ea"/>
                <a:ea typeface="+mn-ea"/>
              </a:rPr>
              <a:t>系统的开环频率特性图，其中，</a:t>
            </a:r>
            <a:r>
              <a:rPr lang="en-US" altLang="zh-CN" sz="2400" b="1" i="1" dirty="0" smtClean="0">
                <a:latin typeface="+mj-ea"/>
                <a:ea typeface="+mj-ea"/>
              </a:rPr>
              <a:t>p </a:t>
            </a:r>
            <a:r>
              <a:rPr lang="zh-CN" altLang="en-US" sz="2400" dirty="0" smtClean="0">
                <a:latin typeface="+mn-ea"/>
                <a:ea typeface="+mn-ea"/>
              </a:rPr>
              <a:t>为</a:t>
            </a:r>
            <a:r>
              <a:rPr lang="zh-CN" altLang="en-US" sz="2400" dirty="0">
                <a:latin typeface="+mn-ea"/>
                <a:ea typeface="+mn-ea"/>
              </a:rPr>
              <a:t>右极点数。试分析其稳定性。</a:t>
            </a:r>
          </a:p>
        </p:txBody>
      </p:sp>
      <p:sp>
        <p:nvSpPr>
          <p:cNvPr id="36" name="Text Box 41"/>
          <p:cNvSpPr txBox="1">
            <a:spLocks noChangeArrowheads="1"/>
          </p:cNvSpPr>
          <p:nvPr/>
        </p:nvSpPr>
        <p:spPr bwMode="auto">
          <a:xfrm>
            <a:off x="1163636" y="5479581"/>
            <a:ext cx="80295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smtClean="0">
                <a:latin typeface="+mn-ea"/>
                <a:ea typeface="+mn-ea"/>
              </a:rPr>
              <a:t>图 </a:t>
            </a:r>
            <a:r>
              <a:rPr lang="en-US" altLang="zh-CN" sz="2000" b="1" dirty="0" smtClean="0">
                <a:latin typeface="+mj-ea"/>
                <a:ea typeface="+mj-ea"/>
              </a:rPr>
              <a:t>(</a:t>
            </a:r>
            <a:r>
              <a:rPr lang="en-US" altLang="zh-CN" sz="2000" b="1" i="1" dirty="0">
                <a:latin typeface="+mj-ea"/>
                <a:ea typeface="+mj-ea"/>
              </a:rPr>
              <a:t>a</a:t>
            </a:r>
            <a:r>
              <a:rPr lang="en-US" altLang="zh-CN" sz="2000" b="1" dirty="0">
                <a:latin typeface="+mj-ea"/>
                <a:ea typeface="+mj-ea"/>
              </a:rPr>
              <a:t>)</a:t>
            </a:r>
            <a:r>
              <a:rPr lang="zh-CN" altLang="en-US" sz="2000" dirty="0">
                <a:latin typeface="+mn-ea"/>
                <a:ea typeface="+mn-ea"/>
              </a:rPr>
              <a:t>：奈氏图负</a:t>
            </a:r>
            <a:r>
              <a:rPr lang="zh-CN" altLang="en-US" sz="2000" dirty="0" smtClean="0">
                <a:latin typeface="+mn-ea"/>
                <a:ea typeface="+mn-ea"/>
              </a:rPr>
              <a:t>包围 </a:t>
            </a:r>
            <a:r>
              <a:rPr lang="en-US" altLang="zh-CN" sz="2000" b="1" dirty="0" smtClean="0">
                <a:latin typeface="+mj-ea"/>
                <a:ea typeface="+mj-ea"/>
              </a:rPr>
              <a:t>(-</a:t>
            </a:r>
            <a:r>
              <a:rPr lang="en-US" altLang="zh-CN" sz="2000" b="1" dirty="0">
                <a:latin typeface="+mj-ea"/>
                <a:ea typeface="+mj-ea"/>
              </a:rPr>
              <a:t>1</a:t>
            </a:r>
            <a:r>
              <a:rPr lang="zh-CN" altLang="en-US" sz="2000" b="1" dirty="0">
                <a:latin typeface="+mj-ea"/>
                <a:ea typeface="+mj-ea"/>
              </a:rPr>
              <a:t>，</a:t>
            </a:r>
            <a:r>
              <a:rPr lang="en-US" altLang="zh-CN" sz="2000" b="1" dirty="0">
                <a:latin typeface="+mj-ea"/>
                <a:ea typeface="+mj-ea"/>
              </a:rPr>
              <a:t>j0</a:t>
            </a:r>
            <a:r>
              <a:rPr lang="en-US" altLang="zh-CN" sz="2000" b="1" dirty="0" smtClean="0">
                <a:latin typeface="+mj-ea"/>
                <a:ea typeface="+mj-ea"/>
              </a:rPr>
              <a:t>) </a:t>
            </a:r>
            <a:r>
              <a:rPr lang="zh-CN" altLang="en-US" sz="2000" dirty="0" smtClean="0">
                <a:latin typeface="+mn-ea"/>
                <a:ea typeface="+mn-ea"/>
              </a:rPr>
              <a:t>点</a:t>
            </a:r>
            <a:r>
              <a:rPr lang="zh-CN" altLang="en-US" sz="2000" dirty="0">
                <a:latin typeface="+mn-ea"/>
                <a:ea typeface="+mn-ea"/>
              </a:rPr>
              <a:t>一圈，</a:t>
            </a:r>
            <a:r>
              <a:rPr lang="en-US" altLang="zh-CN" sz="2000" b="1" i="1" dirty="0" smtClean="0">
                <a:latin typeface="+mj-ea"/>
                <a:ea typeface="+mj-ea"/>
              </a:rPr>
              <a:t>p=</a:t>
            </a:r>
            <a:r>
              <a:rPr lang="en-US" altLang="zh-CN" sz="2000" b="1" dirty="0" smtClean="0">
                <a:latin typeface="+mj-ea"/>
                <a:ea typeface="+mj-ea"/>
              </a:rPr>
              <a:t>0 </a:t>
            </a:r>
            <a:r>
              <a:rPr lang="zh-CN" altLang="en-US" sz="2000" dirty="0" smtClean="0">
                <a:latin typeface="+mn-ea"/>
                <a:ea typeface="+mn-ea"/>
              </a:rPr>
              <a:t>，</a:t>
            </a:r>
            <a:r>
              <a:rPr lang="zh-CN" altLang="en-US" sz="2000" dirty="0">
                <a:latin typeface="+mn-ea"/>
                <a:ea typeface="+mn-ea"/>
              </a:rPr>
              <a:t>所以系统闭环不稳定。</a:t>
            </a:r>
          </a:p>
          <a:p>
            <a:pPr eaLnBrk="1" hangingPunct="1">
              <a:lnSpc>
                <a:spcPct val="150000"/>
              </a:lnSpc>
            </a:pPr>
            <a:r>
              <a:rPr lang="zh-CN" altLang="en-US" sz="2000" dirty="0" smtClean="0">
                <a:latin typeface="+mn-ea"/>
                <a:ea typeface="+mn-ea"/>
              </a:rPr>
              <a:t>图 </a:t>
            </a:r>
            <a:r>
              <a:rPr lang="en-US" altLang="zh-CN" sz="2000" b="1" dirty="0" smtClean="0">
                <a:latin typeface="+mj-ea"/>
                <a:ea typeface="+mj-ea"/>
              </a:rPr>
              <a:t>(</a:t>
            </a:r>
            <a:r>
              <a:rPr lang="en-US" altLang="zh-CN" sz="2000" b="1" i="1" dirty="0">
                <a:latin typeface="+mj-ea"/>
                <a:ea typeface="+mj-ea"/>
              </a:rPr>
              <a:t>b</a:t>
            </a:r>
            <a:r>
              <a:rPr lang="en-US" altLang="zh-CN" sz="2000" b="1" dirty="0">
                <a:latin typeface="+mj-ea"/>
                <a:ea typeface="+mj-ea"/>
              </a:rPr>
              <a:t>)</a:t>
            </a:r>
            <a:r>
              <a:rPr lang="zh-CN" altLang="en-US" sz="2000" dirty="0">
                <a:latin typeface="+mn-ea"/>
                <a:ea typeface="+mn-ea"/>
              </a:rPr>
              <a:t>：奈氏图正</a:t>
            </a:r>
            <a:r>
              <a:rPr lang="zh-CN" altLang="en-US" sz="2000" dirty="0" smtClean="0">
                <a:latin typeface="+mn-ea"/>
                <a:ea typeface="+mn-ea"/>
              </a:rPr>
              <a:t>包围 </a:t>
            </a:r>
            <a:r>
              <a:rPr lang="en-US" altLang="zh-CN" sz="2000" b="1" dirty="0" smtClean="0">
                <a:latin typeface="+mj-ea"/>
                <a:ea typeface="+mj-ea"/>
              </a:rPr>
              <a:t>(-</a:t>
            </a:r>
            <a:r>
              <a:rPr lang="en-US" altLang="zh-CN" sz="2000" b="1" dirty="0">
                <a:latin typeface="+mj-ea"/>
                <a:ea typeface="+mj-ea"/>
              </a:rPr>
              <a:t>1</a:t>
            </a:r>
            <a:r>
              <a:rPr lang="zh-CN" altLang="en-US" sz="2000" b="1" dirty="0">
                <a:latin typeface="+mj-ea"/>
                <a:ea typeface="+mj-ea"/>
              </a:rPr>
              <a:t>，</a:t>
            </a:r>
            <a:r>
              <a:rPr lang="en-US" altLang="zh-CN" sz="2000" b="1" dirty="0">
                <a:latin typeface="+mj-ea"/>
                <a:ea typeface="+mj-ea"/>
              </a:rPr>
              <a:t>j0</a:t>
            </a:r>
            <a:r>
              <a:rPr lang="en-US" altLang="zh-CN" sz="2000" b="1" dirty="0" smtClean="0">
                <a:latin typeface="+mj-ea"/>
                <a:ea typeface="+mj-ea"/>
              </a:rPr>
              <a:t>) </a:t>
            </a:r>
            <a:r>
              <a:rPr lang="zh-CN" altLang="en-US" sz="2000" dirty="0" smtClean="0">
                <a:latin typeface="+mn-ea"/>
                <a:ea typeface="+mn-ea"/>
              </a:rPr>
              <a:t>点</a:t>
            </a:r>
            <a:r>
              <a:rPr lang="zh-CN" altLang="en-US" sz="2000" dirty="0">
                <a:latin typeface="+mn-ea"/>
                <a:ea typeface="+mn-ea"/>
              </a:rPr>
              <a:t>一圈，</a:t>
            </a:r>
            <a:r>
              <a:rPr lang="en-US" altLang="zh-CN" sz="2000" b="1" i="1" dirty="0" smtClean="0">
                <a:latin typeface="+mj-ea"/>
                <a:ea typeface="+mj-ea"/>
              </a:rPr>
              <a:t>p=</a:t>
            </a:r>
            <a:r>
              <a:rPr lang="en-US" altLang="zh-CN" sz="2000" b="1" dirty="0" smtClean="0">
                <a:latin typeface="+mj-ea"/>
                <a:ea typeface="+mj-ea"/>
              </a:rPr>
              <a:t>2 </a:t>
            </a:r>
            <a:r>
              <a:rPr lang="zh-CN" altLang="en-US" sz="2000" dirty="0" smtClean="0">
                <a:latin typeface="+mn-ea"/>
                <a:ea typeface="+mn-ea"/>
              </a:rPr>
              <a:t>，</a:t>
            </a:r>
            <a:r>
              <a:rPr lang="zh-CN" altLang="en-US" sz="2000" dirty="0">
                <a:latin typeface="+mn-ea"/>
                <a:ea typeface="+mn-ea"/>
              </a:rPr>
              <a:t>所以系统闭环稳定。</a:t>
            </a:r>
          </a:p>
        </p:txBody>
      </p:sp>
    </p:spTree>
    <p:extLst>
      <p:ext uri="{BB962C8B-B14F-4D97-AF65-F5344CB8AC3E}">
        <p14:creationId xmlns:p14="http://schemas.microsoft.com/office/powerpoint/2010/main" val="4012335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6"/>
                                        </p:tgtEl>
                                        <p:attrNameLst>
                                          <p:attrName>style.visibility</p:attrName>
                                        </p:attrNameLst>
                                      </p:cBhvr>
                                      <p:to>
                                        <p:strVal val="visible"/>
                                      </p:to>
                                    </p:set>
                                    <p:anim calcmode="discrete" valueType="clr">
                                      <p:cBhvr override="childStyle">
                                        <p:cTn id="7" dur="80"/>
                                        <p:tgtEl>
                                          <p:spTgt spid="3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6"/>
                                        </p:tgtEl>
                                        <p:attrNameLst>
                                          <p:attrName>fillcolor</p:attrName>
                                        </p:attrNameLst>
                                      </p:cBhvr>
                                      <p:tavLst>
                                        <p:tav tm="0">
                                          <p:val>
                                            <p:clrVal>
                                              <a:schemeClr val="accent2"/>
                                            </p:clrVal>
                                          </p:val>
                                        </p:tav>
                                        <p:tav tm="50000">
                                          <p:val>
                                            <p:clrVal>
                                              <a:schemeClr val="hlink"/>
                                            </p:clrVal>
                                          </p:val>
                                        </p:tav>
                                      </p:tavLst>
                                    </p:anim>
                                    <p:set>
                                      <p:cBhvr>
                                        <p:cTn id="9" dur="80"/>
                                        <p:tgtEl>
                                          <p:spTgt spid="3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5.3 </a:t>
            </a:r>
            <a:r>
              <a:rPr lang="zh-CN" altLang="en-US" dirty="0"/>
              <a:t>基于系统开环频率特性的</a:t>
            </a:r>
            <a:r>
              <a:rPr lang="zh-CN" altLang="en-US" dirty="0" smtClean="0"/>
              <a:t>奈奎斯特稳定判据</a:t>
            </a:r>
            <a:endParaRPr lang="zh-CN" altLang="en-US" dirty="0"/>
          </a:p>
        </p:txBody>
      </p:sp>
      <p:sp>
        <p:nvSpPr>
          <p:cNvPr id="3" name="Freeform 11"/>
          <p:cNvSpPr>
            <a:spLocks/>
          </p:cNvSpPr>
          <p:nvPr/>
        </p:nvSpPr>
        <p:spPr bwMode="auto">
          <a:xfrm>
            <a:off x="1970088" y="4357688"/>
            <a:ext cx="1676400" cy="1016000"/>
          </a:xfrm>
          <a:custGeom>
            <a:avLst/>
            <a:gdLst>
              <a:gd name="T0" fmla="*/ 2147483647 w 1056"/>
              <a:gd name="T1" fmla="*/ 0 h 640"/>
              <a:gd name="T2" fmla="*/ 2147483647 w 1056"/>
              <a:gd name="T3" fmla="*/ 2147483647 h 640"/>
              <a:gd name="T4" fmla="*/ 2147483647 w 1056"/>
              <a:gd name="T5" fmla="*/ 2147483647 h 640"/>
              <a:gd name="T6" fmla="*/ 2147483647 w 1056"/>
              <a:gd name="T7" fmla="*/ 2147483647 h 640"/>
              <a:gd name="T8" fmla="*/ 0 w 1056"/>
              <a:gd name="T9" fmla="*/ 2147483647 h 640"/>
              <a:gd name="T10" fmla="*/ 0 60000 65536"/>
              <a:gd name="T11" fmla="*/ 0 60000 65536"/>
              <a:gd name="T12" fmla="*/ 0 60000 65536"/>
              <a:gd name="T13" fmla="*/ 0 60000 65536"/>
              <a:gd name="T14" fmla="*/ 0 60000 65536"/>
              <a:gd name="T15" fmla="*/ 0 w 1056"/>
              <a:gd name="T16" fmla="*/ 0 h 640"/>
              <a:gd name="T17" fmla="*/ 1056 w 1056"/>
              <a:gd name="T18" fmla="*/ 640 h 640"/>
            </a:gdLst>
            <a:ahLst/>
            <a:cxnLst>
              <a:cxn ang="T10">
                <a:pos x="T0" y="T1"/>
              </a:cxn>
              <a:cxn ang="T11">
                <a:pos x="T2" y="T3"/>
              </a:cxn>
              <a:cxn ang="T12">
                <a:pos x="T4" y="T5"/>
              </a:cxn>
              <a:cxn ang="T13">
                <a:pos x="T6" y="T7"/>
              </a:cxn>
              <a:cxn ang="T14">
                <a:pos x="T8" y="T9"/>
              </a:cxn>
            </a:cxnLst>
            <a:rect l="T15" t="T16" r="T17" b="T18"/>
            <a:pathLst>
              <a:path w="1056" h="640">
                <a:moveTo>
                  <a:pt x="1056" y="0"/>
                </a:moveTo>
                <a:cubicBezTo>
                  <a:pt x="1052" y="80"/>
                  <a:pt x="1048" y="160"/>
                  <a:pt x="1008" y="240"/>
                </a:cubicBezTo>
                <a:cubicBezTo>
                  <a:pt x="968" y="320"/>
                  <a:pt x="912" y="416"/>
                  <a:pt x="816" y="480"/>
                </a:cubicBezTo>
                <a:cubicBezTo>
                  <a:pt x="720" y="544"/>
                  <a:pt x="568" y="608"/>
                  <a:pt x="432" y="624"/>
                </a:cubicBezTo>
                <a:cubicBezTo>
                  <a:pt x="296" y="640"/>
                  <a:pt x="148" y="608"/>
                  <a:pt x="0" y="576"/>
                </a:cubicBezTo>
              </a:path>
            </a:pathLst>
          </a:custGeom>
          <a:noFill/>
          <a:ln w="22225">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4" name="Group 48"/>
          <p:cNvGrpSpPr>
            <a:grpSpLocks/>
          </p:cNvGrpSpPr>
          <p:nvPr/>
        </p:nvGrpSpPr>
        <p:grpSpPr bwMode="auto">
          <a:xfrm>
            <a:off x="1443038" y="3214688"/>
            <a:ext cx="2736850" cy="2774950"/>
            <a:chOff x="181" y="1956"/>
            <a:chExt cx="1724" cy="1748"/>
          </a:xfrm>
        </p:grpSpPr>
        <p:sp>
          <p:nvSpPr>
            <p:cNvPr id="5" name="Line 4"/>
            <p:cNvSpPr>
              <a:spLocks noChangeShapeType="1"/>
            </p:cNvSpPr>
            <p:nvPr/>
          </p:nvSpPr>
          <p:spPr bwMode="auto">
            <a:xfrm>
              <a:off x="369" y="2676"/>
              <a:ext cx="1440" cy="0"/>
            </a:xfrm>
            <a:prstGeom prst="line">
              <a:avLst/>
            </a:prstGeom>
            <a:noFill/>
            <a:ln w="222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6" name="Line 5"/>
            <p:cNvSpPr>
              <a:spLocks noChangeShapeType="1"/>
            </p:cNvSpPr>
            <p:nvPr/>
          </p:nvSpPr>
          <p:spPr bwMode="auto">
            <a:xfrm flipV="1">
              <a:off x="945" y="2052"/>
              <a:ext cx="0" cy="1392"/>
            </a:xfrm>
            <a:prstGeom prst="line">
              <a:avLst/>
            </a:prstGeom>
            <a:noFill/>
            <a:ln w="222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7" name="Freeform 6"/>
            <p:cNvSpPr>
              <a:spLocks/>
            </p:cNvSpPr>
            <p:nvPr/>
          </p:nvSpPr>
          <p:spPr bwMode="auto">
            <a:xfrm>
              <a:off x="513" y="2492"/>
              <a:ext cx="432" cy="760"/>
            </a:xfrm>
            <a:custGeom>
              <a:avLst/>
              <a:gdLst>
                <a:gd name="T0" fmla="*/ 0 w 384"/>
                <a:gd name="T1" fmla="*/ 1280 h 712"/>
                <a:gd name="T2" fmla="*/ 694 w 384"/>
                <a:gd name="T3" fmla="*/ 158 h 712"/>
                <a:gd name="T4" fmla="*/ 1108 w 384"/>
                <a:gd name="T5" fmla="*/ 329 h 712"/>
                <a:gd name="T6" fmla="*/ 0 60000 65536"/>
                <a:gd name="T7" fmla="*/ 0 60000 65536"/>
                <a:gd name="T8" fmla="*/ 0 60000 65536"/>
                <a:gd name="T9" fmla="*/ 0 w 384"/>
                <a:gd name="T10" fmla="*/ 0 h 712"/>
                <a:gd name="T11" fmla="*/ 384 w 384"/>
                <a:gd name="T12" fmla="*/ 712 h 712"/>
              </a:gdLst>
              <a:ahLst/>
              <a:cxnLst>
                <a:cxn ang="T6">
                  <a:pos x="T0" y="T1"/>
                </a:cxn>
                <a:cxn ang="T7">
                  <a:pos x="T2" y="T3"/>
                </a:cxn>
                <a:cxn ang="T8">
                  <a:pos x="T4" y="T5"/>
                </a:cxn>
              </a:cxnLst>
              <a:rect l="T9" t="T10" r="T11" b="T12"/>
              <a:pathLst>
                <a:path w="384" h="712">
                  <a:moveTo>
                    <a:pt x="0" y="712"/>
                  </a:moveTo>
                  <a:cubicBezTo>
                    <a:pt x="88" y="444"/>
                    <a:pt x="176" y="176"/>
                    <a:pt x="240" y="88"/>
                  </a:cubicBezTo>
                  <a:cubicBezTo>
                    <a:pt x="304" y="0"/>
                    <a:pt x="344" y="92"/>
                    <a:pt x="384" y="184"/>
                  </a:cubicBezTo>
                </a:path>
              </a:pathLst>
            </a:cu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 name="Rectangle 7"/>
            <p:cNvSpPr>
              <a:spLocks noChangeArrowheads="1"/>
            </p:cNvSpPr>
            <p:nvPr/>
          </p:nvSpPr>
          <p:spPr bwMode="auto">
            <a:xfrm>
              <a:off x="1309" y="2418"/>
              <a:ext cx="50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sym typeface="Symbol" panose="05050102010706020507" pitchFamily="18" charset="2"/>
                </a:rPr>
                <a:t></a:t>
              </a:r>
              <a:r>
                <a:rPr lang="en-US" altLang="zh-CN"/>
                <a:t> =0</a:t>
              </a:r>
            </a:p>
          </p:txBody>
        </p:sp>
        <p:sp>
          <p:nvSpPr>
            <p:cNvPr id="9" name="Rectangle 8"/>
            <p:cNvSpPr>
              <a:spLocks noChangeArrowheads="1"/>
            </p:cNvSpPr>
            <p:nvPr/>
          </p:nvSpPr>
          <p:spPr bwMode="auto">
            <a:xfrm>
              <a:off x="897" y="2580"/>
              <a:ext cx="54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i="1">
                  <a:sym typeface="Symbol" panose="05050102010706020507" pitchFamily="18" charset="2"/>
                </a:rPr>
                <a:t></a:t>
              </a:r>
              <a:r>
                <a:rPr lang="en-US" altLang="zh-CN"/>
                <a:t> =</a:t>
              </a:r>
              <a:r>
                <a:rPr lang="en-US" altLang="zh-CN">
                  <a:sym typeface="Symbol" panose="05050102010706020507" pitchFamily="18" charset="2"/>
                </a:rPr>
                <a:t></a:t>
              </a:r>
              <a:endParaRPr lang="en-US" altLang="zh-CN"/>
            </a:p>
          </p:txBody>
        </p:sp>
        <p:sp>
          <p:nvSpPr>
            <p:cNvPr id="10" name="Text Box 9"/>
            <p:cNvSpPr txBox="1">
              <a:spLocks noChangeArrowheads="1"/>
            </p:cNvSpPr>
            <p:nvPr/>
          </p:nvSpPr>
          <p:spPr bwMode="auto">
            <a:xfrm>
              <a:off x="753" y="2628"/>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0</a:t>
              </a:r>
            </a:p>
          </p:txBody>
        </p:sp>
        <p:sp>
          <p:nvSpPr>
            <p:cNvPr id="11" name="Rectangle 10"/>
            <p:cNvSpPr>
              <a:spLocks noChangeArrowheads="1"/>
            </p:cNvSpPr>
            <p:nvPr/>
          </p:nvSpPr>
          <p:spPr bwMode="auto">
            <a:xfrm>
              <a:off x="181" y="3252"/>
              <a:ext cx="57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sym typeface="Symbol" panose="05050102010706020507" pitchFamily="18" charset="2"/>
                </a:rPr>
                <a:t></a:t>
              </a:r>
              <a:r>
                <a:rPr lang="en-US" altLang="zh-CN"/>
                <a:t> =0</a:t>
              </a:r>
              <a:r>
                <a:rPr lang="en-US" altLang="zh-CN" baseline="40000"/>
                <a:t>+</a:t>
              </a:r>
            </a:p>
          </p:txBody>
        </p:sp>
        <p:sp>
          <p:nvSpPr>
            <p:cNvPr id="12" name="Rectangle 12"/>
            <p:cNvSpPr>
              <a:spLocks noChangeArrowheads="1"/>
            </p:cNvSpPr>
            <p:nvPr/>
          </p:nvSpPr>
          <p:spPr bwMode="auto">
            <a:xfrm>
              <a:off x="1587" y="2676"/>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t>Re</a:t>
              </a:r>
            </a:p>
          </p:txBody>
        </p:sp>
        <p:sp>
          <p:nvSpPr>
            <p:cNvPr id="13" name="Rectangle 13"/>
            <p:cNvSpPr>
              <a:spLocks noChangeArrowheads="1"/>
            </p:cNvSpPr>
            <p:nvPr/>
          </p:nvSpPr>
          <p:spPr bwMode="auto">
            <a:xfrm>
              <a:off x="626" y="1956"/>
              <a:ext cx="31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t>Im</a:t>
              </a:r>
            </a:p>
          </p:txBody>
        </p:sp>
        <p:sp>
          <p:nvSpPr>
            <p:cNvPr id="14" name="Text Box 14"/>
            <p:cNvSpPr txBox="1">
              <a:spLocks noChangeArrowheads="1"/>
            </p:cNvSpPr>
            <p:nvPr/>
          </p:nvSpPr>
          <p:spPr bwMode="auto">
            <a:xfrm>
              <a:off x="618" y="3471"/>
              <a:ext cx="60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dirty="0">
                  <a:latin typeface="+mn-ea"/>
                  <a:ea typeface="+mn-ea"/>
                </a:rPr>
                <a:t>I</a:t>
              </a:r>
              <a:r>
                <a:rPr lang="zh-CN" altLang="en-US" dirty="0">
                  <a:latin typeface="+mn-ea"/>
                  <a:ea typeface="+mn-ea"/>
                </a:rPr>
                <a:t>型系统</a:t>
              </a:r>
            </a:p>
          </p:txBody>
        </p:sp>
        <p:sp>
          <p:nvSpPr>
            <p:cNvPr id="15" name="Line 15"/>
            <p:cNvSpPr>
              <a:spLocks noChangeShapeType="1"/>
            </p:cNvSpPr>
            <p:nvPr/>
          </p:nvSpPr>
          <p:spPr bwMode="auto">
            <a:xfrm flipV="1">
              <a:off x="517" y="2820"/>
              <a:ext cx="96" cy="240"/>
            </a:xfrm>
            <a:prstGeom prst="line">
              <a:avLst/>
            </a:prstGeom>
            <a:noFill/>
            <a:ln w="222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grpSp>
      <p:sp>
        <p:nvSpPr>
          <p:cNvPr id="16" name="Freeform 20"/>
          <p:cNvSpPr>
            <a:spLocks/>
          </p:cNvSpPr>
          <p:nvPr/>
        </p:nvSpPr>
        <p:spPr bwMode="auto">
          <a:xfrm>
            <a:off x="4926013" y="4205288"/>
            <a:ext cx="1981200" cy="1219200"/>
          </a:xfrm>
          <a:custGeom>
            <a:avLst/>
            <a:gdLst>
              <a:gd name="T0" fmla="*/ 2147483647 w 1344"/>
              <a:gd name="T1" fmla="*/ 2147483647 h 832"/>
              <a:gd name="T2" fmla="*/ 2147483647 w 1344"/>
              <a:gd name="T3" fmla="*/ 2147483647 h 832"/>
              <a:gd name="T4" fmla="*/ 2147483647 w 1344"/>
              <a:gd name="T5" fmla="*/ 2147483647 h 832"/>
              <a:gd name="T6" fmla="*/ 2147483647 w 1344"/>
              <a:gd name="T7" fmla="*/ 2147483647 h 832"/>
              <a:gd name="T8" fmla="*/ 2147483647 w 1344"/>
              <a:gd name="T9" fmla="*/ 2147483647 h 832"/>
              <a:gd name="T10" fmla="*/ 0 w 1344"/>
              <a:gd name="T11" fmla="*/ 0 h 832"/>
              <a:gd name="T12" fmla="*/ 0 60000 65536"/>
              <a:gd name="T13" fmla="*/ 0 60000 65536"/>
              <a:gd name="T14" fmla="*/ 0 60000 65536"/>
              <a:gd name="T15" fmla="*/ 0 60000 65536"/>
              <a:gd name="T16" fmla="*/ 0 60000 65536"/>
              <a:gd name="T17" fmla="*/ 0 60000 65536"/>
              <a:gd name="T18" fmla="*/ 0 w 1344"/>
              <a:gd name="T19" fmla="*/ 0 h 832"/>
              <a:gd name="T20" fmla="*/ 1344 w 1344"/>
              <a:gd name="T21" fmla="*/ 832 h 832"/>
            </a:gdLst>
            <a:ahLst/>
            <a:cxnLst>
              <a:cxn ang="T12">
                <a:pos x="T0" y="T1"/>
              </a:cxn>
              <a:cxn ang="T13">
                <a:pos x="T2" y="T3"/>
              </a:cxn>
              <a:cxn ang="T14">
                <a:pos x="T4" y="T5"/>
              </a:cxn>
              <a:cxn ang="T15">
                <a:pos x="T6" y="T7"/>
              </a:cxn>
              <a:cxn ang="T16">
                <a:pos x="T8" y="T9"/>
              </a:cxn>
              <a:cxn ang="T17">
                <a:pos x="T10" y="T11"/>
              </a:cxn>
            </a:cxnLst>
            <a:rect l="T18" t="T19" r="T20" b="T21"/>
            <a:pathLst>
              <a:path w="1344" h="832">
                <a:moveTo>
                  <a:pt x="1344" y="96"/>
                </a:moveTo>
                <a:cubicBezTo>
                  <a:pt x="1340" y="168"/>
                  <a:pt x="1336" y="240"/>
                  <a:pt x="1296" y="336"/>
                </a:cubicBezTo>
                <a:cubicBezTo>
                  <a:pt x="1256" y="432"/>
                  <a:pt x="1216" y="592"/>
                  <a:pt x="1104" y="672"/>
                </a:cubicBezTo>
                <a:cubicBezTo>
                  <a:pt x="992" y="752"/>
                  <a:pt x="784" y="832"/>
                  <a:pt x="624" y="816"/>
                </a:cubicBezTo>
                <a:cubicBezTo>
                  <a:pt x="464" y="800"/>
                  <a:pt x="248" y="712"/>
                  <a:pt x="144" y="576"/>
                </a:cubicBezTo>
                <a:cubicBezTo>
                  <a:pt x="40" y="440"/>
                  <a:pt x="20" y="220"/>
                  <a:pt x="0" y="0"/>
                </a:cubicBezTo>
              </a:path>
            </a:pathLst>
          </a:custGeom>
          <a:noFill/>
          <a:ln w="22225">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 name="Arc 33"/>
          <p:cNvSpPr>
            <a:spLocks/>
          </p:cNvSpPr>
          <p:nvPr/>
        </p:nvSpPr>
        <p:spPr bwMode="auto">
          <a:xfrm rot="5400000">
            <a:off x="8797131" y="3856832"/>
            <a:ext cx="974725" cy="1903412"/>
          </a:xfrm>
          <a:custGeom>
            <a:avLst/>
            <a:gdLst>
              <a:gd name="T0" fmla="*/ 2147483647 w 22328"/>
              <a:gd name="T1" fmla="*/ 0 h 43200"/>
              <a:gd name="T2" fmla="*/ 0 w 22328"/>
              <a:gd name="T3" fmla="*/ 2147483647 h 43200"/>
              <a:gd name="T4" fmla="*/ 2147483647 w 22328"/>
              <a:gd name="T5" fmla="*/ 2147483647 h 43200"/>
              <a:gd name="T6" fmla="*/ 0 60000 65536"/>
              <a:gd name="T7" fmla="*/ 0 60000 65536"/>
              <a:gd name="T8" fmla="*/ 0 60000 65536"/>
              <a:gd name="T9" fmla="*/ 0 w 22328"/>
              <a:gd name="T10" fmla="*/ 0 h 43200"/>
              <a:gd name="T11" fmla="*/ 22328 w 22328"/>
              <a:gd name="T12" fmla="*/ 43200 h 43200"/>
            </a:gdLst>
            <a:ahLst/>
            <a:cxnLst>
              <a:cxn ang="T6">
                <a:pos x="T0" y="T1"/>
              </a:cxn>
              <a:cxn ang="T7">
                <a:pos x="T2" y="T3"/>
              </a:cxn>
              <a:cxn ang="T8">
                <a:pos x="T4" y="T5"/>
              </a:cxn>
            </a:cxnLst>
            <a:rect l="T9" t="T10" r="T11" b="T12"/>
            <a:pathLst>
              <a:path w="22328" h="43200" fill="none" extrusionOk="0">
                <a:moveTo>
                  <a:pt x="727" y="0"/>
                </a:moveTo>
                <a:cubicBezTo>
                  <a:pt x="12657" y="0"/>
                  <a:pt x="22328" y="9670"/>
                  <a:pt x="22328" y="21600"/>
                </a:cubicBezTo>
                <a:cubicBezTo>
                  <a:pt x="22328" y="33529"/>
                  <a:pt x="12657" y="43200"/>
                  <a:pt x="728" y="43200"/>
                </a:cubicBezTo>
                <a:cubicBezTo>
                  <a:pt x="485" y="43200"/>
                  <a:pt x="242" y="43195"/>
                  <a:pt x="0" y="43187"/>
                </a:cubicBezTo>
              </a:path>
              <a:path w="22328" h="43200" stroke="0" extrusionOk="0">
                <a:moveTo>
                  <a:pt x="727" y="0"/>
                </a:moveTo>
                <a:cubicBezTo>
                  <a:pt x="12657" y="0"/>
                  <a:pt x="22328" y="9670"/>
                  <a:pt x="22328" y="21600"/>
                </a:cubicBezTo>
                <a:cubicBezTo>
                  <a:pt x="22328" y="33529"/>
                  <a:pt x="12657" y="43200"/>
                  <a:pt x="728" y="43200"/>
                </a:cubicBezTo>
                <a:cubicBezTo>
                  <a:pt x="485" y="43200"/>
                  <a:pt x="242" y="43195"/>
                  <a:pt x="0" y="43187"/>
                </a:cubicBezTo>
                <a:lnTo>
                  <a:pt x="728" y="21600"/>
                </a:lnTo>
                <a:close/>
              </a:path>
            </a:pathLst>
          </a:custGeom>
          <a:noFill/>
          <a:ln w="22225">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18" name="Group 49"/>
          <p:cNvGrpSpPr>
            <a:grpSpLocks/>
          </p:cNvGrpSpPr>
          <p:nvPr/>
        </p:nvGrpSpPr>
        <p:grpSpPr bwMode="auto">
          <a:xfrm>
            <a:off x="4545013" y="3214688"/>
            <a:ext cx="2819400" cy="2774950"/>
            <a:chOff x="1995" y="1480"/>
            <a:chExt cx="1776" cy="1748"/>
          </a:xfrm>
        </p:grpSpPr>
        <p:sp>
          <p:nvSpPr>
            <p:cNvPr id="19" name="Line 17"/>
            <p:cNvSpPr>
              <a:spLocks noChangeShapeType="1"/>
            </p:cNvSpPr>
            <p:nvPr/>
          </p:nvSpPr>
          <p:spPr bwMode="auto">
            <a:xfrm>
              <a:off x="2187" y="2200"/>
              <a:ext cx="1536" cy="0"/>
            </a:xfrm>
            <a:prstGeom prst="line">
              <a:avLst/>
            </a:prstGeom>
            <a:noFill/>
            <a:ln w="222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20" name="Line 18"/>
            <p:cNvSpPr>
              <a:spLocks noChangeShapeType="1"/>
            </p:cNvSpPr>
            <p:nvPr/>
          </p:nvSpPr>
          <p:spPr bwMode="auto">
            <a:xfrm flipV="1">
              <a:off x="2955" y="1576"/>
              <a:ext cx="0" cy="1392"/>
            </a:xfrm>
            <a:prstGeom prst="line">
              <a:avLst/>
            </a:prstGeom>
            <a:noFill/>
            <a:ln w="222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21" name="Freeform 19"/>
            <p:cNvSpPr>
              <a:spLocks/>
            </p:cNvSpPr>
            <p:nvPr/>
          </p:nvSpPr>
          <p:spPr bwMode="auto">
            <a:xfrm>
              <a:off x="2235" y="2000"/>
              <a:ext cx="720" cy="200"/>
            </a:xfrm>
            <a:custGeom>
              <a:avLst/>
              <a:gdLst>
                <a:gd name="T0" fmla="*/ 0 w 720"/>
                <a:gd name="T1" fmla="*/ 104 h 200"/>
                <a:gd name="T2" fmla="*/ 288 w 720"/>
                <a:gd name="T3" fmla="*/ 56 h 200"/>
                <a:gd name="T4" fmla="*/ 528 w 720"/>
                <a:gd name="T5" fmla="*/ 8 h 200"/>
                <a:gd name="T6" fmla="*/ 672 w 720"/>
                <a:gd name="T7" fmla="*/ 104 h 200"/>
                <a:gd name="T8" fmla="*/ 720 w 720"/>
                <a:gd name="T9" fmla="*/ 200 h 200"/>
                <a:gd name="T10" fmla="*/ 0 60000 65536"/>
                <a:gd name="T11" fmla="*/ 0 60000 65536"/>
                <a:gd name="T12" fmla="*/ 0 60000 65536"/>
                <a:gd name="T13" fmla="*/ 0 60000 65536"/>
                <a:gd name="T14" fmla="*/ 0 60000 65536"/>
                <a:gd name="T15" fmla="*/ 0 w 720"/>
                <a:gd name="T16" fmla="*/ 0 h 200"/>
                <a:gd name="T17" fmla="*/ 720 w 720"/>
                <a:gd name="T18" fmla="*/ 200 h 200"/>
              </a:gdLst>
              <a:ahLst/>
              <a:cxnLst>
                <a:cxn ang="T10">
                  <a:pos x="T0" y="T1"/>
                </a:cxn>
                <a:cxn ang="T11">
                  <a:pos x="T2" y="T3"/>
                </a:cxn>
                <a:cxn ang="T12">
                  <a:pos x="T4" y="T5"/>
                </a:cxn>
                <a:cxn ang="T13">
                  <a:pos x="T6" y="T7"/>
                </a:cxn>
                <a:cxn ang="T14">
                  <a:pos x="T8" y="T9"/>
                </a:cxn>
              </a:cxnLst>
              <a:rect l="T15" t="T16" r="T17" b="T18"/>
              <a:pathLst>
                <a:path w="720" h="200">
                  <a:moveTo>
                    <a:pt x="0" y="104"/>
                  </a:moveTo>
                  <a:cubicBezTo>
                    <a:pt x="100" y="88"/>
                    <a:pt x="200" y="72"/>
                    <a:pt x="288" y="56"/>
                  </a:cubicBezTo>
                  <a:cubicBezTo>
                    <a:pt x="376" y="40"/>
                    <a:pt x="464" y="0"/>
                    <a:pt x="528" y="8"/>
                  </a:cubicBezTo>
                  <a:cubicBezTo>
                    <a:pt x="592" y="16"/>
                    <a:pt x="640" y="72"/>
                    <a:pt x="672" y="104"/>
                  </a:cubicBezTo>
                  <a:cubicBezTo>
                    <a:pt x="704" y="136"/>
                    <a:pt x="712" y="168"/>
                    <a:pt x="720" y="200"/>
                  </a:cubicBezTo>
                </a:path>
              </a:pathLst>
            </a:cu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 name="Rectangle 21"/>
            <p:cNvSpPr>
              <a:spLocks noChangeArrowheads="1"/>
            </p:cNvSpPr>
            <p:nvPr/>
          </p:nvSpPr>
          <p:spPr bwMode="auto">
            <a:xfrm>
              <a:off x="3223" y="1912"/>
              <a:ext cx="50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sym typeface="Symbol" panose="05050102010706020507" pitchFamily="18" charset="2"/>
                </a:rPr>
                <a:t></a:t>
              </a:r>
              <a:r>
                <a:rPr lang="en-US" altLang="zh-CN"/>
                <a:t> =0</a:t>
              </a:r>
            </a:p>
          </p:txBody>
        </p:sp>
        <p:sp>
          <p:nvSpPr>
            <p:cNvPr id="23" name="Rectangle 22"/>
            <p:cNvSpPr>
              <a:spLocks noChangeArrowheads="1"/>
            </p:cNvSpPr>
            <p:nvPr/>
          </p:nvSpPr>
          <p:spPr bwMode="auto">
            <a:xfrm>
              <a:off x="2907" y="2104"/>
              <a:ext cx="54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i="1">
                  <a:sym typeface="Symbol" panose="05050102010706020507" pitchFamily="18" charset="2"/>
                </a:rPr>
                <a:t></a:t>
              </a:r>
              <a:r>
                <a:rPr lang="en-US" altLang="zh-CN"/>
                <a:t> =</a:t>
              </a:r>
              <a:r>
                <a:rPr lang="en-US" altLang="zh-CN">
                  <a:sym typeface="Symbol" panose="05050102010706020507" pitchFamily="18" charset="2"/>
                </a:rPr>
                <a:t></a:t>
              </a:r>
              <a:endParaRPr lang="en-US" altLang="zh-CN"/>
            </a:p>
          </p:txBody>
        </p:sp>
        <p:sp>
          <p:nvSpPr>
            <p:cNvPr id="24" name="Rectangle 23"/>
            <p:cNvSpPr>
              <a:spLocks noChangeArrowheads="1"/>
            </p:cNvSpPr>
            <p:nvPr/>
          </p:nvSpPr>
          <p:spPr bwMode="auto">
            <a:xfrm>
              <a:off x="3453" y="2200"/>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t>Re</a:t>
              </a:r>
            </a:p>
          </p:txBody>
        </p:sp>
        <p:sp>
          <p:nvSpPr>
            <p:cNvPr id="25" name="Text Box 24"/>
            <p:cNvSpPr txBox="1">
              <a:spLocks noChangeArrowheads="1"/>
            </p:cNvSpPr>
            <p:nvPr/>
          </p:nvSpPr>
          <p:spPr bwMode="auto">
            <a:xfrm>
              <a:off x="2753" y="2152"/>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0</a:t>
              </a:r>
            </a:p>
          </p:txBody>
        </p:sp>
        <p:sp>
          <p:nvSpPr>
            <p:cNvPr id="26" name="Rectangle 25"/>
            <p:cNvSpPr>
              <a:spLocks noChangeArrowheads="1"/>
            </p:cNvSpPr>
            <p:nvPr/>
          </p:nvSpPr>
          <p:spPr bwMode="auto">
            <a:xfrm>
              <a:off x="1995" y="1816"/>
              <a:ext cx="57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sym typeface="Symbol" panose="05050102010706020507" pitchFamily="18" charset="2"/>
                </a:rPr>
                <a:t></a:t>
              </a:r>
              <a:r>
                <a:rPr lang="en-US" altLang="zh-CN"/>
                <a:t> =0</a:t>
              </a:r>
              <a:r>
                <a:rPr lang="en-US" altLang="zh-CN" baseline="40000"/>
                <a:t>+</a:t>
              </a:r>
            </a:p>
          </p:txBody>
        </p:sp>
        <p:sp>
          <p:nvSpPr>
            <p:cNvPr id="27" name="Rectangle 26"/>
            <p:cNvSpPr>
              <a:spLocks noChangeArrowheads="1"/>
            </p:cNvSpPr>
            <p:nvPr/>
          </p:nvSpPr>
          <p:spPr bwMode="auto">
            <a:xfrm>
              <a:off x="2636" y="1480"/>
              <a:ext cx="31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t>Im</a:t>
              </a:r>
            </a:p>
          </p:txBody>
        </p:sp>
        <p:sp>
          <p:nvSpPr>
            <p:cNvPr id="28" name="Line 28"/>
            <p:cNvSpPr>
              <a:spLocks noChangeShapeType="1"/>
            </p:cNvSpPr>
            <p:nvPr/>
          </p:nvSpPr>
          <p:spPr bwMode="auto">
            <a:xfrm flipV="1">
              <a:off x="2523" y="1960"/>
              <a:ext cx="192" cy="48"/>
            </a:xfrm>
            <a:prstGeom prst="line">
              <a:avLst/>
            </a:prstGeom>
            <a:noFill/>
            <a:ln w="222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29" name="Text Box 40"/>
            <p:cNvSpPr txBox="1">
              <a:spLocks noChangeArrowheads="1"/>
            </p:cNvSpPr>
            <p:nvPr/>
          </p:nvSpPr>
          <p:spPr bwMode="auto">
            <a:xfrm>
              <a:off x="2619" y="2995"/>
              <a:ext cx="65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dirty="0">
                  <a:latin typeface="+mn-ea"/>
                  <a:ea typeface="+mn-ea"/>
                </a:rPr>
                <a:t>II</a:t>
              </a:r>
              <a:r>
                <a:rPr lang="zh-CN" altLang="en-US" dirty="0">
                  <a:latin typeface="+mn-ea"/>
                  <a:ea typeface="+mn-ea"/>
                </a:rPr>
                <a:t>型系统</a:t>
              </a:r>
            </a:p>
          </p:txBody>
        </p:sp>
      </p:grpSp>
      <p:sp>
        <p:nvSpPr>
          <p:cNvPr id="30" name="Text Box 45"/>
          <p:cNvSpPr txBox="1">
            <a:spLocks noChangeArrowheads="1"/>
          </p:cNvSpPr>
          <p:nvPr/>
        </p:nvSpPr>
        <p:spPr bwMode="auto">
          <a:xfrm>
            <a:off x="515938" y="1362100"/>
            <a:ext cx="79216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latin typeface="+mn-ea"/>
                <a:ea typeface="+mn-ea"/>
              </a:rPr>
              <a:t>3. </a:t>
            </a:r>
            <a:r>
              <a:rPr lang="zh-CN" altLang="en-US" sz="2400" dirty="0">
                <a:latin typeface="+mn-ea"/>
                <a:ea typeface="+mn-ea"/>
              </a:rPr>
              <a:t>开环含有积分环节时</a:t>
            </a:r>
            <a:r>
              <a:rPr lang="en-US" altLang="zh-CN" sz="2400" b="1" dirty="0" err="1">
                <a:latin typeface="+mj-ea"/>
                <a:ea typeface="+mj-ea"/>
              </a:rPr>
              <a:t>Nyquist</a:t>
            </a:r>
            <a:r>
              <a:rPr lang="zh-CN" altLang="en-US" sz="2400" dirty="0">
                <a:latin typeface="+mn-ea"/>
                <a:ea typeface="+mn-ea"/>
              </a:rPr>
              <a:t>判据的处理</a:t>
            </a:r>
          </a:p>
        </p:txBody>
      </p:sp>
      <p:sp>
        <p:nvSpPr>
          <p:cNvPr id="31" name="Rectangle 46"/>
          <p:cNvSpPr>
            <a:spLocks noChangeArrowheads="1"/>
          </p:cNvSpPr>
          <p:nvPr/>
        </p:nvSpPr>
        <p:spPr bwMode="auto">
          <a:xfrm>
            <a:off x="835819" y="1895193"/>
            <a:ext cx="10789444" cy="939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09600" eaLnBrk="1" hangingPunct="1">
              <a:lnSpc>
                <a:spcPct val="120000"/>
              </a:lnSpc>
            </a:pPr>
            <a:r>
              <a:rPr lang="zh-CN" altLang="en-US" sz="2400" dirty="0" smtClean="0">
                <a:latin typeface="+mn-ea"/>
                <a:ea typeface="+mn-ea"/>
              </a:rPr>
              <a:t>对于</a:t>
            </a:r>
            <a:r>
              <a:rPr lang="zh-CN" altLang="en-US" sz="2400" dirty="0">
                <a:latin typeface="+mn-ea"/>
                <a:ea typeface="+mn-ea"/>
              </a:rPr>
              <a:t>包含积分环节的开环系统，对虚轴作处理后，</a:t>
            </a:r>
            <a:r>
              <a:rPr lang="zh-CN" altLang="en-US" sz="2400" dirty="0" smtClean="0">
                <a:latin typeface="+mn-ea"/>
                <a:ea typeface="+mn-ea"/>
              </a:rPr>
              <a:t>绘制 </a:t>
            </a:r>
            <a:r>
              <a:rPr lang="en-US" altLang="zh-CN" sz="2400" b="1" dirty="0" err="1" smtClean="0">
                <a:latin typeface="+mj-ea"/>
                <a:ea typeface="+mj-ea"/>
              </a:rPr>
              <a:t>Nyquist</a:t>
            </a:r>
            <a:r>
              <a:rPr lang="en-US" altLang="zh-CN" sz="2400" b="1" dirty="0" smtClean="0">
                <a:latin typeface="+mj-ea"/>
                <a:ea typeface="+mj-ea"/>
              </a:rPr>
              <a:t> </a:t>
            </a:r>
            <a:r>
              <a:rPr lang="zh-CN" altLang="en-US" sz="2400" dirty="0" smtClean="0">
                <a:latin typeface="+mn-ea"/>
                <a:ea typeface="+mn-ea"/>
              </a:rPr>
              <a:t>图</a:t>
            </a:r>
            <a:r>
              <a:rPr lang="zh-CN" altLang="en-US" sz="2400" dirty="0">
                <a:latin typeface="+mn-ea"/>
                <a:ea typeface="+mn-ea"/>
              </a:rPr>
              <a:t>时需</a:t>
            </a:r>
            <a:r>
              <a:rPr lang="zh-CN" altLang="en-US" sz="2400" dirty="0" smtClean="0">
                <a:latin typeface="+mn-ea"/>
                <a:ea typeface="+mn-ea"/>
              </a:rPr>
              <a:t>考虑 </a:t>
            </a:r>
            <a:r>
              <a:rPr lang="zh-CN" altLang="en-US" sz="2400" b="1" i="1" dirty="0" smtClean="0">
                <a:latin typeface="+mj-ea"/>
                <a:ea typeface="+mj-ea"/>
                <a:sym typeface="Symbol" panose="05050102010706020507" pitchFamily="18" charset="2"/>
              </a:rPr>
              <a:t> </a:t>
            </a:r>
            <a:r>
              <a:rPr lang="zh-CN" altLang="en-US" sz="2400" dirty="0" smtClean="0">
                <a:latin typeface="+mn-ea"/>
                <a:ea typeface="+mn-ea"/>
              </a:rPr>
              <a:t>由</a:t>
            </a:r>
            <a:r>
              <a:rPr lang="zh-CN" altLang="en-US" sz="2400" b="1" dirty="0" smtClean="0">
                <a:latin typeface="+mj-ea"/>
                <a:ea typeface="+mj-ea"/>
              </a:rPr>
              <a:t> </a:t>
            </a:r>
            <a:r>
              <a:rPr lang="en-US" altLang="zh-CN" sz="2400" b="1" dirty="0">
                <a:latin typeface="+mj-ea"/>
                <a:ea typeface="+mj-ea"/>
              </a:rPr>
              <a:t>0</a:t>
            </a:r>
            <a:r>
              <a:rPr lang="en-US" altLang="zh-CN" sz="2400" b="1" dirty="0">
                <a:latin typeface="+mj-ea"/>
                <a:ea typeface="+mj-ea"/>
                <a:sym typeface="Symbol" panose="05050102010706020507" pitchFamily="18" charset="2"/>
              </a:rPr>
              <a:t></a:t>
            </a:r>
            <a:r>
              <a:rPr lang="en-US" altLang="zh-CN" sz="2400" b="1" dirty="0">
                <a:latin typeface="+mj-ea"/>
                <a:ea typeface="+mj-ea"/>
              </a:rPr>
              <a:t>0</a:t>
            </a:r>
            <a:r>
              <a:rPr lang="en-US" altLang="zh-CN" sz="2400" b="1" baseline="40000" dirty="0">
                <a:latin typeface="+mj-ea"/>
                <a:ea typeface="+mj-ea"/>
              </a:rPr>
              <a:t>+ </a:t>
            </a:r>
            <a:r>
              <a:rPr lang="zh-CN" altLang="en-US" sz="2400" dirty="0">
                <a:latin typeface="+mn-ea"/>
                <a:ea typeface="+mn-ea"/>
              </a:rPr>
              <a:t>变化时的轨迹。</a:t>
            </a:r>
          </a:p>
        </p:txBody>
      </p:sp>
      <p:grpSp>
        <p:nvGrpSpPr>
          <p:cNvPr id="32" name="Group 52"/>
          <p:cNvGrpSpPr>
            <a:grpSpLocks/>
          </p:cNvGrpSpPr>
          <p:nvPr/>
        </p:nvGrpSpPr>
        <p:grpSpPr bwMode="auto">
          <a:xfrm>
            <a:off x="8099425" y="3070225"/>
            <a:ext cx="2638425" cy="2935288"/>
            <a:chOff x="3878" y="1389"/>
            <a:chExt cx="1662" cy="1849"/>
          </a:xfrm>
        </p:grpSpPr>
        <p:sp>
          <p:nvSpPr>
            <p:cNvPr id="33" name="Line 30"/>
            <p:cNvSpPr>
              <a:spLocks noChangeShapeType="1"/>
            </p:cNvSpPr>
            <p:nvPr/>
          </p:nvSpPr>
          <p:spPr bwMode="auto">
            <a:xfrm>
              <a:off x="3878" y="2205"/>
              <a:ext cx="1536" cy="0"/>
            </a:xfrm>
            <a:prstGeom prst="line">
              <a:avLst/>
            </a:prstGeom>
            <a:noFill/>
            <a:ln w="222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34" name="Line 31"/>
            <p:cNvSpPr>
              <a:spLocks noChangeShapeType="1"/>
            </p:cNvSpPr>
            <p:nvPr/>
          </p:nvSpPr>
          <p:spPr bwMode="auto">
            <a:xfrm flipV="1">
              <a:off x="4598" y="1581"/>
              <a:ext cx="0" cy="1392"/>
            </a:xfrm>
            <a:prstGeom prst="line">
              <a:avLst/>
            </a:prstGeom>
            <a:noFill/>
            <a:ln w="222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35" name="Freeform 32"/>
            <p:cNvSpPr>
              <a:spLocks/>
            </p:cNvSpPr>
            <p:nvPr/>
          </p:nvSpPr>
          <p:spPr bwMode="auto">
            <a:xfrm>
              <a:off x="4436" y="1629"/>
              <a:ext cx="256" cy="576"/>
            </a:xfrm>
            <a:custGeom>
              <a:avLst/>
              <a:gdLst>
                <a:gd name="T0" fmla="*/ 0 w 256"/>
                <a:gd name="T1" fmla="*/ 0 h 576"/>
                <a:gd name="T2" fmla="*/ 48 w 256"/>
                <a:gd name="T3" fmla="*/ 240 h 576"/>
                <a:gd name="T4" fmla="*/ 240 w 256"/>
                <a:gd name="T5" fmla="*/ 480 h 576"/>
                <a:gd name="T6" fmla="*/ 144 w 256"/>
                <a:gd name="T7" fmla="*/ 576 h 576"/>
                <a:gd name="T8" fmla="*/ 0 60000 65536"/>
                <a:gd name="T9" fmla="*/ 0 60000 65536"/>
                <a:gd name="T10" fmla="*/ 0 60000 65536"/>
                <a:gd name="T11" fmla="*/ 0 60000 65536"/>
                <a:gd name="T12" fmla="*/ 0 w 256"/>
                <a:gd name="T13" fmla="*/ 0 h 576"/>
                <a:gd name="T14" fmla="*/ 256 w 256"/>
                <a:gd name="T15" fmla="*/ 576 h 576"/>
              </a:gdLst>
              <a:ahLst/>
              <a:cxnLst>
                <a:cxn ang="T8">
                  <a:pos x="T0" y="T1"/>
                </a:cxn>
                <a:cxn ang="T9">
                  <a:pos x="T2" y="T3"/>
                </a:cxn>
                <a:cxn ang="T10">
                  <a:pos x="T4" y="T5"/>
                </a:cxn>
                <a:cxn ang="T11">
                  <a:pos x="T6" y="T7"/>
                </a:cxn>
              </a:cxnLst>
              <a:rect l="T12" t="T13" r="T14" b="T15"/>
              <a:pathLst>
                <a:path w="256" h="576">
                  <a:moveTo>
                    <a:pt x="0" y="0"/>
                  </a:moveTo>
                  <a:cubicBezTo>
                    <a:pt x="4" y="80"/>
                    <a:pt x="8" y="160"/>
                    <a:pt x="48" y="240"/>
                  </a:cubicBezTo>
                  <a:cubicBezTo>
                    <a:pt x="88" y="320"/>
                    <a:pt x="224" y="424"/>
                    <a:pt x="240" y="480"/>
                  </a:cubicBezTo>
                  <a:cubicBezTo>
                    <a:pt x="256" y="536"/>
                    <a:pt x="200" y="556"/>
                    <a:pt x="144" y="576"/>
                  </a:cubicBezTo>
                </a:path>
              </a:pathLst>
            </a:cu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6" name="Rectangle 34"/>
            <p:cNvSpPr>
              <a:spLocks noChangeArrowheads="1"/>
            </p:cNvSpPr>
            <p:nvPr/>
          </p:nvSpPr>
          <p:spPr bwMode="auto">
            <a:xfrm>
              <a:off x="4962" y="1917"/>
              <a:ext cx="50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sym typeface="Symbol" panose="05050102010706020507" pitchFamily="18" charset="2"/>
                </a:rPr>
                <a:t></a:t>
              </a:r>
              <a:r>
                <a:rPr lang="en-US" altLang="zh-CN"/>
                <a:t> =0</a:t>
              </a:r>
            </a:p>
          </p:txBody>
        </p:sp>
        <p:sp>
          <p:nvSpPr>
            <p:cNvPr id="37" name="Rectangle 35"/>
            <p:cNvSpPr>
              <a:spLocks noChangeArrowheads="1"/>
            </p:cNvSpPr>
            <p:nvPr/>
          </p:nvSpPr>
          <p:spPr bwMode="auto">
            <a:xfrm>
              <a:off x="4550" y="2109"/>
              <a:ext cx="54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i="1">
                  <a:sym typeface="Symbol" panose="05050102010706020507" pitchFamily="18" charset="2"/>
                </a:rPr>
                <a:t></a:t>
              </a:r>
              <a:r>
                <a:rPr lang="en-US" altLang="zh-CN"/>
                <a:t> =</a:t>
              </a:r>
              <a:r>
                <a:rPr lang="en-US" altLang="zh-CN">
                  <a:sym typeface="Symbol" panose="05050102010706020507" pitchFamily="18" charset="2"/>
                </a:rPr>
                <a:t></a:t>
              </a:r>
              <a:endParaRPr lang="en-US" altLang="zh-CN"/>
            </a:p>
          </p:txBody>
        </p:sp>
        <p:sp>
          <p:nvSpPr>
            <p:cNvPr id="38" name="Rectangle 36"/>
            <p:cNvSpPr>
              <a:spLocks noChangeArrowheads="1"/>
            </p:cNvSpPr>
            <p:nvPr/>
          </p:nvSpPr>
          <p:spPr bwMode="auto">
            <a:xfrm>
              <a:off x="5222" y="2205"/>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t>Re</a:t>
              </a:r>
            </a:p>
          </p:txBody>
        </p:sp>
        <p:sp>
          <p:nvSpPr>
            <p:cNvPr id="39" name="Text Box 37"/>
            <p:cNvSpPr txBox="1">
              <a:spLocks noChangeArrowheads="1"/>
            </p:cNvSpPr>
            <p:nvPr/>
          </p:nvSpPr>
          <p:spPr bwMode="auto">
            <a:xfrm>
              <a:off x="4406" y="2157"/>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0</a:t>
              </a:r>
            </a:p>
          </p:txBody>
        </p:sp>
        <p:sp>
          <p:nvSpPr>
            <p:cNvPr id="40" name="Rectangle 38"/>
            <p:cNvSpPr>
              <a:spLocks noChangeArrowheads="1"/>
            </p:cNvSpPr>
            <p:nvPr/>
          </p:nvSpPr>
          <p:spPr bwMode="auto">
            <a:xfrm>
              <a:off x="4074" y="1389"/>
              <a:ext cx="57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sym typeface="Symbol" panose="05050102010706020507" pitchFamily="18" charset="2"/>
                </a:rPr>
                <a:t></a:t>
              </a:r>
              <a:r>
                <a:rPr lang="en-US" altLang="zh-CN"/>
                <a:t> =0</a:t>
              </a:r>
              <a:r>
                <a:rPr lang="en-US" altLang="zh-CN" baseline="40000"/>
                <a:t>+</a:t>
              </a:r>
            </a:p>
          </p:txBody>
        </p:sp>
        <p:sp>
          <p:nvSpPr>
            <p:cNvPr id="41" name="Rectangle 39"/>
            <p:cNvSpPr>
              <a:spLocks noChangeArrowheads="1"/>
            </p:cNvSpPr>
            <p:nvPr/>
          </p:nvSpPr>
          <p:spPr bwMode="auto">
            <a:xfrm>
              <a:off x="4615" y="1485"/>
              <a:ext cx="31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t>Im</a:t>
              </a:r>
            </a:p>
          </p:txBody>
        </p:sp>
        <p:sp>
          <p:nvSpPr>
            <p:cNvPr id="42" name="Freeform 41"/>
            <p:cNvSpPr>
              <a:spLocks/>
            </p:cNvSpPr>
            <p:nvPr/>
          </p:nvSpPr>
          <p:spPr bwMode="auto">
            <a:xfrm>
              <a:off x="4390" y="1752"/>
              <a:ext cx="112" cy="240"/>
            </a:xfrm>
            <a:custGeom>
              <a:avLst/>
              <a:gdLst>
                <a:gd name="T0" fmla="*/ 16 w 112"/>
                <a:gd name="T1" fmla="*/ 0 h 240"/>
                <a:gd name="T2" fmla="*/ 16 w 112"/>
                <a:gd name="T3" fmla="*/ 96 h 240"/>
                <a:gd name="T4" fmla="*/ 112 w 112"/>
                <a:gd name="T5" fmla="*/ 240 h 240"/>
                <a:gd name="T6" fmla="*/ 0 60000 65536"/>
                <a:gd name="T7" fmla="*/ 0 60000 65536"/>
                <a:gd name="T8" fmla="*/ 0 60000 65536"/>
                <a:gd name="T9" fmla="*/ 0 w 112"/>
                <a:gd name="T10" fmla="*/ 0 h 240"/>
                <a:gd name="T11" fmla="*/ 112 w 112"/>
                <a:gd name="T12" fmla="*/ 240 h 240"/>
              </a:gdLst>
              <a:ahLst/>
              <a:cxnLst>
                <a:cxn ang="T6">
                  <a:pos x="T0" y="T1"/>
                </a:cxn>
                <a:cxn ang="T7">
                  <a:pos x="T2" y="T3"/>
                </a:cxn>
                <a:cxn ang="T8">
                  <a:pos x="T4" y="T5"/>
                </a:cxn>
              </a:cxnLst>
              <a:rect l="T9" t="T10" r="T11" b="T12"/>
              <a:pathLst>
                <a:path w="112" h="240">
                  <a:moveTo>
                    <a:pt x="16" y="0"/>
                  </a:moveTo>
                  <a:cubicBezTo>
                    <a:pt x="8" y="28"/>
                    <a:pt x="0" y="56"/>
                    <a:pt x="16" y="96"/>
                  </a:cubicBezTo>
                  <a:cubicBezTo>
                    <a:pt x="32" y="136"/>
                    <a:pt x="96" y="216"/>
                    <a:pt x="112" y="240"/>
                  </a:cubicBezTo>
                </a:path>
              </a:pathLst>
            </a:custGeom>
            <a:noFill/>
            <a:ln w="22225">
              <a:solidFill>
                <a:schemeClr val="tx1"/>
              </a:solidFill>
              <a:miter lim="800000"/>
              <a:headEnd/>
              <a:tailEnd type="triangle" w="med" len="me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3" name="Rectangle 50"/>
            <p:cNvSpPr>
              <a:spLocks noChangeArrowheads="1"/>
            </p:cNvSpPr>
            <p:nvPr/>
          </p:nvSpPr>
          <p:spPr bwMode="auto">
            <a:xfrm>
              <a:off x="4089" y="2970"/>
              <a:ext cx="975" cy="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en-US" altLang="zh-CN" dirty="0">
                  <a:latin typeface="+mn-ea"/>
                  <a:ea typeface="+mn-ea"/>
                </a:rPr>
                <a:t>III</a:t>
              </a:r>
              <a:r>
                <a:rPr lang="zh-CN" altLang="en-US" dirty="0">
                  <a:latin typeface="+mn-ea"/>
                  <a:ea typeface="+mn-ea"/>
                </a:rPr>
                <a:t>型系统</a:t>
              </a:r>
            </a:p>
          </p:txBody>
        </p:sp>
      </p:grpSp>
      <p:sp>
        <p:nvSpPr>
          <p:cNvPr id="44" name="Arc 51"/>
          <p:cNvSpPr>
            <a:spLocks/>
          </p:cNvSpPr>
          <p:nvPr/>
        </p:nvSpPr>
        <p:spPr bwMode="auto">
          <a:xfrm rot="5400000">
            <a:off x="8344694" y="3420269"/>
            <a:ext cx="931862" cy="952500"/>
          </a:xfrm>
          <a:custGeom>
            <a:avLst/>
            <a:gdLst>
              <a:gd name="T0" fmla="*/ 2147483647 w 21359"/>
              <a:gd name="T1" fmla="*/ 2147483647 h 21600"/>
              <a:gd name="T2" fmla="*/ 0 w 21359"/>
              <a:gd name="T3" fmla="*/ 2147483647 h 21600"/>
              <a:gd name="T4" fmla="*/ 2147483647 w 21359"/>
              <a:gd name="T5" fmla="*/ 0 h 21600"/>
              <a:gd name="T6" fmla="*/ 0 60000 65536"/>
              <a:gd name="T7" fmla="*/ 0 60000 65536"/>
              <a:gd name="T8" fmla="*/ 0 60000 65536"/>
              <a:gd name="T9" fmla="*/ 0 w 21359"/>
              <a:gd name="T10" fmla="*/ 0 h 21600"/>
              <a:gd name="T11" fmla="*/ 21359 w 21359"/>
              <a:gd name="T12" fmla="*/ 21600 h 21600"/>
            </a:gdLst>
            <a:ahLst/>
            <a:cxnLst>
              <a:cxn ang="T6">
                <a:pos x="T0" y="T1"/>
              </a:cxn>
              <a:cxn ang="T7">
                <a:pos x="T2" y="T3"/>
              </a:cxn>
              <a:cxn ang="T8">
                <a:pos x="T4" y="T5"/>
              </a:cxn>
            </a:cxnLst>
            <a:rect l="T9" t="T10" r="T11" b="T12"/>
            <a:pathLst>
              <a:path w="21359" h="21600" fill="none" extrusionOk="0">
                <a:moveTo>
                  <a:pt x="21358" y="21587"/>
                </a:moveTo>
                <a:cubicBezTo>
                  <a:pt x="21115" y="21595"/>
                  <a:pt x="20871" y="21599"/>
                  <a:pt x="20628" y="21600"/>
                </a:cubicBezTo>
                <a:cubicBezTo>
                  <a:pt x="11166" y="21600"/>
                  <a:pt x="2806" y="15442"/>
                  <a:pt x="0" y="6406"/>
                </a:cubicBezTo>
              </a:path>
              <a:path w="21359" h="21600" stroke="0" extrusionOk="0">
                <a:moveTo>
                  <a:pt x="21358" y="21587"/>
                </a:moveTo>
                <a:cubicBezTo>
                  <a:pt x="21115" y="21595"/>
                  <a:pt x="20871" y="21599"/>
                  <a:pt x="20628" y="21600"/>
                </a:cubicBezTo>
                <a:cubicBezTo>
                  <a:pt x="11166" y="21600"/>
                  <a:pt x="2806" y="15442"/>
                  <a:pt x="0" y="6406"/>
                </a:cubicBezTo>
                <a:lnTo>
                  <a:pt x="20628" y="0"/>
                </a:lnTo>
                <a:close/>
              </a:path>
            </a:pathLst>
          </a:custGeom>
          <a:noFill/>
          <a:ln w="22225">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extLst>
      <p:ext uri="{BB962C8B-B14F-4D97-AF65-F5344CB8AC3E}">
        <p14:creationId xmlns:p14="http://schemas.microsoft.com/office/powerpoint/2010/main" val="1683141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2"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right)">
                                      <p:cBhvr>
                                        <p:cTn id="20" dur="20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right)">
                                      <p:cBhvr>
                                        <p:cTn id="29" dur="20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wipe(left)">
                                      <p:cBhvr>
                                        <p:cTn id="34"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animBg="1"/>
      <p:bldP spid="17" grpId="0" animBg="1"/>
      <p:bldP spid="44"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5.3 </a:t>
            </a:r>
            <a:r>
              <a:rPr lang="zh-CN" altLang="en-US" dirty="0"/>
              <a:t>基于系统开环频率特性的</a:t>
            </a:r>
            <a:r>
              <a:rPr lang="zh-CN" altLang="en-US" dirty="0" smtClean="0"/>
              <a:t>奈奎斯特稳定判据</a:t>
            </a:r>
            <a:endParaRPr lang="zh-CN" altLang="en-US" dirty="0"/>
          </a:p>
        </p:txBody>
      </p:sp>
      <p:graphicFrame>
        <p:nvGraphicFramePr>
          <p:cNvPr id="3" name="Object 4"/>
          <p:cNvGraphicFramePr>
            <a:graphicFrameLocks noChangeAspect="1"/>
          </p:cNvGraphicFramePr>
          <p:nvPr>
            <p:extLst>
              <p:ext uri="{D42A27DB-BD31-4B8C-83A1-F6EECF244321}">
                <p14:modId xmlns:p14="http://schemas.microsoft.com/office/powerpoint/2010/main" val="3559554420"/>
              </p:ext>
            </p:extLst>
          </p:nvPr>
        </p:nvGraphicFramePr>
        <p:xfrm>
          <a:off x="2014538" y="2044700"/>
          <a:ext cx="2916237" cy="835025"/>
        </p:xfrm>
        <a:graphic>
          <a:graphicData uri="http://schemas.openxmlformats.org/presentationml/2006/ole">
            <mc:AlternateContent xmlns:mc="http://schemas.openxmlformats.org/markup-compatibility/2006">
              <mc:Choice xmlns:v="urn:schemas-microsoft-com:vml" Requires="v">
                <p:oleObj spid="_x0000_s54332" name="公式" r:id="rId3" imgW="1511280" imgH="431640" progId="Equation.3">
                  <p:embed/>
                </p:oleObj>
              </mc:Choice>
              <mc:Fallback>
                <p:oleObj name="公式" r:id="rId3" imgW="1511280" imgH="431640" progId="Equation.3">
                  <p:embed/>
                  <p:pic>
                    <p:nvPicPr>
                      <p:cNvPr id="5325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4538" y="2044700"/>
                        <a:ext cx="2916237"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cmpd="sng" algn="ctr">
                            <a:solidFill>
                              <a:srgbClr val="FFFFFF"/>
                            </a:solidFill>
                            <a:prstDash val="solid"/>
                            <a:miter lim="800000"/>
                            <a:headEnd/>
                            <a:tailEnd/>
                          </a14:hiddenLine>
                        </a:ext>
                        <a:ext uri="{AF507438-7753-43E0-B8FC-AC1667EBCBE1}">
                          <a14:hiddenEffects xmlns:a14="http://schemas.microsoft.com/office/drawing/2010/main">
                            <a:effectLst>
                              <a:outerShdw dist="107763" dir="13500000" algn="ctr" rotWithShape="0">
                                <a:schemeClr val="bg2"/>
                              </a:outerShdw>
                            </a:effectLst>
                          </a14:hiddenEffects>
                        </a:ext>
                      </a:extLst>
                    </p:spPr>
                  </p:pic>
                </p:oleObj>
              </mc:Fallback>
            </mc:AlternateContent>
          </a:graphicData>
        </a:graphic>
      </p:graphicFrame>
      <p:sp>
        <p:nvSpPr>
          <p:cNvPr id="4" name="Line 7"/>
          <p:cNvSpPr>
            <a:spLocks noChangeShapeType="1"/>
          </p:cNvSpPr>
          <p:nvPr/>
        </p:nvSpPr>
        <p:spPr bwMode="auto">
          <a:xfrm>
            <a:off x="1906588" y="4191000"/>
            <a:ext cx="2844800" cy="0"/>
          </a:xfrm>
          <a:prstGeom prst="line">
            <a:avLst/>
          </a:prstGeom>
          <a:noFill/>
          <a:ln w="1270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5" name="Line 8"/>
          <p:cNvSpPr>
            <a:spLocks noChangeShapeType="1"/>
          </p:cNvSpPr>
          <p:nvPr/>
        </p:nvSpPr>
        <p:spPr bwMode="auto">
          <a:xfrm flipV="1">
            <a:off x="3168650" y="3086100"/>
            <a:ext cx="0" cy="2236788"/>
          </a:xfrm>
          <a:prstGeom prst="line">
            <a:avLst/>
          </a:prstGeom>
          <a:noFill/>
          <a:ln w="1270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6" name="Text Box 9"/>
          <p:cNvSpPr txBox="1">
            <a:spLocks noChangeArrowheads="1"/>
          </p:cNvSpPr>
          <p:nvPr/>
        </p:nvSpPr>
        <p:spPr bwMode="auto">
          <a:xfrm>
            <a:off x="3167063" y="4170363"/>
            <a:ext cx="2857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0</a:t>
            </a:r>
          </a:p>
        </p:txBody>
      </p:sp>
      <p:sp>
        <p:nvSpPr>
          <p:cNvPr id="7" name="Rectangle 10"/>
          <p:cNvSpPr>
            <a:spLocks noChangeArrowheads="1"/>
          </p:cNvSpPr>
          <p:nvPr/>
        </p:nvSpPr>
        <p:spPr bwMode="auto">
          <a:xfrm>
            <a:off x="4319588" y="4270375"/>
            <a:ext cx="3984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i="1"/>
              <a:t>Re</a:t>
            </a:r>
          </a:p>
        </p:txBody>
      </p:sp>
      <p:sp>
        <p:nvSpPr>
          <p:cNvPr id="8" name="Rectangle 11"/>
          <p:cNvSpPr>
            <a:spLocks noChangeArrowheads="1"/>
          </p:cNvSpPr>
          <p:nvPr/>
        </p:nvSpPr>
        <p:spPr bwMode="auto">
          <a:xfrm>
            <a:off x="2687638" y="3017838"/>
            <a:ext cx="3984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i="1"/>
              <a:t>Im</a:t>
            </a:r>
          </a:p>
        </p:txBody>
      </p:sp>
      <p:sp>
        <p:nvSpPr>
          <p:cNvPr id="9" name="Oval 17"/>
          <p:cNvSpPr>
            <a:spLocks noChangeArrowheads="1"/>
          </p:cNvSpPr>
          <p:nvPr/>
        </p:nvSpPr>
        <p:spPr bwMode="auto">
          <a:xfrm>
            <a:off x="2519363" y="4144963"/>
            <a:ext cx="107950" cy="107950"/>
          </a:xfrm>
          <a:prstGeom prst="ellipse">
            <a:avLst/>
          </a:prstGeom>
          <a:solidFill>
            <a:srgbClr val="FF0000"/>
          </a:solidFill>
          <a:ln>
            <a:noFill/>
          </a:ln>
          <a:extLst>
            <a:ext uri="{91240B29-F687-4F45-9708-019B960494DF}">
              <a14:hiddenLine xmlns:a14="http://schemas.microsoft.com/office/drawing/2010/main" w="12700" cap="sq" algn="ctr">
                <a:solidFill>
                  <a:srgbClr val="000000"/>
                </a:solidFill>
                <a:round/>
                <a:headEnd/>
                <a:tailEnd/>
              </a14:hiddenLine>
            </a:ext>
          </a:extLst>
        </p:spPr>
        <p:txBody>
          <a:bodyPr wrap="none"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 name="Rectangle 18"/>
          <p:cNvSpPr>
            <a:spLocks noChangeArrowheads="1"/>
          </p:cNvSpPr>
          <p:nvPr/>
        </p:nvSpPr>
        <p:spPr bwMode="auto">
          <a:xfrm>
            <a:off x="2159000" y="3846513"/>
            <a:ext cx="5810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t>(-1,jo)</a:t>
            </a:r>
          </a:p>
        </p:txBody>
      </p:sp>
      <p:sp>
        <p:nvSpPr>
          <p:cNvPr id="11" name="Rectangle 12"/>
          <p:cNvSpPr>
            <a:spLocks noChangeArrowheads="1"/>
          </p:cNvSpPr>
          <p:nvPr/>
        </p:nvSpPr>
        <p:spPr bwMode="auto">
          <a:xfrm>
            <a:off x="1943100" y="4675188"/>
            <a:ext cx="5905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i="1">
                <a:sym typeface="Symbol" panose="05050102010706020507" pitchFamily="18" charset="2"/>
              </a:rPr>
              <a:t></a:t>
            </a:r>
            <a:r>
              <a:rPr lang="en-US" altLang="zh-CN" sz="1600"/>
              <a:t> =0</a:t>
            </a:r>
          </a:p>
        </p:txBody>
      </p:sp>
      <p:sp>
        <p:nvSpPr>
          <p:cNvPr id="12" name="Rectangle 13"/>
          <p:cNvSpPr>
            <a:spLocks noChangeArrowheads="1"/>
          </p:cNvSpPr>
          <p:nvPr/>
        </p:nvSpPr>
        <p:spPr bwMode="auto">
          <a:xfrm>
            <a:off x="8459788" y="3819525"/>
            <a:ext cx="6715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i="1">
                <a:sym typeface="Symbol" panose="05050102010706020507" pitchFamily="18" charset="2"/>
              </a:rPr>
              <a:t></a:t>
            </a:r>
            <a:r>
              <a:rPr lang="zh-CN" altLang="en-US" sz="1600"/>
              <a:t>＝</a:t>
            </a:r>
            <a:r>
              <a:rPr lang="zh-CN" altLang="en-US" sz="1600">
                <a:sym typeface="Symbol" panose="05050102010706020507" pitchFamily="18" charset="2"/>
              </a:rPr>
              <a:t></a:t>
            </a:r>
            <a:endParaRPr lang="zh-CN" altLang="en-US" sz="1600"/>
          </a:p>
        </p:txBody>
      </p:sp>
      <p:sp>
        <p:nvSpPr>
          <p:cNvPr id="13" name="Line 19"/>
          <p:cNvSpPr>
            <a:spLocks noChangeShapeType="1"/>
          </p:cNvSpPr>
          <p:nvPr/>
        </p:nvSpPr>
        <p:spPr bwMode="auto">
          <a:xfrm flipH="1">
            <a:off x="8423275" y="4108450"/>
            <a:ext cx="252413" cy="215900"/>
          </a:xfrm>
          <a:prstGeom prst="line">
            <a:avLst/>
          </a:prstGeom>
          <a:noFill/>
          <a:ln w="12700" cap="sq">
            <a:solidFill>
              <a:srgbClr val="FF0000"/>
            </a:solidFill>
            <a:round/>
            <a:headEnd/>
            <a:tailEnd type="triangl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4" name="Freeform 23"/>
          <p:cNvSpPr>
            <a:spLocks/>
          </p:cNvSpPr>
          <p:nvPr/>
        </p:nvSpPr>
        <p:spPr bwMode="auto">
          <a:xfrm>
            <a:off x="2519363" y="3883025"/>
            <a:ext cx="647700" cy="1193800"/>
          </a:xfrm>
          <a:custGeom>
            <a:avLst/>
            <a:gdLst>
              <a:gd name="T0" fmla="*/ 2147483647 w 408"/>
              <a:gd name="T1" fmla="*/ 2147483647 h 752"/>
              <a:gd name="T2" fmla="*/ 2147483647 w 408"/>
              <a:gd name="T3" fmla="*/ 2147483647 h 752"/>
              <a:gd name="T4" fmla="*/ 2147483647 w 408"/>
              <a:gd name="T5" fmla="*/ 2147483647 h 752"/>
              <a:gd name="T6" fmla="*/ 0 w 408"/>
              <a:gd name="T7" fmla="*/ 2147483647 h 752"/>
              <a:gd name="T8" fmla="*/ 0 60000 65536"/>
              <a:gd name="T9" fmla="*/ 0 60000 65536"/>
              <a:gd name="T10" fmla="*/ 0 60000 65536"/>
              <a:gd name="T11" fmla="*/ 0 60000 65536"/>
              <a:gd name="T12" fmla="*/ 0 w 408"/>
              <a:gd name="T13" fmla="*/ 0 h 752"/>
              <a:gd name="T14" fmla="*/ 408 w 408"/>
              <a:gd name="T15" fmla="*/ 752 h 752"/>
            </a:gdLst>
            <a:ahLst/>
            <a:cxnLst>
              <a:cxn ang="T8">
                <a:pos x="T0" y="T1"/>
              </a:cxn>
              <a:cxn ang="T9">
                <a:pos x="T2" y="T3"/>
              </a:cxn>
              <a:cxn ang="T10">
                <a:pos x="T4" y="T5"/>
              </a:cxn>
              <a:cxn ang="T11">
                <a:pos x="T6" y="T7"/>
              </a:cxn>
            </a:cxnLst>
            <a:rect l="T12" t="T13" r="T14" b="T15"/>
            <a:pathLst>
              <a:path w="408" h="752">
                <a:moveTo>
                  <a:pt x="408" y="185"/>
                </a:moveTo>
                <a:cubicBezTo>
                  <a:pt x="379" y="122"/>
                  <a:pt x="351" y="60"/>
                  <a:pt x="317" y="49"/>
                </a:cubicBezTo>
                <a:cubicBezTo>
                  <a:pt x="283" y="38"/>
                  <a:pt x="257" y="0"/>
                  <a:pt x="204" y="117"/>
                </a:cubicBezTo>
                <a:cubicBezTo>
                  <a:pt x="151" y="234"/>
                  <a:pt x="75" y="493"/>
                  <a:pt x="0" y="752"/>
                </a:cubicBezTo>
              </a:path>
            </a:pathLst>
          </a:custGeom>
          <a:noFill/>
          <a:ln w="28575" cap="sq">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 name="Arc 27"/>
          <p:cNvSpPr>
            <a:spLocks/>
          </p:cNvSpPr>
          <p:nvPr/>
        </p:nvSpPr>
        <p:spPr bwMode="auto">
          <a:xfrm rot="7191541">
            <a:off x="2548732" y="4067969"/>
            <a:ext cx="1630362" cy="1187450"/>
          </a:xfrm>
          <a:custGeom>
            <a:avLst/>
            <a:gdLst>
              <a:gd name="T0" fmla="*/ 0 w 29666"/>
              <a:gd name="T1" fmla="*/ 2147483647 h 21600"/>
              <a:gd name="T2" fmla="*/ 2147483647 w 29666"/>
              <a:gd name="T3" fmla="*/ 2147483647 h 21600"/>
              <a:gd name="T4" fmla="*/ 2147483647 w 29666"/>
              <a:gd name="T5" fmla="*/ 2147483647 h 21600"/>
              <a:gd name="T6" fmla="*/ 0 60000 65536"/>
              <a:gd name="T7" fmla="*/ 0 60000 65536"/>
              <a:gd name="T8" fmla="*/ 0 60000 65536"/>
              <a:gd name="T9" fmla="*/ 0 w 29666"/>
              <a:gd name="T10" fmla="*/ 0 h 21600"/>
              <a:gd name="T11" fmla="*/ 29666 w 29666"/>
              <a:gd name="T12" fmla="*/ 21600 h 21600"/>
            </a:gdLst>
            <a:ahLst/>
            <a:cxnLst>
              <a:cxn ang="T6">
                <a:pos x="T0" y="T1"/>
              </a:cxn>
              <a:cxn ang="T7">
                <a:pos x="T2" y="T3"/>
              </a:cxn>
              <a:cxn ang="T8">
                <a:pos x="T4" y="T5"/>
              </a:cxn>
            </a:cxnLst>
            <a:rect l="T9" t="T10" r="T11" b="T12"/>
            <a:pathLst>
              <a:path w="29666" h="21600" fill="none" extrusionOk="0">
                <a:moveTo>
                  <a:pt x="-1" y="1562"/>
                </a:moveTo>
                <a:cubicBezTo>
                  <a:pt x="2564" y="530"/>
                  <a:pt x="5302" y="-1"/>
                  <a:pt x="8067" y="0"/>
                </a:cubicBezTo>
                <a:cubicBezTo>
                  <a:pt x="19903" y="0"/>
                  <a:pt x="29535" y="9526"/>
                  <a:pt x="29665" y="21362"/>
                </a:cubicBezTo>
              </a:path>
              <a:path w="29666" h="21600" stroke="0" extrusionOk="0">
                <a:moveTo>
                  <a:pt x="-1" y="1562"/>
                </a:moveTo>
                <a:cubicBezTo>
                  <a:pt x="2564" y="530"/>
                  <a:pt x="5302" y="-1"/>
                  <a:pt x="8067" y="0"/>
                </a:cubicBezTo>
                <a:cubicBezTo>
                  <a:pt x="19903" y="0"/>
                  <a:pt x="29535" y="9526"/>
                  <a:pt x="29665" y="21362"/>
                </a:cubicBezTo>
                <a:lnTo>
                  <a:pt x="8067" y="21600"/>
                </a:lnTo>
                <a:close/>
              </a:path>
            </a:pathLst>
          </a:custGeom>
          <a:noFill/>
          <a:ln w="12700">
            <a:solidFill>
              <a:srgbClr val="FF0000"/>
            </a:solidFill>
            <a:prstDash val="dash"/>
            <a:round/>
            <a:headEnd/>
            <a:tailEnd/>
          </a:ln>
          <a:extLst>
            <a:ext uri="{909E8E84-426E-40DD-AFC4-6F175D3DCCD1}">
              <a14:hiddenFill xmlns:a14="http://schemas.microsoft.com/office/drawing/2010/main">
                <a:solidFill>
                  <a:srgbClr val="FFFFFF"/>
                </a:solidFill>
              </a14:hiddenFill>
            </a:ext>
          </a:extLst>
        </p:spPr>
        <p:txBody>
          <a:bodyPr wrap="none"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 name="Rectangle 28"/>
          <p:cNvSpPr>
            <a:spLocks noChangeArrowheads="1"/>
          </p:cNvSpPr>
          <p:nvPr/>
        </p:nvSpPr>
        <p:spPr bwMode="auto">
          <a:xfrm>
            <a:off x="1720850" y="5680977"/>
            <a:ext cx="41402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开环稳定（无右极点）画辅助圆，</a:t>
            </a:r>
            <a:r>
              <a:rPr lang="en-US" altLang="zh-CN" b="1" dirty="0">
                <a:latin typeface="+mj-ea"/>
                <a:ea typeface="+mj-ea"/>
              </a:rPr>
              <a:t>G(</a:t>
            </a:r>
            <a:r>
              <a:rPr lang="en-US" altLang="zh-CN" b="1" dirty="0" err="1">
                <a:latin typeface="+mj-ea"/>
                <a:ea typeface="+mj-ea"/>
              </a:rPr>
              <a:t>jω</a:t>
            </a:r>
            <a:r>
              <a:rPr lang="en-US" altLang="zh-CN" b="1" dirty="0">
                <a:latin typeface="+mj-ea"/>
                <a:ea typeface="+mj-ea"/>
              </a:rPr>
              <a:t>)</a:t>
            </a:r>
            <a:r>
              <a:rPr lang="zh-CN" altLang="en-US" dirty="0">
                <a:latin typeface="+mn-ea"/>
                <a:ea typeface="+mn-ea"/>
              </a:rPr>
              <a:t>不包围</a:t>
            </a:r>
            <a:r>
              <a:rPr lang="zh-CN" altLang="en-US" b="1" dirty="0">
                <a:latin typeface="+mj-ea"/>
                <a:ea typeface="+mj-ea"/>
              </a:rPr>
              <a:t>（</a:t>
            </a:r>
            <a:r>
              <a:rPr lang="en-US" altLang="zh-CN" b="1" dirty="0">
                <a:latin typeface="+mj-ea"/>
                <a:ea typeface="+mj-ea"/>
              </a:rPr>
              <a:t>-1, j0</a:t>
            </a:r>
            <a:r>
              <a:rPr lang="en-US" altLang="zh-CN" b="1" dirty="0" smtClean="0">
                <a:latin typeface="+mj-ea"/>
                <a:ea typeface="+mj-ea"/>
              </a:rPr>
              <a:t>) </a:t>
            </a:r>
            <a:r>
              <a:rPr lang="zh-CN" altLang="en-US" dirty="0" smtClean="0">
                <a:latin typeface="+mn-ea"/>
                <a:ea typeface="+mn-ea"/>
              </a:rPr>
              <a:t>点</a:t>
            </a:r>
            <a:r>
              <a:rPr lang="zh-CN" altLang="en-US" dirty="0">
                <a:latin typeface="+mn-ea"/>
                <a:ea typeface="+mn-ea"/>
              </a:rPr>
              <a:t>，所以系统闭环稳定。</a:t>
            </a:r>
          </a:p>
        </p:txBody>
      </p:sp>
      <p:graphicFrame>
        <p:nvGraphicFramePr>
          <p:cNvPr id="17" name="Object 29"/>
          <p:cNvGraphicFramePr>
            <a:graphicFrameLocks noChangeAspect="1"/>
          </p:cNvGraphicFramePr>
          <p:nvPr>
            <p:extLst>
              <p:ext uri="{D42A27DB-BD31-4B8C-83A1-F6EECF244321}">
                <p14:modId xmlns:p14="http://schemas.microsoft.com/office/powerpoint/2010/main" val="214760822"/>
              </p:ext>
            </p:extLst>
          </p:nvPr>
        </p:nvGraphicFramePr>
        <p:xfrm>
          <a:off x="6894513" y="1958976"/>
          <a:ext cx="2387600" cy="925512"/>
        </p:xfrm>
        <a:graphic>
          <a:graphicData uri="http://schemas.openxmlformats.org/presentationml/2006/ole">
            <mc:AlternateContent xmlns:mc="http://schemas.openxmlformats.org/markup-compatibility/2006">
              <mc:Choice xmlns:v="urn:schemas-microsoft-com:vml" Requires="v">
                <p:oleObj spid="_x0000_s54333" name="公式" r:id="rId5" imgW="1079280" imgH="419040" progId="Equation.3">
                  <p:embed/>
                </p:oleObj>
              </mc:Choice>
              <mc:Fallback>
                <p:oleObj name="公式" r:id="rId5" imgW="1079280" imgH="419040" progId="Equation.3">
                  <p:embed/>
                  <p:pic>
                    <p:nvPicPr>
                      <p:cNvPr id="53251" name="Object 2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94513" y="1958976"/>
                        <a:ext cx="2387600" cy="925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lgn="ctr">
                            <a:solidFill>
                              <a:srgbClr val="FFFFFF"/>
                            </a:solidFill>
                            <a:miter lim="800000"/>
                            <a:headEnd/>
                            <a:tailEnd/>
                          </a14:hiddenLine>
                        </a:ext>
                        <a:ext uri="{AF507438-7753-43E0-B8FC-AC1667EBCBE1}">
                          <a14:hiddenEffects xmlns:a14="http://schemas.microsoft.com/office/drawing/2010/main">
                            <a:effectLst>
                              <a:outerShdw dist="107763" dir="13500000" algn="ctr" rotWithShape="0">
                                <a:schemeClr val="bg2"/>
                              </a:outerShdw>
                            </a:effectLst>
                          </a14:hiddenEffects>
                        </a:ext>
                      </a:extLst>
                    </p:spPr>
                  </p:pic>
                </p:oleObj>
              </mc:Fallback>
            </mc:AlternateContent>
          </a:graphicData>
        </a:graphic>
      </p:graphicFrame>
      <p:sp>
        <p:nvSpPr>
          <p:cNvPr id="18" name="Line 31"/>
          <p:cNvSpPr>
            <a:spLocks noChangeShapeType="1"/>
          </p:cNvSpPr>
          <p:nvPr/>
        </p:nvSpPr>
        <p:spPr bwMode="auto">
          <a:xfrm>
            <a:off x="7351713" y="4322763"/>
            <a:ext cx="2357437" cy="0"/>
          </a:xfrm>
          <a:prstGeom prst="line">
            <a:avLst/>
          </a:prstGeom>
          <a:noFill/>
          <a:ln w="1270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19" name="Line 32"/>
          <p:cNvSpPr>
            <a:spLocks noChangeShapeType="1"/>
          </p:cNvSpPr>
          <p:nvPr/>
        </p:nvSpPr>
        <p:spPr bwMode="auto">
          <a:xfrm flipV="1">
            <a:off x="8397875" y="3408363"/>
            <a:ext cx="0" cy="1924050"/>
          </a:xfrm>
          <a:prstGeom prst="line">
            <a:avLst/>
          </a:prstGeom>
          <a:noFill/>
          <a:ln w="1270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20" name="Text Box 33"/>
          <p:cNvSpPr txBox="1">
            <a:spLocks noChangeArrowheads="1"/>
          </p:cNvSpPr>
          <p:nvPr/>
        </p:nvSpPr>
        <p:spPr bwMode="auto">
          <a:xfrm>
            <a:off x="8166100" y="4251325"/>
            <a:ext cx="2111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0</a:t>
            </a:r>
          </a:p>
        </p:txBody>
      </p:sp>
      <p:sp>
        <p:nvSpPr>
          <p:cNvPr id="21" name="Rectangle 34"/>
          <p:cNvSpPr>
            <a:spLocks noChangeArrowheads="1"/>
          </p:cNvSpPr>
          <p:nvPr/>
        </p:nvSpPr>
        <p:spPr bwMode="auto">
          <a:xfrm>
            <a:off x="9351963" y="4387850"/>
            <a:ext cx="3984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i="1"/>
              <a:t>Re</a:t>
            </a:r>
          </a:p>
        </p:txBody>
      </p:sp>
      <p:sp>
        <p:nvSpPr>
          <p:cNvPr id="22" name="Rectangle 35"/>
          <p:cNvSpPr>
            <a:spLocks noChangeArrowheads="1"/>
          </p:cNvSpPr>
          <p:nvPr/>
        </p:nvSpPr>
        <p:spPr bwMode="auto">
          <a:xfrm>
            <a:off x="7999413" y="3351213"/>
            <a:ext cx="3984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i="1"/>
              <a:t>Im</a:t>
            </a:r>
          </a:p>
        </p:txBody>
      </p:sp>
      <p:sp>
        <p:nvSpPr>
          <p:cNvPr id="23" name="Oval 36"/>
          <p:cNvSpPr>
            <a:spLocks noChangeArrowheads="1"/>
          </p:cNvSpPr>
          <p:nvPr/>
        </p:nvSpPr>
        <p:spPr bwMode="auto">
          <a:xfrm>
            <a:off x="7859713" y="4284663"/>
            <a:ext cx="90487" cy="88900"/>
          </a:xfrm>
          <a:prstGeom prst="ellipse">
            <a:avLst/>
          </a:prstGeom>
          <a:solidFill>
            <a:srgbClr val="FF0000"/>
          </a:solidFill>
          <a:ln>
            <a:noFill/>
          </a:ln>
          <a:extLst>
            <a:ext uri="{91240B29-F687-4F45-9708-019B960494DF}">
              <a14:hiddenLine xmlns:a14="http://schemas.microsoft.com/office/drawing/2010/main" w="12700" cap="sq" algn="ctr">
                <a:solidFill>
                  <a:srgbClr val="000000"/>
                </a:solidFill>
                <a:round/>
                <a:headEnd/>
                <a:tailEnd/>
              </a14:hiddenLine>
            </a:ext>
          </a:extLst>
        </p:spPr>
        <p:txBody>
          <a:bodyPr wrap="none"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 name="Rectangle 37"/>
          <p:cNvSpPr>
            <a:spLocks noChangeArrowheads="1"/>
          </p:cNvSpPr>
          <p:nvPr/>
        </p:nvSpPr>
        <p:spPr bwMode="auto">
          <a:xfrm>
            <a:off x="7512050" y="4300538"/>
            <a:ext cx="57626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t>(-1,jo)</a:t>
            </a:r>
          </a:p>
        </p:txBody>
      </p:sp>
      <p:sp>
        <p:nvSpPr>
          <p:cNvPr id="25" name="Freeform 40"/>
          <p:cNvSpPr>
            <a:spLocks/>
          </p:cNvSpPr>
          <p:nvPr/>
        </p:nvSpPr>
        <p:spPr bwMode="auto">
          <a:xfrm>
            <a:off x="7516813" y="3819525"/>
            <a:ext cx="895350" cy="506413"/>
          </a:xfrm>
          <a:custGeom>
            <a:avLst/>
            <a:gdLst>
              <a:gd name="T0" fmla="*/ 2147483647 w 1066"/>
              <a:gd name="T1" fmla="*/ 2147483647 h 385"/>
              <a:gd name="T2" fmla="*/ 2147483647 w 1066"/>
              <a:gd name="T3" fmla="*/ 2147483647 h 385"/>
              <a:gd name="T4" fmla="*/ 0 w 1066"/>
              <a:gd name="T5" fmla="*/ 0 h 385"/>
              <a:gd name="T6" fmla="*/ 0 60000 65536"/>
              <a:gd name="T7" fmla="*/ 0 60000 65536"/>
              <a:gd name="T8" fmla="*/ 0 60000 65536"/>
              <a:gd name="T9" fmla="*/ 0 w 1066"/>
              <a:gd name="T10" fmla="*/ 0 h 385"/>
              <a:gd name="T11" fmla="*/ 1066 w 1066"/>
              <a:gd name="T12" fmla="*/ 385 h 385"/>
            </a:gdLst>
            <a:ahLst/>
            <a:cxnLst>
              <a:cxn ang="T6">
                <a:pos x="T0" y="T1"/>
              </a:cxn>
              <a:cxn ang="T7">
                <a:pos x="T2" y="T3"/>
              </a:cxn>
              <a:cxn ang="T8">
                <a:pos x="T4" y="T5"/>
              </a:cxn>
            </a:cxnLst>
            <a:rect l="T9" t="T10" r="T11" b="T12"/>
            <a:pathLst>
              <a:path w="1066" h="385">
                <a:moveTo>
                  <a:pt x="1066" y="385"/>
                </a:moveTo>
                <a:cubicBezTo>
                  <a:pt x="985" y="303"/>
                  <a:pt x="904" y="222"/>
                  <a:pt x="726" y="158"/>
                </a:cubicBezTo>
                <a:cubicBezTo>
                  <a:pt x="548" y="94"/>
                  <a:pt x="121" y="30"/>
                  <a:pt x="0" y="0"/>
                </a:cubicBezTo>
              </a:path>
            </a:pathLst>
          </a:custGeom>
          <a:noFill/>
          <a:ln w="28575" cap="sq">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 name="Arc 41"/>
          <p:cNvSpPr>
            <a:spLocks/>
          </p:cNvSpPr>
          <p:nvPr/>
        </p:nvSpPr>
        <p:spPr bwMode="auto">
          <a:xfrm rot="7163849">
            <a:off x="7576344" y="3493294"/>
            <a:ext cx="1350962" cy="1962150"/>
          </a:xfrm>
          <a:custGeom>
            <a:avLst/>
            <a:gdLst>
              <a:gd name="T0" fmla="*/ 0 w 29667"/>
              <a:gd name="T1" fmla="*/ 2147483647 h 43077"/>
              <a:gd name="T2" fmla="*/ 2147483647 w 29667"/>
              <a:gd name="T3" fmla="*/ 2147483647 h 43077"/>
              <a:gd name="T4" fmla="*/ 2147483647 w 29667"/>
              <a:gd name="T5" fmla="*/ 2147483647 h 43077"/>
              <a:gd name="T6" fmla="*/ 0 60000 65536"/>
              <a:gd name="T7" fmla="*/ 0 60000 65536"/>
              <a:gd name="T8" fmla="*/ 0 60000 65536"/>
              <a:gd name="T9" fmla="*/ 0 w 29667"/>
              <a:gd name="T10" fmla="*/ 0 h 43077"/>
              <a:gd name="T11" fmla="*/ 29667 w 29667"/>
              <a:gd name="T12" fmla="*/ 43077 h 43077"/>
            </a:gdLst>
            <a:ahLst/>
            <a:cxnLst>
              <a:cxn ang="T6">
                <a:pos x="T0" y="T1"/>
              </a:cxn>
              <a:cxn ang="T7">
                <a:pos x="T2" y="T3"/>
              </a:cxn>
              <a:cxn ang="T8">
                <a:pos x="T4" y="T5"/>
              </a:cxn>
            </a:cxnLst>
            <a:rect l="T9" t="T10" r="T11" b="T12"/>
            <a:pathLst>
              <a:path w="29667" h="43077" fill="none" extrusionOk="0">
                <a:moveTo>
                  <a:pt x="-1" y="1562"/>
                </a:moveTo>
                <a:cubicBezTo>
                  <a:pt x="2564" y="530"/>
                  <a:pt x="5302" y="-1"/>
                  <a:pt x="8067" y="0"/>
                </a:cubicBezTo>
                <a:cubicBezTo>
                  <a:pt x="19996" y="0"/>
                  <a:pt x="29667" y="9670"/>
                  <a:pt x="29667" y="21600"/>
                </a:cubicBezTo>
                <a:cubicBezTo>
                  <a:pt x="29667" y="32637"/>
                  <a:pt x="21345" y="41899"/>
                  <a:pt x="10370" y="43076"/>
                </a:cubicBezTo>
              </a:path>
              <a:path w="29667" h="43077" stroke="0" extrusionOk="0">
                <a:moveTo>
                  <a:pt x="-1" y="1562"/>
                </a:moveTo>
                <a:cubicBezTo>
                  <a:pt x="2564" y="530"/>
                  <a:pt x="5302" y="-1"/>
                  <a:pt x="8067" y="0"/>
                </a:cubicBezTo>
                <a:cubicBezTo>
                  <a:pt x="19996" y="0"/>
                  <a:pt x="29667" y="9670"/>
                  <a:pt x="29667" y="21600"/>
                </a:cubicBezTo>
                <a:cubicBezTo>
                  <a:pt x="29667" y="32637"/>
                  <a:pt x="21345" y="41899"/>
                  <a:pt x="10370" y="43076"/>
                </a:cubicBezTo>
                <a:lnTo>
                  <a:pt x="8067" y="21600"/>
                </a:lnTo>
                <a:close/>
              </a:path>
            </a:pathLst>
          </a:custGeom>
          <a:noFill/>
          <a:ln w="12700">
            <a:solidFill>
              <a:srgbClr val="FF0000"/>
            </a:solidFill>
            <a:prstDash val="dash"/>
            <a:round/>
            <a:headEnd/>
            <a:tailEnd/>
          </a:ln>
          <a:extLst>
            <a:ext uri="{909E8E84-426E-40DD-AFC4-6F175D3DCCD1}">
              <a14:hiddenFill xmlns:a14="http://schemas.microsoft.com/office/drawing/2010/main">
                <a:solidFill>
                  <a:srgbClr val="FFFFFF"/>
                </a:solidFill>
              </a14:hiddenFill>
            </a:ext>
          </a:extLst>
        </p:spPr>
        <p:txBody>
          <a:bodyPr wrap="none"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 name="Rectangle 44"/>
          <p:cNvSpPr>
            <a:spLocks noChangeArrowheads="1"/>
          </p:cNvSpPr>
          <p:nvPr/>
        </p:nvSpPr>
        <p:spPr bwMode="auto">
          <a:xfrm>
            <a:off x="6227763" y="5676900"/>
            <a:ext cx="428571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开环稳定（无右极点）画辅助圆，</a:t>
            </a:r>
            <a:r>
              <a:rPr lang="en-US" altLang="zh-CN" b="1" dirty="0">
                <a:latin typeface="+mj-ea"/>
                <a:ea typeface="+mj-ea"/>
              </a:rPr>
              <a:t>G(</a:t>
            </a:r>
            <a:r>
              <a:rPr lang="en-US" altLang="zh-CN" b="1" dirty="0" err="1">
                <a:latin typeface="+mj-ea"/>
                <a:ea typeface="+mj-ea"/>
              </a:rPr>
              <a:t>jω</a:t>
            </a:r>
            <a:r>
              <a:rPr lang="en-US" altLang="zh-CN" b="1" dirty="0">
                <a:latin typeface="+mj-ea"/>
                <a:ea typeface="+mj-ea"/>
              </a:rPr>
              <a:t>)</a:t>
            </a:r>
            <a:r>
              <a:rPr lang="zh-CN" altLang="en-US" dirty="0">
                <a:latin typeface="+mn-ea"/>
                <a:ea typeface="+mn-ea"/>
              </a:rPr>
              <a:t>包围</a:t>
            </a:r>
            <a:r>
              <a:rPr lang="zh-CN" altLang="en-US" b="1" dirty="0">
                <a:latin typeface="+mj-ea"/>
                <a:ea typeface="+mj-ea"/>
              </a:rPr>
              <a:t>（</a:t>
            </a:r>
            <a:r>
              <a:rPr lang="en-US" altLang="zh-CN" b="1" dirty="0">
                <a:latin typeface="+mj-ea"/>
                <a:ea typeface="+mj-ea"/>
              </a:rPr>
              <a:t>-1, j0</a:t>
            </a:r>
            <a:r>
              <a:rPr lang="en-US" altLang="zh-CN" b="1" dirty="0" smtClean="0">
                <a:latin typeface="+mj-ea"/>
                <a:ea typeface="+mj-ea"/>
              </a:rPr>
              <a:t>) </a:t>
            </a:r>
            <a:r>
              <a:rPr lang="zh-CN" altLang="en-US" dirty="0" smtClean="0">
                <a:latin typeface="+mn-ea"/>
                <a:ea typeface="+mn-ea"/>
              </a:rPr>
              <a:t>点</a:t>
            </a:r>
            <a:r>
              <a:rPr lang="zh-CN" altLang="en-US" dirty="0">
                <a:latin typeface="+mn-ea"/>
                <a:ea typeface="+mn-ea"/>
              </a:rPr>
              <a:t>，所以系统闭环不稳定。</a:t>
            </a:r>
          </a:p>
        </p:txBody>
      </p:sp>
      <p:sp>
        <p:nvSpPr>
          <p:cNvPr id="28" name="Text Box 59"/>
          <p:cNvSpPr txBox="1">
            <a:spLocks noChangeArrowheads="1"/>
          </p:cNvSpPr>
          <p:nvPr/>
        </p:nvSpPr>
        <p:spPr bwMode="auto">
          <a:xfrm>
            <a:off x="534987" y="1249368"/>
            <a:ext cx="792163" cy="50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800" b="1" dirty="0">
                <a:solidFill>
                  <a:srgbClr val="C00000"/>
                </a:solidFill>
                <a:latin typeface="+mj-ea"/>
                <a:ea typeface="+mj-ea"/>
              </a:rPr>
              <a:t>例：</a:t>
            </a:r>
          </a:p>
        </p:txBody>
      </p:sp>
      <p:sp>
        <p:nvSpPr>
          <p:cNvPr id="29" name="Text Box 61"/>
          <p:cNvSpPr txBox="1">
            <a:spLocks noChangeArrowheads="1"/>
          </p:cNvSpPr>
          <p:nvPr/>
        </p:nvSpPr>
        <p:spPr bwMode="auto">
          <a:xfrm>
            <a:off x="1168399" y="1349956"/>
            <a:ext cx="69484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根据系统的传递函数及耐氏图判断系统的稳定性。</a:t>
            </a:r>
          </a:p>
        </p:txBody>
      </p:sp>
      <p:sp>
        <p:nvSpPr>
          <p:cNvPr id="30" name="Rectangle 62"/>
          <p:cNvSpPr>
            <a:spLocks noChangeArrowheads="1"/>
          </p:cNvSpPr>
          <p:nvPr/>
        </p:nvSpPr>
        <p:spPr bwMode="auto">
          <a:xfrm>
            <a:off x="6983413" y="3424238"/>
            <a:ext cx="5905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i="1">
                <a:sym typeface="Symbol" panose="05050102010706020507" pitchFamily="18" charset="2"/>
              </a:rPr>
              <a:t></a:t>
            </a:r>
            <a:r>
              <a:rPr lang="en-US" altLang="zh-CN" sz="1600"/>
              <a:t> =0</a:t>
            </a:r>
          </a:p>
        </p:txBody>
      </p:sp>
      <p:sp>
        <p:nvSpPr>
          <p:cNvPr id="31" name="Rectangle 63"/>
          <p:cNvSpPr>
            <a:spLocks noChangeArrowheads="1"/>
          </p:cNvSpPr>
          <p:nvPr/>
        </p:nvSpPr>
        <p:spPr bwMode="auto">
          <a:xfrm>
            <a:off x="3167063" y="3711575"/>
            <a:ext cx="6715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i="1">
                <a:sym typeface="Symbol" panose="05050102010706020507" pitchFamily="18" charset="2"/>
              </a:rPr>
              <a:t></a:t>
            </a:r>
            <a:r>
              <a:rPr lang="zh-CN" altLang="en-US" sz="1600"/>
              <a:t>＝</a:t>
            </a:r>
            <a:r>
              <a:rPr lang="zh-CN" altLang="en-US" sz="1600">
                <a:sym typeface="Symbol" panose="05050102010706020507" pitchFamily="18" charset="2"/>
              </a:rPr>
              <a:t></a:t>
            </a:r>
            <a:endParaRPr lang="zh-CN" altLang="en-US" sz="1600"/>
          </a:p>
        </p:txBody>
      </p:sp>
      <p:sp>
        <p:nvSpPr>
          <p:cNvPr id="32" name="Line 64"/>
          <p:cNvSpPr>
            <a:spLocks noChangeShapeType="1"/>
          </p:cNvSpPr>
          <p:nvPr/>
        </p:nvSpPr>
        <p:spPr bwMode="auto">
          <a:xfrm flipH="1">
            <a:off x="3130550" y="4000500"/>
            <a:ext cx="252413" cy="215900"/>
          </a:xfrm>
          <a:prstGeom prst="line">
            <a:avLst/>
          </a:prstGeom>
          <a:noFill/>
          <a:ln w="12700" cap="sq">
            <a:solidFill>
              <a:srgbClr val="FF0000"/>
            </a:solidFill>
            <a:round/>
            <a:headEnd/>
            <a:tailEnd type="triangl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Tree>
    <p:extLst>
      <p:ext uri="{BB962C8B-B14F-4D97-AF65-F5344CB8AC3E}">
        <p14:creationId xmlns:p14="http://schemas.microsoft.com/office/powerpoint/2010/main" val="1896785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grpId="0" nodeType="click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wipe(right)">
                                      <p:cBhvr>
                                        <p:cTn id="18" dur="2000"/>
                                        <p:tgtEl>
                                          <p:spTgt spid="2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ppt_x"/>
                                          </p:val>
                                        </p:tav>
                                        <p:tav tm="100000">
                                          <p:val>
                                            <p:strVal val="#ppt_x"/>
                                          </p:val>
                                        </p:tav>
                                      </p:tavLst>
                                    </p:anim>
                                    <p:anim calcmode="lin" valueType="num">
                                      <p:cBhvr additive="base">
                                        <p:cTn id="2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26" grpId="0" animBg="1"/>
      <p:bldP spid="2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18"/>
          <p:cNvSpPr/>
          <p:nvPr/>
        </p:nvSpPr>
        <p:spPr>
          <a:xfrm>
            <a:off x="5808549" y="2511254"/>
            <a:ext cx="5092700" cy="3464095"/>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5.3 </a:t>
            </a:r>
            <a:r>
              <a:rPr lang="zh-CN" altLang="en-US" dirty="0"/>
              <a:t>基于系统开环频率特性的</a:t>
            </a:r>
            <a:r>
              <a:rPr lang="zh-CN" altLang="en-US" dirty="0" smtClean="0"/>
              <a:t>奈奎斯特稳定判据</a:t>
            </a:r>
            <a:endParaRPr lang="zh-CN" altLang="en-US" dirty="0"/>
          </a:p>
        </p:txBody>
      </p:sp>
      <p:graphicFrame>
        <p:nvGraphicFramePr>
          <p:cNvPr id="3" name="Object 32"/>
          <p:cNvGraphicFramePr>
            <a:graphicFrameLocks noChangeAspect="1"/>
          </p:cNvGraphicFramePr>
          <p:nvPr>
            <p:extLst>
              <p:ext uri="{D42A27DB-BD31-4B8C-83A1-F6EECF244321}">
                <p14:modId xmlns:p14="http://schemas.microsoft.com/office/powerpoint/2010/main" val="1651749802"/>
              </p:ext>
            </p:extLst>
          </p:nvPr>
        </p:nvGraphicFramePr>
        <p:xfrm>
          <a:off x="1179513" y="2109788"/>
          <a:ext cx="4044950" cy="952500"/>
        </p:xfrm>
        <a:graphic>
          <a:graphicData uri="http://schemas.openxmlformats.org/presentationml/2006/ole">
            <mc:AlternateContent xmlns:mc="http://schemas.openxmlformats.org/markup-compatibility/2006">
              <mc:Choice xmlns:v="urn:schemas-microsoft-com:vml" Requires="v">
                <p:oleObj spid="_x0000_s55327" name="公式" r:id="rId3" imgW="2057400" imgH="431640" progId="Equation.3">
                  <p:embed/>
                </p:oleObj>
              </mc:Choice>
              <mc:Fallback>
                <p:oleObj name="公式" r:id="rId3" imgW="2057400" imgH="431640" progId="Equation.3">
                  <p:embed/>
                  <p:pic>
                    <p:nvPicPr>
                      <p:cNvPr id="54274" name="Object 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9513" y="2109788"/>
                        <a:ext cx="4044950" cy="952500"/>
                      </a:xfrm>
                      <a:prstGeom prst="rect">
                        <a:avLst/>
                      </a:prstGeom>
                      <a:solidFill>
                        <a:schemeClr val="accent1">
                          <a:lumMod val="10000"/>
                          <a:lumOff val="90000"/>
                        </a:schemeClr>
                      </a:solidFill>
                      <a:ln>
                        <a:noFill/>
                      </a:ln>
                      <a:effectLst/>
                    </p:spPr>
                  </p:pic>
                </p:oleObj>
              </mc:Fallback>
            </mc:AlternateContent>
          </a:graphicData>
        </a:graphic>
      </p:graphicFrame>
      <p:sp>
        <p:nvSpPr>
          <p:cNvPr id="4" name="Rectangle 43"/>
          <p:cNvSpPr>
            <a:spLocks noChangeArrowheads="1"/>
          </p:cNvSpPr>
          <p:nvPr/>
        </p:nvSpPr>
        <p:spPr bwMode="auto">
          <a:xfrm>
            <a:off x="6074740" y="3673612"/>
            <a:ext cx="4529137" cy="1874389"/>
          </a:xfrm>
          <a:prstGeom prst="rect">
            <a:avLst/>
          </a:prstGeom>
          <a:solidFill>
            <a:srgbClr val="FFFFFF">
              <a:alpha val="0"/>
            </a:srgbClr>
          </a:solidFill>
          <a:ln w="9525">
            <a:noFill/>
            <a:miter lim="800000"/>
            <a:headEnd/>
            <a:tailEnd/>
          </a:ln>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641350" eaLnBrk="1" hangingPunct="1">
              <a:lnSpc>
                <a:spcPct val="150000"/>
              </a:lnSpc>
              <a:spcBef>
                <a:spcPct val="20000"/>
              </a:spcBef>
            </a:pPr>
            <a:r>
              <a:rPr lang="zh-CN" altLang="en-US" sz="2400" dirty="0" smtClean="0">
                <a:latin typeface="+mn-ea"/>
                <a:ea typeface="+mn-ea"/>
              </a:rPr>
              <a:t>开环</a:t>
            </a:r>
            <a:r>
              <a:rPr lang="zh-CN" altLang="en-US" sz="2400" dirty="0">
                <a:latin typeface="+mn-ea"/>
                <a:ea typeface="+mn-ea"/>
              </a:rPr>
              <a:t>稳定（无右极点</a:t>
            </a:r>
            <a:r>
              <a:rPr lang="zh-CN" altLang="en-US" sz="2400" dirty="0" smtClean="0">
                <a:latin typeface="+mn-ea"/>
                <a:ea typeface="+mn-ea"/>
              </a:rPr>
              <a:t>）画</a:t>
            </a:r>
            <a:r>
              <a:rPr lang="zh-CN" altLang="en-US" sz="2400" dirty="0">
                <a:latin typeface="+mn-ea"/>
                <a:ea typeface="+mn-ea"/>
              </a:rPr>
              <a:t>辅助圆，</a:t>
            </a:r>
            <a:r>
              <a:rPr lang="en-US" altLang="zh-CN" sz="2400" b="1" dirty="0">
                <a:latin typeface="+mj-ea"/>
                <a:ea typeface="+mj-ea"/>
              </a:rPr>
              <a:t>G(</a:t>
            </a:r>
            <a:r>
              <a:rPr lang="en-US" altLang="zh-CN" sz="2400" b="1" dirty="0" err="1">
                <a:latin typeface="+mj-ea"/>
                <a:ea typeface="+mj-ea"/>
              </a:rPr>
              <a:t>jω</a:t>
            </a:r>
            <a:r>
              <a:rPr lang="en-US" altLang="zh-CN" sz="2400" b="1" dirty="0" smtClean="0">
                <a:latin typeface="+mj-ea"/>
                <a:ea typeface="+mj-ea"/>
              </a:rPr>
              <a:t>) </a:t>
            </a:r>
            <a:r>
              <a:rPr lang="zh-CN" altLang="en-US" sz="2400" dirty="0" smtClean="0">
                <a:latin typeface="+mn-ea"/>
                <a:ea typeface="+mn-ea"/>
              </a:rPr>
              <a:t>不包围</a:t>
            </a:r>
            <a:r>
              <a:rPr lang="zh-CN" altLang="en-US" sz="2400" b="1" dirty="0">
                <a:latin typeface="+mj-ea"/>
                <a:ea typeface="+mj-ea"/>
              </a:rPr>
              <a:t>（</a:t>
            </a:r>
            <a:r>
              <a:rPr lang="en-US" altLang="zh-CN" sz="2400" b="1" dirty="0">
                <a:latin typeface="+mj-ea"/>
                <a:ea typeface="+mj-ea"/>
              </a:rPr>
              <a:t>-1, j0</a:t>
            </a:r>
            <a:r>
              <a:rPr lang="en-US" altLang="zh-CN" sz="2400" b="1" dirty="0" smtClean="0">
                <a:latin typeface="+mj-ea"/>
                <a:ea typeface="+mj-ea"/>
              </a:rPr>
              <a:t>) </a:t>
            </a:r>
            <a:r>
              <a:rPr lang="zh-CN" altLang="en-US" sz="2400" dirty="0" smtClean="0">
                <a:latin typeface="+mn-ea"/>
                <a:ea typeface="+mn-ea"/>
              </a:rPr>
              <a:t>点</a:t>
            </a:r>
            <a:r>
              <a:rPr lang="zh-CN" altLang="en-US" sz="2400" dirty="0">
                <a:latin typeface="+mn-ea"/>
                <a:ea typeface="+mn-ea"/>
              </a:rPr>
              <a:t>，所以</a:t>
            </a:r>
            <a:r>
              <a:rPr lang="zh-CN" altLang="en-US" sz="2400" dirty="0" smtClean="0">
                <a:latin typeface="+mn-ea"/>
                <a:ea typeface="+mn-ea"/>
              </a:rPr>
              <a:t>系统闭环</a:t>
            </a:r>
            <a:r>
              <a:rPr lang="zh-CN" altLang="en-US" sz="2400" dirty="0">
                <a:latin typeface="+mn-ea"/>
                <a:ea typeface="+mn-ea"/>
              </a:rPr>
              <a:t>稳定。</a:t>
            </a:r>
          </a:p>
        </p:txBody>
      </p:sp>
      <p:sp>
        <p:nvSpPr>
          <p:cNvPr id="5" name="Text Box 45"/>
          <p:cNvSpPr txBox="1">
            <a:spLocks noChangeArrowheads="1"/>
          </p:cNvSpPr>
          <p:nvPr/>
        </p:nvSpPr>
        <p:spPr bwMode="auto">
          <a:xfrm>
            <a:off x="547687" y="1089025"/>
            <a:ext cx="792163" cy="56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800" b="1" dirty="0">
                <a:solidFill>
                  <a:srgbClr val="C00000"/>
                </a:solidFill>
                <a:latin typeface="+mj-ea"/>
                <a:ea typeface="+mj-ea"/>
              </a:rPr>
              <a:t>例：</a:t>
            </a:r>
          </a:p>
        </p:txBody>
      </p:sp>
      <p:sp>
        <p:nvSpPr>
          <p:cNvPr id="6" name="Text Box 46"/>
          <p:cNvSpPr txBox="1">
            <a:spLocks noChangeArrowheads="1"/>
          </p:cNvSpPr>
          <p:nvPr/>
        </p:nvSpPr>
        <p:spPr bwMode="auto">
          <a:xfrm>
            <a:off x="1168399" y="1180276"/>
            <a:ext cx="69484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根据系统的传递函数及耐氏图判断系统的稳定性。</a:t>
            </a:r>
          </a:p>
        </p:txBody>
      </p:sp>
      <p:grpSp>
        <p:nvGrpSpPr>
          <p:cNvPr id="7" name="Group 54"/>
          <p:cNvGrpSpPr>
            <a:grpSpLocks/>
          </p:cNvGrpSpPr>
          <p:nvPr/>
        </p:nvGrpSpPr>
        <p:grpSpPr bwMode="auto">
          <a:xfrm>
            <a:off x="1606550" y="3255963"/>
            <a:ext cx="3325813" cy="2838450"/>
            <a:chOff x="612" y="1548"/>
            <a:chExt cx="2095" cy="1788"/>
          </a:xfrm>
        </p:grpSpPr>
        <p:sp>
          <p:nvSpPr>
            <p:cNvPr id="8" name="Line 34"/>
            <p:cNvSpPr>
              <a:spLocks noChangeShapeType="1"/>
            </p:cNvSpPr>
            <p:nvPr/>
          </p:nvSpPr>
          <p:spPr bwMode="auto">
            <a:xfrm>
              <a:off x="878" y="2302"/>
              <a:ext cx="1829" cy="0"/>
            </a:xfrm>
            <a:prstGeom prst="line">
              <a:avLst/>
            </a:prstGeom>
            <a:noFill/>
            <a:ln w="1270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9" name="Line 35"/>
            <p:cNvSpPr>
              <a:spLocks noChangeShapeType="1"/>
            </p:cNvSpPr>
            <p:nvPr/>
          </p:nvSpPr>
          <p:spPr bwMode="auto">
            <a:xfrm flipV="1">
              <a:off x="1690" y="1592"/>
              <a:ext cx="0" cy="1744"/>
            </a:xfrm>
            <a:prstGeom prst="line">
              <a:avLst/>
            </a:prstGeom>
            <a:noFill/>
            <a:ln w="1270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10" name="Text Box 36"/>
            <p:cNvSpPr txBox="1">
              <a:spLocks noChangeArrowheads="1"/>
            </p:cNvSpPr>
            <p:nvPr/>
          </p:nvSpPr>
          <p:spPr bwMode="auto">
            <a:xfrm>
              <a:off x="1510" y="2246"/>
              <a:ext cx="16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0</a:t>
              </a:r>
            </a:p>
          </p:txBody>
        </p:sp>
        <p:sp>
          <p:nvSpPr>
            <p:cNvPr id="11" name="Rectangle 37"/>
            <p:cNvSpPr>
              <a:spLocks noChangeArrowheads="1"/>
            </p:cNvSpPr>
            <p:nvPr/>
          </p:nvSpPr>
          <p:spPr bwMode="auto">
            <a:xfrm>
              <a:off x="2435" y="2023"/>
              <a:ext cx="251"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i="1"/>
                <a:t>Re</a:t>
              </a:r>
            </a:p>
          </p:txBody>
        </p:sp>
        <p:sp>
          <p:nvSpPr>
            <p:cNvPr id="12" name="Rectangle 38"/>
            <p:cNvSpPr>
              <a:spLocks noChangeArrowheads="1"/>
            </p:cNvSpPr>
            <p:nvPr/>
          </p:nvSpPr>
          <p:spPr bwMode="auto">
            <a:xfrm>
              <a:off x="1380" y="1548"/>
              <a:ext cx="25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i="1"/>
                <a:t>Im</a:t>
              </a:r>
            </a:p>
          </p:txBody>
        </p:sp>
        <p:sp>
          <p:nvSpPr>
            <p:cNvPr id="13" name="Oval 39"/>
            <p:cNvSpPr>
              <a:spLocks noChangeArrowheads="1"/>
            </p:cNvSpPr>
            <p:nvPr/>
          </p:nvSpPr>
          <p:spPr bwMode="auto">
            <a:xfrm>
              <a:off x="1272" y="2272"/>
              <a:ext cx="70" cy="69"/>
            </a:xfrm>
            <a:prstGeom prst="ellipse">
              <a:avLst/>
            </a:prstGeom>
            <a:solidFill>
              <a:srgbClr val="FF0000"/>
            </a:solidFill>
            <a:ln>
              <a:noFill/>
            </a:ln>
            <a:extLst>
              <a:ext uri="{91240B29-F687-4F45-9708-019B960494DF}">
                <a14:hiddenLine xmlns:a14="http://schemas.microsoft.com/office/drawing/2010/main" w="12700" cap="sq" algn="ctr">
                  <a:solidFill>
                    <a:srgbClr val="000000"/>
                  </a:solidFill>
                  <a:round/>
                  <a:headEnd/>
                  <a:tailEnd/>
                </a14:hiddenLine>
              </a:ext>
            </a:extLst>
          </p:spPr>
          <p:txBody>
            <a:bodyPr wrap="none"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 name="Rectangle 40"/>
            <p:cNvSpPr>
              <a:spLocks noChangeArrowheads="1"/>
            </p:cNvSpPr>
            <p:nvPr/>
          </p:nvSpPr>
          <p:spPr bwMode="auto">
            <a:xfrm>
              <a:off x="1093" y="2033"/>
              <a:ext cx="44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t>(-1,jo)</a:t>
              </a:r>
            </a:p>
          </p:txBody>
        </p:sp>
        <p:sp>
          <p:nvSpPr>
            <p:cNvPr id="15" name="Freeform 42"/>
            <p:cNvSpPr>
              <a:spLocks/>
            </p:cNvSpPr>
            <p:nvPr/>
          </p:nvSpPr>
          <p:spPr bwMode="auto">
            <a:xfrm>
              <a:off x="731" y="2129"/>
              <a:ext cx="950" cy="621"/>
            </a:xfrm>
            <a:custGeom>
              <a:avLst/>
              <a:gdLst>
                <a:gd name="T0" fmla="*/ 5051 w 771"/>
                <a:gd name="T1" fmla="*/ 922 h 504"/>
                <a:gd name="T2" fmla="*/ 4305 w 771"/>
                <a:gd name="T3" fmla="*/ 179 h 504"/>
                <a:gd name="T4" fmla="*/ 3562 w 771"/>
                <a:gd name="T5" fmla="*/ 1371 h 504"/>
                <a:gd name="T6" fmla="*/ 2820 w 771"/>
                <a:gd name="T7" fmla="*/ 1667 h 504"/>
                <a:gd name="T8" fmla="*/ 1925 w 771"/>
                <a:gd name="T9" fmla="*/ 179 h 504"/>
                <a:gd name="T10" fmla="*/ 1037 w 771"/>
                <a:gd name="T11" fmla="*/ 620 h 504"/>
                <a:gd name="T12" fmla="*/ 0 w 771"/>
                <a:gd name="T13" fmla="*/ 3301 h 504"/>
                <a:gd name="T14" fmla="*/ 0 60000 65536"/>
                <a:gd name="T15" fmla="*/ 0 60000 65536"/>
                <a:gd name="T16" fmla="*/ 0 60000 65536"/>
                <a:gd name="T17" fmla="*/ 0 60000 65536"/>
                <a:gd name="T18" fmla="*/ 0 60000 65536"/>
                <a:gd name="T19" fmla="*/ 0 60000 65536"/>
                <a:gd name="T20" fmla="*/ 0 60000 65536"/>
                <a:gd name="T21" fmla="*/ 0 w 771"/>
                <a:gd name="T22" fmla="*/ 0 h 504"/>
                <a:gd name="T23" fmla="*/ 771 w 771"/>
                <a:gd name="T24" fmla="*/ 504 h 5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71" h="504">
                  <a:moveTo>
                    <a:pt x="771" y="141"/>
                  </a:moveTo>
                  <a:cubicBezTo>
                    <a:pt x="733" y="78"/>
                    <a:pt x="695" y="16"/>
                    <a:pt x="657" y="27"/>
                  </a:cubicBezTo>
                  <a:cubicBezTo>
                    <a:pt x="619" y="38"/>
                    <a:pt x="582" y="171"/>
                    <a:pt x="544" y="209"/>
                  </a:cubicBezTo>
                  <a:cubicBezTo>
                    <a:pt x="506" y="247"/>
                    <a:pt x="473" y="284"/>
                    <a:pt x="431" y="254"/>
                  </a:cubicBezTo>
                  <a:cubicBezTo>
                    <a:pt x="389" y="224"/>
                    <a:pt x="340" y="54"/>
                    <a:pt x="294" y="27"/>
                  </a:cubicBezTo>
                  <a:cubicBezTo>
                    <a:pt x="248" y="0"/>
                    <a:pt x="207" y="15"/>
                    <a:pt x="158" y="95"/>
                  </a:cubicBezTo>
                  <a:cubicBezTo>
                    <a:pt x="109" y="175"/>
                    <a:pt x="54" y="339"/>
                    <a:pt x="0" y="504"/>
                  </a:cubicBezTo>
                </a:path>
              </a:pathLst>
            </a:custGeom>
            <a:noFill/>
            <a:ln w="25400" cap="sq">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 name="Rectangle 53"/>
            <p:cNvSpPr>
              <a:spLocks noChangeArrowheads="1"/>
            </p:cNvSpPr>
            <p:nvPr/>
          </p:nvSpPr>
          <p:spPr bwMode="auto">
            <a:xfrm>
              <a:off x="612" y="2432"/>
              <a:ext cx="544" cy="317"/>
            </a:xfrm>
            <a:prstGeom prst="rect">
              <a:avLst/>
            </a:prstGeom>
            <a:solidFill>
              <a:srgbClr val="FFFFFF"/>
            </a:solidFill>
            <a:ln>
              <a:noFill/>
            </a:ln>
            <a:extLst>
              <a:ext uri="{91240B29-F687-4F45-9708-019B960494DF}">
                <a14:hiddenLine xmlns:a14="http://schemas.microsoft.com/office/drawing/2010/main" w="12700" cap="sq" algn="ctr">
                  <a:solidFill>
                    <a:srgbClr val="000000"/>
                  </a:solidFill>
                  <a:miter lim="800000"/>
                  <a:headEnd/>
                  <a:tailEnd/>
                </a14:hiddenLine>
              </a:ext>
            </a:extLst>
          </p:spPr>
          <p:txBody>
            <a:bodyPr wrap="none"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 name="Freeform 52"/>
            <p:cNvSpPr>
              <a:spLocks/>
            </p:cNvSpPr>
            <p:nvPr/>
          </p:nvSpPr>
          <p:spPr bwMode="auto">
            <a:xfrm rot="263923">
              <a:off x="635" y="2409"/>
              <a:ext cx="204" cy="182"/>
            </a:xfrm>
            <a:custGeom>
              <a:avLst/>
              <a:gdLst>
                <a:gd name="T0" fmla="*/ 0 w 204"/>
                <a:gd name="T1" fmla="*/ 182 h 182"/>
                <a:gd name="T2" fmla="*/ 159 w 204"/>
                <a:gd name="T3" fmla="*/ 91 h 182"/>
                <a:gd name="T4" fmla="*/ 204 w 204"/>
                <a:gd name="T5" fmla="*/ 0 h 182"/>
                <a:gd name="T6" fmla="*/ 0 60000 65536"/>
                <a:gd name="T7" fmla="*/ 0 60000 65536"/>
                <a:gd name="T8" fmla="*/ 0 60000 65536"/>
                <a:gd name="T9" fmla="*/ 0 w 204"/>
                <a:gd name="T10" fmla="*/ 0 h 182"/>
                <a:gd name="T11" fmla="*/ 204 w 204"/>
                <a:gd name="T12" fmla="*/ 182 h 182"/>
              </a:gdLst>
              <a:ahLst/>
              <a:cxnLst>
                <a:cxn ang="T6">
                  <a:pos x="T0" y="T1"/>
                </a:cxn>
                <a:cxn ang="T7">
                  <a:pos x="T2" y="T3"/>
                </a:cxn>
                <a:cxn ang="T8">
                  <a:pos x="T4" y="T5"/>
                </a:cxn>
              </a:cxnLst>
              <a:rect l="T9" t="T10" r="T11" b="T12"/>
              <a:pathLst>
                <a:path w="204" h="182">
                  <a:moveTo>
                    <a:pt x="0" y="182"/>
                  </a:moveTo>
                  <a:cubicBezTo>
                    <a:pt x="62" y="151"/>
                    <a:pt x="125" y="121"/>
                    <a:pt x="159" y="91"/>
                  </a:cubicBezTo>
                  <a:cubicBezTo>
                    <a:pt x="193" y="61"/>
                    <a:pt x="198" y="30"/>
                    <a:pt x="204" y="0"/>
                  </a:cubicBezTo>
                </a:path>
              </a:pathLst>
            </a:custGeom>
            <a:noFill/>
            <a:ln w="22225" cap="sq">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8" name="Arc 41"/>
          <p:cNvSpPr>
            <a:spLocks/>
          </p:cNvSpPr>
          <p:nvPr/>
        </p:nvSpPr>
        <p:spPr bwMode="auto">
          <a:xfrm rot="5274456">
            <a:off x="2388394" y="3525044"/>
            <a:ext cx="1587500" cy="3087688"/>
          </a:xfrm>
          <a:custGeom>
            <a:avLst/>
            <a:gdLst>
              <a:gd name="T0" fmla="*/ 2147483647 w 21600"/>
              <a:gd name="T1" fmla="*/ 0 h 42031"/>
              <a:gd name="T2" fmla="*/ 2147483647 w 21600"/>
              <a:gd name="T3" fmla="*/ 2147483647 h 42031"/>
              <a:gd name="T4" fmla="*/ 0 w 21600"/>
              <a:gd name="T5" fmla="*/ 2147483647 h 42031"/>
              <a:gd name="T6" fmla="*/ 0 60000 65536"/>
              <a:gd name="T7" fmla="*/ 0 60000 65536"/>
              <a:gd name="T8" fmla="*/ 0 60000 65536"/>
              <a:gd name="T9" fmla="*/ 0 w 21600"/>
              <a:gd name="T10" fmla="*/ 0 h 42031"/>
              <a:gd name="T11" fmla="*/ 21600 w 21600"/>
              <a:gd name="T12" fmla="*/ 42031 h 42031"/>
            </a:gdLst>
            <a:ahLst/>
            <a:cxnLst>
              <a:cxn ang="T6">
                <a:pos x="T0" y="T1"/>
              </a:cxn>
              <a:cxn ang="T7">
                <a:pos x="T2" y="T3"/>
              </a:cxn>
              <a:cxn ang="T8">
                <a:pos x="T4" y="T5"/>
              </a:cxn>
            </a:cxnLst>
            <a:rect l="T9" t="T10" r="T11" b="T12"/>
            <a:pathLst>
              <a:path w="21600" h="42031" fill="none" extrusionOk="0">
                <a:moveTo>
                  <a:pt x="2690" y="0"/>
                </a:moveTo>
                <a:cubicBezTo>
                  <a:pt x="13494" y="1356"/>
                  <a:pt x="21600" y="10543"/>
                  <a:pt x="21600" y="21432"/>
                </a:cubicBezTo>
                <a:cubicBezTo>
                  <a:pt x="21600" y="30857"/>
                  <a:pt x="15488" y="39194"/>
                  <a:pt x="6499" y="42030"/>
                </a:cubicBezTo>
              </a:path>
              <a:path w="21600" h="42031" stroke="0" extrusionOk="0">
                <a:moveTo>
                  <a:pt x="2690" y="0"/>
                </a:moveTo>
                <a:cubicBezTo>
                  <a:pt x="13494" y="1356"/>
                  <a:pt x="21600" y="10543"/>
                  <a:pt x="21600" y="21432"/>
                </a:cubicBezTo>
                <a:cubicBezTo>
                  <a:pt x="21600" y="30857"/>
                  <a:pt x="15488" y="39194"/>
                  <a:pt x="6499" y="42030"/>
                </a:cubicBezTo>
                <a:lnTo>
                  <a:pt x="0" y="21432"/>
                </a:lnTo>
                <a:close/>
              </a:path>
            </a:pathLst>
          </a:custGeom>
          <a:noFill/>
          <a:ln w="12700">
            <a:solidFill>
              <a:srgbClr val="FF0000"/>
            </a:solidFill>
            <a:prstDash val="dash"/>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20" name="组合 1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90747EF9-12D7-49DC-8547-400984DDD558}"/>
              </a:ext>
            </a:extLst>
          </p:cNvPr>
          <p:cNvGrpSpPr>
            <a:grpSpLocks noChangeAspect="1"/>
          </p:cNvGrpSpPr>
          <p:nvPr/>
        </p:nvGrpSpPr>
        <p:grpSpPr>
          <a:xfrm>
            <a:off x="8486929" y="2030746"/>
            <a:ext cx="1496713" cy="1393492"/>
            <a:chOff x="3686175" y="1433129"/>
            <a:chExt cx="4822826" cy="4490218"/>
          </a:xfrm>
        </p:grpSpPr>
        <p:sp>
          <p:nvSpPr>
            <p:cNvPr id="21" name="îṥľíḑe">
              <a:extLst>
                <a:ext uri="{FF2B5EF4-FFF2-40B4-BE49-F238E27FC236}">
                  <a16:creationId xmlns:a16="http://schemas.microsoft.com/office/drawing/2014/main" id="{E066C31E-5F23-4C8A-B0D2-A31EE33EDCF5}"/>
                </a:ext>
              </a:extLst>
            </p:cNvPr>
            <p:cNvSpPr/>
            <p:nvPr/>
          </p:nvSpPr>
          <p:spPr bwMode="auto">
            <a:xfrm>
              <a:off x="3686175" y="2151262"/>
              <a:ext cx="4822826" cy="893076"/>
            </a:xfrm>
            <a:custGeom>
              <a:avLst/>
              <a:gdLst>
                <a:gd name="T0" fmla="*/ 1375 w 2897"/>
                <a:gd name="T1" fmla="*/ 509 h 537"/>
                <a:gd name="T2" fmla="*/ 1284 w 2897"/>
                <a:gd name="T3" fmla="*/ 418 h 537"/>
                <a:gd name="T4" fmla="*/ 35 w 2897"/>
                <a:gd name="T5" fmla="*/ 61 h 537"/>
                <a:gd name="T6" fmla="*/ 1313 w 2897"/>
                <a:gd name="T7" fmla="*/ 379 h 537"/>
                <a:gd name="T8" fmla="*/ 1303 w 2897"/>
                <a:gd name="T9" fmla="*/ 365 h 537"/>
                <a:gd name="T10" fmla="*/ 1356 w 2897"/>
                <a:gd name="T11" fmla="*/ 474 h 537"/>
                <a:gd name="T12" fmla="*/ 1430 w 2897"/>
                <a:gd name="T13" fmla="*/ 484 h 537"/>
                <a:gd name="T14" fmla="*/ 1503 w 2897"/>
                <a:gd name="T15" fmla="*/ 484 h 537"/>
                <a:gd name="T16" fmla="*/ 1579 w 2897"/>
                <a:gd name="T17" fmla="*/ 430 h 537"/>
                <a:gd name="T18" fmla="*/ 1579 w 2897"/>
                <a:gd name="T19" fmla="*/ 365 h 537"/>
                <a:gd name="T20" fmla="*/ 2846 w 2897"/>
                <a:gd name="T21" fmla="*/ 32 h 537"/>
                <a:gd name="T22" fmla="*/ 1622 w 2897"/>
                <a:gd name="T23" fmla="*/ 404 h 537"/>
                <a:gd name="T24" fmla="*/ 1585 w 2897"/>
                <a:gd name="T25" fmla="*/ 482 h 537"/>
                <a:gd name="T26" fmla="*/ 1448 w 2897"/>
                <a:gd name="T27" fmla="*/ 509 h 537"/>
                <a:gd name="T28" fmla="*/ 1448 w 2897"/>
                <a:gd name="T29" fmla="*/ 537 h 537"/>
                <a:gd name="T30" fmla="*/ 1605 w 2897"/>
                <a:gd name="T31" fmla="*/ 502 h 537"/>
                <a:gd name="T32" fmla="*/ 1626 w 2897"/>
                <a:gd name="T33" fmla="*/ 418 h 537"/>
                <a:gd name="T34" fmla="*/ 2886 w 2897"/>
                <a:gd name="T35" fmla="*/ 83 h 537"/>
                <a:gd name="T36" fmla="*/ 2894 w 2897"/>
                <a:gd name="T37" fmla="*/ 63 h 537"/>
                <a:gd name="T38" fmla="*/ 2849 w 2897"/>
                <a:gd name="T39" fmla="*/ 2 h 537"/>
                <a:gd name="T40" fmla="*/ 1565 w 2897"/>
                <a:gd name="T41" fmla="*/ 365 h 537"/>
                <a:gd name="T42" fmla="*/ 1526 w 2897"/>
                <a:gd name="T43" fmla="*/ 450 h 537"/>
                <a:gd name="T44" fmla="*/ 1466 w 2897"/>
                <a:gd name="T45" fmla="*/ 456 h 537"/>
                <a:gd name="T46" fmla="*/ 1393 w 2897"/>
                <a:gd name="T47" fmla="*/ 456 h 537"/>
                <a:gd name="T48" fmla="*/ 1343 w 2897"/>
                <a:gd name="T49" fmla="*/ 418 h 537"/>
                <a:gd name="T50" fmla="*/ 1321 w 2897"/>
                <a:gd name="T51" fmla="*/ 352 h 537"/>
                <a:gd name="T52" fmla="*/ 31 w 2897"/>
                <a:gd name="T53" fmla="*/ 9 h 537"/>
                <a:gd name="T54" fmla="*/ 1 w 2897"/>
                <a:gd name="T55" fmla="*/ 75 h 537"/>
                <a:gd name="T56" fmla="*/ 1266 w 2897"/>
                <a:gd name="T57" fmla="*/ 431 h 537"/>
                <a:gd name="T58" fmla="*/ 1256 w 2897"/>
                <a:gd name="T59" fmla="*/ 418 h 537"/>
                <a:gd name="T60" fmla="*/ 1375 w 2897"/>
                <a:gd name="T61" fmla="*/ 537 h 537"/>
                <a:gd name="T62" fmla="*/ 1462 w 2897"/>
                <a:gd name="T63" fmla="*/ 523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97" h="537">
                  <a:moveTo>
                    <a:pt x="1448" y="509"/>
                  </a:moveTo>
                  <a:cubicBezTo>
                    <a:pt x="1375" y="509"/>
                    <a:pt x="1375" y="509"/>
                    <a:pt x="1375" y="509"/>
                  </a:cubicBezTo>
                  <a:cubicBezTo>
                    <a:pt x="1350" y="509"/>
                    <a:pt x="1327" y="499"/>
                    <a:pt x="1311" y="482"/>
                  </a:cubicBezTo>
                  <a:cubicBezTo>
                    <a:pt x="1294" y="466"/>
                    <a:pt x="1284" y="443"/>
                    <a:pt x="1284" y="418"/>
                  </a:cubicBezTo>
                  <a:cubicBezTo>
                    <a:pt x="1284" y="411"/>
                    <a:pt x="1280" y="406"/>
                    <a:pt x="1274" y="404"/>
                  </a:cubicBezTo>
                  <a:cubicBezTo>
                    <a:pt x="35" y="61"/>
                    <a:pt x="35" y="61"/>
                    <a:pt x="35" y="61"/>
                  </a:cubicBezTo>
                  <a:cubicBezTo>
                    <a:pt x="50" y="32"/>
                    <a:pt x="50" y="32"/>
                    <a:pt x="50" y="32"/>
                  </a:cubicBezTo>
                  <a:cubicBezTo>
                    <a:pt x="1313" y="379"/>
                    <a:pt x="1313" y="379"/>
                    <a:pt x="1313" y="379"/>
                  </a:cubicBezTo>
                  <a:cubicBezTo>
                    <a:pt x="1317" y="365"/>
                    <a:pt x="1317" y="365"/>
                    <a:pt x="1317" y="365"/>
                  </a:cubicBezTo>
                  <a:cubicBezTo>
                    <a:pt x="1303" y="365"/>
                    <a:pt x="1303" y="365"/>
                    <a:pt x="1303" y="365"/>
                  </a:cubicBezTo>
                  <a:cubicBezTo>
                    <a:pt x="1303" y="397"/>
                    <a:pt x="1312" y="426"/>
                    <a:pt x="1328" y="448"/>
                  </a:cubicBezTo>
                  <a:cubicBezTo>
                    <a:pt x="1336" y="459"/>
                    <a:pt x="1345" y="468"/>
                    <a:pt x="1356" y="474"/>
                  </a:cubicBezTo>
                  <a:cubicBezTo>
                    <a:pt x="1367" y="481"/>
                    <a:pt x="1380" y="484"/>
                    <a:pt x="1393" y="484"/>
                  </a:cubicBezTo>
                  <a:cubicBezTo>
                    <a:pt x="1430" y="484"/>
                    <a:pt x="1430" y="484"/>
                    <a:pt x="1430" y="484"/>
                  </a:cubicBezTo>
                  <a:cubicBezTo>
                    <a:pt x="1466" y="484"/>
                    <a:pt x="1466" y="484"/>
                    <a:pt x="1466" y="484"/>
                  </a:cubicBezTo>
                  <a:cubicBezTo>
                    <a:pt x="1503" y="484"/>
                    <a:pt x="1503" y="484"/>
                    <a:pt x="1503" y="484"/>
                  </a:cubicBezTo>
                  <a:cubicBezTo>
                    <a:pt x="1517" y="484"/>
                    <a:pt x="1529" y="481"/>
                    <a:pt x="1540" y="474"/>
                  </a:cubicBezTo>
                  <a:cubicBezTo>
                    <a:pt x="1557" y="464"/>
                    <a:pt x="1570" y="449"/>
                    <a:pt x="1579" y="430"/>
                  </a:cubicBezTo>
                  <a:cubicBezTo>
                    <a:pt x="1588" y="411"/>
                    <a:pt x="1593" y="389"/>
                    <a:pt x="1593" y="365"/>
                  </a:cubicBezTo>
                  <a:cubicBezTo>
                    <a:pt x="1579" y="365"/>
                    <a:pt x="1579" y="365"/>
                    <a:pt x="1579" y="365"/>
                  </a:cubicBezTo>
                  <a:cubicBezTo>
                    <a:pt x="1583" y="379"/>
                    <a:pt x="1583" y="379"/>
                    <a:pt x="1583" y="379"/>
                  </a:cubicBezTo>
                  <a:cubicBezTo>
                    <a:pt x="2846" y="32"/>
                    <a:pt x="2846" y="32"/>
                    <a:pt x="2846" y="32"/>
                  </a:cubicBezTo>
                  <a:cubicBezTo>
                    <a:pt x="2861" y="61"/>
                    <a:pt x="2861" y="61"/>
                    <a:pt x="2861" y="61"/>
                  </a:cubicBezTo>
                  <a:cubicBezTo>
                    <a:pt x="1622" y="404"/>
                    <a:pt x="1622" y="404"/>
                    <a:pt x="1622" y="404"/>
                  </a:cubicBezTo>
                  <a:cubicBezTo>
                    <a:pt x="1616" y="406"/>
                    <a:pt x="1612" y="411"/>
                    <a:pt x="1612" y="418"/>
                  </a:cubicBezTo>
                  <a:cubicBezTo>
                    <a:pt x="1612" y="443"/>
                    <a:pt x="1602" y="466"/>
                    <a:pt x="1585" y="482"/>
                  </a:cubicBezTo>
                  <a:cubicBezTo>
                    <a:pt x="1569" y="499"/>
                    <a:pt x="1546" y="509"/>
                    <a:pt x="1521" y="509"/>
                  </a:cubicBezTo>
                  <a:cubicBezTo>
                    <a:pt x="1448" y="509"/>
                    <a:pt x="1448" y="509"/>
                    <a:pt x="1448" y="509"/>
                  </a:cubicBezTo>
                  <a:cubicBezTo>
                    <a:pt x="1440" y="509"/>
                    <a:pt x="1434" y="515"/>
                    <a:pt x="1434" y="523"/>
                  </a:cubicBezTo>
                  <a:cubicBezTo>
                    <a:pt x="1434" y="531"/>
                    <a:pt x="1440" y="537"/>
                    <a:pt x="1448" y="537"/>
                  </a:cubicBezTo>
                  <a:cubicBezTo>
                    <a:pt x="1521" y="537"/>
                    <a:pt x="1521" y="537"/>
                    <a:pt x="1521" y="537"/>
                  </a:cubicBezTo>
                  <a:cubicBezTo>
                    <a:pt x="1554" y="537"/>
                    <a:pt x="1584" y="523"/>
                    <a:pt x="1605" y="502"/>
                  </a:cubicBezTo>
                  <a:cubicBezTo>
                    <a:pt x="1627" y="480"/>
                    <a:pt x="1640" y="451"/>
                    <a:pt x="1640" y="418"/>
                  </a:cubicBezTo>
                  <a:cubicBezTo>
                    <a:pt x="1626" y="418"/>
                    <a:pt x="1626" y="418"/>
                    <a:pt x="1626" y="418"/>
                  </a:cubicBezTo>
                  <a:cubicBezTo>
                    <a:pt x="1630" y="431"/>
                    <a:pt x="1630" y="431"/>
                    <a:pt x="1630" y="431"/>
                  </a:cubicBezTo>
                  <a:cubicBezTo>
                    <a:pt x="2886" y="83"/>
                    <a:pt x="2886" y="83"/>
                    <a:pt x="2886" y="83"/>
                  </a:cubicBezTo>
                  <a:cubicBezTo>
                    <a:pt x="2890" y="82"/>
                    <a:pt x="2893" y="79"/>
                    <a:pt x="2895" y="75"/>
                  </a:cubicBezTo>
                  <a:cubicBezTo>
                    <a:pt x="2897" y="71"/>
                    <a:pt x="2896" y="67"/>
                    <a:pt x="2894" y="63"/>
                  </a:cubicBezTo>
                  <a:cubicBezTo>
                    <a:pt x="2866" y="9"/>
                    <a:pt x="2866" y="9"/>
                    <a:pt x="2866" y="9"/>
                  </a:cubicBezTo>
                  <a:cubicBezTo>
                    <a:pt x="2862" y="3"/>
                    <a:pt x="2856" y="0"/>
                    <a:pt x="2849" y="2"/>
                  </a:cubicBezTo>
                  <a:cubicBezTo>
                    <a:pt x="1576" y="352"/>
                    <a:pt x="1576" y="352"/>
                    <a:pt x="1576" y="352"/>
                  </a:cubicBezTo>
                  <a:cubicBezTo>
                    <a:pt x="1570" y="353"/>
                    <a:pt x="1565" y="359"/>
                    <a:pt x="1565" y="365"/>
                  </a:cubicBezTo>
                  <a:cubicBezTo>
                    <a:pt x="1565" y="392"/>
                    <a:pt x="1558" y="415"/>
                    <a:pt x="1546" y="431"/>
                  </a:cubicBezTo>
                  <a:cubicBezTo>
                    <a:pt x="1540" y="439"/>
                    <a:pt x="1533" y="446"/>
                    <a:pt x="1526" y="450"/>
                  </a:cubicBezTo>
                  <a:cubicBezTo>
                    <a:pt x="1519" y="454"/>
                    <a:pt x="1511" y="456"/>
                    <a:pt x="1503" y="456"/>
                  </a:cubicBezTo>
                  <a:cubicBezTo>
                    <a:pt x="1466" y="456"/>
                    <a:pt x="1466" y="456"/>
                    <a:pt x="1466" y="456"/>
                  </a:cubicBezTo>
                  <a:cubicBezTo>
                    <a:pt x="1430" y="456"/>
                    <a:pt x="1430" y="456"/>
                    <a:pt x="1430" y="456"/>
                  </a:cubicBezTo>
                  <a:cubicBezTo>
                    <a:pt x="1393" y="456"/>
                    <a:pt x="1393" y="456"/>
                    <a:pt x="1393" y="456"/>
                  </a:cubicBezTo>
                  <a:cubicBezTo>
                    <a:pt x="1385" y="456"/>
                    <a:pt x="1378" y="454"/>
                    <a:pt x="1370" y="450"/>
                  </a:cubicBezTo>
                  <a:cubicBezTo>
                    <a:pt x="1360" y="444"/>
                    <a:pt x="1350" y="433"/>
                    <a:pt x="1343" y="418"/>
                  </a:cubicBezTo>
                  <a:cubicBezTo>
                    <a:pt x="1335" y="403"/>
                    <a:pt x="1331" y="385"/>
                    <a:pt x="1331" y="365"/>
                  </a:cubicBezTo>
                  <a:cubicBezTo>
                    <a:pt x="1331" y="359"/>
                    <a:pt x="1327" y="353"/>
                    <a:pt x="1321" y="352"/>
                  </a:cubicBezTo>
                  <a:cubicBezTo>
                    <a:pt x="47" y="2"/>
                    <a:pt x="47" y="2"/>
                    <a:pt x="47" y="2"/>
                  </a:cubicBezTo>
                  <a:cubicBezTo>
                    <a:pt x="40" y="0"/>
                    <a:pt x="34" y="3"/>
                    <a:pt x="31" y="9"/>
                  </a:cubicBezTo>
                  <a:cubicBezTo>
                    <a:pt x="2" y="63"/>
                    <a:pt x="2" y="63"/>
                    <a:pt x="2" y="63"/>
                  </a:cubicBezTo>
                  <a:cubicBezTo>
                    <a:pt x="0" y="67"/>
                    <a:pt x="0" y="71"/>
                    <a:pt x="1" y="75"/>
                  </a:cubicBezTo>
                  <a:cubicBezTo>
                    <a:pt x="3" y="79"/>
                    <a:pt x="6" y="82"/>
                    <a:pt x="11" y="83"/>
                  </a:cubicBezTo>
                  <a:cubicBezTo>
                    <a:pt x="1266" y="431"/>
                    <a:pt x="1266" y="431"/>
                    <a:pt x="1266" y="431"/>
                  </a:cubicBezTo>
                  <a:cubicBezTo>
                    <a:pt x="1270" y="418"/>
                    <a:pt x="1270" y="418"/>
                    <a:pt x="1270" y="418"/>
                  </a:cubicBezTo>
                  <a:cubicBezTo>
                    <a:pt x="1256" y="418"/>
                    <a:pt x="1256" y="418"/>
                    <a:pt x="1256" y="418"/>
                  </a:cubicBezTo>
                  <a:cubicBezTo>
                    <a:pt x="1256" y="451"/>
                    <a:pt x="1269" y="480"/>
                    <a:pt x="1291" y="502"/>
                  </a:cubicBezTo>
                  <a:cubicBezTo>
                    <a:pt x="1312" y="523"/>
                    <a:pt x="1342" y="537"/>
                    <a:pt x="1375" y="537"/>
                  </a:cubicBezTo>
                  <a:cubicBezTo>
                    <a:pt x="1448" y="537"/>
                    <a:pt x="1448" y="537"/>
                    <a:pt x="1448" y="537"/>
                  </a:cubicBezTo>
                  <a:cubicBezTo>
                    <a:pt x="1456" y="537"/>
                    <a:pt x="1462" y="531"/>
                    <a:pt x="1462" y="523"/>
                  </a:cubicBezTo>
                  <a:cubicBezTo>
                    <a:pt x="1462" y="515"/>
                    <a:pt x="1456" y="509"/>
                    <a:pt x="1448" y="509"/>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ïṣľîḋè">
              <a:extLst>
                <a:ext uri="{FF2B5EF4-FFF2-40B4-BE49-F238E27FC236}">
                  <a16:creationId xmlns:a16="http://schemas.microsoft.com/office/drawing/2014/main" id="{85C0FC88-F267-4A1F-81DE-9D69E64C201E}"/>
                </a:ext>
              </a:extLst>
            </p:cNvPr>
            <p:cNvSpPr/>
            <p:nvPr/>
          </p:nvSpPr>
          <p:spPr bwMode="auto">
            <a:xfrm>
              <a:off x="3708853" y="2290568"/>
              <a:ext cx="4775310" cy="3609020"/>
            </a:xfrm>
            <a:custGeom>
              <a:avLst/>
              <a:gdLst>
                <a:gd name="T0" fmla="*/ 2868 w 2868"/>
                <a:gd name="T1" fmla="*/ 0 h 2168"/>
                <a:gd name="T2" fmla="*/ 1626 w 2868"/>
                <a:gd name="T3" fmla="*/ 345 h 2168"/>
                <a:gd name="T4" fmla="*/ 1591 w 2868"/>
                <a:gd name="T5" fmla="*/ 418 h 2168"/>
                <a:gd name="T6" fmla="*/ 1507 w 2868"/>
                <a:gd name="T7" fmla="*/ 453 h 2168"/>
                <a:gd name="T8" fmla="*/ 1507 w 2868"/>
                <a:gd name="T9" fmla="*/ 453 h 2168"/>
                <a:gd name="T10" fmla="*/ 1434 w 2868"/>
                <a:gd name="T11" fmla="*/ 453 h 2168"/>
                <a:gd name="T12" fmla="*/ 1434 w 2868"/>
                <a:gd name="T13" fmla="*/ 453 h 2168"/>
                <a:gd name="T14" fmla="*/ 1361 w 2868"/>
                <a:gd name="T15" fmla="*/ 453 h 2168"/>
                <a:gd name="T16" fmla="*/ 1361 w 2868"/>
                <a:gd name="T17" fmla="*/ 453 h 2168"/>
                <a:gd name="T18" fmla="*/ 1277 w 2868"/>
                <a:gd name="T19" fmla="*/ 418 h 2168"/>
                <a:gd name="T20" fmla="*/ 1243 w 2868"/>
                <a:gd name="T21" fmla="*/ 345 h 2168"/>
                <a:gd name="T22" fmla="*/ 0 w 2868"/>
                <a:gd name="T23" fmla="*/ 0 h 2168"/>
                <a:gd name="T24" fmla="*/ 0 w 2868"/>
                <a:gd name="T25" fmla="*/ 1705 h 2168"/>
                <a:gd name="T26" fmla="*/ 1256 w 2868"/>
                <a:gd name="T27" fmla="*/ 2063 h 2168"/>
                <a:gd name="T28" fmla="*/ 1361 w 2868"/>
                <a:gd name="T29" fmla="*/ 2168 h 2168"/>
                <a:gd name="T30" fmla="*/ 1434 w 2868"/>
                <a:gd name="T31" fmla="*/ 2168 h 2168"/>
                <a:gd name="T32" fmla="*/ 1507 w 2868"/>
                <a:gd name="T33" fmla="*/ 2168 h 2168"/>
                <a:gd name="T34" fmla="*/ 1612 w 2868"/>
                <a:gd name="T35" fmla="*/ 2063 h 2168"/>
                <a:gd name="T36" fmla="*/ 2868 w 2868"/>
                <a:gd name="T37" fmla="*/ 1705 h 2168"/>
                <a:gd name="T38" fmla="*/ 2868 w 2868"/>
                <a:gd name="T39" fmla="*/ 0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68" h="2168">
                  <a:moveTo>
                    <a:pt x="2868" y="0"/>
                  </a:moveTo>
                  <a:cubicBezTo>
                    <a:pt x="1626" y="345"/>
                    <a:pt x="1626" y="345"/>
                    <a:pt x="1626" y="345"/>
                  </a:cubicBezTo>
                  <a:cubicBezTo>
                    <a:pt x="1623" y="373"/>
                    <a:pt x="1610" y="399"/>
                    <a:pt x="1591" y="418"/>
                  </a:cubicBezTo>
                  <a:cubicBezTo>
                    <a:pt x="1570" y="439"/>
                    <a:pt x="1540" y="453"/>
                    <a:pt x="1507" y="453"/>
                  </a:cubicBezTo>
                  <a:cubicBezTo>
                    <a:pt x="1507" y="453"/>
                    <a:pt x="1507" y="453"/>
                    <a:pt x="1507" y="453"/>
                  </a:cubicBezTo>
                  <a:cubicBezTo>
                    <a:pt x="1434" y="453"/>
                    <a:pt x="1434" y="453"/>
                    <a:pt x="1434" y="453"/>
                  </a:cubicBezTo>
                  <a:cubicBezTo>
                    <a:pt x="1434" y="453"/>
                    <a:pt x="1434" y="453"/>
                    <a:pt x="1434" y="453"/>
                  </a:cubicBezTo>
                  <a:cubicBezTo>
                    <a:pt x="1361" y="453"/>
                    <a:pt x="1361" y="453"/>
                    <a:pt x="1361" y="453"/>
                  </a:cubicBezTo>
                  <a:cubicBezTo>
                    <a:pt x="1361" y="453"/>
                    <a:pt x="1361" y="453"/>
                    <a:pt x="1361" y="453"/>
                  </a:cubicBezTo>
                  <a:cubicBezTo>
                    <a:pt x="1328" y="453"/>
                    <a:pt x="1298" y="439"/>
                    <a:pt x="1277" y="418"/>
                  </a:cubicBezTo>
                  <a:cubicBezTo>
                    <a:pt x="1258" y="399"/>
                    <a:pt x="1245" y="373"/>
                    <a:pt x="1243" y="345"/>
                  </a:cubicBezTo>
                  <a:cubicBezTo>
                    <a:pt x="0" y="0"/>
                    <a:pt x="0" y="0"/>
                    <a:pt x="0" y="0"/>
                  </a:cubicBezTo>
                  <a:cubicBezTo>
                    <a:pt x="0" y="1705"/>
                    <a:pt x="0" y="1705"/>
                    <a:pt x="0" y="1705"/>
                  </a:cubicBezTo>
                  <a:cubicBezTo>
                    <a:pt x="1256" y="2063"/>
                    <a:pt x="1256" y="2063"/>
                    <a:pt x="1256" y="2063"/>
                  </a:cubicBezTo>
                  <a:cubicBezTo>
                    <a:pt x="1256" y="2121"/>
                    <a:pt x="1303" y="2168"/>
                    <a:pt x="1361" y="2168"/>
                  </a:cubicBezTo>
                  <a:cubicBezTo>
                    <a:pt x="1434" y="2168"/>
                    <a:pt x="1434" y="2168"/>
                    <a:pt x="1434" y="2168"/>
                  </a:cubicBezTo>
                  <a:cubicBezTo>
                    <a:pt x="1507" y="2168"/>
                    <a:pt x="1507" y="2168"/>
                    <a:pt x="1507" y="2168"/>
                  </a:cubicBezTo>
                  <a:cubicBezTo>
                    <a:pt x="1565" y="2168"/>
                    <a:pt x="1612" y="2121"/>
                    <a:pt x="1612" y="2063"/>
                  </a:cubicBezTo>
                  <a:cubicBezTo>
                    <a:pt x="2868" y="1705"/>
                    <a:pt x="2868" y="1705"/>
                    <a:pt x="2868" y="1705"/>
                  </a:cubicBezTo>
                  <a:cubicBezTo>
                    <a:pt x="2868" y="0"/>
                    <a:pt x="2868" y="0"/>
                    <a:pt x="286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i$ḻiḋé">
              <a:extLst>
                <a:ext uri="{FF2B5EF4-FFF2-40B4-BE49-F238E27FC236}">
                  <a16:creationId xmlns:a16="http://schemas.microsoft.com/office/drawing/2014/main" id="{9AF7D5EA-B808-4929-99C6-64B31853108E}"/>
                </a:ext>
              </a:extLst>
            </p:cNvPr>
            <p:cNvSpPr/>
            <p:nvPr/>
          </p:nvSpPr>
          <p:spPr bwMode="auto">
            <a:xfrm>
              <a:off x="3708853" y="2265731"/>
              <a:ext cx="4775310" cy="778607"/>
            </a:xfrm>
            <a:custGeom>
              <a:avLst/>
              <a:gdLst>
                <a:gd name="T0" fmla="*/ 2868 w 2868"/>
                <a:gd name="T1" fmla="*/ 0 h 468"/>
                <a:gd name="T2" fmla="*/ 1612 w 2868"/>
                <a:gd name="T3" fmla="*/ 349 h 468"/>
                <a:gd name="T4" fmla="*/ 1507 w 2868"/>
                <a:gd name="T5" fmla="*/ 454 h 468"/>
                <a:gd name="T6" fmla="*/ 1434 w 2868"/>
                <a:gd name="T7" fmla="*/ 454 h 468"/>
                <a:gd name="T8" fmla="*/ 1361 w 2868"/>
                <a:gd name="T9" fmla="*/ 454 h 468"/>
                <a:gd name="T10" fmla="*/ 1256 w 2868"/>
                <a:gd name="T11" fmla="*/ 349 h 468"/>
                <a:gd name="T12" fmla="*/ 0 w 2868"/>
                <a:gd name="T13" fmla="*/ 0 h 468"/>
                <a:gd name="T14" fmla="*/ 0 w 2868"/>
                <a:gd name="T15" fmla="*/ 15 h 468"/>
                <a:gd name="T16" fmla="*/ 1243 w 2868"/>
                <a:gd name="T17" fmla="*/ 360 h 468"/>
                <a:gd name="T18" fmla="*/ 1277 w 2868"/>
                <a:gd name="T19" fmla="*/ 433 h 468"/>
                <a:gd name="T20" fmla="*/ 1361 w 2868"/>
                <a:gd name="T21" fmla="*/ 468 h 468"/>
                <a:gd name="T22" fmla="*/ 1361 w 2868"/>
                <a:gd name="T23" fmla="*/ 468 h 468"/>
                <a:gd name="T24" fmla="*/ 1434 w 2868"/>
                <a:gd name="T25" fmla="*/ 468 h 468"/>
                <a:gd name="T26" fmla="*/ 1434 w 2868"/>
                <a:gd name="T27" fmla="*/ 468 h 468"/>
                <a:gd name="T28" fmla="*/ 1507 w 2868"/>
                <a:gd name="T29" fmla="*/ 468 h 468"/>
                <a:gd name="T30" fmla="*/ 1507 w 2868"/>
                <a:gd name="T31" fmla="*/ 468 h 468"/>
                <a:gd name="T32" fmla="*/ 1591 w 2868"/>
                <a:gd name="T33" fmla="*/ 433 h 468"/>
                <a:gd name="T34" fmla="*/ 1626 w 2868"/>
                <a:gd name="T35" fmla="*/ 360 h 468"/>
                <a:gd name="T36" fmla="*/ 2868 w 2868"/>
                <a:gd name="T37" fmla="*/ 15 h 468"/>
                <a:gd name="T38" fmla="*/ 2868 w 2868"/>
                <a:gd name="T39"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68" h="468">
                  <a:moveTo>
                    <a:pt x="2868" y="0"/>
                  </a:moveTo>
                  <a:cubicBezTo>
                    <a:pt x="1612" y="349"/>
                    <a:pt x="1612" y="349"/>
                    <a:pt x="1612" y="349"/>
                  </a:cubicBezTo>
                  <a:cubicBezTo>
                    <a:pt x="1612" y="407"/>
                    <a:pt x="1565" y="454"/>
                    <a:pt x="1507" y="454"/>
                  </a:cubicBezTo>
                  <a:cubicBezTo>
                    <a:pt x="1434" y="454"/>
                    <a:pt x="1434" y="454"/>
                    <a:pt x="1434" y="454"/>
                  </a:cubicBezTo>
                  <a:cubicBezTo>
                    <a:pt x="1361" y="454"/>
                    <a:pt x="1361" y="454"/>
                    <a:pt x="1361" y="454"/>
                  </a:cubicBezTo>
                  <a:cubicBezTo>
                    <a:pt x="1303" y="454"/>
                    <a:pt x="1256" y="407"/>
                    <a:pt x="1256" y="349"/>
                  </a:cubicBezTo>
                  <a:cubicBezTo>
                    <a:pt x="0" y="0"/>
                    <a:pt x="0" y="0"/>
                    <a:pt x="0" y="0"/>
                  </a:cubicBezTo>
                  <a:cubicBezTo>
                    <a:pt x="0" y="15"/>
                    <a:pt x="0" y="15"/>
                    <a:pt x="0" y="15"/>
                  </a:cubicBezTo>
                  <a:cubicBezTo>
                    <a:pt x="1243" y="360"/>
                    <a:pt x="1243" y="360"/>
                    <a:pt x="1243" y="360"/>
                  </a:cubicBezTo>
                  <a:cubicBezTo>
                    <a:pt x="1245" y="388"/>
                    <a:pt x="1258" y="414"/>
                    <a:pt x="1277" y="433"/>
                  </a:cubicBezTo>
                  <a:cubicBezTo>
                    <a:pt x="1298" y="454"/>
                    <a:pt x="1328" y="468"/>
                    <a:pt x="1361" y="468"/>
                  </a:cubicBezTo>
                  <a:cubicBezTo>
                    <a:pt x="1361" y="468"/>
                    <a:pt x="1361" y="468"/>
                    <a:pt x="1361" y="468"/>
                  </a:cubicBezTo>
                  <a:cubicBezTo>
                    <a:pt x="1434" y="468"/>
                    <a:pt x="1434" y="468"/>
                    <a:pt x="1434" y="468"/>
                  </a:cubicBezTo>
                  <a:cubicBezTo>
                    <a:pt x="1434" y="468"/>
                    <a:pt x="1434" y="468"/>
                    <a:pt x="1434" y="468"/>
                  </a:cubicBezTo>
                  <a:cubicBezTo>
                    <a:pt x="1507" y="468"/>
                    <a:pt x="1507" y="468"/>
                    <a:pt x="1507" y="468"/>
                  </a:cubicBezTo>
                  <a:cubicBezTo>
                    <a:pt x="1507" y="468"/>
                    <a:pt x="1507" y="468"/>
                    <a:pt x="1507" y="468"/>
                  </a:cubicBezTo>
                  <a:cubicBezTo>
                    <a:pt x="1540" y="468"/>
                    <a:pt x="1570" y="454"/>
                    <a:pt x="1591" y="433"/>
                  </a:cubicBezTo>
                  <a:cubicBezTo>
                    <a:pt x="1610" y="414"/>
                    <a:pt x="1623" y="388"/>
                    <a:pt x="1626" y="360"/>
                  </a:cubicBezTo>
                  <a:cubicBezTo>
                    <a:pt x="2868" y="15"/>
                    <a:pt x="2868" y="15"/>
                    <a:pt x="2868" y="15"/>
                  </a:cubicBezTo>
                  <a:cubicBezTo>
                    <a:pt x="2868" y="0"/>
                    <a:pt x="2868" y="0"/>
                    <a:pt x="2868" y="0"/>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iṧļîḍe">
              <a:extLst>
                <a:ext uri="{FF2B5EF4-FFF2-40B4-BE49-F238E27FC236}">
                  <a16:creationId xmlns:a16="http://schemas.microsoft.com/office/drawing/2014/main" id="{51271A78-EE6B-477D-9FFA-49CCC95BBA23}"/>
                </a:ext>
              </a:extLst>
            </p:cNvPr>
            <p:cNvSpPr/>
            <p:nvPr/>
          </p:nvSpPr>
          <p:spPr bwMode="auto">
            <a:xfrm>
              <a:off x="3686175" y="2241973"/>
              <a:ext cx="4820666" cy="3681374"/>
            </a:xfrm>
            <a:custGeom>
              <a:avLst/>
              <a:gdLst>
                <a:gd name="T0" fmla="*/ 0 w 2896"/>
                <a:gd name="T1" fmla="*/ 14 h 2211"/>
                <a:gd name="T2" fmla="*/ 0 w 2896"/>
                <a:gd name="T3" fmla="*/ 1734 h 2211"/>
                <a:gd name="T4" fmla="*/ 10 w 2896"/>
                <a:gd name="T5" fmla="*/ 1748 h 2211"/>
                <a:gd name="T6" fmla="*/ 1266 w 2896"/>
                <a:gd name="T7" fmla="*/ 2105 h 2211"/>
                <a:gd name="T8" fmla="*/ 1270 w 2896"/>
                <a:gd name="T9" fmla="*/ 2092 h 2211"/>
                <a:gd name="T10" fmla="*/ 1256 w 2896"/>
                <a:gd name="T11" fmla="*/ 2092 h 2211"/>
                <a:gd name="T12" fmla="*/ 1291 w 2896"/>
                <a:gd name="T13" fmla="*/ 2176 h 2211"/>
                <a:gd name="T14" fmla="*/ 1375 w 2896"/>
                <a:gd name="T15" fmla="*/ 2211 h 2211"/>
                <a:gd name="T16" fmla="*/ 1448 w 2896"/>
                <a:gd name="T17" fmla="*/ 2211 h 2211"/>
                <a:gd name="T18" fmla="*/ 1521 w 2896"/>
                <a:gd name="T19" fmla="*/ 2211 h 2211"/>
                <a:gd name="T20" fmla="*/ 1605 w 2896"/>
                <a:gd name="T21" fmla="*/ 2176 h 2211"/>
                <a:gd name="T22" fmla="*/ 1640 w 2896"/>
                <a:gd name="T23" fmla="*/ 2092 h 2211"/>
                <a:gd name="T24" fmla="*/ 1626 w 2896"/>
                <a:gd name="T25" fmla="*/ 2092 h 2211"/>
                <a:gd name="T26" fmla="*/ 1630 w 2896"/>
                <a:gd name="T27" fmla="*/ 2105 h 2211"/>
                <a:gd name="T28" fmla="*/ 2886 w 2896"/>
                <a:gd name="T29" fmla="*/ 1748 h 2211"/>
                <a:gd name="T30" fmla="*/ 2896 w 2896"/>
                <a:gd name="T31" fmla="*/ 1734 h 2211"/>
                <a:gd name="T32" fmla="*/ 2896 w 2896"/>
                <a:gd name="T33" fmla="*/ 14 h 2211"/>
                <a:gd name="T34" fmla="*/ 2882 w 2896"/>
                <a:gd name="T35" fmla="*/ 0 h 2211"/>
                <a:gd name="T36" fmla="*/ 2868 w 2896"/>
                <a:gd name="T37" fmla="*/ 14 h 2211"/>
                <a:gd name="T38" fmla="*/ 2868 w 2896"/>
                <a:gd name="T39" fmla="*/ 1724 h 2211"/>
                <a:gd name="T40" fmla="*/ 1622 w 2896"/>
                <a:gd name="T41" fmla="*/ 2078 h 2211"/>
                <a:gd name="T42" fmla="*/ 1612 w 2896"/>
                <a:gd name="T43" fmla="*/ 2092 h 2211"/>
                <a:gd name="T44" fmla="*/ 1585 w 2896"/>
                <a:gd name="T45" fmla="*/ 2156 h 2211"/>
                <a:gd name="T46" fmla="*/ 1521 w 2896"/>
                <a:gd name="T47" fmla="*/ 2183 h 2211"/>
                <a:gd name="T48" fmla="*/ 1448 w 2896"/>
                <a:gd name="T49" fmla="*/ 2183 h 2211"/>
                <a:gd name="T50" fmla="*/ 1375 w 2896"/>
                <a:gd name="T51" fmla="*/ 2183 h 2211"/>
                <a:gd name="T52" fmla="*/ 1311 w 2896"/>
                <a:gd name="T53" fmla="*/ 2156 h 2211"/>
                <a:gd name="T54" fmla="*/ 1284 w 2896"/>
                <a:gd name="T55" fmla="*/ 2092 h 2211"/>
                <a:gd name="T56" fmla="*/ 1274 w 2896"/>
                <a:gd name="T57" fmla="*/ 2078 h 2211"/>
                <a:gd name="T58" fmla="*/ 28 w 2896"/>
                <a:gd name="T59" fmla="*/ 1724 h 2211"/>
                <a:gd name="T60" fmla="*/ 28 w 2896"/>
                <a:gd name="T61" fmla="*/ 14 h 2211"/>
                <a:gd name="T62" fmla="*/ 14 w 2896"/>
                <a:gd name="T63" fmla="*/ 0 h 2211"/>
                <a:gd name="T64" fmla="*/ 0 w 2896"/>
                <a:gd name="T65" fmla="*/ 14 h 2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96" h="2211">
                  <a:moveTo>
                    <a:pt x="0" y="14"/>
                  </a:moveTo>
                  <a:cubicBezTo>
                    <a:pt x="0" y="1734"/>
                    <a:pt x="0" y="1734"/>
                    <a:pt x="0" y="1734"/>
                  </a:cubicBezTo>
                  <a:cubicBezTo>
                    <a:pt x="0" y="1741"/>
                    <a:pt x="4" y="1746"/>
                    <a:pt x="10" y="1748"/>
                  </a:cubicBezTo>
                  <a:cubicBezTo>
                    <a:pt x="1266" y="2105"/>
                    <a:pt x="1266" y="2105"/>
                    <a:pt x="1266" y="2105"/>
                  </a:cubicBezTo>
                  <a:cubicBezTo>
                    <a:pt x="1270" y="2092"/>
                    <a:pt x="1270" y="2092"/>
                    <a:pt x="1270" y="2092"/>
                  </a:cubicBezTo>
                  <a:cubicBezTo>
                    <a:pt x="1256" y="2092"/>
                    <a:pt x="1256" y="2092"/>
                    <a:pt x="1256" y="2092"/>
                  </a:cubicBezTo>
                  <a:cubicBezTo>
                    <a:pt x="1256" y="2125"/>
                    <a:pt x="1269" y="2154"/>
                    <a:pt x="1291" y="2176"/>
                  </a:cubicBezTo>
                  <a:cubicBezTo>
                    <a:pt x="1312" y="2197"/>
                    <a:pt x="1342" y="2211"/>
                    <a:pt x="1375" y="2211"/>
                  </a:cubicBezTo>
                  <a:cubicBezTo>
                    <a:pt x="1448" y="2211"/>
                    <a:pt x="1448" y="2211"/>
                    <a:pt x="1448" y="2211"/>
                  </a:cubicBezTo>
                  <a:cubicBezTo>
                    <a:pt x="1521" y="2211"/>
                    <a:pt x="1521" y="2211"/>
                    <a:pt x="1521" y="2211"/>
                  </a:cubicBezTo>
                  <a:cubicBezTo>
                    <a:pt x="1554" y="2211"/>
                    <a:pt x="1584" y="2197"/>
                    <a:pt x="1605" y="2176"/>
                  </a:cubicBezTo>
                  <a:cubicBezTo>
                    <a:pt x="1627" y="2154"/>
                    <a:pt x="1640" y="2125"/>
                    <a:pt x="1640" y="2092"/>
                  </a:cubicBezTo>
                  <a:cubicBezTo>
                    <a:pt x="1626" y="2092"/>
                    <a:pt x="1626" y="2092"/>
                    <a:pt x="1626" y="2092"/>
                  </a:cubicBezTo>
                  <a:cubicBezTo>
                    <a:pt x="1630" y="2105"/>
                    <a:pt x="1630" y="2105"/>
                    <a:pt x="1630" y="2105"/>
                  </a:cubicBezTo>
                  <a:cubicBezTo>
                    <a:pt x="2886" y="1748"/>
                    <a:pt x="2886" y="1748"/>
                    <a:pt x="2886" y="1748"/>
                  </a:cubicBezTo>
                  <a:cubicBezTo>
                    <a:pt x="2892" y="1746"/>
                    <a:pt x="2896" y="1741"/>
                    <a:pt x="2896" y="1734"/>
                  </a:cubicBezTo>
                  <a:cubicBezTo>
                    <a:pt x="2896" y="14"/>
                    <a:pt x="2896" y="14"/>
                    <a:pt x="2896" y="14"/>
                  </a:cubicBezTo>
                  <a:cubicBezTo>
                    <a:pt x="2896" y="7"/>
                    <a:pt x="2890" y="0"/>
                    <a:pt x="2882" y="0"/>
                  </a:cubicBezTo>
                  <a:cubicBezTo>
                    <a:pt x="2874" y="0"/>
                    <a:pt x="2868" y="7"/>
                    <a:pt x="2868" y="14"/>
                  </a:cubicBezTo>
                  <a:cubicBezTo>
                    <a:pt x="2868" y="1724"/>
                    <a:pt x="2868" y="1724"/>
                    <a:pt x="2868" y="1724"/>
                  </a:cubicBezTo>
                  <a:cubicBezTo>
                    <a:pt x="1622" y="2078"/>
                    <a:pt x="1622" y="2078"/>
                    <a:pt x="1622" y="2078"/>
                  </a:cubicBezTo>
                  <a:cubicBezTo>
                    <a:pt x="1616" y="2080"/>
                    <a:pt x="1612" y="2086"/>
                    <a:pt x="1612" y="2092"/>
                  </a:cubicBezTo>
                  <a:cubicBezTo>
                    <a:pt x="1612" y="2117"/>
                    <a:pt x="1602" y="2140"/>
                    <a:pt x="1585" y="2156"/>
                  </a:cubicBezTo>
                  <a:cubicBezTo>
                    <a:pt x="1569" y="2173"/>
                    <a:pt x="1546" y="2183"/>
                    <a:pt x="1521" y="2183"/>
                  </a:cubicBezTo>
                  <a:cubicBezTo>
                    <a:pt x="1448" y="2183"/>
                    <a:pt x="1448" y="2183"/>
                    <a:pt x="1448" y="2183"/>
                  </a:cubicBezTo>
                  <a:cubicBezTo>
                    <a:pt x="1375" y="2183"/>
                    <a:pt x="1375" y="2183"/>
                    <a:pt x="1375" y="2183"/>
                  </a:cubicBezTo>
                  <a:cubicBezTo>
                    <a:pt x="1350" y="2183"/>
                    <a:pt x="1327" y="2173"/>
                    <a:pt x="1311" y="2156"/>
                  </a:cubicBezTo>
                  <a:cubicBezTo>
                    <a:pt x="1294" y="2140"/>
                    <a:pt x="1284" y="2117"/>
                    <a:pt x="1284" y="2092"/>
                  </a:cubicBezTo>
                  <a:cubicBezTo>
                    <a:pt x="1284" y="2086"/>
                    <a:pt x="1280" y="2080"/>
                    <a:pt x="1274" y="2078"/>
                  </a:cubicBezTo>
                  <a:cubicBezTo>
                    <a:pt x="28" y="1724"/>
                    <a:pt x="28" y="1724"/>
                    <a:pt x="28" y="1724"/>
                  </a:cubicBezTo>
                  <a:cubicBezTo>
                    <a:pt x="28" y="14"/>
                    <a:pt x="28" y="14"/>
                    <a:pt x="28" y="14"/>
                  </a:cubicBezTo>
                  <a:cubicBezTo>
                    <a:pt x="28" y="7"/>
                    <a:pt x="22" y="0"/>
                    <a:pt x="14" y="0"/>
                  </a:cubicBezTo>
                  <a:cubicBezTo>
                    <a:pt x="7" y="0"/>
                    <a:pt x="0" y="7"/>
                    <a:pt x="0" y="14"/>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íSḷide">
              <a:extLst>
                <a:ext uri="{FF2B5EF4-FFF2-40B4-BE49-F238E27FC236}">
                  <a16:creationId xmlns:a16="http://schemas.microsoft.com/office/drawing/2014/main" id="{53F58879-BFB7-4797-A0AD-F35E6609ED66}"/>
                </a:ext>
              </a:extLst>
            </p:cNvPr>
            <p:cNvSpPr/>
            <p:nvPr/>
          </p:nvSpPr>
          <p:spPr bwMode="auto">
            <a:xfrm>
              <a:off x="3695894" y="5478428"/>
              <a:ext cx="1106896" cy="333689"/>
            </a:xfrm>
            <a:custGeom>
              <a:avLst/>
              <a:gdLst>
                <a:gd name="T0" fmla="*/ 6 w 665"/>
                <a:gd name="T1" fmla="*/ 14 h 200"/>
                <a:gd name="T2" fmla="*/ 655 w 665"/>
                <a:gd name="T3" fmla="*/ 199 h 200"/>
                <a:gd name="T4" fmla="*/ 664 w 665"/>
                <a:gd name="T5" fmla="*/ 194 h 200"/>
                <a:gd name="T6" fmla="*/ 659 w 665"/>
                <a:gd name="T7" fmla="*/ 186 h 200"/>
                <a:gd name="T8" fmla="*/ 10 w 665"/>
                <a:gd name="T9" fmla="*/ 1 h 200"/>
                <a:gd name="T10" fmla="*/ 2 w 665"/>
                <a:gd name="T11" fmla="*/ 6 h 200"/>
                <a:gd name="T12" fmla="*/ 6 w 665"/>
                <a:gd name="T13" fmla="*/ 14 h 200"/>
              </a:gdLst>
              <a:ahLst/>
              <a:cxnLst>
                <a:cxn ang="0">
                  <a:pos x="T0" y="T1"/>
                </a:cxn>
                <a:cxn ang="0">
                  <a:pos x="T2" y="T3"/>
                </a:cxn>
                <a:cxn ang="0">
                  <a:pos x="T4" y="T5"/>
                </a:cxn>
                <a:cxn ang="0">
                  <a:pos x="T6" y="T7"/>
                </a:cxn>
                <a:cxn ang="0">
                  <a:pos x="T8" y="T9"/>
                </a:cxn>
                <a:cxn ang="0">
                  <a:pos x="T10" y="T11"/>
                </a:cxn>
                <a:cxn ang="0">
                  <a:pos x="T12" y="T13"/>
                </a:cxn>
              </a:cxnLst>
              <a:rect l="0" t="0" r="r" b="b"/>
              <a:pathLst>
                <a:path w="665" h="200">
                  <a:moveTo>
                    <a:pt x="6" y="14"/>
                  </a:moveTo>
                  <a:cubicBezTo>
                    <a:pt x="655" y="199"/>
                    <a:pt x="655" y="199"/>
                    <a:pt x="655" y="199"/>
                  </a:cubicBezTo>
                  <a:cubicBezTo>
                    <a:pt x="659" y="200"/>
                    <a:pt x="663" y="198"/>
                    <a:pt x="664" y="194"/>
                  </a:cubicBezTo>
                  <a:cubicBezTo>
                    <a:pt x="665" y="191"/>
                    <a:pt x="663" y="187"/>
                    <a:pt x="659" y="186"/>
                  </a:cubicBezTo>
                  <a:cubicBezTo>
                    <a:pt x="10" y="1"/>
                    <a:pt x="10" y="1"/>
                    <a:pt x="10" y="1"/>
                  </a:cubicBezTo>
                  <a:cubicBezTo>
                    <a:pt x="7" y="0"/>
                    <a:pt x="3" y="2"/>
                    <a:pt x="2" y="6"/>
                  </a:cubicBezTo>
                  <a:cubicBezTo>
                    <a:pt x="0" y="10"/>
                    <a:pt x="3" y="13"/>
                    <a:pt x="6" y="14"/>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iŝḷîḍê">
              <a:extLst>
                <a:ext uri="{FF2B5EF4-FFF2-40B4-BE49-F238E27FC236}">
                  <a16:creationId xmlns:a16="http://schemas.microsoft.com/office/drawing/2014/main" id="{DC93166A-658D-41F4-90E7-2967FB54C39A}"/>
                </a:ext>
              </a:extLst>
            </p:cNvPr>
            <p:cNvSpPr/>
            <p:nvPr/>
          </p:nvSpPr>
          <p:spPr bwMode="auto">
            <a:xfrm>
              <a:off x="7390226" y="5478428"/>
              <a:ext cx="1106896" cy="333689"/>
            </a:xfrm>
            <a:custGeom>
              <a:avLst/>
              <a:gdLst>
                <a:gd name="T0" fmla="*/ 655 w 665"/>
                <a:gd name="T1" fmla="*/ 1 h 200"/>
                <a:gd name="T2" fmla="*/ 6 w 665"/>
                <a:gd name="T3" fmla="*/ 186 h 200"/>
                <a:gd name="T4" fmla="*/ 1 w 665"/>
                <a:gd name="T5" fmla="*/ 194 h 200"/>
                <a:gd name="T6" fmla="*/ 10 w 665"/>
                <a:gd name="T7" fmla="*/ 199 h 200"/>
                <a:gd name="T8" fmla="*/ 659 w 665"/>
                <a:gd name="T9" fmla="*/ 14 h 200"/>
                <a:gd name="T10" fmla="*/ 664 w 665"/>
                <a:gd name="T11" fmla="*/ 6 h 200"/>
                <a:gd name="T12" fmla="*/ 655 w 665"/>
                <a:gd name="T13" fmla="*/ 1 h 200"/>
              </a:gdLst>
              <a:ahLst/>
              <a:cxnLst>
                <a:cxn ang="0">
                  <a:pos x="T0" y="T1"/>
                </a:cxn>
                <a:cxn ang="0">
                  <a:pos x="T2" y="T3"/>
                </a:cxn>
                <a:cxn ang="0">
                  <a:pos x="T4" y="T5"/>
                </a:cxn>
                <a:cxn ang="0">
                  <a:pos x="T6" y="T7"/>
                </a:cxn>
                <a:cxn ang="0">
                  <a:pos x="T8" y="T9"/>
                </a:cxn>
                <a:cxn ang="0">
                  <a:pos x="T10" y="T11"/>
                </a:cxn>
                <a:cxn ang="0">
                  <a:pos x="T12" y="T13"/>
                </a:cxn>
              </a:cxnLst>
              <a:rect l="0" t="0" r="r" b="b"/>
              <a:pathLst>
                <a:path w="665" h="200">
                  <a:moveTo>
                    <a:pt x="655" y="1"/>
                  </a:moveTo>
                  <a:cubicBezTo>
                    <a:pt x="6" y="186"/>
                    <a:pt x="6" y="186"/>
                    <a:pt x="6" y="186"/>
                  </a:cubicBezTo>
                  <a:cubicBezTo>
                    <a:pt x="3" y="187"/>
                    <a:pt x="0" y="191"/>
                    <a:pt x="1" y="194"/>
                  </a:cubicBezTo>
                  <a:cubicBezTo>
                    <a:pt x="2" y="198"/>
                    <a:pt x="6" y="200"/>
                    <a:pt x="10" y="199"/>
                  </a:cubicBezTo>
                  <a:cubicBezTo>
                    <a:pt x="659" y="14"/>
                    <a:pt x="659" y="14"/>
                    <a:pt x="659" y="14"/>
                  </a:cubicBezTo>
                  <a:cubicBezTo>
                    <a:pt x="663" y="13"/>
                    <a:pt x="665" y="10"/>
                    <a:pt x="664" y="6"/>
                  </a:cubicBezTo>
                  <a:cubicBezTo>
                    <a:pt x="663" y="2"/>
                    <a:pt x="659" y="0"/>
                    <a:pt x="655" y="1"/>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ï$ļíḋê">
              <a:extLst>
                <a:ext uri="{FF2B5EF4-FFF2-40B4-BE49-F238E27FC236}">
                  <a16:creationId xmlns:a16="http://schemas.microsoft.com/office/drawing/2014/main" id="{A7B22941-12BE-4D80-945E-F12720BFAC76}"/>
                </a:ext>
              </a:extLst>
            </p:cNvPr>
            <p:cNvSpPr/>
            <p:nvPr/>
          </p:nvSpPr>
          <p:spPr bwMode="auto">
            <a:xfrm>
              <a:off x="6381601" y="2834837"/>
              <a:ext cx="22678" cy="2901687"/>
            </a:xfrm>
            <a:custGeom>
              <a:avLst/>
              <a:gdLst>
                <a:gd name="T0" fmla="*/ 0 w 14"/>
                <a:gd name="T1" fmla="*/ 7 h 1743"/>
                <a:gd name="T2" fmla="*/ 0 w 14"/>
                <a:gd name="T3" fmla="*/ 1736 h 1743"/>
                <a:gd name="T4" fmla="*/ 7 w 14"/>
                <a:gd name="T5" fmla="*/ 1743 h 1743"/>
                <a:gd name="T6" fmla="*/ 14 w 14"/>
                <a:gd name="T7" fmla="*/ 1736 h 1743"/>
                <a:gd name="T8" fmla="*/ 14 w 14"/>
                <a:gd name="T9" fmla="*/ 7 h 1743"/>
                <a:gd name="T10" fmla="*/ 7 w 14"/>
                <a:gd name="T11" fmla="*/ 0 h 1743"/>
                <a:gd name="T12" fmla="*/ 0 w 14"/>
                <a:gd name="T13" fmla="*/ 7 h 1743"/>
              </a:gdLst>
              <a:ahLst/>
              <a:cxnLst>
                <a:cxn ang="0">
                  <a:pos x="T0" y="T1"/>
                </a:cxn>
                <a:cxn ang="0">
                  <a:pos x="T2" y="T3"/>
                </a:cxn>
                <a:cxn ang="0">
                  <a:pos x="T4" y="T5"/>
                </a:cxn>
                <a:cxn ang="0">
                  <a:pos x="T6" y="T7"/>
                </a:cxn>
                <a:cxn ang="0">
                  <a:pos x="T8" y="T9"/>
                </a:cxn>
                <a:cxn ang="0">
                  <a:pos x="T10" y="T11"/>
                </a:cxn>
                <a:cxn ang="0">
                  <a:pos x="T12" y="T13"/>
                </a:cxn>
              </a:cxnLst>
              <a:rect l="0" t="0" r="r" b="b"/>
              <a:pathLst>
                <a:path w="14" h="1743">
                  <a:moveTo>
                    <a:pt x="0" y="7"/>
                  </a:moveTo>
                  <a:cubicBezTo>
                    <a:pt x="0" y="1736"/>
                    <a:pt x="0" y="1736"/>
                    <a:pt x="0" y="1736"/>
                  </a:cubicBezTo>
                  <a:cubicBezTo>
                    <a:pt x="0" y="1740"/>
                    <a:pt x="3" y="1743"/>
                    <a:pt x="7" y="1743"/>
                  </a:cubicBezTo>
                  <a:cubicBezTo>
                    <a:pt x="11" y="1743"/>
                    <a:pt x="14" y="1740"/>
                    <a:pt x="14" y="1736"/>
                  </a:cubicBezTo>
                  <a:cubicBezTo>
                    <a:pt x="14" y="7"/>
                    <a:pt x="14" y="7"/>
                    <a:pt x="14" y="7"/>
                  </a:cubicBezTo>
                  <a:cubicBezTo>
                    <a:pt x="14" y="3"/>
                    <a:pt x="11" y="0"/>
                    <a:pt x="7" y="0"/>
                  </a:cubicBezTo>
                  <a:cubicBezTo>
                    <a:pt x="3" y="0"/>
                    <a:pt x="0" y="3"/>
                    <a:pt x="0" y="7"/>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i$1íḓe">
              <a:extLst>
                <a:ext uri="{FF2B5EF4-FFF2-40B4-BE49-F238E27FC236}">
                  <a16:creationId xmlns:a16="http://schemas.microsoft.com/office/drawing/2014/main" id="{3B09A03D-2B59-4962-BE0D-77C56E6AC432}"/>
                </a:ext>
              </a:extLst>
            </p:cNvPr>
            <p:cNvSpPr/>
            <p:nvPr/>
          </p:nvSpPr>
          <p:spPr bwMode="auto">
            <a:xfrm>
              <a:off x="5788737" y="2834837"/>
              <a:ext cx="22678" cy="2901687"/>
            </a:xfrm>
            <a:custGeom>
              <a:avLst/>
              <a:gdLst>
                <a:gd name="T0" fmla="*/ 0 w 14"/>
                <a:gd name="T1" fmla="*/ 7 h 1743"/>
                <a:gd name="T2" fmla="*/ 0 w 14"/>
                <a:gd name="T3" fmla="*/ 1736 h 1743"/>
                <a:gd name="T4" fmla="*/ 7 w 14"/>
                <a:gd name="T5" fmla="*/ 1743 h 1743"/>
                <a:gd name="T6" fmla="*/ 14 w 14"/>
                <a:gd name="T7" fmla="*/ 1736 h 1743"/>
                <a:gd name="T8" fmla="*/ 14 w 14"/>
                <a:gd name="T9" fmla="*/ 7 h 1743"/>
                <a:gd name="T10" fmla="*/ 7 w 14"/>
                <a:gd name="T11" fmla="*/ 0 h 1743"/>
                <a:gd name="T12" fmla="*/ 0 w 14"/>
                <a:gd name="T13" fmla="*/ 7 h 1743"/>
              </a:gdLst>
              <a:ahLst/>
              <a:cxnLst>
                <a:cxn ang="0">
                  <a:pos x="T0" y="T1"/>
                </a:cxn>
                <a:cxn ang="0">
                  <a:pos x="T2" y="T3"/>
                </a:cxn>
                <a:cxn ang="0">
                  <a:pos x="T4" y="T5"/>
                </a:cxn>
                <a:cxn ang="0">
                  <a:pos x="T6" y="T7"/>
                </a:cxn>
                <a:cxn ang="0">
                  <a:pos x="T8" y="T9"/>
                </a:cxn>
                <a:cxn ang="0">
                  <a:pos x="T10" y="T11"/>
                </a:cxn>
                <a:cxn ang="0">
                  <a:pos x="T12" y="T13"/>
                </a:cxn>
              </a:cxnLst>
              <a:rect l="0" t="0" r="r" b="b"/>
              <a:pathLst>
                <a:path w="14" h="1743">
                  <a:moveTo>
                    <a:pt x="0" y="7"/>
                  </a:moveTo>
                  <a:cubicBezTo>
                    <a:pt x="0" y="1736"/>
                    <a:pt x="0" y="1736"/>
                    <a:pt x="0" y="1736"/>
                  </a:cubicBezTo>
                  <a:cubicBezTo>
                    <a:pt x="0" y="1740"/>
                    <a:pt x="3" y="1743"/>
                    <a:pt x="7" y="1743"/>
                  </a:cubicBezTo>
                  <a:cubicBezTo>
                    <a:pt x="11" y="1743"/>
                    <a:pt x="14" y="1740"/>
                    <a:pt x="14" y="1736"/>
                  </a:cubicBezTo>
                  <a:cubicBezTo>
                    <a:pt x="14" y="7"/>
                    <a:pt x="14" y="7"/>
                    <a:pt x="14" y="7"/>
                  </a:cubicBezTo>
                  <a:cubicBezTo>
                    <a:pt x="14" y="3"/>
                    <a:pt x="11" y="0"/>
                    <a:pt x="7" y="0"/>
                  </a:cubicBezTo>
                  <a:cubicBezTo>
                    <a:pt x="3" y="0"/>
                    <a:pt x="0" y="3"/>
                    <a:pt x="0" y="7"/>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iṡľíḍè">
              <a:extLst>
                <a:ext uri="{FF2B5EF4-FFF2-40B4-BE49-F238E27FC236}">
                  <a16:creationId xmlns:a16="http://schemas.microsoft.com/office/drawing/2014/main" id="{EBBBB594-92E9-4156-B650-D3F6D9D50793}"/>
                </a:ext>
              </a:extLst>
            </p:cNvPr>
            <p:cNvSpPr/>
            <p:nvPr/>
          </p:nvSpPr>
          <p:spPr bwMode="auto">
            <a:xfrm>
              <a:off x="4117055" y="1660988"/>
              <a:ext cx="1992413" cy="1127414"/>
            </a:xfrm>
            <a:custGeom>
              <a:avLst/>
              <a:gdLst>
                <a:gd name="T0" fmla="*/ 248 w 1197"/>
                <a:gd name="T1" fmla="*/ 280 h 677"/>
                <a:gd name="T2" fmla="*/ 248 w 1197"/>
                <a:gd name="T3" fmla="*/ 21 h 677"/>
                <a:gd name="T4" fmla="*/ 1133 w 1197"/>
                <a:gd name="T5" fmla="*/ 639 h 677"/>
                <a:gd name="T6" fmla="*/ 10 w 1197"/>
                <a:gd name="T7" fmla="*/ 177 h 677"/>
                <a:gd name="T8" fmla="*/ 3 w 1197"/>
                <a:gd name="T9" fmla="*/ 178 h 677"/>
                <a:gd name="T10" fmla="*/ 0 w 1197"/>
                <a:gd name="T11" fmla="*/ 183 h 677"/>
                <a:gd name="T12" fmla="*/ 0 w 1197"/>
                <a:gd name="T13" fmla="*/ 363 h 677"/>
                <a:gd name="T14" fmla="*/ 7 w 1197"/>
                <a:gd name="T15" fmla="*/ 370 h 677"/>
                <a:gd name="T16" fmla="*/ 14 w 1197"/>
                <a:gd name="T17" fmla="*/ 363 h 677"/>
                <a:gd name="T18" fmla="*/ 14 w 1197"/>
                <a:gd name="T19" fmla="*/ 194 h 677"/>
                <a:gd name="T20" fmla="*/ 1186 w 1197"/>
                <a:gd name="T21" fmla="*/ 676 h 677"/>
                <a:gd name="T22" fmla="*/ 1195 w 1197"/>
                <a:gd name="T23" fmla="*/ 673 h 677"/>
                <a:gd name="T24" fmla="*/ 1193 w 1197"/>
                <a:gd name="T25" fmla="*/ 663 h 677"/>
                <a:gd name="T26" fmla="*/ 245 w 1197"/>
                <a:gd name="T27" fmla="*/ 1 h 677"/>
                <a:gd name="T28" fmla="*/ 238 w 1197"/>
                <a:gd name="T29" fmla="*/ 1 h 677"/>
                <a:gd name="T30" fmla="*/ 234 w 1197"/>
                <a:gd name="T31" fmla="*/ 7 h 677"/>
                <a:gd name="T32" fmla="*/ 234 w 1197"/>
                <a:gd name="T33" fmla="*/ 280 h 677"/>
                <a:gd name="T34" fmla="*/ 241 w 1197"/>
                <a:gd name="T35" fmla="*/ 287 h 677"/>
                <a:gd name="T36" fmla="*/ 248 w 1197"/>
                <a:gd name="T37" fmla="*/ 28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7" h="677">
                  <a:moveTo>
                    <a:pt x="248" y="280"/>
                  </a:moveTo>
                  <a:cubicBezTo>
                    <a:pt x="248" y="21"/>
                    <a:pt x="248" y="21"/>
                    <a:pt x="248" y="21"/>
                  </a:cubicBezTo>
                  <a:cubicBezTo>
                    <a:pt x="1133" y="639"/>
                    <a:pt x="1133" y="639"/>
                    <a:pt x="1133" y="639"/>
                  </a:cubicBezTo>
                  <a:cubicBezTo>
                    <a:pt x="10" y="177"/>
                    <a:pt x="10" y="177"/>
                    <a:pt x="10" y="177"/>
                  </a:cubicBezTo>
                  <a:cubicBezTo>
                    <a:pt x="7" y="176"/>
                    <a:pt x="5" y="176"/>
                    <a:pt x="3" y="178"/>
                  </a:cubicBezTo>
                  <a:cubicBezTo>
                    <a:pt x="1" y="179"/>
                    <a:pt x="0" y="181"/>
                    <a:pt x="0" y="183"/>
                  </a:cubicBezTo>
                  <a:cubicBezTo>
                    <a:pt x="0" y="363"/>
                    <a:pt x="0" y="363"/>
                    <a:pt x="0" y="363"/>
                  </a:cubicBezTo>
                  <a:cubicBezTo>
                    <a:pt x="0" y="367"/>
                    <a:pt x="3" y="370"/>
                    <a:pt x="7" y="370"/>
                  </a:cubicBezTo>
                  <a:cubicBezTo>
                    <a:pt x="11" y="370"/>
                    <a:pt x="14" y="367"/>
                    <a:pt x="14" y="363"/>
                  </a:cubicBezTo>
                  <a:cubicBezTo>
                    <a:pt x="14" y="194"/>
                    <a:pt x="14" y="194"/>
                    <a:pt x="14" y="194"/>
                  </a:cubicBezTo>
                  <a:cubicBezTo>
                    <a:pt x="1186" y="676"/>
                    <a:pt x="1186" y="676"/>
                    <a:pt x="1186" y="676"/>
                  </a:cubicBezTo>
                  <a:cubicBezTo>
                    <a:pt x="1190" y="677"/>
                    <a:pt x="1194" y="676"/>
                    <a:pt x="1195" y="673"/>
                  </a:cubicBezTo>
                  <a:cubicBezTo>
                    <a:pt x="1197" y="669"/>
                    <a:pt x="1196" y="666"/>
                    <a:pt x="1193" y="663"/>
                  </a:cubicBezTo>
                  <a:cubicBezTo>
                    <a:pt x="245" y="1"/>
                    <a:pt x="245" y="1"/>
                    <a:pt x="245" y="1"/>
                  </a:cubicBezTo>
                  <a:cubicBezTo>
                    <a:pt x="243" y="0"/>
                    <a:pt x="240" y="0"/>
                    <a:pt x="238" y="1"/>
                  </a:cubicBezTo>
                  <a:cubicBezTo>
                    <a:pt x="236" y="2"/>
                    <a:pt x="234" y="5"/>
                    <a:pt x="234" y="7"/>
                  </a:cubicBezTo>
                  <a:cubicBezTo>
                    <a:pt x="234" y="280"/>
                    <a:pt x="234" y="280"/>
                    <a:pt x="234" y="280"/>
                  </a:cubicBezTo>
                  <a:cubicBezTo>
                    <a:pt x="234" y="284"/>
                    <a:pt x="237" y="287"/>
                    <a:pt x="241" y="287"/>
                  </a:cubicBezTo>
                  <a:cubicBezTo>
                    <a:pt x="245" y="287"/>
                    <a:pt x="248" y="284"/>
                    <a:pt x="248" y="280"/>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í$1idé">
              <a:extLst>
                <a:ext uri="{FF2B5EF4-FFF2-40B4-BE49-F238E27FC236}">
                  <a16:creationId xmlns:a16="http://schemas.microsoft.com/office/drawing/2014/main" id="{74549D38-DD61-4912-BBF3-1BF9FA04823B}"/>
                </a:ext>
              </a:extLst>
            </p:cNvPr>
            <p:cNvSpPr/>
            <p:nvPr/>
          </p:nvSpPr>
          <p:spPr bwMode="auto">
            <a:xfrm>
              <a:off x="4874063" y="1433129"/>
              <a:ext cx="1235404" cy="1355273"/>
            </a:xfrm>
            <a:custGeom>
              <a:avLst/>
              <a:gdLst>
                <a:gd name="T0" fmla="*/ 14 w 742"/>
                <a:gd name="T1" fmla="*/ 295 h 814"/>
                <a:gd name="T2" fmla="*/ 10 w 742"/>
                <a:gd name="T3" fmla="*/ 299 h 814"/>
                <a:gd name="T4" fmla="*/ 16 w 742"/>
                <a:gd name="T5" fmla="*/ 297 h 814"/>
                <a:gd name="T6" fmla="*/ 14 w 742"/>
                <a:gd name="T7" fmla="*/ 295 h 814"/>
                <a:gd name="T8" fmla="*/ 10 w 742"/>
                <a:gd name="T9" fmla="*/ 299 h 814"/>
                <a:gd name="T10" fmla="*/ 16 w 742"/>
                <a:gd name="T11" fmla="*/ 297 h 814"/>
                <a:gd name="T12" fmla="*/ 12 w 742"/>
                <a:gd name="T13" fmla="*/ 299 h 814"/>
                <a:gd name="T14" fmla="*/ 16 w 742"/>
                <a:gd name="T15" fmla="*/ 298 h 814"/>
                <a:gd name="T16" fmla="*/ 16 w 742"/>
                <a:gd name="T17" fmla="*/ 297 h 814"/>
                <a:gd name="T18" fmla="*/ 12 w 742"/>
                <a:gd name="T19" fmla="*/ 299 h 814"/>
                <a:gd name="T20" fmla="*/ 16 w 742"/>
                <a:gd name="T21" fmla="*/ 298 h 814"/>
                <a:gd name="T22" fmla="*/ 15 w 742"/>
                <a:gd name="T23" fmla="*/ 298 h 814"/>
                <a:gd name="T24" fmla="*/ 16 w 742"/>
                <a:gd name="T25" fmla="*/ 298 h 814"/>
                <a:gd name="T26" fmla="*/ 16 w 742"/>
                <a:gd name="T27" fmla="*/ 298 h 814"/>
                <a:gd name="T28" fmla="*/ 15 w 742"/>
                <a:gd name="T29" fmla="*/ 298 h 814"/>
                <a:gd name="T30" fmla="*/ 16 w 742"/>
                <a:gd name="T31" fmla="*/ 298 h 814"/>
                <a:gd name="T32" fmla="*/ 16 w 742"/>
                <a:gd name="T33" fmla="*/ 295 h 814"/>
                <a:gd name="T34" fmla="*/ 15 w 742"/>
                <a:gd name="T35" fmla="*/ 268 h 814"/>
                <a:gd name="T36" fmla="*/ 14 w 742"/>
                <a:gd name="T37" fmla="*/ 222 h 814"/>
                <a:gd name="T38" fmla="*/ 15 w 742"/>
                <a:gd name="T39" fmla="*/ 82 h 814"/>
                <a:gd name="T40" fmla="*/ 16 w 742"/>
                <a:gd name="T41" fmla="*/ 29 h 814"/>
                <a:gd name="T42" fmla="*/ 16 w 742"/>
                <a:gd name="T43" fmla="*/ 8 h 814"/>
                <a:gd name="T44" fmla="*/ 9 w 742"/>
                <a:gd name="T45" fmla="*/ 7 h 814"/>
                <a:gd name="T46" fmla="*/ 4 w 742"/>
                <a:gd name="T47" fmla="*/ 12 h 814"/>
                <a:gd name="T48" fmla="*/ 729 w 742"/>
                <a:gd name="T49" fmla="*/ 811 h 814"/>
                <a:gd name="T50" fmla="*/ 739 w 742"/>
                <a:gd name="T51" fmla="*/ 811 h 814"/>
                <a:gd name="T52" fmla="*/ 739 w 742"/>
                <a:gd name="T53" fmla="*/ 802 h 814"/>
                <a:gd name="T54" fmla="*/ 14 w 742"/>
                <a:gd name="T55" fmla="*/ 3 h 814"/>
                <a:gd name="T56" fmla="*/ 7 w 742"/>
                <a:gd name="T57" fmla="*/ 1 h 814"/>
                <a:gd name="T58" fmla="*/ 2 w 742"/>
                <a:gd name="T59" fmla="*/ 7 h 814"/>
                <a:gd name="T60" fmla="*/ 0 w 742"/>
                <a:gd name="T61" fmla="*/ 222 h 814"/>
                <a:gd name="T62" fmla="*/ 1 w 742"/>
                <a:gd name="T63" fmla="*/ 277 h 814"/>
                <a:gd name="T64" fmla="*/ 1 w 742"/>
                <a:gd name="T65" fmla="*/ 294 h 814"/>
                <a:gd name="T66" fmla="*/ 2 w 742"/>
                <a:gd name="T67" fmla="*/ 299 h 814"/>
                <a:gd name="T68" fmla="*/ 2 w 742"/>
                <a:gd name="T69" fmla="*/ 301 h 814"/>
                <a:gd name="T70" fmla="*/ 3 w 742"/>
                <a:gd name="T71" fmla="*/ 302 h 814"/>
                <a:gd name="T72" fmla="*/ 4 w 742"/>
                <a:gd name="T73" fmla="*/ 305 h 814"/>
                <a:gd name="T74" fmla="*/ 14 w 742"/>
                <a:gd name="T75" fmla="*/ 305 h 814"/>
                <a:gd name="T76" fmla="*/ 14 w 742"/>
                <a:gd name="T77" fmla="*/ 295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2" h="814">
                  <a:moveTo>
                    <a:pt x="14" y="295"/>
                  </a:moveTo>
                  <a:cubicBezTo>
                    <a:pt x="10" y="299"/>
                    <a:pt x="10" y="299"/>
                    <a:pt x="10" y="299"/>
                  </a:cubicBezTo>
                  <a:cubicBezTo>
                    <a:pt x="16" y="297"/>
                    <a:pt x="16" y="297"/>
                    <a:pt x="16" y="297"/>
                  </a:cubicBezTo>
                  <a:cubicBezTo>
                    <a:pt x="15" y="297"/>
                    <a:pt x="15" y="296"/>
                    <a:pt x="14" y="295"/>
                  </a:cubicBezTo>
                  <a:cubicBezTo>
                    <a:pt x="10" y="299"/>
                    <a:pt x="10" y="299"/>
                    <a:pt x="10" y="299"/>
                  </a:cubicBezTo>
                  <a:cubicBezTo>
                    <a:pt x="16" y="297"/>
                    <a:pt x="16" y="297"/>
                    <a:pt x="16" y="297"/>
                  </a:cubicBezTo>
                  <a:cubicBezTo>
                    <a:pt x="12" y="299"/>
                    <a:pt x="12" y="299"/>
                    <a:pt x="12" y="299"/>
                  </a:cubicBezTo>
                  <a:cubicBezTo>
                    <a:pt x="16" y="298"/>
                    <a:pt x="16" y="298"/>
                    <a:pt x="16" y="298"/>
                  </a:cubicBezTo>
                  <a:cubicBezTo>
                    <a:pt x="16" y="297"/>
                    <a:pt x="16" y="297"/>
                    <a:pt x="16" y="297"/>
                  </a:cubicBezTo>
                  <a:cubicBezTo>
                    <a:pt x="12" y="299"/>
                    <a:pt x="12" y="299"/>
                    <a:pt x="12" y="299"/>
                  </a:cubicBezTo>
                  <a:cubicBezTo>
                    <a:pt x="16" y="298"/>
                    <a:pt x="16" y="298"/>
                    <a:pt x="16" y="298"/>
                  </a:cubicBezTo>
                  <a:cubicBezTo>
                    <a:pt x="15" y="298"/>
                    <a:pt x="15" y="298"/>
                    <a:pt x="15" y="298"/>
                  </a:cubicBezTo>
                  <a:cubicBezTo>
                    <a:pt x="16" y="298"/>
                    <a:pt x="16" y="298"/>
                    <a:pt x="16" y="298"/>
                  </a:cubicBezTo>
                  <a:cubicBezTo>
                    <a:pt x="16" y="298"/>
                    <a:pt x="16" y="298"/>
                    <a:pt x="16" y="298"/>
                  </a:cubicBezTo>
                  <a:cubicBezTo>
                    <a:pt x="15" y="298"/>
                    <a:pt x="15" y="298"/>
                    <a:pt x="15" y="298"/>
                  </a:cubicBezTo>
                  <a:cubicBezTo>
                    <a:pt x="16" y="298"/>
                    <a:pt x="16" y="298"/>
                    <a:pt x="16" y="298"/>
                  </a:cubicBezTo>
                  <a:cubicBezTo>
                    <a:pt x="16" y="297"/>
                    <a:pt x="16" y="297"/>
                    <a:pt x="16" y="295"/>
                  </a:cubicBezTo>
                  <a:cubicBezTo>
                    <a:pt x="15" y="290"/>
                    <a:pt x="15" y="281"/>
                    <a:pt x="15" y="268"/>
                  </a:cubicBezTo>
                  <a:cubicBezTo>
                    <a:pt x="14" y="255"/>
                    <a:pt x="14" y="240"/>
                    <a:pt x="14" y="222"/>
                  </a:cubicBezTo>
                  <a:cubicBezTo>
                    <a:pt x="14" y="179"/>
                    <a:pt x="15" y="125"/>
                    <a:pt x="15" y="82"/>
                  </a:cubicBezTo>
                  <a:cubicBezTo>
                    <a:pt x="16" y="61"/>
                    <a:pt x="16" y="42"/>
                    <a:pt x="16" y="29"/>
                  </a:cubicBezTo>
                  <a:cubicBezTo>
                    <a:pt x="16" y="16"/>
                    <a:pt x="16" y="8"/>
                    <a:pt x="16" y="8"/>
                  </a:cubicBezTo>
                  <a:cubicBezTo>
                    <a:pt x="9" y="7"/>
                    <a:pt x="9" y="7"/>
                    <a:pt x="9" y="7"/>
                  </a:cubicBezTo>
                  <a:cubicBezTo>
                    <a:pt x="4" y="12"/>
                    <a:pt x="4" y="12"/>
                    <a:pt x="4" y="12"/>
                  </a:cubicBezTo>
                  <a:cubicBezTo>
                    <a:pt x="729" y="811"/>
                    <a:pt x="729" y="811"/>
                    <a:pt x="729" y="811"/>
                  </a:cubicBezTo>
                  <a:cubicBezTo>
                    <a:pt x="732" y="814"/>
                    <a:pt x="736" y="814"/>
                    <a:pt x="739" y="811"/>
                  </a:cubicBezTo>
                  <a:cubicBezTo>
                    <a:pt x="742" y="809"/>
                    <a:pt x="742" y="804"/>
                    <a:pt x="739" y="802"/>
                  </a:cubicBezTo>
                  <a:cubicBezTo>
                    <a:pt x="14" y="3"/>
                    <a:pt x="14" y="3"/>
                    <a:pt x="14" y="3"/>
                  </a:cubicBezTo>
                  <a:cubicBezTo>
                    <a:pt x="13" y="1"/>
                    <a:pt x="9" y="0"/>
                    <a:pt x="7" y="1"/>
                  </a:cubicBezTo>
                  <a:cubicBezTo>
                    <a:pt x="4" y="2"/>
                    <a:pt x="2" y="4"/>
                    <a:pt x="2" y="7"/>
                  </a:cubicBezTo>
                  <a:cubicBezTo>
                    <a:pt x="2" y="7"/>
                    <a:pt x="0" y="135"/>
                    <a:pt x="0" y="222"/>
                  </a:cubicBezTo>
                  <a:cubicBezTo>
                    <a:pt x="0" y="244"/>
                    <a:pt x="0" y="263"/>
                    <a:pt x="1" y="277"/>
                  </a:cubicBezTo>
                  <a:cubicBezTo>
                    <a:pt x="1" y="284"/>
                    <a:pt x="1" y="290"/>
                    <a:pt x="1" y="294"/>
                  </a:cubicBezTo>
                  <a:cubicBezTo>
                    <a:pt x="1" y="296"/>
                    <a:pt x="2" y="297"/>
                    <a:pt x="2" y="299"/>
                  </a:cubicBezTo>
                  <a:cubicBezTo>
                    <a:pt x="2" y="300"/>
                    <a:pt x="2" y="300"/>
                    <a:pt x="2" y="301"/>
                  </a:cubicBezTo>
                  <a:cubicBezTo>
                    <a:pt x="2" y="301"/>
                    <a:pt x="2" y="302"/>
                    <a:pt x="3" y="302"/>
                  </a:cubicBezTo>
                  <a:cubicBezTo>
                    <a:pt x="3" y="303"/>
                    <a:pt x="3" y="304"/>
                    <a:pt x="4" y="305"/>
                  </a:cubicBezTo>
                  <a:cubicBezTo>
                    <a:pt x="7" y="308"/>
                    <a:pt x="12" y="308"/>
                    <a:pt x="14" y="305"/>
                  </a:cubicBezTo>
                  <a:cubicBezTo>
                    <a:pt x="17" y="302"/>
                    <a:pt x="17" y="298"/>
                    <a:pt x="14" y="295"/>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íṧļiḍé">
              <a:extLst>
                <a:ext uri="{FF2B5EF4-FFF2-40B4-BE49-F238E27FC236}">
                  <a16:creationId xmlns:a16="http://schemas.microsoft.com/office/drawing/2014/main" id="{83BAED85-6843-44A0-80A2-5FE000FCED29}"/>
                </a:ext>
              </a:extLst>
            </p:cNvPr>
            <p:cNvSpPr/>
            <p:nvPr/>
          </p:nvSpPr>
          <p:spPr bwMode="auto">
            <a:xfrm>
              <a:off x="6083549" y="1660988"/>
              <a:ext cx="1992413" cy="1127414"/>
            </a:xfrm>
            <a:custGeom>
              <a:avLst/>
              <a:gdLst>
                <a:gd name="T0" fmla="*/ 963 w 1197"/>
                <a:gd name="T1" fmla="*/ 280 h 677"/>
                <a:gd name="T2" fmla="*/ 963 w 1197"/>
                <a:gd name="T3" fmla="*/ 7 h 677"/>
                <a:gd name="T4" fmla="*/ 959 w 1197"/>
                <a:gd name="T5" fmla="*/ 1 h 677"/>
                <a:gd name="T6" fmla="*/ 952 w 1197"/>
                <a:gd name="T7" fmla="*/ 1 h 677"/>
                <a:gd name="T8" fmla="*/ 4 w 1197"/>
                <a:gd name="T9" fmla="*/ 663 h 677"/>
                <a:gd name="T10" fmla="*/ 2 w 1197"/>
                <a:gd name="T11" fmla="*/ 673 h 677"/>
                <a:gd name="T12" fmla="*/ 11 w 1197"/>
                <a:gd name="T13" fmla="*/ 676 h 677"/>
                <a:gd name="T14" fmla="*/ 1183 w 1197"/>
                <a:gd name="T15" fmla="*/ 194 h 677"/>
                <a:gd name="T16" fmla="*/ 1183 w 1197"/>
                <a:gd name="T17" fmla="*/ 363 h 677"/>
                <a:gd name="T18" fmla="*/ 1190 w 1197"/>
                <a:gd name="T19" fmla="*/ 370 h 677"/>
                <a:gd name="T20" fmla="*/ 1197 w 1197"/>
                <a:gd name="T21" fmla="*/ 363 h 677"/>
                <a:gd name="T22" fmla="*/ 1197 w 1197"/>
                <a:gd name="T23" fmla="*/ 183 h 677"/>
                <a:gd name="T24" fmla="*/ 1194 w 1197"/>
                <a:gd name="T25" fmla="*/ 178 h 677"/>
                <a:gd name="T26" fmla="*/ 1188 w 1197"/>
                <a:gd name="T27" fmla="*/ 177 h 677"/>
                <a:gd name="T28" fmla="*/ 64 w 1197"/>
                <a:gd name="T29" fmla="*/ 639 h 677"/>
                <a:gd name="T30" fmla="*/ 949 w 1197"/>
                <a:gd name="T31" fmla="*/ 21 h 677"/>
                <a:gd name="T32" fmla="*/ 949 w 1197"/>
                <a:gd name="T33" fmla="*/ 280 h 677"/>
                <a:gd name="T34" fmla="*/ 956 w 1197"/>
                <a:gd name="T35" fmla="*/ 287 h 677"/>
                <a:gd name="T36" fmla="*/ 963 w 1197"/>
                <a:gd name="T37" fmla="*/ 28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7" h="677">
                  <a:moveTo>
                    <a:pt x="963" y="280"/>
                  </a:moveTo>
                  <a:cubicBezTo>
                    <a:pt x="963" y="7"/>
                    <a:pt x="963" y="7"/>
                    <a:pt x="963" y="7"/>
                  </a:cubicBezTo>
                  <a:cubicBezTo>
                    <a:pt x="963" y="5"/>
                    <a:pt x="962" y="2"/>
                    <a:pt x="959" y="1"/>
                  </a:cubicBezTo>
                  <a:cubicBezTo>
                    <a:pt x="957" y="0"/>
                    <a:pt x="954" y="0"/>
                    <a:pt x="952" y="1"/>
                  </a:cubicBezTo>
                  <a:cubicBezTo>
                    <a:pt x="4" y="663"/>
                    <a:pt x="4" y="663"/>
                    <a:pt x="4" y="663"/>
                  </a:cubicBezTo>
                  <a:cubicBezTo>
                    <a:pt x="1" y="666"/>
                    <a:pt x="0" y="669"/>
                    <a:pt x="2" y="673"/>
                  </a:cubicBezTo>
                  <a:cubicBezTo>
                    <a:pt x="4" y="676"/>
                    <a:pt x="7" y="677"/>
                    <a:pt x="11" y="676"/>
                  </a:cubicBezTo>
                  <a:cubicBezTo>
                    <a:pt x="1183" y="194"/>
                    <a:pt x="1183" y="194"/>
                    <a:pt x="1183" y="194"/>
                  </a:cubicBezTo>
                  <a:cubicBezTo>
                    <a:pt x="1183" y="363"/>
                    <a:pt x="1183" y="363"/>
                    <a:pt x="1183" y="363"/>
                  </a:cubicBezTo>
                  <a:cubicBezTo>
                    <a:pt x="1183" y="367"/>
                    <a:pt x="1186" y="370"/>
                    <a:pt x="1190" y="370"/>
                  </a:cubicBezTo>
                  <a:cubicBezTo>
                    <a:pt x="1194" y="370"/>
                    <a:pt x="1197" y="367"/>
                    <a:pt x="1197" y="363"/>
                  </a:cubicBezTo>
                  <a:cubicBezTo>
                    <a:pt x="1197" y="183"/>
                    <a:pt x="1197" y="183"/>
                    <a:pt x="1197" y="183"/>
                  </a:cubicBezTo>
                  <a:cubicBezTo>
                    <a:pt x="1197" y="181"/>
                    <a:pt x="1196" y="179"/>
                    <a:pt x="1194" y="178"/>
                  </a:cubicBezTo>
                  <a:cubicBezTo>
                    <a:pt x="1192" y="176"/>
                    <a:pt x="1190" y="176"/>
                    <a:pt x="1188" y="177"/>
                  </a:cubicBezTo>
                  <a:cubicBezTo>
                    <a:pt x="64" y="639"/>
                    <a:pt x="64" y="639"/>
                    <a:pt x="64" y="639"/>
                  </a:cubicBezTo>
                  <a:cubicBezTo>
                    <a:pt x="949" y="21"/>
                    <a:pt x="949" y="21"/>
                    <a:pt x="949" y="21"/>
                  </a:cubicBezTo>
                  <a:cubicBezTo>
                    <a:pt x="949" y="280"/>
                    <a:pt x="949" y="280"/>
                    <a:pt x="949" y="280"/>
                  </a:cubicBezTo>
                  <a:cubicBezTo>
                    <a:pt x="949" y="284"/>
                    <a:pt x="952" y="287"/>
                    <a:pt x="956" y="287"/>
                  </a:cubicBezTo>
                  <a:cubicBezTo>
                    <a:pt x="960" y="287"/>
                    <a:pt x="963" y="284"/>
                    <a:pt x="963" y="280"/>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îṩḷïḍe">
              <a:extLst>
                <a:ext uri="{FF2B5EF4-FFF2-40B4-BE49-F238E27FC236}">
                  <a16:creationId xmlns:a16="http://schemas.microsoft.com/office/drawing/2014/main" id="{150D46F5-F32A-4782-9B2E-7359F132B7C1}"/>
                </a:ext>
              </a:extLst>
            </p:cNvPr>
            <p:cNvSpPr/>
            <p:nvPr/>
          </p:nvSpPr>
          <p:spPr bwMode="auto">
            <a:xfrm>
              <a:off x="6083549" y="1433129"/>
              <a:ext cx="1235404" cy="1355273"/>
            </a:xfrm>
            <a:custGeom>
              <a:avLst/>
              <a:gdLst>
                <a:gd name="T0" fmla="*/ 738 w 742"/>
                <a:gd name="T1" fmla="*/ 305 h 814"/>
                <a:gd name="T2" fmla="*/ 740 w 742"/>
                <a:gd name="T3" fmla="*/ 302 h 814"/>
                <a:gd name="T4" fmla="*/ 740 w 742"/>
                <a:gd name="T5" fmla="*/ 300 h 814"/>
                <a:gd name="T6" fmla="*/ 741 w 742"/>
                <a:gd name="T7" fmla="*/ 296 h 814"/>
                <a:gd name="T8" fmla="*/ 742 w 742"/>
                <a:gd name="T9" fmla="*/ 268 h 814"/>
                <a:gd name="T10" fmla="*/ 742 w 742"/>
                <a:gd name="T11" fmla="*/ 222 h 814"/>
                <a:gd name="T12" fmla="*/ 740 w 742"/>
                <a:gd name="T13" fmla="*/ 7 h 814"/>
                <a:gd name="T14" fmla="*/ 735 w 742"/>
                <a:gd name="T15" fmla="*/ 1 h 814"/>
                <a:gd name="T16" fmla="*/ 728 w 742"/>
                <a:gd name="T17" fmla="*/ 3 h 814"/>
                <a:gd name="T18" fmla="*/ 3 w 742"/>
                <a:gd name="T19" fmla="*/ 802 h 814"/>
                <a:gd name="T20" fmla="*/ 3 w 742"/>
                <a:gd name="T21" fmla="*/ 811 h 814"/>
                <a:gd name="T22" fmla="*/ 13 w 742"/>
                <a:gd name="T23" fmla="*/ 811 h 814"/>
                <a:gd name="T24" fmla="*/ 738 w 742"/>
                <a:gd name="T25" fmla="*/ 12 h 814"/>
                <a:gd name="T26" fmla="*/ 733 w 742"/>
                <a:gd name="T27" fmla="*/ 7 h 814"/>
                <a:gd name="T28" fmla="*/ 726 w 742"/>
                <a:gd name="T29" fmla="*/ 8 h 814"/>
                <a:gd name="T30" fmla="*/ 726 w 742"/>
                <a:gd name="T31" fmla="*/ 29 h 814"/>
                <a:gd name="T32" fmla="*/ 728 w 742"/>
                <a:gd name="T33" fmla="*/ 222 h 814"/>
                <a:gd name="T34" fmla="*/ 727 w 742"/>
                <a:gd name="T35" fmla="*/ 277 h 814"/>
                <a:gd name="T36" fmla="*/ 727 w 742"/>
                <a:gd name="T37" fmla="*/ 293 h 814"/>
                <a:gd name="T38" fmla="*/ 727 w 742"/>
                <a:gd name="T39" fmla="*/ 297 h 814"/>
                <a:gd name="T40" fmla="*/ 726 w 742"/>
                <a:gd name="T41" fmla="*/ 298 h 814"/>
                <a:gd name="T42" fmla="*/ 726 w 742"/>
                <a:gd name="T43" fmla="*/ 298 h 814"/>
                <a:gd name="T44" fmla="*/ 730 w 742"/>
                <a:gd name="T45" fmla="*/ 298 h 814"/>
                <a:gd name="T46" fmla="*/ 727 w 742"/>
                <a:gd name="T47" fmla="*/ 297 h 814"/>
                <a:gd name="T48" fmla="*/ 726 w 742"/>
                <a:gd name="T49" fmla="*/ 298 h 814"/>
                <a:gd name="T50" fmla="*/ 730 w 742"/>
                <a:gd name="T51" fmla="*/ 298 h 814"/>
                <a:gd name="T52" fmla="*/ 727 w 742"/>
                <a:gd name="T53" fmla="*/ 297 h 814"/>
                <a:gd name="T54" fmla="*/ 732 w 742"/>
                <a:gd name="T55" fmla="*/ 299 h 814"/>
                <a:gd name="T56" fmla="*/ 728 w 742"/>
                <a:gd name="T57" fmla="*/ 295 h 814"/>
                <a:gd name="T58" fmla="*/ 727 w 742"/>
                <a:gd name="T59" fmla="*/ 297 h 814"/>
                <a:gd name="T60" fmla="*/ 732 w 742"/>
                <a:gd name="T61" fmla="*/ 299 h 814"/>
                <a:gd name="T62" fmla="*/ 728 w 742"/>
                <a:gd name="T63" fmla="*/ 295 h 814"/>
                <a:gd name="T64" fmla="*/ 728 w 742"/>
                <a:gd name="T65" fmla="*/ 305 h 814"/>
                <a:gd name="T66" fmla="*/ 738 w 742"/>
                <a:gd name="T67" fmla="*/ 305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2" h="814">
                  <a:moveTo>
                    <a:pt x="738" y="305"/>
                  </a:moveTo>
                  <a:cubicBezTo>
                    <a:pt x="739" y="304"/>
                    <a:pt x="739" y="303"/>
                    <a:pt x="740" y="302"/>
                  </a:cubicBezTo>
                  <a:cubicBezTo>
                    <a:pt x="740" y="301"/>
                    <a:pt x="740" y="301"/>
                    <a:pt x="740" y="300"/>
                  </a:cubicBezTo>
                  <a:cubicBezTo>
                    <a:pt x="740" y="299"/>
                    <a:pt x="741" y="297"/>
                    <a:pt x="741" y="296"/>
                  </a:cubicBezTo>
                  <a:cubicBezTo>
                    <a:pt x="741" y="290"/>
                    <a:pt x="741" y="280"/>
                    <a:pt x="742" y="268"/>
                  </a:cubicBezTo>
                  <a:cubicBezTo>
                    <a:pt x="742" y="255"/>
                    <a:pt x="742" y="239"/>
                    <a:pt x="742" y="222"/>
                  </a:cubicBezTo>
                  <a:cubicBezTo>
                    <a:pt x="742" y="135"/>
                    <a:pt x="740" y="7"/>
                    <a:pt x="740" y="7"/>
                  </a:cubicBezTo>
                  <a:cubicBezTo>
                    <a:pt x="740" y="4"/>
                    <a:pt x="738" y="2"/>
                    <a:pt x="735" y="1"/>
                  </a:cubicBezTo>
                  <a:cubicBezTo>
                    <a:pt x="733" y="0"/>
                    <a:pt x="730" y="1"/>
                    <a:pt x="728" y="3"/>
                  </a:cubicBezTo>
                  <a:cubicBezTo>
                    <a:pt x="3" y="802"/>
                    <a:pt x="3" y="802"/>
                    <a:pt x="3" y="802"/>
                  </a:cubicBezTo>
                  <a:cubicBezTo>
                    <a:pt x="0" y="804"/>
                    <a:pt x="1" y="809"/>
                    <a:pt x="3" y="811"/>
                  </a:cubicBezTo>
                  <a:cubicBezTo>
                    <a:pt x="6" y="814"/>
                    <a:pt x="11" y="814"/>
                    <a:pt x="13" y="811"/>
                  </a:cubicBezTo>
                  <a:cubicBezTo>
                    <a:pt x="738" y="12"/>
                    <a:pt x="738" y="12"/>
                    <a:pt x="738" y="12"/>
                  </a:cubicBezTo>
                  <a:cubicBezTo>
                    <a:pt x="733" y="7"/>
                    <a:pt x="733" y="7"/>
                    <a:pt x="733" y="7"/>
                  </a:cubicBezTo>
                  <a:cubicBezTo>
                    <a:pt x="726" y="8"/>
                    <a:pt x="726" y="8"/>
                    <a:pt x="726" y="8"/>
                  </a:cubicBezTo>
                  <a:cubicBezTo>
                    <a:pt x="726" y="8"/>
                    <a:pt x="726" y="16"/>
                    <a:pt x="726" y="29"/>
                  </a:cubicBezTo>
                  <a:cubicBezTo>
                    <a:pt x="727" y="69"/>
                    <a:pt x="728" y="157"/>
                    <a:pt x="728" y="222"/>
                  </a:cubicBezTo>
                  <a:cubicBezTo>
                    <a:pt x="728" y="244"/>
                    <a:pt x="728" y="263"/>
                    <a:pt x="727" y="277"/>
                  </a:cubicBezTo>
                  <a:cubicBezTo>
                    <a:pt x="727" y="283"/>
                    <a:pt x="727" y="289"/>
                    <a:pt x="727" y="293"/>
                  </a:cubicBezTo>
                  <a:cubicBezTo>
                    <a:pt x="727" y="295"/>
                    <a:pt x="727" y="296"/>
                    <a:pt x="727" y="297"/>
                  </a:cubicBezTo>
                  <a:cubicBezTo>
                    <a:pt x="726" y="298"/>
                    <a:pt x="726" y="298"/>
                    <a:pt x="726" y="298"/>
                  </a:cubicBezTo>
                  <a:cubicBezTo>
                    <a:pt x="726" y="298"/>
                    <a:pt x="726" y="298"/>
                    <a:pt x="726" y="298"/>
                  </a:cubicBezTo>
                  <a:cubicBezTo>
                    <a:pt x="730" y="298"/>
                    <a:pt x="730" y="298"/>
                    <a:pt x="730" y="298"/>
                  </a:cubicBezTo>
                  <a:cubicBezTo>
                    <a:pt x="727" y="297"/>
                    <a:pt x="727" y="297"/>
                    <a:pt x="727" y="297"/>
                  </a:cubicBezTo>
                  <a:cubicBezTo>
                    <a:pt x="726" y="298"/>
                    <a:pt x="726" y="298"/>
                    <a:pt x="726" y="298"/>
                  </a:cubicBezTo>
                  <a:cubicBezTo>
                    <a:pt x="730" y="298"/>
                    <a:pt x="730" y="298"/>
                    <a:pt x="730" y="298"/>
                  </a:cubicBezTo>
                  <a:cubicBezTo>
                    <a:pt x="727" y="297"/>
                    <a:pt x="727" y="297"/>
                    <a:pt x="727" y="297"/>
                  </a:cubicBezTo>
                  <a:cubicBezTo>
                    <a:pt x="732" y="299"/>
                    <a:pt x="732" y="299"/>
                    <a:pt x="732" y="299"/>
                  </a:cubicBezTo>
                  <a:cubicBezTo>
                    <a:pt x="728" y="295"/>
                    <a:pt x="728" y="295"/>
                    <a:pt x="728" y="295"/>
                  </a:cubicBezTo>
                  <a:cubicBezTo>
                    <a:pt x="727" y="296"/>
                    <a:pt x="727" y="297"/>
                    <a:pt x="727" y="297"/>
                  </a:cubicBezTo>
                  <a:cubicBezTo>
                    <a:pt x="732" y="299"/>
                    <a:pt x="732" y="299"/>
                    <a:pt x="732" y="299"/>
                  </a:cubicBezTo>
                  <a:cubicBezTo>
                    <a:pt x="728" y="295"/>
                    <a:pt x="728" y="295"/>
                    <a:pt x="728" y="295"/>
                  </a:cubicBezTo>
                  <a:cubicBezTo>
                    <a:pt x="725" y="298"/>
                    <a:pt x="725" y="302"/>
                    <a:pt x="728" y="305"/>
                  </a:cubicBezTo>
                  <a:cubicBezTo>
                    <a:pt x="731" y="308"/>
                    <a:pt x="735" y="308"/>
                    <a:pt x="738" y="305"/>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extLst>
      <p:ext uri="{BB962C8B-B14F-4D97-AF65-F5344CB8AC3E}">
        <p14:creationId xmlns:p14="http://schemas.microsoft.com/office/powerpoint/2010/main" val="3578993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20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5.1 </a:t>
            </a:r>
            <a:r>
              <a:rPr lang="zh-CN" altLang="en-US" dirty="0"/>
              <a:t>基本</a:t>
            </a:r>
            <a:r>
              <a:rPr lang="zh-CN" altLang="en-US" dirty="0" smtClean="0"/>
              <a:t>概念</a:t>
            </a:r>
            <a:endParaRPr lang="zh-CN" altLang="en-US" dirty="0"/>
          </a:p>
        </p:txBody>
      </p:sp>
      <p:graphicFrame>
        <p:nvGraphicFramePr>
          <p:cNvPr id="3" name="Object 17"/>
          <p:cNvGraphicFramePr>
            <a:graphicFrameLocks noChangeAspect="1"/>
          </p:cNvGraphicFramePr>
          <p:nvPr>
            <p:extLst>
              <p:ext uri="{D42A27DB-BD31-4B8C-83A1-F6EECF244321}">
                <p14:modId xmlns:p14="http://schemas.microsoft.com/office/powerpoint/2010/main" val="4181936815"/>
              </p:ext>
            </p:extLst>
          </p:nvPr>
        </p:nvGraphicFramePr>
        <p:xfrm>
          <a:off x="3365500" y="1552575"/>
          <a:ext cx="2519362" cy="839788"/>
        </p:xfrm>
        <a:graphic>
          <a:graphicData uri="http://schemas.openxmlformats.org/presentationml/2006/ole">
            <mc:AlternateContent xmlns:mc="http://schemas.openxmlformats.org/markup-compatibility/2006">
              <mc:Choice xmlns:v="urn:schemas-microsoft-com:vml" Requires="v">
                <p:oleObj spid="_x0000_s4330" r:id="rId3" imgW="1524000" imgH="508000" progId="Equations">
                  <p:embed/>
                </p:oleObj>
              </mc:Choice>
              <mc:Fallback>
                <p:oleObj r:id="rId3" imgW="1524000" imgH="508000" progId="Equations">
                  <p:embed/>
                  <p:pic>
                    <p:nvPicPr>
                      <p:cNvPr id="3074" name="Object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5500" y="1552575"/>
                        <a:ext cx="2519362" cy="839788"/>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 name="Text Box 6"/>
          <p:cNvSpPr txBox="1">
            <a:spLocks noChangeArrowheads="1"/>
          </p:cNvSpPr>
          <p:nvPr/>
        </p:nvSpPr>
        <p:spPr bwMode="auto">
          <a:xfrm>
            <a:off x="515938" y="2450525"/>
            <a:ext cx="8064500"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n-US" altLang="zh-CN" sz="2000" b="1" dirty="0">
                <a:latin typeface="+mj-ea"/>
                <a:ea typeface="+mj-ea"/>
              </a:rPr>
              <a:t>|</a:t>
            </a:r>
            <a:r>
              <a:rPr lang="el-GR" altLang="zh-CN" sz="2000" b="1" i="1" dirty="0">
                <a:latin typeface="+mj-ea"/>
                <a:ea typeface="+mj-ea"/>
              </a:rPr>
              <a:t>Φ</a:t>
            </a:r>
            <a:r>
              <a:rPr lang="en-US" altLang="zh-CN" sz="2000" b="1" i="1" dirty="0">
                <a:latin typeface="+mj-ea"/>
                <a:ea typeface="+mj-ea"/>
              </a:rPr>
              <a:t>(</a:t>
            </a:r>
            <a:r>
              <a:rPr lang="el-GR" altLang="zh-CN" sz="2000" b="1" i="1" dirty="0">
                <a:latin typeface="+mj-ea"/>
                <a:ea typeface="+mj-ea"/>
              </a:rPr>
              <a:t>ω</a:t>
            </a:r>
            <a:r>
              <a:rPr lang="en-US" altLang="zh-CN" sz="2000" b="1" i="1" dirty="0" smtClean="0">
                <a:latin typeface="+mj-ea"/>
                <a:ea typeface="+mj-ea"/>
              </a:rPr>
              <a:t>)</a:t>
            </a:r>
            <a:r>
              <a:rPr lang="en-US" altLang="zh-CN" sz="2000" b="1" dirty="0" smtClean="0">
                <a:latin typeface="+mj-ea"/>
                <a:ea typeface="+mj-ea"/>
              </a:rPr>
              <a:t>| </a:t>
            </a:r>
            <a:r>
              <a:rPr lang="zh-CN" altLang="en-US" sz="2000" dirty="0" smtClean="0">
                <a:latin typeface="+mn-ea"/>
                <a:ea typeface="+mn-ea"/>
              </a:rPr>
              <a:t>是</a:t>
            </a:r>
            <a:r>
              <a:rPr lang="zh-CN" altLang="en-US" sz="2000" dirty="0">
                <a:latin typeface="+mn-ea"/>
                <a:ea typeface="+mn-ea"/>
              </a:rPr>
              <a:t>闭环传递函数的模，</a:t>
            </a:r>
            <a:r>
              <a:rPr lang="el-GR" altLang="zh-CN" sz="2000" b="1" i="1" dirty="0">
                <a:latin typeface="+mj-ea"/>
                <a:ea typeface="+mj-ea"/>
              </a:rPr>
              <a:t>φ</a:t>
            </a:r>
            <a:r>
              <a:rPr lang="en-US" altLang="zh-CN" sz="2000" b="1" i="1" dirty="0">
                <a:latin typeface="+mj-ea"/>
                <a:ea typeface="+mj-ea"/>
              </a:rPr>
              <a:t>(</a:t>
            </a:r>
            <a:r>
              <a:rPr lang="el-GR" altLang="zh-CN" sz="2000" b="1" i="1" dirty="0">
                <a:latin typeface="+mj-ea"/>
                <a:ea typeface="+mj-ea"/>
              </a:rPr>
              <a:t>ω</a:t>
            </a:r>
            <a:r>
              <a:rPr lang="en-US" altLang="zh-CN" sz="2000" b="1" i="1" dirty="0" smtClean="0">
                <a:latin typeface="+mj-ea"/>
                <a:ea typeface="+mj-ea"/>
              </a:rPr>
              <a:t>) </a:t>
            </a:r>
            <a:r>
              <a:rPr lang="zh-CN" altLang="en-US" sz="2000" dirty="0" smtClean="0">
                <a:latin typeface="+mn-ea"/>
                <a:ea typeface="+mn-ea"/>
              </a:rPr>
              <a:t>是</a:t>
            </a:r>
            <a:r>
              <a:rPr lang="zh-CN" altLang="en-US" sz="2000" dirty="0">
                <a:latin typeface="+mn-ea"/>
                <a:ea typeface="+mn-ea"/>
              </a:rPr>
              <a:t>闭环传递函数的相角。由于有</a:t>
            </a:r>
            <a:endParaRPr lang="zh-CN" altLang="el-GR" sz="2000" dirty="0">
              <a:latin typeface="+mn-ea"/>
              <a:ea typeface="+mn-ea"/>
            </a:endParaRPr>
          </a:p>
        </p:txBody>
      </p:sp>
      <p:graphicFrame>
        <p:nvGraphicFramePr>
          <p:cNvPr id="5" name="Object 10"/>
          <p:cNvGraphicFramePr>
            <a:graphicFrameLocks noChangeAspect="1"/>
          </p:cNvGraphicFramePr>
          <p:nvPr>
            <p:extLst>
              <p:ext uri="{D42A27DB-BD31-4B8C-83A1-F6EECF244321}">
                <p14:modId xmlns:p14="http://schemas.microsoft.com/office/powerpoint/2010/main" val="3887525163"/>
              </p:ext>
            </p:extLst>
          </p:nvPr>
        </p:nvGraphicFramePr>
        <p:xfrm>
          <a:off x="6892925" y="1768475"/>
          <a:ext cx="1606550" cy="317500"/>
        </p:xfrm>
        <a:graphic>
          <a:graphicData uri="http://schemas.openxmlformats.org/presentationml/2006/ole">
            <mc:AlternateContent xmlns:mc="http://schemas.openxmlformats.org/markup-compatibility/2006">
              <mc:Choice xmlns:v="urn:schemas-microsoft-com:vml" Requires="v">
                <p:oleObj spid="_x0000_s4331" r:id="rId5" imgW="1028254" imgH="203112" progId="Equations">
                  <p:embed/>
                </p:oleObj>
              </mc:Choice>
              <mc:Fallback>
                <p:oleObj r:id="rId5" imgW="1028254" imgH="203112" progId="Equations">
                  <p:embed/>
                  <p:pic>
                    <p:nvPicPr>
                      <p:cNvPr id="3075"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92925" y="1768475"/>
                        <a:ext cx="1606550" cy="317500"/>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Text Box 6"/>
          <p:cNvSpPr txBox="1">
            <a:spLocks noChangeArrowheads="1"/>
          </p:cNvSpPr>
          <p:nvPr/>
        </p:nvSpPr>
        <p:spPr bwMode="auto">
          <a:xfrm>
            <a:off x="2309813" y="3928556"/>
            <a:ext cx="7826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就有</a:t>
            </a:r>
            <a:endParaRPr lang="zh-CN" altLang="el-GR" sz="2000" dirty="0">
              <a:latin typeface="+mn-ea"/>
              <a:ea typeface="+mn-ea"/>
            </a:endParaRPr>
          </a:p>
        </p:txBody>
      </p:sp>
      <p:graphicFrame>
        <p:nvGraphicFramePr>
          <p:cNvPr id="7" name="Object 130"/>
          <p:cNvGraphicFramePr>
            <a:graphicFrameLocks noChangeAspect="1"/>
          </p:cNvGraphicFramePr>
          <p:nvPr>
            <p:extLst>
              <p:ext uri="{D42A27DB-BD31-4B8C-83A1-F6EECF244321}">
                <p14:modId xmlns:p14="http://schemas.microsoft.com/office/powerpoint/2010/main" val="3139247738"/>
              </p:ext>
            </p:extLst>
          </p:nvPr>
        </p:nvGraphicFramePr>
        <p:xfrm>
          <a:off x="2366432" y="3061780"/>
          <a:ext cx="7531100" cy="688975"/>
        </p:xfrm>
        <a:graphic>
          <a:graphicData uri="http://schemas.openxmlformats.org/presentationml/2006/ole">
            <mc:AlternateContent xmlns:mc="http://schemas.openxmlformats.org/markup-compatibility/2006">
              <mc:Choice xmlns:v="urn:schemas-microsoft-com:vml" Requires="v">
                <p:oleObj spid="_x0000_s4332" r:id="rId7" imgW="5283200" imgH="482600" progId="Equations">
                  <p:embed/>
                </p:oleObj>
              </mc:Choice>
              <mc:Fallback>
                <p:oleObj r:id="rId7" imgW="5283200" imgH="482600" progId="Equations">
                  <p:embed/>
                  <p:pic>
                    <p:nvPicPr>
                      <p:cNvPr id="3076" name="Object 13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66432" y="3061780"/>
                        <a:ext cx="7531100"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12"/>
          <p:cNvGraphicFramePr>
            <a:graphicFrameLocks noChangeAspect="1"/>
          </p:cNvGraphicFramePr>
          <p:nvPr>
            <p:extLst>
              <p:ext uri="{D42A27DB-BD31-4B8C-83A1-F6EECF244321}">
                <p14:modId xmlns:p14="http://schemas.microsoft.com/office/powerpoint/2010/main" val="1219275208"/>
              </p:ext>
            </p:extLst>
          </p:nvPr>
        </p:nvGraphicFramePr>
        <p:xfrm>
          <a:off x="3661038" y="3862386"/>
          <a:ext cx="4941888" cy="728663"/>
        </p:xfrm>
        <a:graphic>
          <a:graphicData uri="http://schemas.openxmlformats.org/presentationml/2006/ole">
            <mc:AlternateContent xmlns:mc="http://schemas.openxmlformats.org/markup-compatibility/2006">
              <mc:Choice xmlns:v="urn:schemas-microsoft-com:vml" Requires="v">
                <p:oleObj spid="_x0000_s4333" r:id="rId9" imgW="3187700" imgH="469900" progId="Equations">
                  <p:embed/>
                </p:oleObj>
              </mc:Choice>
              <mc:Fallback>
                <p:oleObj r:id="rId9" imgW="3187700" imgH="469900" progId="Equations">
                  <p:embed/>
                  <p:pic>
                    <p:nvPicPr>
                      <p:cNvPr id="3077"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661038" y="3862386"/>
                        <a:ext cx="4941888" cy="728663"/>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 name="图示 10"/>
          <p:cNvGraphicFramePr/>
          <p:nvPr>
            <p:extLst>
              <p:ext uri="{D42A27DB-BD31-4B8C-83A1-F6EECF244321}">
                <p14:modId xmlns:p14="http://schemas.microsoft.com/office/powerpoint/2010/main" val="489799822"/>
              </p:ext>
            </p:extLst>
          </p:nvPr>
        </p:nvGraphicFramePr>
        <p:xfrm>
          <a:off x="515938" y="4648200"/>
          <a:ext cx="11160125" cy="1841501"/>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10" name="Text Box 6"/>
          <p:cNvSpPr txBox="1">
            <a:spLocks noChangeArrowheads="1"/>
          </p:cNvSpPr>
          <p:nvPr/>
        </p:nvSpPr>
        <p:spPr bwMode="auto">
          <a:xfrm>
            <a:off x="515938" y="1106513"/>
            <a:ext cx="28495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latin typeface="+mn-ea"/>
                <a:ea typeface="+mn-ea"/>
              </a:rPr>
              <a:t>计算 </a:t>
            </a:r>
            <a:r>
              <a:rPr lang="el-GR" altLang="zh-CN" sz="2000" b="1" i="1" dirty="0" smtClean="0">
                <a:latin typeface="+mj-ea"/>
                <a:ea typeface="+mj-ea"/>
              </a:rPr>
              <a:t>Φ</a:t>
            </a:r>
            <a:r>
              <a:rPr lang="en-US" altLang="zh-CN" sz="2000" b="1" i="1" dirty="0">
                <a:latin typeface="+mj-ea"/>
                <a:ea typeface="+mj-ea"/>
              </a:rPr>
              <a:t>(j</a:t>
            </a:r>
            <a:r>
              <a:rPr lang="el-GR" altLang="zh-CN" sz="2000" b="1" i="1" dirty="0">
                <a:latin typeface="+mj-ea"/>
                <a:ea typeface="+mj-ea"/>
              </a:rPr>
              <a:t>ω</a:t>
            </a:r>
            <a:r>
              <a:rPr lang="en-US" altLang="zh-CN" sz="2000" b="1" i="1" dirty="0" smtClean="0">
                <a:latin typeface="+mj-ea"/>
                <a:ea typeface="+mj-ea"/>
              </a:rPr>
              <a:t>) </a:t>
            </a:r>
            <a:r>
              <a:rPr lang="zh-CN" altLang="en-US" sz="2000" i="1" dirty="0" smtClean="0">
                <a:latin typeface="+mn-ea"/>
                <a:ea typeface="+mn-ea"/>
              </a:rPr>
              <a:t>和 </a:t>
            </a:r>
            <a:r>
              <a:rPr lang="el-GR" altLang="zh-CN" sz="2000" b="1" i="1" dirty="0" smtClean="0">
                <a:latin typeface="+mj-ea"/>
                <a:ea typeface="+mj-ea"/>
              </a:rPr>
              <a:t>Φ</a:t>
            </a:r>
            <a:r>
              <a:rPr lang="en-US" altLang="zh-CN" sz="2000" b="1" i="1" dirty="0">
                <a:latin typeface="+mj-ea"/>
                <a:ea typeface="+mj-ea"/>
              </a:rPr>
              <a:t>(-j</a:t>
            </a:r>
            <a:r>
              <a:rPr lang="el-GR" altLang="zh-CN" sz="2000" b="1" i="1" dirty="0">
                <a:latin typeface="+mj-ea"/>
                <a:ea typeface="+mj-ea"/>
              </a:rPr>
              <a:t>ω</a:t>
            </a:r>
            <a:r>
              <a:rPr lang="en-US" altLang="zh-CN" sz="2000" b="1" i="1" dirty="0">
                <a:latin typeface="+mj-ea"/>
                <a:ea typeface="+mj-ea"/>
              </a:rPr>
              <a:t>)</a:t>
            </a:r>
            <a:endParaRPr lang="zh-CN" altLang="el-GR" sz="2000" b="1" i="1" dirty="0">
              <a:latin typeface="+mj-ea"/>
              <a:ea typeface="+mj-ea"/>
            </a:endParaRPr>
          </a:p>
        </p:txBody>
      </p:sp>
    </p:spTree>
    <p:extLst>
      <p:ext uri="{BB962C8B-B14F-4D97-AF65-F5344CB8AC3E}">
        <p14:creationId xmlns:p14="http://schemas.microsoft.com/office/powerpoint/2010/main" val="80436561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5.3 </a:t>
            </a:r>
            <a:r>
              <a:rPr lang="zh-CN" altLang="en-US" dirty="0"/>
              <a:t>基于系统开环频率特性的</a:t>
            </a:r>
            <a:r>
              <a:rPr lang="zh-CN" altLang="en-US" dirty="0" smtClean="0"/>
              <a:t>奈奎斯特稳定判据</a:t>
            </a:r>
            <a:endParaRPr lang="zh-CN" altLang="en-US" dirty="0"/>
          </a:p>
        </p:txBody>
      </p:sp>
      <p:sp>
        <p:nvSpPr>
          <p:cNvPr id="3" name="Text Box 2"/>
          <p:cNvSpPr txBox="1">
            <a:spLocks noChangeArrowheads="1"/>
          </p:cNvSpPr>
          <p:nvPr/>
        </p:nvSpPr>
        <p:spPr bwMode="auto">
          <a:xfrm>
            <a:off x="515938" y="1105694"/>
            <a:ext cx="66611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latin typeface="+mn-ea"/>
                <a:ea typeface="+mn-ea"/>
              </a:rPr>
              <a:t>4. </a:t>
            </a:r>
            <a:r>
              <a:rPr lang="en-US" altLang="zh-CN" sz="2400" b="1" dirty="0" err="1" smtClean="0">
                <a:latin typeface="+mj-ea"/>
                <a:ea typeface="+mj-ea"/>
              </a:rPr>
              <a:t>Nyquist</a:t>
            </a:r>
            <a:r>
              <a:rPr lang="en-US" altLang="zh-CN" sz="2400" b="1" dirty="0" smtClean="0">
                <a:latin typeface="+mj-ea"/>
                <a:ea typeface="+mj-ea"/>
              </a:rPr>
              <a:t> </a:t>
            </a:r>
            <a:r>
              <a:rPr lang="zh-CN" altLang="en-US" sz="2400" dirty="0" smtClean="0">
                <a:latin typeface="+mn-ea"/>
                <a:ea typeface="+mn-ea"/>
              </a:rPr>
              <a:t>判据</a:t>
            </a:r>
            <a:r>
              <a:rPr lang="zh-CN" altLang="en-US" sz="2400" dirty="0">
                <a:latin typeface="+mn-ea"/>
                <a:ea typeface="+mn-ea"/>
              </a:rPr>
              <a:t>中“穿越”的概念</a:t>
            </a:r>
          </a:p>
        </p:txBody>
      </p:sp>
      <p:sp>
        <p:nvSpPr>
          <p:cNvPr id="4" name="Text Box 3"/>
          <p:cNvSpPr txBox="1">
            <a:spLocks noChangeArrowheads="1"/>
          </p:cNvSpPr>
          <p:nvPr/>
        </p:nvSpPr>
        <p:spPr bwMode="auto">
          <a:xfrm>
            <a:off x="515938" y="1688851"/>
            <a:ext cx="7920038" cy="446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5000"/>
              </a:lnSpc>
            </a:pPr>
            <a:r>
              <a:rPr lang="en-US" altLang="zh-CN" sz="2000" b="1" dirty="0">
                <a:solidFill>
                  <a:srgbClr val="0070C0"/>
                </a:solidFill>
                <a:latin typeface="+mj-ea"/>
                <a:ea typeface="+mj-ea"/>
              </a:rPr>
              <a:t> </a:t>
            </a:r>
            <a:r>
              <a:rPr lang="zh-CN" altLang="en-US" sz="2000" b="1" dirty="0">
                <a:solidFill>
                  <a:srgbClr val="0070C0"/>
                </a:solidFill>
                <a:latin typeface="+mj-ea"/>
                <a:ea typeface="+mj-ea"/>
              </a:rPr>
              <a:t>穿越</a:t>
            </a:r>
            <a:r>
              <a:rPr lang="zh-CN" altLang="en-US" sz="2000" dirty="0">
                <a:latin typeface="+mn-ea"/>
                <a:ea typeface="+mn-ea"/>
              </a:rPr>
              <a:t>：指</a:t>
            </a:r>
            <a:r>
              <a:rPr lang="zh-CN" altLang="en-US" sz="2000" dirty="0" smtClean="0">
                <a:latin typeface="+mn-ea"/>
                <a:ea typeface="+mn-ea"/>
              </a:rPr>
              <a:t>开环 </a:t>
            </a:r>
            <a:r>
              <a:rPr lang="en-US" altLang="zh-CN" sz="2000" b="1" dirty="0" err="1" smtClean="0">
                <a:latin typeface="+mj-ea"/>
                <a:ea typeface="+mj-ea"/>
              </a:rPr>
              <a:t>Nyquist</a:t>
            </a:r>
            <a:r>
              <a:rPr lang="en-US" altLang="zh-CN" sz="2000" b="1" dirty="0" smtClean="0">
                <a:latin typeface="+mj-ea"/>
                <a:ea typeface="+mj-ea"/>
              </a:rPr>
              <a:t> </a:t>
            </a:r>
            <a:r>
              <a:rPr lang="zh-CN" altLang="en-US" sz="2000" dirty="0" smtClean="0">
                <a:latin typeface="+mn-ea"/>
                <a:ea typeface="+mn-ea"/>
              </a:rPr>
              <a:t>曲线</a:t>
            </a:r>
            <a:r>
              <a:rPr lang="zh-CN" altLang="en-US" sz="2000" b="1" dirty="0">
                <a:latin typeface="+mj-ea"/>
                <a:ea typeface="+mj-ea"/>
              </a:rPr>
              <a:t>穿过 </a:t>
            </a:r>
            <a:r>
              <a:rPr lang="en-US" altLang="zh-CN" sz="2000" b="1" dirty="0">
                <a:latin typeface="+mj-ea"/>
                <a:ea typeface="+mj-ea"/>
              </a:rPr>
              <a:t>(-1,  </a:t>
            </a:r>
            <a:r>
              <a:rPr lang="en-US" altLang="zh-CN" sz="2000" b="1" i="1" dirty="0" smtClean="0">
                <a:latin typeface="+mj-ea"/>
                <a:ea typeface="+mj-ea"/>
              </a:rPr>
              <a:t>j </a:t>
            </a:r>
            <a:r>
              <a:rPr lang="en-US" altLang="zh-CN" sz="2000" b="1" dirty="0" smtClean="0">
                <a:latin typeface="+mj-ea"/>
                <a:ea typeface="+mj-ea"/>
              </a:rPr>
              <a:t>0 </a:t>
            </a:r>
            <a:r>
              <a:rPr lang="en-US" altLang="zh-CN" sz="2000" b="1" dirty="0">
                <a:latin typeface="+mj-ea"/>
                <a:ea typeface="+mj-ea"/>
              </a:rPr>
              <a:t>) </a:t>
            </a:r>
            <a:r>
              <a:rPr lang="zh-CN" altLang="en-US" sz="2000" dirty="0">
                <a:latin typeface="+mn-ea"/>
                <a:ea typeface="+mn-ea"/>
              </a:rPr>
              <a:t>点左边实轴时的情况。     </a:t>
            </a:r>
          </a:p>
        </p:txBody>
      </p:sp>
      <p:sp>
        <p:nvSpPr>
          <p:cNvPr id="5" name="Text Box 4"/>
          <p:cNvSpPr txBox="1">
            <a:spLocks noChangeArrowheads="1"/>
          </p:cNvSpPr>
          <p:nvPr/>
        </p:nvSpPr>
        <p:spPr bwMode="auto">
          <a:xfrm>
            <a:off x="515939" y="4759324"/>
            <a:ext cx="11160124" cy="72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1530350" indent="-1530350" eaLnBrk="1" hangingPunct="1">
              <a:lnSpc>
                <a:spcPct val="115000"/>
              </a:lnSpc>
              <a:buFont typeface="Wingdings" panose="05000000000000000000" pitchFamily="2" charset="2"/>
              <a:buNone/>
            </a:pPr>
            <a:r>
              <a:rPr lang="zh-CN" altLang="en-US" b="1" dirty="0">
                <a:solidFill>
                  <a:srgbClr val="0070C0"/>
                </a:solidFill>
                <a:latin typeface="+mj-ea"/>
                <a:ea typeface="+mj-ea"/>
              </a:rPr>
              <a:t>（</a:t>
            </a:r>
            <a:r>
              <a:rPr lang="en-US" altLang="zh-CN" b="1" dirty="0">
                <a:solidFill>
                  <a:srgbClr val="0070C0"/>
                </a:solidFill>
                <a:latin typeface="+mj-ea"/>
                <a:ea typeface="+mj-ea"/>
              </a:rPr>
              <a:t>1</a:t>
            </a:r>
            <a:r>
              <a:rPr lang="zh-CN" altLang="en-US" b="1" dirty="0">
                <a:solidFill>
                  <a:srgbClr val="0070C0"/>
                </a:solidFill>
                <a:latin typeface="+mj-ea"/>
                <a:ea typeface="+mj-ea"/>
              </a:rPr>
              <a:t>）正穿越</a:t>
            </a:r>
            <a:r>
              <a:rPr lang="zh-CN" altLang="en-US" dirty="0">
                <a:solidFill>
                  <a:srgbClr val="000066"/>
                </a:solidFill>
                <a:latin typeface="+mn-ea"/>
                <a:ea typeface="+mn-ea"/>
              </a:rPr>
              <a:t>：</a:t>
            </a:r>
            <a:r>
              <a:rPr lang="zh-CN" altLang="en-US" b="1" i="1" dirty="0">
                <a:latin typeface="+mj-ea"/>
                <a:ea typeface="+mj-ea"/>
                <a:sym typeface="Symbol" panose="05050102010706020507" pitchFamily="18" charset="2"/>
              </a:rPr>
              <a:t></a:t>
            </a:r>
            <a:r>
              <a:rPr lang="zh-CN" altLang="en-US" i="1" dirty="0">
                <a:latin typeface="+mn-ea"/>
                <a:ea typeface="+mn-ea"/>
                <a:sym typeface="Symbol" panose="05050102010706020507" pitchFamily="18" charset="2"/>
              </a:rPr>
              <a:t> </a:t>
            </a:r>
            <a:r>
              <a:rPr lang="zh-CN" altLang="en-US" dirty="0">
                <a:latin typeface="+mn-ea"/>
                <a:ea typeface="+mn-ea"/>
              </a:rPr>
              <a:t>增大时，</a:t>
            </a:r>
            <a:r>
              <a:rPr lang="en-US" altLang="zh-CN" b="1" dirty="0" err="1" smtClean="0">
                <a:latin typeface="+mj-ea"/>
                <a:ea typeface="+mj-ea"/>
              </a:rPr>
              <a:t>Nyquist</a:t>
            </a:r>
            <a:r>
              <a:rPr lang="en-US" altLang="zh-CN" b="1" dirty="0" smtClean="0">
                <a:latin typeface="+mj-ea"/>
                <a:ea typeface="+mj-ea"/>
              </a:rPr>
              <a:t> </a:t>
            </a:r>
            <a:r>
              <a:rPr lang="zh-CN" altLang="en-US" dirty="0" smtClean="0">
                <a:latin typeface="+mn-ea"/>
                <a:ea typeface="+mn-ea"/>
              </a:rPr>
              <a:t>曲线</a:t>
            </a:r>
            <a:r>
              <a:rPr lang="zh-CN" altLang="en-US" dirty="0">
                <a:latin typeface="+mn-ea"/>
                <a:ea typeface="+mn-ea"/>
              </a:rPr>
              <a:t>由上而下</a:t>
            </a:r>
            <a:r>
              <a:rPr lang="zh-CN" altLang="en-US" dirty="0" smtClean="0">
                <a:latin typeface="+mn-ea"/>
                <a:ea typeface="+mn-ea"/>
              </a:rPr>
              <a:t>穿过 </a:t>
            </a:r>
            <a:r>
              <a:rPr lang="en-US" altLang="zh-CN" b="1" dirty="0" smtClean="0">
                <a:latin typeface="+mj-ea"/>
                <a:ea typeface="+mj-ea"/>
              </a:rPr>
              <a:t>-</a:t>
            </a:r>
            <a:r>
              <a:rPr lang="en-US" altLang="zh-CN" b="1" dirty="0">
                <a:latin typeface="+mj-ea"/>
                <a:ea typeface="+mj-ea"/>
              </a:rPr>
              <a:t>1 ~ -</a:t>
            </a:r>
            <a:r>
              <a:rPr lang="en-US" altLang="zh-CN" b="1" dirty="0">
                <a:latin typeface="+mj-ea"/>
                <a:ea typeface="+mj-ea"/>
                <a:sym typeface="Symbol" panose="05050102010706020507" pitchFamily="18" charset="2"/>
              </a:rPr>
              <a:t></a:t>
            </a:r>
            <a:r>
              <a:rPr lang="en-US" altLang="zh-CN" b="1" dirty="0">
                <a:latin typeface="+mj-ea"/>
                <a:ea typeface="+mj-ea"/>
              </a:rPr>
              <a:t> </a:t>
            </a:r>
            <a:r>
              <a:rPr lang="zh-CN" altLang="en-US" dirty="0">
                <a:latin typeface="+mn-ea"/>
                <a:ea typeface="+mn-ea"/>
              </a:rPr>
              <a:t>段实轴。</a:t>
            </a:r>
            <a:r>
              <a:rPr lang="zh-CN" altLang="en-US" b="1" dirty="0">
                <a:solidFill>
                  <a:srgbClr val="C00000"/>
                </a:solidFill>
                <a:latin typeface="+mj-ea"/>
                <a:ea typeface="+mj-ea"/>
              </a:rPr>
              <a:t>正穿越时，相角增加，相当于</a:t>
            </a:r>
            <a:r>
              <a:rPr lang="en-US" altLang="zh-CN" b="1" dirty="0" err="1" smtClean="0">
                <a:solidFill>
                  <a:srgbClr val="C00000"/>
                </a:solidFill>
                <a:latin typeface="+mj-ea"/>
                <a:ea typeface="+mj-ea"/>
              </a:rPr>
              <a:t>Nyquist</a:t>
            </a:r>
            <a:r>
              <a:rPr lang="en-US" altLang="zh-CN" b="1" dirty="0" smtClean="0">
                <a:solidFill>
                  <a:srgbClr val="C00000"/>
                </a:solidFill>
                <a:latin typeface="+mj-ea"/>
                <a:ea typeface="+mj-ea"/>
              </a:rPr>
              <a:t> </a:t>
            </a:r>
            <a:r>
              <a:rPr lang="zh-CN" altLang="en-US" b="1" dirty="0" smtClean="0">
                <a:solidFill>
                  <a:srgbClr val="C00000"/>
                </a:solidFill>
                <a:latin typeface="+mj-ea"/>
                <a:ea typeface="+mj-ea"/>
              </a:rPr>
              <a:t>曲线</a:t>
            </a:r>
            <a:r>
              <a:rPr lang="zh-CN" altLang="en-US" b="1" dirty="0">
                <a:solidFill>
                  <a:srgbClr val="C00000"/>
                </a:solidFill>
                <a:latin typeface="+mj-ea"/>
                <a:ea typeface="+mj-ea"/>
              </a:rPr>
              <a:t>正向</a:t>
            </a:r>
            <a:r>
              <a:rPr lang="zh-CN" altLang="en-US" b="1" dirty="0" smtClean="0">
                <a:solidFill>
                  <a:srgbClr val="C00000"/>
                </a:solidFill>
                <a:latin typeface="+mj-ea"/>
                <a:ea typeface="+mj-ea"/>
              </a:rPr>
              <a:t>包围 </a:t>
            </a:r>
            <a:r>
              <a:rPr lang="en-US" altLang="zh-CN" b="1" dirty="0" smtClean="0">
                <a:solidFill>
                  <a:srgbClr val="C00000"/>
                </a:solidFill>
                <a:latin typeface="+mj-ea"/>
                <a:ea typeface="+mj-ea"/>
              </a:rPr>
              <a:t>(-</a:t>
            </a:r>
            <a:r>
              <a:rPr lang="en-US" altLang="zh-CN" b="1" dirty="0">
                <a:solidFill>
                  <a:srgbClr val="C00000"/>
                </a:solidFill>
                <a:latin typeface="+mj-ea"/>
                <a:ea typeface="+mj-ea"/>
              </a:rPr>
              <a:t>1,  </a:t>
            </a:r>
            <a:r>
              <a:rPr lang="en-US" altLang="zh-CN" b="1" i="1" dirty="0" smtClean="0">
                <a:solidFill>
                  <a:srgbClr val="C00000"/>
                </a:solidFill>
                <a:latin typeface="+mj-ea"/>
                <a:ea typeface="+mj-ea"/>
              </a:rPr>
              <a:t>j </a:t>
            </a:r>
            <a:r>
              <a:rPr lang="en-US" altLang="zh-CN" b="1" dirty="0" smtClean="0">
                <a:solidFill>
                  <a:srgbClr val="C00000"/>
                </a:solidFill>
                <a:latin typeface="+mj-ea"/>
                <a:ea typeface="+mj-ea"/>
              </a:rPr>
              <a:t>0 ) </a:t>
            </a:r>
            <a:r>
              <a:rPr lang="zh-CN" altLang="en-US" b="1" dirty="0" smtClean="0">
                <a:solidFill>
                  <a:srgbClr val="C00000"/>
                </a:solidFill>
                <a:latin typeface="+mj-ea"/>
                <a:ea typeface="+mj-ea"/>
              </a:rPr>
              <a:t>点</a:t>
            </a:r>
            <a:r>
              <a:rPr lang="zh-CN" altLang="en-US" b="1" dirty="0">
                <a:solidFill>
                  <a:srgbClr val="C00000"/>
                </a:solidFill>
                <a:latin typeface="+mj-ea"/>
                <a:ea typeface="+mj-ea"/>
              </a:rPr>
              <a:t>一圈。</a:t>
            </a:r>
          </a:p>
        </p:txBody>
      </p:sp>
      <p:sp>
        <p:nvSpPr>
          <p:cNvPr id="6" name="Text Box 5"/>
          <p:cNvSpPr txBox="1">
            <a:spLocks noChangeArrowheads="1"/>
          </p:cNvSpPr>
          <p:nvPr/>
        </p:nvSpPr>
        <p:spPr bwMode="auto">
          <a:xfrm>
            <a:off x="515938" y="5750308"/>
            <a:ext cx="11160125" cy="72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1530350" indent="-1530350" eaLnBrk="1" hangingPunct="1">
              <a:lnSpc>
                <a:spcPct val="115000"/>
              </a:lnSpc>
              <a:buFont typeface="Wingdings" panose="05000000000000000000" pitchFamily="2" charset="2"/>
              <a:buNone/>
            </a:pPr>
            <a:r>
              <a:rPr lang="zh-CN" altLang="en-US" b="1" dirty="0">
                <a:solidFill>
                  <a:srgbClr val="0070C0"/>
                </a:solidFill>
                <a:latin typeface="+mj-ea"/>
                <a:ea typeface="+mj-ea"/>
              </a:rPr>
              <a:t>（</a:t>
            </a:r>
            <a:r>
              <a:rPr lang="en-US" altLang="zh-CN" b="1" dirty="0">
                <a:solidFill>
                  <a:srgbClr val="0070C0"/>
                </a:solidFill>
                <a:latin typeface="+mj-ea"/>
                <a:ea typeface="+mj-ea"/>
              </a:rPr>
              <a:t>2</a:t>
            </a:r>
            <a:r>
              <a:rPr lang="zh-CN" altLang="en-US" b="1" dirty="0">
                <a:solidFill>
                  <a:srgbClr val="0070C0"/>
                </a:solidFill>
                <a:latin typeface="+mj-ea"/>
                <a:ea typeface="+mj-ea"/>
              </a:rPr>
              <a:t>）负穿越</a:t>
            </a:r>
            <a:r>
              <a:rPr lang="zh-CN" altLang="en-US" dirty="0">
                <a:solidFill>
                  <a:srgbClr val="000066"/>
                </a:solidFill>
                <a:latin typeface="+mn-ea"/>
                <a:ea typeface="+mn-ea"/>
              </a:rPr>
              <a:t>：</a:t>
            </a:r>
            <a:r>
              <a:rPr lang="zh-CN" altLang="en-US" b="1" i="1" dirty="0">
                <a:latin typeface="+mj-ea"/>
                <a:ea typeface="+mj-ea"/>
                <a:sym typeface="Symbol" panose="05050102010706020507" pitchFamily="18" charset="2"/>
              </a:rPr>
              <a:t> </a:t>
            </a:r>
            <a:r>
              <a:rPr lang="zh-CN" altLang="en-US" dirty="0">
                <a:latin typeface="+mn-ea"/>
                <a:ea typeface="+mn-ea"/>
              </a:rPr>
              <a:t>增大时，</a:t>
            </a:r>
            <a:r>
              <a:rPr lang="en-US" altLang="zh-CN" b="1" dirty="0" err="1" smtClean="0">
                <a:latin typeface="+mj-ea"/>
                <a:ea typeface="+mj-ea"/>
              </a:rPr>
              <a:t>Nyquist</a:t>
            </a:r>
            <a:r>
              <a:rPr lang="en-US" altLang="zh-CN" b="1" dirty="0" smtClean="0">
                <a:latin typeface="+mj-ea"/>
                <a:ea typeface="+mj-ea"/>
              </a:rPr>
              <a:t> </a:t>
            </a:r>
            <a:r>
              <a:rPr lang="zh-CN" altLang="en-US" dirty="0" smtClean="0">
                <a:latin typeface="+mn-ea"/>
                <a:ea typeface="+mn-ea"/>
              </a:rPr>
              <a:t>曲线</a:t>
            </a:r>
            <a:r>
              <a:rPr lang="zh-CN" altLang="en-US" dirty="0">
                <a:latin typeface="+mn-ea"/>
                <a:ea typeface="+mn-ea"/>
              </a:rPr>
              <a:t>由下而上</a:t>
            </a:r>
            <a:r>
              <a:rPr lang="zh-CN" altLang="en-US" dirty="0" smtClean="0">
                <a:latin typeface="+mn-ea"/>
                <a:ea typeface="+mn-ea"/>
              </a:rPr>
              <a:t>穿过 </a:t>
            </a:r>
            <a:r>
              <a:rPr lang="en-US" altLang="zh-CN" b="1" dirty="0" smtClean="0">
                <a:latin typeface="+mj-ea"/>
                <a:ea typeface="+mj-ea"/>
              </a:rPr>
              <a:t>-</a:t>
            </a:r>
            <a:r>
              <a:rPr lang="en-US" altLang="zh-CN" b="1" dirty="0">
                <a:latin typeface="+mj-ea"/>
                <a:ea typeface="+mj-ea"/>
              </a:rPr>
              <a:t>1 ~ -</a:t>
            </a:r>
            <a:r>
              <a:rPr lang="en-US" altLang="zh-CN" b="1" dirty="0">
                <a:latin typeface="+mj-ea"/>
                <a:ea typeface="+mj-ea"/>
                <a:sym typeface="Symbol" panose="05050102010706020507" pitchFamily="18" charset="2"/>
              </a:rPr>
              <a:t></a:t>
            </a:r>
            <a:r>
              <a:rPr lang="en-US" altLang="zh-CN" b="1" dirty="0">
                <a:latin typeface="+mj-ea"/>
                <a:ea typeface="+mj-ea"/>
              </a:rPr>
              <a:t> </a:t>
            </a:r>
            <a:r>
              <a:rPr lang="zh-CN" altLang="en-US" dirty="0">
                <a:latin typeface="+mn-ea"/>
                <a:ea typeface="+mn-ea"/>
              </a:rPr>
              <a:t>段实轴。 </a:t>
            </a:r>
            <a:r>
              <a:rPr lang="zh-CN" altLang="en-US" b="1" dirty="0">
                <a:solidFill>
                  <a:srgbClr val="C00000"/>
                </a:solidFill>
                <a:latin typeface="+mj-ea"/>
                <a:ea typeface="+mj-ea"/>
              </a:rPr>
              <a:t>负穿越时，相角减小，相当于</a:t>
            </a:r>
            <a:r>
              <a:rPr lang="en-US" altLang="zh-CN" b="1" dirty="0" err="1" smtClean="0">
                <a:solidFill>
                  <a:srgbClr val="C00000"/>
                </a:solidFill>
                <a:latin typeface="+mj-ea"/>
                <a:ea typeface="+mj-ea"/>
              </a:rPr>
              <a:t>Nyquist</a:t>
            </a:r>
            <a:r>
              <a:rPr lang="en-US" altLang="zh-CN" b="1" dirty="0" smtClean="0">
                <a:solidFill>
                  <a:srgbClr val="C00000"/>
                </a:solidFill>
                <a:latin typeface="+mj-ea"/>
                <a:ea typeface="+mj-ea"/>
              </a:rPr>
              <a:t> </a:t>
            </a:r>
            <a:r>
              <a:rPr lang="zh-CN" altLang="en-US" b="1" dirty="0" smtClean="0">
                <a:solidFill>
                  <a:srgbClr val="C00000"/>
                </a:solidFill>
                <a:latin typeface="+mj-ea"/>
                <a:ea typeface="+mj-ea"/>
              </a:rPr>
              <a:t>曲线</a:t>
            </a:r>
            <a:r>
              <a:rPr lang="zh-CN" altLang="en-US" b="1" dirty="0">
                <a:solidFill>
                  <a:srgbClr val="C00000"/>
                </a:solidFill>
                <a:latin typeface="+mj-ea"/>
                <a:ea typeface="+mj-ea"/>
              </a:rPr>
              <a:t>反向</a:t>
            </a:r>
            <a:r>
              <a:rPr lang="zh-CN" altLang="en-US" b="1" dirty="0" smtClean="0">
                <a:solidFill>
                  <a:srgbClr val="C00000"/>
                </a:solidFill>
                <a:latin typeface="+mj-ea"/>
                <a:ea typeface="+mj-ea"/>
              </a:rPr>
              <a:t>包围 </a:t>
            </a:r>
            <a:r>
              <a:rPr lang="en-US" altLang="zh-CN" b="1" dirty="0" smtClean="0">
                <a:solidFill>
                  <a:srgbClr val="C00000"/>
                </a:solidFill>
                <a:latin typeface="+mj-ea"/>
                <a:ea typeface="+mj-ea"/>
              </a:rPr>
              <a:t>(-</a:t>
            </a:r>
            <a:r>
              <a:rPr lang="en-US" altLang="zh-CN" b="1" dirty="0">
                <a:solidFill>
                  <a:srgbClr val="C00000"/>
                </a:solidFill>
                <a:latin typeface="+mj-ea"/>
                <a:ea typeface="+mj-ea"/>
              </a:rPr>
              <a:t>1,  </a:t>
            </a:r>
            <a:r>
              <a:rPr lang="en-US" altLang="zh-CN" b="1" i="1" dirty="0" smtClean="0">
                <a:solidFill>
                  <a:srgbClr val="C00000"/>
                </a:solidFill>
                <a:latin typeface="+mj-ea"/>
                <a:ea typeface="+mj-ea"/>
              </a:rPr>
              <a:t>j </a:t>
            </a:r>
            <a:r>
              <a:rPr lang="en-US" altLang="zh-CN" b="1" dirty="0" smtClean="0">
                <a:solidFill>
                  <a:srgbClr val="C00000"/>
                </a:solidFill>
                <a:latin typeface="+mj-ea"/>
                <a:ea typeface="+mj-ea"/>
              </a:rPr>
              <a:t>0 ) </a:t>
            </a:r>
            <a:r>
              <a:rPr lang="zh-CN" altLang="en-US" b="1" dirty="0" smtClean="0">
                <a:solidFill>
                  <a:srgbClr val="C00000"/>
                </a:solidFill>
                <a:latin typeface="+mj-ea"/>
                <a:ea typeface="+mj-ea"/>
              </a:rPr>
              <a:t>点</a:t>
            </a:r>
            <a:r>
              <a:rPr lang="zh-CN" altLang="en-US" b="1" dirty="0">
                <a:solidFill>
                  <a:srgbClr val="C00000"/>
                </a:solidFill>
                <a:latin typeface="+mj-ea"/>
                <a:ea typeface="+mj-ea"/>
              </a:rPr>
              <a:t>一圈。 </a:t>
            </a:r>
          </a:p>
        </p:txBody>
      </p:sp>
      <p:sp>
        <p:nvSpPr>
          <p:cNvPr id="7" name="Line 8"/>
          <p:cNvSpPr>
            <a:spLocks noChangeShapeType="1"/>
          </p:cNvSpPr>
          <p:nvPr/>
        </p:nvSpPr>
        <p:spPr bwMode="auto">
          <a:xfrm>
            <a:off x="2960157" y="3303587"/>
            <a:ext cx="6135687" cy="0"/>
          </a:xfrm>
          <a:prstGeom prst="line">
            <a:avLst/>
          </a:prstGeom>
          <a:noFill/>
          <a:ln w="222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8" name="Line 9"/>
          <p:cNvSpPr>
            <a:spLocks noChangeShapeType="1"/>
          </p:cNvSpPr>
          <p:nvPr/>
        </p:nvSpPr>
        <p:spPr bwMode="auto">
          <a:xfrm flipV="1">
            <a:off x="6484407" y="2324100"/>
            <a:ext cx="0" cy="2024062"/>
          </a:xfrm>
          <a:prstGeom prst="line">
            <a:avLst/>
          </a:prstGeom>
          <a:noFill/>
          <a:ln w="222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9" name="Freeform 10"/>
          <p:cNvSpPr>
            <a:spLocks/>
          </p:cNvSpPr>
          <p:nvPr/>
        </p:nvSpPr>
        <p:spPr bwMode="auto">
          <a:xfrm>
            <a:off x="3296707" y="2759075"/>
            <a:ext cx="5341937" cy="1611312"/>
          </a:xfrm>
          <a:custGeom>
            <a:avLst/>
            <a:gdLst>
              <a:gd name="T0" fmla="*/ 2147483647 w 3928"/>
              <a:gd name="T1" fmla="*/ 2147483647 h 1184"/>
              <a:gd name="T2" fmla="*/ 2147483647 w 3928"/>
              <a:gd name="T3" fmla="*/ 2147483647 h 1184"/>
              <a:gd name="T4" fmla="*/ 2147483647 w 3928"/>
              <a:gd name="T5" fmla="*/ 2147483647 h 1184"/>
              <a:gd name="T6" fmla="*/ 2147483647 w 3928"/>
              <a:gd name="T7" fmla="*/ 2147483647 h 1184"/>
              <a:gd name="T8" fmla="*/ 2147483647 w 3928"/>
              <a:gd name="T9" fmla="*/ 2147483647 h 1184"/>
              <a:gd name="T10" fmla="*/ 2147483647 w 3928"/>
              <a:gd name="T11" fmla="*/ 2147483647 h 1184"/>
              <a:gd name="T12" fmla="*/ 2147483647 w 3928"/>
              <a:gd name="T13" fmla="*/ 2147483647 h 1184"/>
              <a:gd name="T14" fmla="*/ 2147483647 w 3928"/>
              <a:gd name="T15" fmla="*/ 2147483647 h 1184"/>
              <a:gd name="T16" fmla="*/ 2147483647 w 3928"/>
              <a:gd name="T17" fmla="*/ 2147483647 h 1184"/>
              <a:gd name="T18" fmla="*/ 2147483647 w 3928"/>
              <a:gd name="T19" fmla="*/ 2147483647 h 1184"/>
              <a:gd name="T20" fmla="*/ 2147483647 w 3928"/>
              <a:gd name="T21" fmla="*/ 2147483647 h 1184"/>
              <a:gd name="T22" fmla="*/ 2147483647 w 3928"/>
              <a:gd name="T23" fmla="*/ 2147483647 h 1184"/>
              <a:gd name="T24" fmla="*/ 2147483647 w 3928"/>
              <a:gd name="T25" fmla="*/ 2147483647 h 1184"/>
              <a:gd name="T26" fmla="*/ 2147483647 w 3928"/>
              <a:gd name="T27" fmla="*/ 2147483647 h 11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928"/>
              <a:gd name="T43" fmla="*/ 0 h 1184"/>
              <a:gd name="T44" fmla="*/ 3928 w 3928"/>
              <a:gd name="T45" fmla="*/ 1184 h 11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928" h="1184">
                <a:moveTo>
                  <a:pt x="3928" y="400"/>
                </a:moveTo>
                <a:cubicBezTo>
                  <a:pt x="3540" y="772"/>
                  <a:pt x="3152" y="1144"/>
                  <a:pt x="2776" y="1120"/>
                </a:cubicBezTo>
                <a:cubicBezTo>
                  <a:pt x="2400" y="1096"/>
                  <a:pt x="1952" y="440"/>
                  <a:pt x="1672" y="256"/>
                </a:cubicBezTo>
                <a:cubicBezTo>
                  <a:pt x="1392" y="72"/>
                  <a:pt x="1288" y="0"/>
                  <a:pt x="1096" y="16"/>
                </a:cubicBezTo>
                <a:cubicBezTo>
                  <a:pt x="904" y="32"/>
                  <a:pt x="568" y="248"/>
                  <a:pt x="520" y="352"/>
                </a:cubicBezTo>
                <a:cubicBezTo>
                  <a:pt x="472" y="456"/>
                  <a:pt x="720" y="640"/>
                  <a:pt x="808" y="640"/>
                </a:cubicBezTo>
                <a:cubicBezTo>
                  <a:pt x="896" y="640"/>
                  <a:pt x="1056" y="448"/>
                  <a:pt x="1048" y="352"/>
                </a:cubicBezTo>
                <a:cubicBezTo>
                  <a:pt x="1040" y="256"/>
                  <a:pt x="888" y="104"/>
                  <a:pt x="760" y="64"/>
                </a:cubicBezTo>
                <a:cubicBezTo>
                  <a:pt x="632" y="24"/>
                  <a:pt x="400" y="32"/>
                  <a:pt x="280" y="112"/>
                </a:cubicBezTo>
                <a:cubicBezTo>
                  <a:pt x="160" y="192"/>
                  <a:pt x="0" y="376"/>
                  <a:pt x="40" y="544"/>
                </a:cubicBezTo>
                <a:cubicBezTo>
                  <a:pt x="80" y="712"/>
                  <a:pt x="248" y="1056"/>
                  <a:pt x="520" y="1120"/>
                </a:cubicBezTo>
                <a:cubicBezTo>
                  <a:pt x="792" y="1184"/>
                  <a:pt x="1408" y="1072"/>
                  <a:pt x="1672" y="928"/>
                </a:cubicBezTo>
                <a:cubicBezTo>
                  <a:pt x="1936" y="784"/>
                  <a:pt x="1992" y="344"/>
                  <a:pt x="2104" y="256"/>
                </a:cubicBezTo>
                <a:cubicBezTo>
                  <a:pt x="2216" y="168"/>
                  <a:pt x="2280" y="284"/>
                  <a:pt x="2344" y="400"/>
                </a:cubicBezTo>
              </a:path>
            </a:pathLst>
          </a:cu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 name="Text Box 13"/>
          <p:cNvSpPr txBox="1">
            <a:spLocks noChangeArrowheads="1"/>
          </p:cNvSpPr>
          <p:nvPr/>
        </p:nvSpPr>
        <p:spPr bwMode="auto">
          <a:xfrm>
            <a:off x="3155419" y="2976562"/>
            <a:ext cx="35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FF0000"/>
                </a:solidFill>
              </a:rPr>
              <a:t>+</a:t>
            </a:r>
          </a:p>
        </p:txBody>
      </p:sp>
      <p:sp>
        <p:nvSpPr>
          <p:cNvPr id="11" name="Text Box 14"/>
          <p:cNvSpPr txBox="1">
            <a:spLocks noChangeArrowheads="1"/>
          </p:cNvSpPr>
          <p:nvPr/>
        </p:nvSpPr>
        <p:spPr bwMode="auto">
          <a:xfrm>
            <a:off x="3763432" y="2976562"/>
            <a:ext cx="35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FF0000"/>
                </a:solidFill>
              </a:rPr>
              <a:t>+</a:t>
            </a:r>
          </a:p>
        </p:txBody>
      </p:sp>
      <p:sp>
        <p:nvSpPr>
          <p:cNvPr id="12" name="Text Box 15"/>
          <p:cNvSpPr txBox="1">
            <a:spLocks noChangeArrowheads="1"/>
          </p:cNvSpPr>
          <p:nvPr/>
        </p:nvSpPr>
        <p:spPr bwMode="auto">
          <a:xfrm>
            <a:off x="4681007" y="3171825"/>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cs typeface="Times New Roman" panose="02020603050405020304" pitchFamily="18" charset="0"/>
              </a:rPr>
              <a:t>–</a:t>
            </a:r>
            <a:endParaRPr lang="en-US" altLang="zh-CN"/>
          </a:p>
        </p:txBody>
      </p:sp>
      <p:sp>
        <p:nvSpPr>
          <p:cNvPr id="13" name="Text Box 16"/>
          <p:cNvSpPr txBox="1">
            <a:spLocks noChangeArrowheads="1"/>
          </p:cNvSpPr>
          <p:nvPr/>
        </p:nvSpPr>
        <p:spPr bwMode="auto">
          <a:xfrm>
            <a:off x="6455832" y="3236912"/>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0</a:t>
            </a:r>
          </a:p>
        </p:txBody>
      </p:sp>
      <p:sp>
        <p:nvSpPr>
          <p:cNvPr id="14" name="Rectangle 17"/>
          <p:cNvSpPr>
            <a:spLocks noChangeArrowheads="1"/>
          </p:cNvSpPr>
          <p:nvPr/>
        </p:nvSpPr>
        <p:spPr bwMode="auto">
          <a:xfrm>
            <a:off x="8833907" y="3305175"/>
            <a:ext cx="504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t>Re</a:t>
            </a:r>
          </a:p>
        </p:txBody>
      </p:sp>
      <p:sp>
        <p:nvSpPr>
          <p:cNvPr id="15" name="Rectangle 18"/>
          <p:cNvSpPr>
            <a:spLocks noChangeArrowheads="1"/>
          </p:cNvSpPr>
          <p:nvPr/>
        </p:nvSpPr>
        <p:spPr bwMode="auto">
          <a:xfrm>
            <a:off x="6482819" y="2193925"/>
            <a:ext cx="5064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t>Im</a:t>
            </a:r>
          </a:p>
        </p:txBody>
      </p:sp>
      <p:sp>
        <p:nvSpPr>
          <p:cNvPr id="16" name="Rectangle 19"/>
          <p:cNvSpPr>
            <a:spLocks noChangeArrowheads="1"/>
          </p:cNvSpPr>
          <p:nvPr/>
        </p:nvSpPr>
        <p:spPr bwMode="auto">
          <a:xfrm>
            <a:off x="6419319" y="2911475"/>
            <a:ext cx="8572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i="1">
                <a:sym typeface="Symbol" panose="05050102010706020507" pitchFamily="18" charset="2"/>
              </a:rPr>
              <a:t></a:t>
            </a:r>
            <a:r>
              <a:rPr lang="en-US" altLang="zh-CN"/>
              <a:t> =</a:t>
            </a:r>
            <a:r>
              <a:rPr lang="en-US" altLang="zh-CN">
                <a:sym typeface="Symbol" panose="05050102010706020507" pitchFamily="18" charset="2"/>
              </a:rPr>
              <a:t></a:t>
            </a:r>
            <a:endParaRPr lang="en-US" altLang="zh-CN"/>
          </a:p>
        </p:txBody>
      </p:sp>
      <p:sp>
        <p:nvSpPr>
          <p:cNvPr id="17" name="Rectangle 20"/>
          <p:cNvSpPr>
            <a:spLocks noChangeArrowheads="1"/>
          </p:cNvSpPr>
          <p:nvPr/>
        </p:nvSpPr>
        <p:spPr bwMode="auto">
          <a:xfrm>
            <a:off x="8246532" y="2913062"/>
            <a:ext cx="793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sym typeface="Symbol" panose="05050102010706020507" pitchFamily="18" charset="2"/>
              </a:rPr>
              <a:t></a:t>
            </a:r>
            <a:r>
              <a:rPr lang="en-US" altLang="zh-CN"/>
              <a:t> =0</a:t>
            </a:r>
          </a:p>
        </p:txBody>
      </p:sp>
      <p:sp>
        <p:nvSpPr>
          <p:cNvPr id="18" name="Line 21"/>
          <p:cNvSpPr>
            <a:spLocks noChangeShapeType="1"/>
          </p:cNvSpPr>
          <p:nvPr/>
        </p:nvSpPr>
        <p:spPr bwMode="auto">
          <a:xfrm flipH="1">
            <a:off x="7789332" y="3695700"/>
            <a:ext cx="587375" cy="457200"/>
          </a:xfrm>
          <a:prstGeom prst="line">
            <a:avLst/>
          </a:prstGeom>
          <a:noFill/>
          <a:ln w="222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19" name="Rectangle 22"/>
          <p:cNvSpPr>
            <a:spLocks noChangeArrowheads="1"/>
          </p:cNvSpPr>
          <p:nvPr/>
        </p:nvSpPr>
        <p:spPr bwMode="auto">
          <a:xfrm>
            <a:off x="7856007" y="3890962"/>
            <a:ext cx="3937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sym typeface="Symbol" panose="05050102010706020507" pitchFamily="18" charset="2"/>
              </a:rPr>
              <a:t></a:t>
            </a:r>
            <a:endParaRPr lang="en-US" altLang="zh-CN" i="1"/>
          </a:p>
        </p:txBody>
      </p:sp>
      <p:grpSp>
        <p:nvGrpSpPr>
          <p:cNvPr id="20" name="Group 29"/>
          <p:cNvGrpSpPr>
            <a:grpSpLocks/>
          </p:cNvGrpSpPr>
          <p:nvPr/>
        </p:nvGrpSpPr>
        <p:grpSpPr bwMode="auto">
          <a:xfrm>
            <a:off x="4760382" y="2332037"/>
            <a:ext cx="942975" cy="2268538"/>
            <a:chOff x="1723" y="1113"/>
            <a:chExt cx="594" cy="1429"/>
          </a:xfrm>
        </p:grpSpPr>
        <p:sp>
          <p:nvSpPr>
            <p:cNvPr id="21" name="Oval 11"/>
            <p:cNvSpPr>
              <a:spLocks noChangeArrowheads="1"/>
            </p:cNvSpPr>
            <p:nvPr/>
          </p:nvSpPr>
          <p:spPr bwMode="auto">
            <a:xfrm>
              <a:off x="2132" y="1702"/>
              <a:ext cx="41" cy="41"/>
            </a:xfrm>
            <a:prstGeom prst="ellipse">
              <a:avLst/>
            </a:prstGeom>
            <a:solidFill>
              <a:srgbClr val="FF0000"/>
            </a:solidFill>
            <a:ln w="222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 name="Text Box 12"/>
            <p:cNvSpPr txBox="1">
              <a:spLocks noChangeArrowheads="1"/>
            </p:cNvSpPr>
            <p:nvPr/>
          </p:nvSpPr>
          <p:spPr bwMode="auto">
            <a:xfrm>
              <a:off x="2041" y="1683"/>
              <a:ext cx="27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FF0000"/>
                  </a:solidFill>
                </a:rPr>
                <a:t>-1</a:t>
              </a:r>
            </a:p>
          </p:txBody>
        </p:sp>
        <p:sp>
          <p:nvSpPr>
            <p:cNvPr id="23" name="Line 26"/>
            <p:cNvSpPr>
              <a:spLocks noChangeShapeType="1"/>
            </p:cNvSpPr>
            <p:nvPr/>
          </p:nvSpPr>
          <p:spPr bwMode="auto">
            <a:xfrm>
              <a:off x="2154" y="1113"/>
              <a:ext cx="0" cy="1429"/>
            </a:xfrm>
            <a:prstGeom prst="line">
              <a:avLst/>
            </a:prstGeom>
            <a:noFill/>
            <a:ln w="12700">
              <a:solidFill>
                <a:srgbClr val="FF00FF"/>
              </a:solidFill>
              <a:prstDash val="dash"/>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4" name="Line 27"/>
            <p:cNvSpPr>
              <a:spLocks noChangeShapeType="1"/>
            </p:cNvSpPr>
            <p:nvPr/>
          </p:nvSpPr>
          <p:spPr bwMode="auto">
            <a:xfrm rot="-5400000">
              <a:off x="1939" y="920"/>
              <a:ext cx="0" cy="431"/>
            </a:xfrm>
            <a:prstGeom prst="line">
              <a:avLst/>
            </a:prstGeom>
            <a:noFill/>
            <a:ln w="12700">
              <a:solidFill>
                <a:srgbClr val="FF00FF"/>
              </a:solidFill>
              <a:round/>
              <a:headEnd type="stealth" w="lg" len="lg"/>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5" name="Line 28"/>
            <p:cNvSpPr>
              <a:spLocks noChangeShapeType="1"/>
            </p:cNvSpPr>
            <p:nvPr/>
          </p:nvSpPr>
          <p:spPr bwMode="auto">
            <a:xfrm rot="-5400000">
              <a:off x="1939" y="2326"/>
              <a:ext cx="0" cy="431"/>
            </a:xfrm>
            <a:prstGeom prst="line">
              <a:avLst/>
            </a:prstGeom>
            <a:noFill/>
            <a:ln w="12700">
              <a:solidFill>
                <a:srgbClr val="FF00FF"/>
              </a:solidFill>
              <a:round/>
              <a:headEnd type="stealth" w="lg" len="lg"/>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spTree>
    <p:extLst>
      <p:ext uri="{BB962C8B-B14F-4D97-AF65-F5344CB8AC3E}">
        <p14:creationId xmlns:p14="http://schemas.microsoft.com/office/powerpoint/2010/main" val="432374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2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5.3 </a:t>
            </a:r>
            <a:r>
              <a:rPr lang="zh-CN" altLang="en-US" dirty="0"/>
              <a:t>基于系统开环频率特性的</a:t>
            </a:r>
            <a:r>
              <a:rPr lang="zh-CN" altLang="en-US" dirty="0" smtClean="0"/>
              <a:t>奈奎斯特稳定判据</a:t>
            </a:r>
            <a:endParaRPr lang="zh-CN" altLang="en-US" dirty="0"/>
          </a:p>
        </p:txBody>
      </p:sp>
      <p:sp>
        <p:nvSpPr>
          <p:cNvPr id="3" name="Text Box 3"/>
          <p:cNvSpPr txBox="1">
            <a:spLocks noChangeArrowheads="1"/>
          </p:cNvSpPr>
          <p:nvPr/>
        </p:nvSpPr>
        <p:spPr bwMode="auto">
          <a:xfrm>
            <a:off x="515938" y="1102071"/>
            <a:ext cx="2447925"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800" b="1" dirty="0" err="1">
                <a:solidFill>
                  <a:srgbClr val="C00000"/>
                </a:solidFill>
                <a:latin typeface="+mj-ea"/>
                <a:ea typeface="+mj-ea"/>
              </a:rPr>
              <a:t>Nyquist</a:t>
            </a:r>
            <a:r>
              <a:rPr lang="zh-CN" altLang="en-US" sz="2800" b="1" dirty="0">
                <a:solidFill>
                  <a:srgbClr val="C00000"/>
                </a:solidFill>
                <a:latin typeface="+mj-ea"/>
                <a:ea typeface="+mj-ea"/>
              </a:rPr>
              <a:t>判据</a:t>
            </a:r>
          </a:p>
        </p:txBody>
      </p:sp>
      <p:grpSp>
        <p:nvGrpSpPr>
          <p:cNvPr id="4" name="Group 9"/>
          <p:cNvGrpSpPr>
            <a:grpSpLocks/>
          </p:cNvGrpSpPr>
          <p:nvPr/>
        </p:nvGrpSpPr>
        <p:grpSpPr bwMode="auto">
          <a:xfrm>
            <a:off x="2963863" y="1684337"/>
            <a:ext cx="6378575" cy="2176463"/>
            <a:chOff x="624" y="960"/>
            <a:chExt cx="4691" cy="1600"/>
          </a:xfrm>
        </p:grpSpPr>
        <p:sp>
          <p:nvSpPr>
            <p:cNvPr id="5" name="Line 10"/>
            <p:cNvSpPr>
              <a:spLocks noChangeShapeType="1"/>
            </p:cNvSpPr>
            <p:nvPr/>
          </p:nvSpPr>
          <p:spPr bwMode="auto">
            <a:xfrm>
              <a:off x="624" y="1776"/>
              <a:ext cx="4512" cy="0"/>
            </a:xfrm>
            <a:prstGeom prst="line">
              <a:avLst/>
            </a:prstGeom>
            <a:noFill/>
            <a:ln w="222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6" name="Line 11"/>
            <p:cNvSpPr>
              <a:spLocks noChangeShapeType="1"/>
            </p:cNvSpPr>
            <p:nvPr/>
          </p:nvSpPr>
          <p:spPr bwMode="auto">
            <a:xfrm flipV="1">
              <a:off x="3216" y="1056"/>
              <a:ext cx="0" cy="1488"/>
            </a:xfrm>
            <a:prstGeom prst="line">
              <a:avLst/>
            </a:prstGeom>
            <a:noFill/>
            <a:ln w="222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7" name="Freeform 12"/>
            <p:cNvSpPr>
              <a:spLocks/>
            </p:cNvSpPr>
            <p:nvPr/>
          </p:nvSpPr>
          <p:spPr bwMode="auto">
            <a:xfrm>
              <a:off x="872" y="1376"/>
              <a:ext cx="3928" cy="1184"/>
            </a:xfrm>
            <a:custGeom>
              <a:avLst/>
              <a:gdLst>
                <a:gd name="T0" fmla="*/ 3928 w 3928"/>
                <a:gd name="T1" fmla="*/ 400 h 1184"/>
                <a:gd name="T2" fmla="*/ 2776 w 3928"/>
                <a:gd name="T3" fmla="*/ 1120 h 1184"/>
                <a:gd name="T4" fmla="*/ 1672 w 3928"/>
                <a:gd name="T5" fmla="*/ 256 h 1184"/>
                <a:gd name="T6" fmla="*/ 1096 w 3928"/>
                <a:gd name="T7" fmla="*/ 16 h 1184"/>
                <a:gd name="T8" fmla="*/ 520 w 3928"/>
                <a:gd name="T9" fmla="*/ 352 h 1184"/>
                <a:gd name="T10" fmla="*/ 808 w 3928"/>
                <a:gd name="T11" fmla="*/ 640 h 1184"/>
                <a:gd name="T12" fmla="*/ 1048 w 3928"/>
                <a:gd name="T13" fmla="*/ 352 h 1184"/>
                <a:gd name="T14" fmla="*/ 760 w 3928"/>
                <a:gd name="T15" fmla="*/ 64 h 1184"/>
                <a:gd name="T16" fmla="*/ 280 w 3928"/>
                <a:gd name="T17" fmla="*/ 112 h 1184"/>
                <a:gd name="T18" fmla="*/ 40 w 3928"/>
                <a:gd name="T19" fmla="*/ 544 h 1184"/>
                <a:gd name="T20" fmla="*/ 520 w 3928"/>
                <a:gd name="T21" fmla="*/ 1120 h 1184"/>
                <a:gd name="T22" fmla="*/ 1672 w 3928"/>
                <a:gd name="T23" fmla="*/ 928 h 1184"/>
                <a:gd name="T24" fmla="*/ 2104 w 3928"/>
                <a:gd name="T25" fmla="*/ 256 h 1184"/>
                <a:gd name="T26" fmla="*/ 2344 w 3928"/>
                <a:gd name="T27" fmla="*/ 400 h 11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928"/>
                <a:gd name="T43" fmla="*/ 0 h 1184"/>
                <a:gd name="T44" fmla="*/ 3928 w 3928"/>
                <a:gd name="T45" fmla="*/ 1184 h 11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928" h="1184">
                  <a:moveTo>
                    <a:pt x="3928" y="400"/>
                  </a:moveTo>
                  <a:cubicBezTo>
                    <a:pt x="3540" y="772"/>
                    <a:pt x="3152" y="1144"/>
                    <a:pt x="2776" y="1120"/>
                  </a:cubicBezTo>
                  <a:cubicBezTo>
                    <a:pt x="2400" y="1096"/>
                    <a:pt x="1952" y="440"/>
                    <a:pt x="1672" y="256"/>
                  </a:cubicBezTo>
                  <a:cubicBezTo>
                    <a:pt x="1392" y="72"/>
                    <a:pt x="1288" y="0"/>
                    <a:pt x="1096" y="16"/>
                  </a:cubicBezTo>
                  <a:cubicBezTo>
                    <a:pt x="904" y="32"/>
                    <a:pt x="568" y="248"/>
                    <a:pt x="520" y="352"/>
                  </a:cubicBezTo>
                  <a:cubicBezTo>
                    <a:pt x="472" y="456"/>
                    <a:pt x="720" y="640"/>
                    <a:pt x="808" y="640"/>
                  </a:cubicBezTo>
                  <a:cubicBezTo>
                    <a:pt x="896" y="640"/>
                    <a:pt x="1056" y="448"/>
                    <a:pt x="1048" y="352"/>
                  </a:cubicBezTo>
                  <a:cubicBezTo>
                    <a:pt x="1040" y="256"/>
                    <a:pt x="888" y="104"/>
                    <a:pt x="760" y="64"/>
                  </a:cubicBezTo>
                  <a:cubicBezTo>
                    <a:pt x="632" y="24"/>
                    <a:pt x="400" y="32"/>
                    <a:pt x="280" y="112"/>
                  </a:cubicBezTo>
                  <a:cubicBezTo>
                    <a:pt x="160" y="192"/>
                    <a:pt x="0" y="376"/>
                    <a:pt x="40" y="544"/>
                  </a:cubicBezTo>
                  <a:cubicBezTo>
                    <a:pt x="80" y="712"/>
                    <a:pt x="248" y="1056"/>
                    <a:pt x="520" y="1120"/>
                  </a:cubicBezTo>
                  <a:cubicBezTo>
                    <a:pt x="792" y="1184"/>
                    <a:pt x="1408" y="1072"/>
                    <a:pt x="1672" y="928"/>
                  </a:cubicBezTo>
                  <a:cubicBezTo>
                    <a:pt x="1936" y="784"/>
                    <a:pt x="1992" y="344"/>
                    <a:pt x="2104" y="256"/>
                  </a:cubicBezTo>
                  <a:cubicBezTo>
                    <a:pt x="2216" y="168"/>
                    <a:pt x="2280" y="284"/>
                    <a:pt x="2344" y="400"/>
                  </a:cubicBezTo>
                </a:path>
              </a:pathLst>
            </a:cu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 name="Oval 13"/>
            <p:cNvSpPr>
              <a:spLocks noChangeArrowheads="1"/>
            </p:cNvSpPr>
            <p:nvPr/>
          </p:nvSpPr>
          <p:spPr bwMode="auto">
            <a:xfrm>
              <a:off x="2439" y="1749"/>
              <a:ext cx="48" cy="48"/>
            </a:xfrm>
            <a:prstGeom prst="ellipse">
              <a:avLst/>
            </a:prstGeom>
            <a:solidFill>
              <a:srgbClr val="FF0000"/>
            </a:solidFill>
            <a:ln w="222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 name="Text Box 14"/>
            <p:cNvSpPr txBox="1">
              <a:spLocks noChangeArrowheads="1"/>
            </p:cNvSpPr>
            <p:nvPr/>
          </p:nvSpPr>
          <p:spPr bwMode="auto">
            <a:xfrm>
              <a:off x="2353" y="1727"/>
              <a:ext cx="322"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FF0000"/>
                  </a:solidFill>
                </a:rPr>
                <a:t>-1</a:t>
              </a:r>
            </a:p>
          </p:txBody>
        </p:sp>
        <p:sp>
          <p:nvSpPr>
            <p:cNvPr id="10" name="Text Box 15"/>
            <p:cNvSpPr txBox="1">
              <a:spLocks noChangeArrowheads="1"/>
            </p:cNvSpPr>
            <p:nvPr/>
          </p:nvSpPr>
          <p:spPr bwMode="auto">
            <a:xfrm>
              <a:off x="768" y="1535"/>
              <a:ext cx="261"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FF0000"/>
                  </a:solidFill>
                </a:rPr>
                <a:t>+</a:t>
              </a:r>
            </a:p>
          </p:txBody>
        </p:sp>
        <p:sp>
          <p:nvSpPr>
            <p:cNvPr id="11" name="Text Box 16"/>
            <p:cNvSpPr txBox="1">
              <a:spLocks noChangeArrowheads="1"/>
            </p:cNvSpPr>
            <p:nvPr/>
          </p:nvSpPr>
          <p:spPr bwMode="auto">
            <a:xfrm>
              <a:off x="1215" y="1535"/>
              <a:ext cx="261"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FF0000"/>
                  </a:solidFill>
                </a:rPr>
                <a:t>+</a:t>
              </a:r>
            </a:p>
          </p:txBody>
        </p:sp>
        <p:sp>
          <p:nvSpPr>
            <p:cNvPr id="12" name="Text Box 17"/>
            <p:cNvSpPr txBox="1">
              <a:spLocks noChangeArrowheads="1"/>
            </p:cNvSpPr>
            <p:nvPr/>
          </p:nvSpPr>
          <p:spPr bwMode="auto">
            <a:xfrm>
              <a:off x="1890" y="1679"/>
              <a:ext cx="247"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cs typeface="Times New Roman" panose="02020603050405020304" pitchFamily="18" charset="0"/>
                </a:rPr>
                <a:t>–</a:t>
              </a:r>
              <a:endParaRPr lang="en-US" altLang="zh-CN"/>
            </a:p>
          </p:txBody>
        </p:sp>
        <p:sp>
          <p:nvSpPr>
            <p:cNvPr id="13" name="Text Box 18"/>
            <p:cNvSpPr txBox="1">
              <a:spLocks noChangeArrowheads="1"/>
            </p:cNvSpPr>
            <p:nvPr/>
          </p:nvSpPr>
          <p:spPr bwMode="auto">
            <a:xfrm>
              <a:off x="3195" y="1727"/>
              <a:ext cx="247"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0</a:t>
              </a:r>
            </a:p>
          </p:txBody>
        </p:sp>
        <p:sp>
          <p:nvSpPr>
            <p:cNvPr id="14" name="Rectangle 19"/>
            <p:cNvSpPr>
              <a:spLocks noChangeArrowheads="1"/>
            </p:cNvSpPr>
            <p:nvPr/>
          </p:nvSpPr>
          <p:spPr bwMode="auto">
            <a:xfrm>
              <a:off x="4944" y="1777"/>
              <a:ext cx="371"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t>Re</a:t>
              </a:r>
            </a:p>
          </p:txBody>
        </p:sp>
        <p:sp>
          <p:nvSpPr>
            <p:cNvPr id="15" name="Rectangle 20"/>
            <p:cNvSpPr>
              <a:spLocks noChangeArrowheads="1"/>
            </p:cNvSpPr>
            <p:nvPr/>
          </p:nvSpPr>
          <p:spPr bwMode="auto">
            <a:xfrm>
              <a:off x="3215" y="960"/>
              <a:ext cx="372"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t>Im</a:t>
              </a:r>
            </a:p>
          </p:txBody>
        </p:sp>
        <p:sp>
          <p:nvSpPr>
            <p:cNvPr id="16" name="Rectangle 21"/>
            <p:cNvSpPr>
              <a:spLocks noChangeArrowheads="1"/>
            </p:cNvSpPr>
            <p:nvPr/>
          </p:nvSpPr>
          <p:spPr bwMode="auto">
            <a:xfrm>
              <a:off x="3168" y="1487"/>
              <a:ext cx="631" cy="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i="1">
                  <a:sym typeface="Symbol" panose="05050102010706020507" pitchFamily="18" charset="2"/>
                </a:rPr>
                <a:t></a:t>
              </a:r>
              <a:r>
                <a:rPr lang="en-US" altLang="zh-CN"/>
                <a:t> =</a:t>
              </a:r>
              <a:r>
                <a:rPr lang="en-US" altLang="zh-CN">
                  <a:sym typeface="Symbol" panose="05050102010706020507" pitchFamily="18" charset="2"/>
                </a:rPr>
                <a:t></a:t>
              </a:r>
              <a:endParaRPr lang="en-US" altLang="zh-CN"/>
            </a:p>
          </p:txBody>
        </p:sp>
        <p:sp>
          <p:nvSpPr>
            <p:cNvPr id="17" name="Rectangle 22"/>
            <p:cNvSpPr>
              <a:spLocks noChangeArrowheads="1"/>
            </p:cNvSpPr>
            <p:nvPr/>
          </p:nvSpPr>
          <p:spPr bwMode="auto">
            <a:xfrm>
              <a:off x="4512" y="1518"/>
              <a:ext cx="583"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sym typeface="Symbol" panose="05050102010706020507" pitchFamily="18" charset="2"/>
                </a:rPr>
                <a:t></a:t>
              </a:r>
              <a:r>
                <a:rPr lang="en-US" altLang="zh-CN"/>
                <a:t> =0</a:t>
              </a:r>
            </a:p>
          </p:txBody>
        </p:sp>
        <p:sp>
          <p:nvSpPr>
            <p:cNvPr id="18" name="Line 23"/>
            <p:cNvSpPr>
              <a:spLocks noChangeShapeType="1"/>
            </p:cNvSpPr>
            <p:nvPr/>
          </p:nvSpPr>
          <p:spPr bwMode="auto">
            <a:xfrm flipH="1">
              <a:off x="4176" y="2064"/>
              <a:ext cx="432" cy="336"/>
            </a:xfrm>
            <a:prstGeom prst="line">
              <a:avLst/>
            </a:prstGeom>
            <a:noFill/>
            <a:ln w="222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19" name="Rectangle 24"/>
            <p:cNvSpPr>
              <a:spLocks noChangeArrowheads="1"/>
            </p:cNvSpPr>
            <p:nvPr/>
          </p:nvSpPr>
          <p:spPr bwMode="auto">
            <a:xfrm>
              <a:off x="4224" y="2208"/>
              <a:ext cx="290"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sym typeface="Symbol" panose="05050102010706020507" pitchFamily="18" charset="2"/>
                </a:rPr>
                <a:t></a:t>
              </a:r>
              <a:endParaRPr lang="en-US" altLang="zh-CN" i="1"/>
            </a:p>
          </p:txBody>
        </p:sp>
        <p:sp>
          <p:nvSpPr>
            <p:cNvPr id="20" name="Text Box 25"/>
            <p:cNvSpPr txBox="1">
              <a:spLocks noChangeArrowheads="1"/>
            </p:cNvSpPr>
            <p:nvPr/>
          </p:nvSpPr>
          <p:spPr bwMode="auto">
            <a:xfrm>
              <a:off x="1968" y="1057"/>
              <a:ext cx="485"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t>p</a:t>
              </a:r>
              <a:r>
                <a:rPr lang="en-US" altLang="zh-CN"/>
                <a:t>=2</a:t>
              </a:r>
            </a:p>
          </p:txBody>
        </p:sp>
      </p:grpSp>
      <p:sp>
        <p:nvSpPr>
          <p:cNvPr id="21" name="Text Box 26"/>
          <p:cNvSpPr txBox="1">
            <a:spLocks noChangeArrowheads="1"/>
          </p:cNvSpPr>
          <p:nvPr/>
        </p:nvSpPr>
        <p:spPr bwMode="auto">
          <a:xfrm>
            <a:off x="515938" y="4331464"/>
            <a:ext cx="11160125" cy="133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730500" indent="-2730500" eaLnBrk="1" hangingPunct="1">
              <a:lnSpc>
                <a:spcPct val="115000"/>
              </a:lnSpc>
            </a:pPr>
            <a:r>
              <a:rPr lang="en-US" altLang="zh-CN" sz="2400" b="1" dirty="0" err="1">
                <a:solidFill>
                  <a:srgbClr val="0070C0"/>
                </a:solidFill>
                <a:latin typeface="+mj-ea"/>
                <a:ea typeface="+mj-ea"/>
              </a:rPr>
              <a:t>Nyquist</a:t>
            </a:r>
            <a:r>
              <a:rPr lang="zh-CN" altLang="en-US" sz="2400" b="1" dirty="0">
                <a:solidFill>
                  <a:srgbClr val="0070C0"/>
                </a:solidFill>
                <a:latin typeface="+mj-ea"/>
                <a:ea typeface="+mj-ea"/>
              </a:rPr>
              <a:t>稳定判据</a:t>
            </a:r>
            <a:r>
              <a:rPr lang="zh-CN" altLang="en-US" sz="2400" dirty="0">
                <a:latin typeface="+mn-ea"/>
                <a:ea typeface="+mn-ea"/>
              </a:rPr>
              <a:t>：当</a:t>
            </a:r>
            <a:r>
              <a:rPr lang="zh-CN" altLang="en-US" sz="2400" b="1" i="1" dirty="0" smtClean="0">
                <a:latin typeface="+mj-ea"/>
                <a:ea typeface="+mj-ea"/>
                <a:sym typeface="Symbol" panose="05050102010706020507" pitchFamily="18" charset="2"/>
              </a:rPr>
              <a:t> </a:t>
            </a:r>
            <a:r>
              <a:rPr lang="zh-CN" altLang="en-US" sz="2400" dirty="0" smtClean="0">
                <a:latin typeface="+mn-ea"/>
                <a:ea typeface="+mn-ea"/>
              </a:rPr>
              <a:t>由 </a:t>
            </a:r>
            <a:r>
              <a:rPr lang="en-US" altLang="zh-CN" sz="2400" b="1" dirty="0" smtClean="0">
                <a:latin typeface="+mj-ea"/>
                <a:ea typeface="+mj-ea"/>
              </a:rPr>
              <a:t>0 </a:t>
            </a:r>
            <a:r>
              <a:rPr lang="zh-CN" altLang="en-US" sz="2400" dirty="0" smtClean="0">
                <a:latin typeface="+mn-ea"/>
                <a:ea typeface="+mn-ea"/>
              </a:rPr>
              <a:t>变化到 </a:t>
            </a:r>
            <a:r>
              <a:rPr lang="zh-CN" altLang="en-US" sz="2400" b="1" dirty="0" smtClean="0">
                <a:latin typeface="+mj-ea"/>
                <a:ea typeface="+mj-ea"/>
                <a:sym typeface="Symbol" panose="05050102010706020507" pitchFamily="18" charset="2"/>
              </a:rPr>
              <a:t> </a:t>
            </a:r>
            <a:r>
              <a:rPr lang="zh-CN" altLang="en-US" sz="2400" dirty="0" smtClean="0">
                <a:latin typeface="+mn-ea"/>
                <a:ea typeface="+mn-ea"/>
              </a:rPr>
              <a:t>时</a:t>
            </a:r>
            <a:r>
              <a:rPr lang="zh-CN" altLang="en-US" sz="2400" dirty="0">
                <a:latin typeface="+mn-ea"/>
                <a:ea typeface="+mn-ea"/>
              </a:rPr>
              <a:t>，</a:t>
            </a:r>
            <a:r>
              <a:rPr lang="en-US" altLang="zh-CN" sz="2400" b="1" dirty="0" err="1" smtClean="0">
                <a:latin typeface="+mj-ea"/>
                <a:ea typeface="+mj-ea"/>
              </a:rPr>
              <a:t>Nyquist</a:t>
            </a:r>
            <a:r>
              <a:rPr lang="en-US" altLang="zh-CN" sz="2400" b="1" dirty="0" smtClean="0">
                <a:latin typeface="+mj-ea"/>
                <a:ea typeface="+mj-ea"/>
              </a:rPr>
              <a:t> </a:t>
            </a:r>
            <a:r>
              <a:rPr lang="zh-CN" altLang="en-US" sz="2400" dirty="0" smtClean="0">
                <a:latin typeface="+mn-ea"/>
                <a:ea typeface="+mn-ea"/>
              </a:rPr>
              <a:t>曲线在 </a:t>
            </a:r>
            <a:r>
              <a:rPr lang="en-US" altLang="zh-CN" sz="2400" b="1" dirty="0" smtClean="0">
                <a:latin typeface="+mj-ea"/>
                <a:ea typeface="+mj-ea"/>
              </a:rPr>
              <a:t>(-1,</a:t>
            </a:r>
            <a:r>
              <a:rPr lang="en-US" altLang="zh-CN" sz="2400" b="1" i="1" dirty="0" smtClean="0">
                <a:latin typeface="+mj-ea"/>
                <a:ea typeface="+mj-ea"/>
              </a:rPr>
              <a:t>j </a:t>
            </a:r>
            <a:r>
              <a:rPr lang="en-US" altLang="zh-CN" sz="2400" b="1" dirty="0" smtClean="0">
                <a:latin typeface="+mj-ea"/>
                <a:ea typeface="+mj-ea"/>
              </a:rPr>
              <a:t>0) </a:t>
            </a:r>
            <a:r>
              <a:rPr lang="zh-CN" altLang="en-US" sz="2400" dirty="0" smtClean="0">
                <a:latin typeface="+mn-ea"/>
                <a:ea typeface="+mn-ea"/>
              </a:rPr>
              <a:t>点</a:t>
            </a:r>
            <a:r>
              <a:rPr lang="zh-CN" altLang="en-US" sz="2400" dirty="0">
                <a:latin typeface="+mn-ea"/>
                <a:ea typeface="+mn-ea"/>
              </a:rPr>
              <a:t>左边实轴上的正、负穿越次数之差等</a:t>
            </a:r>
            <a:r>
              <a:rPr lang="zh-CN" altLang="en-US" sz="2400" dirty="0" smtClean="0">
                <a:latin typeface="+mn-ea"/>
                <a:ea typeface="+mn-ea"/>
              </a:rPr>
              <a:t>于 </a:t>
            </a:r>
            <a:r>
              <a:rPr lang="en-US" altLang="zh-CN" sz="2400" b="1" i="1" dirty="0" smtClean="0">
                <a:latin typeface="+mj-ea"/>
                <a:ea typeface="+mj-ea"/>
              </a:rPr>
              <a:t>p</a:t>
            </a:r>
            <a:r>
              <a:rPr lang="en-US" altLang="zh-CN" sz="2400" b="1" dirty="0" smtClean="0">
                <a:latin typeface="+mj-ea"/>
                <a:ea typeface="+mj-ea"/>
              </a:rPr>
              <a:t>/2 </a:t>
            </a:r>
            <a:r>
              <a:rPr lang="zh-CN" altLang="en-US" sz="2400" dirty="0" smtClean="0">
                <a:latin typeface="+mn-ea"/>
                <a:ea typeface="+mn-ea"/>
              </a:rPr>
              <a:t>时</a:t>
            </a:r>
            <a:r>
              <a:rPr lang="zh-CN" altLang="en-US" sz="2400" dirty="0">
                <a:latin typeface="+mn-ea"/>
                <a:ea typeface="+mn-ea"/>
              </a:rPr>
              <a:t>（</a:t>
            </a:r>
            <a:r>
              <a:rPr lang="en-US" altLang="zh-CN" sz="2400" b="1" i="1" dirty="0" smtClean="0">
                <a:latin typeface="+mj-ea"/>
                <a:ea typeface="+mj-ea"/>
              </a:rPr>
              <a:t>p </a:t>
            </a:r>
            <a:r>
              <a:rPr lang="zh-CN" altLang="en-US" sz="2400" dirty="0" smtClean="0">
                <a:latin typeface="+mn-ea"/>
                <a:ea typeface="+mn-ea"/>
              </a:rPr>
              <a:t>为</a:t>
            </a:r>
            <a:r>
              <a:rPr lang="zh-CN" altLang="en-US" sz="2400" dirty="0">
                <a:latin typeface="+mn-ea"/>
                <a:ea typeface="+mn-ea"/>
              </a:rPr>
              <a:t>系统开环右极点数），闭环系统稳定，否则，闭环系统不稳定。</a:t>
            </a:r>
          </a:p>
        </p:txBody>
      </p:sp>
      <p:sp>
        <p:nvSpPr>
          <p:cNvPr id="22" name="Text Box 27"/>
          <p:cNvSpPr txBox="1">
            <a:spLocks noChangeArrowheads="1"/>
          </p:cNvSpPr>
          <p:nvPr/>
        </p:nvSpPr>
        <p:spPr bwMode="auto">
          <a:xfrm>
            <a:off x="515938" y="5786745"/>
            <a:ext cx="3529013" cy="48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5000"/>
              </a:lnSpc>
            </a:pPr>
            <a:r>
              <a:rPr lang="zh-CN" altLang="en-US" sz="2400" b="1" dirty="0">
                <a:solidFill>
                  <a:srgbClr val="0070C0"/>
                </a:solidFill>
                <a:latin typeface="+mj-ea"/>
                <a:ea typeface="+mj-ea"/>
              </a:rPr>
              <a:t>图示系统闭环稳定。</a:t>
            </a:r>
          </a:p>
        </p:txBody>
      </p:sp>
    </p:spTree>
    <p:extLst>
      <p:ext uri="{BB962C8B-B14F-4D97-AF65-F5344CB8AC3E}">
        <p14:creationId xmlns:p14="http://schemas.microsoft.com/office/powerpoint/2010/main" val="3064630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edge">
                                      <p:cBhvr>
                                        <p:cTn id="12" dur="20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 to="" calcmode="lin" valueType="num">
                                      <p:cBhvr>
                                        <p:cTn id="17" dur="1" fill="hold"/>
                                        <p:tgtEl>
                                          <p:spTgt spid="2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5.3 </a:t>
            </a:r>
            <a:r>
              <a:rPr lang="zh-CN" altLang="en-US" dirty="0"/>
              <a:t>基于系统开环频率特性的</a:t>
            </a:r>
            <a:r>
              <a:rPr lang="zh-CN" altLang="en-US" dirty="0" smtClean="0"/>
              <a:t>奈奎斯特稳定判据</a:t>
            </a:r>
            <a:endParaRPr lang="zh-CN" altLang="en-US" dirty="0"/>
          </a:p>
        </p:txBody>
      </p:sp>
      <p:sp>
        <p:nvSpPr>
          <p:cNvPr id="3" name="Text Box 4"/>
          <p:cNvSpPr txBox="1">
            <a:spLocks noChangeArrowheads="1"/>
          </p:cNvSpPr>
          <p:nvPr/>
        </p:nvSpPr>
        <p:spPr bwMode="auto">
          <a:xfrm>
            <a:off x="515938" y="1923880"/>
            <a:ext cx="11160125" cy="913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15950" eaLnBrk="1" hangingPunct="1">
              <a:lnSpc>
                <a:spcPct val="130000"/>
              </a:lnSpc>
              <a:spcBef>
                <a:spcPct val="50000"/>
              </a:spcBef>
            </a:pPr>
            <a:r>
              <a:rPr lang="zh-CN" altLang="en-US" sz="2400" dirty="0" smtClean="0">
                <a:latin typeface="+mn-ea"/>
                <a:ea typeface="+mn-ea"/>
              </a:rPr>
              <a:t>曲线</a:t>
            </a:r>
            <a:r>
              <a:rPr lang="zh-CN" altLang="en-US" sz="2400" dirty="0">
                <a:latin typeface="+mn-ea"/>
                <a:ea typeface="+mn-ea"/>
              </a:rPr>
              <a:t>止于或起于</a:t>
            </a:r>
            <a:r>
              <a:rPr lang="zh-CN" altLang="en-US" sz="2400" b="1" dirty="0">
                <a:latin typeface="+mj-ea"/>
                <a:ea typeface="+mj-ea"/>
              </a:rPr>
              <a:t>（</a:t>
            </a:r>
            <a:r>
              <a:rPr lang="en-US" altLang="zh-CN" sz="2400" b="1" dirty="0">
                <a:latin typeface="+mj-ea"/>
                <a:ea typeface="+mj-ea"/>
              </a:rPr>
              <a:t>-</a:t>
            </a:r>
            <a:r>
              <a:rPr lang="en-US" altLang="zh-CN" sz="2400" b="1" dirty="0" smtClean="0">
                <a:latin typeface="+mj-ea"/>
                <a:ea typeface="+mj-ea"/>
              </a:rPr>
              <a:t>1,</a:t>
            </a:r>
            <a:r>
              <a:rPr lang="en-US" altLang="zh-CN" sz="2400" b="1" i="1" dirty="0" smtClean="0">
                <a:latin typeface="+mj-ea"/>
                <a:ea typeface="+mj-ea"/>
              </a:rPr>
              <a:t>j </a:t>
            </a:r>
            <a:r>
              <a:rPr lang="en-US" altLang="zh-CN" sz="2400" b="1" dirty="0" smtClean="0">
                <a:latin typeface="+mj-ea"/>
                <a:ea typeface="+mj-ea"/>
              </a:rPr>
              <a:t>0</a:t>
            </a:r>
            <a:r>
              <a:rPr lang="zh-CN" altLang="en-US" sz="2400" b="1" dirty="0">
                <a:latin typeface="+mj-ea"/>
                <a:ea typeface="+mj-ea"/>
              </a:rPr>
              <a:t>）</a:t>
            </a:r>
            <a:r>
              <a:rPr lang="zh-CN" altLang="en-US" sz="2400" dirty="0">
                <a:latin typeface="+mn-ea"/>
                <a:ea typeface="+mn-ea"/>
              </a:rPr>
              <a:t>点左边的实轴上，</a:t>
            </a:r>
            <a:r>
              <a:rPr lang="zh-CN" altLang="en-US" sz="2400" dirty="0" smtClean="0">
                <a:latin typeface="+mn-ea"/>
                <a:ea typeface="+mn-ea"/>
              </a:rPr>
              <a:t>算 </a:t>
            </a:r>
            <a:r>
              <a:rPr lang="en-US" altLang="zh-CN" sz="2400" b="1" dirty="0" smtClean="0">
                <a:latin typeface="+mj-ea"/>
                <a:ea typeface="+mj-ea"/>
              </a:rPr>
              <a:t>1/2 </a:t>
            </a:r>
            <a:r>
              <a:rPr lang="zh-CN" altLang="en-US" sz="2400" dirty="0" smtClean="0">
                <a:latin typeface="+mn-ea"/>
                <a:ea typeface="+mn-ea"/>
              </a:rPr>
              <a:t>次</a:t>
            </a:r>
            <a:r>
              <a:rPr lang="zh-CN" altLang="en-US" sz="2400" dirty="0">
                <a:latin typeface="+mn-ea"/>
                <a:ea typeface="+mn-ea"/>
              </a:rPr>
              <a:t>穿越，穿越趋势确定</a:t>
            </a:r>
            <a:r>
              <a:rPr lang="zh-CN" altLang="en-US" sz="2400" b="1" dirty="0">
                <a:latin typeface="+mj-ea"/>
                <a:ea typeface="+mj-ea"/>
              </a:rPr>
              <a:t>“＋”</a:t>
            </a:r>
            <a:r>
              <a:rPr lang="zh-CN" altLang="en-US" sz="2400" dirty="0">
                <a:latin typeface="+mn-ea"/>
                <a:ea typeface="+mn-ea"/>
              </a:rPr>
              <a:t>，</a:t>
            </a:r>
            <a:r>
              <a:rPr lang="zh-CN" altLang="en-US" sz="2400" b="1" dirty="0">
                <a:latin typeface="+mj-ea"/>
                <a:ea typeface="+mj-ea"/>
              </a:rPr>
              <a:t>“－”</a:t>
            </a:r>
          </a:p>
        </p:txBody>
      </p:sp>
      <p:sp>
        <p:nvSpPr>
          <p:cNvPr id="5" name="Text Box 21"/>
          <p:cNvSpPr txBox="1">
            <a:spLocks noChangeArrowheads="1"/>
          </p:cNvSpPr>
          <p:nvPr/>
        </p:nvSpPr>
        <p:spPr bwMode="auto">
          <a:xfrm>
            <a:off x="526255" y="1219996"/>
            <a:ext cx="1331912" cy="50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800" b="1" dirty="0">
                <a:solidFill>
                  <a:srgbClr val="C00000"/>
                </a:solidFill>
                <a:latin typeface="+mj-ea"/>
                <a:ea typeface="+mj-ea"/>
              </a:rPr>
              <a:t>注意：</a:t>
            </a:r>
          </a:p>
        </p:txBody>
      </p:sp>
      <p:sp>
        <p:nvSpPr>
          <p:cNvPr id="6" name="Line 23"/>
          <p:cNvSpPr>
            <a:spLocks noChangeShapeType="1"/>
          </p:cNvSpPr>
          <p:nvPr/>
        </p:nvSpPr>
        <p:spPr bwMode="auto">
          <a:xfrm>
            <a:off x="2475970" y="3758221"/>
            <a:ext cx="2663825" cy="0"/>
          </a:xfrm>
          <a:prstGeom prst="line">
            <a:avLst/>
          </a:prstGeom>
          <a:noFill/>
          <a:ln w="1270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7" name="Line 24"/>
          <p:cNvSpPr>
            <a:spLocks noChangeShapeType="1"/>
          </p:cNvSpPr>
          <p:nvPr/>
        </p:nvSpPr>
        <p:spPr bwMode="auto">
          <a:xfrm flipV="1">
            <a:off x="4420657" y="3085121"/>
            <a:ext cx="0" cy="1970087"/>
          </a:xfrm>
          <a:prstGeom prst="line">
            <a:avLst/>
          </a:prstGeom>
          <a:noFill/>
          <a:ln w="1270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8" name="Text Box 25"/>
          <p:cNvSpPr txBox="1">
            <a:spLocks noChangeArrowheads="1"/>
          </p:cNvSpPr>
          <p:nvPr/>
        </p:nvSpPr>
        <p:spPr bwMode="auto">
          <a:xfrm>
            <a:off x="4107920" y="3772508"/>
            <a:ext cx="2857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0</a:t>
            </a:r>
          </a:p>
        </p:txBody>
      </p:sp>
      <p:sp>
        <p:nvSpPr>
          <p:cNvPr id="9" name="Oval 27"/>
          <p:cNvSpPr>
            <a:spLocks noChangeArrowheads="1"/>
          </p:cNvSpPr>
          <p:nvPr/>
        </p:nvSpPr>
        <p:spPr bwMode="auto">
          <a:xfrm>
            <a:off x="3411007" y="3712183"/>
            <a:ext cx="107950" cy="107950"/>
          </a:xfrm>
          <a:prstGeom prst="ellipse">
            <a:avLst/>
          </a:prstGeom>
          <a:solidFill>
            <a:srgbClr val="FF0000"/>
          </a:solidFill>
          <a:ln>
            <a:noFill/>
          </a:ln>
          <a:extLst>
            <a:ext uri="{91240B29-F687-4F45-9708-019B960494DF}">
              <a14:hiddenLine xmlns:a14="http://schemas.microsoft.com/office/drawing/2010/main" w="12700" cap="sq" algn="ctr">
                <a:solidFill>
                  <a:srgbClr val="000000"/>
                </a:solidFill>
                <a:round/>
                <a:headEnd/>
                <a:tailEnd/>
              </a14:hiddenLine>
            </a:ext>
          </a:extLst>
        </p:spPr>
        <p:txBody>
          <a:bodyPr wrap="none"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0" name="Object 28"/>
          <p:cNvGraphicFramePr>
            <a:graphicFrameLocks noChangeAspect="1"/>
          </p:cNvGraphicFramePr>
          <p:nvPr>
            <p:extLst>
              <p:ext uri="{D42A27DB-BD31-4B8C-83A1-F6EECF244321}">
                <p14:modId xmlns:p14="http://schemas.microsoft.com/office/powerpoint/2010/main" val="716718361"/>
              </p:ext>
            </p:extLst>
          </p:nvPr>
        </p:nvGraphicFramePr>
        <p:xfrm>
          <a:off x="4852457" y="3434371"/>
          <a:ext cx="344488" cy="282575"/>
        </p:xfrm>
        <a:graphic>
          <a:graphicData uri="http://schemas.openxmlformats.org/presentationml/2006/ole">
            <mc:AlternateContent xmlns:mc="http://schemas.openxmlformats.org/markup-compatibility/2006">
              <mc:Choice xmlns:v="urn:schemas-microsoft-com:vml" Requires="v">
                <p:oleObj spid="_x0000_s56686" name="公式" r:id="rId3" imgW="215640" imgH="177480" progId="Equation.3">
                  <p:embed/>
                </p:oleObj>
              </mc:Choice>
              <mc:Fallback>
                <p:oleObj name="公式" r:id="rId3" imgW="215640" imgH="177480" progId="Equation.3">
                  <p:embed/>
                  <p:pic>
                    <p:nvPicPr>
                      <p:cNvPr id="55298" name="Object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2457" y="3434371"/>
                        <a:ext cx="344488"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Object 29"/>
          <p:cNvGraphicFramePr>
            <a:graphicFrameLocks noChangeAspect="1"/>
          </p:cNvGraphicFramePr>
          <p:nvPr>
            <p:extLst>
              <p:ext uri="{D42A27DB-BD31-4B8C-83A1-F6EECF244321}">
                <p14:modId xmlns:p14="http://schemas.microsoft.com/office/powerpoint/2010/main" val="3106631185"/>
              </p:ext>
            </p:extLst>
          </p:nvPr>
        </p:nvGraphicFramePr>
        <p:xfrm>
          <a:off x="4527020" y="3074008"/>
          <a:ext cx="344487" cy="261938"/>
        </p:xfrm>
        <a:graphic>
          <a:graphicData uri="http://schemas.openxmlformats.org/presentationml/2006/ole">
            <mc:AlternateContent xmlns:mc="http://schemas.openxmlformats.org/markup-compatibility/2006">
              <mc:Choice xmlns:v="urn:schemas-microsoft-com:vml" Requires="v">
                <p:oleObj spid="_x0000_s56687" name="公式" r:id="rId5" imgW="215640" imgH="164880" progId="Equation.3">
                  <p:embed/>
                </p:oleObj>
              </mc:Choice>
              <mc:Fallback>
                <p:oleObj name="公式" r:id="rId5" imgW="215640" imgH="164880" progId="Equation.3">
                  <p:embed/>
                  <p:pic>
                    <p:nvPicPr>
                      <p:cNvPr id="55299" name="Object 2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27020" y="3074008"/>
                        <a:ext cx="34448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Object 41"/>
          <p:cNvGraphicFramePr>
            <a:graphicFrameLocks noChangeAspect="1"/>
          </p:cNvGraphicFramePr>
          <p:nvPr>
            <p:extLst>
              <p:ext uri="{D42A27DB-BD31-4B8C-83A1-F6EECF244321}">
                <p14:modId xmlns:p14="http://schemas.microsoft.com/office/powerpoint/2010/main" val="2695606967"/>
              </p:ext>
            </p:extLst>
          </p:nvPr>
        </p:nvGraphicFramePr>
        <p:xfrm>
          <a:off x="2996670" y="3378808"/>
          <a:ext cx="811212" cy="322263"/>
        </p:xfrm>
        <a:graphic>
          <a:graphicData uri="http://schemas.openxmlformats.org/presentationml/2006/ole">
            <mc:AlternateContent xmlns:mc="http://schemas.openxmlformats.org/markup-compatibility/2006">
              <mc:Choice xmlns:v="urn:schemas-microsoft-com:vml" Requires="v">
                <p:oleObj spid="_x0000_s56688" name="公式" r:id="rId7" imgW="507960" imgH="203040" progId="Equation.3">
                  <p:embed/>
                </p:oleObj>
              </mc:Choice>
              <mc:Fallback>
                <p:oleObj name="公式" r:id="rId7" imgW="507960" imgH="203040" progId="Equation.3">
                  <p:embed/>
                  <p:pic>
                    <p:nvPicPr>
                      <p:cNvPr id="55300" name="Object 4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96670" y="3378808"/>
                        <a:ext cx="811212"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Arc 48"/>
          <p:cNvSpPr>
            <a:spLocks/>
          </p:cNvSpPr>
          <p:nvPr/>
        </p:nvSpPr>
        <p:spPr bwMode="auto">
          <a:xfrm rot="16200000" flipH="1" flipV="1">
            <a:off x="3212570" y="3272446"/>
            <a:ext cx="971550" cy="1943100"/>
          </a:xfrm>
          <a:custGeom>
            <a:avLst/>
            <a:gdLst>
              <a:gd name="T0" fmla="*/ 0 w 21600"/>
              <a:gd name="T1" fmla="*/ 0 h 43199"/>
              <a:gd name="T2" fmla="*/ 2147483647 w 21600"/>
              <a:gd name="T3" fmla="*/ 2147483647 h 43199"/>
              <a:gd name="T4" fmla="*/ 0 w 21600"/>
              <a:gd name="T5" fmla="*/ 2147483647 h 43199"/>
              <a:gd name="T6" fmla="*/ 0 60000 65536"/>
              <a:gd name="T7" fmla="*/ 0 60000 65536"/>
              <a:gd name="T8" fmla="*/ 0 60000 65536"/>
              <a:gd name="T9" fmla="*/ 0 w 21600"/>
              <a:gd name="T10" fmla="*/ 0 h 43199"/>
              <a:gd name="T11" fmla="*/ 21600 w 21600"/>
              <a:gd name="T12" fmla="*/ 43199 h 43199"/>
            </a:gdLst>
            <a:ahLst/>
            <a:cxnLst>
              <a:cxn ang="T6">
                <a:pos x="T0" y="T1"/>
              </a:cxn>
              <a:cxn ang="T7">
                <a:pos x="T2" y="T3"/>
              </a:cxn>
              <a:cxn ang="T8">
                <a:pos x="T4" y="T5"/>
              </a:cxn>
            </a:cxnLst>
            <a:rect l="T9" t="T10" r="T11" b="T12"/>
            <a:pathLst>
              <a:path w="21600" h="43199" fill="none" extrusionOk="0">
                <a:moveTo>
                  <a:pt x="-1" y="0"/>
                </a:moveTo>
                <a:cubicBezTo>
                  <a:pt x="11929" y="0"/>
                  <a:pt x="21600" y="9670"/>
                  <a:pt x="21600" y="21600"/>
                </a:cubicBezTo>
                <a:cubicBezTo>
                  <a:pt x="21600" y="33463"/>
                  <a:pt x="12032" y="43106"/>
                  <a:pt x="169" y="43199"/>
                </a:cubicBezTo>
              </a:path>
              <a:path w="21600" h="43199" stroke="0" extrusionOk="0">
                <a:moveTo>
                  <a:pt x="-1" y="0"/>
                </a:moveTo>
                <a:cubicBezTo>
                  <a:pt x="11929" y="0"/>
                  <a:pt x="21600" y="9670"/>
                  <a:pt x="21600" y="21600"/>
                </a:cubicBezTo>
                <a:cubicBezTo>
                  <a:pt x="21600" y="33463"/>
                  <a:pt x="12032" y="43106"/>
                  <a:pt x="169" y="43199"/>
                </a:cubicBezTo>
                <a:lnTo>
                  <a:pt x="0" y="21600"/>
                </a:lnTo>
                <a:close/>
              </a:path>
            </a:pathLst>
          </a:custGeom>
          <a:noFill/>
          <a:ln w="28575" cap="sq">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14" name="Group 72"/>
          <p:cNvGrpSpPr>
            <a:grpSpLocks/>
          </p:cNvGrpSpPr>
          <p:nvPr/>
        </p:nvGrpSpPr>
        <p:grpSpPr bwMode="auto">
          <a:xfrm>
            <a:off x="2331507" y="3470883"/>
            <a:ext cx="3060700" cy="1828800"/>
            <a:chOff x="476" y="1820"/>
            <a:chExt cx="1928" cy="1152"/>
          </a:xfrm>
        </p:grpSpPr>
        <p:grpSp>
          <p:nvGrpSpPr>
            <p:cNvPr id="15" name="Group 36"/>
            <p:cNvGrpSpPr>
              <a:grpSpLocks/>
            </p:cNvGrpSpPr>
            <p:nvPr/>
          </p:nvGrpSpPr>
          <p:grpSpPr bwMode="auto">
            <a:xfrm>
              <a:off x="793" y="2614"/>
              <a:ext cx="573" cy="358"/>
              <a:chOff x="2966" y="1806"/>
              <a:chExt cx="573" cy="358"/>
            </a:xfrm>
          </p:grpSpPr>
          <p:sp>
            <p:nvSpPr>
              <p:cNvPr id="22" name="Line 37"/>
              <p:cNvSpPr>
                <a:spLocks noChangeShapeType="1"/>
              </p:cNvSpPr>
              <p:nvPr/>
            </p:nvSpPr>
            <p:spPr bwMode="auto">
              <a:xfrm flipV="1">
                <a:off x="3313" y="1806"/>
                <a:ext cx="226" cy="159"/>
              </a:xfrm>
              <a:prstGeom prst="line">
                <a:avLst/>
              </a:prstGeom>
              <a:noFill/>
              <a:ln w="12700" cap="sq">
                <a:solidFill>
                  <a:schemeClr val="tx1"/>
                </a:solidFill>
                <a:round/>
                <a:headEnd/>
                <a:tailEnd type="triangl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3" name="Object 38"/>
              <p:cNvGraphicFramePr>
                <a:graphicFrameLocks noChangeAspect="1"/>
              </p:cNvGraphicFramePr>
              <p:nvPr/>
            </p:nvGraphicFramePr>
            <p:xfrm>
              <a:off x="2966" y="1906"/>
              <a:ext cx="573" cy="258"/>
            </p:xfrm>
            <a:graphic>
              <a:graphicData uri="http://schemas.openxmlformats.org/presentationml/2006/ole">
                <mc:AlternateContent xmlns:mc="http://schemas.openxmlformats.org/markup-compatibility/2006">
                  <mc:Choice xmlns:v="urn:schemas-microsoft-com:vml" Requires="v">
                    <p:oleObj spid="_x0000_s56689" name="公式" r:id="rId9" imgW="507960" imgH="228600" progId="Equation.3">
                      <p:embed/>
                    </p:oleObj>
                  </mc:Choice>
                  <mc:Fallback>
                    <p:oleObj name="公式" r:id="rId9" imgW="507960" imgH="228600" progId="Equation.3">
                      <p:embed/>
                      <p:pic>
                        <p:nvPicPr>
                          <p:cNvPr id="55311" name="Object 3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66" y="1906"/>
                            <a:ext cx="573"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16" name="Group 51"/>
            <p:cNvGrpSpPr>
              <a:grpSpLocks/>
            </p:cNvGrpSpPr>
            <p:nvPr/>
          </p:nvGrpSpPr>
          <p:grpSpPr bwMode="auto">
            <a:xfrm>
              <a:off x="476" y="1820"/>
              <a:ext cx="1928" cy="792"/>
              <a:chOff x="476" y="1820"/>
              <a:chExt cx="1928" cy="792"/>
            </a:xfrm>
          </p:grpSpPr>
          <p:graphicFrame>
            <p:nvGraphicFramePr>
              <p:cNvPr id="17" name="Object 30"/>
              <p:cNvGraphicFramePr>
                <a:graphicFrameLocks noChangeAspect="1"/>
              </p:cNvGraphicFramePr>
              <p:nvPr/>
            </p:nvGraphicFramePr>
            <p:xfrm>
              <a:off x="657" y="2455"/>
              <a:ext cx="172" cy="157"/>
            </p:xfrm>
            <a:graphic>
              <a:graphicData uri="http://schemas.openxmlformats.org/presentationml/2006/ole">
                <mc:AlternateContent xmlns:mc="http://schemas.openxmlformats.org/markup-compatibility/2006">
                  <mc:Choice xmlns:v="urn:schemas-microsoft-com:vml" Requires="v">
                    <p:oleObj spid="_x0000_s56690" name="公式" r:id="rId11" imgW="152280" imgH="139680" progId="Equation.3">
                      <p:embed/>
                    </p:oleObj>
                  </mc:Choice>
                  <mc:Fallback>
                    <p:oleObj name="公式" r:id="rId11" imgW="152280" imgH="139680" progId="Equation.3">
                      <p:embed/>
                      <p:pic>
                        <p:nvPicPr>
                          <p:cNvPr id="55308" name="Object 3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57" y="2455"/>
                            <a:ext cx="172"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8" name="Line 33"/>
              <p:cNvSpPr>
                <a:spLocks noChangeShapeType="1"/>
              </p:cNvSpPr>
              <p:nvPr/>
            </p:nvSpPr>
            <p:spPr bwMode="auto">
              <a:xfrm flipH="1" flipV="1">
                <a:off x="1950" y="2002"/>
                <a:ext cx="114" cy="90"/>
              </a:xfrm>
              <a:prstGeom prst="line">
                <a:avLst/>
              </a:prstGeom>
              <a:noFill/>
              <a:ln w="12700" cap="sq">
                <a:solidFill>
                  <a:srgbClr val="FF0000"/>
                </a:solidFill>
                <a:round/>
                <a:headEnd/>
                <a:tailEnd type="triangl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9" name="Object 47"/>
              <p:cNvGraphicFramePr>
                <a:graphicFrameLocks noChangeAspect="1"/>
              </p:cNvGraphicFramePr>
              <p:nvPr/>
            </p:nvGraphicFramePr>
            <p:xfrm>
              <a:off x="476" y="1820"/>
              <a:ext cx="383" cy="178"/>
            </p:xfrm>
            <a:graphic>
              <a:graphicData uri="http://schemas.openxmlformats.org/presentationml/2006/ole">
                <mc:AlternateContent xmlns:mc="http://schemas.openxmlformats.org/markup-compatibility/2006">
                  <mc:Choice xmlns:v="urn:schemas-microsoft-com:vml" Requires="v">
                    <p:oleObj spid="_x0000_s56691" name="公式" r:id="rId13" imgW="380880" imgH="177480" progId="Equation.3">
                      <p:embed/>
                    </p:oleObj>
                  </mc:Choice>
                  <mc:Fallback>
                    <p:oleObj name="公式" r:id="rId13" imgW="380880" imgH="177480" progId="Equation.3">
                      <p:embed/>
                      <p:pic>
                        <p:nvPicPr>
                          <p:cNvPr id="55309" name="Object 4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76" y="1820"/>
                            <a:ext cx="383" cy="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0" name="Object 49"/>
              <p:cNvGraphicFramePr>
                <a:graphicFrameLocks noChangeAspect="1"/>
              </p:cNvGraphicFramePr>
              <p:nvPr/>
            </p:nvGraphicFramePr>
            <p:xfrm>
              <a:off x="1983" y="2088"/>
              <a:ext cx="421" cy="140"/>
            </p:xfrm>
            <a:graphic>
              <a:graphicData uri="http://schemas.openxmlformats.org/presentationml/2006/ole">
                <mc:AlternateContent xmlns:mc="http://schemas.openxmlformats.org/markup-compatibility/2006">
                  <mc:Choice xmlns:v="urn:schemas-microsoft-com:vml" Requires="v">
                    <p:oleObj spid="_x0000_s56692" name="公式" r:id="rId15" imgW="419040" imgH="139680" progId="Equation.3">
                      <p:embed/>
                    </p:oleObj>
                  </mc:Choice>
                  <mc:Fallback>
                    <p:oleObj name="公式" r:id="rId15" imgW="419040" imgH="139680" progId="Equation.3">
                      <p:embed/>
                      <p:pic>
                        <p:nvPicPr>
                          <p:cNvPr id="55310" name="Object 4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983" y="2088"/>
                            <a:ext cx="421"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 name="Freeform 50"/>
              <p:cNvSpPr>
                <a:spLocks/>
              </p:cNvSpPr>
              <p:nvPr/>
            </p:nvSpPr>
            <p:spPr bwMode="auto">
              <a:xfrm rot="631830" flipH="1">
                <a:off x="657" y="2341"/>
                <a:ext cx="401" cy="261"/>
              </a:xfrm>
              <a:custGeom>
                <a:avLst/>
                <a:gdLst>
                  <a:gd name="T0" fmla="*/ 1654 w 336"/>
                  <a:gd name="T1" fmla="*/ 0 h 240"/>
                  <a:gd name="T2" fmla="*/ 942 w 336"/>
                  <a:gd name="T3" fmla="*/ 308 h 240"/>
                  <a:gd name="T4" fmla="*/ 0 w 336"/>
                  <a:gd name="T5" fmla="*/ 511 h 240"/>
                  <a:gd name="T6" fmla="*/ 0 60000 65536"/>
                  <a:gd name="T7" fmla="*/ 0 60000 65536"/>
                  <a:gd name="T8" fmla="*/ 0 60000 65536"/>
                  <a:gd name="T9" fmla="*/ 0 w 336"/>
                  <a:gd name="T10" fmla="*/ 0 h 240"/>
                  <a:gd name="T11" fmla="*/ 336 w 336"/>
                  <a:gd name="T12" fmla="*/ 240 h 240"/>
                </a:gdLst>
                <a:ahLst/>
                <a:cxnLst>
                  <a:cxn ang="T6">
                    <a:pos x="T0" y="T1"/>
                  </a:cxn>
                  <a:cxn ang="T7">
                    <a:pos x="T2" y="T3"/>
                  </a:cxn>
                  <a:cxn ang="T8">
                    <a:pos x="T4" y="T5"/>
                  </a:cxn>
                </a:cxnLst>
                <a:rect l="T9" t="T10" r="T11" b="T12"/>
                <a:pathLst>
                  <a:path w="336" h="240">
                    <a:moveTo>
                      <a:pt x="336" y="0"/>
                    </a:moveTo>
                    <a:cubicBezTo>
                      <a:pt x="292" y="52"/>
                      <a:pt x="248" y="104"/>
                      <a:pt x="192" y="144"/>
                    </a:cubicBezTo>
                    <a:cubicBezTo>
                      <a:pt x="136" y="184"/>
                      <a:pt x="68" y="212"/>
                      <a:pt x="0" y="240"/>
                    </a:cubicBezTo>
                  </a:path>
                </a:pathLst>
              </a:custGeom>
              <a:noFill/>
              <a:ln w="12700">
                <a:solidFill>
                  <a:srgbClr val="FF0000"/>
                </a:solidFill>
                <a:miter lim="800000"/>
                <a:headEnd/>
                <a:tailEnd type="triangle" w="med" len="me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sp>
        <p:nvSpPr>
          <p:cNvPr id="24" name="Line 53"/>
          <p:cNvSpPr>
            <a:spLocks noChangeShapeType="1"/>
          </p:cNvSpPr>
          <p:nvPr/>
        </p:nvSpPr>
        <p:spPr bwMode="auto">
          <a:xfrm>
            <a:off x="7092419" y="3758221"/>
            <a:ext cx="2663825" cy="0"/>
          </a:xfrm>
          <a:prstGeom prst="line">
            <a:avLst/>
          </a:prstGeom>
          <a:noFill/>
          <a:ln w="1270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25" name="Line 54"/>
          <p:cNvSpPr>
            <a:spLocks noChangeShapeType="1"/>
          </p:cNvSpPr>
          <p:nvPr/>
        </p:nvSpPr>
        <p:spPr bwMode="auto">
          <a:xfrm flipV="1">
            <a:off x="9037107" y="3085121"/>
            <a:ext cx="0" cy="1970087"/>
          </a:xfrm>
          <a:prstGeom prst="line">
            <a:avLst/>
          </a:prstGeom>
          <a:noFill/>
          <a:ln w="1270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26" name="Text Box 55"/>
          <p:cNvSpPr txBox="1">
            <a:spLocks noChangeArrowheads="1"/>
          </p:cNvSpPr>
          <p:nvPr/>
        </p:nvSpPr>
        <p:spPr bwMode="auto">
          <a:xfrm>
            <a:off x="8724369" y="3772508"/>
            <a:ext cx="2857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0</a:t>
            </a:r>
          </a:p>
        </p:txBody>
      </p:sp>
      <p:sp>
        <p:nvSpPr>
          <p:cNvPr id="27" name="Oval 56"/>
          <p:cNvSpPr>
            <a:spLocks noChangeArrowheads="1"/>
          </p:cNvSpPr>
          <p:nvPr/>
        </p:nvSpPr>
        <p:spPr bwMode="auto">
          <a:xfrm>
            <a:off x="8027457" y="3712183"/>
            <a:ext cx="107950" cy="107950"/>
          </a:xfrm>
          <a:prstGeom prst="ellipse">
            <a:avLst/>
          </a:prstGeom>
          <a:solidFill>
            <a:srgbClr val="FF0000"/>
          </a:solidFill>
          <a:ln>
            <a:noFill/>
          </a:ln>
          <a:extLst>
            <a:ext uri="{91240B29-F687-4F45-9708-019B960494DF}">
              <a14:hiddenLine xmlns:a14="http://schemas.microsoft.com/office/drawing/2010/main" w="12700" cap="sq" algn="ctr">
                <a:solidFill>
                  <a:srgbClr val="000000"/>
                </a:solidFill>
                <a:round/>
                <a:headEnd/>
                <a:tailEnd/>
              </a14:hiddenLine>
            </a:ext>
          </a:extLst>
        </p:spPr>
        <p:txBody>
          <a:bodyPr wrap="none"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28" name="Object 57"/>
          <p:cNvGraphicFramePr>
            <a:graphicFrameLocks noChangeAspect="1"/>
          </p:cNvGraphicFramePr>
          <p:nvPr>
            <p:extLst>
              <p:ext uri="{D42A27DB-BD31-4B8C-83A1-F6EECF244321}">
                <p14:modId xmlns:p14="http://schemas.microsoft.com/office/powerpoint/2010/main" val="2728862145"/>
              </p:ext>
            </p:extLst>
          </p:nvPr>
        </p:nvGraphicFramePr>
        <p:xfrm>
          <a:off x="9468907" y="3434371"/>
          <a:ext cx="344487" cy="282575"/>
        </p:xfrm>
        <a:graphic>
          <a:graphicData uri="http://schemas.openxmlformats.org/presentationml/2006/ole">
            <mc:AlternateContent xmlns:mc="http://schemas.openxmlformats.org/markup-compatibility/2006">
              <mc:Choice xmlns:v="urn:schemas-microsoft-com:vml" Requires="v">
                <p:oleObj spid="_x0000_s56693" name="公式" r:id="rId17" imgW="215640" imgH="177480" progId="Equation.3">
                  <p:embed/>
                </p:oleObj>
              </mc:Choice>
              <mc:Fallback>
                <p:oleObj name="公式" r:id="rId17" imgW="215640" imgH="177480" progId="Equation.3">
                  <p:embed/>
                  <p:pic>
                    <p:nvPicPr>
                      <p:cNvPr id="55301" name="Object 5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68907" y="3434371"/>
                        <a:ext cx="344487"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9" name="Object 58"/>
          <p:cNvGraphicFramePr>
            <a:graphicFrameLocks noChangeAspect="1"/>
          </p:cNvGraphicFramePr>
          <p:nvPr>
            <p:extLst>
              <p:ext uri="{D42A27DB-BD31-4B8C-83A1-F6EECF244321}">
                <p14:modId xmlns:p14="http://schemas.microsoft.com/office/powerpoint/2010/main" val="2484915549"/>
              </p:ext>
            </p:extLst>
          </p:nvPr>
        </p:nvGraphicFramePr>
        <p:xfrm>
          <a:off x="9143469" y="3074008"/>
          <a:ext cx="344488" cy="261938"/>
        </p:xfrm>
        <a:graphic>
          <a:graphicData uri="http://schemas.openxmlformats.org/presentationml/2006/ole">
            <mc:AlternateContent xmlns:mc="http://schemas.openxmlformats.org/markup-compatibility/2006">
              <mc:Choice xmlns:v="urn:schemas-microsoft-com:vml" Requires="v">
                <p:oleObj spid="_x0000_s56694" name="公式" r:id="rId18" imgW="215640" imgH="164880" progId="Equation.3">
                  <p:embed/>
                </p:oleObj>
              </mc:Choice>
              <mc:Fallback>
                <p:oleObj name="公式" r:id="rId18" imgW="215640" imgH="164880" progId="Equation.3">
                  <p:embed/>
                  <p:pic>
                    <p:nvPicPr>
                      <p:cNvPr id="55302" name="Object 5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3469" y="3074008"/>
                        <a:ext cx="3444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0" name="Object 59"/>
          <p:cNvGraphicFramePr>
            <a:graphicFrameLocks noChangeAspect="1"/>
          </p:cNvGraphicFramePr>
          <p:nvPr>
            <p:extLst>
              <p:ext uri="{D42A27DB-BD31-4B8C-83A1-F6EECF244321}">
                <p14:modId xmlns:p14="http://schemas.microsoft.com/office/powerpoint/2010/main" val="1149996610"/>
              </p:ext>
            </p:extLst>
          </p:nvPr>
        </p:nvGraphicFramePr>
        <p:xfrm>
          <a:off x="7613119" y="3378808"/>
          <a:ext cx="811213" cy="322263"/>
        </p:xfrm>
        <a:graphic>
          <a:graphicData uri="http://schemas.openxmlformats.org/presentationml/2006/ole">
            <mc:AlternateContent xmlns:mc="http://schemas.openxmlformats.org/markup-compatibility/2006">
              <mc:Choice xmlns:v="urn:schemas-microsoft-com:vml" Requires="v">
                <p:oleObj spid="_x0000_s56695" name="公式" r:id="rId19" imgW="507960" imgH="203040" progId="Equation.3">
                  <p:embed/>
                </p:oleObj>
              </mc:Choice>
              <mc:Fallback>
                <p:oleObj name="公式" r:id="rId19" imgW="507960" imgH="203040" progId="Equation.3">
                  <p:embed/>
                  <p:pic>
                    <p:nvPicPr>
                      <p:cNvPr id="55303" name="Object 5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13119" y="3378808"/>
                        <a:ext cx="811213"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1" name="Arc 60"/>
          <p:cNvSpPr>
            <a:spLocks/>
          </p:cNvSpPr>
          <p:nvPr/>
        </p:nvSpPr>
        <p:spPr bwMode="auto">
          <a:xfrm rot="16200000" flipH="1" flipV="1">
            <a:off x="7829019" y="3272446"/>
            <a:ext cx="971550" cy="1943100"/>
          </a:xfrm>
          <a:custGeom>
            <a:avLst/>
            <a:gdLst>
              <a:gd name="T0" fmla="*/ 0 w 21600"/>
              <a:gd name="T1" fmla="*/ 0 h 43199"/>
              <a:gd name="T2" fmla="*/ 2147483647 w 21600"/>
              <a:gd name="T3" fmla="*/ 2147483647 h 43199"/>
              <a:gd name="T4" fmla="*/ 0 w 21600"/>
              <a:gd name="T5" fmla="*/ 2147483647 h 43199"/>
              <a:gd name="T6" fmla="*/ 0 60000 65536"/>
              <a:gd name="T7" fmla="*/ 0 60000 65536"/>
              <a:gd name="T8" fmla="*/ 0 60000 65536"/>
              <a:gd name="T9" fmla="*/ 0 w 21600"/>
              <a:gd name="T10" fmla="*/ 0 h 43199"/>
              <a:gd name="T11" fmla="*/ 21600 w 21600"/>
              <a:gd name="T12" fmla="*/ 43199 h 43199"/>
            </a:gdLst>
            <a:ahLst/>
            <a:cxnLst>
              <a:cxn ang="T6">
                <a:pos x="T0" y="T1"/>
              </a:cxn>
              <a:cxn ang="T7">
                <a:pos x="T2" y="T3"/>
              </a:cxn>
              <a:cxn ang="T8">
                <a:pos x="T4" y="T5"/>
              </a:cxn>
            </a:cxnLst>
            <a:rect l="T9" t="T10" r="T11" b="T12"/>
            <a:pathLst>
              <a:path w="21600" h="43199" fill="none" extrusionOk="0">
                <a:moveTo>
                  <a:pt x="-1" y="0"/>
                </a:moveTo>
                <a:cubicBezTo>
                  <a:pt x="11929" y="0"/>
                  <a:pt x="21600" y="9670"/>
                  <a:pt x="21600" y="21600"/>
                </a:cubicBezTo>
                <a:cubicBezTo>
                  <a:pt x="21600" y="33463"/>
                  <a:pt x="12032" y="43106"/>
                  <a:pt x="169" y="43199"/>
                </a:cubicBezTo>
              </a:path>
              <a:path w="21600" h="43199" stroke="0" extrusionOk="0">
                <a:moveTo>
                  <a:pt x="-1" y="0"/>
                </a:moveTo>
                <a:cubicBezTo>
                  <a:pt x="11929" y="0"/>
                  <a:pt x="21600" y="9670"/>
                  <a:pt x="21600" y="21600"/>
                </a:cubicBezTo>
                <a:cubicBezTo>
                  <a:pt x="21600" y="33463"/>
                  <a:pt x="12032" y="43106"/>
                  <a:pt x="169" y="43199"/>
                </a:cubicBezTo>
                <a:lnTo>
                  <a:pt x="0" y="21600"/>
                </a:lnTo>
                <a:close/>
              </a:path>
            </a:pathLst>
          </a:custGeom>
          <a:noFill/>
          <a:ln w="28575" cap="sq">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32" name="Group 73"/>
          <p:cNvGrpSpPr>
            <a:grpSpLocks/>
          </p:cNvGrpSpPr>
          <p:nvPr/>
        </p:nvGrpSpPr>
        <p:grpSpPr bwMode="auto">
          <a:xfrm>
            <a:off x="6913032" y="3505808"/>
            <a:ext cx="2984500" cy="1757363"/>
            <a:chOff x="2971" y="1842"/>
            <a:chExt cx="1880" cy="1107"/>
          </a:xfrm>
        </p:grpSpPr>
        <p:sp>
          <p:nvSpPr>
            <p:cNvPr id="33" name="Freeform 34"/>
            <p:cNvSpPr>
              <a:spLocks/>
            </p:cNvSpPr>
            <p:nvPr/>
          </p:nvSpPr>
          <p:spPr bwMode="auto">
            <a:xfrm rot="-631830">
              <a:off x="4150" y="2319"/>
              <a:ext cx="401" cy="261"/>
            </a:xfrm>
            <a:custGeom>
              <a:avLst/>
              <a:gdLst>
                <a:gd name="T0" fmla="*/ 1654 w 336"/>
                <a:gd name="T1" fmla="*/ 0 h 240"/>
                <a:gd name="T2" fmla="*/ 942 w 336"/>
                <a:gd name="T3" fmla="*/ 308 h 240"/>
                <a:gd name="T4" fmla="*/ 0 w 336"/>
                <a:gd name="T5" fmla="*/ 511 h 240"/>
                <a:gd name="T6" fmla="*/ 0 60000 65536"/>
                <a:gd name="T7" fmla="*/ 0 60000 65536"/>
                <a:gd name="T8" fmla="*/ 0 60000 65536"/>
                <a:gd name="T9" fmla="*/ 0 w 336"/>
                <a:gd name="T10" fmla="*/ 0 h 240"/>
                <a:gd name="T11" fmla="*/ 336 w 336"/>
                <a:gd name="T12" fmla="*/ 240 h 240"/>
              </a:gdLst>
              <a:ahLst/>
              <a:cxnLst>
                <a:cxn ang="T6">
                  <a:pos x="T0" y="T1"/>
                </a:cxn>
                <a:cxn ang="T7">
                  <a:pos x="T2" y="T3"/>
                </a:cxn>
                <a:cxn ang="T8">
                  <a:pos x="T4" y="T5"/>
                </a:cxn>
              </a:cxnLst>
              <a:rect l="T9" t="T10" r="T11" b="T12"/>
              <a:pathLst>
                <a:path w="336" h="240">
                  <a:moveTo>
                    <a:pt x="336" y="0"/>
                  </a:moveTo>
                  <a:cubicBezTo>
                    <a:pt x="292" y="52"/>
                    <a:pt x="248" y="104"/>
                    <a:pt x="192" y="144"/>
                  </a:cubicBezTo>
                  <a:cubicBezTo>
                    <a:pt x="136" y="184"/>
                    <a:pt x="68" y="212"/>
                    <a:pt x="0" y="240"/>
                  </a:cubicBezTo>
                </a:path>
              </a:pathLst>
            </a:custGeom>
            <a:noFill/>
            <a:ln w="12700">
              <a:solidFill>
                <a:srgbClr val="FF0000"/>
              </a:solidFill>
              <a:miter lim="800000"/>
              <a:headEnd/>
              <a:tailEnd type="triangle" w="med" len="me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34" name="Object 35"/>
            <p:cNvGraphicFramePr>
              <a:graphicFrameLocks noChangeAspect="1"/>
            </p:cNvGraphicFramePr>
            <p:nvPr/>
          </p:nvGraphicFramePr>
          <p:xfrm>
            <a:off x="4422" y="2409"/>
            <a:ext cx="172" cy="157"/>
          </p:xfrm>
          <a:graphic>
            <a:graphicData uri="http://schemas.openxmlformats.org/presentationml/2006/ole">
              <mc:AlternateContent xmlns:mc="http://schemas.openxmlformats.org/markup-compatibility/2006">
                <mc:Choice xmlns:v="urn:schemas-microsoft-com:vml" Requires="v">
                  <p:oleObj spid="_x0000_s56696" name="公式" r:id="rId20" imgW="152280" imgH="139680" progId="Equation.3">
                    <p:embed/>
                  </p:oleObj>
                </mc:Choice>
                <mc:Fallback>
                  <p:oleObj name="公式" r:id="rId20" imgW="152280" imgH="139680" progId="Equation.3">
                    <p:embed/>
                    <p:pic>
                      <p:nvPicPr>
                        <p:cNvPr id="55304" name="Object 3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422" y="2409"/>
                          <a:ext cx="172"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5" name="Line 63"/>
            <p:cNvSpPr>
              <a:spLocks noChangeShapeType="1"/>
            </p:cNvSpPr>
            <p:nvPr/>
          </p:nvSpPr>
          <p:spPr bwMode="auto">
            <a:xfrm flipH="1" flipV="1">
              <a:off x="4467" y="2002"/>
              <a:ext cx="114" cy="90"/>
            </a:xfrm>
            <a:prstGeom prst="line">
              <a:avLst/>
            </a:prstGeom>
            <a:noFill/>
            <a:ln w="12700" cap="sq">
              <a:solidFill>
                <a:srgbClr val="FF0000"/>
              </a:solidFill>
              <a:round/>
              <a:headEnd/>
              <a:tailEnd type="triangl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36" name="Object 64"/>
            <p:cNvGraphicFramePr>
              <a:graphicFrameLocks noChangeAspect="1"/>
            </p:cNvGraphicFramePr>
            <p:nvPr/>
          </p:nvGraphicFramePr>
          <p:xfrm>
            <a:off x="4468" y="2047"/>
            <a:ext cx="383" cy="178"/>
          </p:xfrm>
          <a:graphic>
            <a:graphicData uri="http://schemas.openxmlformats.org/presentationml/2006/ole">
              <mc:AlternateContent xmlns:mc="http://schemas.openxmlformats.org/markup-compatibility/2006">
                <mc:Choice xmlns:v="urn:schemas-microsoft-com:vml" Requires="v">
                  <p:oleObj spid="_x0000_s56697" name="公式" r:id="rId21" imgW="380880" imgH="177480" progId="Equation.3">
                    <p:embed/>
                  </p:oleObj>
                </mc:Choice>
                <mc:Fallback>
                  <p:oleObj name="公式" r:id="rId21" imgW="380880" imgH="177480" progId="Equation.3">
                    <p:embed/>
                    <p:pic>
                      <p:nvPicPr>
                        <p:cNvPr id="55305" name="Object 6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468" y="2047"/>
                          <a:ext cx="383" cy="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7" name="Object 65"/>
            <p:cNvGraphicFramePr>
              <a:graphicFrameLocks noChangeAspect="1"/>
            </p:cNvGraphicFramePr>
            <p:nvPr/>
          </p:nvGraphicFramePr>
          <p:xfrm>
            <a:off x="2971" y="1842"/>
            <a:ext cx="421" cy="140"/>
          </p:xfrm>
          <a:graphic>
            <a:graphicData uri="http://schemas.openxmlformats.org/presentationml/2006/ole">
              <mc:AlternateContent xmlns:mc="http://schemas.openxmlformats.org/markup-compatibility/2006">
                <mc:Choice xmlns:v="urn:schemas-microsoft-com:vml" Requires="v">
                  <p:oleObj spid="_x0000_s56698" name="公式" r:id="rId22" imgW="419040" imgH="139680" progId="Equation.3">
                    <p:embed/>
                  </p:oleObj>
                </mc:Choice>
                <mc:Fallback>
                  <p:oleObj name="公式" r:id="rId22" imgW="419040" imgH="139680" progId="Equation.3">
                    <p:embed/>
                    <p:pic>
                      <p:nvPicPr>
                        <p:cNvPr id="55306" name="Object 6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971" y="1842"/>
                          <a:ext cx="421"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38" name="Group 67"/>
            <p:cNvGrpSpPr>
              <a:grpSpLocks/>
            </p:cNvGrpSpPr>
            <p:nvPr/>
          </p:nvGrpSpPr>
          <p:grpSpPr bwMode="auto">
            <a:xfrm>
              <a:off x="3447" y="2591"/>
              <a:ext cx="573" cy="358"/>
              <a:chOff x="2966" y="1806"/>
              <a:chExt cx="573" cy="358"/>
            </a:xfrm>
          </p:grpSpPr>
          <p:sp>
            <p:nvSpPr>
              <p:cNvPr id="39" name="Line 68"/>
              <p:cNvSpPr>
                <a:spLocks noChangeShapeType="1"/>
              </p:cNvSpPr>
              <p:nvPr/>
            </p:nvSpPr>
            <p:spPr bwMode="auto">
              <a:xfrm flipV="1">
                <a:off x="3313" y="1806"/>
                <a:ext cx="226" cy="159"/>
              </a:xfrm>
              <a:prstGeom prst="line">
                <a:avLst/>
              </a:prstGeom>
              <a:noFill/>
              <a:ln w="12700" cap="sq">
                <a:solidFill>
                  <a:schemeClr val="tx1"/>
                </a:solidFill>
                <a:round/>
                <a:headEnd/>
                <a:tailEnd type="triangl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40" name="Object 69"/>
              <p:cNvGraphicFramePr>
                <a:graphicFrameLocks noChangeAspect="1"/>
              </p:cNvGraphicFramePr>
              <p:nvPr/>
            </p:nvGraphicFramePr>
            <p:xfrm>
              <a:off x="2966" y="1906"/>
              <a:ext cx="573" cy="258"/>
            </p:xfrm>
            <a:graphic>
              <a:graphicData uri="http://schemas.openxmlformats.org/presentationml/2006/ole">
                <mc:AlternateContent xmlns:mc="http://schemas.openxmlformats.org/markup-compatibility/2006">
                  <mc:Choice xmlns:v="urn:schemas-microsoft-com:vml" Requires="v">
                    <p:oleObj spid="_x0000_s56699" name="公式" r:id="rId23" imgW="507960" imgH="228600" progId="Equation.3">
                      <p:embed/>
                    </p:oleObj>
                  </mc:Choice>
                  <mc:Fallback>
                    <p:oleObj name="公式" r:id="rId23" imgW="507960" imgH="228600" progId="Equation.3">
                      <p:embed/>
                      <p:pic>
                        <p:nvPicPr>
                          <p:cNvPr id="55307" name="Object 6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66" y="1906"/>
                            <a:ext cx="573"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sp>
        <p:nvSpPr>
          <p:cNvPr id="41" name="Text Box 70"/>
          <p:cNvSpPr txBox="1">
            <a:spLocks noChangeArrowheads="1"/>
          </p:cNvSpPr>
          <p:nvPr/>
        </p:nvSpPr>
        <p:spPr bwMode="auto">
          <a:xfrm>
            <a:off x="2352145" y="5568988"/>
            <a:ext cx="2844800" cy="480131"/>
          </a:xfrm>
          <a:prstGeom prst="rect">
            <a:avLst/>
          </a:prstGeom>
          <a:solidFill>
            <a:schemeClr val="accent1">
              <a:lumMod val="10000"/>
              <a:lumOff val="90000"/>
            </a:schemeClr>
          </a:solidFill>
          <a:ln w="12700" cap="sq" algn="ctr">
            <a:noFill/>
            <a:miter lim="800000"/>
            <a:headEnd/>
            <a:tailEnd/>
          </a:ln>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50000"/>
              </a:spcBef>
            </a:pPr>
            <a:r>
              <a:rPr lang="en-US" altLang="zh-CN" sz="2400" dirty="0">
                <a:latin typeface="+mn-ea"/>
                <a:ea typeface="+mn-ea"/>
              </a:rPr>
              <a:t>“</a:t>
            </a:r>
            <a:r>
              <a:rPr lang="zh-CN" altLang="en-US" sz="2400" dirty="0">
                <a:latin typeface="+mn-ea"/>
                <a:ea typeface="+mn-ea"/>
              </a:rPr>
              <a:t>＋”穿越</a:t>
            </a:r>
            <a:r>
              <a:rPr lang="en-US" altLang="zh-CN" sz="2400" dirty="0">
                <a:latin typeface="+mn-ea"/>
                <a:ea typeface="+mn-ea"/>
              </a:rPr>
              <a:t>1/2</a:t>
            </a:r>
            <a:r>
              <a:rPr lang="zh-CN" altLang="en-US" sz="2400" dirty="0">
                <a:latin typeface="+mn-ea"/>
                <a:ea typeface="+mn-ea"/>
              </a:rPr>
              <a:t>次</a:t>
            </a:r>
          </a:p>
        </p:txBody>
      </p:sp>
      <p:sp>
        <p:nvSpPr>
          <p:cNvPr id="42" name="Text Box 71"/>
          <p:cNvSpPr txBox="1">
            <a:spLocks noChangeArrowheads="1"/>
          </p:cNvSpPr>
          <p:nvPr/>
        </p:nvSpPr>
        <p:spPr bwMode="auto">
          <a:xfrm>
            <a:off x="6992670" y="5568988"/>
            <a:ext cx="2863322" cy="480131"/>
          </a:xfrm>
          <a:prstGeom prst="rect">
            <a:avLst/>
          </a:prstGeom>
          <a:solidFill>
            <a:schemeClr val="accent1">
              <a:lumMod val="10000"/>
              <a:lumOff val="90000"/>
            </a:schemeClr>
          </a:solidFill>
          <a:ln w="12700" cap="sq" algn="ctr">
            <a:noFill/>
            <a:miter lim="800000"/>
            <a:headEnd/>
            <a:tailEnd/>
          </a:ln>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50000"/>
              </a:spcBef>
            </a:pPr>
            <a:r>
              <a:rPr lang="en-US" altLang="zh-CN" sz="2400" dirty="0">
                <a:latin typeface="+mn-ea"/>
                <a:ea typeface="+mn-ea"/>
              </a:rPr>
              <a:t>“</a:t>
            </a:r>
            <a:r>
              <a:rPr lang="zh-CN" altLang="en-US" sz="2400" dirty="0">
                <a:latin typeface="+mn-ea"/>
                <a:ea typeface="+mn-ea"/>
              </a:rPr>
              <a:t>－”穿越</a:t>
            </a:r>
            <a:r>
              <a:rPr lang="en-US" altLang="zh-CN" sz="2400" dirty="0">
                <a:latin typeface="+mn-ea"/>
                <a:ea typeface="+mn-ea"/>
              </a:rPr>
              <a:t>1/2</a:t>
            </a:r>
            <a:r>
              <a:rPr lang="zh-CN" altLang="en-US" sz="2400" dirty="0">
                <a:latin typeface="+mn-ea"/>
                <a:ea typeface="+mn-ea"/>
              </a:rPr>
              <a:t>次</a:t>
            </a:r>
          </a:p>
        </p:txBody>
      </p:sp>
    </p:spTree>
    <p:extLst>
      <p:ext uri="{BB962C8B-B14F-4D97-AF65-F5344CB8AC3E}">
        <p14:creationId xmlns:p14="http://schemas.microsoft.com/office/powerpoint/2010/main" val="2726788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2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7" presetClass="entr" presetSubtype="0" fill="hold" grpId="0" nodeType="clickEffect">
                                  <p:stCondLst>
                                    <p:cond delay="0"/>
                                  </p:stCondLst>
                                  <p:iterate type="lt">
                                    <p:tmPct val="50000"/>
                                  </p:iterate>
                                  <p:childTnLst>
                                    <p:set>
                                      <p:cBhvr>
                                        <p:cTn id="15" dur="1" fill="hold">
                                          <p:stCondLst>
                                            <p:cond delay="0"/>
                                          </p:stCondLst>
                                        </p:cTn>
                                        <p:tgtEl>
                                          <p:spTgt spid="41"/>
                                        </p:tgtEl>
                                        <p:attrNameLst>
                                          <p:attrName>style.visibility</p:attrName>
                                        </p:attrNameLst>
                                      </p:cBhvr>
                                      <p:to>
                                        <p:strVal val="visible"/>
                                      </p:to>
                                    </p:set>
                                    <p:anim calcmode="discrete" valueType="clr">
                                      <p:cBhvr override="childStyle">
                                        <p:cTn id="16" dur="80"/>
                                        <p:tgtEl>
                                          <p:spTgt spid="41"/>
                                        </p:tgtEl>
                                        <p:attrNameLst>
                                          <p:attrName>style.color</p:attrName>
                                        </p:attrNameLst>
                                      </p:cBhvr>
                                      <p:tavLst>
                                        <p:tav tm="0">
                                          <p:val>
                                            <p:clrVal>
                                              <a:schemeClr val="accent2"/>
                                            </p:clrVal>
                                          </p:val>
                                        </p:tav>
                                        <p:tav tm="50000">
                                          <p:val>
                                            <p:clrVal>
                                              <a:schemeClr val="hlink"/>
                                            </p:clrVal>
                                          </p:val>
                                        </p:tav>
                                      </p:tavLst>
                                    </p:anim>
                                    <p:anim calcmode="discrete" valueType="clr">
                                      <p:cBhvr>
                                        <p:cTn id="17" dur="80"/>
                                        <p:tgtEl>
                                          <p:spTgt spid="41"/>
                                        </p:tgtEl>
                                        <p:attrNameLst>
                                          <p:attrName>fillcolor</p:attrName>
                                        </p:attrNameLst>
                                      </p:cBhvr>
                                      <p:tavLst>
                                        <p:tav tm="0">
                                          <p:val>
                                            <p:clrVal>
                                              <a:schemeClr val="accent2"/>
                                            </p:clrVal>
                                          </p:val>
                                        </p:tav>
                                        <p:tav tm="50000">
                                          <p:val>
                                            <p:clrVal>
                                              <a:schemeClr val="hlink"/>
                                            </p:clrVal>
                                          </p:val>
                                        </p:tav>
                                      </p:tavLst>
                                    </p:anim>
                                    <p:set>
                                      <p:cBhvr>
                                        <p:cTn id="18" dur="80"/>
                                        <p:tgtEl>
                                          <p:spTgt spid="41"/>
                                        </p:tgtEl>
                                        <p:attrNameLst>
                                          <p:attrName>fill.type</p:attrName>
                                        </p:attrNameLst>
                                      </p:cBhvr>
                                      <p:to>
                                        <p:strVal val="solid"/>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grpId="0" nodeType="click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right)">
                                      <p:cBhvr>
                                        <p:cTn id="23" dur="2000"/>
                                        <p:tgtEl>
                                          <p:spTgt spid="31"/>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32"/>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27" presetClass="entr" presetSubtype="0" fill="hold" grpId="0" nodeType="clickEffect">
                                  <p:stCondLst>
                                    <p:cond delay="0"/>
                                  </p:stCondLst>
                                  <p:iterate type="lt">
                                    <p:tmPct val="50000"/>
                                  </p:iterate>
                                  <p:childTnLst>
                                    <p:set>
                                      <p:cBhvr>
                                        <p:cTn id="31" dur="1" fill="hold">
                                          <p:stCondLst>
                                            <p:cond delay="0"/>
                                          </p:stCondLst>
                                        </p:cTn>
                                        <p:tgtEl>
                                          <p:spTgt spid="42"/>
                                        </p:tgtEl>
                                        <p:attrNameLst>
                                          <p:attrName>style.visibility</p:attrName>
                                        </p:attrNameLst>
                                      </p:cBhvr>
                                      <p:to>
                                        <p:strVal val="visible"/>
                                      </p:to>
                                    </p:set>
                                    <p:anim calcmode="discrete" valueType="clr">
                                      <p:cBhvr override="childStyle">
                                        <p:cTn id="32" dur="80"/>
                                        <p:tgtEl>
                                          <p:spTgt spid="42"/>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42"/>
                                        </p:tgtEl>
                                        <p:attrNameLst>
                                          <p:attrName>fillcolor</p:attrName>
                                        </p:attrNameLst>
                                      </p:cBhvr>
                                      <p:tavLst>
                                        <p:tav tm="0">
                                          <p:val>
                                            <p:clrVal>
                                              <a:schemeClr val="accent2"/>
                                            </p:clrVal>
                                          </p:val>
                                        </p:tav>
                                        <p:tav tm="50000">
                                          <p:val>
                                            <p:clrVal>
                                              <a:schemeClr val="hlink"/>
                                            </p:clrVal>
                                          </p:val>
                                        </p:tav>
                                      </p:tavLst>
                                    </p:anim>
                                    <p:set>
                                      <p:cBhvr>
                                        <p:cTn id="34" dur="80"/>
                                        <p:tgtEl>
                                          <p:spTgt spid="4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1" grpId="0" animBg="1"/>
      <p:bldP spid="41" grpId="0" animBg="1"/>
      <p:bldP spid="42"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5.3 </a:t>
            </a:r>
            <a:r>
              <a:rPr lang="zh-CN" altLang="en-US" dirty="0"/>
              <a:t>基于系统开环频率特性的</a:t>
            </a:r>
            <a:r>
              <a:rPr lang="zh-CN" altLang="en-US" dirty="0" smtClean="0"/>
              <a:t>奈奎斯特稳定判据</a:t>
            </a:r>
            <a:endParaRPr lang="zh-CN" altLang="en-US" dirty="0"/>
          </a:p>
        </p:txBody>
      </p:sp>
      <p:sp>
        <p:nvSpPr>
          <p:cNvPr id="3" name="Text Box 4"/>
          <p:cNvSpPr txBox="1">
            <a:spLocks noChangeArrowheads="1"/>
          </p:cNvSpPr>
          <p:nvPr/>
        </p:nvSpPr>
        <p:spPr bwMode="auto">
          <a:xfrm>
            <a:off x="1168399" y="1152178"/>
            <a:ext cx="36369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r>
              <a:rPr lang="zh-CN" altLang="en-US" sz="2400">
                <a:latin typeface="+mn-ea"/>
                <a:ea typeface="+mn-ea"/>
              </a:rPr>
              <a:t>已知系统开环传递函数：</a:t>
            </a:r>
          </a:p>
        </p:txBody>
      </p:sp>
      <p:graphicFrame>
        <p:nvGraphicFramePr>
          <p:cNvPr id="4" name="Object 5"/>
          <p:cNvGraphicFramePr>
            <a:graphicFrameLocks noChangeAspect="1"/>
          </p:cNvGraphicFramePr>
          <p:nvPr>
            <p:extLst>
              <p:ext uri="{D42A27DB-BD31-4B8C-83A1-F6EECF244321}">
                <p14:modId xmlns:p14="http://schemas.microsoft.com/office/powerpoint/2010/main" val="2752612729"/>
              </p:ext>
            </p:extLst>
          </p:nvPr>
        </p:nvGraphicFramePr>
        <p:xfrm>
          <a:off x="4805362" y="1031107"/>
          <a:ext cx="2268538" cy="779462"/>
        </p:xfrm>
        <a:graphic>
          <a:graphicData uri="http://schemas.openxmlformats.org/presentationml/2006/ole">
            <mc:AlternateContent xmlns:mc="http://schemas.openxmlformats.org/markup-compatibility/2006">
              <mc:Choice xmlns:v="urn:schemas-microsoft-com:vml" Requires="v">
                <p:oleObj spid="_x0000_s57684" name="公式" r:id="rId3" imgW="1143000" imgH="393480" progId="Equation.3">
                  <p:embed/>
                </p:oleObj>
              </mc:Choice>
              <mc:Fallback>
                <p:oleObj name="公式" r:id="rId3" imgW="1143000" imgH="393480" progId="Equation.3">
                  <p:embed/>
                  <p:pic>
                    <p:nvPicPr>
                      <p:cNvPr id="56322"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5362" y="1031107"/>
                        <a:ext cx="2268538" cy="7794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ext Box 6"/>
          <p:cNvSpPr txBox="1">
            <a:spLocks noChangeArrowheads="1"/>
          </p:cNvSpPr>
          <p:nvPr/>
        </p:nvSpPr>
        <p:spPr bwMode="auto">
          <a:xfrm>
            <a:off x="1168399" y="1901588"/>
            <a:ext cx="64087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r>
              <a:rPr lang="zh-CN" altLang="en-US" sz="2000" dirty="0">
                <a:latin typeface="+mn-ea"/>
                <a:ea typeface="+mn-ea"/>
              </a:rPr>
              <a:t>应用</a:t>
            </a:r>
            <a:r>
              <a:rPr lang="en-US" altLang="zh-CN" sz="2000" dirty="0" err="1">
                <a:latin typeface="+mn-ea"/>
                <a:ea typeface="+mn-ea"/>
              </a:rPr>
              <a:t>Nyquist</a:t>
            </a:r>
            <a:r>
              <a:rPr lang="zh-CN" altLang="en-US" sz="2000" dirty="0">
                <a:latin typeface="+mn-ea"/>
                <a:ea typeface="+mn-ea"/>
              </a:rPr>
              <a:t>判据判别闭环系统的稳定性。</a:t>
            </a:r>
          </a:p>
        </p:txBody>
      </p:sp>
      <p:sp>
        <p:nvSpPr>
          <p:cNvPr id="6" name="Text Box 8"/>
          <p:cNvSpPr txBox="1">
            <a:spLocks noChangeArrowheads="1"/>
          </p:cNvSpPr>
          <p:nvPr/>
        </p:nvSpPr>
        <p:spPr bwMode="auto">
          <a:xfrm>
            <a:off x="1174748" y="2569666"/>
            <a:ext cx="9350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0070C0"/>
                </a:solidFill>
                <a:latin typeface="+mj-ea"/>
                <a:ea typeface="+mj-ea"/>
              </a:rPr>
              <a:t>解：</a:t>
            </a:r>
          </a:p>
        </p:txBody>
      </p:sp>
      <p:graphicFrame>
        <p:nvGraphicFramePr>
          <p:cNvPr id="7" name="Object 9"/>
          <p:cNvGraphicFramePr>
            <a:graphicFrameLocks noChangeAspect="1"/>
          </p:cNvGraphicFramePr>
          <p:nvPr>
            <p:extLst>
              <p:ext uri="{D42A27DB-BD31-4B8C-83A1-F6EECF244321}">
                <p14:modId xmlns:p14="http://schemas.microsoft.com/office/powerpoint/2010/main" val="1309104608"/>
              </p:ext>
            </p:extLst>
          </p:nvPr>
        </p:nvGraphicFramePr>
        <p:xfrm>
          <a:off x="2076448" y="2379110"/>
          <a:ext cx="3278188" cy="836612"/>
        </p:xfrm>
        <a:graphic>
          <a:graphicData uri="http://schemas.openxmlformats.org/presentationml/2006/ole">
            <mc:AlternateContent xmlns:mc="http://schemas.openxmlformats.org/markup-compatibility/2006">
              <mc:Choice xmlns:v="urn:schemas-microsoft-com:vml" Requires="v">
                <p:oleObj spid="_x0000_s57685" name="公式" r:id="rId5" imgW="1638000" imgH="419040" progId="Equation.3">
                  <p:embed/>
                </p:oleObj>
              </mc:Choice>
              <mc:Fallback>
                <p:oleObj name="公式" r:id="rId5" imgW="1638000" imgH="419040" progId="Equation.3">
                  <p:embed/>
                  <p:pic>
                    <p:nvPicPr>
                      <p:cNvPr id="204809"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76448" y="2379110"/>
                        <a:ext cx="3278188" cy="8366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Object 10"/>
          <p:cNvGraphicFramePr>
            <a:graphicFrameLocks noChangeAspect="1"/>
          </p:cNvGraphicFramePr>
          <p:nvPr>
            <p:extLst>
              <p:ext uri="{D42A27DB-BD31-4B8C-83A1-F6EECF244321}">
                <p14:modId xmlns:p14="http://schemas.microsoft.com/office/powerpoint/2010/main" val="3877656763"/>
              </p:ext>
            </p:extLst>
          </p:nvPr>
        </p:nvGraphicFramePr>
        <p:xfrm>
          <a:off x="2076450" y="3073400"/>
          <a:ext cx="2209800" cy="815975"/>
        </p:xfrm>
        <a:graphic>
          <a:graphicData uri="http://schemas.openxmlformats.org/presentationml/2006/ole">
            <mc:AlternateContent xmlns:mc="http://schemas.openxmlformats.org/markup-compatibility/2006">
              <mc:Choice xmlns:v="urn:schemas-microsoft-com:vml" Requires="v">
                <p:oleObj spid="_x0000_s57686" name="公式" r:id="rId7" imgW="1168200" imgH="431640" progId="Equation.3">
                  <p:embed/>
                </p:oleObj>
              </mc:Choice>
              <mc:Fallback>
                <p:oleObj name="公式" r:id="rId7" imgW="1168200" imgH="431640" progId="Equation.3">
                  <p:embed/>
                  <p:pic>
                    <p:nvPicPr>
                      <p:cNvPr id="20481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76450" y="3073400"/>
                        <a:ext cx="2209800" cy="8159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11"/>
          <p:cNvGraphicFramePr>
            <a:graphicFrameLocks noChangeAspect="1"/>
          </p:cNvGraphicFramePr>
          <p:nvPr>
            <p:extLst>
              <p:ext uri="{D42A27DB-BD31-4B8C-83A1-F6EECF244321}">
                <p14:modId xmlns:p14="http://schemas.microsoft.com/office/powerpoint/2010/main" val="4129837966"/>
              </p:ext>
            </p:extLst>
          </p:nvPr>
        </p:nvGraphicFramePr>
        <p:xfrm>
          <a:off x="2070099" y="4017771"/>
          <a:ext cx="3060700" cy="420688"/>
        </p:xfrm>
        <a:graphic>
          <a:graphicData uri="http://schemas.openxmlformats.org/presentationml/2006/ole">
            <mc:AlternateContent xmlns:mc="http://schemas.openxmlformats.org/markup-compatibility/2006">
              <mc:Choice xmlns:v="urn:schemas-microsoft-com:vml" Requires="v">
                <p:oleObj spid="_x0000_s57687" name="Equation" r:id="rId9" imgW="1473200" imgH="203200" progId="Equation.3">
                  <p:embed/>
                </p:oleObj>
              </mc:Choice>
              <mc:Fallback>
                <p:oleObj name="Equation" r:id="rId9" imgW="1473200" imgH="203200" progId="Equation.3">
                  <p:embed/>
                  <p:pic>
                    <p:nvPicPr>
                      <p:cNvPr id="204811"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70099" y="4017771"/>
                        <a:ext cx="3060700" cy="4206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12"/>
          <p:cNvGraphicFramePr>
            <a:graphicFrameLocks noChangeAspect="1"/>
          </p:cNvGraphicFramePr>
          <p:nvPr>
            <p:extLst>
              <p:ext uri="{D42A27DB-BD31-4B8C-83A1-F6EECF244321}">
                <p14:modId xmlns:p14="http://schemas.microsoft.com/office/powerpoint/2010/main" val="1081281377"/>
              </p:ext>
            </p:extLst>
          </p:nvPr>
        </p:nvGraphicFramePr>
        <p:xfrm>
          <a:off x="2072082" y="4613996"/>
          <a:ext cx="3294063" cy="431800"/>
        </p:xfrm>
        <a:graphic>
          <a:graphicData uri="http://schemas.openxmlformats.org/presentationml/2006/ole">
            <mc:AlternateContent xmlns:mc="http://schemas.openxmlformats.org/markup-compatibility/2006">
              <mc:Choice xmlns:v="urn:schemas-microsoft-com:vml" Requires="v">
                <p:oleObj spid="_x0000_s57688" name="公式" r:id="rId11" imgW="1549080" imgH="203040" progId="Equation.3">
                  <p:embed/>
                </p:oleObj>
              </mc:Choice>
              <mc:Fallback>
                <p:oleObj name="公式" r:id="rId11" imgW="1549080" imgH="203040" progId="Equation.3">
                  <p:embed/>
                  <p:pic>
                    <p:nvPicPr>
                      <p:cNvPr id="204812" name="Object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72082" y="4613996"/>
                        <a:ext cx="3294063"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13"/>
          <p:cNvGraphicFramePr>
            <a:graphicFrameLocks noChangeAspect="1"/>
          </p:cNvGraphicFramePr>
          <p:nvPr>
            <p:extLst>
              <p:ext uri="{D42A27DB-BD31-4B8C-83A1-F6EECF244321}">
                <p14:modId xmlns:p14="http://schemas.microsoft.com/office/powerpoint/2010/main" val="3435374477"/>
              </p:ext>
            </p:extLst>
          </p:nvPr>
        </p:nvGraphicFramePr>
        <p:xfrm>
          <a:off x="2076450" y="5187620"/>
          <a:ext cx="3097213" cy="414337"/>
        </p:xfrm>
        <a:graphic>
          <a:graphicData uri="http://schemas.openxmlformats.org/presentationml/2006/ole">
            <mc:AlternateContent xmlns:mc="http://schemas.openxmlformats.org/markup-compatibility/2006">
              <mc:Choice xmlns:v="urn:schemas-microsoft-com:vml" Requires="v">
                <p:oleObj spid="_x0000_s57689" name="Equation" r:id="rId13" imgW="1524000" imgH="203200" progId="Equation.3">
                  <p:embed/>
                </p:oleObj>
              </mc:Choice>
              <mc:Fallback>
                <p:oleObj name="Equation" r:id="rId13" imgW="1524000" imgH="203200" progId="Equation.3">
                  <p:embed/>
                  <p:pic>
                    <p:nvPicPr>
                      <p:cNvPr id="204813" name="Object 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076450" y="5187620"/>
                        <a:ext cx="3097213" cy="4143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Line 16"/>
          <p:cNvSpPr>
            <a:spLocks noChangeShapeType="1"/>
          </p:cNvSpPr>
          <p:nvPr/>
        </p:nvSpPr>
        <p:spPr bwMode="auto">
          <a:xfrm>
            <a:off x="7061199" y="4229125"/>
            <a:ext cx="3494087" cy="0"/>
          </a:xfrm>
          <a:prstGeom prst="line">
            <a:avLst/>
          </a:prstGeom>
          <a:noFill/>
          <a:ln w="222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13" name="Line 19"/>
          <p:cNvSpPr>
            <a:spLocks noChangeShapeType="1"/>
          </p:cNvSpPr>
          <p:nvPr/>
        </p:nvSpPr>
        <p:spPr bwMode="auto">
          <a:xfrm flipV="1">
            <a:off x="9761536" y="3371875"/>
            <a:ext cx="0" cy="2171700"/>
          </a:xfrm>
          <a:prstGeom prst="line">
            <a:avLst/>
          </a:prstGeom>
          <a:noFill/>
          <a:ln w="222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14" name="Rectangle 20"/>
          <p:cNvSpPr>
            <a:spLocks noChangeArrowheads="1"/>
          </p:cNvSpPr>
          <p:nvPr/>
        </p:nvSpPr>
        <p:spPr bwMode="auto">
          <a:xfrm>
            <a:off x="10201274" y="4197375"/>
            <a:ext cx="504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t>Re</a:t>
            </a:r>
          </a:p>
        </p:txBody>
      </p:sp>
      <p:sp>
        <p:nvSpPr>
          <p:cNvPr id="15" name="Rectangle 21"/>
          <p:cNvSpPr>
            <a:spLocks noChangeArrowheads="1"/>
          </p:cNvSpPr>
          <p:nvPr/>
        </p:nvSpPr>
        <p:spPr bwMode="auto">
          <a:xfrm>
            <a:off x="9285286" y="3181375"/>
            <a:ext cx="5064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i="1"/>
              <a:t>Im</a:t>
            </a:r>
          </a:p>
        </p:txBody>
      </p:sp>
      <p:sp>
        <p:nvSpPr>
          <p:cNvPr id="16" name="Freeform 25"/>
          <p:cNvSpPr>
            <a:spLocks/>
          </p:cNvSpPr>
          <p:nvPr/>
        </p:nvSpPr>
        <p:spPr bwMode="auto">
          <a:xfrm>
            <a:off x="7378699" y="4216425"/>
            <a:ext cx="2384425" cy="1273175"/>
          </a:xfrm>
          <a:custGeom>
            <a:avLst/>
            <a:gdLst>
              <a:gd name="T0" fmla="*/ 0 w 2140"/>
              <a:gd name="T1" fmla="*/ 2147483647 h 1070"/>
              <a:gd name="T2" fmla="*/ 0 w 2140"/>
              <a:gd name="T3" fmla="*/ 2147483647 h 1070"/>
              <a:gd name="T4" fmla="*/ 2147483647 w 2140"/>
              <a:gd name="T5" fmla="*/ 2147483647 h 1070"/>
              <a:gd name="T6" fmla="*/ 2147483647 w 2140"/>
              <a:gd name="T7" fmla="*/ 2147483647 h 1070"/>
              <a:gd name="T8" fmla="*/ 2147483647 w 2140"/>
              <a:gd name="T9" fmla="*/ 2147483647 h 1070"/>
              <a:gd name="T10" fmla="*/ 2147483647 w 2140"/>
              <a:gd name="T11" fmla="*/ 2147483647 h 1070"/>
              <a:gd name="T12" fmla="*/ 2147483647 w 2140"/>
              <a:gd name="T13" fmla="*/ 2147483647 h 1070"/>
              <a:gd name="T14" fmla="*/ 2147483647 w 2140"/>
              <a:gd name="T15" fmla="*/ 2147483647 h 1070"/>
              <a:gd name="T16" fmla="*/ 2147483647 w 2140"/>
              <a:gd name="T17" fmla="*/ 2147483647 h 1070"/>
              <a:gd name="T18" fmla="*/ 2147483647 w 2140"/>
              <a:gd name="T19" fmla="*/ 2147483647 h 1070"/>
              <a:gd name="T20" fmla="*/ 2147483647 w 2140"/>
              <a:gd name="T21" fmla="*/ 2147483647 h 1070"/>
              <a:gd name="T22" fmla="*/ 2147483647 w 2140"/>
              <a:gd name="T23" fmla="*/ 2147483647 h 1070"/>
              <a:gd name="T24" fmla="*/ 2147483647 w 2140"/>
              <a:gd name="T25" fmla="*/ 2147483647 h 1070"/>
              <a:gd name="T26" fmla="*/ 2147483647 w 2140"/>
              <a:gd name="T27" fmla="*/ 2147483647 h 1070"/>
              <a:gd name="T28" fmla="*/ 2147483647 w 2140"/>
              <a:gd name="T29" fmla="*/ 2147483647 h 1070"/>
              <a:gd name="T30" fmla="*/ 2147483647 w 2140"/>
              <a:gd name="T31" fmla="*/ 2147483647 h 1070"/>
              <a:gd name="T32" fmla="*/ 2147483647 w 2140"/>
              <a:gd name="T33" fmla="*/ 2147483647 h 1070"/>
              <a:gd name="T34" fmla="*/ 2147483647 w 2140"/>
              <a:gd name="T35" fmla="*/ 2147483647 h 1070"/>
              <a:gd name="T36" fmla="*/ 2147483647 w 2140"/>
              <a:gd name="T37" fmla="*/ 2147483647 h 1070"/>
              <a:gd name="T38" fmla="*/ 2147483647 w 2140"/>
              <a:gd name="T39" fmla="*/ 2147483647 h 1070"/>
              <a:gd name="T40" fmla="*/ 2147483647 w 2140"/>
              <a:gd name="T41" fmla="*/ 2147483647 h 1070"/>
              <a:gd name="T42" fmla="*/ 2147483647 w 2140"/>
              <a:gd name="T43" fmla="*/ 2147483647 h 1070"/>
              <a:gd name="T44" fmla="*/ 2147483647 w 2140"/>
              <a:gd name="T45" fmla="*/ 2147483647 h 1070"/>
              <a:gd name="T46" fmla="*/ 2147483647 w 2140"/>
              <a:gd name="T47" fmla="*/ 2147483647 h 1070"/>
              <a:gd name="T48" fmla="*/ 2147483647 w 2140"/>
              <a:gd name="T49" fmla="*/ 2147483647 h 1070"/>
              <a:gd name="T50" fmla="*/ 2147483647 w 2140"/>
              <a:gd name="T51" fmla="*/ 2147483647 h 1070"/>
              <a:gd name="T52" fmla="*/ 2147483647 w 2140"/>
              <a:gd name="T53" fmla="*/ 2147483647 h 1070"/>
              <a:gd name="T54" fmla="*/ 2147483647 w 2140"/>
              <a:gd name="T55" fmla="*/ 2147483647 h 1070"/>
              <a:gd name="T56" fmla="*/ 2147483647 w 2140"/>
              <a:gd name="T57" fmla="*/ 2147483647 h 1070"/>
              <a:gd name="T58" fmla="*/ 2147483647 w 2140"/>
              <a:gd name="T59" fmla="*/ 2147483647 h 1070"/>
              <a:gd name="T60" fmla="*/ 2147483647 w 2140"/>
              <a:gd name="T61" fmla="*/ 0 h 107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140"/>
              <a:gd name="T94" fmla="*/ 0 h 1070"/>
              <a:gd name="T95" fmla="*/ 2140 w 2140"/>
              <a:gd name="T96" fmla="*/ 1070 h 107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140" h="1070">
                <a:moveTo>
                  <a:pt x="0" y="7"/>
                </a:moveTo>
                <a:lnTo>
                  <a:pt x="0" y="107"/>
                </a:lnTo>
                <a:lnTo>
                  <a:pt x="7" y="135"/>
                </a:lnTo>
                <a:lnTo>
                  <a:pt x="7" y="163"/>
                </a:lnTo>
                <a:lnTo>
                  <a:pt x="14" y="206"/>
                </a:lnTo>
                <a:lnTo>
                  <a:pt x="28" y="255"/>
                </a:lnTo>
                <a:lnTo>
                  <a:pt x="42" y="312"/>
                </a:lnTo>
                <a:lnTo>
                  <a:pt x="70" y="383"/>
                </a:lnTo>
                <a:lnTo>
                  <a:pt x="106" y="468"/>
                </a:lnTo>
                <a:lnTo>
                  <a:pt x="156" y="560"/>
                </a:lnTo>
                <a:lnTo>
                  <a:pt x="233" y="666"/>
                </a:lnTo>
                <a:lnTo>
                  <a:pt x="340" y="780"/>
                </a:lnTo>
                <a:lnTo>
                  <a:pt x="474" y="893"/>
                </a:lnTo>
                <a:lnTo>
                  <a:pt x="652" y="985"/>
                </a:lnTo>
                <a:lnTo>
                  <a:pt x="864" y="1049"/>
                </a:lnTo>
                <a:lnTo>
                  <a:pt x="1084" y="1070"/>
                </a:lnTo>
                <a:lnTo>
                  <a:pt x="1311" y="1049"/>
                </a:lnTo>
                <a:lnTo>
                  <a:pt x="1516" y="978"/>
                </a:lnTo>
                <a:lnTo>
                  <a:pt x="1686" y="879"/>
                </a:lnTo>
                <a:lnTo>
                  <a:pt x="1821" y="766"/>
                </a:lnTo>
                <a:lnTo>
                  <a:pt x="1920" y="652"/>
                </a:lnTo>
                <a:lnTo>
                  <a:pt x="1991" y="546"/>
                </a:lnTo>
                <a:lnTo>
                  <a:pt x="2040" y="454"/>
                </a:lnTo>
                <a:lnTo>
                  <a:pt x="2076" y="369"/>
                </a:lnTo>
                <a:lnTo>
                  <a:pt x="2097" y="305"/>
                </a:lnTo>
                <a:lnTo>
                  <a:pt x="2111" y="248"/>
                </a:lnTo>
                <a:lnTo>
                  <a:pt x="2125" y="199"/>
                </a:lnTo>
                <a:lnTo>
                  <a:pt x="2133" y="163"/>
                </a:lnTo>
                <a:lnTo>
                  <a:pt x="2133" y="128"/>
                </a:lnTo>
                <a:lnTo>
                  <a:pt x="2140" y="107"/>
                </a:lnTo>
                <a:lnTo>
                  <a:pt x="2140" y="0"/>
                </a:lnTo>
              </a:path>
            </a:pathLst>
          </a:custGeom>
          <a:noFill/>
          <a:ln w="22225">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 name="Text Box 30"/>
          <p:cNvSpPr txBox="1">
            <a:spLocks noChangeArrowheads="1"/>
          </p:cNvSpPr>
          <p:nvPr/>
        </p:nvSpPr>
        <p:spPr bwMode="auto">
          <a:xfrm>
            <a:off x="515938" y="5665137"/>
            <a:ext cx="11160125" cy="826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33400" eaLnBrk="1" hangingPunct="1">
              <a:lnSpc>
                <a:spcPct val="125000"/>
              </a:lnSpc>
            </a:pPr>
            <a:r>
              <a:rPr lang="zh-CN" altLang="en-US" sz="2000" dirty="0" smtClean="0">
                <a:latin typeface="+mn-ea"/>
                <a:ea typeface="+mn-ea"/>
              </a:rPr>
              <a:t>当 </a:t>
            </a:r>
            <a:r>
              <a:rPr lang="en-US" altLang="zh-CN" sz="2000" b="1" i="1" dirty="0" smtClean="0">
                <a:latin typeface="+mj-ea"/>
                <a:ea typeface="+mj-ea"/>
              </a:rPr>
              <a:t>k</a:t>
            </a:r>
            <a:r>
              <a:rPr lang="en-US" altLang="zh-CN" sz="2000" b="1" dirty="0" smtClean="0">
                <a:latin typeface="+mj-ea"/>
                <a:ea typeface="+mj-ea"/>
              </a:rPr>
              <a:t>&gt;1 </a:t>
            </a:r>
            <a:r>
              <a:rPr lang="zh-CN" altLang="en-US" sz="2000" dirty="0" smtClean="0">
                <a:latin typeface="+mn-ea"/>
                <a:ea typeface="+mn-ea"/>
              </a:rPr>
              <a:t>时，</a:t>
            </a:r>
            <a:r>
              <a:rPr lang="en-US" altLang="zh-CN" sz="2000" b="1" i="1" dirty="0" smtClean="0">
                <a:latin typeface="+mj-ea"/>
                <a:ea typeface="+mj-ea"/>
              </a:rPr>
              <a:t>N</a:t>
            </a:r>
            <a:r>
              <a:rPr lang="en-US" altLang="zh-CN" sz="2000" b="1" dirty="0" smtClean="0">
                <a:latin typeface="+mj-ea"/>
                <a:ea typeface="+mj-ea"/>
              </a:rPr>
              <a:t>=1/2= </a:t>
            </a:r>
            <a:r>
              <a:rPr lang="en-US" altLang="zh-CN" sz="2000" b="1" i="1" dirty="0" smtClean="0">
                <a:latin typeface="+mj-ea"/>
                <a:ea typeface="+mj-ea"/>
              </a:rPr>
              <a:t>p</a:t>
            </a:r>
            <a:r>
              <a:rPr lang="en-US" altLang="zh-CN" sz="2000" b="1" dirty="0" smtClean="0">
                <a:latin typeface="+mj-ea"/>
                <a:ea typeface="+mj-ea"/>
              </a:rPr>
              <a:t>/2</a:t>
            </a:r>
            <a:r>
              <a:rPr lang="zh-CN" altLang="en-US" sz="2000" dirty="0" smtClean="0">
                <a:latin typeface="+mn-ea"/>
                <a:ea typeface="+mn-ea"/>
              </a:rPr>
              <a:t>，系统闭环稳定；当 </a:t>
            </a:r>
            <a:r>
              <a:rPr lang="en-US" altLang="zh-CN" sz="2000" b="1" i="1" dirty="0" smtClean="0">
                <a:latin typeface="+mj-ea"/>
                <a:ea typeface="+mj-ea"/>
              </a:rPr>
              <a:t>k</a:t>
            </a:r>
            <a:r>
              <a:rPr lang="en-US" altLang="zh-CN" sz="2000" b="1" dirty="0" smtClean="0">
                <a:latin typeface="+mj-ea"/>
                <a:ea typeface="+mj-ea"/>
              </a:rPr>
              <a:t>&lt;1 </a:t>
            </a:r>
            <a:r>
              <a:rPr lang="zh-CN" altLang="en-US" sz="2000" dirty="0" smtClean="0">
                <a:latin typeface="+mn-ea"/>
                <a:ea typeface="+mn-ea"/>
              </a:rPr>
              <a:t>时，</a:t>
            </a:r>
            <a:r>
              <a:rPr lang="en-US" altLang="zh-CN" sz="2000" b="1" i="1" dirty="0" smtClean="0">
                <a:latin typeface="+mj-ea"/>
                <a:ea typeface="+mj-ea"/>
              </a:rPr>
              <a:t>N</a:t>
            </a:r>
            <a:r>
              <a:rPr lang="en-US" altLang="zh-CN" sz="2000" b="1" dirty="0" smtClean="0">
                <a:latin typeface="+mj-ea"/>
                <a:ea typeface="+mj-ea"/>
              </a:rPr>
              <a:t>=0 </a:t>
            </a:r>
            <a:r>
              <a:rPr lang="en-US" altLang="zh-CN" sz="2000" b="1" dirty="0" smtClean="0">
                <a:latin typeface="+mj-ea"/>
                <a:ea typeface="+mj-ea"/>
                <a:sym typeface="Symbol" panose="05050102010706020507" pitchFamily="18" charset="2"/>
              </a:rPr>
              <a:t></a:t>
            </a:r>
            <a:r>
              <a:rPr lang="en-US" altLang="zh-CN" sz="2000" b="1" dirty="0" smtClean="0">
                <a:latin typeface="+mj-ea"/>
                <a:ea typeface="+mj-ea"/>
              </a:rPr>
              <a:t> </a:t>
            </a:r>
            <a:r>
              <a:rPr lang="en-US" altLang="zh-CN" sz="2000" b="1" i="1" dirty="0" smtClean="0">
                <a:latin typeface="+mj-ea"/>
                <a:ea typeface="+mj-ea"/>
              </a:rPr>
              <a:t>p</a:t>
            </a:r>
            <a:r>
              <a:rPr lang="en-US" altLang="zh-CN" sz="2000" b="1" dirty="0" smtClean="0">
                <a:latin typeface="+mj-ea"/>
                <a:ea typeface="+mj-ea"/>
              </a:rPr>
              <a:t>/2</a:t>
            </a:r>
            <a:r>
              <a:rPr lang="zh-CN" altLang="en-US" sz="2000" dirty="0" smtClean="0">
                <a:latin typeface="+mn-ea"/>
                <a:ea typeface="+mn-ea"/>
              </a:rPr>
              <a:t>，系统闭环不稳定。当</a:t>
            </a:r>
            <a:r>
              <a:rPr lang="en-US" altLang="zh-CN" sz="2000" b="1" i="1" dirty="0" smtClean="0">
                <a:latin typeface="+mj-ea"/>
                <a:ea typeface="+mj-ea"/>
              </a:rPr>
              <a:t>k</a:t>
            </a:r>
            <a:r>
              <a:rPr lang="en-US" altLang="zh-CN" sz="2000" b="1" dirty="0" smtClean="0">
                <a:latin typeface="+mj-ea"/>
                <a:ea typeface="+mj-ea"/>
              </a:rPr>
              <a:t>=1 </a:t>
            </a:r>
            <a:r>
              <a:rPr lang="zh-CN" altLang="en-US" sz="2000" dirty="0" smtClean="0">
                <a:latin typeface="+mn-ea"/>
                <a:ea typeface="+mn-ea"/>
              </a:rPr>
              <a:t>时，系统闭环临界稳定。</a:t>
            </a:r>
            <a:endParaRPr lang="zh-CN" altLang="en-US" sz="2000" dirty="0">
              <a:latin typeface="+mn-ea"/>
              <a:ea typeface="+mn-ea"/>
            </a:endParaRPr>
          </a:p>
        </p:txBody>
      </p:sp>
      <p:sp>
        <p:nvSpPr>
          <p:cNvPr id="18" name="Text Box 31"/>
          <p:cNvSpPr txBox="1">
            <a:spLocks noChangeArrowheads="1"/>
          </p:cNvSpPr>
          <p:nvPr/>
        </p:nvSpPr>
        <p:spPr bwMode="auto">
          <a:xfrm>
            <a:off x="515938" y="1099382"/>
            <a:ext cx="792163" cy="50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800" b="1" dirty="0">
                <a:solidFill>
                  <a:srgbClr val="C00000"/>
                </a:solidFill>
                <a:latin typeface="+mj-ea"/>
                <a:ea typeface="+mj-ea"/>
              </a:rPr>
              <a:t>例：</a:t>
            </a:r>
          </a:p>
        </p:txBody>
      </p:sp>
      <p:graphicFrame>
        <p:nvGraphicFramePr>
          <p:cNvPr id="19" name="Object 33"/>
          <p:cNvGraphicFramePr>
            <a:graphicFrameLocks noChangeAspect="1"/>
          </p:cNvGraphicFramePr>
          <p:nvPr>
            <p:extLst>
              <p:ext uri="{D42A27DB-BD31-4B8C-83A1-F6EECF244321}">
                <p14:modId xmlns:p14="http://schemas.microsoft.com/office/powerpoint/2010/main" val="2668545843"/>
              </p:ext>
            </p:extLst>
          </p:nvPr>
        </p:nvGraphicFramePr>
        <p:xfrm>
          <a:off x="5404642" y="2379110"/>
          <a:ext cx="1703387" cy="785813"/>
        </p:xfrm>
        <a:graphic>
          <a:graphicData uri="http://schemas.openxmlformats.org/presentationml/2006/ole">
            <mc:AlternateContent xmlns:mc="http://schemas.openxmlformats.org/markup-compatibility/2006">
              <mc:Choice xmlns:v="urn:schemas-microsoft-com:vml" Requires="v">
                <p:oleObj spid="_x0000_s57690" name="公式" r:id="rId15" imgW="850680" imgH="393480" progId="Equation.3">
                  <p:embed/>
                </p:oleObj>
              </mc:Choice>
              <mc:Fallback>
                <p:oleObj name="公式" r:id="rId15" imgW="850680" imgH="393480" progId="Equation.3">
                  <p:embed/>
                  <p:pic>
                    <p:nvPicPr>
                      <p:cNvPr id="204833" name="Object 3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404642" y="2379110"/>
                        <a:ext cx="1703387" cy="785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 name="Oval 35"/>
          <p:cNvSpPr>
            <a:spLocks noChangeArrowheads="1"/>
          </p:cNvSpPr>
          <p:nvPr/>
        </p:nvSpPr>
        <p:spPr bwMode="auto">
          <a:xfrm>
            <a:off x="8767761" y="4175150"/>
            <a:ext cx="107950" cy="107950"/>
          </a:xfrm>
          <a:prstGeom prst="ellipse">
            <a:avLst/>
          </a:prstGeom>
          <a:solidFill>
            <a:srgbClr val="FF0000"/>
          </a:solidFill>
          <a:ln>
            <a:noFill/>
          </a:ln>
          <a:extLst>
            <a:ext uri="{91240B29-F687-4F45-9708-019B960494DF}">
              <a14:hiddenLine xmlns:a14="http://schemas.microsoft.com/office/drawing/2010/main" w="12700" cap="sq" algn="ctr">
                <a:solidFill>
                  <a:srgbClr val="000000"/>
                </a:solidFill>
                <a:round/>
                <a:headEnd/>
                <a:tailEnd/>
              </a14:hiddenLine>
            </a:ext>
          </a:extLst>
        </p:spPr>
        <p:txBody>
          <a:bodyPr wrap="none"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21" name="Object 36"/>
          <p:cNvGraphicFramePr>
            <a:graphicFrameLocks noChangeAspect="1"/>
          </p:cNvGraphicFramePr>
          <p:nvPr>
            <p:extLst>
              <p:ext uri="{D42A27DB-BD31-4B8C-83A1-F6EECF244321}">
                <p14:modId xmlns:p14="http://schemas.microsoft.com/office/powerpoint/2010/main" val="2732789938"/>
              </p:ext>
            </p:extLst>
          </p:nvPr>
        </p:nvGraphicFramePr>
        <p:xfrm>
          <a:off x="8407399" y="4319613"/>
          <a:ext cx="701675" cy="279400"/>
        </p:xfrm>
        <a:graphic>
          <a:graphicData uri="http://schemas.openxmlformats.org/presentationml/2006/ole">
            <mc:AlternateContent xmlns:mc="http://schemas.openxmlformats.org/markup-compatibility/2006">
              <mc:Choice xmlns:v="urn:schemas-microsoft-com:vml" Requires="v">
                <p:oleObj spid="_x0000_s57691" name="公式" r:id="rId17" imgW="507960" imgH="203040" progId="Equation.3">
                  <p:embed/>
                </p:oleObj>
              </mc:Choice>
              <mc:Fallback>
                <p:oleObj name="公式" r:id="rId17" imgW="507960" imgH="203040" progId="Equation.3">
                  <p:embed/>
                  <p:pic>
                    <p:nvPicPr>
                      <p:cNvPr id="56329" name="Object 36"/>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407399" y="4319613"/>
                        <a:ext cx="701675" cy="27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2" name="Group 39"/>
          <p:cNvGrpSpPr>
            <a:grpSpLocks/>
          </p:cNvGrpSpPr>
          <p:nvPr/>
        </p:nvGrpSpPr>
        <p:grpSpPr bwMode="auto">
          <a:xfrm>
            <a:off x="7075486" y="3887813"/>
            <a:ext cx="720725" cy="571500"/>
            <a:chOff x="3288" y="1979"/>
            <a:chExt cx="454" cy="360"/>
          </a:xfrm>
        </p:grpSpPr>
        <p:graphicFrame>
          <p:nvGraphicFramePr>
            <p:cNvPr id="23" name="Object 34"/>
            <p:cNvGraphicFramePr>
              <a:graphicFrameLocks noChangeAspect="1"/>
            </p:cNvGraphicFramePr>
            <p:nvPr/>
          </p:nvGraphicFramePr>
          <p:xfrm>
            <a:off x="3288" y="1979"/>
            <a:ext cx="385" cy="179"/>
          </p:xfrm>
          <a:graphic>
            <a:graphicData uri="http://schemas.openxmlformats.org/presentationml/2006/ole">
              <mc:AlternateContent xmlns:mc="http://schemas.openxmlformats.org/markup-compatibility/2006">
                <mc:Choice xmlns:v="urn:schemas-microsoft-com:vml" Requires="v">
                  <p:oleObj spid="_x0000_s57692" name="公式" r:id="rId19" imgW="380880" imgH="177480" progId="Equation.3">
                    <p:embed/>
                  </p:oleObj>
                </mc:Choice>
                <mc:Fallback>
                  <p:oleObj name="公式" r:id="rId19" imgW="380880" imgH="177480" progId="Equation.3">
                    <p:embed/>
                    <p:pic>
                      <p:nvPicPr>
                        <p:cNvPr id="56333" name="Object 3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288" y="1979"/>
                          <a:ext cx="385" cy="17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Oval 37"/>
            <p:cNvSpPr>
              <a:spLocks noChangeArrowheads="1"/>
            </p:cNvSpPr>
            <p:nvPr/>
          </p:nvSpPr>
          <p:spPr bwMode="auto">
            <a:xfrm>
              <a:off x="3447" y="2160"/>
              <a:ext cx="68" cy="68"/>
            </a:xfrm>
            <a:prstGeom prst="ellipse">
              <a:avLst/>
            </a:prstGeom>
            <a:solidFill>
              <a:srgbClr val="FF0000"/>
            </a:solidFill>
            <a:ln w="12700" cap="sq" algn="ctr">
              <a:solidFill>
                <a:srgbClr val="0000FF"/>
              </a:solidFill>
              <a:round/>
              <a:headEnd/>
              <a:tailEnd/>
            </a:ln>
          </p:spPr>
          <p:txBody>
            <a:bodyPr wrap="none"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25" name="Object 38"/>
            <p:cNvGraphicFramePr>
              <a:graphicFrameLocks noChangeAspect="1"/>
            </p:cNvGraphicFramePr>
            <p:nvPr/>
          </p:nvGraphicFramePr>
          <p:xfrm>
            <a:off x="3498" y="2160"/>
            <a:ext cx="244" cy="179"/>
          </p:xfrm>
          <a:graphic>
            <a:graphicData uri="http://schemas.openxmlformats.org/presentationml/2006/ole">
              <mc:AlternateContent xmlns:mc="http://schemas.openxmlformats.org/markup-compatibility/2006">
                <mc:Choice xmlns:v="urn:schemas-microsoft-com:vml" Requires="v">
                  <p:oleObj spid="_x0000_s57693" name="公式" r:id="rId21" imgW="241200" imgH="177480" progId="Equation.3">
                    <p:embed/>
                  </p:oleObj>
                </mc:Choice>
                <mc:Fallback>
                  <p:oleObj name="公式" r:id="rId21" imgW="241200" imgH="177480" progId="Equation.3">
                    <p:embed/>
                    <p:pic>
                      <p:nvPicPr>
                        <p:cNvPr id="56334" name="Object 3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498" y="2160"/>
                          <a:ext cx="244" cy="17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26" name="Object 44"/>
          <p:cNvGraphicFramePr>
            <a:graphicFrameLocks noChangeAspect="1"/>
          </p:cNvGraphicFramePr>
          <p:nvPr>
            <p:extLst>
              <p:ext uri="{D42A27DB-BD31-4B8C-83A1-F6EECF244321}">
                <p14:modId xmlns:p14="http://schemas.microsoft.com/office/powerpoint/2010/main" val="3582844633"/>
              </p:ext>
            </p:extLst>
          </p:nvPr>
        </p:nvGraphicFramePr>
        <p:xfrm>
          <a:off x="9559924" y="4283100"/>
          <a:ext cx="204787" cy="284163"/>
        </p:xfrm>
        <a:graphic>
          <a:graphicData uri="http://schemas.openxmlformats.org/presentationml/2006/ole">
            <mc:AlternateContent xmlns:mc="http://schemas.openxmlformats.org/markup-compatibility/2006">
              <mc:Choice xmlns:v="urn:schemas-microsoft-com:vml" Requires="v">
                <p:oleObj spid="_x0000_s57694" name="公式" r:id="rId23" imgW="126720" imgH="177480" progId="Equation.3">
                  <p:embed/>
                </p:oleObj>
              </mc:Choice>
              <mc:Fallback>
                <p:oleObj name="公式" r:id="rId23" imgW="126720" imgH="177480" progId="Equation.3">
                  <p:embed/>
                  <p:pic>
                    <p:nvPicPr>
                      <p:cNvPr id="56330" name="Object 44"/>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9559924" y="4283100"/>
                        <a:ext cx="204787" cy="2841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7" name="Group 51"/>
          <p:cNvGrpSpPr>
            <a:grpSpLocks/>
          </p:cNvGrpSpPr>
          <p:nvPr/>
        </p:nvGrpSpPr>
        <p:grpSpPr bwMode="auto">
          <a:xfrm>
            <a:off x="9704386" y="4175150"/>
            <a:ext cx="781050" cy="582613"/>
            <a:chOff x="4944" y="2160"/>
            <a:chExt cx="492" cy="367"/>
          </a:xfrm>
        </p:grpSpPr>
        <p:graphicFrame>
          <p:nvGraphicFramePr>
            <p:cNvPr id="28" name="Object 41"/>
            <p:cNvGraphicFramePr>
              <a:graphicFrameLocks noChangeAspect="1"/>
            </p:cNvGraphicFramePr>
            <p:nvPr/>
          </p:nvGraphicFramePr>
          <p:xfrm>
            <a:off x="5012" y="2387"/>
            <a:ext cx="424" cy="140"/>
          </p:xfrm>
          <a:graphic>
            <a:graphicData uri="http://schemas.openxmlformats.org/presentationml/2006/ole">
              <mc:AlternateContent xmlns:mc="http://schemas.openxmlformats.org/markup-compatibility/2006">
                <mc:Choice xmlns:v="urn:schemas-microsoft-com:vml" Requires="v">
                  <p:oleObj spid="_x0000_s57695" name="公式" r:id="rId25" imgW="419040" imgH="139680" progId="Equation.3">
                    <p:embed/>
                  </p:oleObj>
                </mc:Choice>
                <mc:Fallback>
                  <p:oleObj name="公式" r:id="rId25" imgW="419040" imgH="139680" progId="Equation.3">
                    <p:embed/>
                    <p:pic>
                      <p:nvPicPr>
                        <p:cNvPr id="56332" name="Object 41"/>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5012" y="2387"/>
                          <a:ext cx="424" cy="14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 name="Oval 42"/>
            <p:cNvSpPr>
              <a:spLocks noChangeArrowheads="1"/>
            </p:cNvSpPr>
            <p:nvPr/>
          </p:nvSpPr>
          <p:spPr bwMode="auto">
            <a:xfrm>
              <a:off x="4944" y="2160"/>
              <a:ext cx="68" cy="68"/>
            </a:xfrm>
            <a:prstGeom prst="ellipse">
              <a:avLst/>
            </a:prstGeom>
            <a:solidFill>
              <a:srgbClr val="FF0000"/>
            </a:solidFill>
            <a:ln w="12700" cap="sq" algn="ctr">
              <a:solidFill>
                <a:srgbClr val="0000FF"/>
              </a:solidFill>
              <a:round/>
              <a:headEnd/>
              <a:tailEnd/>
            </a:ln>
          </p:spPr>
          <p:txBody>
            <a:bodyPr wrap="none"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0" name="Line 45"/>
            <p:cNvSpPr>
              <a:spLocks noChangeShapeType="1"/>
            </p:cNvSpPr>
            <p:nvPr/>
          </p:nvSpPr>
          <p:spPr bwMode="auto">
            <a:xfrm flipH="1" flipV="1">
              <a:off x="5012" y="2251"/>
              <a:ext cx="113" cy="136"/>
            </a:xfrm>
            <a:prstGeom prst="line">
              <a:avLst/>
            </a:prstGeom>
            <a:noFill/>
            <a:ln w="12700" cap="sq">
              <a:solidFill>
                <a:srgbClr val="FF0000"/>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grpSp>
        <p:nvGrpSpPr>
          <p:cNvPr id="31" name="Group 52"/>
          <p:cNvGrpSpPr>
            <a:grpSpLocks/>
          </p:cNvGrpSpPr>
          <p:nvPr/>
        </p:nvGrpSpPr>
        <p:grpSpPr bwMode="auto">
          <a:xfrm>
            <a:off x="7183436" y="4686325"/>
            <a:ext cx="482600" cy="514350"/>
            <a:chOff x="3356" y="2482"/>
            <a:chExt cx="304" cy="324"/>
          </a:xfrm>
        </p:grpSpPr>
        <p:sp>
          <p:nvSpPr>
            <p:cNvPr id="32" name="Freeform 28"/>
            <p:cNvSpPr>
              <a:spLocks/>
            </p:cNvSpPr>
            <p:nvPr/>
          </p:nvSpPr>
          <p:spPr bwMode="auto">
            <a:xfrm>
              <a:off x="3458" y="2482"/>
              <a:ext cx="202" cy="324"/>
            </a:xfrm>
            <a:custGeom>
              <a:avLst/>
              <a:gdLst>
                <a:gd name="T0" fmla="*/ 0 w 288"/>
                <a:gd name="T1" fmla="*/ 0 h 432"/>
                <a:gd name="T2" fmla="*/ 6 w 288"/>
                <a:gd name="T3" fmla="*/ 22 h 432"/>
                <a:gd name="T4" fmla="*/ 12 w 288"/>
                <a:gd name="T5" fmla="*/ 32 h 432"/>
                <a:gd name="T6" fmla="*/ 0 60000 65536"/>
                <a:gd name="T7" fmla="*/ 0 60000 65536"/>
                <a:gd name="T8" fmla="*/ 0 60000 65536"/>
                <a:gd name="T9" fmla="*/ 0 w 288"/>
                <a:gd name="T10" fmla="*/ 0 h 432"/>
                <a:gd name="T11" fmla="*/ 288 w 288"/>
                <a:gd name="T12" fmla="*/ 432 h 432"/>
              </a:gdLst>
              <a:ahLst/>
              <a:cxnLst>
                <a:cxn ang="T6">
                  <a:pos x="T0" y="T1"/>
                </a:cxn>
                <a:cxn ang="T7">
                  <a:pos x="T2" y="T3"/>
                </a:cxn>
                <a:cxn ang="T8">
                  <a:pos x="T4" y="T5"/>
                </a:cxn>
              </a:cxnLst>
              <a:rect l="T9" t="T10" r="T11" b="T12"/>
              <a:pathLst>
                <a:path w="288" h="432">
                  <a:moveTo>
                    <a:pt x="0" y="0"/>
                  </a:moveTo>
                  <a:cubicBezTo>
                    <a:pt x="48" y="108"/>
                    <a:pt x="96" y="216"/>
                    <a:pt x="144" y="288"/>
                  </a:cubicBezTo>
                  <a:cubicBezTo>
                    <a:pt x="192" y="360"/>
                    <a:pt x="240" y="396"/>
                    <a:pt x="288" y="432"/>
                  </a:cubicBezTo>
                </a:path>
              </a:pathLst>
            </a:custGeom>
            <a:noFill/>
            <a:ln w="22225">
              <a:solidFill>
                <a:schemeClr val="tx1"/>
              </a:solidFill>
              <a:miter lim="800000"/>
              <a:headEnd/>
              <a:tailEnd type="triangle" w="med" len="me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33" name="Object 50"/>
            <p:cNvGraphicFramePr>
              <a:graphicFrameLocks noChangeAspect="1"/>
            </p:cNvGraphicFramePr>
            <p:nvPr/>
          </p:nvGraphicFramePr>
          <p:xfrm>
            <a:off x="3356" y="2614"/>
            <a:ext cx="160" cy="145"/>
          </p:xfrm>
          <a:graphic>
            <a:graphicData uri="http://schemas.openxmlformats.org/presentationml/2006/ole">
              <mc:AlternateContent xmlns:mc="http://schemas.openxmlformats.org/markup-compatibility/2006">
                <mc:Choice xmlns:v="urn:schemas-microsoft-com:vml" Requires="v">
                  <p:oleObj spid="_x0000_s57696" name="公式" r:id="rId27" imgW="152280" imgH="139680" progId="Equation.3">
                    <p:embed/>
                  </p:oleObj>
                </mc:Choice>
                <mc:Fallback>
                  <p:oleObj name="公式" r:id="rId27" imgW="152280" imgH="139680" progId="Equation.3">
                    <p:embed/>
                    <p:pic>
                      <p:nvPicPr>
                        <p:cNvPr id="56331" name="Object 50"/>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3356" y="2614"/>
                          <a:ext cx="160" cy="14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extLst>
      <p:ext uri="{BB962C8B-B14F-4D97-AF65-F5344CB8AC3E}">
        <p14:creationId xmlns:p14="http://schemas.microsoft.com/office/powerpoint/2010/main" val="2397327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diamond(in)">
                                      <p:cBhvr>
                                        <p:cTn id="17" dur="20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ppt_x"/>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22"/>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1"/>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27"/>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wipe(left)">
                                      <p:cBhvr>
                                        <p:cTn id="48" dur="2000"/>
                                        <p:tgtEl>
                                          <p:spTgt spid="31"/>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2000"/>
                                        <p:tgtEl>
                                          <p:spTgt spid="16"/>
                                        </p:tgtEl>
                                      </p:cBhvr>
                                    </p:animEffect>
                                  </p:childTnLst>
                                </p:cTn>
                              </p:par>
                            </p:childTnLst>
                          </p:cTn>
                        </p:par>
                      </p:childTnLst>
                    </p:cTn>
                  </p:par>
                  <p:par>
                    <p:cTn id="54" fill="hold">
                      <p:stCondLst>
                        <p:cond delay="indefinite"/>
                      </p:stCondLst>
                      <p:childTnLst>
                        <p:par>
                          <p:cTn id="55" fill="hold">
                            <p:stCondLst>
                              <p:cond delay="0"/>
                            </p:stCondLst>
                            <p:childTnLst>
                              <p:par>
                                <p:cTn id="56" presetID="24" presetClass="entr" presetSubtype="0" fill="hold" grpId="0" nodeType="clickEffect">
                                  <p:stCondLst>
                                    <p:cond delay="0"/>
                                  </p:stCondLst>
                                  <p:childTnLst>
                                    <p:set>
                                      <p:cBhvr>
                                        <p:cTn id="57" dur="1" fill="hold">
                                          <p:stCondLst>
                                            <p:cond delay="0"/>
                                          </p:stCondLst>
                                        </p:cTn>
                                        <p:tgtEl>
                                          <p:spTgt spid="17"/>
                                        </p:tgtEl>
                                        <p:attrNameLst>
                                          <p:attrName>style.visibility</p:attrName>
                                        </p:attrNameLst>
                                      </p:cBhvr>
                                      <p:to>
                                        <p:strVal val="visible"/>
                                      </p:to>
                                    </p:set>
                                    <p:anim to="" calcmode="lin" valueType="num">
                                      <p:cBhvr>
                                        <p:cTn id="58" dur="1" fill="hold"/>
                                        <p:tgtEl>
                                          <p:spTgt spid="1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animBg="1"/>
      <p:bldP spid="17"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5.3 </a:t>
            </a:r>
            <a:r>
              <a:rPr lang="zh-CN" altLang="en-US" dirty="0"/>
              <a:t>基于系统开环频率特性的</a:t>
            </a:r>
            <a:r>
              <a:rPr lang="zh-CN" altLang="en-US" dirty="0" smtClean="0"/>
              <a:t>奈奎斯特稳定判据</a:t>
            </a:r>
            <a:endParaRPr lang="zh-CN" altLang="en-US" dirty="0"/>
          </a:p>
        </p:txBody>
      </p:sp>
      <p:sp>
        <p:nvSpPr>
          <p:cNvPr id="3" name="Text Box 3"/>
          <p:cNvSpPr txBox="1">
            <a:spLocks noChangeArrowheads="1"/>
          </p:cNvSpPr>
          <p:nvPr/>
        </p:nvSpPr>
        <p:spPr bwMode="auto">
          <a:xfrm>
            <a:off x="885822" y="1753700"/>
            <a:ext cx="689927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pPr>
            <a:r>
              <a:rPr lang="zh-CN" altLang="en-US" sz="2000" dirty="0" smtClean="0">
                <a:latin typeface="+mn-ea"/>
                <a:ea typeface="+mn-ea"/>
              </a:rPr>
              <a:t>极坐标</a:t>
            </a:r>
            <a:r>
              <a:rPr lang="zh-CN" altLang="en-US" sz="2000" dirty="0">
                <a:latin typeface="+mn-ea"/>
                <a:ea typeface="+mn-ea"/>
              </a:rPr>
              <a:t>图上的单位圆</a:t>
            </a:r>
            <a:r>
              <a:rPr lang="en-US" altLang="zh-CN" sz="2000" b="1" i="1" dirty="0">
                <a:latin typeface="+mj-ea"/>
                <a:ea typeface="+mj-ea"/>
              </a:rPr>
              <a:t>A</a:t>
            </a:r>
            <a:r>
              <a:rPr lang="en-US" altLang="zh-CN" sz="2000" b="1" dirty="0">
                <a:latin typeface="+mj-ea"/>
                <a:ea typeface="+mj-ea"/>
              </a:rPr>
              <a:t>(</a:t>
            </a:r>
            <a:r>
              <a:rPr lang="en-US" altLang="zh-CN" sz="2000" b="1" i="1" dirty="0">
                <a:latin typeface="+mj-ea"/>
                <a:ea typeface="+mj-ea"/>
              </a:rPr>
              <a:t>ω</a:t>
            </a:r>
            <a:r>
              <a:rPr lang="en-US" altLang="zh-CN" sz="2000" b="1" dirty="0">
                <a:latin typeface="+mj-ea"/>
                <a:ea typeface="+mj-ea"/>
              </a:rPr>
              <a:t>)=1</a:t>
            </a:r>
            <a:r>
              <a:rPr lang="zh-CN" altLang="en-US" sz="2000" dirty="0">
                <a:latin typeface="+mn-ea"/>
                <a:ea typeface="+mn-ea"/>
              </a:rPr>
              <a:t>相当于</a:t>
            </a:r>
            <a:r>
              <a:rPr lang="en-US" altLang="zh-CN" sz="2000" b="1" dirty="0">
                <a:latin typeface="+mj-ea"/>
                <a:ea typeface="+mj-ea"/>
              </a:rPr>
              <a:t>Bode</a:t>
            </a:r>
            <a:r>
              <a:rPr lang="zh-CN" altLang="en-US" sz="2000" dirty="0">
                <a:latin typeface="+mn-ea"/>
                <a:ea typeface="+mn-ea"/>
              </a:rPr>
              <a:t>图上的</a:t>
            </a:r>
            <a:r>
              <a:rPr lang="en-US" altLang="zh-CN" sz="2000" b="1" dirty="0">
                <a:latin typeface="+mj-ea"/>
                <a:ea typeface="+mj-ea"/>
              </a:rPr>
              <a:t>0</a:t>
            </a:r>
            <a:r>
              <a:rPr lang="zh-CN" altLang="en-US" sz="2000" dirty="0">
                <a:latin typeface="+mn-ea"/>
                <a:ea typeface="+mn-ea"/>
              </a:rPr>
              <a:t>分贝线。</a:t>
            </a:r>
          </a:p>
        </p:txBody>
      </p:sp>
      <p:graphicFrame>
        <p:nvGraphicFramePr>
          <p:cNvPr id="4" name="Object 7"/>
          <p:cNvGraphicFramePr>
            <a:graphicFrameLocks noChangeAspect="1"/>
          </p:cNvGraphicFramePr>
          <p:nvPr>
            <p:extLst>
              <p:ext uri="{D42A27DB-BD31-4B8C-83A1-F6EECF244321}">
                <p14:modId xmlns:p14="http://schemas.microsoft.com/office/powerpoint/2010/main" val="3695446087"/>
              </p:ext>
            </p:extLst>
          </p:nvPr>
        </p:nvGraphicFramePr>
        <p:xfrm>
          <a:off x="2467767" y="4654498"/>
          <a:ext cx="1423987" cy="404755"/>
        </p:xfrm>
        <a:graphic>
          <a:graphicData uri="http://schemas.openxmlformats.org/presentationml/2006/ole">
            <mc:AlternateContent xmlns:mc="http://schemas.openxmlformats.org/markup-compatibility/2006">
              <mc:Choice xmlns:v="urn:schemas-microsoft-com:vml" Requires="v">
                <p:oleObj spid="_x0000_s58670" name="公式" r:id="rId3" imgW="799920" imgH="228600" progId="Equation.3">
                  <p:embed/>
                </p:oleObj>
              </mc:Choice>
              <mc:Fallback>
                <p:oleObj name="公式" r:id="rId3" imgW="799920" imgH="228600" progId="Equation.3">
                  <p:embed/>
                  <p:pic>
                    <p:nvPicPr>
                      <p:cNvPr id="51207"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67767" y="4654498"/>
                        <a:ext cx="1423987" cy="404755"/>
                      </a:xfrm>
                      <a:prstGeom prst="rect">
                        <a:avLst/>
                      </a:prstGeom>
                      <a:noFill/>
                    </p:spPr>
                  </p:pic>
                </p:oleObj>
              </mc:Fallback>
            </mc:AlternateContent>
          </a:graphicData>
        </a:graphic>
      </p:graphicFrame>
      <p:sp>
        <p:nvSpPr>
          <p:cNvPr id="5" name="Freeform 19"/>
          <p:cNvSpPr>
            <a:spLocks/>
          </p:cNvSpPr>
          <p:nvPr/>
        </p:nvSpPr>
        <p:spPr bwMode="auto">
          <a:xfrm>
            <a:off x="8802688" y="2046288"/>
            <a:ext cx="709613" cy="1165225"/>
          </a:xfrm>
          <a:custGeom>
            <a:avLst/>
            <a:gdLst>
              <a:gd name="T0" fmla="*/ 0 w 384"/>
              <a:gd name="T1" fmla="*/ 2147483647 h 712"/>
              <a:gd name="T2" fmla="*/ 2147483647 w 384"/>
              <a:gd name="T3" fmla="*/ 2147483647 h 712"/>
              <a:gd name="T4" fmla="*/ 2147483647 w 384"/>
              <a:gd name="T5" fmla="*/ 2147483647 h 712"/>
              <a:gd name="T6" fmla="*/ 0 60000 65536"/>
              <a:gd name="T7" fmla="*/ 0 60000 65536"/>
              <a:gd name="T8" fmla="*/ 0 60000 65536"/>
              <a:gd name="T9" fmla="*/ 0 w 384"/>
              <a:gd name="T10" fmla="*/ 0 h 712"/>
              <a:gd name="T11" fmla="*/ 384 w 384"/>
              <a:gd name="T12" fmla="*/ 712 h 712"/>
            </a:gdLst>
            <a:ahLst/>
            <a:cxnLst>
              <a:cxn ang="T6">
                <a:pos x="T0" y="T1"/>
              </a:cxn>
              <a:cxn ang="T7">
                <a:pos x="T2" y="T3"/>
              </a:cxn>
              <a:cxn ang="T8">
                <a:pos x="T4" y="T5"/>
              </a:cxn>
            </a:cxnLst>
            <a:rect l="T9" t="T10" r="T11" b="T12"/>
            <a:pathLst>
              <a:path w="384" h="712">
                <a:moveTo>
                  <a:pt x="0" y="712"/>
                </a:moveTo>
                <a:cubicBezTo>
                  <a:pt x="88" y="444"/>
                  <a:pt x="176" y="176"/>
                  <a:pt x="240" y="88"/>
                </a:cubicBezTo>
                <a:cubicBezTo>
                  <a:pt x="304" y="0"/>
                  <a:pt x="344" y="92"/>
                  <a:pt x="384" y="184"/>
                </a:cubicBezTo>
              </a:path>
            </a:pathLst>
          </a:cu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 name="Line 17"/>
          <p:cNvSpPr>
            <a:spLocks noChangeShapeType="1"/>
          </p:cNvSpPr>
          <p:nvPr/>
        </p:nvSpPr>
        <p:spPr bwMode="auto">
          <a:xfrm>
            <a:off x="8597901" y="2338388"/>
            <a:ext cx="1825625" cy="0"/>
          </a:xfrm>
          <a:prstGeom prst="line">
            <a:avLst/>
          </a:prstGeom>
          <a:noFill/>
          <a:ln w="222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7" name="Line 18"/>
          <p:cNvSpPr>
            <a:spLocks noChangeShapeType="1"/>
          </p:cNvSpPr>
          <p:nvPr/>
        </p:nvSpPr>
        <p:spPr bwMode="auto">
          <a:xfrm flipV="1">
            <a:off x="9512301" y="1347788"/>
            <a:ext cx="0" cy="1792287"/>
          </a:xfrm>
          <a:prstGeom prst="line">
            <a:avLst/>
          </a:prstGeom>
          <a:noFill/>
          <a:ln w="222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8" name="Text Box 22"/>
          <p:cNvSpPr txBox="1">
            <a:spLocks noChangeArrowheads="1"/>
          </p:cNvSpPr>
          <p:nvPr/>
        </p:nvSpPr>
        <p:spPr bwMode="auto">
          <a:xfrm>
            <a:off x="9207501" y="2359025"/>
            <a:ext cx="2857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0</a:t>
            </a:r>
          </a:p>
        </p:txBody>
      </p:sp>
      <p:sp>
        <p:nvSpPr>
          <p:cNvPr id="9" name="Rectangle 25"/>
          <p:cNvSpPr>
            <a:spLocks noChangeArrowheads="1"/>
          </p:cNvSpPr>
          <p:nvPr/>
        </p:nvSpPr>
        <p:spPr bwMode="auto">
          <a:xfrm>
            <a:off x="10136188" y="1987550"/>
            <a:ext cx="3984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i="1"/>
              <a:t>Re</a:t>
            </a:r>
          </a:p>
        </p:txBody>
      </p:sp>
      <p:sp>
        <p:nvSpPr>
          <p:cNvPr id="10" name="Rectangle 26"/>
          <p:cNvSpPr>
            <a:spLocks noChangeArrowheads="1"/>
          </p:cNvSpPr>
          <p:nvPr/>
        </p:nvSpPr>
        <p:spPr bwMode="auto">
          <a:xfrm>
            <a:off x="9124951" y="1292225"/>
            <a:ext cx="3984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i="1"/>
              <a:t>Im</a:t>
            </a:r>
          </a:p>
        </p:txBody>
      </p:sp>
      <p:sp>
        <p:nvSpPr>
          <p:cNvPr id="11" name="Rectangle 300"/>
          <p:cNvSpPr>
            <a:spLocks noChangeArrowheads="1"/>
          </p:cNvSpPr>
          <p:nvPr/>
        </p:nvSpPr>
        <p:spPr bwMode="auto">
          <a:xfrm>
            <a:off x="8001795" y="3752798"/>
            <a:ext cx="2982912" cy="1143000"/>
          </a:xfrm>
          <a:prstGeom prst="rect">
            <a:avLst/>
          </a:prstGeom>
          <a:noFill/>
          <a:ln w="0">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 name="Freeform 302"/>
          <p:cNvSpPr>
            <a:spLocks/>
          </p:cNvSpPr>
          <p:nvPr/>
        </p:nvSpPr>
        <p:spPr bwMode="auto">
          <a:xfrm>
            <a:off x="8992395" y="3752798"/>
            <a:ext cx="0" cy="1143000"/>
          </a:xfrm>
          <a:custGeom>
            <a:avLst/>
            <a:gdLst>
              <a:gd name="T0" fmla="*/ 2147483647 h 186"/>
              <a:gd name="T1" fmla="*/ 0 h 186"/>
              <a:gd name="T2" fmla="*/ 0 h 186"/>
              <a:gd name="T3" fmla="*/ 0 60000 65536"/>
              <a:gd name="T4" fmla="*/ 0 60000 65536"/>
              <a:gd name="T5" fmla="*/ 0 60000 65536"/>
              <a:gd name="T6" fmla="*/ 0 h 186"/>
              <a:gd name="T7" fmla="*/ 186 h 186"/>
            </a:gdLst>
            <a:ahLst/>
            <a:cxnLst>
              <a:cxn ang="T3">
                <a:pos x="0" y="T0"/>
              </a:cxn>
              <a:cxn ang="T4">
                <a:pos x="0" y="T1"/>
              </a:cxn>
              <a:cxn ang="T5">
                <a:pos x="0" y="T2"/>
              </a:cxn>
            </a:cxnLst>
            <a:rect l="0" t="T6" r="0" b="T7"/>
            <a:pathLst>
              <a:path h="186">
                <a:moveTo>
                  <a:pt x="0" y="186"/>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 name="Freeform 303"/>
          <p:cNvSpPr>
            <a:spLocks/>
          </p:cNvSpPr>
          <p:nvPr/>
        </p:nvSpPr>
        <p:spPr bwMode="auto">
          <a:xfrm>
            <a:off x="9987757" y="3752798"/>
            <a:ext cx="0" cy="1143000"/>
          </a:xfrm>
          <a:custGeom>
            <a:avLst/>
            <a:gdLst>
              <a:gd name="T0" fmla="*/ 2147483647 h 186"/>
              <a:gd name="T1" fmla="*/ 0 h 186"/>
              <a:gd name="T2" fmla="*/ 0 h 186"/>
              <a:gd name="T3" fmla="*/ 0 60000 65536"/>
              <a:gd name="T4" fmla="*/ 0 60000 65536"/>
              <a:gd name="T5" fmla="*/ 0 60000 65536"/>
              <a:gd name="T6" fmla="*/ 0 h 186"/>
              <a:gd name="T7" fmla="*/ 186 h 186"/>
            </a:gdLst>
            <a:ahLst/>
            <a:cxnLst>
              <a:cxn ang="T3">
                <a:pos x="0" y="T0"/>
              </a:cxn>
              <a:cxn ang="T4">
                <a:pos x="0" y="T1"/>
              </a:cxn>
              <a:cxn ang="T5">
                <a:pos x="0" y="T2"/>
              </a:cxn>
            </a:cxnLst>
            <a:rect l="0" t="T6" r="0" b="T7"/>
            <a:pathLst>
              <a:path h="186">
                <a:moveTo>
                  <a:pt x="0" y="186"/>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 name="Freeform 304"/>
          <p:cNvSpPr>
            <a:spLocks/>
          </p:cNvSpPr>
          <p:nvPr/>
        </p:nvSpPr>
        <p:spPr bwMode="auto">
          <a:xfrm>
            <a:off x="10984707" y="3752798"/>
            <a:ext cx="0" cy="1143000"/>
          </a:xfrm>
          <a:custGeom>
            <a:avLst/>
            <a:gdLst>
              <a:gd name="T0" fmla="*/ 2147483647 h 186"/>
              <a:gd name="T1" fmla="*/ 0 h 186"/>
              <a:gd name="T2" fmla="*/ 0 h 186"/>
              <a:gd name="T3" fmla="*/ 0 60000 65536"/>
              <a:gd name="T4" fmla="*/ 0 60000 65536"/>
              <a:gd name="T5" fmla="*/ 0 60000 65536"/>
              <a:gd name="T6" fmla="*/ 0 h 186"/>
              <a:gd name="T7" fmla="*/ 186 h 186"/>
            </a:gdLst>
            <a:ahLst/>
            <a:cxnLst>
              <a:cxn ang="T3">
                <a:pos x="0" y="T0"/>
              </a:cxn>
              <a:cxn ang="T4">
                <a:pos x="0" y="T1"/>
              </a:cxn>
              <a:cxn ang="T5">
                <a:pos x="0" y="T2"/>
              </a:cxn>
            </a:cxnLst>
            <a:rect l="0" t="T6" r="0" b="T7"/>
            <a:pathLst>
              <a:path h="186">
                <a:moveTo>
                  <a:pt x="0" y="186"/>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 name="Freeform 305"/>
          <p:cNvSpPr>
            <a:spLocks/>
          </p:cNvSpPr>
          <p:nvPr/>
        </p:nvSpPr>
        <p:spPr bwMode="auto">
          <a:xfrm>
            <a:off x="8001795" y="4895798"/>
            <a:ext cx="2982912" cy="1588"/>
          </a:xfrm>
          <a:custGeom>
            <a:avLst/>
            <a:gdLst>
              <a:gd name="T0" fmla="*/ 0 w 452"/>
              <a:gd name="T1" fmla="*/ 0 h 1588"/>
              <a:gd name="T2" fmla="*/ 2147483647 w 452"/>
              <a:gd name="T3" fmla="*/ 0 h 1588"/>
              <a:gd name="T4" fmla="*/ 2147483647 w 452"/>
              <a:gd name="T5" fmla="*/ 0 h 1588"/>
              <a:gd name="T6" fmla="*/ 0 60000 65536"/>
              <a:gd name="T7" fmla="*/ 0 60000 65536"/>
              <a:gd name="T8" fmla="*/ 0 60000 65536"/>
              <a:gd name="T9" fmla="*/ 0 w 452"/>
              <a:gd name="T10" fmla="*/ 0 h 1588"/>
              <a:gd name="T11" fmla="*/ 452 w 452"/>
              <a:gd name="T12" fmla="*/ 1588 h 1588"/>
            </a:gdLst>
            <a:ahLst/>
            <a:cxnLst>
              <a:cxn ang="T6">
                <a:pos x="T0" y="T1"/>
              </a:cxn>
              <a:cxn ang="T7">
                <a:pos x="T2" y="T3"/>
              </a:cxn>
              <a:cxn ang="T8">
                <a:pos x="T4" y="T5"/>
              </a:cxn>
            </a:cxnLst>
            <a:rect l="T9" t="T10" r="T11" b="T12"/>
            <a:pathLst>
              <a:path w="452" h="1588">
                <a:moveTo>
                  <a:pt x="0" y="0"/>
                </a:moveTo>
                <a:lnTo>
                  <a:pt x="452"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 name="Freeform 306"/>
          <p:cNvSpPr>
            <a:spLocks/>
          </p:cNvSpPr>
          <p:nvPr/>
        </p:nvSpPr>
        <p:spPr bwMode="auto">
          <a:xfrm>
            <a:off x="8001795" y="4662436"/>
            <a:ext cx="2982912" cy="0"/>
          </a:xfrm>
          <a:custGeom>
            <a:avLst/>
            <a:gdLst>
              <a:gd name="T0" fmla="*/ 0 w 452"/>
              <a:gd name="T1" fmla="*/ 2147483647 w 452"/>
              <a:gd name="T2" fmla="*/ 2147483647 w 452"/>
              <a:gd name="T3" fmla="*/ 0 60000 65536"/>
              <a:gd name="T4" fmla="*/ 0 60000 65536"/>
              <a:gd name="T5" fmla="*/ 0 60000 65536"/>
              <a:gd name="T6" fmla="*/ 0 w 452"/>
              <a:gd name="T7" fmla="*/ 452 w 452"/>
            </a:gdLst>
            <a:ahLst/>
            <a:cxnLst>
              <a:cxn ang="T3">
                <a:pos x="T0" y="0"/>
              </a:cxn>
              <a:cxn ang="T4">
                <a:pos x="T1" y="0"/>
              </a:cxn>
              <a:cxn ang="T5">
                <a:pos x="T2" y="0"/>
              </a:cxn>
            </a:cxnLst>
            <a:rect l="T6" t="0" r="T7" b="0"/>
            <a:pathLst>
              <a:path w="452">
                <a:moveTo>
                  <a:pt x="0" y="0"/>
                </a:moveTo>
                <a:lnTo>
                  <a:pt x="452"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 name="Freeform 307"/>
          <p:cNvSpPr>
            <a:spLocks/>
          </p:cNvSpPr>
          <p:nvPr/>
        </p:nvSpPr>
        <p:spPr bwMode="auto">
          <a:xfrm>
            <a:off x="8001795" y="4433836"/>
            <a:ext cx="2982912" cy="1587"/>
          </a:xfrm>
          <a:custGeom>
            <a:avLst/>
            <a:gdLst>
              <a:gd name="T0" fmla="*/ 0 w 452"/>
              <a:gd name="T1" fmla="*/ 0 h 1587"/>
              <a:gd name="T2" fmla="*/ 2147483647 w 452"/>
              <a:gd name="T3" fmla="*/ 0 h 1587"/>
              <a:gd name="T4" fmla="*/ 2147483647 w 452"/>
              <a:gd name="T5" fmla="*/ 0 h 1587"/>
              <a:gd name="T6" fmla="*/ 0 60000 65536"/>
              <a:gd name="T7" fmla="*/ 0 60000 65536"/>
              <a:gd name="T8" fmla="*/ 0 60000 65536"/>
              <a:gd name="T9" fmla="*/ 0 w 452"/>
              <a:gd name="T10" fmla="*/ 0 h 1587"/>
              <a:gd name="T11" fmla="*/ 452 w 452"/>
              <a:gd name="T12" fmla="*/ 1587 h 1587"/>
            </a:gdLst>
            <a:ahLst/>
            <a:cxnLst>
              <a:cxn ang="T6">
                <a:pos x="T0" y="T1"/>
              </a:cxn>
              <a:cxn ang="T7">
                <a:pos x="T2" y="T3"/>
              </a:cxn>
              <a:cxn ang="T8">
                <a:pos x="T4" y="T5"/>
              </a:cxn>
            </a:cxnLst>
            <a:rect l="T9" t="T10" r="T11" b="T12"/>
            <a:pathLst>
              <a:path w="452" h="1587">
                <a:moveTo>
                  <a:pt x="0" y="0"/>
                </a:moveTo>
                <a:lnTo>
                  <a:pt x="452"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 name="Freeform 308"/>
          <p:cNvSpPr>
            <a:spLocks/>
          </p:cNvSpPr>
          <p:nvPr/>
        </p:nvSpPr>
        <p:spPr bwMode="auto">
          <a:xfrm>
            <a:off x="8001795" y="4206823"/>
            <a:ext cx="2982912" cy="1588"/>
          </a:xfrm>
          <a:custGeom>
            <a:avLst/>
            <a:gdLst>
              <a:gd name="T0" fmla="*/ 0 w 452"/>
              <a:gd name="T1" fmla="*/ 0 h 1588"/>
              <a:gd name="T2" fmla="*/ 2147483647 w 452"/>
              <a:gd name="T3" fmla="*/ 0 h 1588"/>
              <a:gd name="T4" fmla="*/ 2147483647 w 452"/>
              <a:gd name="T5" fmla="*/ 0 h 1588"/>
              <a:gd name="T6" fmla="*/ 0 60000 65536"/>
              <a:gd name="T7" fmla="*/ 0 60000 65536"/>
              <a:gd name="T8" fmla="*/ 0 60000 65536"/>
              <a:gd name="T9" fmla="*/ 0 w 452"/>
              <a:gd name="T10" fmla="*/ 0 h 1588"/>
              <a:gd name="T11" fmla="*/ 452 w 452"/>
              <a:gd name="T12" fmla="*/ 1588 h 1588"/>
            </a:gdLst>
            <a:ahLst/>
            <a:cxnLst>
              <a:cxn ang="T6">
                <a:pos x="T0" y="T1"/>
              </a:cxn>
              <a:cxn ang="T7">
                <a:pos x="T2" y="T3"/>
              </a:cxn>
              <a:cxn ang="T8">
                <a:pos x="T4" y="T5"/>
              </a:cxn>
            </a:cxnLst>
            <a:rect l="T9" t="T10" r="T11" b="T12"/>
            <a:pathLst>
              <a:path w="452" h="1588">
                <a:moveTo>
                  <a:pt x="0" y="0"/>
                </a:moveTo>
                <a:lnTo>
                  <a:pt x="452"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 name="Freeform 309"/>
          <p:cNvSpPr>
            <a:spLocks/>
          </p:cNvSpPr>
          <p:nvPr/>
        </p:nvSpPr>
        <p:spPr bwMode="auto">
          <a:xfrm>
            <a:off x="8001795" y="3979811"/>
            <a:ext cx="2982912" cy="0"/>
          </a:xfrm>
          <a:custGeom>
            <a:avLst/>
            <a:gdLst>
              <a:gd name="T0" fmla="*/ 0 w 452"/>
              <a:gd name="T1" fmla="*/ 2147483647 w 452"/>
              <a:gd name="T2" fmla="*/ 2147483647 w 452"/>
              <a:gd name="T3" fmla="*/ 0 60000 65536"/>
              <a:gd name="T4" fmla="*/ 0 60000 65536"/>
              <a:gd name="T5" fmla="*/ 0 60000 65536"/>
              <a:gd name="T6" fmla="*/ 0 w 452"/>
              <a:gd name="T7" fmla="*/ 452 w 452"/>
            </a:gdLst>
            <a:ahLst/>
            <a:cxnLst>
              <a:cxn ang="T3">
                <a:pos x="T0" y="0"/>
              </a:cxn>
              <a:cxn ang="T4">
                <a:pos x="T1" y="0"/>
              </a:cxn>
              <a:cxn ang="T5">
                <a:pos x="T2" y="0"/>
              </a:cxn>
            </a:cxnLst>
            <a:rect l="T6" t="0" r="T7" b="0"/>
            <a:pathLst>
              <a:path w="452">
                <a:moveTo>
                  <a:pt x="0" y="0"/>
                </a:moveTo>
                <a:lnTo>
                  <a:pt x="452"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 name="Freeform 310"/>
          <p:cNvSpPr>
            <a:spLocks/>
          </p:cNvSpPr>
          <p:nvPr/>
        </p:nvSpPr>
        <p:spPr bwMode="auto">
          <a:xfrm>
            <a:off x="8001795" y="3752798"/>
            <a:ext cx="2982912" cy="0"/>
          </a:xfrm>
          <a:custGeom>
            <a:avLst/>
            <a:gdLst>
              <a:gd name="T0" fmla="*/ 0 w 452"/>
              <a:gd name="T1" fmla="*/ 2147483647 w 452"/>
              <a:gd name="T2" fmla="*/ 2147483647 w 452"/>
              <a:gd name="T3" fmla="*/ 0 60000 65536"/>
              <a:gd name="T4" fmla="*/ 0 60000 65536"/>
              <a:gd name="T5" fmla="*/ 0 60000 65536"/>
              <a:gd name="T6" fmla="*/ 0 w 452"/>
              <a:gd name="T7" fmla="*/ 452 w 452"/>
            </a:gdLst>
            <a:ahLst/>
            <a:cxnLst>
              <a:cxn ang="T3">
                <a:pos x="T0" y="0"/>
              </a:cxn>
              <a:cxn ang="T4">
                <a:pos x="T1" y="0"/>
              </a:cxn>
              <a:cxn ang="T5">
                <a:pos x="T2" y="0"/>
              </a:cxn>
            </a:cxnLst>
            <a:rect l="T6" t="0" r="T7" b="0"/>
            <a:pathLst>
              <a:path w="452">
                <a:moveTo>
                  <a:pt x="0" y="0"/>
                </a:moveTo>
                <a:lnTo>
                  <a:pt x="452"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1" name="Line 311"/>
          <p:cNvSpPr>
            <a:spLocks noChangeShapeType="1"/>
          </p:cNvSpPr>
          <p:nvPr/>
        </p:nvSpPr>
        <p:spPr bwMode="auto">
          <a:xfrm>
            <a:off x="8001795" y="3752798"/>
            <a:ext cx="2982912" cy="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 name="Freeform 312"/>
          <p:cNvSpPr>
            <a:spLocks/>
          </p:cNvSpPr>
          <p:nvPr/>
        </p:nvSpPr>
        <p:spPr bwMode="auto">
          <a:xfrm>
            <a:off x="8001795" y="3752798"/>
            <a:ext cx="2982912" cy="1143000"/>
          </a:xfrm>
          <a:custGeom>
            <a:avLst/>
            <a:gdLst>
              <a:gd name="T0" fmla="*/ 0 w 452"/>
              <a:gd name="T1" fmla="*/ 2147483647 h 186"/>
              <a:gd name="T2" fmla="*/ 2147483647 w 452"/>
              <a:gd name="T3" fmla="*/ 2147483647 h 186"/>
              <a:gd name="T4" fmla="*/ 2147483647 w 452"/>
              <a:gd name="T5" fmla="*/ 0 h 186"/>
              <a:gd name="T6" fmla="*/ 0 60000 65536"/>
              <a:gd name="T7" fmla="*/ 0 60000 65536"/>
              <a:gd name="T8" fmla="*/ 0 60000 65536"/>
              <a:gd name="T9" fmla="*/ 0 w 452"/>
              <a:gd name="T10" fmla="*/ 0 h 186"/>
              <a:gd name="T11" fmla="*/ 452 w 452"/>
              <a:gd name="T12" fmla="*/ 186 h 186"/>
            </a:gdLst>
            <a:ahLst/>
            <a:cxnLst>
              <a:cxn ang="T6">
                <a:pos x="T0" y="T1"/>
              </a:cxn>
              <a:cxn ang="T7">
                <a:pos x="T2" y="T3"/>
              </a:cxn>
              <a:cxn ang="T8">
                <a:pos x="T4" y="T5"/>
              </a:cxn>
            </a:cxnLst>
            <a:rect l="T9" t="T10" r="T11" b="T12"/>
            <a:pathLst>
              <a:path w="452" h="186">
                <a:moveTo>
                  <a:pt x="0" y="186"/>
                </a:moveTo>
                <a:lnTo>
                  <a:pt x="452" y="186"/>
                </a:lnTo>
                <a:lnTo>
                  <a:pt x="452" y="0"/>
                </a:lnTo>
              </a:path>
            </a:pathLst>
          </a:custGeom>
          <a:noFill/>
          <a:ln w="0">
            <a:solidFill>
              <a:srgbClr val="666666"/>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 name="Line 314"/>
          <p:cNvSpPr>
            <a:spLocks noChangeShapeType="1"/>
          </p:cNvSpPr>
          <p:nvPr/>
        </p:nvSpPr>
        <p:spPr bwMode="auto">
          <a:xfrm>
            <a:off x="8001795" y="4895798"/>
            <a:ext cx="2982912" cy="1588"/>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 name="Line 317"/>
          <p:cNvSpPr>
            <a:spLocks noChangeShapeType="1"/>
          </p:cNvSpPr>
          <p:nvPr/>
        </p:nvSpPr>
        <p:spPr bwMode="auto">
          <a:xfrm>
            <a:off x="7857332" y="3752798"/>
            <a:ext cx="0"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 name="Line 320"/>
          <p:cNvSpPr>
            <a:spLocks noChangeShapeType="1"/>
          </p:cNvSpPr>
          <p:nvPr/>
        </p:nvSpPr>
        <p:spPr bwMode="auto">
          <a:xfrm>
            <a:off x="7857332" y="3752798"/>
            <a:ext cx="0" cy="238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Line 321"/>
          <p:cNvSpPr>
            <a:spLocks noChangeShapeType="1"/>
          </p:cNvSpPr>
          <p:nvPr/>
        </p:nvSpPr>
        <p:spPr bwMode="auto">
          <a:xfrm flipV="1">
            <a:off x="8298657" y="4876748"/>
            <a:ext cx="1588"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 name="Line 322"/>
          <p:cNvSpPr>
            <a:spLocks noChangeShapeType="1"/>
          </p:cNvSpPr>
          <p:nvPr/>
        </p:nvSpPr>
        <p:spPr bwMode="auto">
          <a:xfrm>
            <a:off x="8298657" y="3752798"/>
            <a:ext cx="1588"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Freeform 323"/>
          <p:cNvSpPr>
            <a:spLocks/>
          </p:cNvSpPr>
          <p:nvPr/>
        </p:nvSpPr>
        <p:spPr bwMode="auto">
          <a:xfrm>
            <a:off x="8298657" y="3752798"/>
            <a:ext cx="1588" cy="1143000"/>
          </a:xfrm>
          <a:custGeom>
            <a:avLst/>
            <a:gdLst>
              <a:gd name="T0" fmla="*/ 0 w 1588"/>
              <a:gd name="T1" fmla="*/ 2147483647 h 186"/>
              <a:gd name="T2" fmla="*/ 0 w 1588"/>
              <a:gd name="T3" fmla="*/ 0 h 186"/>
              <a:gd name="T4" fmla="*/ 0 w 1588"/>
              <a:gd name="T5" fmla="*/ 0 h 186"/>
              <a:gd name="T6" fmla="*/ 0 60000 65536"/>
              <a:gd name="T7" fmla="*/ 0 60000 65536"/>
              <a:gd name="T8" fmla="*/ 0 60000 65536"/>
              <a:gd name="T9" fmla="*/ 0 w 1588"/>
              <a:gd name="T10" fmla="*/ 0 h 186"/>
              <a:gd name="T11" fmla="*/ 1588 w 1588"/>
              <a:gd name="T12" fmla="*/ 186 h 186"/>
            </a:gdLst>
            <a:ahLst/>
            <a:cxnLst>
              <a:cxn ang="T6">
                <a:pos x="T0" y="T1"/>
              </a:cxn>
              <a:cxn ang="T7">
                <a:pos x="T2" y="T3"/>
              </a:cxn>
              <a:cxn ang="T8">
                <a:pos x="T4" y="T5"/>
              </a:cxn>
            </a:cxnLst>
            <a:rect l="T9" t="T10" r="T11" b="T12"/>
            <a:pathLst>
              <a:path w="1588" h="186">
                <a:moveTo>
                  <a:pt x="0" y="186"/>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 name="Line 324"/>
          <p:cNvSpPr>
            <a:spLocks noChangeShapeType="1"/>
          </p:cNvSpPr>
          <p:nvPr/>
        </p:nvSpPr>
        <p:spPr bwMode="auto">
          <a:xfrm flipV="1">
            <a:off x="8470107" y="4876748"/>
            <a:ext cx="0"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 name="Line 325"/>
          <p:cNvSpPr>
            <a:spLocks noChangeShapeType="1"/>
          </p:cNvSpPr>
          <p:nvPr/>
        </p:nvSpPr>
        <p:spPr bwMode="auto">
          <a:xfrm>
            <a:off x="8470107" y="3752798"/>
            <a:ext cx="0"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 name="Freeform 326"/>
          <p:cNvSpPr>
            <a:spLocks/>
          </p:cNvSpPr>
          <p:nvPr/>
        </p:nvSpPr>
        <p:spPr bwMode="auto">
          <a:xfrm>
            <a:off x="8470107" y="3752798"/>
            <a:ext cx="0" cy="1143000"/>
          </a:xfrm>
          <a:custGeom>
            <a:avLst/>
            <a:gdLst>
              <a:gd name="T0" fmla="*/ 2147483647 h 186"/>
              <a:gd name="T1" fmla="*/ 0 h 186"/>
              <a:gd name="T2" fmla="*/ 0 h 186"/>
              <a:gd name="T3" fmla="*/ 0 60000 65536"/>
              <a:gd name="T4" fmla="*/ 0 60000 65536"/>
              <a:gd name="T5" fmla="*/ 0 60000 65536"/>
              <a:gd name="T6" fmla="*/ 0 h 186"/>
              <a:gd name="T7" fmla="*/ 186 h 186"/>
            </a:gdLst>
            <a:ahLst/>
            <a:cxnLst>
              <a:cxn ang="T3">
                <a:pos x="0" y="T0"/>
              </a:cxn>
              <a:cxn ang="T4">
                <a:pos x="0" y="T1"/>
              </a:cxn>
              <a:cxn ang="T5">
                <a:pos x="0" y="T2"/>
              </a:cxn>
            </a:cxnLst>
            <a:rect l="0" t="T6" r="0" b="T7"/>
            <a:pathLst>
              <a:path h="186">
                <a:moveTo>
                  <a:pt x="0" y="186"/>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 name="Line 327"/>
          <p:cNvSpPr>
            <a:spLocks noChangeShapeType="1"/>
          </p:cNvSpPr>
          <p:nvPr/>
        </p:nvSpPr>
        <p:spPr bwMode="auto">
          <a:xfrm flipV="1">
            <a:off x="8595520" y="4876748"/>
            <a:ext cx="0"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 name="Line 328"/>
          <p:cNvSpPr>
            <a:spLocks noChangeShapeType="1"/>
          </p:cNvSpPr>
          <p:nvPr/>
        </p:nvSpPr>
        <p:spPr bwMode="auto">
          <a:xfrm>
            <a:off x="8595520" y="3752798"/>
            <a:ext cx="0"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 name="Freeform 329"/>
          <p:cNvSpPr>
            <a:spLocks/>
          </p:cNvSpPr>
          <p:nvPr/>
        </p:nvSpPr>
        <p:spPr bwMode="auto">
          <a:xfrm>
            <a:off x="8595520" y="3752798"/>
            <a:ext cx="0" cy="1143000"/>
          </a:xfrm>
          <a:custGeom>
            <a:avLst/>
            <a:gdLst>
              <a:gd name="T0" fmla="*/ 2147483647 h 186"/>
              <a:gd name="T1" fmla="*/ 0 h 186"/>
              <a:gd name="T2" fmla="*/ 0 h 186"/>
              <a:gd name="T3" fmla="*/ 0 60000 65536"/>
              <a:gd name="T4" fmla="*/ 0 60000 65536"/>
              <a:gd name="T5" fmla="*/ 0 60000 65536"/>
              <a:gd name="T6" fmla="*/ 0 h 186"/>
              <a:gd name="T7" fmla="*/ 186 h 186"/>
            </a:gdLst>
            <a:ahLst/>
            <a:cxnLst>
              <a:cxn ang="T3">
                <a:pos x="0" y="T0"/>
              </a:cxn>
              <a:cxn ang="T4">
                <a:pos x="0" y="T1"/>
              </a:cxn>
              <a:cxn ang="T5">
                <a:pos x="0" y="T2"/>
              </a:cxn>
            </a:cxnLst>
            <a:rect l="0" t="T6" r="0" b="T7"/>
            <a:pathLst>
              <a:path h="186">
                <a:moveTo>
                  <a:pt x="0" y="186"/>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5" name="Line 330"/>
          <p:cNvSpPr>
            <a:spLocks noChangeShapeType="1"/>
          </p:cNvSpPr>
          <p:nvPr/>
        </p:nvSpPr>
        <p:spPr bwMode="auto">
          <a:xfrm flipV="1">
            <a:off x="8693945" y="4876748"/>
            <a:ext cx="1587"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 name="Line 331"/>
          <p:cNvSpPr>
            <a:spLocks noChangeShapeType="1"/>
          </p:cNvSpPr>
          <p:nvPr/>
        </p:nvSpPr>
        <p:spPr bwMode="auto">
          <a:xfrm>
            <a:off x="8693945" y="3752798"/>
            <a:ext cx="1587"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 name="Freeform 332"/>
          <p:cNvSpPr>
            <a:spLocks/>
          </p:cNvSpPr>
          <p:nvPr/>
        </p:nvSpPr>
        <p:spPr bwMode="auto">
          <a:xfrm>
            <a:off x="8693945" y="3752798"/>
            <a:ext cx="1587" cy="1143000"/>
          </a:xfrm>
          <a:custGeom>
            <a:avLst/>
            <a:gdLst>
              <a:gd name="T0" fmla="*/ 0 w 1587"/>
              <a:gd name="T1" fmla="*/ 2147483647 h 186"/>
              <a:gd name="T2" fmla="*/ 0 w 1587"/>
              <a:gd name="T3" fmla="*/ 0 h 186"/>
              <a:gd name="T4" fmla="*/ 0 w 1587"/>
              <a:gd name="T5" fmla="*/ 0 h 186"/>
              <a:gd name="T6" fmla="*/ 0 60000 65536"/>
              <a:gd name="T7" fmla="*/ 0 60000 65536"/>
              <a:gd name="T8" fmla="*/ 0 60000 65536"/>
              <a:gd name="T9" fmla="*/ 0 w 1587"/>
              <a:gd name="T10" fmla="*/ 0 h 186"/>
              <a:gd name="T11" fmla="*/ 1587 w 1587"/>
              <a:gd name="T12" fmla="*/ 186 h 186"/>
            </a:gdLst>
            <a:ahLst/>
            <a:cxnLst>
              <a:cxn ang="T6">
                <a:pos x="T0" y="T1"/>
              </a:cxn>
              <a:cxn ang="T7">
                <a:pos x="T2" y="T3"/>
              </a:cxn>
              <a:cxn ang="T8">
                <a:pos x="T4" y="T5"/>
              </a:cxn>
            </a:cxnLst>
            <a:rect l="T9" t="T10" r="T11" b="T12"/>
            <a:pathLst>
              <a:path w="1587" h="186">
                <a:moveTo>
                  <a:pt x="0" y="186"/>
                </a:moveTo>
                <a:lnTo>
                  <a:pt x="0" y="0"/>
                </a:lnTo>
              </a:path>
            </a:pathLst>
          </a:custGeom>
          <a:noFill/>
          <a:ln w="0">
            <a:solidFill>
              <a:schemeClr val="bg2"/>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8" name="Line 333"/>
          <p:cNvSpPr>
            <a:spLocks noChangeShapeType="1"/>
          </p:cNvSpPr>
          <p:nvPr/>
        </p:nvSpPr>
        <p:spPr bwMode="auto">
          <a:xfrm flipV="1">
            <a:off x="8773320" y="4876748"/>
            <a:ext cx="1587"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 name="Line 334"/>
          <p:cNvSpPr>
            <a:spLocks noChangeShapeType="1"/>
          </p:cNvSpPr>
          <p:nvPr/>
        </p:nvSpPr>
        <p:spPr bwMode="auto">
          <a:xfrm>
            <a:off x="8773320" y="3752798"/>
            <a:ext cx="1587"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 name="Freeform 335"/>
          <p:cNvSpPr>
            <a:spLocks/>
          </p:cNvSpPr>
          <p:nvPr/>
        </p:nvSpPr>
        <p:spPr bwMode="auto">
          <a:xfrm>
            <a:off x="8773320" y="3752798"/>
            <a:ext cx="1587" cy="1143000"/>
          </a:xfrm>
          <a:custGeom>
            <a:avLst/>
            <a:gdLst>
              <a:gd name="T0" fmla="*/ 0 w 1587"/>
              <a:gd name="T1" fmla="*/ 2147483647 h 186"/>
              <a:gd name="T2" fmla="*/ 0 w 1587"/>
              <a:gd name="T3" fmla="*/ 0 h 186"/>
              <a:gd name="T4" fmla="*/ 0 w 1587"/>
              <a:gd name="T5" fmla="*/ 0 h 186"/>
              <a:gd name="T6" fmla="*/ 0 60000 65536"/>
              <a:gd name="T7" fmla="*/ 0 60000 65536"/>
              <a:gd name="T8" fmla="*/ 0 60000 65536"/>
              <a:gd name="T9" fmla="*/ 0 w 1587"/>
              <a:gd name="T10" fmla="*/ 0 h 186"/>
              <a:gd name="T11" fmla="*/ 1587 w 1587"/>
              <a:gd name="T12" fmla="*/ 186 h 186"/>
            </a:gdLst>
            <a:ahLst/>
            <a:cxnLst>
              <a:cxn ang="T6">
                <a:pos x="T0" y="T1"/>
              </a:cxn>
              <a:cxn ang="T7">
                <a:pos x="T2" y="T3"/>
              </a:cxn>
              <a:cxn ang="T8">
                <a:pos x="T4" y="T5"/>
              </a:cxn>
            </a:cxnLst>
            <a:rect l="T9" t="T10" r="T11" b="T12"/>
            <a:pathLst>
              <a:path w="1587" h="186">
                <a:moveTo>
                  <a:pt x="0" y="186"/>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 name="Line 336"/>
          <p:cNvSpPr>
            <a:spLocks noChangeShapeType="1"/>
          </p:cNvSpPr>
          <p:nvPr/>
        </p:nvSpPr>
        <p:spPr bwMode="auto">
          <a:xfrm flipV="1">
            <a:off x="8839995" y="4876748"/>
            <a:ext cx="0"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 name="Line 337"/>
          <p:cNvSpPr>
            <a:spLocks noChangeShapeType="1"/>
          </p:cNvSpPr>
          <p:nvPr/>
        </p:nvSpPr>
        <p:spPr bwMode="auto">
          <a:xfrm>
            <a:off x="8839995" y="3752798"/>
            <a:ext cx="0"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 name="Freeform 338"/>
          <p:cNvSpPr>
            <a:spLocks/>
          </p:cNvSpPr>
          <p:nvPr/>
        </p:nvSpPr>
        <p:spPr bwMode="auto">
          <a:xfrm>
            <a:off x="8839995" y="3752798"/>
            <a:ext cx="0" cy="1143000"/>
          </a:xfrm>
          <a:custGeom>
            <a:avLst/>
            <a:gdLst>
              <a:gd name="T0" fmla="*/ 2147483647 h 186"/>
              <a:gd name="T1" fmla="*/ 0 h 186"/>
              <a:gd name="T2" fmla="*/ 0 h 186"/>
              <a:gd name="T3" fmla="*/ 0 60000 65536"/>
              <a:gd name="T4" fmla="*/ 0 60000 65536"/>
              <a:gd name="T5" fmla="*/ 0 60000 65536"/>
              <a:gd name="T6" fmla="*/ 0 h 186"/>
              <a:gd name="T7" fmla="*/ 186 h 186"/>
            </a:gdLst>
            <a:ahLst/>
            <a:cxnLst>
              <a:cxn ang="T3">
                <a:pos x="0" y="T0"/>
              </a:cxn>
              <a:cxn ang="T4">
                <a:pos x="0" y="T1"/>
              </a:cxn>
              <a:cxn ang="T5">
                <a:pos x="0" y="T2"/>
              </a:cxn>
            </a:cxnLst>
            <a:rect l="0" t="T6" r="0" b="T7"/>
            <a:pathLst>
              <a:path h="186">
                <a:moveTo>
                  <a:pt x="0" y="186"/>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4" name="Line 339"/>
          <p:cNvSpPr>
            <a:spLocks noChangeShapeType="1"/>
          </p:cNvSpPr>
          <p:nvPr/>
        </p:nvSpPr>
        <p:spPr bwMode="auto">
          <a:xfrm flipV="1">
            <a:off x="8898732" y="4876748"/>
            <a:ext cx="1588"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 name="Line 340"/>
          <p:cNvSpPr>
            <a:spLocks noChangeShapeType="1"/>
          </p:cNvSpPr>
          <p:nvPr/>
        </p:nvSpPr>
        <p:spPr bwMode="auto">
          <a:xfrm>
            <a:off x="8898732" y="3752798"/>
            <a:ext cx="1588"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 name="Freeform 341"/>
          <p:cNvSpPr>
            <a:spLocks/>
          </p:cNvSpPr>
          <p:nvPr/>
        </p:nvSpPr>
        <p:spPr bwMode="auto">
          <a:xfrm>
            <a:off x="8898732" y="3752798"/>
            <a:ext cx="1588" cy="1143000"/>
          </a:xfrm>
          <a:custGeom>
            <a:avLst/>
            <a:gdLst>
              <a:gd name="T0" fmla="*/ 0 w 1588"/>
              <a:gd name="T1" fmla="*/ 2147483647 h 186"/>
              <a:gd name="T2" fmla="*/ 0 w 1588"/>
              <a:gd name="T3" fmla="*/ 0 h 186"/>
              <a:gd name="T4" fmla="*/ 0 w 1588"/>
              <a:gd name="T5" fmla="*/ 0 h 186"/>
              <a:gd name="T6" fmla="*/ 0 60000 65536"/>
              <a:gd name="T7" fmla="*/ 0 60000 65536"/>
              <a:gd name="T8" fmla="*/ 0 60000 65536"/>
              <a:gd name="T9" fmla="*/ 0 w 1588"/>
              <a:gd name="T10" fmla="*/ 0 h 186"/>
              <a:gd name="T11" fmla="*/ 1588 w 1588"/>
              <a:gd name="T12" fmla="*/ 186 h 186"/>
            </a:gdLst>
            <a:ahLst/>
            <a:cxnLst>
              <a:cxn ang="T6">
                <a:pos x="T0" y="T1"/>
              </a:cxn>
              <a:cxn ang="T7">
                <a:pos x="T2" y="T3"/>
              </a:cxn>
              <a:cxn ang="T8">
                <a:pos x="T4" y="T5"/>
              </a:cxn>
            </a:cxnLst>
            <a:rect l="T9" t="T10" r="T11" b="T12"/>
            <a:pathLst>
              <a:path w="1588" h="186">
                <a:moveTo>
                  <a:pt x="0" y="186"/>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7" name="Line 342"/>
          <p:cNvSpPr>
            <a:spLocks noChangeShapeType="1"/>
          </p:cNvSpPr>
          <p:nvPr/>
        </p:nvSpPr>
        <p:spPr bwMode="auto">
          <a:xfrm flipV="1">
            <a:off x="8944770" y="4876748"/>
            <a:ext cx="1587"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 name="Line 343"/>
          <p:cNvSpPr>
            <a:spLocks noChangeShapeType="1"/>
          </p:cNvSpPr>
          <p:nvPr/>
        </p:nvSpPr>
        <p:spPr bwMode="auto">
          <a:xfrm>
            <a:off x="8944770" y="3752798"/>
            <a:ext cx="1587"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 name="Freeform 344"/>
          <p:cNvSpPr>
            <a:spLocks/>
          </p:cNvSpPr>
          <p:nvPr/>
        </p:nvSpPr>
        <p:spPr bwMode="auto">
          <a:xfrm>
            <a:off x="8944770" y="3752798"/>
            <a:ext cx="1587" cy="1143000"/>
          </a:xfrm>
          <a:custGeom>
            <a:avLst/>
            <a:gdLst>
              <a:gd name="T0" fmla="*/ 0 w 1587"/>
              <a:gd name="T1" fmla="*/ 2147483647 h 186"/>
              <a:gd name="T2" fmla="*/ 0 w 1587"/>
              <a:gd name="T3" fmla="*/ 0 h 186"/>
              <a:gd name="T4" fmla="*/ 0 w 1587"/>
              <a:gd name="T5" fmla="*/ 0 h 186"/>
              <a:gd name="T6" fmla="*/ 0 60000 65536"/>
              <a:gd name="T7" fmla="*/ 0 60000 65536"/>
              <a:gd name="T8" fmla="*/ 0 60000 65536"/>
              <a:gd name="T9" fmla="*/ 0 w 1587"/>
              <a:gd name="T10" fmla="*/ 0 h 186"/>
              <a:gd name="T11" fmla="*/ 1587 w 1587"/>
              <a:gd name="T12" fmla="*/ 186 h 186"/>
            </a:gdLst>
            <a:ahLst/>
            <a:cxnLst>
              <a:cxn ang="T6">
                <a:pos x="T0" y="T1"/>
              </a:cxn>
              <a:cxn ang="T7">
                <a:pos x="T2" y="T3"/>
              </a:cxn>
              <a:cxn ang="T8">
                <a:pos x="T4" y="T5"/>
              </a:cxn>
            </a:cxnLst>
            <a:rect l="T9" t="T10" r="T11" b="T12"/>
            <a:pathLst>
              <a:path w="1587" h="186">
                <a:moveTo>
                  <a:pt x="0" y="186"/>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0" name="Line 345"/>
          <p:cNvSpPr>
            <a:spLocks noChangeShapeType="1"/>
          </p:cNvSpPr>
          <p:nvPr/>
        </p:nvSpPr>
        <p:spPr bwMode="auto">
          <a:xfrm flipV="1">
            <a:off x="8992395" y="4876748"/>
            <a:ext cx="0"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 name="Line 346"/>
          <p:cNvSpPr>
            <a:spLocks noChangeShapeType="1"/>
          </p:cNvSpPr>
          <p:nvPr/>
        </p:nvSpPr>
        <p:spPr bwMode="auto">
          <a:xfrm>
            <a:off x="8992395" y="3752798"/>
            <a:ext cx="0"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 name="Freeform 347"/>
          <p:cNvSpPr>
            <a:spLocks/>
          </p:cNvSpPr>
          <p:nvPr/>
        </p:nvSpPr>
        <p:spPr bwMode="auto">
          <a:xfrm>
            <a:off x="8992395" y="3752798"/>
            <a:ext cx="0" cy="1143000"/>
          </a:xfrm>
          <a:custGeom>
            <a:avLst/>
            <a:gdLst>
              <a:gd name="T0" fmla="*/ 2147483647 h 186"/>
              <a:gd name="T1" fmla="*/ 0 h 186"/>
              <a:gd name="T2" fmla="*/ 0 h 186"/>
              <a:gd name="T3" fmla="*/ 0 60000 65536"/>
              <a:gd name="T4" fmla="*/ 0 60000 65536"/>
              <a:gd name="T5" fmla="*/ 0 60000 65536"/>
              <a:gd name="T6" fmla="*/ 0 h 186"/>
              <a:gd name="T7" fmla="*/ 186 h 186"/>
            </a:gdLst>
            <a:ahLst/>
            <a:cxnLst>
              <a:cxn ang="T3">
                <a:pos x="0" y="T0"/>
              </a:cxn>
              <a:cxn ang="T4">
                <a:pos x="0" y="T1"/>
              </a:cxn>
              <a:cxn ang="T5">
                <a:pos x="0" y="T2"/>
              </a:cxn>
            </a:cxnLst>
            <a:rect l="0" t="T6" r="0" b="T7"/>
            <a:pathLst>
              <a:path h="186">
                <a:moveTo>
                  <a:pt x="0" y="186"/>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3" name="Line 348"/>
          <p:cNvSpPr>
            <a:spLocks noChangeShapeType="1"/>
          </p:cNvSpPr>
          <p:nvPr/>
        </p:nvSpPr>
        <p:spPr bwMode="auto">
          <a:xfrm flipV="1">
            <a:off x="8992395" y="4864048"/>
            <a:ext cx="0" cy="317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 name="Line 349"/>
          <p:cNvSpPr>
            <a:spLocks noChangeShapeType="1"/>
          </p:cNvSpPr>
          <p:nvPr/>
        </p:nvSpPr>
        <p:spPr bwMode="auto">
          <a:xfrm>
            <a:off x="8992395" y="3752798"/>
            <a:ext cx="0" cy="238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 name="Line 350"/>
          <p:cNvSpPr>
            <a:spLocks noChangeShapeType="1"/>
          </p:cNvSpPr>
          <p:nvPr/>
        </p:nvSpPr>
        <p:spPr bwMode="auto">
          <a:xfrm flipV="1">
            <a:off x="9294020" y="4876748"/>
            <a:ext cx="1587"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 name="Line 351"/>
          <p:cNvSpPr>
            <a:spLocks noChangeShapeType="1"/>
          </p:cNvSpPr>
          <p:nvPr/>
        </p:nvSpPr>
        <p:spPr bwMode="auto">
          <a:xfrm>
            <a:off x="9294020" y="3752798"/>
            <a:ext cx="1587"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 name="Freeform 352"/>
          <p:cNvSpPr>
            <a:spLocks/>
          </p:cNvSpPr>
          <p:nvPr/>
        </p:nvSpPr>
        <p:spPr bwMode="auto">
          <a:xfrm>
            <a:off x="9294020" y="3752798"/>
            <a:ext cx="1587" cy="1143000"/>
          </a:xfrm>
          <a:custGeom>
            <a:avLst/>
            <a:gdLst>
              <a:gd name="T0" fmla="*/ 0 w 1587"/>
              <a:gd name="T1" fmla="*/ 2147483647 h 186"/>
              <a:gd name="T2" fmla="*/ 0 w 1587"/>
              <a:gd name="T3" fmla="*/ 0 h 186"/>
              <a:gd name="T4" fmla="*/ 0 w 1587"/>
              <a:gd name="T5" fmla="*/ 0 h 186"/>
              <a:gd name="T6" fmla="*/ 0 60000 65536"/>
              <a:gd name="T7" fmla="*/ 0 60000 65536"/>
              <a:gd name="T8" fmla="*/ 0 60000 65536"/>
              <a:gd name="T9" fmla="*/ 0 w 1587"/>
              <a:gd name="T10" fmla="*/ 0 h 186"/>
              <a:gd name="T11" fmla="*/ 1587 w 1587"/>
              <a:gd name="T12" fmla="*/ 186 h 186"/>
            </a:gdLst>
            <a:ahLst/>
            <a:cxnLst>
              <a:cxn ang="T6">
                <a:pos x="T0" y="T1"/>
              </a:cxn>
              <a:cxn ang="T7">
                <a:pos x="T2" y="T3"/>
              </a:cxn>
              <a:cxn ang="T8">
                <a:pos x="T4" y="T5"/>
              </a:cxn>
            </a:cxnLst>
            <a:rect l="T9" t="T10" r="T11" b="T12"/>
            <a:pathLst>
              <a:path w="1587" h="186">
                <a:moveTo>
                  <a:pt x="0" y="186"/>
                </a:moveTo>
                <a:lnTo>
                  <a:pt x="0" y="0"/>
                </a:lnTo>
              </a:path>
            </a:pathLst>
          </a:custGeom>
          <a:noFill/>
          <a:ln w="0">
            <a:solidFill>
              <a:schemeClr val="bg2"/>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8" name="Line 353"/>
          <p:cNvSpPr>
            <a:spLocks noChangeShapeType="1"/>
          </p:cNvSpPr>
          <p:nvPr/>
        </p:nvSpPr>
        <p:spPr bwMode="auto">
          <a:xfrm flipV="1">
            <a:off x="9467057" y="4876748"/>
            <a:ext cx="0"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 name="Line 354"/>
          <p:cNvSpPr>
            <a:spLocks noChangeShapeType="1"/>
          </p:cNvSpPr>
          <p:nvPr/>
        </p:nvSpPr>
        <p:spPr bwMode="auto">
          <a:xfrm>
            <a:off x="9467057" y="3752798"/>
            <a:ext cx="0"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 name="Freeform 355"/>
          <p:cNvSpPr>
            <a:spLocks/>
          </p:cNvSpPr>
          <p:nvPr/>
        </p:nvSpPr>
        <p:spPr bwMode="auto">
          <a:xfrm>
            <a:off x="9467057" y="3752798"/>
            <a:ext cx="0" cy="1143000"/>
          </a:xfrm>
          <a:custGeom>
            <a:avLst/>
            <a:gdLst>
              <a:gd name="T0" fmla="*/ 2147483647 h 186"/>
              <a:gd name="T1" fmla="*/ 0 h 186"/>
              <a:gd name="T2" fmla="*/ 0 h 186"/>
              <a:gd name="T3" fmla="*/ 0 60000 65536"/>
              <a:gd name="T4" fmla="*/ 0 60000 65536"/>
              <a:gd name="T5" fmla="*/ 0 60000 65536"/>
              <a:gd name="T6" fmla="*/ 0 h 186"/>
              <a:gd name="T7" fmla="*/ 186 h 186"/>
            </a:gdLst>
            <a:ahLst/>
            <a:cxnLst>
              <a:cxn ang="T3">
                <a:pos x="0" y="T0"/>
              </a:cxn>
              <a:cxn ang="T4">
                <a:pos x="0" y="T1"/>
              </a:cxn>
              <a:cxn ang="T5">
                <a:pos x="0" y="T2"/>
              </a:cxn>
            </a:cxnLst>
            <a:rect l="0" t="T6" r="0" b="T7"/>
            <a:pathLst>
              <a:path h="186">
                <a:moveTo>
                  <a:pt x="0" y="186"/>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 name="Line 356"/>
          <p:cNvSpPr>
            <a:spLocks noChangeShapeType="1"/>
          </p:cNvSpPr>
          <p:nvPr/>
        </p:nvSpPr>
        <p:spPr bwMode="auto">
          <a:xfrm flipV="1">
            <a:off x="9592470" y="4876748"/>
            <a:ext cx="0"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 name="Line 357"/>
          <p:cNvSpPr>
            <a:spLocks noChangeShapeType="1"/>
          </p:cNvSpPr>
          <p:nvPr/>
        </p:nvSpPr>
        <p:spPr bwMode="auto">
          <a:xfrm>
            <a:off x="9592470" y="3752798"/>
            <a:ext cx="0"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 name="Freeform 358"/>
          <p:cNvSpPr>
            <a:spLocks/>
          </p:cNvSpPr>
          <p:nvPr/>
        </p:nvSpPr>
        <p:spPr bwMode="auto">
          <a:xfrm>
            <a:off x="9592470" y="3752798"/>
            <a:ext cx="0" cy="1143000"/>
          </a:xfrm>
          <a:custGeom>
            <a:avLst/>
            <a:gdLst>
              <a:gd name="T0" fmla="*/ 2147483647 h 186"/>
              <a:gd name="T1" fmla="*/ 0 h 186"/>
              <a:gd name="T2" fmla="*/ 0 h 186"/>
              <a:gd name="T3" fmla="*/ 0 60000 65536"/>
              <a:gd name="T4" fmla="*/ 0 60000 65536"/>
              <a:gd name="T5" fmla="*/ 0 60000 65536"/>
              <a:gd name="T6" fmla="*/ 0 h 186"/>
              <a:gd name="T7" fmla="*/ 186 h 186"/>
            </a:gdLst>
            <a:ahLst/>
            <a:cxnLst>
              <a:cxn ang="T3">
                <a:pos x="0" y="T0"/>
              </a:cxn>
              <a:cxn ang="T4">
                <a:pos x="0" y="T1"/>
              </a:cxn>
              <a:cxn ang="T5">
                <a:pos x="0" y="T2"/>
              </a:cxn>
            </a:cxnLst>
            <a:rect l="0" t="T6" r="0" b="T7"/>
            <a:pathLst>
              <a:path h="186">
                <a:moveTo>
                  <a:pt x="0" y="186"/>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4" name="Line 359"/>
          <p:cNvSpPr>
            <a:spLocks noChangeShapeType="1"/>
          </p:cNvSpPr>
          <p:nvPr/>
        </p:nvSpPr>
        <p:spPr bwMode="auto">
          <a:xfrm flipV="1">
            <a:off x="9684545" y="4876748"/>
            <a:ext cx="1587"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5" name="Line 360"/>
          <p:cNvSpPr>
            <a:spLocks noChangeShapeType="1"/>
          </p:cNvSpPr>
          <p:nvPr/>
        </p:nvSpPr>
        <p:spPr bwMode="auto">
          <a:xfrm>
            <a:off x="9684545" y="3752798"/>
            <a:ext cx="1587"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 name="Freeform 361"/>
          <p:cNvSpPr>
            <a:spLocks/>
          </p:cNvSpPr>
          <p:nvPr/>
        </p:nvSpPr>
        <p:spPr bwMode="auto">
          <a:xfrm>
            <a:off x="9684545" y="3752798"/>
            <a:ext cx="1587" cy="1143000"/>
          </a:xfrm>
          <a:custGeom>
            <a:avLst/>
            <a:gdLst>
              <a:gd name="T0" fmla="*/ 0 w 1587"/>
              <a:gd name="T1" fmla="*/ 2147483647 h 186"/>
              <a:gd name="T2" fmla="*/ 0 w 1587"/>
              <a:gd name="T3" fmla="*/ 0 h 186"/>
              <a:gd name="T4" fmla="*/ 0 w 1587"/>
              <a:gd name="T5" fmla="*/ 0 h 186"/>
              <a:gd name="T6" fmla="*/ 0 60000 65536"/>
              <a:gd name="T7" fmla="*/ 0 60000 65536"/>
              <a:gd name="T8" fmla="*/ 0 60000 65536"/>
              <a:gd name="T9" fmla="*/ 0 w 1587"/>
              <a:gd name="T10" fmla="*/ 0 h 186"/>
              <a:gd name="T11" fmla="*/ 1587 w 1587"/>
              <a:gd name="T12" fmla="*/ 186 h 186"/>
            </a:gdLst>
            <a:ahLst/>
            <a:cxnLst>
              <a:cxn ang="T6">
                <a:pos x="T0" y="T1"/>
              </a:cxn>
              <a:cxn ang="T7">
                <a:pos x="T2" y="T3"/>
              </a:cxn>
              <a:cxn ang="T8">
                <a:pos x="T4" y="T5"/>
              </a:cxn>
            </a:cxnLst>
            <a:rect l="T9" t="T10" r="T11" b="T12"/>
            <a:pathLst>
              <a:path w="1587" h="186">
                <a:moveTo>
                  <a:pt x="0" y="186"/>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7" name="Line 362"/>
          <p:cNvSpPr>
            <a:spLocks noChangeShapeType="1"/>
          </p:cNvSpPr>
          <p:nvPr/>
        </p:nvSpPr>
        <p:spPr bwMode="auto">
          <a:xfrm flipV="1">
            <a:off x="9762332" y="4876748"/>
            <a:ext cx="1588"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8" name="Line 363"/>
          <p:cNvSpPr>
            <a:spLocks noChangeShapeType="1"/>
          </p:cNvSpPr>
          <p:nvPr/>
        </p:nvSpPr>
        <p:spPr bwMode="auto">
          <a:xfrm>
            <a:off x="9762332" y="3752798"/>
            <a:ext cx="1588"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9" name="Freeform 364"/>
          <p:cNvSpPr>
            <a:spLocks/>
          </p:cNvSpPr>
          <p:nvPr/>
        </p:nvSpPr>
        <p:spPr bwMode="auto">
          <a:xfrm>
            <a:off x="9762332" y="3752798"/>
            <a:ext cx="1588" cy="1143000"/>
          </a:xfrm>
          <a:custGeom>
            <a:avLst/>
            <a:gdLst>
              <a:gd name="T0" fmla="*/ 0 w 1588"/>
              <a:gd name="T1" fmla="*/ 2147483647 h 186"/>
              <a:gd name="T2" fmla="*/ 0 w 1588"/>
              <a:gd name="T3" fmla="*/ 0 h 186"/>
              <a:gd name="T4" fmla="*/ 0 w 1588"/>
              <a:gd name="T5" fmla="*/ 0 h 186"/>
              <a:gd name="T6" fmla="*/ 0 60000 65536"/>
              <a:gd name="T7" fmla="*/ 0 60000 65536"/>
              <a:gd name="T8" fmla="*/ 0 60000 65536"/>
              <a:gd name="T9" fmla="*/ 0 w 1588"/>
              <a:gd name="T10" fmla="*/ 0 h 186"/>
              <a:gd name="T11" fmla="*/ 1588 w 1588"/>
              <a:gd name="T12" fmla="*/ 186 h 186"/>
            </a:gdLst>
            <a:ahLst/>
            <a:cxnLst>
              <a:cxn ang="T6">
                <a:pos x="T0" y="T1"/>
              </a:cxn>
              <a:cxn ang="T7">
                <a:pos x="T2" y="T3"/>
              </a:cxn>
              <a:cxn ang="T8">
                <a:pos x="T4" y="T5"/>
              </a:cxn>
            </a:cxnLst>
            <a:rect l="T9" t="T10" r="T11" b="T12"/>
            <a:pathLst>
              <a:path w="1588" h="186">
                <a:moveTo>
                  <a:pt x="0" y="186"/>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0" name="Line 365"/>
          <p:cNvSpPr>
            <a:spLocks noChangeShapeType="1"/>
          </p:cNvSpPr>
          <p:nvPr/>
        </p:nvSpPr>
        <p:spPr bwMode="auto">
          <a:xfrm flipV="1">
            <a:off x="9829007" y="4876748"/>
            <a:ext cx="1588"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 name="Line 366"/>
          <p:cNvSpPr>
            <a:spLocks noChangeShapeType="1"/>
          </p:cNvSpPr>
          <p:nvPr/>
        </p:nvSpPr>
        <p:spPr bwMode="auto">
          <a:xfrm>
            <a:off x="9829007" y="3752798"/>
            <a:ext cx="1588"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2" name="Freeform 367"/>
          <p:cNvSpPr>
            <a:spLocks/>
          </p:cNvSpPr>
          <p:nvPr/>
        </p:nvSpPr>
        <p:spPr bwMode="auto">
          <a:xfrm>
            <a:off x="9829007" y="3752798"/>
            <a:ext cx="1588" cy="1143000"/>
          </a:xfrm>
          <a:custGeom>
            <a:avLst/>
            <a:gdLst>
              <a:gd name="T0" fmla="*/ 0 w 1588"/>
              <a:gd name="T1" fmla="*/ 2147483647 h 186"/>
              <a:gd name="T2" fmla="*/ 0 w 1588"/>
              <a:gd name="T3" fmla="*/ 0 h 186"/>
              <a:gd name="T4" fmla="*/ 0 w 1588"/>
              <a:gd name="T5" fmla="*/ 0 h 186"/>
              <a:gd name="T6" fmla="*/ 0 60000 65536"/>
              <a:gd name="T7" fmla="*/ 0 60000 65536"/>
              <a:gd name="T8" fmla="*/ 0 60000 65536"/>
              <a:gd name="T9" fmla="*/ 0 w 1588"/>
              <a:gd name="T10" fmla="*/ 0 h 186"/>
              <a:gd name="T11" fmla="*/ 1588 w 1588"/>
              <a:gd name="T12" fmla="*/ 186 h 186"/>
            </a:gdLst>
            <a:ahLst/>
            <a:cxnLst>
              <a:cxn ang="T6">
                <a:pos x="T0" y="T1"/>
              </a:cxn>
              <a:cxn ang="T7">
                <a:pos x="T2" y="T3"/>
              </a:cxn>
              <a:cxn ang="T8">
                <a:pos x="T4" y="T5"/>
              </a:cxn>
            </a:cxnLst>
            <a:rect l="T9" t="T10" r="T11" b="T12"/>
            <a:pathLst>
              <a:path w="1588" h="186">
                <a:moveTo>
                  <a:pt x="0" y="186"/>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3" name="Line 368"/>
          <p:cNvSpPr>
            <a:spLocks noChangeShapeType="1"/>
          </p:cNvSpPr>
          <p:nvPr/>
        </p:nvSpPr>
        <p:spPr bwMode="auto">
          <a:xfrm flipV="1">
            <a:off x="9887745" y="4876748"/>
            <a:ext cx="1587"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 name="Line 369"/>
          <p:cNvSpPr>
            <a:spLocks noChangeShapeType="1"/>
          </p:cNvSpPr>
          <p:nvPr/>
        </p:nvSpPr>
        <p:spPr bwMode="auto">
          <a:xfrm>
            <a:off x="9887745" y="3752798"/>
            <a:ext cx="1587"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5" name="Freeform 370"/>
          <p:cNvSpPr>
            <a:spLocks/>
          </p:cNvSpPr>
          <p:nvPr/>
        </p:nvSpPr>
        <p:spPr bwMode="auto">
          <a:xfrm>
            <a:off x="9887745" y="3752798"/>
            <a:ext cx="1587" cy="1143000"/>
          </a:xfrm>
          <a:custGeom>
            <a:avLst/>
            <a:gdLst>
              <a:gd name="T0" fmla="*/ 0 w 1587"/>
              <a:gd name="T1" fmla="*/ 2147483647 h 186"/>
              <a:gd name="T2" fmla="*/ 0 w 1587"/>
              <a:gd name="T3" fmla="*/ 0 h 186"/>
              <a:gd name="T4" fmla="*/ 0 w 1587"/>
              <a:gd name="T5" fmla="*/ 0 h 186"/>
              <a:gd name="T6" fmla="*/ 0 60000 65536"/>
              <a:gd name="T7" fmla="*/ 0 60000 65536"/>
              <a:gd name="T8" fmla="*/ 0 60000 65536"/>
              <a:gd name="T9" fmla="*/ 0 w 1587"/>
              <a:gd name="T10" fmla="*/ 0 h 186"/>
              <a:gd name="T11" fmla="*/ 1587 w 1587"/>
              <a:gd name="T12" fmla="*/ 186 h 186"/>
            </a:gdLst>
            <a:ahLst/>
            <a:cxnLst>
              <a:cxn ang="T6">
                <a:pos x="T0" y="T1"/>
              </a:cxn>
              <a:cxn ang="T7">
                <a:pos x="T2" y="T3"/>
              </a:cxn>
              <a:cxn ang="T8">
                <a:pos x="T4" y="T5"/>
              </a:cxn>
            </a:cxnLst>
            <a:rect l="T9" t="T10" r="T11" b="T12"/>
            <a:pathLst>
              <a:path w="1587" h="186">
                <a:moveTo>
                  <a:pt x="0" y="186"/>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6" name="Line 371"/>
          <p:cNvSpPr>
            <a:spLocks noChangeShapeType="1"/>
          </p:cNvSpPr>
          <p:nvPr/>
        </p:nvSpPr>
        <p:spPr bwMode="auto">
          <a:xfrm flipV="1">
            <a:off x="9941720" y="4876748"/>
            <a:ext cx="0"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7" name="Line 372"/>
          <p:cNvSpPr>
            <a:spLocks noChangeShapeType="1"/>
          </p:cNvSpPr>
          <p:nvPr/>
        </p:nvSpPr>
        <p:spPr bwMode="auto">
          <a:xfrm>
            <a:off x="9941720" y="3752798"/>
            <a:ext cx="0"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8" name="Freeform 373"/>
          <p:cNvSpPr>
            <a:spLocks/>
          </p:cNvSpPr>
          <p:nvPr/>
        </p:nvSpPr>
        <p:spPr bwMode="auto">
          <a:xfrm>
            <a:off x="9941720" y="3752798"/>
            <a:ext cx="0" cy="1143000"/>
          </a:xfrm>
          <a:custGeom>
            <a:avLst/>
            <a:gdLst>
              <a:gd name="T0" fmla="*/ 2147483647 h 186"/>
              <a:gd name="T1" fmla="*/ 0 h 186"/>
              <a:gd name="T2" fmla="*/ 0 h 186"/>
              <a:gd name="T3" fmla="*/ 0 60000 65536"/>
              <a:gd name="T4" fmla="*/ 0 60000 65536"/>
              <a:gd name="T5" fmla="*/ 0 60000 65536"/>
              <a:gd name="T6" fmla="*/ 0 h 186"/>
              <a:gd name="T7" fmla="*/ 186 h 186"/>
            </a:gdLst>
            <a:ahLst/>
            <a:cxnLst>
              <a:cxn ang="T3">
                <a:pos x="0" y="T0"/>
              </a:cxn>
              <a:cxn ang="T4">
                <a:pos x="0" y="T1"/>
              </a:cxn>
              <a:cxn ang="T5">
                <a:pos x="0" y="T2"/>
              </a:cxn>
            </a:cxnLst>
            <a:rect l="0" t="T6" r="0" b="T7"/>
            <a:pathLst>
              <a:path h="186">
                <a:moveTo>
                  <a:pt x="0" y="186"/>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9" name="Line 374"/>
          <p:cNvSpPr>
            <a:spLocks noChangeShapeType="1"/>
          </p:cNvSpPr>
          <p:nvPr/>
        </p:nvSpPr>
        <p:spPr bwMode="auto">
          <a:xfrm flipV="1">
            <a:off x="9987757" y="4876748"/>
            <a:ext cx="0"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0" name="Line 375"/>
          <p:cNvSpPr>
            <a:spLocks noChangeShapeType="1"/>
          </p:cNvSpPr>
          <p:nvPr/>
        </p:nvSpPr>
        <p:spPr bwMode="auto">
          <a:xfrm>
            <a:off x="9987757" y="3752798"/>
            <a:ext cx="0"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 name="Freeform 376"/>
          <p:cNvSpPr>
            <a:spLocks/>
          </p:cNvSpPr>
          <p:nvPr/>
        </p:nvSpPr>
        <p:spPr bwMode="auto">
          <a:xfrm>
            <a:off x="9987757" y="3752798"/>
            <a:ext cx="0" cy="1143000"/>
          </a:xfrm>
          <a:custGeom>
            <a:avLst/>
            <a:gdLst>
              <a:gd name="T0" fmla="*/ 2147483647 h 186"/>
              <a:gd name="T1" fmla="*/ 0 h 186"/>
              <a:gd name="T2" fmla="*/ 0 h 186"/>
              <a:gd name="T3" fmla="*/ 0 60000 65536"/>
              <a:gd name="T4" fmla="*/ 0 60000 65536"/>
              <a:gd name="T5" fmla="*/ 0 60000 65536"/>
              <a:gd name="T6" fmla="*/ 0 h 186"/>
              <a:gd name="T7" fmla="*/ 186 h 186"/>
            </a:gdLst>
            <a:ahLst/>
            <a:cxnLst>
              <a:cxn ang="T3">
                <a:pos x="0" y="T0"/>
              </a:cxn>
              <a:cxn ang="T4">
                <a:pos x="0" y="T1"/>
              </a:cxn>
              <a:cxn ang="T5">
                <a:pos x="0" y="T2"/>
              </a:cxn>
            </a:cxnLst>
            <a:rect l="0" t="T6" r="0" b="T7"/>
            <a:pathLst>
              <a:path h="186">
                <a:moveTo>
                  <a:pt x="0" y="186"/>
                </a:moveTo>
                <a:lnTo>
                  <a:pt x="0" y="0"/>
                </a:lnTo>
              </a:path>
            </a:pathLst>
          </a:custGeom>
          <a:noFill/>
          <a:ln w="0">
            <a:solidFill>
              <a:schemeClr val="bg2"/>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2" name="Line 377"/>
          <p:cNvSpPr>
            <a:spLocks noChangeShapeType="1"/>
          </p:cNvSpPr>
          <p:nvPr/>
        </p:nvSpPr>
        <p:spPr bwMode="auto">
          <a:xfrm flipV="1">
            <a:off x="9987757" y="4864048"/>
            <a:ext cx="0" cy="317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3" name="Line 378"/>
          <p:cNvSpPr>
            <a:spLocks noChangeShapeType="1"/>
          </p:cNvSpPr>
          <p:nvPr/>
        </p:nvSpPr>
        <p:spPr bwMode="auto">
          <a:xfrm>
            <a:off x="9987757" y="3752798"/>
            <a:ext cx="0" cy="238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 name="Line 379"/>
          <p:cNvSpPr>
            <a:spLocks noChangeShapeType="1"/>
          </p:cNvSpPr>
          <p:nvPr/>
        </p:nvSpPr>
        <p:spPr bwMode="auto">
          <a:xfrm flipV="1">
            <a:off x="10284620" y="4876748"/>
            <a:ext cx="1587"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 name="Line 380"/>
          <p:cNvSpPr>
            <a:spLocks noChangeShapeType="1"/>
          </p:cNvSpPr>
          <p:nvPr/>
        </p:nvSpPr>
        <p:spPr bwMode="auto">
          <a:xfrm>
            <a:off x="10284620" y="3752798"/>
            <a:ext cx="1587"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 name="Freeform 381"/>
          <p:cNvSpPr>
            <a:spLocks/>
          </p:cNvSpPr>
          <p:nvPr/>
        </p:nvSpPr>
        <p:spPr bwMode="auto">
          <a:xfrm>
            <a:off x="10284620" y="3752798"/>
            <a:ext cx="1587" cy="1143000"/>
          </a:xfrm>
          <a:custGeom>
            <a:avLst/>
            <a:gdLst>
              <a:gd name="T0" fmla="*/ 0 w 1587"/>
              <a:gd name="T1" fmla="*/ 2147483647 h 186"/>
              <a:gd name="T2" fmla="*/ 0 w 1587"/>
              <a:gd name="T3" fmla="*/ 0 h 186"/>
              <a:gd name="T4" fmla="*/ 0 w 1587"/>
              <a:gd name="T5" fmla="*/ 0 h 186"/>
              <a:gd name="T6" fmla="*/ 0 60000 65536"/>
              <a:gd name="T7" fmla="*/ 0 60000 65536"/>
              <a:gd name="T8" fmla="*/ 0 60000 65536"/>
              <a:gd name="T9" fmla="*/ 0 w 1587"/>
              <a:gd name="T10" fmla="*/ 0 h 186"/>
              <a:gd name="T11" fmla="*/ 1587 w 1587"/>
              <a:gd name="T12" fmla="*/ 186 h 186"/>
            </a:gdLst>
            <a:ahLst/>
            <a:cxnLst>
              <a:cxn ang="T6">
                <a:pos x="T0" y="T1"/>
              </a:cxn>
              <a:cxn ang="T7">
                <a:pos x="T2" y="T3"/>
              </a:cxn>
              <a:cxn ang="T8">
                <a:pos x="T4" y="T5"/>
              </a:cxn>
            </a:cxnLst>
            <a:rect l="T9" t="T10" r="T11" b="T12"/>
            <a:pathLst>
              <a:path w="1587" h="186">
                <a:moveTo>
                  <a:pt x="0" y="186"/>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7" name="Line 382"/>
          <p:cNvSpPr>
            <a:spLocks noChangeShapeType="1"/>
          </p:cNvSpPr>
          <p:nvPr/>
        </p:nvSpPr>
        <p:spPr bwMode="auto">
          <a:xfrm flipV="1">
            <a:off x="10462420" y="4876748"/>
            <a:ext cx="1587"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 name="Line 383"/>
          <p:cNvSpPr>
            <a:spLocks noChangeShapeType="1"/>
          </p:cNvSpPr>
          <p:nvPr/>
        </p:nvSpPr>
        <p:spPr bwMode="auto">
          <a:xfrm>
            <a:off x="10462420" y="3752798"/>
            <a:ext cx="1587"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 name="Freeform 384"/>
          <p:cNvSpPr>
            <a:spLocks/>
          </p:cNvSpPr>
          <p:nvPr/>
        </p:nvSpPr>
        <p:spPr bwMode="auto">
          <a:xfrm>
            <a:off x="10462420" y="3752798"/>
            <a:ext cx="1587" cy="1143000"/>
          </a:xfrm>
          <a:custGeom>
            <a:avLst/>
            <a:gdLst>
              <a:gd name="T0" fmla="*/ 0 w 1587"/>
              <a:gd name="T1" fmla="*/ 2147483647 h 186"/>
              <a:gd name="T2" fmla="*/ 0 w 1587"/>
              <a:gd name="T3" fmla="*/ 0 h 186"/>
              <a:gd name="T4" fmla="*/ 0 w 1587"/>
              <a:gd name="T5" fmla="*/ 0 h 186"/>
              <a:gd name="T6" fmla="*/ 0 60000 65536"/>
              <a:gd name="T7" fmla="*/ 0 60000 65536"/>
              <a:gd name="T8" fmla="*/ 0 60000 65536"/>
              <a:gd name="T9" fmla="*/ 0 w 1587"/>
              <a:gd name="T10" fmla="*/ 0 h 186"/>
              <a:gd name="T11" fmla="*/ 1587 w 1587"/>
              <a:gd name="T12" fmla="*/ 186 h 186"/>
            </a:gdLst>
            <a:ahLst/>
            <a:cxnLst>
              <a:cxn ang="T6">
                <a:pos x="T0" y="T1"/>
              </a:cxn>
              <a:cxn ang="T7">
                <a:pos x="T2" y="T3"/>
              </a:cxn>
              <a:cxn ang="T8">
                <a:pos x="T4" y="T5"/>
              </a:cxn>
            </a:cxnLst>
            <a:rect l="T9" t="T10" r="T11" b="T12"/>
            <a:pathLst>
              <a:path w="1587" h="186">
                <a:moveTo>
                  <a:pt x="0" y="186"/>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0" name="Line 385"/>
          <p:cNvSpPr>
            <a:spLocks noChangeShapeType="1"/>
          </p:cNvSpPr>
          <p:nvPr/>
        </p:nvSpPr>
        <p:spPr bwMode="auto">
          <a:xfrm flipV="1">
            <a:off x="10587832" y="4876748"/>
            <a:ext cx="1588"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 name="Line 386"/>
          <p:cNvSpPr>
            <a:spLocks noChangeShapeType="1"/>
          </p:cNvSpPr>
          <p:nvPr/>
        </p:nvSpPr>
        <p:spPr bwMode="auto">
          <a:xfrm>
            <a:off x="10587832" y="3752798"/>
            <a:ext cx="1588"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 name="Freeform 387"/>
          <p:cNvSpPr>
            <a:spLocks/>
          </p:cNvSpPr>
          <p:nvPr/>
        </p:nvSpPr>
        <p:spPr bwMode="auto">
          <a:xfrm>
            <a:off x="10587832" y="3752798"/>
            <a:ext cx="1588" cy="1143000"/>
          </a:xfrm>
          <a:custGeom>
            <a:avLst/>
            <a:gdLst>
              <a:gd name="T0" fmla="*/ 0 w 1588"/>
              <a:gd name="T1" fmla="*/ 2147483647 h 186"/>
              <a:gd name="T2" fmla="*/ 0 w 1588"/>
              <a:gd name="T3" fmla="*/ 0 h 186"/>
              <a:gd name="T4" fmla="*/ 0 w 1588"/>
              <a:gd name="T5" fmla="*/ 0 h 186"/>
              <a:gd name="T6" fmla="*/ 0 60000 65536"/>
              <a:gd name="T7" fmla="*/ 0 60000 65536"/>
              <a:gd name="T8" fmla="*/ 0 60000 65536"/>
              <a:gd name="T9" fmla="*/ 0 w 1588"/>
              <a:gd name="T10" fmla="*/ 0 h 186"/>
              <a:gd name="T11" fmla="*/ 1588 w 1588"/>
              <a:gd name="T12" fmla="*/ 186 h 186"/>
            </a:gdLst>
            <a:ahLst/>
            <a:cxnLst>
              <a:cxn ang="T6">
                <a:pos x="T0" y="T1"/>
              </a:cxn>
              <a:cxn ang="T7">
                <a:pos x="T2" y="T3"/>
              </a:cxn>
              <a:cxn ang="T8">
                <a:pos x="T4" y="T5"/>
              </a:cxn>
            </a:cxnLst>
            <a:rect l="T9" t="T10" r="T11" b="T12"/>
            <a:pathLst>
              <a:path w="1588" h="186">
                <a:moveTo>
                  <a:pt x="0" y="186"/>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3" name="Line 388"/>
          <p:cNvSpPr>
            <a:spLocks noChangeShapeType="1"/>
          </p:cNvSpPr>
          <p:nvPr/>
        </p:nvSpPr>
        <p:spPr bwMode="auto">
          <a:xfrm flipV="1">
            <a:off x="10679907" y="4876748"/>
            <a:ext cx="1588"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 name="Line 389"/>
          <p:cNvSpPr>
            <a:spLocks noChangeShapeType="1"/>
          </p:cNvSpPr>
          <p:nvPr/>
        </p:nvSpPr>
        <p:spPr bwMode="auto">
          <a:xfrm>
            <a:off x="10679907" y="3752798"/>
            <a:ext cx="1588"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 name="Freeform 390"/>
          <p:cNvSpPr>
            <a:spLocks/>
          </p:cNvSpPr>
          <p:nvPr/>
        </p:nvSpPr>
        <p:spPr bwMode="auto">
          <a:xfrm>
            <a:off x="10679907" y="3752798"/>
            <a:ext cx="1588" cy="1143000"/>
          </a:xfrm>
          <a:custGeom>
            <a:avLst/>
            <a:gdLst>
              <a:gd name="T0" fmla="*/ 0 w 1588"/>
              <a:gd name="T1" fmla="*/ 2147483647 h 186"/>
              <a:gd name="T2" fmla="*/ 0 w 1588"/>
              <a:gd name="T3" fmla="*/ 0 h 186"/>
              <a:gd name="T4" fmla="*/ 0 w 1588"/>
              <a:gd name="T5" fmla="*/ 0 h 186"/>
              <a:gd name="T6" fmla="*/ 0 60000 65536"/>
              <a:gd name="T7" fmla="*/ 0 60000 65536"/>
              <a:gd name="T8" fmla="*/ 0 60000 65536"/>
              <a:gd name="T9" fmla="*/ 0 w 1588"/>
              <a:gd name="T10" fmla="*/ 0 h 186"/>
              <a:gd name="T11" fmla="*/ 1588 w 1588"/>
              <a:gd name="T12" fmla="*/ 186 h 186"/>
            </a:gdLst>
            <a:ahLst/>
            <a:cxnLst>
              <a:cxn ang="T6">
                <a:pos x="T0" y="T1"/>
              </a:cxn>
              <a:cxn ang="T7">
                <a:pos x="T2" y="T3"/>
              </a:cxn>
              <a:cxn ang="T8">
                <a:pos x="T4" y="T5"/>
              </a:cxn>
            </a:cxnLst>
            <a:rect l="T9" t="T10" r="T11" b="T12"/>
            <a:pathLst>
              <a:path w="1588" h="186">
                <a:moveTo>
                  <a:pt x="0" y="186"/>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6" name="Line 391"/>
          <p:cNvSpPr>
            <a:spLocks noChangeShapeType="1"/>
          </p:cNvSpPr>
          <p:nvPr/>
        </p:nvSpPr>
        <p:spPr bwMode="auto">
          <a:xfrm flipV="1">
            <a:off x="10759282" y="4876748"/>
            <a:ext cx="1588"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7" name="Line 392"/>
          <p:cNvSpPr>
            <a:spLocks noChangeShapeType="1"/>
          </p:cNvSpPr>
          <p:nvPr/>
        </p:nvSpPr>
        <p:spPr bwMode="auto">
          <a:xfrm>
            <a:off x="10759282" y="3752798"/>
            <a:ext cx="1588"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 name="Freeform 393"/>
          <p:cNvSpPr>
            <a:spLocks/>
          </p:cNvSpPr>
          <p:nvPr/>
        </p:nvSpPr>
        <p:spPr bwMode="auto">
          <a:xfrm>
            <a:off x="10759282" y="3752798"/>
            <a:ext cx="1588" cy="1143000"/>
          </a:xfrm>
          <a:custGeom>
            <a:avLst/>
            <a:gdLst>
              <a:gd name="T0" fmla="*/ 0 w 1588"/>
              <a:gd name="T1" fmla="*/ 2147483647 h 186"/>
              <a:gd name="T2" fmla="*/ 0 w 1588"/>
              <a:gd name="T3" fmla="*/ 0 h 186"/>
              <a:gd name="T4" fmla="*/ 0 w 1588"/>
              <a:gd name="T5" fmla="*/ 0 h 186"/>
              <a:gd name="T6" fmla="*/ 0 60000 65536"/>
              <a:gd name="T7" fmla="*/ 0 60000 65536"/>
              <a:gd name="T8" fmla="*/ 0 60000 65536"/>
              <a:gd name="T9" fmla="*/ 0 w 1588"/>
              <a:gd name="T10" fmla="*/ 0 h 186"/>
              <a:gd name="T11" fmla="*/ 1588 w 1588"/>
              <a:gd name="T12" fmla="*/ 186 h 186"/>
            </a:gdLst>
            <a:ahLst/>
            <a:cxnLst>
              <a:cxn ang="T6">
                <a:pos x="T0" y="T1"/>
              </a:cxn>
              <a:cxn ang="T7">
                <a:pos x="T2" y="T3"/>
              </a:cxn>
              <a:cxn ang="T8">
                <a:pos x="T4" y="T5"/>
              </a:cxn>
            </a:cxnLst>
            <a:rect l="T9" t="T10" r="T11" b="T12"/>
            <a:pathLst>
              <a:path w="1588" h="186">
                <a:moveTo>
                  <a:pt x="0" y="186"/>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9" name="Line 394"/>
          <p:cNvSpPr>
            <a:spLocks noChangeShapeType="1"/>
          </p:cNvSpPr>
          <p:nvPr/>
        </p:nvSpPr>
        <p:spPr bwMode="auto">
          <a:xfrm flipV="1">
            <a:off x="10825957" y="4876748"/>
            <a:ext cx="0"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 name="Line 395"/>
          <p:cNvSpPr>
            <a:spLocks noChangeShapeType="1"/>
          </p:cNvSpPr>
          <p:nvPr/>
        </p:nvSpPr>
        <p:spPr bwMode="auto">
          <a:xfrm>
            <a:off x="10825957" y="3752798"/>
            <a:ext cx="0"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1" name="Freeform 396"/>
          <p:cNvSpPr>
            <a:spLocks/>
          </p:cNvSpPr>
          <p:nvPr/>
        </p:nvSpPr>
        <p:spPr bwMode="auto">
          <a:xfrm>
            <a:off x="10825957" y="3752798"/>
            <a:ext cx="0" cy="1143000"/>
          </a:xfrm>
          <a:custGeom>
            <a:avLst/>
            <a:gdLst>
              <a:gd name="T0" fmla="*/ 2147483647 h 186"/>
              <a:gd name="T1" fmla="*/ 0 h 186"/>
              <a:gd name="T2" fmla="*/ 0 h 186"/>
              <a:gd name="T3" fmla="*/ 0 60000 65536"/>
              <a:gd name="T4" fmla="*/ 0 60000 65536"/>
              <a:gd name="T5" fmla="*/ 0 60000 65536"/>
              <a:gd name="T6" fmla="*/ 0 h 186"/>
              <a:gd name="T7" fmla="*/ 186 h 186"/>
            </a:gdLst>
            <a:ahLst/>
            <a:cxnLst>
              <a:cxn ang="T3">
                <a:pos x="0" y="T0"/>
              </a:cxn>
              <a:cxn ang="T4">
                <a:pos x="0" y="T1"/>
              </a:cxn>
              <a:cxn ang="T5">
                <a:pos x="0" y="T2"/>
              </a:cxn>
            </a:cxnLst>
            <a:rect l="0" t="T6" r="0" b="T7"/>
            <a:pathLst>
              <a:path h="186">
                <a:moveTo>
                  <a:pt x="0" y="186"/>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2" name="Line 397"/>
          <p:cNvSpPr>
            <a:spLocks noChangeShapeType="1"/>
          </p:cNvSpPr>
          <p:nvPr/>
        </p:nvSpPr>
        <p:spPr bwMode="auto">
          <a:xfrm flipV="1">
            <a:off x="10884695" y="4876748"/>
            <a:ext cx="1587"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3" name="Line 398"/>
          <p:cNvSpPr>
            <a:spLocks noChangeShapeType="1"/>
          </p:cNvSpPr>
          <p:nvPr/>
        </p:nvSpPr>
        <p:spPr bwMode="auto">
          <a:xfrm>
            <a:off x="10884695" y="3752798"/>
            <a:ext cx="1587"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 name="Freeform 399"/>
          <p:cNvSpPr>
            <a:spLocks/>
          </p:cNvSpPr>
          <p:nvPr/>
        </p:nvSpPr>
        <p:spPr bwMode="auto">
          <a:xfrm>
            <a:off x="10884695" y="3752798"/>
            <a:ext cx="1587" cy="1143000"/>
          </a:xfrm>
          <a:custGeom>
            <a:avLst/>
            <a:gdLst>
              <a:gd name="T0" fmla="*/ 0 w 1587"/>
              <a:gd name="T1" fmla="*/ 2147483647 h 186"/>
              <a:gd name="T2" fmla="*/ 0 w 1587"/>
              <a:gd name="T3" fmla="*/ 0 h 186"/>
              <a:gd name="T4" fmla="*/ 0 w 1587"/>
              <a:gd name="T5" fmla="*/ 0 h 186"/>
              <a:gd name="T6" fmla="*/ 0 60000 65536"/>
              <a:gd name="T7" fmla="*/ 0 60000 65536"/>
              <a:gd name="T8" fmla="*/ 0 60000 65536"/>
              <a:gd name="T9" fmla="*/ 0 w 1587"/>
              <a:gd name="T10" fmla="*/ 0 h 186"/>
              <a:gd name="T11" fmla="*/ 1587 w 1587"/>
              <a:gd name="T12" fmla="*/ 186 h 186"/>
            </a:gdLst>
            <a:ahLst/>
            <a:cxnLst>
              <a:cxn ang="T6">
                <a:pos x="T0" y="T1"/>
              </a:cxn>
              <a:cxn ang="T7">
                <a:pos x="T2" y="T3"/>
              </a:cxn>
              <a:cxn ang="T8">
                <a:pos x="T4" y="T5"/>
              </a:cxn>
            </a:cxnLst>
            <a:rect l="T9" t="T10" r="T11" b="T12"/>
            <a:pathLst>
              <a:path w="1587" h="186">
                <a:moveTo>
                  <a:pt x="0" y="186"/>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5" name="Line 400"/>
          <p:cNvSpPr>
            <a:spLocks noChangeShapeType="1"/>
          </p:cNvSpPr>
          <p:nvPr/>
        </p:nvSpPr>
        <p:spPr bwMode="auto">
          <a:xfrm flipV="1">
            <a:off x="10938670" y="4876748"/>
            <a:ext cx="0"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6" name="Line 401"/>
          <p:cNvSpPr>
            <a:spLocks noChangeShapeType="1"/>
          </p:cNvSpPr>
          <p:nvPr/>
        </p:nvSpPr>
        <p:spPr bwMode="auto">
          <a:xfrm>
            <a:off x="10938670" y="3752798"/>
            <a:ext cx="0"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 name="Freeform 402"/>
          <p:cNvSpPr>
            <a:spLocks/>
          </p:cNvSpPr>
          <p:nvPr/>
        </p:nvSpPr>
        <p:spPr bwMode="auto">
          <a:xfrm>
            <a:off x="10938670" y="3752798"/>
            <a:ext cx="0" cy="1143000"/>
          </a:xfrm>
          <a:custGeom>
            <a:avLst/>
            <a:gdLst>
              <a:gd name="T0" fmla="*/ 2147483647 h 186"/>
              <a:gd name="T1" fmla="*/ 0 h 186"/>
              <a:gd name="T2" fmla="*/ 0 h 186"/>
              <a:gd name="T3" fmla="*/ 0 60000 65536"/>
              <a:gd name="T4" fmla="*/ 0 60000 65536"/>
              <a:gd name="T5" fmla="*/ 0 60000 65536"/>
              <a:gd name="T6" fmla="*/ 0 h 186"/>
              <a:gd name="T7" fmla="*/ 186 h 186"/>
            </a:gdLst>
            <a:ahLst/>
            <a:cxnLst>
              <a:cxn ang="T3">
                <a:pos x="0" y="T0"/>
              </a:cxn>
              <a:cxn ang="T4">
                <a:pos x="0" y="T1"/>
              </a:cxn>
              <a:cxn ang="T5">
                <a:pos x="0" y="T2"/>
              </a:cxn>
            </a:cxnLst>
            <a:rect l="0" t="T6" r="0" b="T7"/>
            <a:pathLst>
              <a:path h="186">
                <a:moveTo>
                  <a:pt x="0" y="186"/>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8" name="Line 403"/>
          <p:cNvSpPr>
            <a:spLocks noChangeShapeType="1"/>
          </p:cNvSpPr>
          <p:nvPr/>
        </p:nvSpPr>
        <p:spPr bwMode="auto">
          <a:xfrm flipV="1">
            <a:off x="10984707" y="4876748"/>
            <a:ext cx="0"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9" name="Line 404"/>
          <p:cNvSpPr>
            <a:spLocks noChangeShapeType="1"/>
          </p:cNvSpPr>
          <p:nvPr/>
        </p:nvSpPr>
        <p:spPr bwMode="auto">
          <a:xfrm>
            <a:off x="10984707" y="3752798"/>
            <a:ext cx="0" cy="111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0" name="Freeform 405"/>
          <p:cNvSpPr>
            <a:spLocks/>
          </p:cNvSpPr>
          <p:nvPr/>
        </p:nvSpPr>
        <p:spPr bwMode="auto">
          <a:xfrm>
            <a:off x="10984707" y="3752798"/>
            <a:ext cx="0" cy="1143000"/>
          </a:xfrm>
          <a:custGeom>
            <a:avLst/>
            <a:gdLst>
              <a:gd name="T0" fmla="*/ 2147483647 h 186"/>
              <a:gd name="T1" fmla="*/ 0 h 186"/>
              <a:gd name="T2" fmla="*/ 0 h 186"/>
              <a:gd name="T3" fmla="*/ 0 60000 65536"/>
              <a:gd name="T4" fmla="*/ 0 60000 65536"/>
              <a:gd name="T5" fmla="*/ 0 60000 65536"/>
              <a:gd name="T6" fmla="*/ 0 h 186"/>
              <a:gd name="T7" fmla="*/ 186 h 186"/>
            </a:gdLst>
            <a:ahLst/>
            <a:cxnLst>
              <a:cxn ang="T3">
                <a:pos x="0" y="T0"/>
              </a:cxn>
              <a:cxn ang="T4">
                <a:pos x="0" y="T1"/>
              </a:cxn>
              <a:cxn ang="T5">
                <a:pos x="0" y="T2"/>
              </a:cxn>
            </a:cxnLst>
            <a:rect l="0" t="T6" r="0" b="T7"/>
            <a:pathLst>
              <a:path h="186">
                <a:moveTo>
                  <a:pt x="0" y="186"/>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1" name="Line 406"/>
          <p:cNvSpPr>
            <a:spLocks noChangeShapeType="1"/>
          </p:cNvSpPr>
          <p:nvPr/>
        </p:nvSpPr>
        <p:spPr bwMode="auto">
          <a:xfrm flipV="1">
            <a:off x="10984707" y="4864048"/>
            <a:ext cx="0" cy="317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 name="Line 407"/>
          <p:cNvSpPr>
            <a:spLocks noChangeShapeType="1"/>
          </p:cNvSpPr>
          <p:nvPr/>
        </p:nvSpPr>
        <p:spPr bwMode="auto">
          <a:xfrm>
            <a:off x="10984707" y="3752798"/>
            <a:ext cx="0" cy="23813"/>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 name="Line 409"/>
          <p:cNvSpPr>
            <a:spLocks noChangeShapeType="1"/>
          </p:cNvSpPr>
          <p:nvPr/>
        </p:nvSpPr>
        <p:spPr bwMode="auto">
          <a:xfrm flipH="1">
            <a:off x="10951370" y="4895798"/>
            <a:ext cx="33337" cy="1588"/>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4" name="Line 410"/>
          <p:cNvSpPr>
            <a:spLocks noChangeShapeType="1"/>
          </p:cNvSpPr>
          <p:nvPr/>
        </p:nvSpPr>
        <p:spPr bwMode="auto">
          <a:xfrm>
            <a:off x="7857332" y="4662436"/>
            <a:ext cx="26988" cy="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5" name="Line 411"/>
          <p:cNvSpPr>
            <a:spLocks noChangeShapeType="1"/>
          </p:cNvSpPr>
          <p:nvPr/>
        </p:nvSpPr>
        <p:spPr bwMode="auto">
          <a:xfrm flipH="1">
            <a:off x="10951370" y="4662436"/>
            <a:ext cx="33337" cy="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6" name="Rectangle 412"/>
          <p:cNvSpPr>
            <a:spLocks noChangeArrowheads="1"/>
          </p:cNvSpPr>
          <p:nvPr/>
        </p:nvSpPr>
        <p:spPr bwMode="auto">
          <a:xfrm>
            <a:off x="7687470" y="4592586"/>
            <a:ext cx="236537"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-40</a:t>
            </a:r>
          </a:p>
        </p:txBody>
      </p:sp>
      <p:sp>
        <p:nvSpPr>
          <p:cNvPr id="117" name="Line 413"/>
          <p:cNvSpPr>
            <a:spLocks noChangeShapeType="1"/>
          </p:cNvSpPr>
          <p:nvPr/>
        </p:nvSpPr>
        <p:spPr bwMode="auto">
          <a:xfrm>
            <a:off x="7857332" y="4433836"/>
            <a:ext cx="26988" cy="1587"/>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8" name="Line 414"/>
          <p:cNvSpPr>
            <a:spLocks noChangeShapeType="1"/>
          </p:cNvSpPr>
          <p:nvPr/>
        </p:nvSpPr>
        <p:spPr bwMode="auto">
          <a:xfrm flipH="1">
            <a:off x="10951370" y="4433836"/>
            <a:ext cx="33337" cy="1587"/>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9" name="Rectangle 415"/>
          <p:cNvSpPr>
            <a:spLocks noChangeArrowheads="1"/>
          </p:cNvSpPr>
          <p:nvPr/>
        </p:nvSpPr>
        <p:spPr bwMode="auto">
          <a:xfrm>
            <a:off x="7687470" y="4359223"/>
            <a:ext cx="236537"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-20</a:t>
            </a:r>
          </a:p>
        </p:txBody>
      </p:sp>
      <p:sp>
        <p:nvSpPr>
          <p:cNvPr id="120" name="Line 417"/>
          <p:cNvSpPr>
            <a:spLocks noChangeShapeType="1"/>
          </p:cNvSpPr>
          <p:nvPr/>
        </p:nvSpPr>
        <p:spPr bwMode="auto">
          <a:xfrm flipH="1">
            <a:off x="10951370" y="4206823"/>
            <a:ext cx="33337" cy="1588"/>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1" name="Rectangle 418"/>
          <p:cNvSpPr>
            <a:spLocks noChangeArrowheads="1"/>
          </p:cNvSpPr>
          <p:nvPr/>
        </p:nvSpPr>
        <p:spPr bwMode="auto">
          <a:xfrm>
            <a:off x="7776370" y="4111573"/>
            <a:ext cx="889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0</a:t>
            </a:r>
          </a:p>
        </p:txBody>
      </p:sp>
      <p:sp>
        <p:nvSpPr>
          <p:cNvPr id="122" name="Line 419"/>
          <p:cNvSpPr>
            <a:spLocks noChangeShapeType="1"/>
          </p:cNvSpPr>
          <p:nvPr/>
        </p:nvSpPr>
        <p:spPr bwMode="auto">
          <a:xfrm>
            <a:off x="7857332" y="3979811"/>
            <a:ext cx="26988" cy="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 name="Line 420"/>
          <p:cNvSpPr>
            <a:spLocks noChangeShapeType="1"/>
          </p:cNvSpPr>
          <p:nvPr/>
        </p:nvSpPr>
        <p:spPr bwMode="auto">
          <a:xfrm flipH="1">
            <a:off x="10951370" y="3979811"/>
            <a:ext cx="33337" cy="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 name="Rectangle 421"/>
          <p:cNvSpPr>
            <a:spLocks noChangeArrowheads="1"/>
          </p:cNvSpPr>
          <p:nvPr/>
        </p:nvSpPr>
        <p:spPr bwMode="auto">
          <a:xfrm>
            <a:off x="7722395" y="3909961"/>
            <a:ext cx="177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20</a:t>
            </a:r>
          </a:p>
        </p:txBody>
      </p:sp>
      <p:sp>
        <p:nvSpPr>
          <p:cNvPr id="125" name="Line 422"/>
          <p:cNvSpPr>
            <a:spLocks noChangeShapeType="1"/>
          </p:cNvSpPr>
          <p:nvPr/>
        </p:nvSpPr>
        <p:spPr bwMode="auto">
          <a:xfrm>
            <a:off x="7857332" y="3752798"/>
            <a:ext cx="26988" cy="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6" name="Line 423"/>
          <p:cNvSpPr>
            <a:spLocks noChangeShapeType="1"/>
          </p:cNvSpPr>
          <p:nvPr/>
        </p:nvSpPr>
        <p:spPr bwMode="auto">
          <a:xfrm flipH="1">
            <a:off x="10951370" y="3752798"/>
            <a:ext cx="33337" cy="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7" name="Rectangle 424"/>
          <p:cNvSpPr>
            <a:spLocks noChangeArrowheads="1"/>
          </p:cNvSpPr>
          <p:nvPr/>
        </p:nvSpPr>
        <p:spPr bwMode="auto">
          <a:xfrm>
            <a:off x="7722395" y="3673423"/>
            <a:ext cx="177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40</a:t>
            </a:r>
          </a:p>
        </p:txBody>
      </p:sp>
      <p:sp>
        <p:nvSpPr>
          <p:cNvPr id="128" name="Freeform 425"/>
          <p:cNvSpPr>
            <a:spLocks/>
          </p:cNvSpPr>
          <p:nvPr/>
        </p:nvSpPr>
        <p:spPr bwMode="auto">
          <a:xfrm>
            <a:off x="8001795" y="3752798"/>
            <a:ext cx="2982912" cy="1143000"/>
          </a:xfrm>
          <a:custGeom>
            <a:avLst/>
            <a:gdLst>
              <a:gd name="T0" fmla="*/ 0 w 452"/>
              <a:gd name="T1" fmla="*/ 2147483647 h 186"/>
              <a:gd name="T2" fmla="*/ 2147483647 w 452"/>
              <a:gd name="T3" fmla="*/ 2147483647 h 186"/>
              <a:gd name="T4" fmla="*/ 2147483647 w 452"/>
              <a:gd name="T5" fmla="*/ 0 h 186"/>
              <a:gd name="T6" fmla="*/ 0 60000 65536"/>
              <a:gd name="T7" fmla="*/ 0 60000 65536"/>
              <a:gd name="T8" fmla="*/ 0 60000 65536"/>
              <a:gd name="T9" fmla="*/ 0 w 452"/>
              <a:gd name="T10" fmla="*/ 0 h 186"/>
              <a:gd name="T11" fmla="*/ 452 w 452"/>
              <a:gd name="T12" fmla="*/ 186 h 186"/>
            </a:gdLst>
            <a:ahLst/>
            <a:cxnLst>
              <a:cxn ang="T6">
                <a:pos x="T0" y="T1"/>
              </a:cxn>
              <a:cxn ang="T7">
                <a:pos x="T2" y="T3"/>
              </a:cxn>
              <a:cxn ang="T8">
                <a:pos x="T4" y="T5"/>
              </a:cxn>
            </a:cxnLst>
            <a:rect l="T9" t="T10" r="T11" b="T12"/>
            <a:pathLst>
              <a:path w="452" h="186">
                <a:moveTo>
                  <a:pt x="0" y="186"/>
                </a:moveTo>
                <a:lnTo>
                  <a:pt x="452" y="186"/>
                </a:lnTo>
                <a:lnTo>
                  <a:pt x="452" y="0"/>
                </a:lnTo>
              </a:path>
            </a:pathLst>
          </a:custGeom>
          <a:noFill/>
          <a:ln w="222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9" name="Line 426"/>
          <p:cNvSpPr>
            <a:spLocks noChangeShapeType="1"/>
          </p:cNvSpPr>
          <p:nvPr/>
        </p:nvSpPr>
        <p:spPr bwMode="auto">
          <a:xfrm flipV="1">
            <a:off x="7992270" y="3752798"/>
            <a:ext cx="0" cy="114300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0" name="Rectangle 427"/>
          <p:cNvSpPr>
            <a:spLocks noChangeArrowheads="1"/>
          </p:cNvSpPr>
          <p:nvPr/>
        </p:nvSpPr>
        <p:spPr bwMode="auto">
          <a:xfrm>
            <a:off x="8001795" y="5065661"/>
            <a:ext cx="2982912" cy="1136650"/>
          </a:xfrm>
          <a:prstGeom prst="rect">
            <a:avLst/>
          </a:prstGeom>
          <a:noFill/>
          <a:ln w="0">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1" name="Freeform 429"/>
          <p:cNvSpPr>
            <a:spLocks/>
          </p:cNvSpPr>
          <p:nvPr/>
        </p:nvSpPr>
        <p:spPr bwMode="auto">
          <a:xfrm>
            <a:off x="8992395" y="5065661"/>
            <a:ext cx="0" cy="1136650"/>
          </a:xfrm>
          <a:custGeom>
            <a:avLst/>
            <a:gdLst>
              <a:gd name="T0" fmla="*/ 2147483647 h 185"/>
              <a:gd name="T1" fmla="*/ 0 h 185"/>
              <a:gd name="T2" fmla="*/ 0 h 185"/>
              <a:gd name="T3" fmla="*/ 0 60000 65536"/>
              <a:gd name="T4" fmla="*/ 0 60000 65536"/>
              <a:gd name="T5" fmla="*/ 0 60000 65536"/>
              <a:gd name="T6" fmla="*/ 0 h 185"/>
              <a:gd name="T7" fmla="*/ 185 h 185"/>
            </a:gdLst>
            <a:ahLst/>
            <a:cxnLst>
              <a:cxn ang="T3">
                <a:pos x="0" y="T0"/>
              </a:cxn>
              <a:cxn ang="T4">
                <a:pos x="0" y="T1"/>
              </a:cxn>
              <a:cxn ang="T5">
                <a:pos x="0" y="T2"/>
              </a:cxn>
            </a:cxnLst>
            <a:rect l="0" t="T6" r="0" b="T7"/>
            <a:pathLst>
              <a:path h="185">
                <a:moveTo>
                  <a:pt x="0" y="185"/>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2" name="Freeform 430"/>
          <p:cNvSpPr>
            <a:spLocks/>
          </p:cNvSpPr>
          <p:nvPr/>
        </p:nvSpPr>
        <p:spPr bwMode="auto">
          <a:xfrm>
            <a:off x="9987757" y="5065661"/>
            <a:ext cx="0" cy="1136650"/>
          </a:xfrm>
          <a:custGeom>
            <a:avLst/>
            <a:gdLst>
              <a:gd name="T0" fmla="*/ 2147483647 h 185"/>
              <a:gd name="T1" fmla="*/ 0 h 185"/>
              <a:gd name="T2" fmla="*/ 0 h 185"/>
              <a:gd name="T3" fmla="*/ 0 60000 65536"/>
              <a:gd name="T4" fmla="*/ 0 60000 65536"/>
              <a:gd name="T5" fmla="*/ 0 60000 65536"/>
              <a:gd name="T6" fmla="*/ 0 h 185"/>
              <a:gd name="T7" fmla="*/ 185 h 185"/>
            </a:gdLst>
            <a:ahLst/>
            <a:cxnLst>
              <a:cxn ang="T3">
                <a:pos x="0" y="T0"/>
              </a:cxn>
              <a:cxn ang="T4">
                <a:pos x="0" y="T1"/>
              </a:cxn>
              <a:cxn ang="T5">
                <a:pos x="0" y="T2"/>
              </a:cxn>
            </a:cxnLst>
            <a:rect l="0" t="T6" r="0" b="T7"/>
            <a:pathLst>
              <a:path h="185">
                <a:moveTo>
                  <a:pt x="0" y="185"/>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3" name="Freeform 431"/>
          <p:cNvSpPr>
            <a:spLocks/>
          </p:cNvSpPr>
          <p:nvPr/>
        </p:nvSpPr>
        <p:spPr bwMode="auto">
          <a:xfrm>
            <a:off x="10984707" y="5065661"/>
            <a:ext cx="0" cy="1136650"/>
          </a:xfrm>
          <a:custGeom>
            <a:avLst/>
            <a:gdLst>
              <a:gd name="T0" fmla="*/ 2147483647 h 185"/>
              <a:gd name="T1" fmla="*/ 0 h 185"/>
              <a:gd name="T2" fmla="*/ 0 h 185"/>
              <a:gd name="T3" fmla="*/ 0 60000 65536"/>
              <a:gd name="T4" fmla="*/ 0 60000 65536"/>
              <a:gd name="T5" fmla="*/ 0 60000 65536"/>
              <a:gd name="T6" fmla="*/ 0 h 185"/>
              <a:gd name="T7" fmla="*/ 185 h 185"/>
            </a:gdLst>
            <a:ahLst/>
            <a:cxnLst>
              <a:cxn ang="T3">
                <a:pos x="0" y="T0"/>
              </a:cxn>
              <a:cxn ang="T4">
                <a:pos x="0" y="T1"/>
              </a:cxn>
              <a:cxn ang="T5">
                <a:pos x="0" y="T2"/>
              </a:cxn>
            </a:cxnLst>
            <a:rect l="0" t="T6" r="0" b="T7"/>
            <a:pathLst>
              <a:path h="185">
                <a:moveTo>
                  <a:pt x="0" y="185"/>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4" name="Freeform 432"/>
          <p:cNvSpPr>
            <a:spLocks/>
          </p:cNvSpPr>
          <p:nvPr/>
        </p:nvSpPr>
        <p:spPr bwMode="auto">
          <a:xfrm>
            <a:off x="8001795" y="6202311"/>
            <a:ext cx="2982912" cy="1587"/>
          </a:xfrm>
          <a:custGeom>
            <a:avLst/>
            <a:gdLst>
              <a:gd name="T0" fmla="*/ 0 w 452"/>
              <a:gd name="T1" fmla="*/ 0 h 1587"/>
              <a:gd name="T2" fmla="*/ 2147483647 w 452"/>
              <a:gd name="T3" fmla="*/ 0 h 1587"/>
              <a:gd name="T4" fmla="*/ 2147483647 w 452"/>
              <a:gd name="T5" fmla="*/ 0 h 1587"/>
              <a:gd name="T6" fmla="*/ 0 60000 65536"/>
              <a:gd name="T7" fmla="*/ 0 60000 65536"/>
              <a:gd name="T8" fmla="*/ 0 60000 65536"/>
              <a:gd name="T9" fmla="*/ 0 w 452"/>
              <a:gd name="T10" fmla="*/ 0 h 1587"/>
              <a:gd name="T11" fmla="*/ 452 w 452"/>
              <a:gd name="T12" fmla="*/ 1587 h 1587"/>
            </a:gdLst>
            <a:ahLst/>
            <a:cxnLst>
              <a:cxn ang="T6">
                <a:pos x="T0" y="T1"/>
              </a:cxn>
              <a:cxn ang="T7">
                <a:pos x="T2" y="T3"/>
              </a:cxn>
              <a:cxn ang="T8">
                <a:pos x="T4" y="T5"/>
              </a:cxn>
            </a:cxnLst>
            <a:rect l="T9" t="T10" r="T11" b="T12"/>
            <a:pathLst>
              <a:path w="452" h="1587">
                <a:moveTo>
                  <a:pt x="0" y="0"/>
                </a:moveTo>
                <a:lnTo>
                  <a:pt x="452"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5" name="Freeform 433"/>
          <p:cNvSpPr>
            <a:spLocks/>
          </p:cNvSpPr>
          <p:nvPr/>
        </p:nvSpPr>
        <p:spPr bwMode="auto">
          <a:xfrm>
            <a:off x="8001795" y="5913386"/>
            <a:ext cx="2982912" cy="1587"/>
          </a:xfrm>
          <a:custGeom>
            <a:avLst/>
            <a:gdLst>
              <a:gd name="T0" fmla="*/ 0 w 452"/>
              <a:gd name="T1" fmla="*/ 0 h 1587"/>
              <a:gd name="T2" fmla="*/ 2147483647 w 452"/>
              <a:gd name="T3" fmla="*/ 0 h 1587"/>
              <a:gd name="T4" fmla="*/ 2147483647 w 452"/>
              <a:gd name="T5" fmla="*/ 0 h 1587"/>
              <a:gd name="T6" fmla="*/ 0 60000 65536"/>
              <a:gd name="T7" fmla="*/ 0 60000 65536"/>
              <a:gd name="T8" fmla="*/ 0 60000 65536"/>
              <a:gd name="T9" fmla="*/ 0 w 452"/>
              <a:gd name="T10" fmla="*/ 0 h 1587"/>
              <a:gd name="T11" fmla="*/ 452 w 452"/>
              <a:gd name="T12" fmla="*/ 1587 h 1587"/>
            </a:gdLst>
            <a:ahLst/>
            <a:cxnLst>
              <a:cxn ang="T6">
                <a:pos x="T0" y="T1"/>
              </a:cxn>
              <a:cxn ang="T7">
                <a:pos x="T2" y="T3"/>
              </a:cxn>
              <a:cxn ang="T8">
                <a:pos x="T4" y="T5"/>
              </a:cxn>
            </a:cxnLst>
            <a:rect l="T9" t="T10" r="T11" b="T12"/>
            <a:pathLst>
              <a:path w="452" h="1587">
                <a:moveTo>
                  <a:pt x="0" y="0"/>
                </a:moveTo>
                <a:lnTo>
                  <a:pt x="452"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6" name="Freeform 434"/>
          <p:cNvSpPr>
            <a:spLocks/>
          </p:cNvSpPr>
          <p:nvPr/>
        </p:nvSpPr>
        <p:spPr bwMode="auto">
          <a:xfrm>
            <a:off x="8001795" y="5630811"/>
            <a:ext cx="2982912" cy="0"/>
          </a:xfrm>
          <a:custGeom>
            <a:avLst/>
            <a:gdLst>
              <a:gd name="T0" fmla="*/ 0 w 452"/>
              <a:gd name="T1" fmla="*/ 2147483647 w 452"/>
              <a:gd name="T2" fmla="*/ 2147483647 w 452"/>
              <a:gd name="T3" fmla="*/ 0 60000 65536"/>
              <a:gd name="T4" fmla="*/ 0 60000 65536"/>
              <a:gd name="T5" fmla="*/ 0 60000 65536"/>
              <a:gd name="T6" fmla="*/ 0 w 452"/>
              <a:gd name="T7" fmla="*/ 452 w 452"/>
            </a:gdLst>
            <a:ahLst/>
            <a:cxnLst>
              <a:cxn ang="T3">
                <a:pos x="T0" y="0"/>
              </a:cxn>
              <a:cxn ang="T4">
                <a:pos x="T1" y="0"/>
              </a:cxn>
              <a:cxn ang="T5">
                <a:pos x="T2" y="0"/>
              </a:cxn>
            </a:cxnLst>
            <a:rect l="T6" t="0" r="T7" b="0"/>
            <a:pathLst>
              <a:path w="452">
                <a:moveTo>
                  <a:pt x="0" y="0"/>
                </a:moveTo>
                <a:lnTo>
                  <a:pt x="452"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7" name="Freeform 435"/>
          <p:cNvSpPr>
            <a:spLocks/>
          </p:cNvSpPr>
          <p:nvPr/>
        </p:nvSpPr>
        <p:spPr bwMode="auto">
          <a:xfrm>
            <a:off x="8001795" y="5346648"/>
            <a:ext cx="2982912" cy="1588"/>
          </a:xfrm>
          <a:custGeom>
            <a:avLst/>
            <a:gdLst>
              <a:gd name="T0" fmla="*/ 0 w 452"/>
              <a:gd name="T1" fmla="*/ 0 h 1588"/>
              <a:gd name="T2" fmla="*/ 2147483647 w 452"/>
              <a:gd name="T3" fmla="*/ 0 h 1588"/>
              <a:gd name="T4" fmla="*/ 2147483647 w 452"/>
              <a:gd name="T5" fmla="*/ 0 h 1588"/>
              <a:gd name="T6" fmla="*/ 0 60000 65536"/>
              <a:gd name="T7" fmla="*/ 0 60000 65536"/>
              <a:gd name="T8" fmla="*/ 0 60000 65536"/>
              <a:gd name="T9" fmla="*/ 0 w 452"/>
              <a:gd name="T10" fmla="*/ 0 h 1588"/>
              <a:gd name="T11" fmla="*/ 452 w 452"/>
              <a:gd name="T12" fmla="*/ 1588 h 1588"/>
            </a:gdLst>
            <a:ahLst/>
            <a:cxnLst>
              <a:cxn ang="T6">
                <a:pos x="T0" y="T1"/>
              </a:cxn>
              <a:cxn ang="T7">
                <a:pos x="T2" y="T3"/>
              </a:cxn>
              <a:cxn ang="T8">
                <a:pos x="T4" y="T5"/>
              </a:cxn>
            </a:cxnLst>
            <a:rect l="T9" t="T10" r="T11" b="T12"/>
            <a:pathLst>
              <a:path w="452" h="1588">
                <a:moveTo>
                  <a:pt x="0" y="0"/>
                </a:moveTo>
                <a:lnTo>
                  <a:pt x="452"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8" name="Freeform 436"/>
          <p:cNvSpPr>
            <a:spLocks/>
          </p:cNvSpPr>
          <p:nvPr/>
        </p:nvSpPr>
        <p:spPr bwMode="auto">
          <a:xfrm>
            <a:off x="8001795" y="5065661"/>
            <a:ext cx="2982912" cy="0"/>
          </a:xfrm>
          <a:custGeom>
            <a:avLst/>
            <a:gdLst>
              <a:gd name="T0" fmla="*/ 0 w 452"/>
              <a:gd name="T1" fmla="*/ 2147483647 w 452"/>
              <a:gd name="T2" fmla="*/ 2147483647 w 452"/>
              <a:gd name="T3" fmla="*/ 0 60000 65536"/>
              <a:gd name="T4" fmla="*/ 0 60000 65536"/>
              <a:gd name="T5" fmla="*/ 0 60000 65536"/>
              <a:gd name="T6" fmla="*/ 0 w 452"/>
              <a:gd name="T7" fmla="*/ 452 w 452"/>
            </a:gdLst>
            <a:ahLst/>
            <a:cxnLst>
              <a:cxn ang="T3">
                <a:pos x="T0" y="0"/>
              </a:cxn>
              <a:cxn ang="T4">
                <a:pos x="T1" y="0"/>
              </a:cxn>
              <a:cxn ang="T5">
                <a:pos x="T2" y="0"/>
              </a:cxn>
            </a:cxnLst>
            <a:rect l="T6" t="0" r="T7" b="0"/>
            <a:pathLst>
              <a:path w="452">
                <a:moveTo>
                  <a:pt x="0" y="0"/>
                </a:moveTo>
                <a:lnTo>
                  <a:pt x="452"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9" name="Line 437"/>
          <p:cNvSpPr>
            <a:spLocks noChangeShapeType="1"/>
          </p:cNvSpPr>
          <p:nvPr/>
        </p:nvSpPr>
        <p:spPr bwMode="auto">
          <a:xfrm>
            <a:off x="8001795" y="5065661"/>
            <a:ext cx="2982912" cy="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0" name="Freeform 438"/>
          <p:cNvSpPr>
            <a:spLocks/>
          </p:cNvSpPr>
          <p:nvPr/>
        </p:nvSpPr>
        <p:spPr bwMode="auto">
          <a:xfrm>
            <a:off x="8001795" y="5065661"/>
            <a:ext cx="2982912" cy="1136650"/>
          </a:xfrm>
          <a:custGeom>
            <a:avLst/>
            <a:gdLst>
              <a:gd name="T0" fmla="*/ 0 w 452"/>
              <a:gd name="T1" fmla="*/ 2147483647 h 185"/>
              <a:gd name="T2" fmla="*/ 2147483647 w 452"/>
              <a:gd name="T3" fmla="*/ 2147483647 h 185"/>
              <a:gd name="T4" fmla="*/ 2147483647 w 452"/>
              <a:gd name="T5" fmla="*/ 0 h 185"/>
              <a:gd name="T6" fmla="*/ 0 60000 65536"/>
              <a:gd name="T7" fmla="*/ 0 60000 65536"/>
              <a:gd name="T8" fmla="*/ 0 60000 65536"/>
              <a:gd name="T9" fmla="*/ 0 w 452"/>
              <a:gd name="T10" fmla="*/ 0 h 185"/>
              <a:gd name="T11" fmla="*/ 452 w 452"/>
              <a:gd name="T12" fmla="*/ 185 h 185"/>
            </a:gdLst>
            <a:ahLst/>
            <a:cxnLst>
              <a:cxn ang="T6">
                <a:pos x="T0" y="T1"/>
              </a:cxn>
              <a:cxn ang="T7">
                <a:pos x="T2" y="T3"/>
              </a:cxn>
              <a:cxn ang="T8">
                <a:pos x="T4" y="T5"/>
              </a:cxn>
            </a:cxnLst>
            <a:rect l="T9" t="T10" r="T11" b="T12"/>
            <a:pathLst>
              <a:path w="452" h="185">
                <a:moveTo>
                  <a:pt x="0" y="185"/>
                </a:moveTo>
                <a:lnTo>
                  <a:pt x="452" y="185"/>
                </a:lnTo>
                <a:lnTo>
                  <a:pt x="452" y="0"/>
                </a:lnTo>
              </a:path>
            </a:pathLst>
          </a:custGeom>
          <a:noFill/>
          <a:ln w="0">
            <a:solidFill>
              <a:srgbClr val="666666"/>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1" name="Line 440"/>
          <p:cNvSpPr>
            <a:spLocks noChangeShapeType="1"/>
          </p:cNvSpPr>
          <p:nvPr/>
        </p:nvSpPr>
        <p:spPr bwMode="auto">
          <a:xfrm>
            <a:off x="8001795" y="6202311"/>
            <a:ext cx="2982912" cy="1587"/>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2" name="Line 443"/>
          <p:cNvSpPr>
            <a:spLocks noChangeShapeType="1"/>
          </p:cNvSpPr>
          <p:nvPr/>
        </p:nvSpPr>
        <p:spPr bwMode="auto">
          <a:xfrm>
            <a:off x="7857332" y="5065661"/>
            <a:ext cx="0"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 name="Line 446"/>
          <p:cNvSpPr>
            <a:spLocks noChangeShapeType="1"/>
          </p:cNvSpPr>
          <p:nvPr/>
        </p:nvSpPr>
        <p:spPr bwMode="auto">
          <a:xfrm>
            <a:off x="7857332" y="5065661"/>
            <a:ext cx="0" cy="238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 name="Rectangle 447"/>
          <p:cNvSpPr>
            <a:spLocks noChangeArrowheads="1"/>
          </p:cNvSpPr>
          <p:nvPr/>
        </p:nvSpPr>
        <p:spPr bwMode="auto">
          <a:xfrm>
            <a:off x="7955757" y="6235648"/>
            <a:ext cx="21113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latin typeface="Helvetica" panose="020B0604020202020204" pitchFamily="34" charset="0"/>
              </a:rPr>
              <a:t>0.1</a:t>
            </a:r>
            <a:endParaRPr lang="en-US" altLang="zh-CN" sz="1200"/>
          </a:p>
        </p:txBody>
      </p:sp>
      <p:sp>
        <p:nvSpPr>
          <p:cNvPr id="145" name="Line 448"/>
          <p:cNvSpPr>
            <a:spLocks noChangeShapeType="1"/>
          </p:cNvSpPr>
          <p:nvPr/>
        </p:nvSpPr>
        <p:spPr bwMode="auto">
          <a:xfrm flipV="1">
            <a:off x="8298657" y="6183261"/>
            <a:ext cx="1588"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 name="Line 449"/>
          <p:cNvSpPr>
            <a:spLocks noChangeShapeType="1"/>
          </p:cNvSpPr>
          <p:nvPr/>
        </p:nvSpPr>
        <p:spPr bwMode="auto">
          <a:xfrm>
            <a:off x="8298657" y="5065661"/>
            <a:ext cx="1588"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7" name="Freeform 450"/>
          <p:cNvSpPr>
            <a:spLocks/>
          </p:cNvSpPr>
          <p:nvPr/>
        </p:nvSpPr>
        <p:spPr bwMode="auto">
          <a:xfrm>
            <a:off x="8298657" y="5065661"/>
            <a:ext cx="1588" cy="1136650"/>
          </a:xfrm>
          <a:custGeom>
            <a:avLst/>
            <a:gdLst>
              <a:gd name="T0" fmla="*/ 0 w 1588"/>
              <a:gd name="T1" fmla="*/ 2147483647 h 185"/>
              <a:gd name="T2" fmla="*/ 0 w 1588"/>
              <a:gd name="T3" fmla="*/ 0 h 185"/>
              <a:gd name="T4" fmla="*/ 0 w 1588"/>
              <a:gd name="T5" fmla="*/ 0 h 185"/>
              <a:gd name="T6" fmla="*/ 0 60000 65536"/>
              <a:gd name="T7" fmla="*/ 0 60000 65536"/>
              <a:gd name="T8" fmla="*/ 0 60000 65536"/>
              <a:gd name="T9" fmla="*/ 0 w 1588"/>
              <a:gd name="T10" fmla="*/ 0 h 185"/>
              <a:gd name="T11" fmla="*/ 1588 w 1588"/>
              <a:gd name="T12" fmla="*/ 185 h 185"/>
            </a:gdLst>
            <a:ahLst/>
            <a:cxnLst>
              <a:cxn ang="T6">
                <a:pos x="T0" y="T1"/>
              </a:cxn>
              <a:cxn ang="T7">
                <a:pos x="T2" y="T3"/>
              </a:cxn>
              <a:cxn ang="T8">
                <a:pos x="T4" y="T5"/>
              </a:cxn>
            </a:cxnLst>
            <a:rect l="T9" t="T10" r="T11" b="T12"/>
            <a:pathLst>
              <a:path w="1588" h="185">
                <a:moveTo>
                  <a:pt x="0" y="185"/>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8" name="Line 451"/>
          <p:cNvSpPr>
            <a:spLocks noChangeShapeType="1"/>
          </p:cNvSpPr>
          <p:nvPr/>
        </p:nvSpPr>
        <p:spPr bwMode="auto">
          <a:xfrm flipV="1">
            <a:off x="8470107" y="6183261"/>
            <a:ext cx="0"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9" name="Line 452"/>
          <p:cNvSpPr>
            <a:spLocks noChangeShapeType="1"/>
          </p:cNvSpPr>
          <p:nvPr/>
        </p:nvSpPr>
        <p:spPr bwMode="auto">
          <a:xfrm>
            <a:off x="8470107" y="5065661"/>
            <a:ext cx="0"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0" name="Freeform 453"/>
          <p:cNvSpPr>
            <a:spLocks/>
          </p:cNvSpPr>
          <p:nvPr/>
        </p:nvSpPr>
        <p:spPr bwMode="auto">
          <a:xfrm>
            <a:off x="8470107" y="5065661"/>
            <a:ext cx="0" cy="1136650"/>
          </a:xfrm>
          <a:custGeom>
            <a:avLst/>
            <a:gdLst>
              <a:gd name="T0" fmla="*/ 2147483647 h 185"/>
              <a:gd name="T1" fmla="*/ 0 h 185"/>
              <a:gd name="T2" fmla="*/ 0 h 185"/>
              <a:gd name="T3" fmla="*/ 0 60000 65536"/>
              <a:gd name="T4" fmla="*/ 0 60000 65536"/>
              <a:gd name="T5" fmla="*/ 0 60000 65536"/>
              <a:gd name="T6" fmla="*/ 0 h 185"/>
              <a:gd name="T7" fmla="*/ 185 h 185"/>
            </a:gdLst>
            <a:ahLst/>
            <a:cxnLst>
              <a:cxn ang="T3">
                <a:pos x="0" y="T0"/>
              </a:cxn>
              <a:cxn ang="T4">
                <a:pos x="0" y="T1"/>
              </a:cxn>
              <a:cxn ang="T5">
                <a:pos x="0" y="T2"/>
              </a:cxn>
            </a:cxnLst>
            <a:rect l="0" t="T6" r="0" b="T7"/>
            <a:pathLst>
              <a:path h="185">
                <a:moveTo>
                  <a:pt x="0" y="185"/>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1" name="Line 454"/>
          <p:cNvSpPr>
            <a:spLocks noChangeShapeType="1"/>
          </p:cNvSpPr>
          <p:nvPr/>
        </p:nvSpPr>
        <p:spPr bwMode="auto">
          <a:xfrm flipV="1">
            <a:off x="8595520" y="6183261"/>
            <a:ext cx="0"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2" name="Line 455"/>
          <p:cNvSpPr>
            <a:spLocks noChangeShapeType="1"/>
          </p:cNvSpPr>
          <p:nvPr/>
        </p:nvSpPr>
        <p:spPr bwMode="auto">
          <a:xfrm>
            <a:off x="8595520" y="5065661"/>
            <a:ext cx="0"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 name="Freeform 456"/>
          <p:cNvSpPr>
            <a:spLocks/>
          </p:cNvSpPr>
          <p:nvPr/>
        </p:nvSpPr>
        <p:spPr bwMode="auto">
          <a:xfrm>
            <a:off x="8595520" y="5065661"/>
            <a:ext cx="0" cy="1136650"/>
          </a:xfrm>
          <a:custGeom>
            <a:avLst/>
            <a:gdLst>
              <a:gd name="T0" fmla="*/ 2147483647 h 185"/>
              <a:gd name="T1" fmla="*/ 0 h 185"/>
              <a:gd name="T2" fmla="*/ 0 h 185"/>
              <a:gd name="T3" fmla="*/ 0 60000 65536"/>
              <a:gd name="T4" fmla="*/ 0 60000 65536"/>
              <a:gd name="T5" fmla="*/ 0 60000 65536"/>
              <a:gd name="T6" fmla="*/ 0 h 185"/>
              <a:gd name="T7" fmla="*/ 185 h 185"/>
            </a:gdLst>
            <a:ahLst/>
            <a:cxnLst>
              <a:cxn ang="T3">
                <a:pos x="0" y="T0"/>
              </a:cxn>
              <a:cxn ang="T4">
                <a:pos x="0" y="T1"/>
              </a:cxn>
              <a:cxn ang="T5">
                <a:pos x="0" y="T2"/>
              </a:cxn>
            </a:cxnLst>
            <a:rect l="0" t="T6" r="0" b="T7"/>
            <a:pathLst>
              <a:path h="185">
                <a:moveTo>
                  <a:pt x="0" y="185"/>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4" name="Line 457"/>
          <p:cNvSpPr>
            <a:spLocks noChangeShapeType="1"/>
          </p:cNvSpPr>
          <p:nvPr/>
        </p:nvSpPr>
        <p:spPr bwMode="auto">
          <a:xfrm flipV="1">
            <a:off x="8693945" y="6183261"/>
            <a:ext cx="1587"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5" name="Line 458"/>
          <p:cNvSpPr>
            <a:spLocks noChangeShapeType="1"/>
          </p:cNvSpPr>
          <p:nvPr/>
        </p:nvSpPr>
        <p:spPr bwMode="auto">
          <a:xfrm>
            <a:off x="8693945" y="5065661"/>
            <a:ext cx="1587"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6" name="Freeform 459"/>
          <p:cNvSpPr>
            <a:spLocks/>
          </p:cNvSpPr>
          <p:nvPr/>
        </p:nvSpPr>
        <p:spPr bwMode="auto">
          <a:xfrm>
            <a:off x="8693945" y="5065661"/>
            <a:ext cx="1587" cy="1136650"/>
          </a:xfrm>
          <a:custGeom>
            <a:avLst/>
            <a:gdLst>
              <a:gd name="T0" fmla="*/ 0 w 1587"/>
              <a:gd name="T1" fmla="*/ 2147483647 h 185"/>
              <a:gd name="T2" fmla="*/ 0 w 1587"/>
              <a:gd name="T3" fmla="*/ 0 h 185"/>
              <a:gd name="T4" fmla="*/ 0 w 1587"/>
              <a:gd name="T5" fmla="*/ 0 h 185"/>
              <a:gd name="T6" fmla="*/ 0 60000 65536"/>
              <a:gd name="T7" fmla="*/ 0 60000 65536"/>
              <a:gd name="T8" fmla="*/ 0 60000 65536"/>
              <a:gd name="T9" fmla="*/ 0 w 1587"/>
              <a:gd name="T10" fmla="*/ 0 h 185"/>
              <a:gd name="T11" fmla="*/ 1587 w 1587"/>
              <a:gd name="T12" fmla="*/ 185 h 185"/>
            </a:gdLst>
            <a:ahLst/>
            <a:cxnLst>
              <a:cxn ang="T6">
                <a:pos x="T0" y="T1"/>
              </a:cxn>
              <a:cxn ang="T7">
                <a:pos x="T2" y="T3"/>
              </a:cxn>
              <a:cxn ang="T8">
                <a:pos x="T4" y="T5"/>
              </a:cxn>
            </a:cxnLst>
            <a:rect l="T9" t="T10" r="T11" b="T12"/>
            <a:pathLst>
              <a:path w="1587" h="185">
                <a:moveTo>
                  <a:pt x="0" y="185"/>
                </a:moveTo>
                <a:lnTo>
                  <a:pt x="0" y="0"/>
                </a:lnTo>
              </a:path>
            </a:pathLst>
          </a:custGeom>
          <a:noFill/>
          <a:ln w="0">
            <a:solidFill>
              <a:schemeClr val="bg2"/>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7" name="Line 460"/>
          <p:cNvSpPr>
            <a:spLocks noChangeShapeType="1"/>
          </p:cNvSpPr>
          <p:nvPr/>
        </p:nvSpPr>
        <p:spPr bwMode="auto">
          <a:xfrm flipV="1">
            <a:off x="8773320" y="6183261"/>
            <a:ext cx="1587"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8" name="Line 461"/>
          <p:cNvSpPr>
            <a:spLocks noChangeShapeType="1"/>
          </p:cNvSpPr>
          <p:nvPr/>
        </p:nvSpPr>
        <p:spPr bwMode="auto">
          <a:xfrm>
            <a:off x="8773320" y="5065661"/>
            <a:ext cx="1587"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9" name="Freeform 462"/>
          <p:cNvSpPr>
            <a:spLocks/>
          </p:cNvSpPr>
          <p:nvPr/>
        </p:nvSpPr>
        <p:spPr bwMode="auto">
          <a:xfrm>
            <a:off x="8773320" y="5065661"/>
            <a:ext cx="1587" cy="1136650"/>
          </a:xfrm>
          <a:custGeom>
            <a:avLst/>
            <a:gdLst>
              <a:gd name="T0" fmla="*/ 0 w 1587"/>
              <a:gd name="T1" fmla="*/ 2147483647 h 185"/>
              <a:gd name="T2" fmla="*/ 0 w 1587"/>
              <a:gd name="T3" fmla="*/ 0 h 185"/>
              <a:gd name="T4" fmla="*/ 0 w 1587"/>
              <a:gd name="T5" fmla="*/ 0 h 185"/>
              <a:gd name="T6" fmla="*/ 0 60000 65536"/>
              <a:gd name="T7" fmla="*/ 0 60000 65536"/>
              <a:gd name="T8" fmla="*/ 0 60000 65536"/>
              <a:gd name="T9" fmla="*/ 0 w 1587"/>
              <a:gd name="T10" fmla="*/ 0 h 185"/>
              <a:gd name="T11" fmla="*/ 1587 w 1587"/>
              <a:gd name="T12" fmla="*/ 185 h 185"/>
            </a:gdLst>
            <a:ahLst/>
            <a:cxnLst>
              <a:cxn ang="T6">
                <a:pos x="T0" y="T1"/>
              </a:cxn>
              <a:cxn ang="T7">
                <a:pos x="T2" y="T3"/>
              </a:cxn>
              <a:cxn ang="T8">
                <a:pos x="T4" y="T5"/>
              </a:cxn>
            </a:cxnLst>
            <a:rect l="T9" t="T10" r="T11" b="T12"/>
            <a:pathLst>
              <a:path w="1587" h="185">
                <a:moveTo>
                  <a:pt x="0" y="185"/>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0" name="Line 463"/>
          <p:cNvSpPr>
            <a:spLocks noChangeShapeType="1"/>
          </p:cNvSpPr>
          <p:nvPr/>
        </p:nvSpPr>
        <p:spPr bwMode="auto">
          <a:xfrm flipV="1">
            <a:off x="8839995" y="6183261"/>
            <a:ext cx="0"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1" name="Line 464"/>
          <p:cNvSpPr>
            <a:spLocks noChangeShapeType="1"/>
          </p:cNvSpPr>
          <p:nvPr/>
        </p:nvSpPr>
        <p:spPr bwMode="auto">
          <a:xfrm>
            <a:off x="8839995" y="5065661"/>
            <a:ext cx="0"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2" name="Freeform 465"/>
          <p:cNvSpPr>
            <a:spLocks/>
          </p:cNvSpPr>
          <p:nvPr/>
        </p:nvSpPr>
        <p:spPr bwMode="auto">
          <a:xfrm>
            <a:off x="8839995" y="5065661"/>
            <a:ext cx="0" cy="1136650"/>
          </a:xfrm>
          <a:custGeom>
            <a:avLst/>
            <a:gdLst>
              <a:gd name="T0" fmla="*/ 2147483647 h 185"/>
              <a:gd name="T1" fmla="*/ 0 h 185"/>
              <a:gd name="T2" fmla="*/ 0 h 185"/>
              <a:gd name="T3" fmla="*/ 0 60000 65536"/>
              <a:gd name="T4" fmla="*/ 0 60000 65536"/>
              <a:gd name="T5" fmla="*/ 0 60000 65536"/>
              <a:gd name="T6" fmla="*/ 0 h 185"/>
              <a:gd name="T7" fmla="*/ 185 h 185"/>
            </a:gdLst>
            <a:ahLst/>
            <a:cxnLst>
              <a:cxn ang="T3">
                <a:pos x="0" y="T0"/>
              </a:cxn>
              <a:cxn ang="T4">
                <a:pos x="0" y="T1"/>
              </a:cxn>
              <a:cxn ang="T5">
                <a:pos x="0" y="T2"/>
              </a:cxn>
            </a:cxnLst>
            <a:rect l="0" t="T6" r="0" b="T7"/>
            <a:pathLst>
              <a:path h="185">
                <a:moveTo>
                  <a:pt x="0" y="185"/>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3" name="Line 466"/>
          <p:cNvSpPr>
            <a:spLocks noChangeShapeType="1"/>
          </p:cNvSpPr>
          <p:nvPr/>
        </p:nvSpPr>
        <p:spPr bwMode="auto">
          <a:xfrm flipV="1">
            <a:off x="8898732" y="6183261"/>
            <a:ext cx="1588"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 name="Line 467"/>
          <p:cNvSpPr>
            <a:spLocks noChangeShapeType="1"/>
          </p:cNvSpPr>
          <p:nvPr/>
        </p:nvSpPr>
        <p:spPr bwMode="auto">
          <a:xfrm>
            <a:off x="8898732" y="5065661"/>
            <a:ext cx="1588"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5" name="Freeform 468"/>
          <p:cNvSpPr>
            <a:spLocks/>
          </p:cNvSpPr>
          <p:nvPr/>
        </p:nvSpPr>
        <p:spPr bwMode="auto">
          <a:xfrm>
            <a:off x="8898732" y="5065661"/>
            <a:ext cx="1588" cy="1136650"/>
          </a:xfrm>
          <a:custGeom>
            <a:avLst/>
            <a:gdLst>
              <a:gd name="T0" fmla="*/ 0 w 1588"/>
              <a:gd name="T1" fmla="*/ 2147483647 h 185"/>
              <a:gd name="T2" fmla="*/ 0 w 1588"/>
              <a:gd name="T3" fmla="*/ 0 h 185"/>
              <a:gd name="T4" fmla="*/ 0 w 1588"/>
              <a:gd name="T5" fmla="*/ 0 h 185"/>
              <a:gd name="T6" fmla="*/ 0 60000 65536"/>
              <a:gd name="T7" fmla="*/ 0 60000 65536"/>
              <a:gd name="T8" fmla="*/ 0 60000 65536"/>
              <a:gd name="T9" fmla="*/ 0 w 1588"/>
              <a:gd name="T10" fmla="*/ 0 h 185"/>
              <a:gd name="T11" fmla="*/ 1588 w 1588"/>
              <a:gd name="T12" fmla="*/ 185 h 185"/>
            </a:gdLst>
            <a:ahLst/>
            <a:cxnLst>
              <a:cxn ang="T6">
                <a:pos x="T0" y="T1"/>
              </a:cxn>
              <a:cxn ang="T7">
                <a:pos x="T2" y="T3"/>
              </a:cxn>
              <a:cxn ang="T8">
                <a:pos x="T4" y="T5"/>
              </a:cxn>
            </a:cxnLst>
            <a:rect l="T9" t="T10" r="T11" b="T12"/>
            <a:pathLst>
              <a:path w="1588" h="185">
                <a:moveTo>
                  <a:pt x="0" y="185"/>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6" name="Line 469"/>
          <p:cNvSpPr>
            <a:spLocks noChangeShapeType="1"/>
          </p:cNvSpPr>
          <p:nvPr/>
        </p:nvSpPr>
        <p:spPr bwMode="auto">
          <a:xfrm flipV="1">
            <a:off x="8944770" y="6183261"/>
            <a:ext cx="1587"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7" name="Line 470"/>
          <p:cNvSpPr>
            <a:spLocks noChangeShapeType="1"/>
          </p:cNvSpPr>
          <p:nvPr/>
        </p:nvSpPr>
        <p:spPr bwMode="auto">
          <a:xfrm>
            <a:off x="8944770" y="5065661"/>
            <a:ext cx="1587"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8" name="Freeform 471"/>
          <p:cNvSpPr>
            <a:spLocks/>
          </p:cNvSpPr>
          <p:nvPr/>
        </p:nvSpPr>
        <p:spPr bwMode="auto">
          <a:xfrm>
            <a:off x="8944770" y="5065661"/>
            <a:ext cx="1587" cy="1136650"/>
          </a:xfrm>
          <a:custGeom>
            <a:avLst/>
            <a:gdLst>
              <a:gd name="T0" fmla="*/ 0 w 1587"/>
              <a:gd name="T1" fmla="*/ 2147483647 h 185"/>
              <a:gd name="T2" fmla="*/ 0 w 1587"/>
              <a:gd name="T3" fmla="*/ 0 h 185"/>
              <a:gd name="T4" fmla="*/ 0 w 1587"/>
              <a:gd name="T5" fmla="*/ 0 h 185"/>
              <a:gd name="T6" fmla="*/ 0 60000 65536"/>
              <a:gd name="T7" fmla="*/ 0 60000 65536"/>
              <a:gd name="T8" fmla="*/ 0 60000 65536"/>
              <a:gd name="T9" fmla="*/ 0 w 1587"/>
              <a:gd name="T10" fmla="*/ 0 h 185"/>
              <a:gd name="T11" fmla="*/ 1587 w 1587"/>
              <a:gd name="T12" fmla="*/ 185 h 185"/>
            </a:gdLst>
            <a:ahLst/>
            <a:cxnLst>
              <a:cxn ang="T6">
                <a:pos x="T0" y="T1"/>
              </a:cxn>
              <a:cxn ang="T7">
                <a:pos x="T2" y="T3"/>
              </a:cxn>
              <a:cxn ang="T8">
                <a:pos x="T4" y="T5"/>
              </a:cxn>
            </a:cxnLst>
            <a:rect l="T9" t="T10" r="T11" b="T12"/>
            <a:pathLst>
              <a:path w="1587" h="185">
                <a:moveTo>
                  <a:pt x="0" y="185"/>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9" name="Line 472"/>
          <p:cNvSpPr>
            <a:spLocks noChangeShapeType="1"/>
          </p:cNvSpPr>
          <p:nvPr/>
        </p:nvSpPr>
        <p:spPr bwMode="auto">
          <a:xfrm flipV="1">
            <a:off x="8992395" y="6183261"/>
            <a:ext cx="0"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0" name="Line 473"/>
          <p:cNvSpPr>
            <a:spLocks noChangeShapeType="1"/>
          </p:cNvSpPr>
          <p:nvPr/>
        </p:nvSpPr>
        <p:spPr bwMode="auto">
          <a:xfrm>
            <a:off x="8992395" y="5065661"/>
            <a:ext cx="0"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1" name="Freeform 474"/>
          <p:cNvSpPr>
            <a:spLocks/>
          </p:cNvSpPr>
          <p:nvPr/>
        </p:nvSpPr>
        <p:spPr bwMode="auto">
          <a:xfrm>
            <a:off x="8992395" y="5065661"/>
            <a:ext cx="0" cy="1136650"/>
          </a:xfrm>
          <a:custGeom>
            <a:avLst/>
            <a:gdLst>
              <a:gd name="T0" fmla="*/ 2147483647 h 185"/>
              <a:gd name="T1" fmla="*/ 0 h 185"/>
              <a:gd name="T2" fmla="*/ 0 h 185"/>
              <a:gd name="T3" fmla="*/ 0 60000 65536"/>
              <a:gd name="T4" fmla="*/ 0 60000 65536"/>
              <a:gd name="T5" fmla="*/ 0 60000 65536"/>
              <a:gd name="T6" fmla="*/ 0 h 185"/>
              <a:gd name="T7" fmla="*/ 185 h 185"/>
            </a:gdLst>
            <a:ahLst/>
            <a:cxnLst>
              <a:cxn ang="T3">
                <a:pos x="0" y="T0"/>
              </a:cxn>
              <a:cxn ang="T4">
                <a:pos x="0" y="T1"/>
              </a:cxn>
              <a:cxn ang="T5">
                <a:pos x="0" y="T2"/>
              </a:cxn>
            </a:cxnLst>
            <a:rect l="0" t="T6" r="0" b="T7"/>
            <a:pathLst>
              <a:path h="185">
                <a:moveTo>
                  <a:pt x="0" y="185"/>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2" name="Line 475"/>
          <p:cNvSpPr>
            <a:spLocks noChangeShapeType="1"/>
          </p:cNvSpPr>
          <p:nvPr/>
        </p:nvSpPr>
        <p:spPr bwMode="auto">
          <a:xfrm flipV="1">
            <a:off x="8992395" y="6170561"/>
            <a:ext cx="0" cy="317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3" name="Line 476"/>
          <p:cNvSpPr>
            <a:spLocks noChangeShapeType="1"/>
          </p:cNvSpPr>
          <p:nvPr/>
        </p:nvSpPr>
        <p:spPr bwMode="auto">
          <a:xfrm>
            <a:off x="8992395" y="5065661"/>
            <a:ext cx="0" cy="238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 name="Line 477"/>
          <p:cNvSpPr>
            <a:spLocks noChangeShapeType="1"/>
          </p:cNvSpPr>
          <p:nvPr/>
        </p:nvSpPr>
        <p:spPr bwMode="auto">
          <a:xfrm flipV="1">
            <a:off x="9294020" y="6183261"/>
            <a:ext cx="1587"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 name="Line 478"/>
          <p:cNvSpPr>
            <a:spLocks noChangeShapeType="1"/>
          </p:cNvSpPr>
          <p:nvPr/>
        </p:nvSpPr>
        <p:spPr bwMode="auto">
          <a:xfrm>
            <a:off x="9294020" y="5065661"/>
            <a:ext cx="1587"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6" name="Freeform 479"/>
          <p:cNvSpPr>
            <a:spLocks/>
          </p:cNvSpPr>
          <p:nvPr/>
        </p:nvSpPr>
        <p:spPr bwMode="auto">
          <a:xfrm>
            <a:off x="9294020" y="5065661"/>
            <a:ext cx="1587" cy="1136650"/>
          </a:xfrm>
          <a:custGeom>
            <a:avLst/>
            <a:gdLst>
              <a:gd name="T0" fmla="*/ 0 w 1587"/>
              <a:gd name="T1" fmla="*/ 2147483647 h 185"/>
              <a:gd name="T2" fmla="*/ 0 w 1587"/>
              <a:gd name="T3" fmla="*/ 0 h 185"/>
              <a:gd name="T4" fmla="*/ 0 w 1587"/>
              <a:gd name="T5" fmla="*/ 0 h 185"/>
              <a:gd name="T6" fmla="*/ 0 60000 65536"/>
              <a:gd name="T7" fmla="*/ 0 60000 65536"/>
              <a:gd name="T8" fmla="*/ 0 60000 65536"/>
              <a:gd name="T9" fmla="*/ 0 w 1587"/>
              <a:gd name="T10" fmla="*/ 0 h 185"/>
              <a:gd name="T11" fmla="*/ 1587 w 1587"/>
              <a:gd name="T12" fmla="*/ 185 h 185"/>
            </a:gdLst>
            <a:ahLst/>
            <a:cxnLst>
              <a:cxn ang="T6">
                <a:pos x="T0" y="T1"/>
              </a:cxn>
              <a:cxn ang="T7">
                <a:pos x="T2" y="T3"/>
              </a:cxn>
              <a:cxn ang="T8">
                <a:pos x="T4" y="T5"/>
              </a:cxn>
            </a:cxnLst>
            <a:rect l="T9" t="T10" r="T11" b="T12"/>
            <a:pathLst>
              <a:path w="1587" h="185">
                <a:moveTo>
                  <a:pt x="0" y="185"/>
                </a:moveTo>
                <a:lnTo>
                  <a:pt x="0" y="0"/>
                </a:lnTo>
              </a:path>
            </a:pathLst>
          </a:custGeom>
          <a:noFill/>
          <a:ln w="0">
            <a:solidFill>
              <a:schemeClr val="bg2"/>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7" name="Line 480"/>
          <p:cNvSpPr>
            <a:spLocks noChangeShapeType="1"/>
          </p:cNvSpPr>
          <p:nvPr/>
        </p:nvSpPr>
        <p:spPr bwMode="auto">
          <a:xfrm flipV="1">
            <a:off x="9467057" y="6183261"/>
            <a:ext cx="0"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8" name="Line 481"/>
          <p:cNvSpPr>
            <a:spLocks noChangeShapeType="1"/>
          </p:cNvSpPr>
          <p:nvPr/>
        </p:nvSpPr>
        <p:spPr bwMode="auto">
          <a:xfrm>
            <a:off x="9467057" y="5065661"/>
            <a:ext cx="0"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9" name="Freeform 482"/>
          <p:cNvSpPr>
            <a:spLocks/>
          </p:cNvSpPr>
          <p:nvPr/>
        </p:nvSpPr>
        <p:spPr bwMode="auto">
          <a:xfrm>
            <a:off x="9467057" y="5065661"/>
            <a:ext cx="0" cy="1136650"/>
          </a:xfrm>
          <a:custGeom>
            <a:avLst/>
            <a:gdLst>
              <a:gd name="T0" fmla="*/ 2147483647 h 185"/>
              <a:gd name="T1" fmla="*/ 0 h 185"/>
              <a:gd name="T2" fmla="*/ 0 h 185"/>
              <a:gd name="T3" fmla="*/ 0 60000 65536"/>
              <a:gd name="T4" fmla="*/ 0 60000 65536"/>
              <a:gd name="T5" fmla="*/ 0 60000 65536"/>
              <a:gd name="T6" fmla="*/ 0 h 185"/>
              <a:gd name="T7" fmla="*/ 185 h 185"/>
            </a:gdLst>
            <a:ahLst/>
            <a:cxnLst>
              <a:cxn ang="T3">
                <a:pos x="0" y="T0"/>
              </a:cxn>
              <a:cxn ang="T4">
                <a:pos x="0" y="T1"/>
              </a:cxn>
              <a:cxn ang="T5">
                <a:pos x="0" y="T2"/>
              </a:cxn>
            </a:cxnLst>
            <a:rect l="0" t="T6" r="0" b="T7"/>
            <a:pathLst>
              <a:path h="185">
                <a:moveTo>
                  <a:pt x="0" y="185"/>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0" name="Line 483"/>
          <p:cNvSpPr>
            <a:spLocks noChangeShapeType="1"/>
          </p:cNvSpPr>
          <p:nvPr/>
        </p:nvSpPr>
        <p:spPr bwMode="auto">
          <a:xfrm flipV="1">
            <a:off x="9592470" y="6183261"/>
            <a:ext cx="0"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1" name="Line 484"/>
          <p:cNvSpPr>
            <a:spLocks noChangeShapeType="1"/>
          </p:cNvSpPr>
          <p:nvPr/>
        </p:nvSpPr>
        <p:spPr bwMode="auto">
          <a:xfrm>
            <a:off x="9592470" y="5065661"/>
            <a:ext cx="0"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2" name="Freeform 485"/>
          <p:cNvSpPr>
            <a:spLocks/>
          </p:cNvSpPr>
          <p:nvPr/>
        </p:nvSpPr>
        <p:spPr bwMode="auto">
          <a:xfrm>
            <a:off x="9592470" y="5065661"/>
            <a:ext cx="0" cy="1136650"/>
          </a:xfrm>
          <a:custGeom>
            <a:avLst/>
            <a:gdLst>
              <a:gd name="T0" fmla="*/ 2147483647 h 185"/>
              <a:gd name="T1" fmla="*/ 0 h 185"/>
              <a:gd name="T2" fmla="*/ 0 h 185"/>
              <a:gd name="T3" fmla="*/ 0 60000 65536"/>
              <a:gd name="T4" fmla="*/ 0 60000 65536"/>
              <a:gd name="T5" fmla="*/ 0 60000 65536"/>
              <a:gd name="T6" fmla="*/ 0 h 185"/>
              <a:gd name="T7" fmla="*/ 185 h 185"/>
            </a:gdLst>
            <a:ahLst/>
            <a:cxnLst>
              <a:cxn ang="T3">
                <a:pos x="0" y="T0"/>
              </a:cxn>
              <a:cxn ang="T4">
                <a:pos x="0" y="T1"/>
              </a:cxn>
              <a:cxn ang="T5">
                <a:pos x="0" y="T2"/>
              </a:cxn>
            </a:cxnLst>
            <a:rect l="0" t="T6" r="0" b="T7"/>
            <a:pathLst>
              <a:path h="185">
                <a:moveTo>
                  <a:pt x="0" y="185"/>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3" name="Line 486"/>
          <p:cNvSpPr>
            <a:spLocks noChangeShapeType="1"/>
          </p:cNvSpPr>
          <p:nvPr/>
        </p:nvSpPr>
        <p:spPr bwMode="auto">
          <a:xfrm flipV="1">
            <a:off x="9684545" y="6183261"/>
            <a:ext cx="1587"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 name="Line 487"/>
          <p:cNvSpPr>
            <a:spLocks noChangeShapeType="1"/>
          </p:cNvSpPr>
          <p:nvPr/>
        </p:nvSpPr>
        <p:spPr bwMode="auto">
          <a:xfrm>
            <a:off x="9684545" y="5065661"/>
            <a:ext cx="1587"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5" name="Freeform 488"/>
          <p:cNvSpPr>
            <a:spLocks/>
          </p:cNvSpPr>
          <p:nvPr/>
        </p:nvSpPr>
        <p:spPr bwMode="auto">
          <a:xfrm>
            <a:off x="9684545" y="5065661"/>
            <a:ext cx="1587" cy="1136650"/>
          </a:xfrm>
          <a:custGeom>
            <a:avLst/>
            <a:gdLst>
              <a:gd name="T0" fmla="*/ 0 w 1587"/>
              <a:gd name="T1" fmla="*/ 2147483647 h 185"/>
              <a:gd name="T2" fmla="*/ 0 w 1587"/>
              <a:gd name="T3" fmla="*/ 0 h 185"/>
              <a:gd name="T4" fmla="*/ 0 w 1587"/>
              <a:gd name="T5" fmla="*/ 0 h 185"/>
              <a:gd name="T6" fmla="*/ 0 60000 65536"/>
              <a:gd name="T7" fmla="*/ 0 60000 65536"/>
              <a:gd name="T8" fmla="*/ 0 60000 65536"/>
              <a:gd name="T9" fmla="*/ 0 w 1587"/>
              <a:gd name="T10" fmla="*/ 0 h 185"/>
              <a:gd name="T11" fmla="*/ 1587 w 1587"/>
              <a:gd name="T12" fmla="*/ 185 h 185"/>
            </a:gdLst>
            <a:ahLst/>
            <a:cxnLst>
              <a:cxn ang="T6">
                <a:pos x="T0" y="T1"/>
              </a:cxn>
              <a:cxn ang="T7">
                <a:pos x="T2" y="T3"/>
              </a:cxn>
              <a:cxn ang="T8">
                <a:pos x="T4" y="T5"/>
              </a:cxn>
            </a:cxnLst>
            <a:rect l="T9" t="T10" r="T11" b="T12"/>
            <a:pathLst>
              <a:path w="1587" h="185">
                <a:moveTo>
                  <a:pt x="0" y="185"/>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6" name="Line 489"/>
          <p:cNvSpPr>
            <a:spLocks noChangeShapeType="1"/>
          </p:cNvSpPr>
          <p:nvPr/>
        </p:nvSpPr>
        <p:spPr bwMode="auto">
          <a:xfrm flipV="1">
            <a:off x="9762332" y="6183261"/>
            <a:ext cx="1588"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7" name="Line 490"/>
          <p:cNvSpPr>
            <a:spLocks noChangeShapeType="1"/>
          </p:cNvSpPr>
          <p:nvPr/>
        </p:nvSpPr>
        <p:spPr bwMode="auto">
          <a:xfrm>
            <a:off x="9762332" y="5065661"/>
            <a:ext cx="1588"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8" name="Freeform 491"/>
          <p:cNvSpPr>
            <a:spLocks/>
          </p:cNvSpPr>
          <p:nvPr/>
        </p:nvSpPr>
        <p:spPr bwMode="auto">
          <a:xfrm>
            <a:off x="9762332" y="5065661"/>
            <a:ext cx="1588" cy="1136650"/>
          </a:xfrm>
          <a:custGeom>
            <a:avLst/>
            <a:gdLst>
              <a:gd name="T0" fmla="*/ 0 w 1588"/>
              <a:gd name="T1" fmla="*/ 2147483647 h 185"/>
              <a:gd name="T2" fmla="*/ 0 w 1588"/>
              <a:gd name="T3" fmla="*/ 0 h 185"/>
              <a:gd name="T4" fmla="*/ 0 w 1588"/>
              <a:gd name="T5" fmla="*/ 0 h 185"/>
              <a:gd name="T6" fmla="*/ 0 60000 65536"/>
              <a:gd name="T7" fmla="*/ 0 60000 65536"/>
              <a:gd name="T8" fmla="*/ 0 60000 65536"/>
              <a:gd name="T9" fmla="*/ 0 w 1588"/>
              <a:gd name="T10" fmla="*/ 0 h 185"/>
              <a:gd name="T11" fmla="*/ 1588 w 1588"/>
              <a:gd name="T12" fmla="*/ 185 h 185"/>
            </a:gdLst>
            <a:ahLst/>
            <a:cxnLst>
              <a:cxn ang="T6">
                <a:pos x="T0" y="T1"/>
              </a:cxn>
              <a:cxn ang="T7">
                <a:pos x="T2" y="T3"/>
              </a:cxn>
              <a:cxn ang="T8">
                <a:pos x="T4" y="T5"/>
              </a:cxn>
            </a:cxnLst>
            <a:rect l="T9" t="T10" r="T11" b="T12"/>
            <a:pathLst>
              <a:path w="1588" h="185">
                <a:moveTo>
                  <a:pt x="0" y="185"/>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9" name="Line 492"/>
          <p:cNvSpPr>
            <a:spLocks noChangeShapeType="1"/>
          </p:cNvSpPr>
          <p:nvPr/>
        </p:nvSpPr>
        <p:spPr bwMode="auto">
          <a:xfrm flipV="1">
            <a:off x="9829007" y="6183261"/>
            <a:ext cx="1588"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0" name="Line 493"/>
          <p:cNvSpPr>
            <a:spLocks noChangeShapeType="1"/>
          </p:cNvSpPr>
          <p:nvPr/>
        </p:nvSpPr>
        <p:spPr bwMode="auto">
          <a:xfrm>
            <a:off x="9829007" y="5065661"/>
            <a:ext cx="1588"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1" name="Freeform 494"/>
          <p:cNvSpPr>
            <a:spLocks/>
          </p:cNvSpPr>
          <p:nvPr/>
        </p:nvSpPr>
        <p:spPr bwMode="auto">
          <a:xfrm>
            <a:off x="9829007" y="5065661"/>
            <a:ext cx="1588" cy="1136650"/>
          </a:xfrm>
          <a:custGeom>
            <a:avLst/>
            <a:gdLst>
              <a:gd name="T0" fmla="*/ 0 w 1588"/>
              <a:gd name="T1" fmla="*/ 2147483647 h 185"/>
              <a:gd name="T2" fmla="*/ 0 w 1588"/>
              <a:gd name="T3" fmla="*/ 0 h 185"/>
              <a:gd name="T4" fmla="*/ 0 w 1588"/>
              <a:gd name="T5" fmla="*/ 0 h 185"/>
              <a:gd name="T6" fmla="*/ 0 60000 65536"/>
              <a:gd name="T7" fmla="*/ 0 60000 65536"/>
              <a:gd name="T8" fmla="*/ 0 60000 65536"/>
              <a:gd name="T9" fmla="*/ 0 w 1588"/>
              <a:gd name="T10" fmla="*/ 0 h 185"/>
              <a:gd name="T11" fmla="*/ 1588 w 1588"/>
              <a:gd name="T12" fmla="*/ 185 h 185"/>
            </a:gdLst>
            <a:ahLst/>
            <a:cxnLst>
              <a:cxn ang="T6">
                <a:pos x="T0" y="T1"/>
              </a:cxn>
              <a:cxn ang="T7">
                <a:pos x="T2" y="T3"/>
              </a:cxn>
              <a:cxn ang="T8">
                <a:pos x="T4" y="T5"/>
              </a:cxn>
            </a:cxnLst>
            <a:rect l="T9" t="T10" r="T11" b="T12"/>
            <a:pathLst>
              <a:path w="1588" h="185">
                <a:moveTo>
                  <a:pt x="0" y="185"/>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2" name="Line 495"/>
          <p:cNvSpPr>
            <a:spLocks noChangeShapeType="1"/>
          </p:cNvSpPr>
          <p:nvPr/>
        </p:nvSpPr>
        <p:spPr bwMode="auto">
          <a:xfrm flipV="1">
            <a:off x="9887745" y="6183261"/>
            <a:ext cx="1587"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3" name="Line 496"/>
          <p:cNvSpPr>
            <a:spLocks noChangeShapeType="1"/>
          </p:cNvSpPr>
          <p:nvPr/>
        </p:nvSpPr>
        <p:spPr bwMode="auto">
          <a:xfrm>
            <a:off x="9887745" y="5065661"/>
            <a:ext cx="1587"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 name="Freeform 497"/>
          <p:cNvSpPr>
            <a:spLocks/>
          </p:cNvSpPr>
          <p:nvPr/>
        </p:nvSpPr>
        <p:spPr bwMode="auto">
          <a:xfrm>
            <a:off x="9887745" y="5065661"/>
            <a:ext cx="1587" cy="1136650"/>
          </a:xfrm>
          <a:custGeom>
            <a:avLst/>
            <a:gdLst>
              <a:gd name="T0" fmla="*/ 0 w 1587"/>
              <a:gd name="T1" fmla="*/ 2147483647 h 185"/>
              <a:gd name="T2" fmla="*/ 0 w 1587"/>
              <a:gd name="T3" fmla="*/ 0 h 185"/>
              <a:gd name="T4" fmla="*/ 0 w 1587"/>
              <a:gd name="T5" fmla="*/ 0 h 185"/>
              <a:gd name="T6" fmla="*/ 0 60000 65536"/>
              <a:gd name="T7" fmla="*/ 0 60000 65536"/>
              <a:gd name="T8" fmla="*/ 0 60000 65536"/>
              <a:gd name="T9" fmla="*/ 0 w 1587"/>
              <a:gd name="T10" fmla="*/ 0 h 185"/>
              <a:gd name="T11" fmla="*/ 1587 w 1587"/>
              <a:gd name="T12" fmla="*/ 185 h 185"/>
            </a:gdLst>
            <a:ahLst/>
            <a:cxnLst>
              <a:cxn ang="T6">
                <a:pos x="T0" y="T1"/>
              </a:cxn>
              <a:cxn ang="T7">
                <a:pos x="T2" y="T3"/>
              </a:cxn>
              <a:cxn ang="T8">
                <a:pos x="T4" y="T5"/>
              </a:cxn>
            </a:cxnLst>
            <a:rect l="T9" t="T10" r="T11" b="T12"/>
            <a:pathLst>
              <a:path w="1587" h="185">
                <a:moveTo>
                  <a:pt x="0" y="185"/>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5" name="Line 498"/>
          <p:cNvSpPr>
            <a:spLocks noChangeShapeType="1"/>
          </p:cNvSpPr>
          <p:nvPr/>
        </p:nvSpPr>
        <p:spPr bwMode="auto">
          <a:xfrm flipV="1">
            <a:off x="9941720" y="6183261"/>
            <a:ext cx="0"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6" name="Line 499"/>
          <p:cNvSpPr>
            <a:spLocks noChangeShapeType="1"/>
          </p:cNvSpPr>
          <p:nvPr/>
        </p:nvSpPr>
        <p:spPr bwMode="auto">
          <a:xfrm>
            <a:off x="9941720" y="5065661"/>
            <a:ext cx="0"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7" name="Freeform 500"/>
          <p:cNvSpPr>
            <a:spLocks/>
          </p:cNvSpPr>
          <p:nvPr/>
        </p:nvSpPr>
        <p:spPr bwMode="auto">
          <a:xfrm>
            <a:off x="9941720" y="5065661"/>
            <a:ext cx="0" cy="1136650"/>
          </a:xfrm>
          <a:custGeom>
            <a:avLst/>
            <a:gdLst>
              <a:gd name="T0" fmla="*/ 2147483647 h 185"/>
              <a:gd name="T1" fmla="*/ 0 h 185"/>
              <a:gd name="T2" fmla="*/ 0 h 185"/>
              <a:gd name="T3" fmla="*/ 0 60000 65536"/>
              <a:gd name="T4" fmla="*/ 0 60000 65536"/>
              <a:gd name="T5" fmla="*/ 0 60000 65536"/>
              <a:gd name="T6" fmla="*/ 0 h 185"/>
              <a:gd name="T7" fmla="*/ 185 h 185"/>
            </a:gdLst>
            <a:ahLst/>
            <a:cxnLst>
              <a:cxn ang="T3">
                <a:pos x="0" y="T0"/>
              </a:cxn>
              <a:cxn ang="T4">
                <a:pos x="0" y="T1"/>
              </a:cxn>
              <a:cxn ang="T5">
                <a:pos x="0" y="T2"/>
              </a:cxn>
            </a:cxnLst>
            <a:rect l="0" t="T6" r="0" b="T7"/>
            <a:pathLst>
              <a:path h="185">
                <a:moveTo>
                  <a:pt x="0" y="185"/>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8" name="Line 501"/>
          <p:cNvSpPr>
            <a:spLocks noChangeShapeType="1"/>
          </p:cNvSpPr>
          <p:nvPr/>
        </p:nvSpPr>
        <p:spPr bwMode="auto">
          <a:xfrm flipV="1">
            <a:off x="9987757" y="6183261"/>
            <a:ext cx="0"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9" name="Line 502"/>
          <p:cNvSpPr>
            <a:spLocks noChangeShapeType="1"/>
          </p:cNvSpPr>
          <p:nvPr/>
        </p:nvSpPr>
        <p:spPr bwMode="auto">
          <a:xfrm>
            <a:off x="9987757" y="5065661"/>
            <a:ext cx="0"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0" name="Freeform 503"/>
          <p:cNvSpPr>
            <a:spLocks/>
          </p:cNvSpPr>
          <p:nvPr/>
        </p:nvSpPr>
        <p:spPr bwMode="auto">
          <a:xfrm>
            <a:off x="9987757" y="5065661"/>
            <a:ext cx="0" cy="1136650"/>
          </a:xfrm>
          <a:custGeom>
            <a:avLst/>
            <a:gdLst>
              <a:gd name="T0" fmla="*/ 2147483647 h 185"/>
              <a:gd name="T1" fmla="*/ 0 h 185"/>
              <a:gd name="T2" fmla="*/ 0 h 185"/>
              <a:gd name="T3" fmla="*/ 0 60000 65536"/>
              <a:gd name="T4" fmla="*/ 0 60000 65536"/>
              <a:gd name="T5" fmla="*/ 0 60000 65536"/>
              <a:gd name="T6" fmla="*/ 0 h 185"/>
              <a:gd name="T7" fmla="*/ 185 h 185"/>
            </a:gdLst>
            <a:ahLst/>
            <a:cxnLst>
              <a:cxn ang="T3">
                <a:pos x="0" y="T0"/>
              </a:cxn>
              <a:cxn ang="T4">
                <a:pos x="0" y="T1"/>
              </a:cxn>
              <a:cxn ang="T5">
                <a:pos x="0" y="T2"/>
              </a:cxn>
            </a:cxnLst>
            <a:rect l="0" t="T6" r="0" b="T7"/>
            <a:pathLst>
              <a:path h="185">
                <a:moveTo>
                  <a:pt x="0" y="185"/>
                </a:moveTo>
                <a:lnTo>
                  <a:pt x="0" y="0"/>
                </a:lnTo>
              </a:path>
            </a:pathLst>
          </a:custGeom>
          <a:noFill/>
          <a:ln w="0">
            <a:solidFill>
              <a:schemeClr val="bg2"/>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1" name="Line 504"/>
          <p:cNvSpPr>
            <a:spLocks noChangeShapeType="1"/>
          </p:cNvSpPr>
          <p:nvPr/>
        </p:nvSpPr>
        <p:spPr bwMode="auto">
          <a:xfrm flipV="1">
            <a:off x="9987757" y="6170561"/>
            <a:ext cx="0" cy="317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2" name="Line 505"/>
          <p:cNvSpPr>
            <a:spLocks noChangeShapeType="1"/>
          </p:cNvSpPr>
          <p:nvPr/>
        </p:nvSpPr>
        <p:spPr bwMode="auto">
          <a:xfrm>
            <a:off x="9987757" y="5065661"/>
            <a:ext cx="0" cy="238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3" name="Line 506"/>
          <p:cNvSpPr>
            <a:spLocks noChangeShapeType="1"/>
          </p:cNvSpPr>
          <p:nvPr/>
        </p:nvSpPr>
        <p:spPr bwMode="auto">
          <a:xfrm flipV="1">
            <a:off x="10284620" y="6183261"/>
            <a:ext cx="1587"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 name="Line 507"/>
          <p:cNvSpPr>
            <a:spLocks noChangeShapeType="1"/>
          </p:cNvSpPr>
          <p:nvPr/>
        </p:nvSpPr>
        <p:spPr bwMode="auto">
          <a:xfrm>
            <a:off x="10284620" y="5065661"/>
            <a:ext cx="1587"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 name="Freeform 508"/>
          <p:cNvSpPr>
            <a:spLocks/>
          </p:cNvSpPr>
          <p:nvPr/>
        </p:nvSpPr>
        <p:spPr bwMode="auto">
          <a:xfrm>
            <a:off x="10284620" y="5065661"/>
            <a:ext cx="1587" cy="1136650"/>
          </a:xfrm>
          <a:custGeom>
            <a:avLst/>
            <a:gdLst>
              <a:gd name="T0" fmla="*/ 0 w 1587"/>
              <a:gd name="T1" fmla="*/ 2147483647 h 185"/>
              <a:gd name="T2" fmla="*/ 0 w 1587"/>
              <a:gd name="T3" fmla="*/ 0 h 185"/>
              <a:gd name="T4" fmla="*/ 0 w 1587"/>
              <a:gd name="T5" fmla="*/ 0 h 185"/>
              <a:gd name="T6" fmla="*/ 0 60000 65536"/>
              <a:gd name="T7" fmla="*/ 0 60000 65536"/>
              <a:gd name="T8" fmla="*/ 0 60000 65536"/>
              <a:gd name="T9" fmla="*/ 0 w 1587"/>
              <a:gd name="T10" fmla="*/ 0 h 185"/>
              <a:gd name="T11" fmla="*/ 1587 w 1587"/>
              <a:gd name="T12" fmla="*/ 185 h 185"/>
            </a:gdLst>
            <a:ahLst/>
            <a:cxnLst>
              <a:cxn ang="T6">
                <a:pos x="T0" y="T1"/>
              </a:cxn>
              <a:cxn ang="T7">
                <a:pos x="T2" y="T3"/>
              </a:cxn>
              <a:cxn ang="T8">
                <a:pos x="T4" y="T5"/>
              </a:cxn>
            </a:cxnLst>
            <a:rect l="T9" t="T10" r="T11" b="T12"/>
            <a:pathLst>
              <a:path w="1587" h="185">
                <a:moveTo>
                  <a:pt x="0" y="185"/>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6" name="Line 509"/>
          <p:cNvSpPr>
            <a:spLocks noChangeShapeType="1"/>
          </p:cNvSpPr>
          <p:nvPr/>
        </p:nvSpPr>
        <p:spPr bwMode="auto">
          <a:xfrm flipV="1">
            <a:off x="10462420" y="6183261"/>
            <a:ext cx="1587"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7" name="Line 510"/>
          <p:cNvSpPr>
            <a:spLocks noChangeShapeType="1"/>
          </p:cNvSpPr>
          <p:nvPr/>
        </p:nvSpPr>
        <p:spPr bwMode="auto">
          <a:xfrm>
            <a:off x="10462420" y="5065661"/>
            <a:ext cx="1587"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8" name="Freeform 511"/>
          <p:cNvSpPr>
            <a:spLocks/>
          </p:cNvSpPr>
          <p:nvPr/>
        </p:nvSpPr>
        <p:spPr bwMode="auto">
          <a:xfrm>
            <a:off x="10462420" y="5065661"/>
            <a:ext cx="1587" cy="1136650"/>
          </a:xfrm>
          <a:custGeom>
            <a:avLst/>
            <a:gdLst>
              <a:gd name="T0" fmla="*/ 0 w 1587"/>
              <a:gd name="T1" fmla="*/ 2147483647 h 185"/>
              <a:gd name="T2" fmla="*/ 0 w 1587"/>
              <a:gd name="T3" fmla="*/ 0 h 185"/>
              <a:gd name="T4" fmla="*/ 0 w 1587"/>
              <a:gd name="T5" fmla="*/ 0 h 185"/>
              <a:gd name="T6" fmla="*/ 0 60000 65536"/>
              <a:gd name="T7" fmla="*/ 0 60000 65536"/>
              <a:gd name="T8" fmla="*/ 0 60000 65536"/>
              <a:gd name="T9" fmla="*/ 0 w 1587"/>
              <a:gd name="T10" fmla="*/ 0 h 185"/>
              <a:gd name="T11" fmla="*/ 1587 w 1587"/>
              <a:gd name="T12" fmla="*/ 185 h 185"/>
            </a:gdLst>
            <a:ahLst/>
            <a:cxnLst>
              <a:cxn ang="T6">
                <a:pos x="T0" y="T1"/>
              </a:cxn>
              <a:cxn ang="T7">
                <a:pos x="T2" y="T3"/>
              </a:cxn>
              <a:cxn ang="T8">
                <a:pos x="T4" y="T5"/>
              </a:cxn>
            </a:cxnLst>
            <a:rect l="T9" t="T10" r="T11" b="T12"/>
            <a:pathLst>
              <a:path w="1587" h="185">
                <a:moveTo>
                  <a:pt x="0" y="185"/>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9" name="Line 512"/>
          <p:cNvSpPr>
            <a:spLocks noChangeShapeType="1"/>
          </p:cNvSpPr>
          <p:nvPr/>
        </p:nvSpPr>
        <p:spPr bwMode="auto">
          <a:xfrm flipV="1">
            <a:off x="10587832" y="6183261"/>
            <a:ext cx="1588"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0" name="Line 513"/>
          <p:cNvSpPr>
            <a:spLocks noChangeShapeType="1"/>
          </p:cNvSpPr>
          <p:nvPr/>
        </p:nvSpPr>
        <p:spPr bwMode="auto">
          <a:xfrm>
            <a:off x="10587832" y="5065661"/>
            <a:ext cx="1588"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1" name="Freeform 514"/>
          <p:cNvSpPr>
            <a:spLocks/>
          </p:cNvSpPr>
          <p:nvPr/>
        </p:nvSpPr>
        <p:spPr bwMode="auto">
          <a:xfrm>
            <a:off x="10587832" y="5065661"/>
            <a:ext cx="1588" cy="1136650"/>
          </a:xfrm>
          <a:custGeom>
            <a:avLst/>
            <a:gdLst>
              <a:gd name="T0" fmla="*/ 0 w 1588"/>
              <a:gd name="T1" fmla="*/ 2147483647 h 185"/>
              <a:gd name="T2" fmla="*/ 0 w 1588"/>
              <a:gd name="T3" fmla="*/ 0 h 185"/>
              <a:gd name="T4" fmla="*/ 0 w 1588"/>
              <a:gd name="T5" fmla="*/ 0 h 185"/>
              <a:gd name="T6" fmla="*/ 0 60000 65536"/>
              <a:gd name="T7" fmla="*/ 0 60000 65536"/>
              <a:gd name="T8" fmla="*/ 0 60000 65536"/>
              <a:gd name="T9" fmla="*/ 0 w 1588"/>
              <a:gd name="T10" fmla="*/ 0 h 185"/>
              <a:gd name="T11" fmla="*/ 1588 w 1588"/>
              <a:gd name="T12" fmla="*/ 185 h 185"/>
            </a:gdLst>
            <a:ahLst/>
            <a:cxnLst>
              <a:cxn ang="T6">
                <a:pos x="T0" y="T1"/>
              </a:cxn>
              <a:cxn ang="T7">
                <a:pos x="T2" y="T3"/>
              </a:cxn>
              <a:cxn ang="T8">
                <a:pos x="T4" y="T5"/>
              </a:cxn>
            </a:cxnLst>
            <a:rect l="T9" t="T10" r="T11" b="T12"/>
            <a:pathLst>
              <a:path w="1588" h="185">
                <a:moveTo>
                  <a:pt x="0" y="185"/>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12" name="Line 515"/>
          <p:cNvSpPr>
            <a:spLocks noChangeShapeType="1"/>
          </p:cNvSpPr>
          <p:nvPr/>
        </p:nvSpPr>
        <p:spPr bwMode="auto">
          <a:xfrm flipV="1">
            <a:off x="10679907" y="6183261"/>
            <a:ext cx="1588"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3" name="Line 516"/>
          <p:cNvSpPr>
            <a:spLocks noChangeShapeType="1"/>
          </p:cNvSpPr>
          <p:nvPr/>
        </p:nvSpPr>
        <p:spPr bwMode="auto">
          <a:xfrm>
            <a:off x="10679907" y="5065661"/>
            <a:ext cx="1588"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4" name="Freeform 517"/>
          <p:cNvSpPr>
            <a:spLocks/>
          </p:cNvSpPr>
          <p:nvPr/>
        </p:nvSpPr>
        <p:spPr bwMode="auto">
          <a:xfrm>
            <a:off x="10679907" y="5065661"/>
            <a:ext cx="1588" cy="1136650"/>
          </a:xfrm>
          <a:custGeom>
            <a:avLst/>
            <a:gdLst>
              <a:gd name="T0" fmla="*/ 0 w 1588"/>
              <a:gd name="T1" fmla="*/ 2147483647 h 185"/>
              <a:gd name="T2" fmla="*/ 0 w 1588"/>
              <a:gd name="T3" fmla="*/ 0 h 185"/>
              <a:gd name="T4" fmla="*/ 0 w 1588"/>
              <a:gd name="T5" fmla="*/ 0 h 185"/>
              <a:gd name="T6" fmla="*/ 0 60000 65536"/>
              <a:gd name="T7" fmla="*/ 0 60000 65536"/>
              <a:gd name="T8" fmla="*/ 0 60000 65536"/>
              <a:gd name="T9" fmla="*/ 0 w 1588"/>
              <a:gd name="T10" fmla="*/ 0 h 185"/>
              <a:gd name="T11" fmla="*/ 1588 w 1588"/>
              <a:gd name="T12" fmla="*/ 185 h 185"/>
            </a:gdLst>
            <a:ahLst/>
            <a:cxnLst>
              <a:cxn ang="T6">
                <a:pos x="T0" y="T1"/>
              </a:cxn>
              <a:cxn ang="T7">
                <a:pos x="T2" y="T3"/>
              </a:cxn>
              <a:cxn ang="T8">
                <a:pos x="T4" y="T5"/>
              </a:cxn>
            </a:cxnLst>
            <a:rect l="T9" t="T10" r="T11" b="T12"/>
            <a:pathLst>
              <a:path w="1588" h="185">
                <a:moveTo>
                  <a:pt x="0" y="185"/>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15" name="Line 518"/>
          <p:cNvSpPr>
            <a:spLocks noChangeShapeType="1"/>
          </p:cNvSpPr>
          <p:nvPr/>
        </p:nvSpPr>
        <p:spPr bwMode="auto">
          <a:xfrm flipV="1">
            <a:off x="10759282" y="6183261"/>
            <a:ext cx="1588"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6" name="Line 519"/>
          <p:cNvSpPr>
            <a:spLocks noChangeShapeType="1"/>
          </p:cNvSpPr>
          <p:nvPr/>
        </p:nvSpPr>
        <p:spPr bwMode="auto">
          <a:xfrm>
            <a:off x="10759282" y="5065661"/>
            <a:ext cx="1588"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7" name="Freeform 520"/>
          <p:cNvSpPr>
            <a:spLocks/>
          </p:cNvSpPr>
          <p:nvPr/>
        </p:nvSpPr>
        <p:spPr bwMode="auto">
          <a:xfrm>
            <a:off x="10759282" y="5065661"/>
            <a:ext cx="1588" cy="1136650"/>
          </a:xfrm>
          <a:custGeom>
            <a:avLst/>
            <a:gdLst>
              <a:gd name="T0" fmla="*/ 0 w 1588"/>
              <a:gd name="T1" fmla="*/ 2147483647 h 185"/>
              <a:gd name="T2" fmla="*/ 0 w 1588"/>
              <a:gd name="T3" fmla="*/ 0 h 185"/>
              <a:gd name="T4" fmla="*/ 0 w 1588"/>
              <a:gd name="T5" fmla="*/ 0 h 185"/>
              <a:gd name="T6" fmla="*/ 0 60000 65536"/>
              <a:gd name="T7" fmla="*/ 0 60000 65536"/>
              <a:gd name="T8" fmla="*/ 0 60000 65536"/>
              <a:gd name="T9" fmla="*/ 0 w 1588"/>
              <a:gd name="T10" fmla="*/ 0 h 185"/>
              <a:gd name="T11" fmla="*/ 1588 w 1588"/>
              <a:gd name="T12" fmla="*/ 185 h 185"/>
            </a:gdLst>
            <a:ahLst/>
            <a:cxnLst>
              <a:cxn ang="T6">
                <a:pos x="T0" y="T1"/>
              </a:cxn>
              <a:cxn ang="T7">
                <a:pos x="T2" y="T3"/>
              </a:cxn>
              <a:cxn ang="T8">
                <a:pos x="T4" y="T5"/>
              </a:cxn>
            </a:cxnLst>
            <a:rect l="T9" t="T10" r="T11" b="T12"/>
            <a:pathLst>
              <a:path w="1588" h="185">
                <a:moveTo>
                  <a:pt x="0" y="185"/>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18" name="Line 521"/>
          <p:cNvSpPr>
            <a:spLocks noChangeShapeType="1"/>
          </p:cNvSpPr>
          <p:nvPr/>
        </p:nvSpPr>
        <p:spPr bwMode="auto">
          <a:xfrm flipV="1">
            <a:off x="10825957" y="6183261"/>
            <a:ext cx="0"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9" name="Line 522"/>
          <p:cNvSpPr>
            <a:spLocks noChangeShapeType="1"/>
          </p:cNvSpPr>
          <p:nvPr/>
        </p:nvSpPr>
        <p:spPr bwMode="auto">
          <a:xfrm>
            <a:off x="10825957" y="5065661"/>
            <a:ext cx="0"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0" name="Freeform 523"/>
          <p:cNvSpPr>
            <a:spLocks/>
          </p:cNvSpPr>
          <p:nvPr/>
        </p:nvSpPr>
        <p:spPr bwMode="auto">
          <a:xfrm>
            <a:off x="10825957" y="5065661"/>
            <a:ext cx="0" cy="1136650"/>
          </a:xfrm>
          <a:custGeom>
            <a:avLst/>
            <a:gdLst>
              <a:gd name="T0" fmla="*/ 2147483647 h 185"/>
              <a:gd name="T1" fmla="*/ 0 h 185"/>
              <a:gd name="T2" fmla="*/ 0 h 185"/>
              <a:gd name="T3" fmla="*/ 0 60000 65536"/>
              <a:gd name="T4" fmla="*/ 0 60000 65536"/>
              <a:gd name="T5" fmla="*/ 0 60000 65536"/>
              <a:gd name="T6" fmla="*/ 0 h 185"/>
              <a:gd name="T7" fmla="*/ 185 h 185"/>
            </a:gdLst>
            <a:ahLst/>
            <a:cxnLst>
              <a:cxn ang="T3">
                <a:pos x="0" y="T0"/>
              </a:cxn>
              <a:cxn ang="T4">
                <a:pos x="0" y="T1"/>
              </a:cxn>
              <a:cxn ang="T5">
                <a:pos x="0" y="T2"/>
              </a:cxn>
            </a:cxnLst>
            <a:rect l="0" t="T6" r="0" b="T7"/>
            <a:pathLst>
              <a:path h="185">
                <a:moveTo>
                  <a:pt x="0" y="185"/>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1" name="Line 524"/>
          <p:cNvSpPr>
            <a:spLocks noChangeShapeType="1"/>
          </p:cNvSpPr>
          <p:nvPr/>
        </p:nvSpPr>
        <p:spPr bwMode="auto">
          <a:xfrm flipV="1">
            <a:off x="10884695" y="6183261"/>
            <a:ext cx="1587"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2" name="Line 525"/>
          <p:cNvSpPr>
            <a:spLocks noChangeShapeType="1"/>
          </p:cNvSpPr>
          <p:nvPr/>
        </p:nvSpPr>
        <p:spPr bwMode="auto">
          <a:xfrm>
            <a:off x="10884695" y="5065661"/>
            <a:ext cx="1587"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3" name="Freeform 526"/>
          <p:cNvSpPr>
            <a:spLocks/>
          </p:cNvSpPr>
          <p:nvPr/>
        </p:nvSpPr>
        <p:spPr bwMode="auto">
          <a:xfrm>
            <a:off x="10884695" y="5065661"/>
            <a:ext cx="1587" cy="1136650"/>
          </a:xfrm>
          <a:custGeom>
            <a:avLst/>
            <a:gdLst>
              <a:gd name="T0" fmla="*/ 0 w 1587"/>
              <a:gd name="T1" fmla="*/ 2147483647 h 185"/>
              <a:gd name="T2" fmla="*/ 0 w 1587"/>
              <a:gd name="T3" fmla="*/ 0 h 185"/>
              <a:gd name="T4" fmla="*/ 0 w 1587"/>
              <a:gd name="T5" fmla="*/ 0 h 185"/>
              <a:gd name="T6" fmla="*/ 0 60000 65536"/>
              <a:gd name="T7" fmla="*/ 0 60000 65536"/>
              <a:gd name="T8" fmla="*/ 0 60000 65536"/>
              <a:gd name="T9" fmla="*/ 0 w 1587"/>
              <a:gd name="T10" fmla="*/ 0 h 185"/>
              <a:gd name="T11" fmla="*/ 1587 w 1587"/>
              <a:gd name="T12" fmla="*/ 185 h 185"/>
            </a:gdLst>
            <a:ahLst/>
            <a:cxnLst>
              <a:cxn ang="T6">
                <a:pos x="T0" y="T1"/>
              </a:cxn>
              <a:cxn ang="T7">
                <a:pos x="T2" y="T3"/>
              </a:cxn>
              <a:cxn ang="T8">
                <a:pos x="T4" y="T5"/>
              </a:cxn>
            </a:cxnLst>
            <a:rect l="T9" t="T10" r="T11" b="T12"/>
            <a:pathLst>
              <a:path w="1587" h="185">
                <a:moveTo>
                  <a:pt x="0" y="185"/>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4" name="Line 527"/>
          <p:cNvSpPr>
            <a:spLocks noChangeShapeType="1"/>
          </p:cNvSpPr>
          <p:nvPr/>
        </p:nvSpPr>
        <p:spPr bwMode="auto">
          <a:xfrm flipV="1">
            <a:off x="10938670" y="6183261"/>
            <a:ext cx="0"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 name="Line 528"/>
          <p:cNvSpPr>
            <a:spLocks noChangeShapeType="1"/>
          </p:cNvSpPr>
          <p:nvPr/>
        </p:nvSpPr>
        <p:spPr bwMode="auto">
          <a:xfrm>
            <a:off x="10938670" y="5065661"/>
            <a:ext cx="0"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6" name="Freeform 529"/>
          <p:cNvSpPr>
            <a:spLocks/>
          </p:cNvSpPr>
          <p:nvPr/>
        </p:nvSpPr>
        <p:spPr bwMode="auto">
          <a:xfrm>
            <a:off x="10938670" y="5065661"/>
            <a:ext cx="0" cy="1136650"/>
          </a:xfrm>
          <a:custGeom>
            <a:avLst/>
            <a:gdLst>
              <a:gd name="T0" fmla="*/ 2147483647 h 185"/>
              <a:gd name="T1" fmla="*/ 0 h 185"/>
              <a:gd name="T2" fmla="*/ 0 h 185"/>
              <a:gd name="T3" fmla="*/ 0 60000 65536"/>
              <a:gd name="T4" fmla="*/ 0 60000 65536"/>
              <a:gd name="T5" fmla="*/ 0 60000 65536"/>
              <a:gd name="T6" fmla="*/ 0 h 185"/>
              <a:gd name="T7" fmla="*/ 185 h 185"/>
            </a:gdLst>
            <a:ahLst/>
            <a:cxnLst>
              <a:cxn ang="T3">
                <a:pos x="0" y="T0"/>
              </a:cxn>
              <a:cxn ang="T4">
                <a:pos x="0" y="T1"/>
              </a:cxn>
              <a:cxn ang="T5">
                <a:pos x="0" y="T2"/>
              </a:cxn>
            </a:cxnLst>
            <a:rect l="0" t="T6" r="0" b="T7"/>
            <a:pathLst>
              <a:path h="185">
                <a:moveTo>
                  <a:pt x="0" y="185"/>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7" name="Line 530"/>
          <p:cNvSpPr>
            <a:spLocks noChangeShapeType="1"/>
          </p:cNvSpPr>
          <p:nvPr/>
        </p:nvSpPr>
        <p:spPr bwMode="auto">
          <a:xfrm flipV="1">
            <a:off x="10984707" y="6183261"/>
            <a:ext cx="0" cy="190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8" name="Line 531"/>
          <p:cNvSpPr>
            <a:spLocks noChangeShapeType="1"/>
          </p:cNvSpPr>
          <p:nvPr/>
        </p:nvSpPr>
        <p:spPr bwMode="auto">
          <a:xfrm>
            <a:off x="10984707" y="5065661"/>
            <a:ext cx="0" cy="111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9" name="Freeform 532"/>
          <p:cNvSpPr>
            <a:spLocks/>
          </p:cNvSpPr>
          <p:nvPr/>
        </p:nvSpPr>
        <p:spPr bwMode="auto">
          <a:xfrm>
            <a:off x="10984707" y="5065661"/>
            <a:ext cx="0" cy="1136650"/>
          </a:xfrm>
          <a:custGeom>
            <a:avLst/>
            <a:gdLst>
              <a:gd name="T0" fmla="*/ 2147483647 h 185"/>
              <a:gd name="T1" fmla="*/ 0 h 185"/>
              <a:gd name="T2" fmla="*/ 0 h 185"/>
              <a:gd name="T3" fmla="*/ 0 60000 65536"/>
              <a:gd name="T4" fmla="*/ 0 60000 65536"/>
              <a:gd name="T5" fmla="*/ 0 60000 65536"/>
              <a:gd name="T6" fmla="*/ 0 h 185"/>
              <a:gd name="T7" fmla="*/ 185 h 185"/>
            </a:gdLst>
            <a:ahLst/>
            <a:cxnLst>
              <a:cxn ang="T3">
                <a:pos x="0" y="T0"/>
              </a:cxn>
              <a:cxn ang="T4">
                <a:pos x="0" y="T1"/>
              </a:cxn>
              <a:cxn ang="T5">
                <a:pos x="0" y="T2"/>
              </a:cxn>
            </a:cxnLst>
            <a:rect l="0" t="T6" r="0" b="T7"/>
            <a:pathLst>
              <a:path h="185">
                <a:moveTo>
                  <a:pt x="0" y="185"/>
                </a:moveTo>
                <a:lnTo>
                  <a:pt x="0" y="0"/>
                </a:lnTo>
              </a:path>
            </a:pathLst>
          </a:custGeom>
          <a:noFill/>
          <a:ln w="0">
            <a:solidFill>
              <a:srgbClr val="666666"/>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0" name="Line 533"/>
          <p:cNvSpPr>
            <a:spLocks noChangeShapeType="1"/>
          </p:cNvSpPr>
          <p:nvPr/>
        </p:nvSpPr>
        <p:spPr bwMode="auto">
          <a:xfrm flipV="1">
            <a:off x="10984707" y="6170561"/>
            <a:ext cx="0" cy="3175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1" name="Line 534"/>
          <p:cNvSpPr>
            <a:spLocks noChangeShapeType="1"/>
          </p:cNvSpPr>
          <p:nvPr/>
        </p:nvSpPr>
        <p:spPr bwMode="auto">
          <a:xfrm>
            <a:off x="10984707" y="5065661"/>
            <a:ext cx="0" cy="23812"/>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2" name="Line 536"/>
          <p:cNvSpPr>
            <a:spLocks noChangeShapeType="1"/>
          </p:cNvSpPr>
          <p:nvPr/>
        </p:nvSpPr>
        <p:spPr bwMode="auto">
          <a:xfrm flipH="1">
            <a:off x="10951370" y="6202311"/>
            <a:ext cx="33337" cy="1587"/>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3" name="Rectangle 537"/>
          <p:cNvSpPr>
            <a:spLocks noChangeArrowheads="1"/>
          </p:cNvSpPr>
          <p:nvPr/>
        </p:nvSpPr>
        <p:spPr bwMode="auto">
          <a:xfrm>
            <a:off x="7596982" y="6091186"/>
            <a:ext cx="3254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-270</a:t>
            </a:r>
          </a:p>
        </p:txBody>
      </p:sp>
      <p:sp>
        <p:nvSpPr>
          <p:cNvPr id="234" name="Line 538"/>
          <p:cNvSpPr>
            <a:spLocks noChangeShapeType="1"/>
          </p:cNvSpPr>
          <p:nvPr/>
        </p:nvSpPr>
        <p:spPr bwMode="auto">
          <a:xfrm>
            <a:off x="7857332" y="5913386"/>
            <a:ext cx="26988" cy="1587"/>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 name="Line 539"/>
          <p:cNvSpPr>
            <a:spLocks noChangeShapeType="1"/>
          </p:cNvSpPr>
          <p:nvPr/>
        </p:nvSpPr>
        <p:spPr bwMode="auto">
          <a:xfrm flipH="1">
            <a:off x="10951370" y="5913386"/>
            <a:ext cx="33337" cy="1587"/>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6" name="Rectangle 540"/>
          <p:cNvSpPr>
            <a:spLocks noChangeArrowheads="1"/>
          </p:cNvSpPr>
          <p:nvPr/>
        </p:nvSpPr>
        <p:spPr bwMode="auto">
          <a:xfrm>
            <a:off x="7635082" y="5835598"/>
            <a:ext cx="3254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-180</a:t>
            </a:r>
          </a:p>
        </p:txBody>
      </p:sp>
      <p:sp>
        <p:nvSpPr>
          <p:cNvPr id="237" name="Line 541"/>
          <p:cNvSpPr>
            <a:spLocks noChangeShapeType="1"/>
          </p:cNvSpPr>
          <p:nvPr/>
        </p:nvSpPr>
        <p:spPr bwMode="auto">
          <a:xfrm>
            <a:off x="7857332" y="5630811"/>
            <a:ext cx="26988" cy="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8" name="Line 542"/>
          <p:cNvSpPr>
            <a:spLocks noChangeShapeType="1"/>
          </p:cNvSpPr>
          <p:nvPr/>
        </p:nvSpPr>
        <p:spPr bwMode="auto">
          <a:xfrm flipH="1">
            <a:off x="10951370" y="5630811"/>
            <a:ext cx="33337" cy="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9" name="Rectangle 543"/>
          <p:cNvSpPr>
            <a:spLocks noChangeArrowheads="1"/>
          </p:cNvSpPr>
          <p:nvPr/>
        </p:nvSpPr>
        <p:spPr bwMode="auto">
          <a:xfrm>
            <a:off x="7666832" y="5557786"/>
            <a:ext cx="2365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-90</a:t>
            </a:r>
          </a:p>
        </p:txBody>
      </p:sp>
      <p:sp>
        <p:nvSpPr>
          <p:cNvPr id="240" name="Line 545"/>
          <p:cNvSpPr>
            <a:spLocks noChangeShapeType="1"/>
          </p:cNvSpPr>
          <p:nvPr/>
        </p:nvSpPr>
        <p:spPr bwMode="auto">
          <a:xfrm flipH="1">
            <a:off x="10951370" y="5346648"/>
            <a:ext cx="33337" cy="1588"/>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1" name="Rectangle 546"/>
          <p:cNvSpPr>
            <a:spLocks noChangeArrowheads="1"/>
          </p:cNvSpPr>
          <p:nvPr/>
        </p:nvSpPr>
        <p:spPr bwMode="auto">
          <a:xfrm>
            <a:off x="7776370" y="5227586"/>
            <a:ext cx="889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0</a:t>
            </a:r>
          </a:p>
        </p:txBody>
      </p:sp>
      <p:sp>
        <p:nvSpPr>
          <p:cNvPr id="242" name="Line 547"/>
          <p:cNvSpPr>
            <a:spLocks noChangeShapeType="1"/>
          </p:cNvSpPr>
          <p:nvPr/>
        </p:nvSpPr>
        <p:spPr bwMode="auto">
          <a:xfrm>
            <a:off x="7857332" y="5065661"/>
            <a:ext cx="26988" cy="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3" name="Line 548"/>
          <p:cNvSpPr>
            <a:spLocks noChangeShapeType="1"/>
          </p:cNvSpPr>
          <p:nvPr/>
        </p:nvSpPr>
        <p:spPr bwMode="auto">
          <a:xfrm flipH="1">
            <a:off x="10951370" y="5065661"/>
            <a:ext cx="33337" cy="0"/>
          </a:xfrm>
          <a:prstGeom prst="line">
            <a:avLst/>
          </a:prstGeom>
          <a:noFill/>
          <a:ln w="0">
            <a:solidFill>
              <a:srgbClr val="6666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4" name="Rectangle 549"/>
          <p:cNvSpPr>
            <a:spLocks noChangeArrowheads="1"/>
          </p:cNvSpPr>
          <p:nvPr/>
        </p:nvSpPr>
        <p:spPr bwMode="auto">
          <a:xfrm>
            <a:off x="7722395" y="5000573"/>
            <a:ext cx="177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90</a:t>
            </a:r>
          </a:p>
        </p:txBody>
      </p:sp>
      <p:sp>
        <p:nvSpPr>
          <p:cNvPr id="245" name="Line 550"/>
          <p:cNvSpPr>
            <a:spLocks noChangeShapeType="1"/>
          </p:cNvSpPr>
          <p:nvPr/>
        </p:nvSpPr>
        <p:spPr bwMode="auto">
          <a:xfrm>
            <a:off x="8001795" y="5065661"/>
            <a:ext cx="2982912"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 name="Freeform 551"/>
          <p:cNvSpPr>
            <a:spLocks/>
          </p:cNvSpPr>
          <p:nvPr/>
        </p:nvSpPr>
        <p:spPr bwMode="auto">
          <a:xfrm>
            <a:off x="8001795" y="5065661"/>
            <a:ext cx="2982912" cy="1136650"/>
          </a:xfrm>
          <a:custGeom>
            <a:avLst/>
            <a:gdLst>
              <a:gd name="T0" fmla="*/ 0 w 452"/>
              <a:gd name="T1" fmla="*/ 2147483647 h 185"/>
              <a:gd name="T2" fmla="*/ 2147483647 w 452"/>
              <a:gd name="T3" fmla="*/ 2147483647 h 185"/>
              <a:gd name="T4" fmla="*/ 2147483647 w 452"/>
              <a:gd name="T5" fmla="*/ 0 h 185"/>
              <a:gd name="T6" fmla="*/ 0 60000 65536"/>
              <a:gd name="T7" fmla="*/ 0 60000 65536"/>
              <a:gd name="T8" fmla="*/ 0 60000 65536"/>
              <a:gd name="T9" fmla="*/ 0 w 452"/>
              <a:gd name="T10" fmla="*/ 0 h 185"/>
              <a:gd name="T11" fmla="*/ 452 w 452"/>
              <a:gd name="T12" fmla="*/ 185 h 185"/>
            </a:gdLst>
            <a:ahLst/>
            <a:cxnLst>
              <a:cxn ang="T6">
                <a:pos x="T0" y="T1"/>
              </a:cxn>
              <a:cxn ang="T7">
                <a:pos x="T2" y="T3"/>
              </a:cxn>
              <a:cxn ang="T8">
                <a:pos x="T4" y="T5"/>
              </a:cxn>
            </a:cxnLst>
            <a:rect l="T9" t="T10" r="T11" b="T12"/>
            <a:pathLst>
              <a:path w="452" h="185">
                <a:moveTo>
                  <a:pt x="0" y="185"/>
                </a:moveTo>
                <a:lnTo>
                  <a:pt x="452" y="185"/>
                </a:lnTo>
                <a:lnTo>
                  <a:pt x="452" y="0"/>
                </a:lnTo>
              </a:path>
            </a:pathLst>
          </a:custGeom>
          <a:noFill/>
          <a:ln w="222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7" name="Line 552"/>
          <p:cNvSpPr>
            <a:spLocks noChangeShapeType="1"/>
          </p:cNvSpPr>
          <p:nvPr/>
        </p:nvSpPr>
        <p:spPr bwMode="auto">
          <a:xfrm flipV="1">
            <a:off x="7992270" y="5065661"/>
            <a:ext cx="0" cy="113665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8" name="Rectangle 553"/>
          <p:cNvSpPr>
            <a:spLocks noChangeArrowheads="1"/>
          </p:cNvSpPr>
          <p:nvPr/>
        </p:nvSpPr>
        <p:spPr bwMode="auto">
          <a:xfrm>
            <a:off x="8968582" y="6219773"/>
            <a:ext cx="984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latin typeface="Helvetica" panose="020B0604020202020204" pitchFamily="34" charset="0"/>
              </a:rPr>
              <a:t>1</a:t>
            </a:r>
            <a:endParaRPr lang="en-US" altLang="zh-CN" sz="1400"/>
          </a:p>
        </p:txBody>
      </p:sp>
      <p:sp>
        <p:nvSpPr>
          <p:cNvPr id="249" name="Rectangle 554"/>
          <p:cNvSpPr>
            <a:spLocks noChangeArrowheads="1"/>
          </p:cNvSpPr>
          <p:nvPr/>
        </p:nvSpPr>
        <p:spPr bwMode="auto">
          <a:xfrm>
            <a:off x="10860882" y="6208661"/>
            <a:ext cx="29527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latin typeface="Helvetica" panose="020B0604020202020204" pitchFamily="34" charset="0"/>
              </a:rPr>
              <a:t>100</a:t>
            </a:r>
            <a:endParaRPr lang="en-US" altLang="zh-CN" sz="1400"/>
          </a:p>
        </p:txBody>
      </p:sp>
      <p:sp>
        <p:nvSpPr>
          <p:cNvPr id="250" name="Rectangle 555"/>
          <p:cNvSpPr>
            <a:spLocks noChangeArrowheads="1"/>
          </p:cNvSpPr>
          <p:nvPr/>
        </p:nvSpPr>
        <p:spPr bwMode="auto">
          <a:xfrm rot="16200000">
            <a:off x="6974682" y="5467299"/>
            <a:ext cx="10445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i="1">
                <a:sym typeface="Symbol" panose="05050102010706020507" pitchFamily="18" charset="2"/>
              </a:rPr>
              <a:t></a:t>
            </a:r>
            <a:r>
              <a:rPr lang="en-US" altLang="zh-CN" sz="1400"/>
              <a:t>(</a:t>
            </a:r>
            <a:r>
              <a:rPr lang="en-US" altLang="zh-CN" sz="1400" i="1">
                <a:sym typeface="Symbol" panose="05050102010706020507" pitchFamily="18" charset="2"/>
              </a:rPr>
              <a:t></a:t>
            </a:r>
            <a:r>
              <a:rPr lang="en-US" altLang="zh-CN" sz="1400"/>
              <a:t>) / (deg)</a:t>
            </a:r>
          </a:p>
        </p:txBody>
      </p:sp>
      <p:sp>
        <p:nvSpPr>
          <p:cNvPr id="251" name="Rectangle 556"/>
          <p:cNvSpPr>
            <a:spLocks noChangeArrowheads="1"/>
          </p:cNvSpPr>
          <p:nvPr/>
        </p:nvSpPr>
        <p:spPr bwMode="auto">
          <a:xfrm rot="16200000">
            <a:off x="7105651" y="3780580"/>
            <a:ext cx="9413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i="1"/>
              <a:t>L</a:t>
            </a:r>
            <a:r>
              <a:rPr lang="en-US" altLang="zh-CN" sz="1400"/>
              <a:t>(</a:t>
            </a:r>
            <a:r>
              <a:rPr lang="en-US" altLang="zh-CN" sz="1400" i="1">
                <a:sym typeface="Symbol" panose="05050102010706020507" pitchFamily="18" charset="2"/>
              </a:rPr>
              <a:t></a:t>
            </a:r>
            <a:r>
              <a:rPr lang="en-US" altLang="zh-CN" sz="1400"/>
              <a:t>)/ (dB)</a:t>
            </a:r>
          </a:p>
        </p:txBody>
      </p:sp>
      <p:sp>
        <p:nvSpPr>
          <p:cNvPr id="252" name="Rectangle 557"/>
          <p:cNvSpPr>
            <a:spLocks noChangeArrowheads="1"/>
          </p:cNvSpPr>
          <p:nvPr/>
        </p:nvSpPr>
        <p:spPr bwMode="auto">
          <a:xfrm>
            <a:off x="9855995" y="6197548"/>
            <a:ext cx="381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latin typeface="Helvetica" panose="020B0604020202020204" pitchFamily="34" charset="0"/>
              </a:rPr>
              <a:t>10</a:t>
            </a:r>
          </a:p>
        </p:txBody>
      </p:sp>
      <p:sp>
        <p:nvSpPr>
          <p:cNvPr id="253" name="Text Box 561"/>
          <p:cNvSpPr txBox="1">
            <a:spLocks noChangeArrowheads="1"/>
          </p:cNvSpPr>
          <p:nvPr/>
        </p:nvSpPr>
        <p:spPr bwMode="auto">
          <a:xfrm>
            <a:off x="885824" y="2881865"/>
            <a:ext cx="56951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pPr>
            <a:r>
              <a:rPr lang="zh-CN" altLang="en-US" sz="2000" dirty="0" smtClean="0">
                <a:latin typeface="+mn-ea"/>
                <a:ea typeface="+mn-ea"/>
              </a:rPr>
              <a:t>极坐标</a:t>
            </a:r>
            <a:r>
              <a:rPr lang="zh-CN" altLang="en-US" sz="2000" dirty="0">
                <a:latin typeface="+mn-ea"/>
                <a:ea typeface="+mn-ea"/>
              </a:rPr>
              <a:t>图上的负实轴相当于</a:t>
            </a:r>
            <a:r>
              <a:rPr lang="en-US" altLang="zh-CN" sz="2000" b="1" dirty="0">
                <a:latin typeface="+mj-ea"/>
                <a:ea typeface="+mj-ea"/>
              </a:rPr>
              <a:t>Bode</a:t>
            </a:r>
            <a:r>
              <a:rPr lang="zh-CN" altLang="en-US" sz="2000" dirty="0">
                <a:latin typeface="+mn-ea"/>
                <a:ea typeface="+mn-ea"/>
              </a:rPr>
              <a:t>图上的</a:t>
            </a:r>
            <a:r>
              <a:rPr lang="en-US" altLang="zh-CN" sz="2000" b="1" dirty="0">
                <a:latin typeface="+mj-ea"/>
                <a:ea typeface="+mj-ea"/>
              </a:rPr>
              <a:t>-180°</a:t>
            </a:r>
            <a:r>
              <a:rPr lang="zh-CN" altLang="en-US" sz="2000" dirty="0">
                <a:latin typeface="+mn-ea"/>
                <a:ea typeface="+mn-ea"/>
              </a:rPr>
              <a:t>线。</a:t>
            </a:r>
          </a:p>
        </p:txBody>
      </p:sp>
      <p:sp>
        <p:nvSpPr>
          <p:cNvPr id="254" name="Line 562"/>
          <p:cNvSpPr>
            <a:spLocks noChangeShapeType="1"/>
          </p:cNvSpPr>
          <p:nvPr/>
        </p:nvSpPr>
        <p:spPr bwMode="auto">
          <a:xfrm>
            <a:off x="7992270" y="4197298"/>
            <a:ext cx="2987675" cy="0"/>
          </a:xfrm>
          <a:prstGeom prst="line">
            <a:avLst/>
          </a:prstGeom>
          <a:noFill/>
          <a:ln w="28575" cap="sq">
            <a:solidFill>
              <a:srgbClr val="FF00FF"/>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55" name="Line 563"/>
          <p:cNvSpPr>
            <a:spLocks noChangeShapeType="1"/>
          </p:cNvSpPr>
          <p:nvPr/>
        </p:nvSpPr>
        <p:spPr bwMode="auto">
          <a:xfrm>
            <a:off x="8524876" y="2338388"/>
            <a:ext cx="971550" cy="0"/>
          </a:xfrm>
          <a:prstGeom prst="line">
            <a:avLst/>
          </a:prstGeom>
          <a:noFill/>
          <a:ln w="28575" cap="sq">
            <a:solidFill>
              <a:srgbClr val="0000FF"/>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56" name="Line 564"/>
          <p:cNvSpPr>
            <a:spLocks noChangeShapeType="1"/>
          </p:cNvSpPr>
          <p:nvPr/>
        </p:nvSpPr>
        <p:spPr bwMode="auto">
          <a:xfrm>
            <a:off x="7992270" y="5926086"/>
            <a:ext cx="2987675" cy="0"/>
          </a:xfrm>
          <a:prstGeom prst="line">
            <a:avLst/>
          </a:prstGeom>
          <a:noFill/>
          <a:ln w="28575" cap="sq">
            <a:solidFill>
              <a:srgbClr val="0000FF"/>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57" name="Text Box 565"/>
          <p:cNvSpPr txBox="1">
            <a:spLocks noChangeArrowheads="1"/>
          </p:cNvSpPr>
          <p:nvPr/>
        </p:nvSpPr>
        <p:spPr bwMode="auto">
          <a:xfrm>
            <a:off x="1402179" y="3831132"/>
            <a:ext cx="450532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15000"/>
              </a:lnSpc>
            </a:pPr>
            <a:r>
              <a:rPr lang="en-US" altLang="zh-CN" sz="2000" dirty="0">
                <a:latin typeface="+mn-ea"/>
                <a:ea typeface="+mn-ea"/>
              </a:rPr>
              <a:t>1. </a:t>
            </a:r>
            <a:r>
              <a:rPr lang="zh-CN" altLang="en-US" sz="2000" dirty="0">
                <a:latin typeface="+mn-ea"/>
                <a:ea typeface="+mn-ea"/>
              </a:rPr>
              <a:t>增益穿越频率</a:t>
            </a:r>
            <a:r>
              <a:rPr lang="en-US" altLang="zh-CN" sz="2000" b="1" i="1" dirty="0" err="1">
                <a:latin typeface="+mj-ea"/>
                <a:ea typeface="+mj-ea"/>
              </a:rPr>
              <a:t>ω</a:t>
            </a:r>
            <a:r>
              <a:rPr lang="en-US" altLang="zh-CN" sz="2000" b="1" baseline="-25000" dirty="0" err="1">
                <a:latin typeface="+mj-ea"/>
                <a:ea typeface="+mj-ea"/>
              </a:rPr>
              <a:t>c</a:t>
            </a:r>
            <a:endParaRPr lang="en-US" altLang="zh-CN" sz="2000" b="1" dirty="0">
              <a:latin typeface="+mj-ea"/>
              <a:ea typeface="+mj-ea"/>
            </a:endParaRPr>
          </a:p>
          <a:p>
            <a:pPr algn="just" eaLnBrk="1" hangingPunct="1">
              <a:lnSpc>
                <a:spcPct val="115000"/>
              </a:lnSpc>
            </a:pPr>
            <a:r>
              <a:rPr lang="zh-CN" altLang="en-US" sz="2000" dirty="0">
                <a:latin typeface="+mn-ea"/>
                <a:ea typeface="+mn-ea"/>
              </a:rPr>
              <a:t>（幅值交界频率、开环截止频率）</a:t>
            </a:r>
          </a:p>
        </p:txBody>
      </p:sp>
      <p:grpSp>
        <p:nvGrpSpPr>
          <p:cNvPr id="258" name="Group 569"/>
          <p:cNvGrpSpPr>
            <a:grpSpLocks/>
          </p:cNvGrpSpPr>
          <p:nvPr/>
        </p:nvGrpSpPr>
        <p:grpSpPr bwMode="auto">
          <a:xfrm>
            <a:off x="8405813" y="2635250"/>
            <a:ext cx="649288" cy="504825"/>
            <a:chOff x="3945" y="1434"/>
            <a:chExt cx="409" cy="318"/>
          </a:xfrm>
        </p:grpSpPr>
        <p:sp>
          <p:nvSpPr>
            <p:cNvPr id="259" name="Oval 30"/>
            <p:cNvSpPr>
              <a:spLocks noChangeArrowheads="1"/>
            </p:cNvSpPr>
            <p:nvPr/>
          </p:nvSpPr>
          <p:spPr bwMode="auto">
            <a:xfrm>
              <a:off x="4309" y="1434"/>
              <a:ext cx="45" cy="45"/>
            </a:xfrm>
            <a:prstGeom prst="ellipse">
              <a:avLst/>
            </a:prstGeom>
            <a:solidFill>
              <a:srgbClr val="FF0000"/>
            </a:solidFill>
            <a:ln>
              <a:noFill/>
            </a:ln>
            <a:extLst>
              <a:ext uri="{91240B29-F687-4F45-9708-019B960494DF}">
                <a14:hiddenLine xmlns:a14="http://schemas.microsoft.com/office/drawing/2010/main" w="12700" cap="sq" algn="ctr">
                  <a:solidFill>
                    <a:srgbClr val="000000"/>
                  </a:solidFill>
                  <a:round/>
                  <a:headEnd/>
                  <a:tailEnd/>
                </a14:hiddenLine>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260" name="Object 567"/>
            <p:cNvGraphicFramePr>
              <a:graphicFrameLocks noChangeAspect="1"/>
            </p:cNvGraphicFramePr>
            <p:nvPr/>
          </p:nvGraphicFramePr>
          <p:xfrm>
            <a:off x="3945" y="1480"/>
            <a:ext cx="250" cy="272"/>
          </p:xfrm>
          <a:graphic>
            <a:graphicData uri="http://schemas.openxmlformats.org/presentationml/2006/ole">
              <mc:AlternateContent xmlns:mc="http://schemas.openxmlformats.org/markup-compatibility/2006">
                <mc:Choice xmlns:v="urn:schemas-microsoft-com:vml" Requires="v">
                  <p:oleObj spid="_x0000_s58671" name="公式" r:id="rId5" imgW="190440" imgH="228600" progId="Equation.3">
                    <p:embed/>
                  </p:oleObj>
                </mc:Choice>
                <mc:Fallback>
                  <p:oleObj name="公式" r:id="rId5" imgW="190440" imgH="228600" progId="Equation.3">
                    <p:embed/>
                    <p:pic>
                      <p:nvPicPr>
                        <p:cNvPr id="57357" name="Object 56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45" y="1480"/>
                          <a:ext cx="250"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1" name="Line 568"/>
            <p:cNvSpPr>
              <a:spLocks noChangeShapeType="1"/>
            </p:cNvSpPr>
            <p:nvPr/>
          </p:nvSpPr>
          <p:spPr bwMode="auto">
            <a:xfrm flipV="1">
              <a:off x="4127" y="1457"/>
              <a:ext cx="181" cy="158"/>
            </a:xfrm>
            <a:prstGeom prst="line">
              <a:avLst/>
            </a:prstGeom>
            <a:noFill/>
            <a:ln w="12700" cap="sq">
              <a:solidFill>
                <a:srgbClr val="FF0000"/>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grpSp>
        <p:nvGrpSpPr>
          <p:cNvPr id="262" name="Group 587"/>
          <p:cNvGrpSpPr>
            <a:grpSpLocks/>
          </p:cNvGrpSpPr>
          <p:nvPr/>
        </p:nvGrpSpPr>
        <p:grpSpPr bwMode="auto">
          <a:xfrm>
            <a:off x="1398589" y="5058517"/>
            <a:ext cx="4687136" cy="503238"/>
            <a:chOff x="249" y="3489"/>
            <a:chExt cx="1751" cy="317"/>
          </a:xfrm>
        </p:grpSpPr>
        <p:sp>
          <p:nvSpPr>
            <p:cNvPr id="263" name="Text Box 570"/>
            <p:cNvSpPr txBox="1">
              <a:spLocks noChangeArrowheads="1"/>
            </p:cNvSpPr>
            <p:nvPr/>
          </p:nvSpPr>
          <p:spPr bwMode="auto">
            <a:xfrm>
              <a:off x="249" y="3543"/>
              <a:ext cx="1751"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spcBef>
                  <a:spcPct val="50000"/>
                </a:spcBef>
              </a:pPr>
              <a:r>
                <a:rPr lang="en-US" altLang="zh-CN" sz="2000" dirty="0">
                  <a:latin typeface="+mn-ea"/>
                  <a:ea typeface="+mn-ea"/>
                </a:rPr>
                <a:t>2. </a:t>
              </a:r>
              <a:r>
                <a:rPr lang="zh-CN" altLang="en-US" sz="2000" dirty="0">
                  <a:latin typeface="+mn-ea"/>
                  <a:ea typeface="+mn-ea"/>
                </a:rPr>
                <a:t>相位穿越频率（相位交界频率）</a:t>
              </a:r>
            </a:p>
          </p:txBody>
        </p:sp>
        <p:graphicFrame>
          <p:nvGraphicFramePr>
            <p:cNvPr id="264" name="Object 571"/>
            <p:cNvGraphicFramePr>
              <a:graphicFrameLocks noChangeAspect="1"/>
            </p:cNvGraphicFramePr>
            <p:nvPr>
              <p:extLst>
                <p:ext uri="{D42A27DB-BD31-4B8C-83A1-F6EECF244321}">
                  <p14:modId xmlns:p14="http://schemas.microsoft.com/office/powerpoint/2010/main" val="1004143897"/>
                </p:ext>
              </p:extLst>
            </p:nvPr>
          </p:nvGraphicFramePr>
          <p:xfrm>
            <a:off x="1661" y="3489"/>
            <a:ext cx="272" cy="317"/>
          </p:xfrm>
          <a:graphic>
            <a:graphicData uri="http://schemas.openxmlformats.org/presentationml/2006/ole">
              <mc:AlternateContent xmlns:mc="http://schemas.openxmlformats.org/markup-compatibility/2006">
                <mc:Choice xmlns:v="urn:schemas-microsoft-com:vml" Requires="v">
                  <p:oleObj spid="_x0000_s58672" name="公式" r:id="rId7" imgW="203040" imgH="241200" progId="Equation.3">
                    <p:embed/>
                  </p:oleObj>
                </mc:Choice>
                <mc:Fallback>
                  <p:oleObj name="公式" r:id="rId7" imgW="203040" imgH="241200" progId="Equation.3">
                    <p:embed/>
                    <p:pic>
                      <p:nvPicPr>
                        <p:cNvPr id="57356" name="Object 57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61" y="3489"/>
                          <a:ext cx="272" cy="31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65" name="Text Box 581"/>
          <p:cNvSpPr txBox="1">
            <a:spLocks noChangeArrowheads="1"/>
          </p:cNvSpPr>
          <p:nvPr/>
        </p:nvSpPr>
        <p:spPr bwMode="auto">
          <a:xfrm>
            <a:off x="519675" y="1099369"/>
            <a:ext cx="51482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b="1">
                <a:solidFill>
                  <a:srgbClr val="0070C0"/>
                </a:solidFill>
                <a:latin typeface="+mj-ea"/>
                <a:ea typeface="+mj-ea"/>
              </a:rPr>
              <a:t>5. </a:t>
            </a:r>
            <a:r>
              <a:rPr lang="zh-CN" altLang="en-US" sz="2400" b="1">
                <a:solidFill>
                  <a:srgbClr val="0070C0"/>
                </a:solidFill>
                <a:latin typeface="+mj-ea"/>
                <a:ea typeface="+mj-ea"/>
              </a:rPr>
              <a:t>极坐标图与</a:t>
            </a:r>
            <a:r>
              <a:rPr lang="en-US" altLang="zh-CN" sz="2400" b="1">
                <a:solidFill>
                  <a:srgbClr val="0070C0"/>
                </a:solidFill>
                <a:latin typeface="+mj-ea"/>
                <a:ea typeface="+mj-ea"/>
              </a:rPr>
              <a:t>Bode</a:t>
            </a:r>
            <a:r>
              <a:rPr lang="zh-CN" altLang="en-US" sz="2400" b="1">
                <a:solidFill>
                  <a:srgbClr val="0070C0"/>
                </a:solidFill>
                <a:latin typeface="+mj-ea"/>
                <a:ea typeface="+mj-ea"/>
              </a:rPr>
              <a:t>图的对应</a:t>
            </a:r>
          </a:p>
        </p:txBody>
      </p:sp>
      <p:grpSp>
        <p:nvGrpSpPr>
          <p:cNvPr id="266" name="Group 584"/>
          <p:cNvGrpSpPr>
            <a:grpSpLocks/>
          </p:cNvGrpSpPr>
          <p:nvPr/>
        </p:nvGrpSpPr>
        <p:grpSpPr bwMode="auto">
          <a:xfrm>
            <a:off x="8910638" y="1546225"/>
            <a:ext cx="1223963" cy="1376363"/>
            <a:chOff x="4597" y="618"/>
            <a:chExt cx="771" cy="867"/>
          </a:xfrm>
        </p:grpSpPr>
        <p:sp>
          <p:nvSpPr>
            <p:cNvPr id="267" name="Oval 29"/>
            <p:cNvSpPr>
              <a:spLocks noChangeArrowheads="1"/>
            </p:cNvSpPr>
            <p:nvPr/>
          </p:nvSpPr>
          <p:spPr bwMode="auto">
            <a:xfrm>
              <a:off x="4597" y="737"/>
              <a:ext cx="771" cy="748"/>
            </a:xfrm>
            <a:prstGeom prst="ellipse">
              <a:avLst/>
            </a:prstGeom>
            <a:noFill/>
            <a:ln w="12700" algn="ctr">
              <a:solidFill>
                <a:srgbClr val="FF00FF"/>
              </a:solidFill>
              <a:prstDash val="lgDash"/>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268" name="Object 583"/>
            <p:cNvGraphicFramePr>
              <a:graphicFrameLocks noChangeAspect="1"/>
            </p:cNvGraphicFramePr>
            <p:nvPr/>
          </p:nvGraphicFramePr>
          <p:xfrm>
            <a:off x="5216" y="618"/>
            <a:ext cx="98" cy="178"/>
          </p:xfrm>
          <a:graphic>
            <a:graphicData uri="http://schemas.openxmlformats.org/presentationml/2006/ole">
              <mc:AlternateContent xmlns:mc="http://schemas.openxmlformats.org/markup-compatibility/2006">
                <mc:Choice xmlns:v="urn:schemas-microsoft-com:vml" Requires="v">
                  <p:oleObj spid="_x0000_s58673" name="公式" r:id="rId9" imgW="88560" imgH="164880" progId="Equation.3">
                    <p:embed/>
                  </p:oleObj>
                </mc:Choice>
                <mc:Fallback>
                  <p:oleObj name="公式" r:id="rId9" imgW="88560" imgH="164880" progId="Equation.3">
                    <p:embed/>
                    <p:pic>
                      <p:nvPicPr>
                        <p:cNvPr id="57355" name="Object 58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16" y="618"/>
                          <a:ext cx="98" cy="17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269" name="Object 585"/>
          <p:cNvGraphicFramePr>
            <a:graphicFrameLocks noChangeAspect="1"/>
          </p:cNvGraphicFramePr>
          <p:nvPr>
            <p:extLst>
              <p:ext uri="{D42A27DB-BD31-4B8C-83A1-F6EECF244321}">
                <p14:modId xmlns:p14="http://schemas.microsoft.com/office/powerpoint/2010/main" val="384037724"/>
              </p:ext>
            </p:extLst>
          </p:nvPr>
        </p:nvGraphicFramePr>
        <p:xfrm>
          <a:off x="2575490" y="2290881"/>
          <a:ext cx="2197100" cy="447675"/>
        </p:xfrm>
        <a:graphic>
          <a:graphicData uri="http://schemas.openxmlformats.org/presentationml/2006/ole">
            <mc:AlternateContent xmlns:mc="http://schemas.openxmlformats.org/markup-compatibility/2006">
              <mc:Choice xmlns:v="urn:schemas-microsoft-com:vml" Requires="v">
                <p:oleObj spid="_x0000_s58674" name="公式" r:id="rId11" imgW="977760" imgH="203040" progId="Equation.3">
                  <p:embed/>
                </p:oleObj>
              </mc:Choice>
              <mc:Fallback>
                <p:oleObj name="公式" r:id="rId11" imgW="977760" imgH="203040" progId="Equation.3">
                  <p:embed/>
                  <p:pic>
                    <p:nvPicPr>
                      <p:cNvPr id="51785" name="Object 58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75490" y="2290881"/>
                        <a:ext cx="2197100" cy="4476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70" name="Group 591"/>
          <p:cNvGrpSpPr>
            <a:grpSpLocks/>
          </p:cNvGrpSpPr>
          <p:nvPr/>
        </p:nvGrpSpPr>
        <p:grpSpPr bwMode="auto">
          <a:xfrm>
            <a:off x="8489951" y="1833563"/>
            <a:ext cx="719137" cy="541337"/>
            <a:chOff x="4037" y="799"/>
            <a:chExt cx="453" cy="341"/>
          </a:xfrm>
        </p:grpSpPr>
        <p:graphicFrame>
          <p:nvGraphicFramePr>
            <p:cNvPr id="271" name="Object 575"/>
            <p:cNvGraphicFramePr>
              <a:graphicFrameLocks noChangeAspect="1"/>
            </p:cNvGraphicFramePr>
            <p:nvPr/>
          </p:nvGraphicFramePr>
          <p:xfrm>
            <a:off x="4037" y="799"/>
            <a:ext cx="224" cy="261"/>
          </p:xfrm>
          <a:graphic>
            <a:graphicData uri="http://schemas.openxmlformats.org/presentationml/2006/ole">
              <mc:AlternateContent xmlns:mc="http://schemas.openxmlformats.org/markup-compatibility/2006">
                <mc:Choice xmlns:v="urn:schemas-microsoft-com:vml" Requires="v">
                  <p:oleObj spid="_x0000_s58675" name="公式" r:id="rId13" imgW="203040" imgH="241200" progId="Equation.3">
                    <p:embed/>
                  </p:oleObj>
                </mc:Choice>
                <mc:Fallback>
                  <p:oleObj name="公式" r:id="rId13" imgW="203040" imgH="241200" progId="Equation.3">
                    <p:embed/>
                    <p:pic>
                      <p:nvPicPr>
                        <p:cNvPr id="57354" name="Object 57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37" y="799"/>
                          <a:ext cx="224" cy="26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72" name="Group 590"/>
            <p:cNvGrpSpPr>
              <a:grpSpLocks/>
            </p:cNvGrpSpPr>
            <p:nvPr/>
          </p:nvGrpSpPr>
          <p:grpSpPr bwMode="auto">
            <a:xfrm>
              <a:off x="4218" y="958"/>
              <a:ext cx="272" cy="182"/>
              <a:chOff x="4218" y="958"/>
              <a:chExt cx="272" cy="182"/>
            </a:xfrm>
          </p:grpSpPr>
          <p:sp>
            <p:nvSpPr>
              <p:cNvPr id="273" name="Line 579"/>
              <p:cNvSpPr>
                <a:spLocks noChangeShapeType="1"/>
              </p:cNvSpPr>
              <p:nvPr/>
            </p:nvSpPr>
            <p:spPr bwMode="auto">
              <a:xfrm>
                <a:off x="4218" y="958"/>
                <a:ext cx="204" cy="114"/>
              </a:xfrm>
              <a:prstGeom prst="line">
                <a:avLst/>
              </a:prstGeom>
              <a:noFill/>
              <a:ln w="12700" cap="sq">
                <a:solidFill>
                  <a:srgbClr val="FF0000"/>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74" name="Oval 31"/>
              <p:cNvSpPr>
                <a:spLocks noChangeArrowheads="1"/>
              </p:cNvSpPr>
              <p:nvPr/>
            </p:nvSpPr>
            <p:spPr bwMode="auto">
              <a:xfrm>
                <a:off x="4444" y="1094"/>
                <a:ext cx="46" cy="46"/>
              </a:xfrm>
              <a:prstGeom prst="ellipse">
                <a:avLst/>
              </a:prstGeom>
              <a:solidFill>
                <a:srgbClr val="0000FF"/>
              </a:solidFill>
              <a:ln w="12700" cap="sq" algn="ctr">
                <a:solidFill>
                  <a:srgbClr val="FF00FF"/>
                </a:solidFill>
                <a:round/>
                <a:headEnd/>
                <a:tailEnd/>
              </a:ln>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sp>
        <p:nvSpPr>
          <p:cNvPr id="275" name="Text Box 586"/>
          <p:cNvSpPr txBox="1">
            <a:spLocks noChangeArrowheads="1"/>
          </p:cNvSpPr>
          <p:nvPr/>
        </p:nvSpPr>
        <p:spPr bwMode="auto">
          <a:xfrm>
            <a:off x="885823" y="3339686"/>
            <a:ext cx="30241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pPr>
            <a:r>
              <a:rPr lang="zh-CN" altLang="en-US" sz="2000" dirty="0">
                <a:latin typeface="+mn-ea"/>
                <a:ea typeface="+mn-ea"/>
              </a:rPr>
              <a:t>两个重要的频率概念</a:t>
            </a:r>
          </a:p>
        </p:txBody>
      </p:sp>
      <p:graphicFrame>
        <p:nvGraphicFramePr>
          <p:cNvPr id="276" name="Object 588"/>
          <p:cNvGraphicFramePr>
            <a:graphicFrameLocks noChangeAspect="1"/>
          </p:cNvGraphicFramePr>
          <p:nvPr>
            <p:extLst>
              <p:ext uri="{D42A27DB-BD31-4B8C-83A1-F6EECF244321}">
                <p14:modId xmlns:p14="http://schemas.microsoft.com/office/powerpoint/2010/main" val="2448461310"/>
              </p:ext>
            </p:extLst>
          </p:nvPr>
        </p:nvGraphicFramePr>
        <p:xfrm>
          <a:off x="2109787" y="5644727"/>
          <a:ext cx="2944813" cy="411219"/>
        </p:xfrm>
        <a:graphic>
          <a:graphicData uri="http://schemas.openxmlformats.org/presentationml/2006/ole">
            <mc:AlternateContent xmlns:mc="http://schemas.openxmlformats.org/markup-compatibility/2006">
              <mc:Choice xmlns:v="urn:schemas-microsoft-com:vml" Requires="v">
                <p:oleObj spid="_x0000_s58676" r:id="rId14" imgW="1702117" imgH="241617" progId="Equation.3">
                  <p:embed/>
                </p:oleObj>
              </mc:Choice>
              <mc:Fallback>
                <p:oleObj r:id="rId14" imgW="1702117" imgH="241617" progId="Equation.3">
                  <p:embed/>
                  <p:pic>
                    <p:nvPicPr>
                      <p:cNvPr id="51788" name="Object 58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109787" y="5644727"/>
                        <a:ext cx="2944813" cy="411219"/>
                      </a:xfrm>
                      <a:prstGeom prst="rect">
                        <a:avLst/>
                      </a:prstGeom>
                      <a:noFill/>
                    </p:spPr>
                  </p:pic>
                </p:oleObj>
              </mc:Fallback>
            </mc:AlternateContent>
          </a:graphicData>
        </a:graphic>
      </p:graphicFrame>
      <p:graphicFrame>
        <p:nvGraphicFramePr>
          <p:cNvPr id="277" name="Object 589"/>
          <p:cNvGraphicFramePr>
            <a:graphicFrameLocks noChangeAspect="1"/>
          </p:cNvGraphicFramePr>
          <p:nvPr>
            <p:extLst>
              <p:ext uri="{D42A27DB-BD31-4B8C-83A1-F6EECF244321}">
                <p14:modId xmlns:p14="http://schemas.microsoft.com/office/powerpoint/2010/main" val="2653769193"/>
              </p:ext>
            </p:extLst>
          </p:nvPr>
        </p:nvGraphicFramePr>
        <p:xfrm>
          <a:off x="2109787" y="6096544"/>
          <a:ext cx="1565067" cy="386870"/>
        </p:xfrm>
        <a:graphic>
          <a:graphicData uri="http://schemas.openxmlformats.org/presentationml/2006/ole">
            <mc:AlternateContent xmlns:mc="http://schemas.openxmlformats.org/markup-compatibility/2006">
              <mc:Choice xmlns:v="urn:schemas-microsoft-com:vml" Requires="v">
                <p:oleObj spid="_x0000_s58677" r:id="rId16" imgW="965517" imgH="241617" progId="Equation.3">
                  <p:embed/>
                </p:oleObj>
              </mc:Choice>
              <mc:Fallback>
                <p:oleObj r:id="rId16" imgW="965517" imgH="241617" progId="Equation.3">
                  <p:embed/>
                  <p:pic>
                    <p:nvPicPr>
                      <p:cNvPr id="51789" name="Object 58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109787" y="6096544"/>
                        <a:ext cx="1565067" cy="386870"/>
                      </a:xfrm>
                      <a:prstGeom prst="rect">
                        <a:avLst/>
                      </a:prstGeom>
                      <a:noFill/>
                    </p:spPr>
                  </p:pic>
                </p:oleObj>
              </mc:Fallback>
            </mc:AlternateContent>
          </a:graphicData>
        </a:graphic>
      </p:graphicFrame>
      <p:grpSp>
        <p:nvGrpSpPr>
          <p:cNvPr id="278" name="Group 592"/>
          <p:cNvGrpSpPr>
            <a:grpSpLocks/>
          </p:cNvGrpSpPr>
          <p:nvPr/>
        </p:nvGrpSpPr>
        <p:grpSpPr bwMode="auto">
          <a:xfrm>
            <a:off x="9181307" y="4054423"/>
            <a:ext cx="1692275" cy="787400"/>
            <a:chOff x="2109" y="3158"/>
            <a:chExt cx="1066" cy="496"/>
          </a:xfrm>
        </p:grpSpPr>
        <p:sp>
          <p:nvSpPr>
            <p:cNvPr id="279" name="Line 593"/>
            <p:cNvSpPr>
              <a:spLocks noChangeShapeType="1"/>
            </p:cNvSpPr>
            <p:nvPr/>
          </p:nvSpPr>
          <p:spPr bwMode="auto">
            <a:xfrm>
              <a:off x="2109" y="3158"/>
              <a:ext cx="1066" cy="496"/>
            </a:xfrm>
            <a:prstGeom prst="line">
              <a:avLst/>
            </a:prstGeom>
            <a:noFill/>
            <a:ln w="28575"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80" name="Object 594"/>
            <p:cNvGraphicFramePr>
              <a:graphicFrameLocks noChangeAspect="1"/>
            </p:cNvGraphicFramePr>
            <p:nvPr/>
          </p:nvGraphicFramePr>
          <p:xfrm>
            <a:off x="2789" y="3362"/>
            <a:ext cx="286" cy="164"/>
          </p:xfrm>
          <a:graphic>
            <a:graphicData uri="http://schemas.openxmlformats.org/presentationml/2006/ole">
              <mc:AlternateContent xmlns:mc="http://schemas.openxmlformats.org/markup-compatibility/2006">
                <mc:Choice xmlns:v="urn:schemas-microsoft-com:vml" Requires="v">
                  <p:oleObj spid="_x0000_s58678" name="公式" r:id="rId18" imgW="304560" imgH="177480" progId="Equation.3">
                    <p:embed/>
                  </p:oleObj>
                </mc:Choice>
                <mc:Fallback>
                  <p:oleObj name="公式" r:id="rId18" imgW="304560" imgH="177480" progId="Equation.3">
                    <p:embed/>
                    <p:pic>
                      <p:nvPicPr>
                        <p:cNvPr id="57353" name="Object 59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789" y="3362"/>
                          <a:ext cx="286" cy="16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81" name="Line 596"/>
          <p:cNvSpPr>
            <a:spLocks noChangeShapeType="1"/>
          </p:cNvSpPr>
          <p:nvPr/>
        </p:nvSpPr>
        <p:spPr bwMode="auto">
          <a:xfrm>
            <a:off x="7992270" y="3757561"/>
            <a:ext cx="1189037" cy="293687"/>
          </a:xfrm>
          <a:prstGeom prst="line">
            <a:avLst/>
          </a:prstGeom>
          <a:noFill/>
          <a:ln w="28575" cap="sq">
            <a:solidFill>
              <a:srgbClr val="00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82" name="Object 597"/>
          <p:cNvGraphicFramePr>
            <a:graphicFrameLocks noChangeAspect="1"/>
          </p:cNvGraphicFramePr>
          <p:nvPr>
            <p:extLst>
              <p:ext uri="{D42A27DB-BD31-4B8C-83A1-F6EECF244321}">
                <p14:modId xmlns:p14="http://schemas.microsoft.com/office/powerpoint/2010/main" val="2977410625"/>
              </p:ext>
            </p:extLst>
          </p:nvPr>
        </p:nvGraphicFramePr>
        <p:xfrm>
          <a:off x="8495507" y="3657548"/>
          <a:ext cx="469900" cy="242888"/>
        </p:xfrm>
        <a:graphic>
          <a:graphicData uri="http://schemas.openxmlformats.org/presentationml/2006/ole">
            <mc:AlternateContent xmlns:mc="http://schemas.openxmlformats.org/markup-compatibility/2006">
              <mc:Choice xmlns:v="urn:schemas-microsoft-com:vml" Requires="v">
                <p:oleObj spid="_x0000_s58679" name="公式" r:id="rId20" imgW="304560" imgH="177480" progId="Equation.3">
                  <p:embed/>
                </p:oleObj>
              </mc:Choice>
              <mc:Fallback>
                <p:oleObj name="公式" r:id="rId20" imgW="304560" imgH="177480" progId="Equation.3">
                  <p:embed/>
                  <p:pic>
                    <p:nvPicPr>
                      <p:cNvPr id="57350" name="Object 597"/>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8495507" y="3657548"/>
                        <a:ext cx="469900" cy="2428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83" name="Group 608"/>
          <p:cNvGrpSpPr>
            <a:grpSpLocks/>
          </p:cNvGrpSpPr>
          <p:nvPr/>
        </p:nvGrpSpPr>
        <p:grpSpPr bwMode="auto">
          <a:xfrm>
            <a:off x="9324182" y="4125861"/>
            <a:ext cx="396875" cy="431800"/>
            <a:chOff x="4558" y="2523"/>
            <a:chExt cx="250" cy="272"/>
          </a:xfrm>
        </p:grpSpPr>
        <p:sp>
          <p:nvSpPr>
            <p:cNvPr id="284" name="Oval 599"/>
            <p:cNvSpPr>
              <a:spLocks noChangeArrowheads="1"/>
            </p:cNvSpPr>
            <p:nvPr/>
          </p:nvSpPr>
          <p:spPr bwMode="auto">
            <a:xfrm>
              <a:off x="4649" y="2546"/>
              <a:ext cx="45" cy="45"/>
            </a:xfrm>
            <a:prstGeom prst="ellipse">
              <a:avLst/>
            </a:prstGeom>
            <a:solidFill>
              <a:srgbClr val="FF0000"/>
            </a:solidFill>
            <a:ln>
              <a:noFill/>
            </a:ln>
            <a:extLst>
              <a:ext uri="{91240B29-F687-4F45-9708-019B960494DF}">
                <a14:hiddenLine xmlns:a14="http://schemas.microsoft.com/office/drawing/2010/main" w="12700" cap="sq" algn="ctr">
                  <a:solidFill>
                    <a:srgbClr val="000000"/>
                  </a:solidFill>
                  <a:round/>
                  <a:headEnd/>
                  <a:tailEnd/>
                </a14:hiddenLine>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285" name="Object 600"/>
            <p:cNvGraphicFramePr>
              <a:graphicFrameLocks noChangeAspect="1"/>
            </p:cNvGraphicFramePr>
            <p:nvPr/>
          </p:nvGraphicFramePr>
          <p:xfrm>
            <a:off x="4558" y="2523"/>
            <a:ext cx="250" cy="272"/>
          </p:xfrm>
          <a:graphic>
            <a:graphicData uri="http://schemas.openxmlformats.org/presentationml/2006/ole">
              <mc:AlternateContent xmlns:mc="http://schemas.openxmlformats.org/markup-compatibility/2006">
                <mc:Choice xmlns:v="urn:schemas-microsoft-com:vml" Requires="v">
                  <p:oleObj spid="_x0000_s58680" name="公式" r:id="rId22" imgW="190440" imgH="228600" progId="Equation.3">
                    <p:embed/>
                  </p:oleObj>
                </mc:Choice>
                <mc:Fallback>
                  <p:oleObj name="公式" r:id="rId22" imgW="190440" imgH="228600" progId="Equation.3">
                    <p:embed/>
                    <p:pic>
                      <p:nvPicPr>
                        <p:cNvPr id="57352" name="Object 60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58" y="2523"/>
                          <a:ext cx="250"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86" name="Freeform 602"/>
          <p:cNvSpPr>
            <a:spLocks/>
          </p:cNvSpPr>
          <p:nvPr/>
        </p:nvSpPr>
        <p:spPr bwMode="auto">
          <a:xfrm>
            <a:off x="7992270" y="5637161"/>
            <a:ext cx="2808287" cy="541337"/>
          </a:xfrm>
          <a:custGeom>
            <a:avLst/>
            <a:gdLst>
              <a:gd name="T0" fmla="*/ 0 w 3452"/>
              <a:gd name="T1" fmla="*/ 0 h 751"/>
              <a:gd name="T2" fmla="*/ 2147483647 w 3452"/>
              <a:gd name="T3" fmla="*/ 2147483647 h 751"/>
              <a:gd name="T4" fmla="*/ 2147483647 w 3452"/>
              <a:gd name="T5" fmla="*/ 2147483647 h 751"/>
              <a:gd name="T6" fmla="*/ 2147483647 w 3452"/>
              <a:gd name="T7" fmla="*/ 2147483647 h 751"/>
              <a:gd name="T8" fmla="*/ 2147483647 w 3452"/>
              <a:gd name="T9" fmla="*/ 2147483647 h 751"/>
              <a:gd name="T10" fmla="*/ 2147483647 w 3452"/>
              <a:gd name="T11" fmla="*/ 2147483647 h 751"/>
              <a:gd name="T12" fmla="*/ 2147483647 w 3452"/>
              <a:gd name="T13" fmla="*/ 2147483647 h 751"/>
              <a:gd name="T14" fmla="*/ 2147483647 w 3452"/>
              <a:gd name="T15" fmla="*/ 2147483647 h 751"/>
              <a:gd name="T16" fmla="*/ 2147483647 w 3452"/>
              <a:gd name="T17" fmla="*/ 2147483647 h 751"/>
              <a:gd name="T18" fmla="*/ 2147483647 w 3452"/>
              <a:gd name="T19" fmla="*/ 2147483647 h 751"/>
              <a:gd name="T20" fmla="*/ 2147483647 w 3452"/>
              <a:gd name="T21" fmla="*/ 2147483647 h 751"/>
              <a:gd name="T22" fmla="*/ 2147483647 w 3452"/>
              <a:gd name="T23" fmla="*/ 2147483647 h 751"/>
              <a:gd name="T24" fmla="*/ 2147483647 w 3452"/>
              <a:gd name="T25" fmla="*/ 2147483647 h 751"/>
              <a:gd name="T26" fmla="*/ 2147483647 w 3452"/>
              <a:gd name="T27" fmla="*/ 2147483647 h 751"/>
              <a:gd name="T28" fmla="*/ 2147483647 w 3452"/>
              <a:gd name="T29" fmla="*/ 2147483647 h 751"/>
              <a:gd name="T30" fmla="*/ 2147483647 w 3452"/>
              <a:gd name="T31" fmla="*/ 2147483647 h 751"/>
              <a:gd name="T32" fmla="*/ 2147483647 w 3452"/>
              <a:gd name="T33" fmla="*/ 2147483647 h 751"/>
              <a:gd name="T34" fmla="*/ 2147483647 w 3452"/>
              <a:gd name="T35" fmla="*/ 2147483647 h 751"/>
              <a:gd name="T36" fmla="*/ 2147483647 w 3452"/>
              <a:gd name="T37" fmla="*/ 2147483647 h 751"/>
              <a:gd name="T38" fmla="*/ 2147483647 w 3452"/>
              <a:gd name="T39" fmla="*/ 2147483647 h 751"/>
              <a:gd name="T40" fmla="*/ 2147483647 w 3452"/>
              <a:gd name="T41" fmla="*/ 2147483647 h 751"/>
              <a:gd name="T42" fmla="*/ 2147483647 w 3452"/>
              <a:gd name="T43" fmla="*/ 2147483647 h 751"/>
              <a:gd name="T44" fmla="*/ 2147483647 w 3452"/>
              <a:gd name="T45" fmla="*/ 2147483647 h 751"/>
              <a:gd name="T46" fmla="*/ 2147483647 w 3452"/>
              <a:gd name="T47" fmla="*/ 2147483647 h 751"/>
              <a:gd name="T48" fmla="*/ 2147483647 w 3452"/>
              <a:gd name="T49" fmla="*/ 2147483647 h 751"/>
              <a:gd name="T50" fmla="*/ 2147483647 w 3452"/>
              <a:gd name="T51" fmla="*/ 2147483647 h 751"/>
              <a:gd name="T52" fmla="*/ 2147483647 w 3452"/>
              <a:gd name="T53" fmla="*/ 2147483647 h 751"/>
              <a:gd name="T54" fmla="*/ 2147483647 w 3452"/>
              <a:gd name="T55" fmla="*/ 2147483647 h 751"/>
              <a:gd name="T56" fmla="*/ 2147483647 w 3452"/>
              <a:gd name="T57" fmla="*/ 2147483647 h 751"/>
              <a:gd name="T58" fmla="*/ 2147483647 w 3452"/>
              <a:gd name="T59" fmla="*/ 2147483647 h 751"/>
              <a:gd name="T60" fmla="*/ 2147483647 w 3452"/>
              <a:gd name="T61" fmla="*/ 2147483647 h 751"/>
              <a:gd name="T62" fmla="*/ 2147483647 w 3452"/>
              <a:gd name="T63" fmla="*/ 2147483647 h 751"/>
              <a:gd name="T64" fmla="*/ 2147483647 w 3452"/>
              <a:gd name="T65" fmla="*/ 2147483647 h 751"/>
              <a:gd name="T66" fmla="*/ 2147483647 w 3452"/>
              <a:gd name="T67" fmla="*/ 2147483647 h 751"/>
              <a:gd name="T68" fmla="*/ 2147483647 w 3452"/>
              <a:gd name="T69" fmla="*/ 2147483647 h 751"/>
              <a:gd name="T70" fmla="*/ 2147483647 w 3452"/>
              <a:gd name="T71" fmla="*/ 2147483647 h 751"/>
              <a:gd name="T72" fmla="*/ 2147483647 w 3452"/>
              <a:gd name="T73" fmla="*/ 2147483647 h 751"/>
              <a:gd name="T74" fmla="*/ 2147483647 w 3452"/>
              <a:gd name="T75" fmla="*/ 2147483647 h 751"/>
              <a:gd name="T76" fmla="*/ 2147483647 w 3452"/>
              <a:gd name="T77" fmla="*/ 2147483647 h 751"/>
              <a:gd name="T78" fmla="*/ 2147483647 w 3452"/>
              <a:gd name="T79" fmla="*/ 2147483647 h 751"/>
              <a:gd name="T80" fmla="*/ 2147483647 w 3452"/>
              <a:gd name="T81" fmla="*/ 2147483647 h 751"/>
              <a:gd name="T82" fmla="*/ 2147483647 w 3452"/>
              <a:gd name="T83" fmla="*/ 2147483647 h 751"/>
              <a:gd name="T84" fmla="*/ 2147483647 w 3452"/>
              <a:gd name="T85" fmla="*/ 2147483647 h 75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452"/>
              <a:gd name="T130" fmla="*/ 0 h 751"/>
              <a:gd name="T131" fmla="*/ 3452 w 3452"/>
              <a:gd name="T132" fmla="*/ 751 h 75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452" h="751">
                <a:moveTo>
                  <a:pt x="0" y="0"/>
                </a:moveTo>
                <a:lnTo>
                  <a:pt x="78" y="7"/>
                </a:lnTo>
                <a:lnTo>
                  <a:pt x="163" y="14"/>
                </a:lnTo>
                <a:lnTo>
                  <a:pt x="248" y="21"/>
                </a:lnTo>
                <a:lnTo>
                  <a:pt x="333" y="28"/>
                </a:lnTo>
                <a:lnTo>
                  <a:pt x="418" y="43"/>
                </a:lnTo>
                <a:lnTo>
                  <a:pt x="503" y="50"/>
                </a:lnTo>
                <a:lnTo>
                  <a:pt x="588" y="64"/>
                </a:lnTo>
                <a:lnTo>
                  <a:pt x="673" y="78"/>
                </a:lnTo>
                <a:lnTo>
                  <a:pt x="751" y="99"/>
                </a:lnTo>
                <a:lnTo>
                  <a:pt x="836" y="113"/>
                </a:lnTo>
                <a:lnTo>
                  <a:pt x="922" y="135"/>
                </a:lnTo>
                <a:lnTo>
                  <a:pt x="1007" y="163"/>
                </a:lnTo>
                <a:lnTo>
                  <a:pt x="1092" y="184"/>
                </a:lnTo>
                <a:lnTo>
                  <a:pt x="1177" y="213"/>
                </a:lnTo>
                <a:lnTo>
                  <a:pt x="1262" y="234"/>
                </a:lnTo>
                <a:lnTo>
                  <a:pt x="1347" y="262"/>
                </a:lnTo>
                <a:lnTo>
                  <a:pt x="1425" y="291"/>
                </a:lnTo>
                <a:lnTo>
                  <a:pt x="1510" y="312"/>
                </a:lnTo>
                <a:lnTo>
                  <a:pt x="1595" y="340"/>
                </a:lnTo>
                <a:lnTo>
                  <a:pt x="1680" y="361"/>
                </a:lnTo>
                <a:lnTo>
                  <a:pt x="1722" y="376"/>
                </a:lnTo>
                <a:lnTo>
                  <a:pt x="1765" y="390"/>
                </a:lnTo>
                <a:lnTo>
                  <a:pt x="1850" y="418"/>
                </a:lnTo>
                <a:lnTo>
                  <a:pt x="1935" y="439"/>
                </a:lnTo>
                <a:lnTo>
                  <a:pt x="2020" y="468"/>
                </a:lnTo>
                <a:lnTo>
                  <a:pt x="2098" y="489"/>
                </a:lnTo>
                <a:lnTo>
                  <a:pt x="2183" y="517"/>
                </a:lnTo>
                <a:lnTo>
                  <a:pt x="2268" y="546"/>
                </a:lnTo>
                <a:lnTo>
                  <a:pt x="2353" y="567"/>
                </a:lnTo>
                <a:lnTo>
                  <a:pt x="2438" y="595"/>
                </a:lnTo>
                <a:lnTo>
                  <a:pt x="2523" y="617"/>
                </a:lnTo>
                <a:lnTo>
                  <a:pt x="2608" y="638"/>
                </a:lnTo>
                <a:lnTo>
                  <a:pt x="2693" y="659"/>
                </a:lnTo>
                <a:lnTo>
                  <a:pt x="2771" y="673"/>
                </a:lnTo>
                <a:lnTo>
                  <a:pt x="2856" y="687"/>
                </a:lnTo>
                <a:lnTo>
                  <a:pt x="2941" y="702"/>
                </a:lnTo>
                <a:lnTo>
                  <a:pt x="3027" y="716"/>
                </a:lnTo>
                <a:lnTo>
                  <a:pt x="3112" y="723"/>
                </a:lnTo>
                <a:lnTo>
                  <a:pt x="3197" y="730"/>
                </a:lnTo>
                <a:lnTo>
                  <a:pt x="3282" y="737"/>
                </a:lnTo>
                <a:lnTo>
                  <a:pt x="3367" y="744"/>
                </a:lnTo>
                <a:lnTo>
                  <a:pt x="3452" y="751"/>
                </a:lnTo>
              </a:path>
            </a:pathLst>
          </a:custGeom>
          <a:noFill/>
          <a:ln w="222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287" name="Group 609"/>
          <p:cNvGrpSpPr>
            <a:grpSpLocks/>
          </p:cNvGrpSpPr>
          <p:nvPr/>
        </p:nvGrpSpPr>
        <p:grpSpPr bwMode="auto">
          <a:xfrm>
            <a:off x="9220995" y="5511748"/>
            <a:ext cx="355600" cy="450850"/>
            <a:chOff x="4493" y="3396"/>
            <a:chExt cx="224" cy="284"/>
          </a:xfrm>
        </p:grpSpPr>
        <p:graphicFrame>
          <p:nvGraphicFramePr>
            <p:cNvPr id="288" name="Object 604"/>
            <p:cNvGraphicFramePr>
              <a:graphicFrameLocks noChangeAspect="1"/>
            </p:cNvGraphicFramePr>
            <p:nvPr/>
          </p:nvGraphicFramePr>
          <p:xfrm>
            <a:off x="4493" y="3396"/>
            <a:ext cx="224" cy="261"/>
          </p:xfrm>
          <a:graphic>
            <a:graphicData uri="http://schemas.openxmlformats.org/presentationml/2006/ole">
              <mc:AlternateContent xmlns:mc="http://schemas.openxmlformats.org/markup-compatibility/2006">
                <mc:Choice xmlns:v="urn:schemas-microsoft-com:vml" Requires="v">
                  <p:oleObj spid="_x0000_s58681" name="公式" r:id="rId23" imgW="203040" imgH="241200" progId="Equation.3">
                    <p:embed/>
                  </p:oleObj>
                </mc:Choice>
                <mc:Fallback>
                  <p:oleObj name="公式" r:id="rId23" imgW="203040" imgH="241200" progId="Equation.3">
                    <p:embed/>
                    <p:pic>
                      <p:nvPicPr>
                        <p:cNvPr id="57351" name="Object 60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93" y="3396"/>
                          <a:ext cx="224" cy="26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9" name="Oval 607"/>
            <p:cNvSpPr>
              <a:spLocks noChangeArrowheads="1"/>
            </p:cNvSpPr>
            <p:nvPr/>
          </p:nvSpPr>
          <p:spPr bwMode="auto">
            <a:xfrm>
              <a:off x="4604" y="3634"/>
              <a:ext cx="46" cy="46"/>
            </a:xfrm>
            <a:prstGeom prst="ellipse">
              <a:avLst/>
            </a:prstGeom>
            <a:solidFill>
              <a:srgbClr val="0000FF"/>
            </a:solidFill>
            <a:ln w="12700" cap="sq" algn="ctr">
              <a:solidFill>
                <a:srgbClr val="FF00FF"/>
              </a:solidFill>
              <a:round/>
              <a:headEnd/>
              <a:tailEnd/>
            </a:ln>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Tree>
    <p:extLst>
      <p:ext uri="{BB962C8B-B14F-4D97-AF65-F5344CB8AC3E}">
        <p14:creationId xmlns:p14="http://schemas.microsoft.com/office/powerpoint/2010/main" val="1838005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6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54"/>
                                        </p:tgtEl>
                                        <p:attrNameLst>
                                          <p:attrName>style.visibility</p:attrName>
                                        </p:attrNameLst>
                                      </p:cBhvr>
                                      <p:to>
                                        <p:strVal val="visible"/>
                                      </p:to>
                                    </p:set>
                                    <p:animEffect transition="in" filter="wipe(left)">
                                      <p:cBhvr>
                                        <p:cTn id="17" dur="500"/>
                                        <p:tgtEl>
                                          <p:spTgt spid="25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69"/>
                                        </p:tgtEl>
                                        <p:attrNameLst>
                                          <p:attrName>style.visibility</p:attrName>
                                        </p:attrNameLst>
                                      </p:cBhvr>
                                      <p:to>
                                        <p:strVal val="visible"/>
                                      </p:to>
                                    </p:set>
                                    <p:animEffect transition="in" filter="wipe(left)">
                                      <p:cBhvr>
                                        <p:cTn id="22" dur="500"/>
                                        <p:tgtEl>
                                          <p:spTgt spid="269"/>
                                        </p:tgtEl>
                                      </p:cBhvr>
                                    </p:animEffect>
                                  </p:childTnLst>
                                </p:cTn>
                              </p:par>
                            </p:childTnLst>
                          </p:cTn>
                        </p:par>
                      </p:childTnLst>
                    </p:cTn>
                  </p:par>
                  <p:par>
                    <p:cTn id="23" fill="hold">
                      <p:stCondLst>
                        <p:cond delay="indefinite"/>
                      </p:stCondLst>
                      <p:childTnLst>
                        <p:par>
                          <p:cTn id="24" fill="hold">
                            <p:stCondLst>
                              <p:cond delay="0"/>
                            </p:stCondLst>
                            <p:childTnLst>
                              <p:par>
                                <p:cTn id="25" presetID="27" presetClass="entr" presetSubtype="0" fill="hold" grpId="0" nodeType="clickEffect">
                                  <p:stCondLst>
                                    <p:cond delay="0"/>
                                  </p:stCondLst>
                                  <p:iterate type="lt">
                                    <p:tmPct val="50000"/>
                                  </p:iterate>
                                  <p:childTnLst>
                                    <p:set>
                                      <p:cBhvr>
                                        <p:cTn id="26" dur="1" fill="hold">
                                          <p:stCondLst>
                                            <p:cond delay="0"/>
                                          </p:stCondLst>
                                        </p:cTn>
                                        <p:tgtEl>
                                          <p:spTgt spid="253"/>
                                        </p:tgtEl>
                                        <p:attrNameLst>
                                          <p:attrName>style.visibility</p:attrName>
                                        </p:attrNameLst>
                                      </p:cBhvr>
                                      <p:to>
                                        <p:strVal val="visible"/>
                                      </p:to>
                                    </p:set>
                                    <p:anim calcmode="discrete" valueType="clr">
                                      <p:cBhvr override="childStyle">
                                        <p:cTn id="27" dur="80"/>
                                        <p:tgtEl>
                                          <p:spTgt spid="253"/>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253"/>
                                        </p:tgtEl>
                                        <p:attrNameLst>
                                          <p:attrName>fillcolor</p:attrName>
                                        </p:attrNameLst>
                                      </p:cBhvr>
                                      <p:tavLst>
                                        <p:tav tm="0">
                                          <p:val>
                                            <p:clrVal>
                                              <a:schemeClr val="accent2"/>
                                            </p:clrVal>
                                          </p:val>
                                        </p:tav>
                                        <p:tav tm="50000">
                                          <p:val>
                                            <p:clrVal>
                                              <a:schemeClr val="hlink"/>
                                            </p:clrVal>
                                          </p:val>
                                        </p:tav>
                                      </p:tavLst>
                                    </p:anim>
                                    <p:set>
                                      <p:cBhvr>
                                        <p:cTn id="29" dur="80"/>
                                        <p:tgtEl>
                                          <p:spTgt spid="253"/>
                                        </p:tgtEl>
                                        <p:attrNameLst>
                                          <p:attrName>fill.type</p:attrName>
                                        </p:attrNameLst>
                                      </p:cBhvr>
                                      <p:to>
                                        <p:strVal val="solid"/>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2" fill="hold" nodeType="clickEffect">
                                  <p:stCondLst>
                                    <p:cond delay="0"/>
                                  </p:stCondLst>
                                  <p:childTnLst>
                                    <p:set>
                                      <p:cBhvr>
                                        <p:cTn id="33" dur="1" fill="hold">
                                          <p:stCondLst>
                                            <p:cond delay="0"/>
                                          </p:stCondLst>
                                        </p:cTn>
                                        <p:tgtEl>
                                          <p:spTgt spid="255"/>
                                        </p:tgtEl>
                                        <p:attrNameLst>
                                          <p:attrName>style.visibility</p:attrName>
                                        </p:attrNameLst>
                                      </p:cBhvr>
                                      <p:to>
                                        <p:strVal val="visible"/>
                                      </p:to>
                                    </p:set>
                                    <p:animEffect transition="in" filter="wipe(right)">
                                      <p:cBhvr>
                                        <p:cTn id="34" dur="500"/>
                                        <p:tgtEl>
                                          <p:spTgt spid="25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wipe(left)">
                                      <p:cBhvr>
                                        <p:cTn id="39" dur="2000"/>
                                        <p:tgtEl>
                                          <p:spTgt spid="256"/>
                                        </p:tgtEl>
                                      </p:cBhvr>
                                    </p:animEffect>
                                  </p:childTnLst>
                                </p:cTn>
                              </p:par>
                            </p:childTnLst>
                          </p:cTn>
                        </p:par>
                      </p:childTnLst>
                    </p:cTn>
                  </p:par>
                  <p:par>
                    <p:cTn id="40" fill="hold">
                      <p:stCondLst>
                        <p:cond delay="indefinite"/>
                      </p:stCondLst>
                      <p:childTnLst>
                        <p:par>
                          <p:cTn id="41" fill="hold">
                            <p:stCondLst>
                              <p:cond delay="0"/>
                            </p:stCondLst>
                            <p:childTnLst>
                              <p:par>
                                <p:cTn id="42" presetID="27" presetClass="entr" presetSubtype="0" fill="hold" nodeType="clickEffect">
                                  <p:stCondLst>
                                    <p:cond delay="0"/>
                                  </p:stCondLst>
                                  <p:iterate type="lt">
                                    <p:tmPct val="50000"/>
                                  </p:iterate>
                                  <p:childTnLst>
                                    <p:set>
                                      <p:cBhvr>
                                        <p:cTn id="43" dur="1" fill="hold">
                                          <p:stCondLst>
                                            <p:cond delay="0"/>
                                          </p:stCondLst>
                                        </p:cTn>
                                        <p:tgtEl>
                                          <p:spTgt spid="275"/>
                                        </p:tgtEl>
                                        <p:attrNameLst>
                                          <p:attrName>style.visibility</p:attrName>
                                        </p:attrNameLst>
                                      </p:cBhvr>
                                      <p:to>
                                        <p:strVal val="visible"/>
                                      </p:to>
                                    </p:set>
                                    <p:anim calcmode="discrete" valueType="clr">
                                      <p:cBhvr override="childStyle">
                                        <p:cTn id="44" dur="80"/>
                                        <p:tgtEl>
                                          <p:spTgt spid="275"/>
                                        </p:tgtEl>
                                        <p:attrNameLst>
                                          <p:attrName>style.color</p:attrName>
                                        </p:attrNameLst>
                                      </p:cBhvr>
                                      <p:tavLst>
                                        <p:tav tm="0">
                                          <p:val>
                                            <p:clrVal>
                                              <a:schemeClr val="accent2"/>
                                            </p:clrVal>
                                          </p:val>
                                        </p:tav>
                                        <p:tav tm="50000">
                                          <p:val>
                                            <p:clrVal>
                                              <a:schemeClr val="hlink"/>
                                            </p:clrVal>
                                          </p:val>
                                        </p:tav>
                                      </p:tavLst>
                                    </p:anim>
                                    <p:anim calcmode="discrete" valueType="clr">
                                      <p:cBhvr>
                                        <p:cTn id="45" dur="80"/>
                                        <p:tgtEl>
                                          <p:spTgt spid="275"/>
                                        </p:tgtEl>
                                        <p:attrNameLst>
                                          <p:attrName>fillcolor</p:attrName>
                                        </p:attrNameLst>
                                      </p:cBhvr>
                                      <p:tavLst>
                                        <p:tav tm="0">
                                          <p:val>
                                            <p:clrVal>
                                              <a:schemeClr val="accent2"/>
                                            </p:clrVal>
                                          </p:val>
                                        </p:tav>
                                        <p:tav tm="50000">
                                          <p:val>
                                            <p:clrVal>
                                              <a:schemeClr val="hlink"/>
                                            </p:clrVal>
                                          </p:val>
                                        </p:tav>
                                      </p:tavLst>
                                    </p:anim>
                                    <p:set>
                                      <p:cBhvr>
                                        <p:cTn id="46" dur="80"/>
                                        <p:tgtEl>
                                          <p:spTgt spid="275"/>
                                        </p:tgtEl>
                                        <p:attrNameLst>
                                          <p:attrName>fill.type</p:attrName>
                                        </p:attrNameLst>
                                      </p:cBhvr>
                                      <p:to>
                                        <p:strVal val="solid"/>
                                      </p:to>
                                    </p:set>
                                  </p:childTnLst>
                                </p:cTn>
                              </p:par>
                            </p:childTnLst>
                          </p:cTn>
                        </p:par>
                      </p:childTnLst>
                    </p:cTn>
                  </p:par>
                  <p:par>
                    <p:cTn id="47" fill="hold">
                      <p:stCondLst>
                        <p:cond delay="indefinite"/>
                      </p:stCondLst>
                      <p:childTnLst>
                        <p:par>
                          <p:cTn id="48" fill="hold">
                            <p:stCondLst>
                              <p:cond delay="0"/>
                            </p:stCondLst>
                            <p:childTnLst>
                              <p:par>
                                <p:cTn id="49" presetID="27" presetClass="entr" presetSubtype="0" fill="hold" grpId="0" nodeType="clickEffect">
                                  <p:stCondLst>
                                    <p:cond delay="0"/>
                                  </p:stCondLst>
                                  <p:iterate type="lt">
                                    <p:tmPct val="50000"/>
                                  </p:iterate>
                                  <p:childTnLst>
                                    <p:set>
                                      <p:cBhvr>
                                        <p:cTn id="50" dur="1" fill="hold">
                                          <p:stCondLst>
                                            <p:cond delay="0"/>
                                          </p:stCondLst>
                                        </p:cTn>
                                        <p:tgtEl>
                                          <p:spTgt spid="257"/>
                                        </p:tgtEl>
                                        <p:attrNameLst>
                                          <p:attrName>style.visibility</p:attrName>
                                        </p:attrNameLst>
                                      </p:cBhvr>
                                      <p:to>
                                        <p:strVal val="visible"/>
                                      </p:to>
                                    </p:set>
                                    <p:anim calcmode="discrete" valueType="clr">
                                      <p:cBhvr override="childStyle">
                                        <p:cTn id="51" dur="80"/>
                                        <p:tgtEl>
                                          <p:spTgt spid="257"/>
                                        </p:tgtEl>
                                        <p:attrNameLst>
                                          <p:attrName>style.color</p:attrName>
                                        </p:attrNameLst>
                                      </p:cBhvr>
                                      <p:tavLst>
                                        <p:tav tm="0">
                                          <p:val>
                                            <p:clrVal>
                                              <a:schemeClr val="accent2"/>
                                            </p:clrVal>
                                          </p:val>
                                        </p:tav>
                                        <p:tav tm="50000">
                                          <p:val>
                                            <p:clrVal>
                                              <a:schemeClr val="hlink"/>
                                            </p:clrVal>
                                          </p:val>
                                        </p:tav>
                                      </p:tavLst>
                                    </p:anim>
                                    <p:anim calcmode="discrete" valueType="clr">
                                      <p:cBhvr>
                                        <p:cTn id="52" dur="80"/>
                                        <p:tgtEl>
                                          <p:spTgt spid="257"/>
                                        </p:tgtEl>
                                        <p:attrNameLst>
                                          <p:attrName>fillcolor</p:attrName>
                                        </p:attrNameLst>
                                      </p:cBhvr>
                                      <p:tavLst>
                                        <p:tav tm="0">
                                          <p:val>
                                            <p:clrVal>
                                              <a:schemeClr val="accent2"/>
                                            </p:clrVal>
                                          </p:val>
                                        </p:tav>
                                        <p:tav tm="50000">
                                          <p:val>
                                            <p:clrVal>
                                              <a:schemeClr val="hlink"/>
                                            </p:clrVal>
                                          </p:val>
                                        </p:tav>
                                      </p:tavLst>
                                    </p:anim>
                                    <p:set>
                                      <p:cBhvr>
                                        <p:cTn id="53" dur="80"/>
                                        <p:tgtEl>
                                          <p:spTgt spid="257"/>
                                        </p:tgtEl>
                                        <p:attrNameLst>
                                          <p:attrName>fill.type</p:attrName>
                                        </p:attrNameLst>
                                      </p:cBhvr>
                                      <p:to>
                                        <p:strVal val="solid"/>
                                      </p:to>
                                    </p:se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258"/>
                                        </p:tgtEl>
                                        <p:attrNameLst>
                                          <p:attrName>style.visibility</p:attrName>
                                        </p:attrNameLst>
                                      </p:cBhvr>
                                      <p:to>
                                        <p:strVal val="visible"/>
                                      </p:to>
                                    </p:set>
                                    <p:animEffect transition="in" filter="wipe(left)">
                                      <p:cBhvr>
                                        <p:cTn id="58" dur="500"/>
                                        <p:tgtEl>
                                          <p:spTgt spid="258"/>
                                        </p:tgtEl>
                                      </p:cBhvr>
                                    </p:animEffec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8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4"/>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262"/>
                                        </p:tgtEl>
                                        <p:attrNameLst>
                                          <p:attrName>style.visibility</p:attrName>
                                        </p:attrNameLst>
                                      </p:cBhvr>
                                      <p:to>
                                        <p:strVal val="visible"/>
                                      </p:to>
                                    </p:set>
                                    <p:animEffect transition="in" filter="wipe(left)">
                                      <p:cBhvr>
                                        <p:cTn id="71" dur="500"/>
                                        <p:tgtEl>
                                          <p:spTgt spid="262"/>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270"/>
                                        </p:tgtEl>
                                        <p:attrNameLst>
                                          <p:attrName>style.visibility</p:attrName>
                                        </p:attrNameLst>
                                      </p:cBhvr>
                                      <p:to>
                                        <p:strVal val="visible"/>
                                      </p:to>
                                    </p:set>
                                    <p:animEffect transition="in" filter="wipe(left)">
                                      <p:cBhvr>
                                        <p:cTn id="76" dur="1000"/>
                                        <p:tgtEl>
                                          <p:spTgt spid="270"/>
                                        </p:tgtEl>
                                      </p:cBhvr>
                                    </p:animEffec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nodeType="clickEffect">
                                  <p:stCondLst>
                                    <p:cond delay="0"/>
                                  </p:stCondLst>
                                  <p:childTnLst>
                                    <p:set>
                                      <p:cBhvr>
                                        <p:cTn id="80" dur="1" fill="hold">
                                          <p:stCondLst>
                                            <p:cond delay="0"/>
                                          </p:stCondLst>
                                        </p:cTn>
                                        <p:tgtEl>
                                          <p:spTgt spid="287"/>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nodeType="clickEffect">
                                  <p:stCondLst>
                                    <p:cond delay="0"/>
                                  </p:stCondLst>
                                  <p:childTnLst>
                                    <p:set>
                                      <p:cBhvr>
                                        <p:cTn id="84" dur="1" fill="hold">
                                          <p:stCondLst>
                                            <p:cond delay="0"/>
                                          </p:stCondLst>
                                        </p:cTn>
                                        <p:tgtEl>
                                          <p:spTgt spid="276"/>
                                        </p:tgtEl>
                                        <p:attrNameLst>
                                          <p:attrName>style.visibility</p:attrName>
                                        </p:attrNameLst>
                                      </p:cBhvr>
                                      <p:to>
                                        <p:strVal val="visible"/>
                                      </p:to>
                                    </p:set>
                                    <p:animEffect transition="in" filter="wipe(up)">
                                      <p:cBhvr>
                                        <p:cTn id="85" dur="500"/>
                                        <p:tgtEl>
                                          <p:spTgt spid="276"/>
                                        </p:tgtEl>
                                      </p:cBhvr>
                                    </p:animEffect>
                                  </p:childTnLst>
                                </p:cTn>
                              </p:par>
                              <p:par>
                                <p:cTn id="86" presetID="22" presetClass="entr" presetSubtype="1" fill="hold" nodeType="withEffect">
                                  <p:stCondLst>
                                    <p:cond delay="0"/>
                                  </p:stCondLst>
                                  <p:childTnLst>
                                    <p:set>
                                      <p:cBhvr>
                                        <p:cTn id="87" dur="1" fill="hold">
                                          <p:stCondLst>
                                            <p:cond delay="0"/>
                                          </p:stCondLst>
                                        </p:cTn>
                                        <p:tgtEl>
                                          <p:spTgt spid="277"/>
                                        </p:tgtEl>
                                        <p:attrNameLst>
                                          <p:attrName>style.visibility</p:attrName>
                                        </p:attrNameLst>
                                      </p:cBhvr>
                                      <p:to>
                                        <p:strVal val="visible"/>
                                      </p:to>
                                    </p:set>
                                    <p:animEffect transition="in" filter="wipe(up)">
                                      <p:cBhvr>
                                        <p:cTn id="88" dur="500"/>
                                        <p:tgtEl>
                                          <p:spTgt spid="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53" grpId="0"/>
      <p:bldP spid="257"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5.3 </a:t>
            </a:r>
            <a:r>
              <a:rPr lang="zh-CN" altLang="en-US" dirty="0"/>
              <a:t>基于系统开环频率特性的</a:t>
            </a:r>
            <a:r>
              <a:rPr lang="zh-CN" altLang="en-US" dirty="0" smtClean="0"/>
              <a:t>奈奎斯特稳定判据</a:t>
            </a:r>
            <a:endParaRPr lang="zh-CN" altLang="en-US" dirty="0"/>
          </a:p>
        </p:txBody>
      </p:sp>
      <p:sp>
        <p:nvSpPr>
          <p:cNvPr id="3" name="Line 26"/>
          <p:cNvSpPr>
            <a:spLocks noChangeShapeType="1"/>
          </p:cNvSpPr>
          <p:nvPr/>
        </p:nvSpPr>
        <p:spPr bwMode="auto">
          <a:xfrm>
            <a:off x="2012950" y="3500437"/>
            <a:ext cx="2903538" cy="0"/>
          </a:xfrm>
          <a:prstGeom prst="line">
            <a:avLst/>
          </a:prstGeom>
          <a:noFill/>
          <a:ln w="1270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4" name="Text Box 10"/>
          <p:cNvSpPr txBox="1">
            <a:spLocks noChangeArrowheads="1"/>
          </p:cNvSpPr>
          <p:nvPr/>
        </p:nvSpPr>
        <p:spPr bwMode="auto">
          <a:xfrm>
            <a:off x="1350168" y="2247920"/>
            <a:ext cx="4083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indent="-457200" eaLnBrk="1" hangingPunct="1">
              <a:spcBef>
                <a:spcPct val="50000"/>
              </a:spcBef>
              <a:buFont typeface="+mj-lt"/>
              <a:buAutoNum type="arabicPeriod"/>
            </a:pPr>
            <a:r>
              <a:rPr lang="zh-CN" altLang="en-US" sz="2400" dirty="0" smtClean="0">
                <a:latin typeface="+mn-ea"/>
                <a:ea typeface="+mn-ea"/>
              </a:rPr>
              <a:t>正</a:t>
            </a:r>
            <a:r>
              <a:rPr lang="zh-CN" altLang="en-US" sz="2400" dirty="0">
                <a:latin typeface="+mn-ea"/>
                <a:ea typeface="+mn-ea"/>
              </a:rPr>
              <a:t>、负穿越的概念</a:t>
            </a:r>
          </a:p>
        </p:txBody>
      </p:sp>
      <p:sp>
        <p:nvSpPr>
          <p:cNvPr id="5" name="Text Box 11"/>
          <p:cNvSpPr txBox="1">
            <a:spLocks noChangeArrowheads="1"/>
          </p:cNvSpPr>
          <p:nvPr/>
        </p:nvSpPr>
        <p:spPr bwMode="auto">
          <a:xfrm>
            <a:off x="1350168" y="1675910"/>
            <a:ext cx="57610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latin typeface="+mn-ea"/>
                <a:ea typeface="+mn-ea"/>
              </a:rPr>
              <a:t>Bode</a:t>
            </a:r>
            <a:r>
              <a:rPr lang="zh-CN" altLang="en-US" sz="2400" dirty="0">
                <a:latin typeface="+mn-ea"/>
                <a:ea typeface="+mn-ea"/>
              </a:rPr>
              <a:t>判据是乃氏判据在</a:t>
            </a:r>
            <a:r>
              <a:rPr lang="en-US" altLang="zh-CN" sz="2400" dirty="0">
                <a:latin typeface="+mn-ea"/>
                <a:ea typeface="+mn-ea"/>
              </a:rPr>
              <a:t>bode</a:t>
            </a:r>
            <a:r>
              <a:rPr lang="zh-CN" altLang="en-US" sz="2400" dirty="0">
                <a:latin typeface="+mn-ea"/>
                <a:ea typeface="+mn-ea"/>
              </a:rPr>
              <a:t>图中的应用</a:t>
            </a:r>
          </a:p>
        </p:txBody>
      </p:sp>
      <p:sp>
        <p:nvSpPr>
          <p:cNvPr id="6" name="Line 12"/>
          <p:cNvSpPr>
            <a:spLocks noChangeShapeType="1"/>
          </p:cNvSpPr>
          <p:nvPr/>
        </p:nvSpPr>
        <p:spPr bwMode="auto">
          <a:xfrm>
            <a:off x="1590675" y="3500437"/>
            <a:ext cx="1584325" cy="0"/>
          </a:xfrm>
          <a:prstGeom prst="line">
            <a:avLst/>
          </a:prstGeom>
          <a:noFill/>
          <a:ln w="28575" cap="sq">
            <a:solidFill>
              <a:srgbClr val="C00000"/>
            </a:solidFill>
            <a:round/>
            <a:headEnd type="triangle" w="med" len="me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7" name="Object 22"/>
          <p:cNvGraphicFramePr>
            <a:graphicFrameLocks noChangeAspect="1"/>
          </p:cNvGraphicFramePr>
          <p:nvPr>
            <p:extLst>
              <p:ext uri="{D42A27DB-BD31-4B8C-83A1-F6EECF244321}">
                <p14:modId xmlns:p14="http://schemas.microsoft.com/office/powerpoint/2010/main" val="1418232292"/>
              </p:ext>
            </p:extLst>
          </p:nvPr>
        </p:nvGraphicFramePr>
        <p:xfrm>
          <a:off x="8767496" y="2588152"/>
          <a:ext cx="1044575" cy="393700"/>
        </p:xfrm>
        <a:graphic>
          <a:graphicData uri="http://schemas.openxmlformats.org/presentationml/2006/ole">
            <mc:AlternateContent xmlns:mc="http://schemas.openxmlformats.org/markup-compatibility/2006">
              <mc:Choice xmlns:v="urn:schemas-microsoft-com:vml" Requires="v">
                <p:oleObj spid="_x0000_s59874" name="公式" r:id="rId3" imgW="609480" imgH="228600" progId="Equation.3">
                  <p:embed/>
                </p:oleObj>
              </mc:Choice>
              <mc:Fallback>
                <p:oleObj name="公式" r:id="rId3" imgW="609480" imgH="228600" progId="Equation.3">
                  <p:embed/>
                  <p:pic>
                    <p:nvPicPr>
                      <p:cNvPr id="58370" name="Object 22"/>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67496" y="2588152"/>
                        <a:ext cx="1044575" cy="393700"/>
                      </a:xfrm>
                      <a:prstGeom prst="rect">
                        <a:avLst/>
                      </a:prstGeom>
                      <a:solidFill>
                        <a:schemeClr val="accent1">
                          <a:lumMod val="10000"/>
                          <a:lumOff val="90000"/>
                        </a:schemeClr>
                      </a:solidFill>
                      <a:ln w="9525">
                        <a:noFill/>
                        <a:miter lim="800000"/>
                        <a:headEnd/>
                        <a:tailEnd/>
                      </a:ln>
                      <a:effectLst/>
                    </p:spPr>
                  </p:pic>
                </p:oleObj>
              </mc:Fallback>
            </mc:AlternateContent>
          </a:graphicData>
        </a:graphic>
      </p:graphicFrame>
      <p:sp>
        <p:nvSpPr>
          <p:cNvPr id="8" name="Text Box 24"/>
          <p:cNvSpPr txBox="1">
            <a:spLocks noChangeArrowheads="1"/>
          </p:cNvSpPr>
          <p:nvPr/>
        </p:nvSpPr>
        <p:spPr bwMode="auto">
          <a:xfrm>
            <a:off x="515938" y="1083449"/>
            <a:ext cx="2843212"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dirty="0">
                <a:solidFill>
                  <a:srgbClr val="C00000"/>
                </a:solidFill>
                <a:latin typeface="+mj-ea"/>
                <a:ea typeface="+mj-ea"/>
              </a:rPr>
              <a:t>五、 </a:t>
            </a:r>
            <a:r>
              <a:rPr lang="en-US" altLang="zh-CN" sz="2800" b="1" dirty="0">
                <a:solidFill>
                  <a:srgbClr val="C00000"/>
                </a:solidFill>
                <a:latin typeface="+mj-ea"/>
                <a:ea typeface="+mj-ea"/>
              </a:rPr>
              <a:t>Bode</a:t>
            </a:r>
            <a:r>
              <a:rPr lang="zh-CN" altLang="en-US" sz="2800" b="1" dirty="0">
                <a:solidFill>
                  <a:srgbClr val="C00000"/>
                </a:solidFill>
                <a:latin typeface="+mj-ea"/>
                <a:ea typeface="+mj-ea"/>
              </a:rPr>
              <a:t>判据 </a:t>
            </a:r>
          </a:p>
        </p:txBody>
      </p:sp>
      <p:sp>
        <p:nvSpPr>
          <p:cNvPr id="9" name="Line 27"/>
          <p:cNvSpPr>
            <a:spLocks noChangeShapeType="1"/>
          </p:cNvSpPr>
          <p:nvPr/>
        </p:nvSpPr>
        <p:spPr bwMode="auto">
          <a:xfrm flipV="1">
            <a:off x="3643313" y="2827337"/>
            <a:ext cx="0" cy="1644650"/>
          </a:xfrm>
          <a:prstGeom prst="line">
            <a:avLst/>
          </a:prstGeom>
          <a:noFill/>
          <a:ln w="1270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10" name="Oval 31"/>
          <p:cNvSpPr>
            <a:spLocks noChangeArrowheads="1"/>
          </p:cNvSpPr>
          <p:nvPr/>
        </p:nvSpPr>
        <p:spPr bwMode="auto">
          <a:xfrm>
            <a:off x="3171825" y="3427412"/>
            <a:ext cx="111125" cy="109538"/>
          </a:xfrm>
          <a:prstGeom prst="ellipse">
            <a:avLst/>
          </a:prstGeom>
          <a:solidFill>
            <a:srgbClr val="C00000"/>
          </a:solidFill>
          <a:ln w="12700" cap="sq" algn="ctr">
            <a:solidFill>
              <a:srgbClr val="000000"/>
            </a:solidFill>
            <a:round/>
            <a:headEnd/>
            <a:tailEnd/>
          </a:ln>
        </p:spPr>
        <p:txBody>
          <a:bodyPr wrap="none"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 name="Rectangle 32"/>
          <p:cNvSpPr>
            <a:spLocks noChangeArrowheads="1"/>
          </p:cNvSpPr>
          <p:nvPr/>
        </p:nvSpPr>
        <p:spPr bwMode="auto">
          <a:xfrm>
            <a:off x="2887663" y="3103562"/>
            <a:ext cx="576262"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a:t>(-1,jo)</a:t>
            </a:r>
          </a:p>
        </p:txBody>
      </p:sp>
      <p:graphicFrame>
        <p:nvGraphicFramePr>
          <p:cNvPr id="12" name="Object 36"/>
          <p:cNvGraphicFramePr>
            <a:graphicFrameLocks noChangeAspect="1"/>
          </p:cNvGraphicFramePr>
          <p:nvPr>
            <p:extLst>
              <p:ext uri="{D42A27DB-BD31-4B8C-83A1-F6EECF244321}">
                <p14:modId xmlns:p14="http://schemas.microsoft.com/office/powerpoint/2010/main" val="2157466710"/>
              </p:ext>
            </p:extLst>
          </p:nvPr>
        </p:nvGraphicFramePr>
        <p:xfrm>
          <a:off x="4614863" y="3284537"/>
          <a:ext cx="306387" cy="252413"/>
        </p:xfrm>
        <a:graphic>
          <a:graphicData uri="http://schemas.openxmlformats.org/presentationml/2006/ole">
            <mc:AlternateContent xmlns:mc="http://schemas.openxmlformats.org/markup-compatibility/2006">
              <mc:Choice xmlns:v="urn:schemas-microsoft-com:vml" Requires="v">
                <p:oleObj spid="_x0000_s59875" name="公式" r:id="rId5" imgW="215640" imgH="177480" progId="Equation.3">
                  <p:embed/>
                </p:oleObj>
              </mc:Choice>
              <mc:Fallback>
                <p:oleObj name="公式" r:id="rId5" imgW="215640" imgH="177480" progId="Equation.3">
                  <p:embed/>
                  <p:pic>
                    <p:nvPicPr>
                      <p:cNvPr id="58371" name="Object 3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4863" y="3284537"/>
                        <a:ext cx="306387"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Object 37"/>
          <p:cNvGraphicFramePr>
            <a:graphicFrameLocks noChangeAspect="1"/>
          </p:cNvGraphicFramePr>
          <p:nvPr>
            <p:extLst>
              <p:ext uri="{D42A27DB-BD31-4B8C-83A1-F6EECF244321}">
                <p14:modId xmlns:p14="http://schemas.microsoft.com/office/powerpoint/2010/main" val="1680550441"/>
              </p:ext>
            </p:extLst>
          </p:nvPr>
        </p:nvGraphicFramePr>
        <p:xfrm>
          <a:off x="3668713" y="2816225"/>
          <a:ext cx="306387" cy="233362"/>
        </p:xfrm>
        <a:graphic>
          <a:graphicData uri="http://schemas.openxmlformats.org/presentationml/2006/ole">
            <mc:AlternateContent xmlns:mc="http://schemas.openxmlformats.org/markup-compatibility/2006">
              <mc:Choice xmlns:v="urn:schemas-microsoft-com:vml" Requires="v">
                <p:oleObj spid="_x0000_s59876" name="公式" r:id="rId7" imgW="215640" imgH="164880" progId="Equation.3">
                  <p:embed/>
                </p:oleObj>
              </mc:Choice>
              <mc:Fallback>
                <p:oleObj name="公式" r:id="rId7" imgW="215640" imgH="164880" progId="Equation.3">
                  <p:embed/>
                  <p:pic>
                    <p:nvPicPr>
                      <p:cNvPr id="58372" name="Object 3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68713" y="2816225"/>
                        <a:ext cx="306387" cy="23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14" name="Group 42"/>
          <p:cNvGrpSpPr>
            <a:grpSpLocks/>
          </p:cNvGrpSpPr>
          <p:nvPr/>
        </p:nvGrpSpPr>
        <p:grpSpPr bwMode="auto">
          <a:xfrm>
            <a:off x="2482850" y="3200400"/>
            <a:ext cx="1989138" cy="1236662"/>
            <a:chOff x="1786" y="3037"/>
            <a:chExt cx="1253" cy="779"/>
          </a:xfrm>
        </p:grpSpPr>
        <p:sp>
          <p:nvSpPr>
            <p:cNvPr id="15" name="Freeform 39"/>
            <p:cNvSpPr>
              <a:spLocks/>
            </p:cNvSpPr>
            <p:nvPr/>
          </p:nvSpPr>
          <p:spPr bwMode="auto">
            <a:xfrm flipH="1">
              <a:off x="1814" y="3408"/>
              <a:ext cx="1134" cy="408"/>
            </a:xfrm>
            <a:custGeom>
              <a:avLst/>
              <a:gdLst>
                <a:gd name="T0" fmla="*/ 972 w 1156"/>
                <a:gd name="T1" fmla="*/ 0 h 458"/>
                <a:gd name="T2" fmla="*/ 819 w 1156"/>
                <a:gd name="T3" fmla="*/ 112 h 458"/>
                <a:gd name="T4" fmla="*/ 552 w 1156"/>
                <a:gd name="T5" fmla="*/ 160 h 458"/>
                <a:gd name="T6" fmla="*/ 210 w 1156"/>
                <a:gd name="T7" fmla="*/ 104 h 458"/>
                <a:gd name="T8" fmla="*/ 0 w 1156"/>
                <a:gd name="T9" fmla="*/ 0 h 458"/>
                <a:gd name="T10" fmla="*/ 0 60000 65536"/>
                <a:gd name="T11" fmla="*/ 0 60000 65536"/>
                <a:gd name="T12" fmla="*/ 0 60000 65536"/>
                <a:gd name="T13" fmla="*/ 0 60000 65536"/>
                <a:gd name="T14" fmla="*/ 0 60000 65536"/>
                <a:gd name="T15" fmla="*/ 0 w 1156"/>
                <a:gd name="T16" fmla="*/ 0 h 458"/>
                <a:gd name="T17" fmla="*/ 1156 w 1156"/>
                <a:gd name="T18" fmla="*/ 458 h 458"/>
              </a:gdLst>
              <a:ahLst/>
              <a:cxnLst>
                <a:cxn ang="T10">
                  <a:pos x="T0" y="T1"/>
                </a:cxn>
                <a:cxn ang="T11">
                  <a:pos x="T2" y="T3"/>
                </a:cxn>
                <a:cxn ang="T12">
                  <a:pos x="T4" y="T5"/>
                </a:cxn>
                <a:cxn ang="T13">
                  <a:pos x="T6" y="T7"/>
                </a:cxn>
                <a:cxn ang="T14">
                  <a:pos x="T8" y="T9"/>
                </a:cxn>
              </a:cxnLst>
              <a:rect l="T15" t="T16" r="T17" b="T18"/>
              <a:pathLst>
                <a:path w="1156" h="458">
                  <a:moveTo>
                    <a:pt x="1156" y="0"/>
                  </a:moveTo>
                  <a:cubicBezTo>
                    <a:pt x="1107" y="121"/>
                    <a:pt x="1058" y="242"/>
                    <a:pt x="975" y="318"/>
                  </a:cubicBezTo>
                  <a:cubicBezTo>
                    <a:pt x="892" y="394"/>
                    <a:pt x="778" y="458"/>
                    <a:pt x="657" y="454"/>
                  </a:cubicBezTo>
                  <a:cubicBezTo>
                    <a:pt x="536" y="450"/>
                    <a:pt x="359" y="371"/>
                    <a:pt x="249" y="295"/>
                  </a:cubicBezTo>
                  <a:cubicBezTo>
                    <a:pt x="139" y="219"/>
                    <a:pt x="69" y="109"/>
                    <a:pt x="0" y="0"/>
                  </a:cubicBezTo>
                </a:path>
              </a:pathLst>
            </a:custGeom>
            <a:noFill/>
            <a:ln w="28575" cap="sq">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 name="Freeform 40"/>
            <p:cNvSpPr>
              <a:spLocks/>
            </p:cNvSpPr>
            <p:nvPr/>
          </p:nvSpPr>
          <p:spPr bwMode="auto">
            <a:xfrm>
              <a:off x="1786" y="3037"/>
              <a:ext cx="731" cy="393"/>
            </a:xfrm>
            <a:custGeom>
              <a:avLst/>
              <a:gdLst>
                <a:gd name="T0" fmla="*/ 176 w 594"/>
                <a:gd name="T1" fmla="*/ 11750 h 257"/>
                <a:gd name="T2" fmla="*/ 176 w 594"/>
                <a:gd name="T3" fmla="*/ 6574 h 257"/>
                <a:gd name="T4" fmla="*/ 1204 w 594"/>
                <a:gd name="T5" fmla="*/ 332 h 257"/>
                <a:gd name="T6" fmla="*/ 2378 w 594"/>
                <a:gd name="T7" fmla="*/ 8648 h 257"/>
                <a:gd name="T8" fmla="*/ 3264 w 594"/>
                <a:gd name="T9" fmla="*/ 2431 h 257"/>
                <a:gd name="T10" fmla="*/ 3852 w 594"/>
                <a:gd name="T11" fmla="*/ 5536 h 257"/>
                <a:gd name="T12" fmla="*/ 0 60000 65536"/>
                <a:gd name="T13" fmla="*/ 0 60000 65536"/>
                <a:gd name="T14" fmla="*/ 0 60000 65536"/>
                <a:gd name="T15" fmla="*/ 0 60000 65536"/>
                <a:gd name="T16" fmla="*/ 0 60000 65536"/>
                <a:gd name="T17" fmla="*/ 0 60000 65536"/>
                <a:gd name="T18" fmla="*/ 0 w 594"/>
                <a:gd name="T19" fmla="*/ 0 h 257"/>
                <a:gd name="T20" fmla="*/ 594 w 594"/>
                <a:gd name="T21" fmla="*/ 257 h 257"/>
              </a:gdLst>
              <a:ahLst/>
              <a:cxnLst>
                <a:cxn ang="T12">
                  <a:pos x="T0" y="T1"/>
                </a:cxn>
                <a:cxn ang="T13">
                  <a:pos x="T2" y="T3"/>
                </a:cxn>
                <a:cxn ang="T14">
                  <a:pos x="T4" y="T5"/>
                </a:cxn>
                <a:cxn ang="T15">
                  <a:pos x="T6" y="T7"/>
                </a:cxn>
                <a:cxn ang="T16">
                  <a:pos x="T8" y="T9"/>
                </a:cxn>
                <a:cxn ang="T17">
                  <a:pos x="T10" y="T11"/>
                </a:cxn>
              </a:cxnLst>
              <a:rect l="T18" t="T19" r="T20" b="T21"/>
              <a:pathLst>
                <a:path w="594" h="257">
                  <a:moveTo>
                    <a:pt x="27" y="257"/>
                  </a:moveTo>
                  <a:cubicBezTo>
                    <a:pt x="13" y="221"/>
                    <a:pt x="0" y="186"/>
                    <a:pt x="27" y="144"/>
                  </a:cubicBezTo>
                  <a:cubicBezTo>
                    <a:pt x="54" y="102"/>
                    <a:pt x="129" y="0"/>
                    <a:pt x="186" y="7"/>
                  </a:cubicBezTo>
                  <a:cubicBezTo>
                    <a:pt x="243" y="14"/>
                    <a:pt x="315" y="181"/>
                    <a:pt x="368" y="189"/>
                  </a:cubicBezTo>
                  <a:cubicBezTo>
                    <a:pt x="421" y="197"/>
                    <a:pt x="466" y="64"/>
                    <a:pt x="504" y="53"/>
                  </a:cubicBezTo>
                  <a:cubicBezTo>
                    <a:pt x="542" y="42"/>
                    <a:pt x="568" y="81"/>
                    <a:pt x="594" y="121"/>
                  </a:cubicBezTo>
                </a:path>
              </a:pathLst>
            </a:custGeom>
            <a:noFill/>
            <a:ln w="28575" cap="sq">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 name="Freeform 41"/>
            <p:cNvSpPr>
              <a:spLocks/>
            </p:cNvSpPr>
            <p:nvPr/>
          </p:nvSpPr>
          <p:spPr bwMode="auto">
            <a:xfrm>
              <a:off x="2948" y="3226"/>
              <a:ext cx="91" cy="181"/>
            </a:xfrm>
            <a:custGeom>
              <a:avLst/>
              <a:gdLst>
                <a:gd name="T0" fmla="*/ 0 w 181"/>
                <a:gd name="T1" fmla="*/ 1 h 362"/>
                <a:gd name="T2" fmla="*/ 1 w 181"/>
                <a:gd name="T3" fmla="*/ 1 h 362"/>
                <a:gd name="T4" fmla="*/ 1 w 181"/>
                <a:gd name="T5" fmla="*/ 0 h 362"/>
                <a:gd name="T6" fmla="*/ 0 60000 65536"/>
                <a:gd name="T7" fmla="*/ 0 60000 65536"/>
                <a:gd name="T8" fmla="*/ 0 60000 65536"/>
                <a:gd name="T9" fmla="*/ 0 w 181"/>
                <a:gd name="T10" fmla="*/ 0 h 362"/>
                <a:gd name="T11" fmla="*/ 181 w 181"/>
                <a:gd name="T12" fmla="*/ 362 h 362"/>
              </a:gdLst>
              <a:ahLst/>
              <a:cxnLst>
                <a:cxn ang="T6">
                  <a:pos x="T0" y="T1"/>
                </a:cxn>
                <a:cxn ang="T7">
                  <a:pos x="T2" y="T3"/>
                </a:cxn>
                <a:cxn ang="T8">
                  <a:pos x="T4" y="T5"/>
                </a:cxn>
              </a:cxnLst>
              <a:rect l="T9" t="T10" r="T11" b="T12"/>
              <a:pathLst>
                <a:path w="181" h="362">
                  <a:moveTo>
                    <a:pt x="0" y="362"/>
                  </a:moveTo>
                  <a:cubicBezTo>
                    <a:pt x="30" y="324"/>
                    <a:pt x="60" y="286"/>
                    <a:pt x="90" y="226"/>
                  </a:cubicBezTo>
                  <a:cubicBezTo>
                    <a:pt x="120" y="166"/>
                    <a:pt x="150" y="83"/>
                    <a:pt x="181" y="0"/>
                  </a:cubicBezTo>
                </a:path>
              </a:pathLst>
            </a:custGeom>
            <a:noFill/>
            <a:ln w="28575" cap="sq">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8" name="Line 43"/>
          <p:cNvSpPr>
            <a:spLocks noChangeShapeType="1"/>
          </p:cNvSpPr>
          <p:nvPr/>
        </p:nvSpPr>
        <p:spPr bwMode="auto">
          <a:xfrm>
            <a:off x="7543534" y="3632727"/>
            <a:ext cx="2881312" cy="0"/>
          </a:xfrm>
          <a:prstGeom prst="line">
            <a:avLst/>
          </a:prstGeom>
          <a:noFill/>
          <a:ln w="1905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19" name="Line 44"/>
          <p:cNvSpPr>
            <a:spLocks noChangeShapeType="1"/>
          </p:cNvSpPr>
          <p:nvPr/>
        </p:nvSpPr>
        <p:spPr bwMode="auto">
          <a:xfrm flipV="1">
            <a:off x="7687996" y="2340502"/>
            <a:ext cx="0" cy="1366837"/>
          </a:xfrm>
          <a:prstGeom prst="line">
            <a:avLst/>
          </a:prstGeom>
          <a:noFill/>
          <a:ln w="1905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20" name="Object 45"/>
          <p:cNvGraphicFramePr>
            <a:graphicFrameLocks noChangeAspect="1"/>
          </p:cNvGraphicFramePr>
          <p:nvPr>
            <p:extLst>
              <p:ext uri="{D42A27DB-BD31-4B8C-83A1-F6EECF244321}">
                <p14:modId xmlns:p14="http://schemas.microsoft.com/office/powerpoint/2010/main" val="3745891102"/>
              </p:ext>
            </p:extLst>
          </p:nvPr>
        </p:nvGraphicFramePr>
        <p:xfrm>
          <a:off x="10135921" y="3420002"/>
          <a:ext cx="325438" cy="231775"/>
        </p:xfrm>
        <a:graphic>
          <a:graphicData uri="http://schemas.openxmlformats.org/presentationml/2006/ole">
            <mc:AlternateContent xmlns:mc="http://schemas.openxmlformats.org/markup-compatibility/2006">
              <mc:Choice xmlns:v="urn:schemas-microsoft-com:vml" Requires="v">
                <p:oleObj spid="_x0000_s59877" name="公式" r:id="rId9" imgW="152280" imgH="139680" progId="Equation.3">
                  <p:embed/>
                </p:oleObj>
              </mc:Choice>
              <mc:Fallback>
                <p:oleObj name="公式" r:id="rId9" imgW="152280" imgH="139680" progId="Equation.3">
                  <p:embed/>
                  <p:pic>
                    <p:nvPicPr>
                      <p:cNvPr id="58373" name="Object 4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135921" y="3420002"/>
                        <a:ext cx="325438" cy="231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46"/>
          <p:cNvGraphicFramePr>
            <a:graphicFrameLocks noChangeAspect="1"/>
          </p:cNvGraphicFramePr>
          <p:nvPr>
            <p:extLst>
              <p:ext uri="{D42A27DB-BD31-4B8C-83A1-F6EECF244321}">
                <p14:modId xmlns:p14="http://schemas.microsoft.com/office/powerpoint/2010/main" val="3081837315"/>
              </p:ext>
            </p:extLst>
          </p:nvPr>
        </p:nvGraphicFramePr>
        <p:xfrm>
          <a:off x="7653071" y="2300814"/>
          <a:ext cx="503238" cy="314325"/>
        </p:xfrm>
        <a:graphic>
          <a:graphicData uri="http://schemas.openxmlformats.org/presentationml/2006/ole">
            <mc:AlternateContent xmlns:mc="http://schemas.openxmlformats.org/markup-compatibility/2006">
              <mc:Choice xmlns:v="urn:schemas-microsoft-com:vml" Requires="v">
                <p:oleObj spid="_x0000_s59878" name="公式" r:id="rId11" imgW="355320" imgH="203040" progId="Equation.3">
                  <p:embed/>
                </p:oleObj>
              </mc:Choice>
              <mc:Fallback>
                <p:oleObj name="公式" r:id="rId11" imgW="355320" imgH="203040" progId="Equation.3">
                  <p:embed/>
                  <p:pic>
                    <p:nvPicPr>
                      <p:cNvPr id="58374" name="Object 4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653071" y="2300814"/>
                        <a:ext cx="503238" cy="314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Line 47"/>
          <p:cNvSpPr>
            <a:spLocks noChangeShapeType="1"/>
          </p:cNvSpPr>
          <p:nvPr/>
        </p:nvSpPr>
        <p:spPr bwMode="auto">
          <a:xfrm>
            <a:off x="7507021" y="4496327"/>
            <a:ext cx="2917825" cy="0"/>
          </a:xfrm>
          <a:prstGeom prst="line">
            <a:avLst/>
          </a:prstGeom>
          <a:noFill/>
          <a:ln w="1905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23" name="Line 48"/>
          <p:cNvSpPr>
            <a:spLocks noChangeShapeType="1"/>
          </p:cNvSpPr>
          <p:nvPr/>
        </p:nvSpPr>
        <p:spPr bwMode="auto">
          <a:xfrm flipV="1">
            <a:off x="7687996" y="3961339"/>
            <a:ext cx="0" cy="1366838"/>
          </a:xfrm>
          <a:prstGeom prst="line">
            <a:avLst/>
          </a:prstGeom>
          <a:noFill/>
          <a:ln w="1905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24" name="Object 49"/>
          <p:cNvGraphicFramePr>
            <a:graphicFrameLocks noChangeAspect="1"/>
          </p:cNvGraphicFramePr>
          <p:nvPr>
            <p:extLst>
              <p:ext uri="{D42A27DB-BD31-4B8C-83A1-F6EECF244321}">
                <p14:modId xmlns:p14="http://schemas.microsoft.com/office/powerpoint/2010/main" val="2281338403"/>
              </p:ext>
            </p:extLst>
          </p:nvPr>
        </p:nvGraphicFramePr>
        <p:xfrm>
          <a:off x="10137509" y="4301064"/>
          <a:ext cx="323850" cy="231775"/>
        </p:xfrm>
        <a:graphic>
          <a:graphicData uri="http://schemas.openxmlformats.org/presentationml/2006/ole">
            <mc:AlternateContent xmlns:mc="http://schemas.openxmlformats.org/markup-compatibility/2006">
              <mc:Choice xmlns:v="urn:schemas-microsoft-com:vml" Requires="v">
                <p:oleObj spid="_x0000_s59879" name="公式" r:id="rId13" imgW="152280" imgH="139680" progId="Equation.3">
                  <p:embed/>
                </p:oleObj>
              </mc:Choice>
              <mc:Fallback>
                <p:oleObj name="公式" r:id="rId13" imgW="152280" imgH="139680" progId="Equation.3">
                  <p:embed/>
                  <p:pic>
                    <p:nvPicPr>
                      <p:cNvPr id="58375" name="Object 4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137509" y="4301064"/>
                        <a:ext cx="323850" cy="231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Line 50"/>
          <p:cNvSpPr>
            <a:spLocks noChangeShapeType="1"/>
          </p:cNvSpPr>
          <p:nvPr/>
        </p:nvSpPr>
        <p:spPr bwMode="auto">
          <a:xfrm>
            <a:off x="7722921" y="5040839"/>
            <a:ext cx="2376488" cy="0"/>
          </a:xfrm>
          <a:prstGeom prst="line">
            <a:avLst/>
          </a:prstGeom>
          <a:noFill/>
          <a:ln w="15875">
            <a:solidFill>
              <a:srgbClr val="0000FF"/>
            </a:solidFill>
            <a:prstDash val="dash"/>
            <a:miter lim="800000"/>
            <a:headEnd/>
            <a:tailEnd type="none" w="sm" len="lg"/>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26" name="Object 51"/>
          <p:cNvGraphicFramePr>
            <a:graphicFrameLocks noChangeAspect="1"/>
          </p:cNvGraphicFramePr>
          <p:nvPr>
            <p:extLst>
              <p:ext uri="{D42A27DB-BD31-4B8C-83A1-F6EECF244321}">
                <p14:modId xmlns:p14="http://schemas.microsoft.com/office/powerpoint/2010/main" val="2015134713"/>
              </p:ext>
            </p:extLst>
          </p:nvPr>
        </p:nvGraphicFramePr>
        <p:xfrm>
          <a:off x="7291121" y="4929714"/>
          <a:ext cx="407988" cy="227013"/>
        </p:xfrm>
        <a:graphic>
          <a:graphicData uri="http://schemas.openxmlformats.org/presentationml/2006/ole">
            <mc:AlternateContent xmlns:mc="http://schemas.openxmlformats.org/markup-compatibility/2006">
              <mc:Choice xmlns:v="urn:schemas-microsoft-com:vml" Requires="v">
                <p:oleObj spid="_x0000_s59880" name="公式" r:id="rId14" imgW="253800" imgH="139680" progId="Equation.3">
                  <p:embed/>
                </p:oleObj>
              </mc:Choice>
              <mc:Fallback>
                <p:oleObj name="公式" r:id="rId14" imgW="253800" imgH="139680" progId="Equation.3">
                  <p:embed/>
                  <p:pic>
                    <p:nvPicPr>
                      <p:cNvPr id="58376" name="Object 5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291121" y="4929714"/>
                        <a:ext cx="407988" cy="227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Freeform 52"/>
          <p:cNvSpPr>
            <a:spLocks/>
          </p:cNvSpPr>
          <p:nvPr/>
        </p:nvSpPr>
        <p:spPr bwMode="auto">
          <a:xfrm rot="522012">
            <a:off x="7738796" y="2858027"/>
            <a:ext cx="2505075" cy="1036637"/>
          </a:xfrm>
          <a:custGeom>
            <a:avLst/>
            <a:gdLst>
              <a:gd name="T0" fmla="*/ 0 w 1134"/>
              <a:gd name="T1" fmla="*/ 0 h 567"/>
              <a:gd name="T2" fmla="*/ 2147483647 w 1134"/>
              <a:gd name="T3" fmla="*/ 2147483647 h 567"/>
              <a:gd name="T4" fmla="*/ 2147483647 w 1134"/>
              <a:gd name="T5" fmla="*/ 2147483647 h 567"/>
              <a:gd name="T6" fmla="*/ 0 60000 65536"/>
              <a:gd name="T7" fmla="*/ 0 60000 65536"/>
              <a:gd name="T8" fmla="*/ 0 60000 65536"/>
              <a:gd name="T9" fmla="*/ 0 w 1134"/>
              <a:gd name="T10" fmla="*/ 0 h 567"/>
              <a:gd name="T11" fmla="*/ 1134 w 1134"/>
              <a:gd name="T12" fmla="*/ 567 h 567"/>
            </a:gdLst>
            <a:ahLst/>
            <a:cxnLst>
              <a:cxn ang="T6">
                <a:pos x="T0" y="T1"/>
              </a:cxn>
              <a:cxn ang="T7">
                <a:pos x="T2" y="T3"/>
              </a:cxn>
              <a:cxn ang="T8">
                <a:pos x="T4" y="T5"/>
              </a:cxn>
            </a:cxnLst>
            <a:rect l="T9" t="T10" r="T11" b="T12"/>
            <a:pathLst>
              <a:path w="1134" h="567">
                <a:moveTo>
                  <a:pt x="0" y="0"/>
                </a:moveTo>
                <a:cubicBezTo>
                  <a:pt x="234" y="54"/>
                  <a:pt x="469" y="109"/>
                  <a:pt x="658" y="204"/>
                </a:cubicBezTo>
                <a:cubicBezTo>
                  <a:pt x="847" y="299"/>
                  <a:pt x="990" y="433"/>
                  <a:pt x="1134" y="567"/>
                </a:cubicBezTo>
              </a:path>
            </a:pathLst>
          </a:custGeom>
          <a:noFill/>
          <a:ln w="28575" cap="sq">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28" name="Object 62"/>
          <p:cNvGraphicFramePr>
            <a:graphicFrameLocks noChangeAspect="1"/>
          </p:cNvGraphicFramePr>
          <p:nvPr>
            <p:extLst>
              <p:ext uri="{D42A27DB-BD31-4B8C-83A1-F6EECF244321}">
                <p14:modId xmlns:p14="http://schemas.microsoft.com/office/powerpoint/2010/main" val="835685739"/>
              </p:ext>
            </p:extLst>
          </p:nvPr>
        </p:nvGraphicFramePr>
        <p:xfrm>
          <a:off x="9632684" y="3275539"/>
          <a:ext cx="339725" cy="407988"/>
        </p:xfrm>
        <a:graphic>
          <a:graphicData uri="http://schemas.openxmlformats.org/presentationml/2006/ole">
            <mc:AlternateContent xmlns:mc="http://schemas.openxmlformats.org/markup-compatibility/2006">
              <mc:Choice xmlns:v="urn:schemas-microsoft-com:vml" Requires="v">
                <p:oleObj spid="_x0000_s59881" name="公式" r:id="rId16" imgW="190440" imgH="228600" progId="Equation.3">
                  <p:embed/>
                </p:oleObj>
              </mc:Choice>
              <mc:Fallback>
                <p:oleObj name="公式" r:id="rId16" imgW="190440" imgH="228600" progId="Equation.3">
                  <p:embed/>
                  <p:pic>
                    <p:nvPicPr>
                      <p:cNvPr id="58377" name="Object 6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9632684" y="3275539"/>
                        <a:ext cx="339725" cy="407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64"/>
          <p:cNvGraphicFramePr>
            <a:graphicFrameLocks noChangeAspect="1"/>
          </p:cNvGraphicFramePr>
          <p:nvPr>
            <p:extLst>
              <p:ext uri="{D42A27DB-BD31-4B8C-83A1-F6EECF244321}">
                <p14:modId xmlns:p14="http://schemas.microsoft.com/office/powerpoint/2010/main" val="1838943676"/>
              </p:ext>
            </p:extLst>
          </p:nvPr>
        </p:nvGraphicFramePr>
        <p:xfrm>
          <a:off x="7653071" y="3848627"/>
          <a:ext cx="539750" cy="307975"/>
        </p:xfrm>
        <a:graphic>
          <a:graphicData uri="http://schemas.openxmlformats.org/presentationml/2006/ole">
            <mc:AlternateContent xmlns:mc="http://schemas.openxmlformats.org/markup-compatibility/2006">
              <mc:Choice xmlns:v="urn:schemas-microsoft-com:vml" Requires="v">
                <p:oleObj spid="_x0000_s59882" name="公式" r:id="rId18" imgW="355320" imgH="203040" progId="Equation.3">
                  <p:embed/>
                </p:oleObj>
              </mc:Choice>
              <mc:Fallback>
                <p:oleObj name="公式" r:id="rId18" imgW="355320" imgH="203040" progId="Equation.3">
                  <p:embed/>
                  <p:pic>
                    <p:nvPicPr>
                      <p:cNvPr id="58378" name="Object 6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653071" y="3848627"/>
                        <a:ext cx="539750" cy="307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Oval 65"/>
          <p:cNvSpPr>
            <a:spLocks noChangeArrowheads="1"/>
          </p:cNvSpPr>
          <p:nvPr/>
        </p:nvSpPr>
        <p:spPr bwMode="auto">
          <a:xfrm>
            <a:off x="9667609" y="3577164"/>
            <a:ext cx="93662" cy="95250"/>
          </a:xfrm>
          <a:prstGeom prst="ellipse">
            <a:avLst/>
          </a:prstGeom>
          <a:solidFill>
            <a:srgbClr val="FF0000"/>
          </a:solidFill>
          <a:ln w="12700" cap="sq" algn="ctr">
            <a:solidFill>
              <a:srgbClr val="000000"/>
            </a:solidFill>
            <a:round/>
            <a:headEnd/>
            <a:tailEnd/>
          </a:ln>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1" name="Freeform 67"/>
          <p:cNvSpPr>
            <a:spLocks/>
          </p:cNvSpPr>
          <p:nvPr/>
        </p:nvSpPr>
        <p:spPr bwMode="auto">
          <a:xfrm>
            <a:off x="7687996" y="4569352"/>
            <a:ext cx="2592388" cy="628650"/>
          </a:xfrm>
          <a:custGeom>
            <a:avLst/>
            <a:gdLst>
              <a:gd name="T0" fmla="*/ 0 w 1633"/>
              <a:gd name="T1" fmla="*/ 0 h 396"/>
              <a:gd name="T2" fmla="*/ 2147483647 w 1633"/>
              <a:gd name="T3" fmla="*/ 2147483647 h 396"/>
              <a:gd name="T4" fmla="*/ 2147483647 w 1633"/>
              <a:gd name="T5" fmla="*/ 2147483647 h 396"/>
              <a:gd name="T6" fmla="*/ 2147483647 w 1633"/>
              <a:gd name="T7" fmla="*/ 2147483647 h 396"/>
              <a:gd name="T8" fmla="*/ 2147483647 w 1633"/>
              <a:gd name="T9" fmla="*/ 2147483647 h 396"/>
              <a:gd name="T10" fmla="*/ 2147483647 w 1633"/>
              <a:gd name="T11" fmla="*/ 2147483647 h 396"/>
              <a:gd name="T12" fmla="*/ 2147483647 w 1633"/>
              <a:gd name="T13" fmla="*/ 2147483647 h 396"/>
              <a:gd name="T14" fmla="*/ 0 60000 65536"/>
              <a:gd name="T15" fmla="*/ 0 60000 65536"/>
              <a:gd name="T16" fmla="*/ 0 60000 65536"/>
              <a:gd name="T17" fmla="*/ 0 60000 65536"/>
              <a:gd name="T18" fmla="*/ 0 60000 65536"/>
              <a:gd name="T19" fmla="*/ 0 60000 65536"/>
              <a:gd name="T20" fmla="*/ 0 60000 65536"/>
              <a:gd name="T21" fmla="*/ 0 w 1633"/>
              <a:gd name="T22" fmla="*/ 0 h 396"/>
              <a:gd name="T23" fmla="*/ 1633 w 1633"/>
              <a:gd name="T24" fmla="*/ 396 h 39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33" h="396">
                <a:moveTo>
                  <a:pt x="0" y="0"/>
                </a:moveTo>
                <a:cubicBezTo>
                  <a:pt x="77" y="24"/>
                  <a:pt x="155" y="49"/>
                  <a:pt x="250" y="113"/>
                </a:cubicBezTo>
                <a:cubicBezTo>
                  <a:pt x="345" y="177"/>
                  <a:pt x="465" y="374"/>
                  <a:pt x="567" y="385"/>
                </a:cubicBezTo>
                <a:cubicBezTo>
                  <a:pt x="669" y="396"/>
                  <a:pt x="764" y="181"/>
                  <a:pt x="862" y="181"/>
                </a:cubicBezTo>
                <a:cubicBezTo>
                  <a:pt x="960" y="181"/>
                  <a:pt x="1063" y="381"/>
                  <a:pt x="1157" y="385"/>
                </a:cubicBezTo>
                <a:cubicBezTo>
                  <a:pt x="1251" y="389"/>
                  <a:pt x="1350" y="230"/>
                  <a:pt x="1429" y="204"/>
                </a:cubicBezTo>
                <a:cubicBezTo>
                  <a:pt x="1508" y="178"/>
                  <a:pt x="1570" y="202"/>
                  <a:pt x="1633" y="227"/>
                </a:cubicBezTo>
              </a:path>
            </a:pathLst>
          </a:custGeom>
          <a:noFill/>
          <a:ln w="28575" cap="sq">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32" name="Object 68"/>
          <p:cNvGraphicFramePr>
            <a:graphicFrameLocks noChangeAspect="1"/>
          </p:cNvGraphicFramePr>
          <p:nvPr>
            <p:extLst>
              <p:ext uri="{D42A27DB-BD31-4B8C-83A1-F6EECF244321}">
                <p14:modId xmlns:p14="http://schemas.microsoft.com/office/powerpoint/2010/main" val="1764377846"/>
              </p:ext>
            </p:extLst>
          </p:nvPr>
        </p:nvGraphicFramePr>
        <p:xfrm>
          <a:off x="7364146" y="3481914"/>
          <a:ext cx="271463" cy="295275"/>
        </p:xfrm>
        <a:graphic>
          <a:graphicData uri="http://schemas.openxmlformats.org/presentationml/2006/ole">
            <mc:AlternateContent xmlns:mc="http://schemas.openxmlformats.org/markup-compatibility/2006">
              <mc:Choice xmlns:v="urn:schemas-microsoft-com:vml" Requires="v">
                <p:oleObj spid="_x0000_s59883" name="公式" r:id="rId20" imgW="126720" imgH="177480" progId="Equation.3">
                  <p:embed/>
                </p:oleObj>
              </mc:Choice>
              <mc:Fallback>
                <p:oleObj name="公式" r:id="rId20" imgW="126720" imgH="177480" progId="Equation.3">
                  <p:embed/>
                  <p:pic>
                    <p:nvPicPr>
                      <p:cNvPr id="58379" name="Object 68"/>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7364146" y="3481914"/>
                        <a:ext cx="271463" cy="295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69"/>
          <p:cNvGraphicFramePr>
            <a:graphicFrameLocks noChangeAspect="1"/>
          </p:cNvGraphicFramePr>
          <p:nvPr>
            <p:extLst>
              <p:ext uri="{D42A27DB-BD31-4B8C-83A1-F6EECF244321}">
                <p14:modId xmlns:p14="http://schemas.microsoft.com/office/powerpoint/2010/main" val="2847904013"/>
              </p:ext>
            </p:extLst>
          </p:nvPr>
        </p:nvGraphicFramePr>
        <p:xfrm>
          <a:off x="7319696" y="3056464"/>
          <a:ext cx="433388" cy="295275"/>
        </p:xfrm>
        <a:graphic>
          <a:graphicData uri="http://schemas.openxmlformats.org/presentationml/2006/ole">
            <mc:AlternateContent xmlns:mc="http://schemas.openxmlformats.org/markup-compatibility/2006">
              <mc:Choice xmlns:v="urn:schemas-microsoft-com:vml" Requires="v">
                <p:oleObj spid="_x0000_s59884" name="公式" r:id="rId22" imgW="203040" imgH="177480" progId="Equation.3">
                  <p:embed/>
                </p:oleObj>
              </mc:Choice>
              <mc:Fallback>
                <p:oleObj name="公式" r:id="rId22" imgW="203040" imgH="177480" progId="Equation.3">
                  <p:embed/>
                  <p:pic>
                    <p:nvPicPr>
                      <p:cNvPr id="58380" name="Object 69"/>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7319696" y="3056464"/>
                        <a:ext cx="433388" cy="295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70"/>
          <p:cNvGraphicFramePr>
            <a:graphicFrameLocks noChangeAspect="1"/>
          </p:cNvGraphicFramePr>
          <p:nvPr>
            <p:extLst>
              <p:ext uri="{D42A27DB-BD31-4B8C-83A1-F6EECF244321}">
                <p14:modId xmlns:p14="http://schemas.microsoft.com/office/powerpoint/2010/main" val="972578623"/>
              </p:ext>
            </p:extLst>
          </p:nvPr>
        </p:nvGraphicFramePr>
        <p:xfrm>
          <a:off x="7327634" y="2661177"/>
          <a:ext cx="433387" cy="295275"/>
        </p:xfrm>
        <a:graphic>
          <a:graphicData uri="http://schemas.openxmlformats.org/presentationml/2006/ole">
            <mc:AlternateContent xmlns:mc="http://schemas.openxmlformats.org/markup-compatibility/2006">
              <mc:Choice xmlns:v="urn:schemas-microsoft-com:vml" Requires="v">
                <p:oleObj spid="_x0000_s59885" name="公式" r:id="rId24" imgW="203040" imgH="177480" progId="Equation.3">
                  <p:embed/>
                </p:oleObj>
              </mc:Choice>
              <mc:Fallback>
                <p:oleObj name="公式" r:id="rId24" imgW="203040" imgH="177480" progId="Equation.3">
                  <p:embed/>
                  <p:pic>
                    <p:nvPicPr>
                      <p:cNvPr id="58381" name="Object 70"/>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7327634" y="2661177"/>
                        <a:ext cx="433387" cy="295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71"/>
          <p:cNvGraphicFramePr>
            <a:graphicFrameLocks noChangeAspect="1"/>
          </p:cNvGraphicFramePr>
          <p:nvPr>
            <p:extLst>
              <p:ext uri="{D42A27DB-BD31-4B8C-83A1-F6EECF244321}">
                <p14:modId xmlns:p14="http://schemas.microsoft.com/office/powerpoint/2010/main" val="2033881767"/>
              </p:ext>
            </p:extLst>
          </p:nvPr>
        </p:nvGraphicFramePr>
        <p:xfrm>
          <a:off x="7345096" y="4296302"/>
          <a:ext cx="379413" cy="338137"/>
        </p:xfrm>
        <a:graphic>
          <a:graphicData uri="http://schemas.openxmlformats.org/presentationml/2006/ole">
            <mc:AlternateContent xmlns:mc="http://schemas.openxmlformats.org/markup-compatibility/2006">
              <mc:Choice xmlns:v="urn:schemas-microsoft-com:vml" Requires="v">
                <p:oleObj spid="_x0000_s59886" name="公式" r:id="rId26" imgW="177480" imgH="203040" progId="Equation.3">
                  <p:embed/>
                </p:oleObj>
              </mc:Choice>
              <mc:Fallback>
                <p:oleObj name="公式" r:id="rId26" imgW="177480" imgH="203040" progId="Equation.3">
                  <p:embed/>
                  <p:pic>
                    <p:nvPicPr>
                      <p:cNvPr id="58382" name="Object 71"/>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7345096" y="4296302"/>
                        <a:ext cx="379413" cy="338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72"/>
          <p:cNvGraphicFramePr>
            <a:graphicFrameLocks noChangeAspect="1"/>
          </p:cNvGraphicFramePr>
          <p:nvPr>
            <p:extLst>
              <p:ext uri="{D42A27DB-BD31-4B8C-83A1-F6EECF244321}">
                <p14:modId xmlns:p14="http://schemas.microsoft.com/office/powerpoint/2010/main" val="2329026469"/>
              </p:ext>
            </p:extLst>
          </p:nvPr>
        </p:nvGraphicFramePr>
        <p:xfrm>
          <a:off x="2751138" y="3465512"/>
          <a:ext cx="341312" cy="288925"/>
        </p:xfrm>
        <a:graphic>
          <a:graphicData uri="http://schemas.openxmlformats.org/presentationml/2006/ole">
            <mc:AlternateContent xmlns:mc="http://schemas.openxmlformats.org/markup-compatibility/2006">
              <mc:Choice xmlns:v="urn:schemas-microsoft-com:vml" Requires="v">
                <p:oleObj spid="_x0000_s59887" name="公式" r:id="rId28" imgW="241200" imgH="203040" progId="Equation.3">
                  <p:embed/>
                </p:oleObj>
              </mc:Choice>
              <mc:Fallback>
                <p:oleObj name="公式" r:id="rId28" imgW="241200" imgH="203040" progId="Equation.3">
                  <p:embed/>
                  <p:pic>
                    <p:nvPicPr>
                      <p:cNvPr id="58383" name="Object 72"/>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2751138" y="3465512"/>
                        <a:ext cx="3413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7" name="Object 73"/>
          <p:cNvGraphicFramePr>
            <a:graphicFrameLocks noChangeAspect="1"/>
          </p:cNvGraphicFramePr>
          <p:nvPr>
            <p:extLst>
              <p:ext uri="{D42A27DB-BD31-4B8C-83A1-F6EECF244321}">
                <p14:modId xmlns:p14="http://schemas.microsoft.com/office/powerpoint/2010/main" val="1563527694"/>
              </p:ext>
            </p:extLst>
          </p:nvPr>
        </p:nvGraphicFramePr>
        <p:xfrm>
          <a:off x="8767496" y="5036077"/>
          <a:ext cx="341313" cy="288925"/>
        </p:xfrm>
        <a:graphic>
          <a:graphicData uri="http://schemas.openxmlformats.org/presentationml/2006/ole">
            <mc:AlternateContent xmlns:mc="http://schemas.openxmlformats.org/markup-compatibility/2006">
              <mc:Choice xmlns:v="urn:schemas-microsoft-com:vml" Requires="v">
                <p:oleObj spid="_x0000_s59888" name="公式" r:id="rId30" imgW="241200" imgH="203040" progId="Equation.3">
                  <p:embed/>
                </p:oleObj>
              </mc:Choice>
              <mc:Fallback>
                <p:oleObj name="公式" r:id="rId30" imgW="241200" imgH="203040" progId="Equation.3">
                  <p:embed/>
                  <p:pic>
                    <p:nvPicPr>
                      <p:cNvPr id="58384" name="Object 73"/>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8767496" y="5036077"/>
                        <a:ext cx="341313"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8" name="Object 74"/>
          <p:cNvGraphicFramePr>
            <a:graphicFrameLocks noChangeAspect="1"/>
          </p:cNvGraphicFramePr>
          <p:nvPr>
            <p:extLst>
              <p:ext uri="{D42A27DB-BD31-4B8C-83A1-F6EECF244321}">
                <p14:modId xmlns:p14="http://schemas.microsoft.com/office/powerpoint/2010/main" val="2055425506"/>
              </p:ext>
            </p:extLst>
          </p:nvPr>
        </p:nvGraphicFramePr>
        <p:xfrm>
          <a:off x="8046771" y="5036077"/>
          <a:ext cx="341313" cy="288925"/>
        </p:xfrm>
        <a:graphic>
          <a:graphicData uri="http://schemas.openxmlformats.org/presentationml/2006/ole">
            <mc:AlternateContent xmlns:mc="http://schemas.openxmlformats.org/markup-compatibility/2006">
              <mc:Choice xmlns:v="urn:schemas-microsoft-com:vml" Requires="v">
                <p:oleObj spid="_x0000_s59889" name="公式" r:id="rId31" imgW="241200" imgH="203040" progId="Equation.3">
                  <p:embed/>
                </p:oleObj>
              </mc:Choice>
              <mc:Fallback>
                <p:oleObj name="公式" r:id="rId31" imgW="241200" imgH="203040" progId="Equation.3">
                  <p:embed/>
                  <p:pic>
                    <p:nvPicPr>
                      <p:cNvPr id="58385" name="Object 74"/>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8046771" y="5036077"/>
                        <a:ext cx="341313"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9" name="Object 75"/>
          <p:cNvGraphicFramePr>
            <a:graphicFrameLocks noChangeAspect="1"/>
          </p:cNvGraphicFramePr>
          <p:nvPr>
            <p:extLst>
              <p:ext uri="{D42A27DB-BD31-4B8C-83A1-F6EECF244321}">
                <p14:modId xmlns:p14="http://schemas.microsoft.com/office/powerpoint/2010/main" val="3643954811"/>
              </p:ext>
            </p:extLst>
          </p:nvPr>
        </p:nvGraphicFramePr>
        <p:xfrm>
          <a:off x="9272321" y="4785252"/>
          <a:ext cx="341313" cy="288925"/>
        </p:xfrm>
        <a:graphic>
          <a:graphicData uri="http://schemas.openxmlformats.org/presentationml/2006/ole">
            <mc:AlternateContent xmlns:mc="http://schemas.openxmlformats.org/markup-compatibility/2006">
              <mc:Choice xmlns:v="urn:schemas-microsoft-com:vml" Requires="v">
                <p:oleObj spid="_x0000_s59890" name="公式" r:id="rId33" imgW="241200" imgH="203040" progId="Equation.3">
                  <p:embed/>
                </p:oleObj>
              </mc:Choice>
              <mc:Fallback>
                <p:oleObj name="公式" r:id="rId33" imgW="241200" imgH="203040" progId="Equation.3">
                  <p:embed/>
                  <p:pic>
                    <p:nvPicPr>
                      <p:cNvPr id="58386" name="Object 75"/>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9272321" y="4785252"/>
                        <a:ext cx="341313"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0" name="Object 76"/>
          <p:cNvGraphicFramePr>
            <a:graphicFrameLocks noChangeAspect="1"/>
          </p:cNvGraphicFramePr>
          <p:nvPr>
            <p:extLst>
              <p:ext uri="{D42A27DB-BD31-4B8C-83A1-F6EECF244321}">
                <p14:modId xmlns:p14="http://schemas.microsoft.com/office/powerpoint/2010/main" val="1836896178"/>
              </p:ext>
            </p:extLst>
          </p:nvPr>
        </p:nvGraphicFramePr>
        <p:xfrm>
          <a:off x="2157413" y="3465512"/>
          <a:ext cx="341312" cy="288925"/>
        </p:xfrm>
        <a:graphic>
          <a:graphicData uri="http://schemas.openxmlformats.org/presentationml/2006/ole">
            <mc:AlternateContent xmlns:mc="http://schemas.openxmlformats.org/markup-compatibility/2006">
              <mc:Choice xmlns:v="urn:schemas-microsoft-com:vml" Requires="v">
                <p:oleObj spid="_x0000_s59891" name="公式" r:id="rId34" imgW="241200" imgH="203040" progId="Equation.3">
                  <p:embed/>
                </p:oleObj>
              </mc:Choice>
              <mc:Fallback>
                <p:oleObj name="公式" r:id="rId34" imgW="241200" imgH="203040" progId="Equation.3">
                  <p:embed/>
                  <p:pic>
                    <p:nvPicPr>
                      <p:cNvPr id="58387" name="Object 76"/>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2157413" y="3465512"/>
                        <a:ext cx="3413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1" name="Object 77"/>
          <p:cNvGraphicFramePr>
            <a:graphicFrameLocks noChangeAspect="1"/>
          </p:cNvGraphicFramePr>
          <p:nvPr>
            <p:extLst>
              <p:ext uri="{D42A27DB-BD31-4B8C-83A1-F6EECF244321}">
                <p14:modId xmlns:p14="http://schemas.microsoft.com/office/powerpoint/2010/main" val="246943743"/>
              </p:ext>
            </p:extLst>
          </p:nvPr>
        </p:nvGraphicFramePr>
        <p:xfrm>
          <a:off x="1581150" y="3068637"/>
          <a:ext cx="1039813" cy="327025"/>
        </p:xfrm>
        <a:graphic>
          <a:graphicData uri="http://schemas.openxmlformats.org/presentationml/2006/ole">
            <mc:AlternateContent xmlns:mc="http://schemas.openxmlformats.org/markup-compatibility/2006">
              <mc:Choice xmlns:v="urn:schemas-microsoft-com:vml" Requires="v">
                <p:oleObj spid="_x0000_s59892" name="公式" r:id="rId35" imgW="647640" imgH="203040" progId="Equation.3">
                  <p:embed/>
                </p:oleObj>
              </mc:Choice>
              <mc:Fallback>
                <p:oleObj name="公式" r:id="rId35" imgW="647640" imgH="203040" progId="Equation.3">
                  <p:embed/>
                  <p:pic>
                    <p:nvPicPr>
                      <p:cNvPr id="58388" name="Object 77"/>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1581150" y="3068637"/>
                        <a:ext cx="103981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2" name="Text Box 78"/>
          <p:cNvSpPr txBox="1">
            <a:spLocks noChangeArrowheads="1"/>
          </p:cNvSpPr>
          <p:nvPr/>
        </p:nvSpPr>
        <p:spPr bwMode="auto">
          <a:xfrm>
            <a:off x="6895834" y="5577414"/>
            <a:ext cx="3851275" cy="636521"/>
          </a:xfrm>
          <a:prstGeom prst="rect">
            <a:avLst/>
          </a:prstGeom>
          <a:solidFill>
            <a:schemeClr val="accent1">
              <a:lumMod val="10000"/>
              <a:lumOff val="90000"/>
            </a:schemeClr>
          </a:solidFill>
          <a:ln w="12700" cap="sq">
            <a:noFill/>
            <a:miter lim="800000"/>
            <a:headEnd/>
            <a:tailEnd/>
          </a:ln>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zh-CN" altLang="en-US" dirty="0">
                <a:latin typeface="+mn-ea"/>
                <a:ea typeface="+mn-ea"/>
              </a:rPr>
              <a:t>在－</a:t>
            </a:r>
            <a:r>
              <a:rPr lang="en-US" altLang="zh-CN" dirty="0">
                <a:latin typeface="+mn-ea"/>
                <a:ea typeface="+mn-ea"/>
              </a:rPr>
              <a:t>180°</a:t>
            </a:r>
            <a:r>
              <a:rPr lang="zh-CN" altLang="en-US" dirty="0">
                <a:latin typeface="+mn-ea"/>
                <a:ea typeface="+mn-ea"/>
              </a:rPr>
              <a:t>线上的穿越。</a:t>
            </a:r>
          </a:p>
          <a:p>
            <a:pPr algn="ctr" eaLnBrk="1" hangingPunct="1">
              <a:lnSpc>
                <a:spcPct val="120000"/>
              </a:lnSpc>
            </a:pPr>
            <a:r>
              <a:rPr lang="zh-CN" altLang="en-US" dirty="0">
                <a:latin typeface="+mn-ea"/>
                <a:ea typeface="+mn-ea"/>
              </a:rPr>
              <a:t>范围是</a:t>
            </a:r>
            <a:r>
              <a:rPr lang="en-US" altLang="zh-CN" i="1" dirty="0">
                <a:latin typeface="+mn-ea"/>
                <a:ea typeface="+mn-ea"/>
              </a:rPr>
              <a:t>L</a:t>
            </a:r>
            <a:r>
              <a:rPr lang="en-US" altLang="zh-CN" dirty="0">
                <a:latin typeface="+mn-ea"/>
                <a:ea typeface="+mn-ea"/>
              </a:rPr>
              <a:t>(</a:t>
            </a:r>
            <a:r>
              <a:rPr lang="en-US" altLang="zh-CN" i="1" dirty="0">
                <a:latin typeface="+mn-ea"/>
                <a:ea typeface="+mn-ea"/>
              </a:rPr>
              <a:t>ω</a:t>
            </a:r>
            <a:r>
              <a:rPr lang="en-US" altLang="zh-CN" dirty="0">
                <a:latin typeface="+mn-ea"/>
                <a:ea typeface="+mn-ea"/>
              </a:rPr>
              <a:t>)&gt;0</a:t>
            </a:r>
            <a:r>
              <a:rPr lang="zh-CN" altLang="en-US" dirty="0">
                <a:latin typeface="+mn-ea"/>
                <a:ea typeface="+mn-ea"/>
              </a:rPr>
              <a:t>的频率段内。</a:t>
            </a:r>
          </a:p>
        </p:txBody>
      </p:sp>
      <p:graphicFrame>
        <p:nvGraphicFramePr>
          <p:cNvPr id="43" name="Object 80"/>
          <p:cNvGraphicFramePr>
            <a:graphicFrameLocks noChangeAspect="1"/>
          </p:cNvGraphicFramePr>
          <p:nvPr>
            <p:extLst>
              <p:ext uri="{D42A27DB-BD31-4B8C-83A1-F6EECF244321}">
                <p14:modId xmlns:p14="http://schemas.microsoft.com/office/powerpoint/2010/main" val="1129329052"/>
              </p:ext>
            </p:extLst>
          </p:nvPr>
        </p:nvGraphicFramePr>
        <p:xfrm>
          <a:off x="1486694" y="4606923"/>
          <a:ext cx="2528887" cy="398099"/>
        </p:xfrm>
        <a:graphic>
          <a:graphicData uri="http://schemas.openxmlformats.org/presentationml/2006/ole">
            <mc:AlternateContent xmlns:mc="http://schemas.openxmlformats.org/markup-compatibility/2006">
              <mc:Choice xmlns:v="urn:schemas-microsoft-com:vml" Requires="v">
                <p:oleObj spid="_x0000_s59893" name="公式" r:id="rId37" imgW="1612800" imgH="228600" progId="Equation.3">
                  <p:embed/>
                </p:oleObj>
              </mc:Choice>
              <mc:Fallback>
                <p:oleObj name="公式" r:id="rId37" imgW="1612800" imgH="228600" progId="Equation.3">
                  <p:embed/>
                  <p:pic>
                    <p:nvPicPr>
                      <p:cNvPr id="58389" name="Object 80"/>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1486694" y="4606923"/>
                        <a:ext cx="2528887" cy="398099"/>
                      </a:xfrm>
                      <a:prstGeom prst="rect">
                        <a:avLst/>
                      </a:prstGeom>
                      <a:solidFill>
                        <a:schemeClr val="accent1">
                          <a:lumMod val="10000"/>
                          <a:lumOff val="90000"/>
                        </a:schemeClr>
                      </a:solidFill>
                      <a:ln w="9525">
                        <a:noFill/>
                        <a:miter lim="800000"/>
                        <a:headEnd/>
                        <a:tailEnd/>
                      </a:ln>
                    </p:spPr>
                  </p:pic>
                </p:oleObj>
              </mc:Fallback>
            </mc:AlternateContent>
          </a:graphicData>
        </a:graphic>
      </p:graphicFrame>
      <p:sp>
        <p:nvSpPr>
          <p:cNvPr id="44" name="Line 81"/>
          <p:cNvSpPr>
            <a:spLocks noChangeShapeType="1"/>
          </p:cNvSpPr>
          <p:nvPr/>
        </p:nvSpPr>
        <p:spPr bwMode="auto">
          <a:xfrm flipV="1">
            <a:off x="2481263" y="3573462"/>
            <a:ext cx="179387" cy="1008063"/>
          </a:xfrm>
          <a:prstGeom prst="line">
            <a:avLst/>
          </a:prstGeom>
          <a:noFill/>
          <a:ln w="12700" cap="sq">
            <a:solidFill>
              <a:srgbClr val="0070C0"/>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5" name="Text Box 82"/>
          <p:cNvSpPr txBox="1">
            <a:spLocks noChangeArrowheads="1"/>
          </p:cNvSpPr>
          <p:nvPr/>
        </p:nvSpPr>
        <p:spPr bwMode="auto">
          <a:xfrm>
            <a:off x="1469231" y="5360984"/>
            <a:ext cx="377983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spcBef>
                <a:spcPct val="50000"/>
              </a:spcBef>
            </a:pPr>
            <a:r>
              <a:rPr lang="zh-CN" altLang="en-US" sz="2400" dirty="0">
                <a:latin typeface="+mn-ea"/>
                <a:ea typeface="+mn-ea"/>
              </a:rPr>
              <a:t>正穿越</a:t>
            </a:r>
            <a:r>
              <a:rPr lang="en-US" altLang="zh-CN" sz="2400" i="1" dirty="0">
                <a:latin typeface="+mn-ea"/>
                <a:ea typeface="+mn-ea"/>
              </a:rPr>
              <a:t>N</a:t>
            </a:r>
            <a:r>
              <a:rPr lang="en-US" altLang="zh-CN" sz="2400" baseline="-30000" dirty="0">
                <a:latin typeface="+mn-ea"/>
                <a:ea typeface="+mn-ea"/>
              </a:rPr>
              <a:t>+</a:t>
            </a:r>
            <a:r>
              <a:rPr lang="zh-CN" altLang="en-US" sz="2400" dirty="0">
                <a:latin typeface="+mn-ea"/>
                <a:ea typeface="+mn-ea"/>
              </a:rPr>
              <a:t>：相位增大；</a:t>
            </a:r>
          </a:p>
          <a:p>
            <a:pPr algn="just" eaLnBrk="1" hangingPunct="1">
              <a:spcBef>
                <a:spcPct val="50000"/>
              </a:spcBef>
            </a:pPr>
            <a:r>
              <a:rPr lang="zh-CN" altLang="en-US" sz="2400" dirty="0">
                <a:latin typeface="+mn-ea"/>
                <a:ea typeface="+mn-ea"/>
              </a:rPr>
              <a:t>负穿越</a:t>
            </a:r>
            <a:r>
              <a:rPr lang="en-US" altLang="zh-CN" sz="2400" i="1" dirty="0">
                <a:latin typeface="+mn-ea"/>
                <a:ea typeface="+mn-ea"/>
              </a:rPr>
              <a:t>N</a:t>
            </a:r>
            <a:r>
              <a:rPr lang="en-US" altLang="zh-CN" sz="2400" baseline="-30000" dirty="0">
                <a:latin typeface="+mn-ea"/>
                <a:ea typeface="+mn-ea"/>
              </a:rPr>
              <a:t>-</a:t>
            </a:r>
            <a:r>
              <a:rPr lang="zh-CN" altLang="en-US" sz="2400" dirty="0">
                <a:latin typeface="+mn-ea"/>
                <a:ea typeface="+mn-ea"/>
              </a:rPr>
              <a:t>：相位减小。</a:t>
            </a:r>
          </a:p>
        </p:txBody>
      </p:sp>
      <p:sp>
        <p:nvSpPr>
          <p:cNvPr id="46" name="Line 83"/>
          <p:cNvSpPr>
            <a:spLocks noChangeShapeType="1"/>
          </p:cNvSpPr>
          <p:nvPr/>
        </p:nvSpPr>
        <p:spPr bwMode="auto">
          <a:xfrm flipV="1">
            <a:off x="9164371" y="3056464"/>
            <a:ext cx="358775" cy="2520950"/>
          </a:xfrm>
          <a:prstGeom prst="line">
            <a:avLst/>
          </a:prstGeom>
          <a:noFill/>
          <a:ln w="12700" cap="sq">
            <a:solidFill>
              <a:srgbClr val="0000FF"/>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7" name="Line 84"/>
          <p:cNvSpPr>
            <a:spLocks noChangeShapeType="1"/>
          </p:cNvSpPr>
          <p:nvPr/>
        </p:nvSpPr>
        <p:spPr bwMode="auto">
          <a:xfrm flipH="1" flipV="1">
            <a:off x="7867384" y="5072589"/>
            <a:ext cx="215900" cy="504825"/>
          </a:xfrm>
          <a:prstGeom prst="line">
            <a:avLst/>
          </a:prstGeom>
          <a:noFill/>
          <a:ln w="12700" cap="sq">
            <a:solidFill>
              <a:srgbClr val="0000FF"/>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Tree>
    <p:extLst>
      <p:ext uri="{BB962C8B-B14F-4D97-AF65-F5344CB8AC3E}">
        <p14:creationId xmlns:p14="http://schemas.microsoft.com/office/powerpoint/2010/main" val="70613725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5.3 </a:t>
            </a:r>
            <a:r>
              <a:rPr lang="zh-CN" altLang="en-US" dirty="0"/>
              <a:t>基于系统开环频率特性的</a:t>
            </a:r>
            <a:r>
              <a:rPr lang="zh-CN" altLang="en-US" dirty="0" smtClean="0"/>
              <a:t>奈奎斯特稳定判据</a:t>
            </a:r>
            <a:endParaRPr lang="zh-CN" altLang="en-US" dirty="0"/>
          </a:p>
        </p:txBody>
      </p:sp>
      <p:sp>
        <p:nvSpPr>
          <p:cNvPr id="3" name="Rectangle 3"/>
          <p:cNvSpPr>
            <a:spLocks noChangeArrowheads="1"/>
          </p:cNvSpPr>
          <p:nvPr/>
        </p:nvSpPr>
        <p:spPr bwMode="auto">
          <a:xfrm>
            <a:off x="4186238" y="2699321"/>
            <a:ext cx="0" cy="0"/>
          </a:xfrm>
          <a:prstGeom prst="rect">
            <a:avLst/>
          </a:prstGeom>
          <a:noFill/>
          <a:ln w="12700" cap="sq">
            <a:noFill/>
            <a:miter lim="800000"/>
            <a:headEnd/>
            <a:tailEnd/>
          </a:ln>
          <a:effectLst>
            <a:outerShdw dist="107763" dir="13500000" algn="ctr" rotWithShape="0">
              <a:schemeClr val="bg2"/>
            </a:outerShdw>
          </a:effectLst>
        </p:spPr>
        <p:txBody>
          <a:bodyPr lIns="0" tIns="0" rIns="0" bIns="0">
            <a:spAutoFit/>
          </a:bodyPr>
          <a:lstStyle/>
          <a:p>
            <a:pPr>
              <a:defRPr/>
            </a:pPr>
            <a:endParaRPr lang="zh-CN" altLang="en-US">
              <a:latin typeface="Arial" charset="0"/>
            </a:endParaRPr>
          </a:p>
        </p:txBody>
      </p:sp>
      <p:sp>
        <p:nvSpPr>
          <p:cNvPr id="4" name="Text Box 5"/>
          <p:cNvSpPr txBox="1">
            <a:spLocks noChangeArrowheads="1"/>
          </p:cNvSpPr>
          <p:nvPr/>
        </p:nvSpPr>
        <p:spPr bwMode="auto">
          <a:xfrm>
            <a:off x="515937" y="1653441"/>
            <a:ext cx="111601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01650" eaLnBrk="1" hangingPunct="1">
              <a:lnSpc>
                <a:spcPct val="120000"/>
              </a:lnSpc>
            </a:pPr>
            <a:r>
              <a:rPr lang="zh-CN" altLang="en-US" sz="2000" dirty="0" smtClean="0">
                <a:latin typeface="+mn-ea"/>
                <a:ea typeface="+mn-ea"/>
              </a:rPr>
              <a:t>在</a:t>
            </a:r>
            <a:r>
              <a:rPr lang="zh-CN" altLang="en-US" sz="2000" dirty="0">
                <a:latin typeface="+mn-ea"/>
                <a:ea typeface="+mn-ea"/>
              </a:rPr>
              <a:t>开环对数坐标图上，在</a:t>
            </a:r>
            <a:r>
              <a:rPr lang="zh-CN" altLang="en-US" sz="2000" dirty="0" smtClean="0">
                <a:latin typeface="+mn-ea"/>
                <a:ea typeface="+mn-ea"/>
              </a:rPr>
              <a:t>所有 </a:t>
            </a:r>
            <a:r>
              <a:rPr lang="en-US" altLang="zh-CN" sz="2000" b="1" i="1" dirty="0" smtClean="0">
                <a:latin typeface="+mj-ea"/>
                <a:ea typeface="+mj-ea"/>
              </a:rPr>
              <a:t>L</a:t>
            </a:r>
            <a:r>
              <a:rPr lang="en-US" altLang="zh-CN" sz="2000" b="1" dirty="0" smtClean="0">
                <a:latin typeface="+mj-ea"/>
                <a:ea typeface="+mj-ea"/>
              </a:rPr>
              <a:t>(</a:t>
            </a:r>
            <a:r>
              <a:rPr lang="en-US" altLang="zh-CN" sz="2000" b="1" i="1" dirty="0" smtClean="0">
                <a:latin typeface="+mj-ea"/>
                <a:ea typeface="+mj-ea"/>
              </a:rPr>
              <a:t>ω</a:t>
            </a:r>
            <a:r>
              <a:rPr lang="en-US" altLang="zh-CN" sz="2000" b="1" dirty="0">
                <a:latin typeface="+mj-ea"/>
                <a:ea typeface="+mj-ea"/>
              </a:rPr>
              <a:t>)≥</a:t>
            </a:r>
            <a:r>
              <a:rPr lang="en-US" altLang="zh-CN" sz="2000" b="1" dirty="0" smtClean="0">
                <a:latin typeface="+mj-ea"/>
                <a:ea typeface="+mj-ea"/>
              </a:rPr>
              <a:t>0 </a:t>
            </a:r>
            <a:r>
              <a:rPr lang="zh-CN" altLang="en-US" sz="2000" dirty="0" smtClean="0">
                <a:latin typeface="+mn-ea"/>
                <a:ea typeface="+mn-ea"/>
              </a:rPr>
              <a:t>的</a:t>
            </a:r>
            <a:r>
              <a:rPr lang="zh-CN" altLang="en-US" sz="2000" dirty="0">
                <a:latin typeface="+mn-ea"/>
                <a:ea typeface="+mn-ea"/>
              </a:rPr>
              <a:t>频段内，相频特性曲线穿越</a:t>
            </a:r>
            <a:r>
              <a:rPr lang="zh-CN" altLang="en-US" sz="2000" b="1" dirty="0">
                <a:latin typeface="+mj-ea"/>
                <a:ea typeface="+mj-ea"/>
              </a:rPr>
              <a:t>－</a:t>
            </a:r>
            <a:r>
              <a:rPr lang="en-US" altLang="zh-CN" sz="2000" b="1" dirty="0">
                <a:latin typeface="+mj-ea"/>
                <a:ea typeface="+mj-ea"/>
              </a:rPr>
              <a:t>180°</a:t>
            </a:r>
            <a:r>
              <a:rPr lang="zh-CN" altLang="en-US" sz="2000" dirty="0">
                <a:latin typeface="+mn-ea"/>
                <a:ea typeface="+mn-ea"/>
              </a:rPr>
              <a:t>线的次数</a:t>
            </a:r>
            <a:r>
              <a:rPr lang="en-US" altLang="zh-CN" sz="2000" dirty="0">
                <a:latin typeface="+mn-ea"/>
                <a:ea typeface="+mn-ea"/>
              </a:rPr>
              <a:t>——</a:t>
            </a:r>
            <a:r>
              <a:rPr lang="zh-CN" altLang="en-US" sz="2000" dirty="0">
                <a:latin typeface="+mn-ea"/>
                <a:ea typeface="+mn-ea"/>
              </a:rPr>
              <a:t>正、负穿越次数之</a:t>
            </a:r>
            <a:r>
              <a:rPr lang="zh-CN" altLang="en-US" sz="2000" dirty="0" smtClean="0">
                <a:latin typeface="+mn-ea"/>
                <a:ea typeface="+mn-ea"/>
              </a:rPr>
              <a:t>差 </a:t>
            </a:r>
            <a:r>
              <a:rPr lang="en-US" altLang="zh-CN" sz="2000" b="1" i="1" dirty="0" smtClean="0">
                <a:latin typeface="+mj-ea"/>
                <a:ea typeface="+mj-ea"/>
              </a:rPr>
              <a:t>N</a:t>
            </a:r>
            <a:r>
              <a:rPr lang="en-US" altLang="zh-CN" sz="2000" b="1" baseline="-30000" dirty="0">
                <a:latin typeface="+mj-ea"/>
                <a:ea typeface="+mj-ea"/>
              </a:rPr>
              <a:t>+</a:t>
            </a:r>
            <a:r>
              <a:rPr lang="zh-CN" altLang="en-US" sz="2000" b="1" dirty="0">
                <a:latin typeface="+mj-ea"/>
                <a:ea typeface="+mj-ea"/>
              </a:rPr>
              <a:t>－</a:t>
            </a:r>
            <a:r>
              <a:rPr lang="en-US" altLang="zh-CN" sz="2000" b="1" i="1" dirty="0">
                <a:latin typeface="+mj-ea"/>
                <a:ea typeface="+mj-ea"/>
              </a:rPr>
              <a:t>N</a:t>
            </a:r>
            <a:r>
              <a:rPr lang="en-US" altLang="zh-CN" sz="2000" b="1" baseline="-30000" dirty="0">
                <a:latin typeface="+mj-ea"/>
                <a:ea typeface="+mj-ea"/>
              </a:rPr>
              <a:t>-</a:t>
            </a:r>
            <a:r>
              <a:rPr lang="en-US" altLang="zh-CN" sz="2000" b="1" dirty="0">
                <a:latin typeface="+mj-ea"/>
                <a:ea typeface="+mj-ea"/>
              </a:rPr>
              <a:t>=</a:t>
            </a:r>
            <a:r>
              <a:rPr lang="en-US" altLang="zh-CN" sz="2000" b="1" i="1" dirty="0" smtClean="0">
                <a:latin typeface="+mj-ea"/>
                <a:ea typeface="+mj-ea"/>
              </a:rPr>
              <a:t>P</a:t>
            </a:r>
            <a:r>
              <a:rPr lang="en-US" altLang="zh-CN" sz="2000" b="1" dirty="0" smtClean="0">
                <a:latin typeface="+mj-ea"/>
                <a:ea typeface="+mj-ea"/>
              </a:rPr>
              <a:t>/2 </a:t>
            </a:r>
            <a:r>
              <a:rPr lang="zh-CN" altLang="en-US" sz="2000" dirty="0" smtClean="0">
                <a:latin typeface="+mn-ea"/>
                <a:ea typeface="+mn-ea"/>
              </a:rPr>
              <a:t>，</a:t>
            </a:r>
            <a:r>
              <a:rPr lang="zh-CN" altLang="en-US" sz="2000" dirty="0">
                <a:latin typeface="+mn-ea"/>
                <a:ea typeface="+mn-ea"/>
              </a:rPr>
              <a:t>则闭环系统稳定。</a:t>
            </a:r>
            <a:r>
              <a:rPr lang="en-US" altLang="zh-CN" sz="2000" b="1" i="1" dirty="0" smtClean="0">
                <a:latin typeface="+mj-ea"/>
                <a:ea typeface="+mj-ea"/>
              </a:rPr>
              <a:t>P </a:t>
            </a:r>
            <a:r>
              <a:rPr lang="zh-CN" altLang="en-US" sz="2000" dirty="0" smtClean="0">
                <a:latin typeface="+mn-ea"/>
                <a:ea typeface="+mn-ea"/>
              </a:rPr>
              <a:t>为</a:t>
            </a:r>
            <a:r>
              <a:rPr lang="zh-CN" altLang="en-US" sz="2000" dirty="0">
                <a:latin typeface="+mn-ea"/>
                <a:ea typeface="+mn-ea"/>
              </a:rPr>
              <a:t>开环右极点数。</a:t>
            </a:r>
          </a:p>
        </p:txBody>
      </p:sp>
      <p:sp>
        <p:nvSpPr>
          <p:cNvPr id="5" name="Rectangle 6"/>
          <p:cNvSpPr>
            <a:spLocks noChangeArrowheads="1"/>
          </p:cNvSpPr>
          <p:nvPr/>
        </p:nvSpPr>
        <p:spPr bwMode="auto">
          <a:xfrm>
            <a:off x="4286250" y="2837433"/>
            <a:ext cx="0" cy="0"/>
          </a:xfrm>
          <a:prstGeom prst="rect">
            <a:avLst/>
          </a:prstGeom>
          <a:noFill/>
          <a:ln w="12700" cap="sq">
            <a:noFill/>
            <a:miter lim="800000"/>
            <a:headEnd/>
            <a:tailEnd/>
          </a:ln>
          <a:effectLst>
            <a:outerShdw dist="107763" dir="13500000" algn="ctr" rotWithShape="0">
              <a:schemeClr val="bg2"/>
            </a:outerShdw>
          </a:effectLst>
        </p:spPr>
        <p:txBody>
          <a:bodyPr lIns="0" tIns="0" rIns="0" bIns="0">
            <a:spAutoFit/>
          </a:bodyPr>
          <a:lstStyle/>
          <a:p>
            <a:pPr>
              <a:defRPr/>
            </a:pPr>
            <a:endParaRPr lang="zh-CN" altLang="en-US">
              <a:latin typeface="Arial" charset="0"/>
            </a:endParaRPr>
          </a:p>
        </p:txBody>
      </p:sp>
      <p:sp>
        <p:nvSpPr>
          <p:cNvPr id="6" name="Text Box 8"/>
          <p:cNvSpPr txBox="1">
            <a:spLocks noChangeArrowheads="1"/>
          </p:cNvSpPr>
          <p:nvPr/>
        </p:nvSpPr>
        <p:spPr bwMode="auto">
          <a:xfrm>
            <a:off x="515937" y="2739796"/>
            <a:ext cx="111601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a:t>
            </a:r>
            <a:r>
              <a:rPr lang="en-US" altLang="zh-CN" sz="2000" dirty="0">
                <a:latin typeface="+mn-ea"/>
                <a:ea typeface="+mn-ea"/>
              </a:rPr>
              <a:t>1</a:t>
            </a:r>
            <a:r>
              <a:rPr lang="zh-CN" altLang="en-US" sz="2000" dirty="0">
                <a:latin typeface="+mn-ea"/>
                <a:ea typeface="+mn-ea"/>
              </a:rPr>
              <a:t>）开环稳定，即</a:t>
            </a:r>
            <a:r>
              <a:rPr lang="en-US" altLang="zh-CN" sz="2000" b="1" dirty="0">
                <a:latin typeface="+mj-ea"/>
                <a:ea typeface="+mj-ea"/>
              </a:rPr>
              <a:t>P=0</a:t>
            </a:r>
            <a:r>
              <a:rPr lang="zh-CN" altLang="en-US" sz="2000" dirty="0">
                <a:latin typeface="+mn-ea"/>
                <a:ea typeface="+mn-ea"/>
              </a:rPr>
              <a:t>时，增益穿越频率小于相位穿越频率，则系统闭环稳定。 </a:t>
            </a:r>
          </a:p>
        </p:txBody>
      </p:sp>
      <p:grpSp>
        <p:nvGrpSpPr>
          <p:cNvPr id="7" name="Group 46"/>
          <p:cNvGrpSpPr>
            <a:grpSpLocks/>
          </p:cNvGrpSpPr>
          <p:nvPr/>
        </p:nvGrpSpPr>
        <p:grpSpPr bwMode="auto">
          <a:xfrm>
            <a:off x="2055415" y="3579366"/>
            <a:ext cx="2951957" cy="2624575"/>
            <a:chOff x="3946" y="2704"/>
            <a:chExt cx="1605" cy="1427"/>
          </a:xfrm>
        </p:grpSpPr>
        <p:grpSp>
          <p:nvGrpSpPr>
            <p:cNvPr id="8" name="Group 29"/>
            <p:cNvGrpSpPr>
              <a:grpSpLocks/>
            </p:cNvGrpSpPr>
            <p:nvPr/>
          </p:nvGrpSpPr>
          <p:grpSpPr bwMode="auto">
            <a:xfrm>
              <a:off x="4082" y="2704"/>
              <a:ext cx="1469" cy="1427"/>
              <a:chOff x="4066" y="588"/>
              <a:chExt cx="1469" cy="1427"/>
            </a:xfrm>
          </p:grpSpPr>
          <p:sp>
            <p:nvSpPr>
              <p:cNvPr id="18" name="Freeform 30"/>
              <p:cNvSpPr>
                <a:spLocks/>
              </p:cNvSpPr>
              <p:nvPr/>
            </p:nvSpPr>
            <p:spPr bwMode="auto">
              <a:xfrm>
                <a:off x="4195" y="1063"/>
                <a:ext cx="447" cy="734"/>
              </a:xfrm>
              <a:custGeom>
                <a:avLst/>
                <a:gdLst>
                  <a:gd name="T0" fmla="*/ 0 w 384"/>
                  <a:gd name="T1" fmla="*/ 936 h 712"/>
                  <a:gd name="T2" fmla="*/ 941 w 384"/>
                  <a:gd name="T3" fmla="*/ 115 h 712"/>
                  <a:gd name="T4" fmla="*/ 1506 w 384"/>
                  <a:gd name="T5" fmla="*/ 242 h 712"/>
                  <a:gd name="T6" fmla="*/ 0 60000 65536"/>
                  <a:gd name="T7" fmla="*/ 0 60000 65536"/>
                  <a:gd name="T8" fmla="*/ 0 60000 65536"/>
                  <a:gd name="T9" fmla="*/ 0 w 384"/>
                  <a:gd name="T10" fmla="*/ 0 h 712"/>
                  <a:gd name="T11" fmla="*/ 384 w 384"/>
                  <a:gd name="T12" fmla="*/ 712 h 712"/>
                </a:gdLst>
                <a:ahLst/>
                <a:cxnLst>
                  <a:cxn ang="T6">
                    <a:pos x="T0" y="T1"/>
                  </a:cxn>
                  <a:cxn ang="T7">
                    <a:pos x="T2" y="T3"/>
                  </a:cxn>
                  <a:cxn ang="T8">
                    <a:pos x="T4" y="T5"/>
                  </a:cxn>
                </a:cxnLst>
                <a:rect l="T9" t="T10" r="T11" b="T12"/>
                <a:pathLst>
                  <a:path w="384" h="712">
                    <a:moveTo>
                      <a:pt x="0" y="712"/>
                    </a:moveTo>
                    <a:cubicBezTo>
                      <a:pt x="88" y="444"/>
                      <a:pt x="176" y="176"/>
                      <a:pt x="240" y="88"/>
                    </a:cubicBezTo>
                    <a:cubicBezTo>
                      <a:pt x="304" y="0"/>
                      <a:pt x="344" y="92"/>
                      <a:pt x="384" y="184"/>
                    </a:cubicBezTo>
                  </a:path>
                </a:pathLst>
              </a:cu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19" name="Group 31"/>
              <p:cNvGrpSpPr>
                <a:grpSpLocks/>
              </p:cNvGrpSpPr>
              <p:nvPr/>
            </p:nvGrpSpPr>
            <p:grpSpPr bwMode="auto">
              <a:xfrm>
                <a:off x="4066" y="588"/>
                <a:ext cx="1469" cy="1427"/>
                <a:chOff x="4066" y="588"/>
                <a:chExt cx="1469" cy="1427"/>
              </a:xfrm>
            </p:grpSpPr>
            <p:sp>
              <p:nvSpPr>
                <p:cNvPr id="20" name="Line 32"/>
                <p:cNvSpPr>
                  <a:spLocks noChangeShapeType="1"/>
                </p:cNvSpPr>
                <p:nvPr/>
              </p:nvSpPr>
              <p:spPr bwMode="auto">
                <a:xfrm>
                  <a:off x="4066" y="1247"/>
                  <a:ext cx="1440" cy="0"/>
                </a:xfrm>
                <a:prstGeom prst="line">
                  <a:avLst/>
                </a:prstGeom>
                <a:noFill/>
                <a:ln w="222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21" name="Line 33"/>
                <p:cNvSpPr>
                  <a:spLocks noChangeShapeType="1"/>
                </p:cNvSpPr>
                <p:nvPr/>
              </p:nvSpPr>
              <p:spPr bwMode="auto">
                <a:xfrm flipV="1">
                  <a:off x="4642" y="623"/>
                  <a:ext cx="0" cy="1392"/>
                </a:xfrm>
                <a:prstGeom prst="line">
                  <a:avLst/>
                </a:prstGeom>
                <a:noFill/>
                <a:ln w="222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sp>
              <p:nvSpPr>
                <p:cNvPr id="22" name="Text Box 34"/>
                <p:cNvSpPr txBox="1">
                  <a:spLocks noChangeArrowheads="1"/>
                </p:cNvSpPr>
                <p:nvPr/>
              </p:nvSpPr>
              <p:spPr bwMode="auto">
                <a:xfrm>
                  <a:off x="4450" y="1260"/>
                  <a:ext cx="18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0</a:t>
                  </a:r>
                </a:p>
              </p:txBody>
            </p:sp>
            <p:sp>
              <p:nvSpPr>
                <p:cNvPr id="23" name="Rectangle 35"/>
                <p:cNvSpPr>
                  <a:spLocks noChangeArrowheads="1"/>
                </p:cNvSpPr>
                <p:nvPr/>
              </p:nvSpPr>
              <p:spPr bwMode="auto">
                <a:xfrm>
                  <a:off x="5284" y="1308"/>
                  <a:ext cx="251"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i="1"/>
                    <a:t>Re</a:t>
                  </a:r>
                </a:p>
              </p:txBody>
            </p:sp>
            <p:sp>
              <p:nvSpPr>
                <p:cNvPr id="24" name="Rectangle 36"/>
                <p:cNvSpPr>
                  <a:spLocks noChangeArrowheads="1"/>
                </p:cNvSpPr>
                <p:nvPr/>
              </p:nvSpPr>
              <p:spPr bwMode="auto">
                <a:xfrm>
                  <a:off x="4323" y="588"/>
                  <a:ext cx="251"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i="1"/>
                    <a:t>Im</a:t>
                  </a:r>
                </a:p>
              </p:txBody>
            </p:sp>
          </p:grpSp>
        </p:grpSp>
        <p:sp>
          <p:nvSpPr>
            <p:cNvPr id="9" name="Oval 37"/>
            <p:cNvSpPr>
              <a:spLocks noChangeArrowheads="1"/>
            </p:cNvSpPr>
            <p:nvPr/>
          </p:nvSpPr>
          <p:spPr bwMode="auto">
            <a:xfrm>
              <a:off x="4263" y="2976"/>
              <a:ext cx="771" cy="748"/>
            </a:xfrm>
            <a:prstGeom prst="ellipse">
              <a:avLst/>
            </a:prstGeom>
            <a:noFill/>
            <a:ln w="12700" algn="ctr">
              <a:solidFill>
                <a:srgbClr val="FF00FF"/>
              </a:solidFill>
              <a:prstDash val="lgDash"/>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10" name="Group 38"/>
            <p:cNvGrpSpPr>
              <a:grpSpLocks/>
            </p:cNvGrpSpPr>
            <p:nvPr/>
          </p:nvGrpSpPr>
          <p:grpSpPr bwMode="auto">
            <a:xfrm>
              <a:off x="3946" y="3543"/>
              <a:ext cx="409" cy="318"/>
              <a:chOff x="3945" y="1434"/>
              <a:chExt cx="409" cy="318"/>
            </a:xfrm>
          </p:grpSpPr>
          <p:sp>
            <p:nvSpPr>
              <p:cNvPr id="15" name="Oval 39"/>
              <p:cNvSpPr>
                <a:spLocks noChangeArrowheads="1"/>
              </p:cNvSpPr>
              <p:nvPr/>
            </p:nvSpPr>
            <p:spPr bwMode="auto">
              <a:xfrm>
                <a:off x="4309" y="1434"/>
                <a:ext cx="45" cy="45"/>
              </a:xfrm>
              <a:prstGeom prst="ellipse">
                <a:avLst/>
              </a:prstGeom>
              <a:solidFill>
                <a:srgbClr val="FF0000"/>
              </a:solidFill>
              <a:ln>
                <a:noFill/>
              </a:ln>
              <a:extLst>
                <a:ext uri="{91240B29-F687-4F45-9708-019B960494DF}">
                  <a14:hiddenLine xmlns:a14="http://schemas.microsoft.com/office/drawing/2010/main" w="12700" cap="sq" algn="ctr">
                    <a:solidFill>
                      <a:srgbClr val="000000"/>
                    </a:solidFill>
                    <a:round/>
                    <a:headEnd/>
                    <a:tailEnd/>
                  </a14:hiddenLine>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6" name="Object 40"/>
              <p:cNvGraphicFramePr>
                <a:graphicFrameLocks noChangeAspect="1"/>
              </p:cNvGraphicFramePr>
              <p:nvPr/>
            </p:nvGraphicFramePr>
            <p:xfrm>
              <a:off x="3945" y="1480"/>
              <a:ext cx="250" cy="272"/>
            </p:xfrm>
            <a:graphic>
              <a:graphicData uri="http://schemas.openxmlformats.org/presentationml/2006/ole">
                <mc:AlternateContent xmlns:mc="http://schemas.openxmlformats.org/markup-compatibility/2006">
                  <mc:Choice xmlns:v="urn:schemas-microsoft-com:vml" Requires="v">
                    <p:oleObj spid="_x0000_s60671" name="公式" r:id="rId3" imgW="190440" imgH="228600" progId="Equation.3">
                      <p:embed/>
                    </p:oleObj>
                  </mc:Choice>
                  <mc:Fallback>
                    <p:oleObj name="公式" r:id="rId3" imgW="190440" imgH="228600" progId="Equation.3">
                      <p:embed/>
                      <p:pic>
                        <p:nvPicPr>
                          <p:cNvPr id="59404" name="Object 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45" y="1480"/>
                            <a:ext cx="250"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Line 41"/>
              <p:cNvSpPr>
                <a:spLocks noChangeShapeType="1"/>
              </p:cNvSpPr>
              <p:nvPr/>
            </p:nvSpPr>
            <p:spPr bwMode="auto">
              <a:xfrm flipV="1">
                <a:off x="4127" y="1457"/>
                <a:ext cx="181" cy="158"/>
              </a:xfrm>
              <a:prstGeom prst="line">
                <a:avLst/>
              </a:prstGeom>
              <a:noFill/>
              <a:ln w="12700" cap="sq">
                <a:solidFill>
                  <a:srgbClr val="FF0000"/>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grpSp>
          <p:nvGrpSpPr>
            <p:cNvPr id="11" name="Group 42"/>
            <p:cNvGrpSpPr>
              <a:grpSpLocks/>
            </p:cNvGrpSpPr>
            <p:nvPr/>
          </p:nvGrpSpPr>
          <p:grpSpPr bwMode="auto">
            <a:xfrm>
              <a:off x="4015" y="3067"/>
              <a:ext cx="431" cy="317"/>
              <a:chOff x="4014" y="958"/>
              <a:chExt cx="431" cy="317"/>
            </a:xfrm>
          </p:grpSpPr>
          <p:sp>
            <p:nvSpPr>
              <p:cNvPr id="12" name="Oval 43"/>
              <p:cNvSpPr>
                <a:spLocks noChangeArrowheads="1"/>
              </p:cNvSpPr>
              <p:nvPr/>
            </p:nvSpPr>
            <p:spPr bwMode="auto">
              <a:xfrm>
                <a:off x="4400" y="1230"/>
                <a:ext cx="45" cy="45"/>
              </a:xfrm>
              <a:prstGeom prst="ellipse">
                <a:avLst/>
              </a:prstGeom>
              <a:solidFill>
                <a:srgbClr val="0000FF"/>
              </a:solidFill>
              <a:ln>
                <a:noFill/>
              </a:ln>
              <a:extLst>
                <a:ext uri="{91240B29-F687-4F45-9708-019B960494DF}">
                  <a14:hiddenLine xmlns:a14="http://schemas.microsoft.com/office/drawing/2010/main" w="12700" cap="sq" algn="ctr">
                    <a:solidFill>
                      <a:srgbClr val="000000"/>
                    </a:solidFill>
                    <a:round/>
                    <a:headEnd/>
                    <a:tailEnd/>
                  </a14:hiddenLine>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3" name="Object 44"/>
              <p:cNvGraphicFramePr>
                <a:graphicFrameLocks noChangeAspect="1"/>
              </p:cNvGraphicFramePr>
              <p:nvPr/>
            </p:nvGraphicFramePr>
            <p:xfrm>
              <a:off x="4014" y="958"/>
              <a:ext cx="224" cy="261"/>
            </p:xfrm>
            <a:graphic>
              <a:graphicData uri="http://schemas.openxmlformats.org/presentationml/2006/ole">
                <mc:AlternateContent xmlns:mc="http://schemas.openxmlformats.org/markup-compatibility/2006">
                  <mc:Choice xmlns:v="urn:schemas-microsoft-com:vml" Requires="v">
                    <p:oleObj spid="_x0000_s60672" name="公式" r:id="rId5" imgW="203040" imgH="241200" progId="Equation.3">
                      <p:embed/>
                    </p:oleObj>
                  </mc:Choice>
                  <mc:Fallback>
                    <p:oleObj name="公式" r:id="rId5" imgW="203040" imgH="241200" progId="Equation.3">
                      <p:embed/>
                      <p:pic>
                        <p:nvPicPr>
                          <p:cNvPr id="59403" name="Object 4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14" y="958"/>
                            <a:ext cx="224" cy="26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Line 45"/>
              <p:cNvSpPr>
                <a:spLocks noChangeShapeType="1"/>
              </p:cNvSpPr>
              <p:nvPr/>
            </p:nvSpPr>
            <p:spPr bwMode="auto">
              <a:xfrm>
                <a:off x="4218" y="1117"/>
                <a:ext cx="204" cy="114"/>
              </a:xfrm>
              <a:prstGeom prst="line">
                <a:avLst/>
              </a:prstGeom>
              <a:noFill/>
              <a:ln w="12700" cap="sq">
                <a:solidFill>
                  <a:srgbClr val="FF0000"/>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grpSp>
      <p:grpSp>
        <p:nvGrpSpPr>
          <p:cNvPr id="25" name="Group 60"/>
          <p:cNvGrpSpPr>
            <a:grpSpLocks/>
          </p:cNvGrpSpPr>
          <p:nvPr/>
        </p:nvGrpSpPr>
        <p:grpSpPr bwMode="auto">
          <a:xfrm>
            <a:off x="6095999" y="3272408"/>
            <a:ext cx="4032250" cy="3097213"/>
            <a:chOff x="2835" y="1978"/>
            <a:chExt cx="2540" cy="1951"/>
          </a:xfrm>
        </p:grpSpPr>
        <p:sp>
          <p:nvSpPr>
            <p:cNvPr id="26" name="Line 10"/>
            <p:cNvSpPr>
              <a:spLocks noChangeShapeType="1"/>
            </p:cNvSpPr>
            <p:nvPr/>
          </p:nvSpPr>
          <p:spPr bwMode="auto">
            <a:xfrm>
              <a:off x="3039" y="2863"/>
              <a:ext cx="2200"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7" name="Line 11"/>
            <p:cNvSpPr>
              <a:spLocks noChangeShapeType="1"/>
            </p:cNvSpPr>
            <p:nvPr/>
          </p:nvSpPr>
          <p:spPr bwMode="auto">
            <a:xfrm rot="-5400000">
              <a:off x="2664" y="2489"/>
              <a:ext cx="930"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8" name="Line 12"/>
            <p:cNvSpPr>
              <a:spLocks noChangeShapeType="1"/>
            </p:cNvSpPr>
            <p:nvPr/>
          </p:nvSpPr>
          <p:spPr bwMode="auto">
            <a:xfrm>
              <a:off x="3129" y="2296"/>
              <a:ext cx="726" cy="0"/>
            </a:xfrm>
            <a:prstGeom prst="line">
              <a:avLst/>
            </a:prstGeom>
            <a:noFill/>
            <a:ln w="28575" cap="sq">
              <a:solidFill>
                <a:schemeClr val="tx1"/>
              </a:solidFill>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9" name="Line 13"/>
            <p:cNvSpPr>
              <a:spLocks noChangeShapeType="1"/>
            </p:cNvSpPr>
            <p:nvPr/>
          </p:nvSpPr>
          <p:spPr bwMode="auto">
            <a:xfrm>
              <a:off x="3129" y="2545"/>
              <a:ext cx="1906" cy="0"/>
            </a:xfrm>
            <a:prstGeom prst="line">
              <a:avLst/>
            </a:prstGeom>
            <a:noFill/>
            <a:ln w="3175" cap="sq">
              <a:solidFill>
                <a:srgbClr val="FF00FF"/>
              </a:solidFill>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0" name="Line 14"/>
            <p:cNvSpPr>
              <a:spLocks noChangeShapeType="1"/>
            </p:cNvSpPr>
            <p:nvPr/>
          </p:nvSpPr>
          <p:spPr bwMode="auto">
            <a:xfrm>
              <a:off x="3061" y="3294"/>
              <a:ext cx="2200"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1" name="Line 15"/>
            <p:cNvSpPr>
              <a:spLocks noChangeShapeType="1"/>
            </p:cNvSpPr>
            <p:nvPr/>
          </p:nvSpPr>
          <p:spPr bwMode="auto">
            <a:xfrm rot="-5400000">
              <a:off x="2698" y="3407"/>
              <a:ext cx="862"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2" name="Line 16"/>
            <p:cNvSpPr>
              <a:spLocks noChangeShapeType="1"/>
            </p:cNvSpPr>
            <p:nvPr/>
          </p:nvSpPr>
          <p:spPr bwMode="auto">
            <a:xfrm>
              <a:off x="3856" y="2296"/>
              <a:ext cx="634" cy="386"/>
            </a:xfrm>
            <a:prstGeom prst="line">
              <a:avLst/>
            </a:prstGeom>
            <a:noFill/>
            <a:ln w="28575" cap="sq">
              <a:solidFill>
                <a:schemeClr val="tx1"/>
              </a:solidFill>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3" name="Line 17"/>
            <p:cNvSpPr>
              <a:spLocks noChangeShapeType="1"/>
            </p:cNvSpPr>
            <p:nvPr/>
          </p:nvSpPr>
          <p:spPr bwMode="auto">
            <a:xfrm>
              <a:off x="4490" y="2682"/>
              <a:ext cx="681" cy="136"/>
            </a:xfrm>
            <a:prstGeom prst="line">
              <a:avLst/>
            </a:prstGeom>
            <a:noFill/>
            <a:ln w="28575" cap="sq">
              <a:solidFill>
                <a:schemeClr val="tx1"/>
              </a:solidFill>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4" name="Line 18"/>
            <p:cNvSpPr>
              <a:spLocks noChangeShapeType="1"/>
            </p:cNvSpPr>
            <p:nvPr/>
          </p:nvSpPr>
          <p:spPr bwMode="auto">
            <a:xfrm rot="-5400000">
              <a:off x="3639" y="3147"/>
              <a:ext cx="1247" cy="0"/>
            </a:xfrm>
            <a:prstGeom prst="line">
              <a:avLst/>
            </a:prstGeom>
            <a:noFill/>
            <a:ln w="12700">
              <a:solidFill>
                <a:srgbClr val="FF0000"/>
              </a:solidFill>
              <a:prstDash val="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5" name="Line 19"/>
            <p:cNvSpPr>
              <a:spLocks noChangeShapeType="1"/>
            </p:cNvSpPr>
            <p:nvPr/>
          </p:nvSpPr>
          <p:spPr bwMode="auto">
            <a:xfrm>
              <a:off x="3129" y="3770"/>
              <a:ext cx="2246" cy="0"/>
            </a:xfrm>
            <a:prstGeom prst="line">
              <a:avLst/>
            </a:prstGeom>
            <a:noFill/>
            <a:ln w="3175" cap="sq">
              <a:solidFill>
                <a:schemeClr val="bg2"/>
              </a:solidFill>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6" name="Freeform 20"/>
            <p:cNvSpPr>
              <a:spLocks/>
            </p:cNvSpPr>
            <p:nvPr/>
          </p:nvSpPr>
          <p:spPr bwMode="auto">
            <a:xfrm>
              <a:off x="3129" y="3317"/>
              <a:ext cx="2110" cy="612"/>
            </a:xfrm>
            <a:custGeom>
              <a:avLst/>
              <a:gdLst>
                <a:gd name="T0" fmla="*/ 0 w 2110"/>
                <a:gd name="T1" fmla="*/ 0 h 612"/>
                <a:gd name="T2" fmla="*/ 454 w 2110"/>
                <a:gd name="T3" fmla="*/ 45 h 612"/>
                <a:gd name="T4" fmla="*/ 908 w 2110"/>
                <a:gd name="T5" fmla="*/ 158 h 612"/>
                <a:gd name="T6" fmla="*/ 1588 w 2110"/>
                <a:gd name="T7" fmla="*/ 521 h 612"/>
                <a:gd name="T8" fmla="*/ 2110 w 2110"/>
                <a:gd name="T9" fmla="*/ 612 h 612"/>
                <a:gd name="T10" fmla="*/ 0 60000 65536"/>
                <a:gd name="T11" fmla="*/ 0 60000 65536"/>
                <a:gd name="T12" fmla="*/ 0 60000 65536"/>
                <a:gd name="T13" fmla="*/ 0 60000 65536"/>
                <a:gd name="T14" fmla="*/ 0 60000 65536"/>
                <a:gd name="T15" fmla="*/ 0 w 2110"/>
                <a:gd name="T16" fmla="*/ 0 h 612"/>
                <a:gd name="T17" fmla="*/ 2110 w 2110"/>
                <a:gd name="T18" fmla="*/ 612 h 612"/>
              </a:gdLst>
              <a:ahLst/>
              <a:cxnLst>
                <a:cxn ang="T10">
                  <a:pos x="T0" y="T1"/>
                </a:cxn>
                <a:cxn ang="T11">
                  <a:pos x="T2" y="T3"/>
                </a:cxn>
                <a:cxn ang="T12">
                  <a:pos x="T4" y="T5"/>
                </a:cxn>
                <a:cxn ang="T13">
                  <a:pos x="T6" y="T7"/>
                </a:cxn>
                <a:cxn ang="T14">
                  <a:pos x="T8" y="T9"/>
                </a:cxn>
              </a:cxnLst>
              <a:rect l="T15" t="T16" r="T17" b="T18"/>
              <a:pathLst>
                <a:path w="2110" h="612">
                  <a:moveTo>
                    <a:pt x="0" y="0"/>
                  </a:moveTo>
                  <a:cubicBezTo>
                    <a:pt x="151" y="9"/>
                    <a:pt x="303" y="19"/>
                    <a:pt x="454" y="45"/>
                  </a:cubicBezTo>
                  <a:cubicBezTo>
                    <a:pt x="605" y="71"/>
                    <a:pt x="719" y="79"/>
                    <a:pt x="908" y="158"/>
                  </a:cubicBezTo>
                  <a:cubicBezTo>
                    <a:pt x="1097" y="237"/>
                    <a:pt x="1388" y="445"/>
                    <a:pt x="1588" y="521"/>
                  </a:cubicBezTo>
                  <a:cubicBezTo>
                    <a:pt x="1788" y="597"/>
                    <a:pt x="1949" y="604"/>
                    <a:pt x="2110" y="612"/>
                  </a:cubicBezTo>
                </a:path>
              </a:pathLst>
            </a:custGeom>
            <a:noFill/>
            <a:ln w="28575" cap="sq">
              <a:solidFill>
                <a:srgbClr val="0000FF"/>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7" name="Line 21"/>
            <p:cNvSpPr>
              <a:spLocks noChangeShapeType="1"/>
            </p:cNvSpPr>
            <p:nvPr/>
          </p:nvSpPr>
          <p:spPr bwMode="auto">
            <a:xfrm rot="-5400000">
              <a:off x="3968" y="3158"/>
              <a:ext cx="1225" cy="0"/>
            </a:xfrm>
            <a:prstGeom prst="line">
              <a:avLst/>
            </a:prstGeom>
            <a:noFill/>
            <a:ln w="12700">
              <a:solidFill>
                <a:srgbClr val="FF0000"/>
              </a:solidFill>
              <a:prstDash val="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38" name="Object 22"/>
            <p:cNvGraphicFramePr>
              <a:graphicFrameLocks noChangeAspect="1"/>
            </p:cNvGraphicFramePr>
            <p:nvPr/>
          </p:nvGraphicFramePr>
          <p:xfrm>
            <a:off x="3129" y="2001"/>
            <a:ext cx="355" cy="202"/>
          </p:xfrm>
          <a:graphic>
            <a:graphicData uri="http://schemas.openxmlformats.org/presentationml/2006/ole">
              <mc:AlternateContent xmlns:mc="http://schemas.openxmlformats.org/markup-compatibility/2006">
                <mc:Choice xmlns:v="urn:schemas-microsoft-com:vml" Requires="v">
                  <p:oleObj spid="_x0000_s60673" name="公式" r:id="rId7" imgW="355320" imgH="203040" progId="Equation.3">
                    <p:embed/>
                  </p:oleObj>
                </mc:Choice>
                <mc:Fallback>
                  <p:oleObj name="公式" r:id="rId7" imgW="355320" imgH="203040" progId="Equation.3">
                    <p:embed/>
                    <p:pic>
                      <p:nvPicPr>
                        <p:cNvPr id="59394" name="Object 2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29" y="2001"/>
                          <a:ext cx="355" cy="2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23"/>
            <p:cNvGraphicFramePr>
              <a:graphicFrameLocks noChangeAspect="1"/>
            </p:cNvGraphicFramePr>
            <p:nvPr/>
          </p:nvGraphicFramePr>
          <p:xfrm>
            <a:off x="3152" y="2954"/>
            <a:ext cx="318" cy="181"/>
          </p:xfrm>
          <a:graphic>
            <a:graphicData uri="http://schemas.openxmlformats.org/presentationml/2006/ole">
              <mc:AlternateContent xmlns:mc="http://schemas.openxmlformats.org/markup-compatibility/2006">
                <mc:Choice xmlns:v="urn:schemas-microsoft-com:vml" Requires="v">
                  <p:oleObj spid="_x0000_s60674" name="公式" r:id="rId9" imgW="355320" imgH="203040" progId="Equation.3">
                    <p:embed/>
                  </p:oleObj>
                </mc:Choice>
                <mc:Fallback>
                  <p:oleObj name="公式" r:id="rId9" imgW="355320" imgH="203040" progId="Equation.3">
                    <p:embed/>
                    <p:pic>
                      <p:nvPicPr>
                        <p:cNvPr id="59395" name="Object 2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52" y="2954"/>
                          <a:ext cx="318" cy="1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 name="Object 24"/>
            <p:cNvGraphicFramePr>
              <a:graphicFrameLocks noChangeAspect="1"/>
            </p:cNvGraphicFramePr>
            <p:nvPr/>
          </p:nvGraphicFramePr>
          <p:xfrm>
            <a:off x="3742" y="1978"/>
            <a:ext cx="368" cy="202"/>
          </p:xfrm>
          <a:graphic>
            <a:graphicData uri="http://schemas.openxmlformats.org/presentationml/2006/ole">
              <mc:AlternateContent xmlns:mc="http://schemas.openxmlformats.org/markup-compatibility/2006">
                <mc:Choice xmlns:v="urn:schemas-microsoft-com:vml" Requires="v">
                  <p:oleObj spid="_x0000_s60675" name="公式" r:id="rId11" imgW="368280" imgH="203040" progId="Equation.3">
                    <p:embed/>
                  </p:oleObj>
                </mc:Choice>
                <mc:Fallback>
                  <p:oleObj name="公式" r:id="rId11" imgW="368280" imgH="203040" progId="Equation.3">
                    <p:embed/>
                    <p:pic>
                      <p:nvPicPr>
                        <p:cNvPr id="59396" name="Object 2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742" y="1978"/>
                          <a:ext cx="368" cy="2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25"/>
            <p:cNvGraphicFramePr>
              <a:graphicFrameLocks noChangeAspect="1"/>
            </p:cNvGraphicFramePr>
            <p:nvPr/>
          </p:nvGraphicFramePr>
          <p:xfrm>
            <a:off x="4195" y="2273"/>
            <a:ext cx="210" cy="250"/>
          </p:xfrm>
          <a:graphic>
            <a:graphicData uri="http://schemas.openxmlformats.org/presentationml/2006/ole">
              <mc:AlternateContent xmlns:mc="http://schemas.openxmlformats.org/markup-compatibility/2006">
                <mc:Choice xmlns:v="urn:schemas-microsoft-com:vml" Requires="v">
                  <p:oleObj spid="_x0000_s60676" name="公式" r:id="rId13" imgW="190440" imgH="228600" progId="Equation.3">
                    <p:embed/>
                  </p:oleObj>
                </mc:Choice>
                <mc:Fallback>
                  <p:oleObj name="公式" r:id="rId13" imgW="190440" imgH="228600" progId="Equation.3">
                    <p:embed/>
                    <p:pic>
                      <p:nvPicPr>
                        <p:cNvPr id="59397" name="Object 2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195" y="2273"/>
                          <a:ext cx="210" cy="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26"/>
            <p:cNvGraphicFramePr>
              <a:graphicFrameLocks noChangeAspect="1"/>
            </p:cNvGraphicFramePr>
            <p:nvPr/>
          </p:nvGraphicFramePr>
          <p:xfrm>
            <a:off x="4598" y="3537"/>
            <a:ext cx="237" cy="279"/>
          </p:xfrm>
          <a:graphic>
            <a:graphicData uri="http://schemas.openxmlformats.org/presentationml/2006/ole">
              <mc:AlternateContent xmlns:mc="http://schemas.openxmlformats.org/markup-compatibility/2006">
                <mc:Choice xmlns:v="urn:schemas-microsoft-com:vml" Requires="v">
                  <p:oleObj spid="_x0000_s60677" name="公式" r:id="rId15" imgW="203040" imgH="241200" progId="Equation.3">
                    <p:embed/>
                  </p:oleObj>
                </mc:Choice>
                <mc:Fallback>
                  <p:oleObj name="公式" r:id="rId15" imgW="203040" imgH="241200" progId="Equation.3">
                    <p:embed/>
                    <p:pic>
                      <p:nvPicPr>
                        <p:cNvPr id="59398" name="Object 2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598" y="3537"/>
                          <a:ext cx="237" cy="2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27"/>
            <p:cNvGraphicFramePr>
              <a:graphicFrameLocks noChangeAspect="1"/>
            </p:cNvGraphicFramePr>
            <p:nvPr/>
          </p:nvGraphicFramePr>
          <p:xfrm>
            <a:off x="2835" y="2432"/>
            <a:ext cx="292" cy="177"/>
          </p:xfrm>
          <a:graphic>
            <a:graphicData uri="http://schemas.openxmlformats.org/presentationml/2006/ole">
              <mc:AlternateContent xmlns:mc="http://schemas.openxmlformats.org/markup-compatibility/2006">
                <mc:Choice xmlns:v="urn:schemas-microsoft-com:vml" Requires="v">
                  <p:oleObj spid="_x0000_s60678" name="公式" r:id="rId17" imgW="291960" imgH="177480" progId="Equation.3">
                    <p:embed/>
                  </p:oleObj>
                </mc:Choice>
                <mc:Fallback>
                  <p:oleObj name="公式" r:id="rId17" imgW="291960" imgH="177480" progId="Equation.3">
                    <p:embed/>
                    <p:pic>
                      <p:nvPicPr>
                        <p:cNvPr id="59399" name="Object 2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835" y="2432"/>
                          <a:ext cx="292" cy="1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28"/>
            <p:cNvGraphicFramePr>
              <a:graphicFrameLocks noChangeAspect="1"/>
            </p:cNvGraphicFramePr>
            <p:nvPr/>
          </p:nvGraphicFramePr>
          <p:xfrm>
            <a:off x="2880" y="3702"/>
            <a:ext cx="254" cy="139"/>
          </p:xfrm>
          <a:graphic>
            <a:graphicData uri="http://schemas.openxmlformats.org/presentationml/2006/ole">
              <mc:AlternateContent xmlns:mc="http://schemas.openxmlformats.org/markup-compatibility/2006">
                <mc:Choice xmlns:v="urn:schemas-microsoft-com:vml" Requires="v">
                  <p:oleObj spid="_x0000_s60679" name="公式" r:id="rId19" imgW="253800" imgH="139680" progId="Equation.3">
                    <p:embed/>
                  </p:oleObj>
                </mc:Choice>
                <mc:Fallback>
                  <p:oleObj name="公式" r:id="rId19" imgW="253800" imgH="139680" progId="Equation.3">
                    <p:embed/>
                    <p:pic>
                      <p:nvPicPr>
                        <p:cNvPr id="59400" name="Object 2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880" y="3702"/>
                          <a:ext cx="254" cy="1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 name="Object 48"/>
            <p:cNvGraphicFramePr>
              <a:graphicFrameLocks noChangeAspect="1"/>
            </p:cNvGraphicFramePr>
            <p:nvPr/>
          </p:nvGraphicFramePr>
          <p:xfrm>
            <a:off x="5103" y="3135"/>
            <a:ext cx="156" cy="159"/>
          </p:xfrm>
          <a:graphic>
            <a:graphicData uri="http://schemas.openxmlformats.org/presentationml/2006/ole">
              <mc:AlternateContent xmlns:mc="http://schemas.openxmlformats.org/markup-compatibility/2006">
                <mc:Choice xmlns:v="urn:schemas-microsoft-com:vml" Requires="v">
                  <p:oleObj spid="_x0000_s60680" name="公式" r:id="rId21" imgW="152280" imgH="139680" progId="Equation.3">
                    <p:embed/>
                  </p:oleObj>
                </mc:Choice>
                <mc:Fallback>
                  <p:oleObj name="公式" r:id="rId21" imgW="152280" imgH="139680" progId="Equation.3">
                    <p:embed/>
                    <p:pic>
                      <p:nvPicPr>
                        <p:cNvPr id="59401" name="Object 4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103" y="3135"/>
                          <a:ext cx="156" cy="1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 name="Object 49"/>
            <p:cNvGraphicFramePr>
              <a:graphicFrameLocks noChangeAspect="1"/>
            </p:cNvGraphicFramePr>
            <p:nvPr/>
          </p:nvGraphicFramePr>
          <p:xfrm>
            <a:off x="5080" y="2863"/>
            <a:ext cx="156" cy="159"/>
          </p:xfrm>
          <a:graphic>
            <a:graphicData uri="http://schemas.openxmlformats.org/presentationml/2006/ole">
              <mc:AlternateContent xmlns:mc="http://schemas.openxmlformats.org/markup-compatibility/2006">
                <mc:Choice xmlns:v="urn:schemas-microsoft-com:vml" Requires="v">
                  <p:oleObj spid="_x0000_s60681" name="公式" r:id="rId23" imgW="152280" imgH="139680" progId="Equation.3">
                    <p:embed/>
                  </p:oleObj>
                </mc:Choice>
                <mc:Fallback>
                  <p:oleObj name="公式" r:id="rId23" imgW="152280" imgH="139680" progId="Equation.3">
                    <p:embed/>
                    <p:pic>
                      <p:nvPicPr>
                        <p:cNvPr id="59402" name="Object 49"/>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080" y="2863"/>
                          <a:ext cx="156" cy="1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47" name="Text Box 50"/>
          <p:cNvSpPr txBox="1">
            <a:spLocks noChangeArrowheads="1"/>
          </p:cNvSpPr>
          <p:nvPr/>
        </p:nvSpPr>
        <p:spPr bwMode="auto">
          <a:xfrm>
            <a:off x="515938" y="1089025"/>
            <a:ext cx="277494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dirty="0">
                <a:latin typeface="+mn-ea"/>
                <a:ea typeface="+mn-ea"/>
              </a:rPr>
              <a:t> 2. Bode</a:t>
            </a:r>
            <a:r>
              <a:rPr lang="zh-CN" altLang="en-US" sz="2400" dirty="0">
                <a:latin typeface="+mn-ea"/>
                <a:ea typeface="+mn-ea"/>
              </a:rPr>
              <a:t>判据 </a:t>
            </a:r>
          </a:p>
        </p:txBody>
      </p:sp>
    </p:spTree>
    <p:extLst>
      <p:ext uri="{BB962C8B-B14F-4D97-AF65-F5344CB8AC3E}">
        <p14:creationId xmlns:p14="http://schemas.microsoft.com/office/powerpoint/2010/main" val="3872508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
                                        </p:tgtEl>
                                        <p:attrNameLst>
                                          <p:attrName>style.visibility</p:attrName>
                                        </p:attrNameLst>
                                      </p:cBhvr>
                                      <p:to>
                                        <p:strVal val="visible"/>
                                      </p:to>
                                    </p:set>
                                    <p:anim calcmode="discrete" valueType="clr">
                                      <p:cBhvr override="childStyle">
                                        <p:cTn id="7" dur="80"/>
                                        <p:tgtEl>
                                          <p:spTgt spid="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
                                        </p:tgtEl>
                                        <p:attrNameLst>
                                          <p:attrName>fillcolor</p:attrName>
                                        </p:attrNameLst>
                                      </p:cBhvr>
                                      <p:tavLst>
                                        <p:tav tm="0">
                                          <p:val>
                                            <p:clrVal>
                                              <a:schemeClr val="accent2"/>
                                            </p:clrVal>
                                          </p:val>
                                        </p:tav>
                                        <p:tav tm="50000">
                                          <p:val>
                                            <p:clrVal>
                                              <a:schemeClr val="hlink"/>
                                            </p:clrVal>
                                          </p:val>
                                        </p:tav>
                                      </p:tavLst>
                                    </p:anim>
                                    <p:set>
                                      <p:cBhvr>
                                        <p:cTn id="9" dur="80"/>
                                        <p:tgtEl>
                                          <p:spTgt spid="6"/>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5.3 </a:t>
            </a:r>
            <a:r>
              <a:rPr lang="zh-CN" altLang="en-US" dirty="0"/>
              <a:t>基于系统开环频率特性的</a:t>
            </a:r>
            <a:r>
              <a:rPr lang="zh-CN" altLang="en-US" dirty="0" smtClean="0"/>
              <a:t>奈奎斯特稳定判据</a:t>
            </a:r>
            <a:endParaRPr lang="zh-CN" altLang="en-US" dirty="0"/>
          </a:p>
        </p:txBody>
      </p:sp>
      <p:sp>
        <p:nvSpPr>
          <p:cNvPr id="3" name="Text Box 6"/>
          <p:cNvSpPr txBox="1">
            <a:spLocks noChangeArrowheads="1"/>
          </p:cNvSpPr>
          <p:nvPr/>
        </p:nvSpPr>
        <p:spPr bwMode="auto">
          <a:xfrm>
            <a:off x="515938" y="2081269"/>
            <a:ext cx="111601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a:t>
            </a:r>
            <a:r>
              <a:rPr lang="en-US" altLang="zh-CN" sz="2400" dirty="0">
                <a:latin typeface="+mn-ea"/>
                <a:ea typeface="+mn-ea"/>
              </a:rPr>
              <a:t>1</a:t>
            </a:r>
            <a:r>
              <a:rPr lang="zh-CN" altLang="en-US" sz="2400" dirty="0">
                <a:latin typeface="+mn-ea"/>
                <a:ea typeface="+mn-ea"/>
              </a:rPr>
              <a:t>）开环稳定，若增益</a:t>
            </a:r>
            <a:r>
              <a:rPr lang="zh-CN" altLang="en-US" sz="2400" dirty="0" smtClean="0">
                <a:latin typeface="+mn-ea"/>
                <a:ea typeface="+mn-ea"/>
              </a:rPr>
              <a:t>穿越频率 </a:t>
            </a:r>
            <a:r>
              <a:rPr lang="en-US" altLang="zh-CN" sz="2400" b="1" dirty="0" smtClean="0">
                <a:latin typeface="+mj-ea"/>
                <a:ea typeface="+mj-ea"/>
              </a:rPr>
              <a:t>= </a:t>
            </a:r>
            <a:r>
              <a:rPr lang="zh-CN" altLang="en-US" sz="2400" dirty="0" smtClean="0">
                <a:latin typeface="+mn-ea"/>
                <a:ea typeface="+mn-ea"/>
              </a:rPr>
              <a:t>相位</a:t>
            </a:r>
            <a:r>
              <a:rPr lang="zh-CN" altLang="en-US" sz="2400" dirty="0">
                <a:latin typeface="+mn-ea"/>
                <a:ea typeface="+mn-ea"/>
              </a:rPr>
              <a:t>穿越频率，则系统闭环临界稳定。 </a:t>
            </a:r>
          </a:p>
        </p:txBody>
      </p:sp>
      <p:sp>
        <p:nvSpPr>
          <p:cNvPr id="4" name="Line 7"/>
          <p:cNvSpPr>
            <a:spLocks noChangeShapeType="1"/>
          </p:cNvSpPr>
          <p:nvPr/>
        </p:nvSpPr>
        <p:spPr bwMode="auto">
          <a:xfrm>
            <a:off x="6278563" y="4148221"/>
            <a:ext cx="3492500"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5" name="Line 8"/>
          <p:cNvSpPr>
            <a:spLocks noChangeShapeType="1"/>
          </p:cNvSpPr>
          <p:nvPr/>
        </p:nvSpPr>
        <p:spPr bwMode="auto">
          <a:xfrm rot="16200000">
            <a:off x="5683250" y="3554497"/>
            <a:ext cx="1476375"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6" name="Line 9"/>
          <p:cNvSpPr>
            <a:spLocks noChangeShapeType="1"/>
          </p:cNvSpPr>
          <p:nvPr/>
        </p:nvSpPr>
        <p:spPr bwMode="auto">
          <a:xfrm>
            <a:off x="6421438" y="3248109"/>
            <a:ext cx="1152525" cy="0"/>
          </a:xfrm>
          <a:prstGeom prst="line">
            <a:avLst/>
          </a:prstGeom>
          <a:noFill/>
          <a:ln w="28575" cap="sq">
            <a:solidFill>
              <a:schemeClr val="tx1"/>
            </a:solidFill>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7" name="Line 10"/>
          <p:cNvSpPr>
            <a:spLocks noChangeShapeType="1"/>
          </p:cNvSpPr>
          <p:nvPr/>
        </p:nvSpPr>
        <p:spPr bwMode="auto">
          <a:xfrm>
            <a:off x="6421438" y="3643396"/>
            <a:ext cx="2665412" cy="0"/>
          </a:xfrm>
          <a:prstGeom prst="line">
            <a:avLst/>
          </a:prstGeom>
          <a:noFill/>
          <a:ln w="3175" cap="sq">
            <a:solidFill>
              <a:srgbClr val="FF00FF"/>
            </a:solidFill>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8" name="Line 11"/>
          <p:cNvSpPr>
            <a:spLocks noChangeShapeType="1"/>
          </p:cNvSpPr>
          <p:nvPr/>
        </p:nvSpPr>
        <p:spPr bwMode="auto">
          <a:xfrm>
            <a:off x="6313488" y="4832434"/>
            <a:ext cx="3492500"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9" name="Line 12"/>
          <p:cNvSpPr>
            <a:spLocks noChangeShapeType="1"/>
          </p:cNvSpPr>
          <p:nvPr/>
        </p:nvSpPr>
        <p:spPr bwMode="auto">
          <a:xfrm rot="16200000">
            <a:off x="5737225" y="5011822"/>
            <a:ext cx="1368425"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0" name="Line 13"/>
          <p:cNvSpPr>
            <a:spLocks noChangeShapeType="1"/>
          </p:cNvSpPr>
          <p:nvPr/>
        </p:nvSpPr>
        <p:spPr bwMode="auto">
          <a:xfrm>
            <a:off x="7575550" y="3248109"/>
            <a:ext cx="1042988" cy="612775"/>
          </a:xfrm>
          <a:prstGeom prst="line">
            <a:avLst/>
          </a:prstGeom>
          <a:noFill/>
          <a:ln w="28575" cap="sq">
            <a:solidFill>
              <a:schemeClr val="tx1"/>
            </a:solidFill>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1" name="Line 14"/>
          <p:cNvSpPr>
            <a:spLocks noChangeShapeType="1"/>
          </p:cNvSpPr>
          <p:nvPr/>
        </p:nvSpPr>
        <p:spPr bwMode="auto">
          <a:xfrm>
            <a:off x="8618538" y="3860884"/>
            <a:ext cx="1081087" cy="215900"/>
          </a:xfrm>
          <a:prstGeom prst="line">
            <a:avLst/>
          </a:prstGeom>
          <a:noFill/>
          <a:ln w="28575" cap="sq">
            <a:solidFill>
              <a:schemeClr val="tx1"/>
            </a:solidFill>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2" name="Line 15"/>
          <p:cNvSpPr>
            <a:spLocks noChangeShapeType="1"/>
          </p:cNvSpPr>
          <p:nvPr/>
        </p:nvSpPr>
        <p:spPr bwMode="auto">
          <a:xfrm rot="16200000">
            <a:off x="7231856" y="4598278"/>
            <a:ext cx="1979613" cy="0"/>
          </a:xfrm>
          <a:prstGeom prst="line">
            <a:avLst/>
          </a:prstGeom>
          <a:noFill/>
          <a:ln w="12700">
            <a:solidFill>
              <a:srgbClr val="FF0000"/>
            </a:solidFill>
            <a:prstDash val="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3" name="Line 16"/>
          <p:cNvSpPr>
            <a:spLocks noChangeShapeType="1"/>
          </p:cNvSpPr>
          <p:nvPr/>
        </p:nvSpPr>
        <p:spPr bwMode="auto">
          <a:xfrm>
            <a:off x="6421438" y="5588084"/>
            <a:ext cx="3565525" cy="0"/>
          </a:xfrm>
          <a:prstGeom prst="line">
            <a:avLst/>
          </a:prstGeom>
          <a:noFill/>
          <a:ln w="3175" cap="sq">
            <a:solidFill>
              <a:schemeClr val="bg2"/>
            </a:solidFill>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4" name="Freeform 17"/>
          <p:cNvSpPr>
            <a:spLocks/>
          </p:cNvSpPr>
          <p:nvPr/>
        </p:nvSpPr>
        <p:spPr bwMode="auto">
          <a:xfrm>
            <a:off x="6421438" y="4868946"/>
            <a:ext cx="3097212" cy="1331913"/>
          </a:xfrm>
          <a:custGeom>
            <a:avLst/>
            <a:gdLst>
              <a:gd name="T0" fmla="*/ 0 w 2110"/>
              <a:gd name="T1" fmla="*/ 0 h 612"/>
              <a:gd name="T2" fmla="*/ 2147483647 w 2110"/>
              <a:gd name="T3" fmla="*/ 2147483647 h 612"/>
              <a:gd name="T4" fmla="*/ 2147483647 w 2110"/>
              <a:gd name="T5" fmla="*/ 2147483647 h 612"/>
              <a:gd name="T6" fmla="*/ 2147483647 w 2110"/>
              <a:gd name="T7" fmla="*/ 2147483647 h 612"/>
              <a:gd name="T8" fmla="*/ 2147483647 w 2110"/>
              <a:gd name="T9" fmla="*/ 2147483647 h 612"/>
              <a:gd name="T10" fmla="*/ 0 60000 65536"/>
              <a:gd name="T11" fmla="*/ 0 60000 65536"/>
              <a:gd name="T12" fmla="*/ 0 60000 65536"/>
              <a:gd name="T13" fmla="*/ 0 60000 65536"/>
              <a:gd name="T14" fmla="*/ 0 60000 65536"/>
              <a:gd name="T15" fmla="*/ 0 w 2110"/>
              <a:gd name="T16" fmla="*/ 0 h 612"/>
              <a:gd name="T17" fmla="*/ 2110 w 2110"/>
              <a:gd name="T18" fmla="*/ 612 h 612"/>
            </a:gdLst>
            <a:ahLst/>
            <a:cxnLst>
              <a:cxn ang="T10">
                <a:pos x="T0" y="T1"/>
              </a:cxn>
              <a:cxn ang="T11">
                <a:pos x="T2" y="T3"/>
              </a:cxn>
              <a:cxn ang="T12">
                <a:pos x="T4" y="T5"/>
              </a:cxn>
              <a:cxn ang="T13">
                <a:pos x="T6" y="T7"/>
              </a:cxn>
              <a:cxn ang="T14">
                <a:pos x="T8" y="T9"/>
              </a:cxn>
            </a:cxnLst>
            <a:rect l="T15" t="T16" r="T17" b="T18"/>
            <a:pathLst>
              <a:path w="2110" h="612">
                <a:moveTo>
                  <a:pt x="0" y="0"/>
                </a:moveTo>
                <a:cubicBezTo>
                  <a:pt x="151" y="9"/>
                  <a:pt x="303" y="19"/>
                  <a:pt x="454" y="45"/>
                </a:cubicBezTo>
                <a:cubicBezTo>
                  <a:pt x="605" y="71"/>
                  <a:pt x="719" y="79"/>
                  <a:pt x="908" y="158"/>
                </a:cubicBezTo>
                <a:cubicBezTo>
                  <a:pt x="1097" y="237"/>
                  <a:pt x="1388" y="445"/>
                  <a:pt x="1588" y="521"/>
                </a:cubicBezTo>
                <a:cubicBezTo>
                  <a:pt x="1788" y="597"/>
                  <a:pt x="1949" y="604"/>
                  <a:pt x="2110" y="612"/>
                </a:cubicBezTo>
              </a:path>
            </a:pathLst>
          </a:custGeom>
          <a:noFill/>
          <a:ln w="28575" cap="sq">
            <a:solidFill>
              <a:srgbClr val="0000FF"/>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5" name="Object 19"/>
          <p:cNvGraphicFramePr>
            <a:graphicFrameLocks noChangeAspect="1"/>
          </p:cNvGraphicFramePr>
          <p:nvPr>
            <p:extLst>
              <p:ext uri="{D42A27DB-BD31-4B8C-83A1-F6EECF244321}">
                <p14:modId xmlns:p14="http://schemas.microsoft.com/office/powerpoint/2010/main" val="3752664634"/>
              </p:ext>
            </p:extLst>
          </p:nvPr>
        </p:nvGraphicFramePr>
        <p:xfrm>
          <a:off x="6421438" y="2779796"/>
          <a:ext cx="563562" cy="320675"/>
        </p:xfrm>
        <a:graphic>
          <a:graphicData uri="http://schemas.openxmlformats.org/presentationml/2006/ole">
            <mc:AlternateContent xmlns:mc="http://schemas.openxmlformats.org/markup-compatibility/2006">
              <mc:Choice xmlns:v="urn:schemas-microsoft-com:vml" Requires="v">
                <p:oleObj spid="_x0000_s61662" name="公式" r:id="rId3" imgW="355320" imgH="203040" progId="Equation.3">
                  <p:embed/>
                </p:oleObj>
              </mc:Choice>
              <mc:Fallback>
                <p:oleObj name="公式" r:id="rId3" imgW="355320" imgH="203040" progId="Equation.3">
                  <p:embed/>
                  <p:pic>
                    <p:nvPicPr>
                      <p:cNvPr id="60418" name="Object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21438" y="2779796"/>
                        <a:ext cx="563562"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 name="Object 20"/>
          <p:cNvGraphicFramePr>
            <a:graphicFrameLocks noChangeAspect="1"/>
          </p:cNvGraphicFramePr>
          <p:nvPr>
            <p:extLst>
              <p:ext uri="{D42A27DB-BD31-4B8C-83A1-F6EECF244321}">
                <p14:modId xmlns:p14="http://schemas.microsoft.com/office/powerpoint/2010/main" val="1303605574"/>
              </p:ext>
            </p:extLst>
          </p:nvPr>
        </p:nvGraphicFramePr>
        <p:xfrm>
          <a:off x="6457950" y="4292684"/>
          <a:ext cx="504825" cy="287337"/>
        </p:xfrm>
        <a:graphic>
          <a:graphicData uri="http://schemas.openxmlformats.org/presentationml/2006/ole">
            <mc:AlternateContent xmlns:mc="http://schemas.openxmlformats.org/markup-compatibility/2006">
              <mc:Choice xmlns:v="urn:schemas-microsoft-com:vml" Requires="v">
                <p:oleObj spid="_x0000_s61663" name="公式" r:id="rId5" imgW="355320" imgH="203040" progId="Equation.3">
                  <p:embed/>
                </p:oleObj>
              </mc:Choice>
              <mc:Fallback>
                <p:oleObj name="公式" r:id="rId5" imgW="355320" imgH="203040" progId="Equation.3">
                  <p:embed/>
                  <p:pic>
                    <p:nvPicPr>
                      <p:cNvPr id="60419" name="Object 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57950" y="4292684"/>
                        <a:ext cx="504825" cy="287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21"/>
          <p:cNvGraphicFramePr>
            <a:graphicFrameLocks noChangeAspect="1"/>
          </p:cNvGraphicFramePr>
          <p:nvPr>
            <p:extLst>
              <p:ext uri="{D42A27DB-BD31-4B8C-83A1-F6EECF244321}">
                <p14:modId xmlns:p14="http://schemas.microsoft.com/office/powerpoint/2010/main" val="2286659415"/>
              </p:ext>
            </p:extLst>
          </p:nvPr>
        </p:nvGraphicFramePr>
        <p:xfrm>
          <a:off x="7573963" y="2708359"/>
          <a:ext cx="584200" cy="320675"/>
        </p:xfrm>
        <a:graphic>
          <a:graphicData uri="http://schemas.openxmlformats.org/presentationml/2006/ole">
            <mc:AlternateContent xmlns:mc="http://schemas.openxmlformats.org/markup-compatibility/2006">
              <mc:Choice xmlns:v="urn:schemas-microsoft-com:vml" Requires="v">
                <p:oleObj spid="_x0000_s61664" name="公式" r:id="rId7" imgW="368280" imgH="203040" progId="Equation.3">
                  <p:embed/>
                </p:oleObj>
              </mc:Choice>
              <mc:Fallback>
                <p:oleObj name="公式" r:id="rId7" imgW="368280" imgH="203040" progId="Equation.3">
                  <p:embed/>
                  <p:pic>
                    <p:nvPicPr>
                      <p:cNvPr id="60420" name="Object 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73963" y="2708359"/>
                        <a:ext cx="584200"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22"/>
          <p:cNvGraphicFramePr>
            <a:graphicFrameLocks noChangeAspect="1"/>
          </p:cNvGraphicFramePr>
          <p:nvPr>
            <p:extLst>
              <p:ext uri="{D42A27DB-BD31-4B8C-83A1-F6EECF244321}">
                <p14:modId xmlns:p14="http://schemas.microsoft.com/office/powerpoint/2010/main" val="3706294250"/>
              </p:ext>
            </p:extLst>
          </p:nvPr>
        </p:nvGraphicFramePr>
        <p:xfrm>
          <a:off x="8113713" y="3211596"/>
          <a:ext cx="333375" cy="396875"/>
        </p:xfrm>
        <a:graphic>
          <a:graphicData uri="http://schemas.openxmlformats.org/presentationml/2006/ole">
            <mc:AlternateContent xmlns:mc="http://schemas.openxmlformats.org/markup-compatibility/2006">
              <mc:Choice xmlns:v="urn:schemas-microsoft-com:vml" Requires="v">
                <p:oleObj spid="_x0000_s61665" name="公式" r:id="rId9" imgW="190440" imgH="228600" progId="Equation.3">
                  <p:embed/>
                </p:oleObj>
              </mc:Choice>
              <mc:Fallback>
                <p:oleObj name="公式" r:id="rId9" imgW="190440" imgH="228600" progId="Equation.3">
                  <p:embed/>
                  <p:pic>
                    <p:nvPicPr>
                      <p:cNvPr id="60421" name="Object 2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13713" y="3211596"/>
                        <a:ext cx="333375"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23"/>
          <p:cNvGraphicFramePr>
            <a:graphicFrameLocks noChangeAspect="1"/>
          </p:cNvGraphicFramePr>
          <p:nvPr>
            <p:extLst>
              <p:ext uri="{D42A27DB-BD31-4B8C-83A1-F6EECF244321}">
                <p14:modId xmlns:p14="http://schemas.microsoft.com/office/powerpoint/2010/main" val="808940743"/>
              </p:ext>
            </p:extLst>
          </p:nvPr>
        </p:nvGraphicFramePr>
        <p:xfrm>
          <a:off x="7970838" y="5588084"/>
          <a:ext cx="376237" cy="442912"/>
        </p:xfrm>
        <a:graphic>
          <a:graphicData uri="http://schemas.openxmlformats.org/presentationml/2006/ole">
            <mc:AlternateContent xmlns:mc="http://schemas.openxmlformats.org/markup-compatibility/2006">
              <mc:Choice xmlns:v="urn:schemas-microsoft-com:vml" Requires="v">
                <p:oleObj spid="_x0000_s61666" name="公式" r:id="rId11" imgW="203040" imgH="241200" progId="Equation.3">
                  <p:embed/>
                </p:oleObj>
              </mc:Choice>
              <mc:Fallback>
                <p:oleObj name="公式" r:id="rId11" imgW="203040" imgH="241200" progId="Equation.3">
                  <p:embed/>
                  <p:pic>
                    <p:nvPicPr>
                      <p:cNvPr id="60422" name="Object 2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970838" y="5588084"/>
                        <a:ext cx="376237" cy="442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 name="Object 24"/>
          <p:cNvGraphicFramePr>
            <a:graphicFrameLocks noChangeAspect="1"/>
          </p:cNvGraphicFramePr>
          <p:nvPr>
            <p:extLst>
              <p:ext uri="{D42A27DB-BD31-4B8C-83A1-F6EECF244321}">
                <p14:modId xmlns:p14="http://schemas.microsoft.com/office/powerpoint/2010/main" val="2227976318"/>
              </p:ext>
            </p:extLst>
          </p:nvPr>
        </p:nvGraphicFramePr>
        <p:xfrm>
          <a:off x="5954713" y="3464009"/>
          <a:ext cx="463550" cy="280987"/>
        </p:xfrm>
        <a:graphic>
          <a:graphicData uri="http://schemas.openxmlformats.org/presentationml/2006/ole">
            <mc:AlternateContent xmlns:mc="http://schemas.openxmlformats.org/markup-compatibility/2006">
              <mc:Choice xmlns:v="urn:schemas-microsoft-com:vml" Requires="v">
                <p:oleObj spid="_x0000_s61667" name="公式" r:id="rId13" imgW="291960" imgH="177480" progId="Equation.3">
                  <p:embed/>
                </p:oleObj>
              </mc:Choice>
              <mc:Fallback>
                <p:oleObj name="公式" r:id="rId13" imgW="291960" imgH="177480" progId="Equation.3">
                  <p:embed/>
                  <p:pic>
                    <p:nvPicPr>
                      <p:cNvPr id="60423" name="Object 2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954713" y="3464009"/>
                        <a:ext cx="463550" cy="280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1" name="Object 25"/>
          <p:cNvGraphicFramePr>
            <a:graphicFrameLocks noChangeAspect="1"/>
          </p:cNvGraphicFramePr>
          <p:nvPr>
            <p:extLst>
              <p:ext uri="{D42A27DB-BD31-4B8C-83A1-F6EECF244321}">
                <p14:modId xmlns:p14="http://schemas.microsoft.com/office/powerpoint/2010/main" val="87359440"/>
              </p:ext>
            </p:extLst>
          </p:nvPr>
        </p:nvGraphicFramePr>
        <p:xfrm>
          <a:off x="6026150" y="5480134"/>
          <a:ext cx="403225" cy="220662"/>
        </p:xfrm>
        <a:graphic>
          <a:graphicData uri="http://schemas.openxmlformats.org/presentationml/2006/ole">
            <mc:AlternateContent xmlns:mc="http://schemas.openxmlformats.org/markup-compatibility/2006">
              <mc:Choice xmlns:v="urn:schemas-microsoft-com:vml" Requires="v">
                <p:oleObj spid="_x0000_s61668" name="公式" r:id="rId15" imgW="253800" imgH="139680" progId="Equation.3">
                  <p:embed/>
                </p:oleObj>
              </mc:Choice>
              <mc:Fallback>
                <p:oleObj name="公式" r:id="rId15" imgW="253800" imgH="139680" progId="Equation.3">
                  <p:embed/>
                  <p:pic>
                    <p:nvPicPr>
                      <p:cNvPr id="60424" name="Object 2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026150" y="5480134"/>
                        <a:ext cx="403225" cy="220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Oval 35"/>
          <p:cNvSpPr>
            <a:spLocks noChangeArrowheads="1"/>
          </p:cNvSpPr>
          <p:nvPr/>
        </p:nvSpPr>
        <p:spPr bwMode="auto">
          <a:xfrm>
            <a:off x="2814638" y="3327484"/>
            <a:ext cx="1619250" cy="1571625"/>
          </a:xfrm>
          <a:prstGeom prst="ellipse">
            <a:avLst/>
          </a:prstGeom>
          <a:noFill/>
          <a:ln w="12700" algn="ctr">
            <a:solidFill>
              <a:srgbClr val="FF00FF"/>
            </a:solidFill>
            <a:prstDash val="lgDash"/>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23" name="Object 44"/>
          <p:cNvGraphicFramePr>
            <a:graphicFrameLocks noChangeAspect="1"/>
          </p:cNvGraphicFramePr>
          <p:nvPr>
            <p:extLst>
              <p:ext uri="{D42A27DB-BD31-4B8C-83A1-F6EECF244321}">
                <p14:modId xmlns:p14="http://schemas.microsoft.com/office/powerpoint/2010/main" val="2942883807"/>
              </p:ext>
            </p:extLst>
          </p:nvPr>
        </p:nvGraphicFramePr>
        <p:xfrm>
          <a:off x="9555163" y="4580021"/>
          <a:ext cx="247650" cy="252413"/>
        </p:xfrm>
        <a:graphic>
          <a:graphicData uri="http://schemas.openxmlformats.org/presentationml/2006/ole">
            <mc:AlternateContent xmlns:mc="http://schemas.openxmlformats.org/markup-compatibility/2006">
              <mc:Choice xmlns:v="urn:schemas-microsoft-com:vml" Requires="v">
                <p:oleObj spid="_x0000_s61669" name="公式" r:id="rId17" imgW="152280" imgH="139680" progId="Equation.3">
                  <p:embed/>
                </p:oleObj>
              </mc:Choice>
              <mc:Fallback>
                <p:oleObj name="公式" r:id="rId17" imgW="152280" imgH="139680" progId="Equation.3">
                  <p:embed/>
                  <p:pic>
                    <p:nvPicPr>
                      <p:cNvPr id="60425" name="Object 4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9555163" y="4580021"/>
                        <a:ext cx="247650" cy="252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 name="Object 45"/>
          <p:cNvGraphicFramePr>
            <a:graphicFrameLocks noChangeAspect="1"/>
          </p:cNvGraphicFramePr>
          <p:nvPr>
            <p:extLst>
              <p:ext uri="{D42A27DB-BD31-4B8C-83A1-F6EECF244321}">
                <p14:modId xmlns:p14="http://schemas.microsoft.com/office/powerpoint/2010/main" val="449411081"/>
              </p:ext>
            </p:extLst>
          </p:nvPr>
        </p:nvGraphicFramePr>
        <p:xfrm>
          <a:off x="9518650" y="4148221"/>
          <a:ext cx="247650" cy="252413"/>
        </p:xfrm>
        <a:graphic>
          <a:graphicData uri="http://schemas.openxmlformats.org/presentationml/2006/ole">
            <mc:AlternateContent xmlns:mc="http://schemas.openxmlformats.org/markup-compatibility/2006">
              <mc:Choice xmlns:v="urn:schemas-microsoft-com:vml" Requires="v">
                <p:oleObj spid="_x0000_s61670" name="公式" r:id="rId19" imgW="152280" imgH="139680" progId="Equation.3">
                  <p:embed/>
                </p:oleObj>
              </mc:Choice>
              <mc:Fallback>
                <p:oleObj name="公式" r:id="rId19" imgW="152280" imgH="139680" progId="Equation.3">
                  <p:embed/>
                  <p:pic>
                    <p:nvPicPr>
                      <p:cNvPr id="60426" name="Object 4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9518650" y="4148221"/>
                        <a:ext cx="247650" cy="252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Text Box 47"/>
          <p:cNvSpPr txBox="1">
            <a:spLocks noChangeArrowheads="1"/>
          </p:cNvSpPr>
          <p:nvPr/>
        </p:nvSpPr>
        <p:spPr bwMode="auto">
          <a:xfrm>
            <a:off x="515938" y="1416365"/>
            <a:ext cx="2087563"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800" b="1" dirty="0">
                <a:solidFill>
                  <a:srgbClr val="C00000"/>
                </a:solidFill>
                <a:latin typeface="+mj-ea"/>
                <a:ea typeface="+mj-ea"/>
              </a:rPr>
              <a:t> Bode</a:t>
            </a:r>
            <a:r>
              <a:rPr lang="zh-CN" altLang="en-US" sz="2800" b="1" dirty="0">
                <a:solidFill>
                  <a:srgbClr val="C00000"/>
                </a:solidFill>
                <a:latin typeface="+mj-ea"/>
                <a:ea typeface="+mj-ea"/>
              </a:rPr>
              <a:t>判据 </a:t>
            </a:r>
          </a:p>
        </p:txBody>
      </p:sp>
      <p:sp>
        <p:nvSpPr>
          <p:cNvPr id="26" name="Line 48"/>
          <p:cNvSpPr>
            <a:spLocks noChangeShapeType="1"/>
          </p:cNvSpPr>
          <p:nvPr/>
        </p:nvSpPr>
        <p:spPr bwMode="auto">
          <a:xfrm>
            <a:off x="2389188" y="4111709"/>
            <a:ext cx="2303462" cy="0"/>
          </a:xfrm>
          <a:prstGeom prst="line">
            <a:avLst/>
          </a:prstGeom>
          <a:noFill/>
          <a:ln w="1905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27" name="Line 49"/>
          <p:cNvSpPr>
            <a:spLocks noChangeShapeType="1"/>
          </p:cNvSpPr>
          <p:nvPr/>
        </p:nvSpPr>
        <p:spPr bwMode="auto">
          <a:xfrm flipV="1">
            <a:off x="3609975" y="3140159"/>
            <a:ext cx="0" cy="2411412"/>
          </a:xfrm>
          <a:prstGeom prst="line">
            <a:avLst/>
          </a:prstGeom>
          <a:noFill/>
          <a:ln w="1905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28" name="Text Box 50"/>
          <p:cNvSpPr txBox="1">
            <a:spLocks noChangeArrowheads="1"/>
          </p:cNvSpPr>
          <p:nvPr/>
        </p:nvSpPr>
        <p:spPr bwMode="auto">
          <a:xfrm>
            <a:off x="3365500" y="4106946"/>
            <a:ext cx="2857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0</a:t>
            </a:r>
          </a:p>
        </p:txBody>
      </p:sp>
      <p:sp>
        <p:nvSpPr>
          <p:cNvPr id="29" name="Rectangle 51"/>
          <p:cNvSpPr>
            <a:spLocks noChangeArrowheads="1"/>
          </p:cNvSpPr>
          <p:nvPr/>
        </p:nvSpPr>
        <p:spPr bwMode="auto">
          <a:xfrm>
            <a:off x="4394200" y="3751346"/>
            <a:ext cx="3714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i="1"/>
              <a:t>Re</a:t>
            </a:r>
          </a:p>
        </p:txBody>
      </p:sp>
      <p:sp>
        <p:nvSpPr>
          <p:cNvPr id="30" name="Rectangle 52"/>
          <p:cNvSpPr>
            <a:spLocks noChangeArrowheads="1"/>
          </p:cNvSpPr>
          <p:nvPr/>
        </p:nvSpPr>
        <p:spPr bwMode="auto">
          <a:xfrm>
            <a:off x="3576638" y="3032209"/>
            <a:ext cx="3714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i="1"/>
              <a:t>Im</a:t>
            </a:r>
          </a:p>
        </p:txBody>
      </p:sp>
      <p:sp>
        <p:nvSpPr>
          <p:cNvPr id="31" name="Oval 53"/>
          <p:cNvSpPr>
            <a:spLocks noChangeArrowheads="1"/>
          </p:cNvSpPr>
          <p:nvPr/>
        </p:nvSpPr>
        <p:spPr bwMode="auto">
          <a:xfrm>
            <a:off x="2763838" y="4073609"/>
            <a:ext cx="95250" cy="95250"/>
          </a:xfrm>
          <a:prstGeom prst="ellipse">
            <a:avLst/>
          </a:prstGeom>
          <a:solidFill>
            <a:srgbClr val="008000"/>
          </a:solidFill>
          <a:ln w="12700" cap="sq" algn="ctr">
            <a:solidFill>
              <a:srgbClr val="0000FF"/>
            </a:solidFill>
            <a:round/>
            <a:headEnd/>
            <a:tailEnd/>
          </a:ln>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32" name="Object 54"/>
          <p:cNvGraphicFramePr>
            <a:graphicFrameLocks noChangeAspect="1"/>
          </p:cNvGraphicFramePr>
          <p:nvPr>
            <p:extLst>
              <p:ext uri="{D42A27DB-BD31-4B8C-83A1-F6EECF244321}">
                <p14:modId xmlns:p14="http://schemas.microsoft.com/office/powerpoint/2010/main" val="2825230673"/>
              </p:ext>
            </p:extLst>
          </p:nvPr>
        </p:nvGraphicFramePr>
        <p:xfrm>
          <a:off x="2173288" y="3716421"/>
          <a:ext cx="755650" cy="301625"/>
        </p:xfrm>
        <a:graphic>
          <a:graphicData uri="http://schemas.openxmlformats.org/presentationml/2006/ole">
            <mc:AlternateContent xmlns:mc="http://schemas.openxmlformats.org/markup-compatibility/2006">
              <mc:Choice xmlns:v="urn:schemas-microsoft-com:vml" Requires="v">
                <p:oleObj spid="_x0000_s61671" name="公式" r:id="rId20" imgW="507960" imgH="203040" progId="Equation.3">
                  <p:embed/>
                </p:oleObj>
              </mc:Choice>
              <mc:Fallback>
                <p:oleObj name="公式" r:id="rId20" imgW="507960" imgH="203040" progId="Equation.3">
                  <p:embed/>
                  <p:pic>
                    <p:nvPicPr>
                      <p:cNvPr id="60427" name="Object 54"/>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173288" y="3716421"/>
                        <a:ext cx="755650" cy="301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Freeform 55"/>
          <p:cNvSpPr>
            <a:spLocks/>
          </p:cNvSpPr>
          <p:nvPr/>
        </p:nvSpPr>
        <p:spPr bwMode="auto">
          <a:xfrm>
            <a:off x="2065338" y="3608471"/>
            <a:ext cx="1541462" cy="1944688"/>
          </a:xfrm>
          <a:custGeom>
            <a:avLst/>
            <a:gdLst>
              <a:gd name="T0" fmla="*/ 0 w 384"/>
              <a:gd name="T1" fmla="*/ 2147483647 h 712"/>
              <a:gd name="T2" fmla="*/ 2147483647 w 384"/>
              <a:gd name="T3" fmla="*/ 2147483647 h 712"/>
              <a:gd name="T4" fmla="*/ 2147483647 w 384"/>
              <a:gd name="T5" fmla="*/ 2147483647 h 712"/>
              <a:gd name="T6" fmla="*/ 0 60000 65536"/>
              <a:gd name="T7" fmla="*/ 0 60000 65536"/>
              <a:gd name="T8" fmla="*/ 0 60000 65536"/>
              <a:gd name="T9" fmla="*/ 0 w 384"/>
              <a:gd name="T10" fmla="*/ 0 h 712"/>
              <a:gd name="T11" fmla="*/ 384 w 384"/>
              <a:gd name="T12" fmla="*/ 712 h 712"/>
            </a:gdLst>
            <a:ahLst/>
            <a:cxnLst>
              <a:cxn ang="T6">
                <a:pos x="T0" y="T1"/>
              </a:cxn>
              <a:cxn ang="T7">
                <a:pos x="T2" y="T3"/>
              </a:cxn>
              <a:cxn ang="T8">
                <a:pos x="T4" y="T5"/>
              </a:cxn>
            </a:cxnLst>
            <a:rect l="T9" t="T10" r="T11" b="T12"/>
            <a:pathLst>
              <a:path w="384" h="712">
                <a:moveTo>
                  <a:pt x="0" y="712"/>
                </a:moveTo>
                <a:cubicBezTo>
                  <a:pt x="88" y="444"/>
                  <a:pt x="176" y="176"/>
                  <a:pt x="240" y="88"/>
                </a:cubicBezTo>
                <a:cubicBezTo>
                  <a:pt x="304" y="0"/>
                  <a:pt x="344" y="92"/>
                  <a:pt x="384" y="184"/>
                </a:cubicBezTo>
              </a:path>
            </a:pathLst>
          </a:cu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extLst>
      <p:ext uri="{BB962C8B-B14F-4D97-AF65-F5344CB8AC3E}">
        <p14:creationId xmlns:p14="http://schemas.microsoft.com/office/powerpoint/2010/main" val="237699383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5.3 </a:t>
            </a:r>
            <a:r>
              <a:rPr lang="zh-CN" altLang="en-US" dirty="0"/>
              <a:t>基于系统开环频率特性的</a:t>
            </a:r>
            <a:r>
              <a:rPr lang="zh-CN" altLang="en-US" dirty="0" smtClean="0"/>
              <a:t>奈奎斯特稳定判据</a:t>
            </a:r>
            <a:endParaRPr lang="zh-CN" altLang="en-US" dirty="0"/>
          </a:p>
        </p:txBody>
      </p:sp>
      <p:sp>
        <p:nvSpPr>
          <p:cNvPr id="34" name="Text Box 2"/>
          <p:cNvSpPr txBox="1">
            <a:spLocks noChangeArrowheads="1"/>
          </p:cNvSpPr>
          <p:nvPr/>
        </p:nvSpPr>
        <p:spPr bwMode="auto">
          <a:xfrm>
            <a:off x="521492" y="2084388"/>
            <a:ext cx="101838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a:t>
            </a:r>
            <a:r>
              <a:rPr lang="en-US" altLang="zh-CN" sz="2400" dirty="0">
                <a:latin typeface="+mn-ea"/>
                <a:ea typeface="+mn-ea"/>
              </a:rPr>
              <a:t>1</a:t>
            </a:r>
            <a:r>
              <a:rPr lang="zh-CN" altLang="en-US" sz="2400" dirty="0">
                <a:latin typeface="+mn-ea"/>
                <a:ea typeface="+mn-ea"/>
              </a:rPr>
              <a:t>）开环稳定，若增益穿越频率大于相位穿越频率，则系统闭环不稳定。 </a:t>
            </a:r>
          </a:p>
        </p:txBody>
      </p:sp>
      <p:sp>
        <p:nvSpPr>
          <p:cNvPr id="35" name="Line 3"/>
          <p:cNvSpPr>
            <a:spLocks noChangeShapeType="1"/>
          </p:cNvSpPr>
          <p:nvPr/>
        </p:nvSpPr>
        <p:spPr bwMode="auto">
          <a:xfrm>
            <a:off x="6467474" y="4100488"/>
            <a:ext cx="3492500"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6" name="Line 4"/>
          <p:cNvSpPr>
            <a:spLocks noChangeShapeType="1"/>
          </p:cNvSpPr>
          <p:nvPr/>
        </p:nvSpPr>
        <p:spPr bwMode="auto">
          <a:xfrm rot="16200000">
            <a:off x="5872161" y="3506764"/>
            <a:ext cx="1476375"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7" name="Line 5"/>
          <p:cNvSpPr>
            <a:spLocks noChangeShapeType="1"/>
          </p:cNvSpPr>
          <p:nvPr/>
        </p:nvSpPr>
        <p:spPr bwMode="auto">
          <a:xfrm>
            <a:off x="6610349" y="3200376"/>
            <a:ext cx="1152525" cy="0"/>
          </a:xfrm>
          <a:prstGeom prst="line">
            <a:avLst/>
          </a:prstGeom>
          <a:noFill/>
          <a:ln w="28575" cap="sq">
            <a:solidFill>
              <a:schemeClr val="tx1"/>
            </a:solidFill>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8" name="Line 6"/>
          <p:cNvSpPr>
            <a:spLocks noChangeShapeType="1"/>
          </p:cNvSpPr>
          <p:nvPr/>
        </p:nvSpPr>
        <p:spPr bwMode="auto">
          <a:xfrm>
            <a:off x="6610349" y="3595663"/>
            <a:ext cx="2665412" cy="0"/>
          </a:xfrm>
          <a:prstGeom prst="line">
            <a:avLst/>
          </a:prstGeom>
          <a:noFill/>
          <a:ln w="3175" cap="sq">
            <a:solidFill>
              <a:srgbClr val="FF00FF"/>
            </a:solidFill>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9" name="Line 7"/>
          <p:cNvSpPr>
            <a:spLocks noChangeShapeType="1"/>
          </p:cNvSpPr>
          <p:nvPr/>
        </p:nvSpPr>
        <p:spPr bwMode="auto">
          <a:xfrm>
            <a:off x="6502399" y="4784701"/>
            <a:ext cx="3492500"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0" name="Line 8"/>
          <p:cNvSpPr>
            <a:spLocks noChangeShapeType="1"/>
          </p:cNvSpPr>
          <p:nvPr/>
        </p:nvSpPr>
        <p:spPr bwMode="auto">
          <a:xfrm rot="16200000">
            <a:off x="5926136" y="4964089"/>
            <a:ext cx="1368425"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1" name="Line 9"/>
          <p:cNvSpPr>
            <a:spLocks noChangeShapeType="1"/>
          </p:cNvSpPr>
          <p:nvPr/>
        </p:nvSpPr>
        <p:spPr bwMode="auto">
          <a:xfrm>
            <a:off x="7764461" y="3200376"/>
            <a:ext cx="1222375" cy="576262"/>
          </a:xfrm>
          <a:prstGeom prst="line">
            <a:avLst/>
          </a:prstGeom>
          <a:noFill/>
          <a:ln w="28575" cap="sq">
            <a:solidFill>
              <a:schemeClr val="tx1"/>
            </a:solidFill>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2" name="Line 10"/>
          <p:cNvSpPr>
            <a:spLocks noChangeShapeType="1"/>
          </p:cNvSpPr>
          <p:nvPr/>
        </p:nvSpPr>
        <p:spPr bwMode="auto">
          <a:xfrm>
            <a:off x="8986836" y="3776638"/>
            <a:ext cx="1081088" cy="215900"/>
          </a:xfrm>
          <a:prstGeom prst="line">
            <a:avLst/>
          </a:prstGeom>
          <a:noFill/>
          <a:ln w="28575" cap="sq">
            <a:solidFill>
              <a:schemeClr val="tx1"/>
            </a:solidFill>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3" name="Line 11"/>
          <p:cNvSpPr>
            <a:spLocks noChangeShapeType="1"/>
          </p:cNvSpPr>
          <p:nvPr/>
        </p:nvSpPr>
        <p:spPr bwMode="auto">
          <a:xfrm rot="16200000">
            <a:off x="7493793" y="4695007"/>
            <a:ext cx="2195512" cy="0"/>
          </a:xfrm>
          <a:prstGeom prst="line">
            <a:avLst/>
          </a:prstGeom>
          <a:noFill/>
          <a:ln w="12700">
            <a:solidFill>
              <a:srgbClr val="FF0000"/>
            </a:solidFill>
            <a:prstDash val="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4" name="Line 12"/>
          <p:cNvSpPr>
            <a:spLocks noChangeShapeType="1"/>
          </p:cNvSpPr>
          <p:nvPr/>
        </p:nvSpPr>
        <p:spPr bwMode="auto">
          <a:xfrm>
            <a:off x="6610349" y="5540351"/>
            <a:ext cx="3565525" cy="0"/>
          </a:xfrm>
          <a:prstGeom prst="line">
            <a:avLst/>
          </a:prstGeom>
          <a:noFill/>
          <a:ln w="3175" cap="sq">
            <a:solidFill>
              <a:schemeClr val="bg2"/>
            </a:solidFill>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5" name="Freeform 13"/>
          <p:cNvSpPr>
            <a:spLocks/>
          </p:cNvSpPr>
          <p:nvPr/>
        </p:nvSpPr>
        <p:spPr bwMode="auto">
          <a:xfrm>
            <a:off x="6610349" y="5108551"/>
            <a:ext cx="3168650" cy="1116012"/>
          </a:xfrm>
          <a:custGeom>
            <a:avLst/>
            <a:gdLst>
              <a:gd name="T0" fmla="*/ 0 w 2110"/>
              <a:gd name="T1" fmla="*/ 0 h 612"/>
              <a:gd name="T2" fmla="*/ 2147483647 w 2110"/>
              <a:gd name="T3" fmla="*/ 2147483647 h 612"/>
              <a:gd name="T4" fmla="*/ 2147483647 w 2110"/>
              <a:gd name="T5" fmla="*/ 2147483647 h 612"/>
              <a:gd name="T6" fmla="*/ 2147483647 w 2110"/>
              <a:gd name="T7" fmla="*/ 2147483647 h 612"/>
              <a:gd name="T8" fmla="*/ 2147483647 w 2110"/>
              <a:gd name="T9" fmla="*/ 2147483647 h 612"/>
              <a:gd name="T10" fmla="*/ 0 60000 65536"/>
              <a:gd name="T11" fmla="*/ 0 60000 65536"/>
              <a:gd name="T12" fmla="*/ 0 60000 65536"/>
              <a:gd name="T13" fmla="*/ 0 60000 65536"/>
              <a:gd name="T14" fmla="*/ 0 60000 65536"/>
              <a:gd name="T15" fmla="*/ 0 w 2110"/>
              <a:gd name="T16" fmla="*/ 0 h 612"/>
              <a:gd name="T17" fmla="*/ 2110 w 2110"/>
              <a:gd name="T18" fmla="*/ 612 h 612"/>
            </a:gdLst>
            <a:ahLst/>
            <a:cxnLst>
              <a:cxn ang="T10">
                <a:pos x="T0" y="T1"/>
              </a:cxn>
              <a:cxn ang="T11">
                <a:pos x="T2" y="T3"/>
              </a:cxn>
              <a:cxn ang="T12">
                <a:pos x="T4" y="T5"/>
              </a:cxn>
              <a:cxn ang="T13">
                <a:pos x="T6" y="T7"/>
              </a:cxn>
              <a:cxn ang="T14">
                <a:pos x="T8" y="T9"/>
              </a:cxn>
            </a:cxnLst>
            <a:rect l="T15" t="T16" r="T17" b="T18"/>
            <a:pathLst>
              <a:path w="2110" h="612">
                <a:moveTo>
                  <a:pt x="0" y="0"/>
                </a:moveTo>
                <a:cubicBezTo>
                  <a:pt x="151" y="9"/>
                  <a:pt x="303" y="19"/>
                  <a:pt x="454" y="45"/>
                </a:cubicBezTo>
                <a:cubicBezTo>
                  <a:pt x="605" y="71"/>
                  <a:pt x="719" y="79"/>
                  <a:pt x="908" y="158"/>
                </a:cubicBezTo>
                <a:cubicBezTo>
                  <a:pt x="1097" y="237"/>
                  <a:pt x="1388" y="445"/>
                  <a:pt x="1588" y="521"/>
                </a:cubicBezTo>
                <a:cubicBezTo>
                  <a:pt x="1788" y="597"/>
                  <a:pt x="1949" y="604"/>
                  <a:pt x="2110" y="612"/>
                </a:cubicBezTo>
              </a:path>
            </a:pathLst>
          </a:custGeom>
          <a:noFill/>
          <a:ln w="28575" cap="sq">
            <a:solidFill>
              <a:srgbClr val="0000FF"/>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46" name="Object 14"/>
          <p:cNvGraphicFramePr>
            <a:graphicFrameLocks noChangeAspect="1"/>
          </p:cNvGraphicFramePr>
          <p:nvPr>
            <p:extLst>
              <p:ext uri="{D42A27DB-BD31-4B8C-83A1-F6EECF244321}">
                <p14:modId xmlns:p14="http://schemas.microsoft.com/office/powerpoint/2010/main" val="1353161158"/>
              </p:ext>
            </p:extLst>
          </p:nvPr>
        </p:nvGraphicFramePr>
        <p:xfrm>
          <a:off x="6610349" y="2732063"/>
          <a:ext cx="563562" cy="320675"/>
        </p:xfrm>
        <a:graphic>
          <a:graphicData uri="http://schemas.openxmlformats.org/presentationml/2006/ole">
            <mc:AlternateContent xmlns:mc="http://schemas.openxmlformats.org/markup-compatibility/2006">
              <mc:Choice xmlns:v="urn:schemas-microsoft-com:vml" Requires="v">
                <p:oleObj spid="_x0000_s62676" name="公式" r:id="rId3" imgW="355320" imgH="203040" progId="Equation.3">
                  <p:embed/>
                </p:oleObj>
              </mc:Choice>
              <mc:Fallback>
                <p:oleObj name="公式" r:id="rId3" imgW="355320" imgH="203040" progId="Equation.3">
                  <p:embed/>
                  <p:pic>
                    <p:nvPicPr>
                      <p:cNvPr id="61442" name="Object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10349" y="2732063"/>
                        <a:ext cx="563562"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7" name="Object 15"/>
          <p:cNvGraphicFramePr>
            <a:graphicFrameLocks noChangeAspect="1"/>
          </p:cNvGraphicFramePr>
          <p:nvPr>
            <p:extLst>
              <p:ext uri="{D42A27DB-BD31-4B8C-83A1-F6EECF244321}">
                <p14:modId xmlns:p14="http://schemas.microsoft.com/office/powerpoint/2010/main" val="3492480361"/>
              </p:ext>
            </p:extLst>
          </p:nvPr>
        </p:nvGraphicFramePr>
        <p:xfrm>
          <a:off x="6646861" y="4244951"/>
          <a:ext cx="504825" cy="287337"/>
        </p:xfrm>
        <a:graphic>
          <a:graphicData uri="http://schemas.openxmlformats.org/presentationml/2006/ole">
            <mc:AlternateContent xmlns:mc="http://schemas.openxmlformats.org/markup-compatibility/2006">
              <mc:Choice xmlns:v="urn:schemas-microsoft-com:vml" Requires="v">
                <p:oleObj spid="_x0000_s62677" name="公式" r:id="rId5" imgW="355320" imgH="203040" progId="Equation.3">
                  <p:embed/>
                </p:oleObj>
              </mc:Choice>
              <mc:Fallback>
                <p:oleObj name="公式" r:id="rId5" imgW="355320" imgH="203040" progId="Equation.3">
                  <p:embed/>
                  <p:pic>
                    <p:nvPicPr>
                      <p:cNvPr id="61443" name="Object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46861" y="4244951"/>
                        <a:ext cx="504825" cy="287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 name="Object 16"/>
          <p:cNvGraphicFramePr>
            <a:graphicFrameLocks noChangeAspect="1"/>
          </p:cNvGraphicFramePr>
          <p:nvPr>
            <p:extLst>
              <p:ext uri="{D42A27DB-BD31-4B8C-83A1-F6EECF244321}">
                <p14:modId xmlns:p14="http://schemas.microsoft.com/office/powerpoint/2010/main" val="324980654"/>
              </p:ext>
            </p:extLst>
          </p:nvPr>
        </p:nvGraphicFramePr>
        <p:xfrm>
          <a:off x="7762874" y="2660626"/>
          <a:ext cx="584200" cy="320675"/>
        </p:xfrm>
        <a:graphic>
          <a:graphicData uri="http://schemas.openxmlformats.org/presentationml/2006/ole">
            <mc:AlternateContent xmlns:mc="http://schemas.openxmlformats.org/markup-compatibility/2006">
              <mc:Choice xmlns:v="urn:schemas-microsoft-com:vml" Requires="v">
                <p:oleObj spid="_x0000_s62678" name="公式" r:id="rId7" imgW="368280" imgH="203040" progId="Equation.3">
                  <p:embed/>
                </p:oleObj>
              </mc:Choice>
              <mc:Fallback>
                <p:oleObj name="公式" r:id="rId7" imgW="368280" imgH="203040" progId="Equation.3">
                  <p:embed/>
                  <p:pic>
                    <p:nvPicPr>
                      <p:cNvPr id="61444" name="Object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62874" y="2660626"/>
                        <a:ext cx="584200"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17"/>
          <p:cNvGraphicFramePr>
            <a:graphicFrameLocks noChangeAspect="1"/>
          </p:cNvGraphicFramePr>
          <p:nvPr>
            <p:extLst>
              <p:ext uri="{D42A27DB-BD31-4B8C-83A1-F6EECF244321}">
                <p14:modId xmlns:p14="http://schemas.microsoft.com/office/powerpoint/2010/main" val="4111748068"/>
              </p:ext>
            </p:extLst>
          </p:nvPr>
        </p:nvGraphicFramePr>
        <p:xfrm>
          <a:off x="8483599" y="3271813"/>
          <a:ext cx="333375" cy="396875"/>
        </p:xfrm>
        <a:graphic>
          <a:graphicData uri="http://schemas.openxmlformats.org/presentationml/2006/ole">
            <mc:AlternateContent xmlns:mc="http://schemas.openxmlformats.org/markup-compatibility/2006">
              <mc:Choice xmlns:v="urn:schemas-microsoft-com:vml" Requires="v">
                <p:oleObj spid="_x0000_s62679" name="公式" r:id="rId9" imgW="190440" imgH="228600" progId="Equation.3">
                  <p:embed/>
                </p:oleObj>
              </mc:Choice>
              <mc:Fallback>
                <p:oleObj name="公式" r:id="rId9" imgW="190440" imgH="228600" progId="Equation.3">
                  <p:embed/>
                  <p:pic>
                    <p:nvPicPr>
                      <p:cNvPr id="61445" name="Object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483599" y="3271813"/>
                        <a:ext cx="333375"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0" name="Object 18"/>
          <p:cNvGraphicFramePr>
            <a:graphicFrameLocks noChangeAspect="1"/>
          </p:cNvGraphicFramePr>
          <p:nvPr>
            <p:extLst>
              <p:ext uri="{D42A27DB-BD31-4B8C-83A1-F6EECF244321}">
                <p14:modId xmlns:p14="http://schemas.microsoft.com/office/powerpoint/2010/main" val="2234093956"/>
              </p:ext>
            </p:extLst>
          </p:nvPr>
        </p:nvGraphicFramePr>
        <p:xfrm>
          <a:off x="8015286" y="5468913"/>
          <a:ext cx="376238" cy="442913"/>
        </p:xfrm>
        <a:graphic>
          <a:graphicData uri="http://schemas.openxmlformats.org/presentationml/2006/ole">
            <mc:AlternateContent xmlns:mc="http://schemas.openxmlformats.org/markup-compatibility/2006">
              <mc:Choice xmlns:v="urn:schemas-microsoft-com:vml" Requires="v">
                <p:oleObj spid="_x0000_s62680" name="公式" r:id="rId11" imgW="203040" imgH="241200" progId="Equation.3">
                  <p:embed/>
                </p:oleObj>
              </mc:Choice>
              <mc:Fallback>
                <p:oleObj name="公式" r:id="rId11" imgW="203040" imgH="241200" progId="Equation.3">
                  <p:embed/>
                  <p:pic>
                    <p:nvPicPr>
                      <p:cNvPr id="61446" name="Object 1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015286" y="5468913"/>
                        <a:ext cx="376238" cy="442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1" name="Object 19"/>
          <p:cNvGraphicFramePr>
            <a:graphicFrameLocks noChangeAspect="1"/>
          </p:cNvGraphicFramePr>
          <p:nvPr>
            <p:extLst>
              <p:ext uri="{D42A27DB-BD31-4B8C-83A1-F6EECF244321}">
                <p14:modId xmlns:p14="http://schemas.microsoft.com/office/powerpoint/2010/main" val="75673941"/>
              </p:ext>
            </p:extLst>
          </p:nvPr>
        </p:nvGraphicFramePr>
        <p:xfrm>
          <a:off x="6143624" y="3416276"/>
          <a:ext cx="463550" cy="280987"/>
        </p:xfrm>
        <a:graphic>
          <a:graphicData uri="http://schemas.openxmlformats.org/presentationml/2006/ole">
            <mc:AlternateContent xmlns:mc="http://schemas.openxmlformats.org/markup-compatibility/2006">
              <mc:Choice xmlns:v="urn:schemas-microsoft-com:vml" Requires="v">
                <p:oleObj spid="_x0000_s62681" name="公式" r:id="rId13" imgW="291960" imgH="177480" progId="Equation.3">
                  <p:embed/>
                </p:oleObj>
              </mc:Choice>
              <mc:Fallback>
                <p:oleObj name="公式" r:id="rId13" imgW="291960" imgH="177480" progId="Equation.3">
                  <p:embed/>
                  <p:pic>
                    <p:nvPicPr>
                      <p:cNvPr id="61447" name="Object 1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143624" y="3416276"/>
                        <a:ext cx="463550" cy="280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2" name="Object 20"/>
          <p:cNvGraphicFramePr>
            <a:graphicFrameLocks noChangeAspect="1"/>
          </p:cNvGraphicFramePr>
          <p:nvPr>
            <p:extLst>
              <p:ext uri="{D42A27DB-BD31-4B8C-83A1-F6EECF244321}">
                <p14:modId xmlns:p14="http://schemas.microsoft.com/office/powerpoint/2010/main" val="1928428041"/>
              </p:ext>
            </p:extLst>
          </p:nvPr>
        </p:nvGraphicFramePr>
        <p:xfrm>
          <a:off x="6215061" y="5432401"/>
          <a:ext cx="403225" cy="220662"/>
        </p:xfrm>
        <a:graphic>
          <a:graphicData uri="http://schemas.openxmlformats.org/presentationml/2006/ole">
            <mc:AlternateContent xmlns:mc="http://schemas.openxmlformats.org/markup-compatibility/2006">
              <mc:Choice xmlns:v="urn:schemas-microsoft-com:vml" Requires="v">
                <p:oleObj spid="_x0000_s62682" name="公式" r:id="rId15" imgW="253800" imgH="139680" progId="Equation.3">
                  <p:embed/>
                </p:oleObj>
              </mc:Choice>
              <mc:Fallback>
                <p:oleObj name="公式" r:id="rId15" imgW="253800" imgH="139680" progId="Equation.3">
                  <p:embed/>
                  <p:pic>
                    <p:nvPicPr>
                      <p:cNvPr id="61448" name="Object 2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215061" y="5432401"/>
                        <a:ext cx="403225" cy="220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3" name="Oval 21"/>
          <p:cNvSpPr>
            <a:spLocks noChangeArrowheads="1"/>
          </p:cNvSpPr>
          <p:nvPr/>
        </p:nvSpPr>
        <p:spPr bwMode="auto">
          <a:xfrm>
            <a:off x="3003549" y="3279751"/>
            <a:ext cx="1619250" cy="1571625"/>
          </a:xfrm>
          <a:prstGeom prst="ellipse">
            <a:avLst/>
          </a:prstGeom>
          <a:noFill/>
          <a:ln w="12700" algn="ctr">
            <a:solidFill>
              <a:srgbClr val="FF00FF"/>
            </a:solidFill>
            <a:prstDash val="lgDash"/>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54" name="Object 22"/>
          <p:cNvGraphicFramePr>
            <a:graphicFrameLocks noChangeAspect="1"/>
          </p:cNvGraphicFramePr>
          <p:nvPr>
            <p:extLst>
              <p:ext uri="{D42A27DB-BD31-4B8C-83A1-F6EECF244321}">
                <p14:modId xmlns:p14="http://schemas.microsoft.com/office/powerpoint/2010/main" val="2778322474"/>
              </p:ext>
            </p:extLst>
          </p:nvPr>
        </p:nvGraphicFramePr>
        <p:xfrm>
          <a:off x="9744074" y="4532288"/>
          <a:ext cx="247650" cy="252413"/>
        </p:xfrm>
        <a:graphic>
          <a:graphicData uri="http://schemas.openxmlformats.org/presentationml/2006/ole">
            <mc:AlternateContent xmlns:mc="http://schemas.openxmlformats.org/markup-compatibility/2006">
              <mc:Choice xmlns:v="urn:schemas-microsoft-com:vml" Requires="v">
                <p:oleObj spid="_x0000_s62683" name="公式" r:id="rId17" imgW="152280" imgH="139680" progId="Equation.3">
                  <p:embed/>
                </p:oleObj>
              </mc:Choice>
              <mc:Fallback>
                <p:oleObj name="公式" r:id="rId17" imgW="152280" imgH="139680" progId="Equation.3">
                  <p:embed/>
                  <p:pic>
                    <p:nvPicPr>
                      <p:cNvPr id="61449" name="Object 2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9744074" y="4532288"/>
                        <a:ext cx="247650" cy="252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5" name="Object 23"/>
          <p:cNvGraphicFramePr>
            <a:graphicFrameLocks noChangeAspect="1"/>
          </p:cNvGraphicFramePr>
          <p:nvPr>
            <p:extLst>
              <p:ext uri="{D42A27DB-BD31-4B8C-83A1-F6EECF244321}">
                <p14:modId xmlns:p14="http://schemas.microsoft.com/office/powerpoint/2010/main" val="3938285470"/>
              </p:ext>
            </p:extLst>
          </p:nvPr>
        </p:nvGraphicFramePr>
        <p:xfrm>
          <a:off x="9707561" y="4100488"/>
          <a:ext cx="247650" cy="252413"/>
        </p:xfrm>
        <a:graphic>
          <a:graphicData uri="http://schemas.openxmlformats.org/presentationml/2006/ole">
            <mc:AlternateContent xmlns:mc="http://schemas.openxmlformats.org/markup-compatibility/2006">
              <mc:Choice xmlns:v="urn:schemas-microsoft-com:vml" Requires="v">
                <p:oleObj spid="_x0000_s62684" name="公式" r:id="rId19" imgW="152280" imgH="139680" progId="Equation.3">
                  <p:embed/>
                </p:oleObj>
              </mc:Choice>
              <mc:Fallback>
                <p:oleObj name="公式" r:id="rId19" imgW="152280" imgH="139680" progId="Equation.3">
                  <p:embed/>
                  <p:pic>
                    <p:nvPicPr>
                      <p:cNvPr id="61450" name="Object 2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9707561" y="4100488"/>
                        <a:ext cx="247650" cy="252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6" name="Text Box 24"/>
          <p:cNvSpPr txBox="1">
            <a:spLocks noChangeArrowheads="1"/>
          </p:cNvSpPr>
          <p:nvPr/>
        </p:nvSpPr>
        <p:spPr bwMode="auto">
          <a:xfrm>
            <a:off x="515938" y="1435681"/>
            <a:ext cx="2087563"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800" b="1">
                <a:solidFill>
                  <a:srgbClr val="C00000"/>
                </a:solidFill>
                <a:latin typeface="+mj-ea"/>
                <a:ea typeface="+mj-ea"/>
              </a:rPr>
              <a:t> Bode</a:t>
            </a:r>
            <a:r>
              <a:rPr lang="zh-CN" altLang="en-US" sz="2800" b="1">
                <a:solidFill>
                  <a:srgbClr val="C00000"/>
                </a:solidFill>
                <a:latin typeface="+mj-ea"/>
                <a:ea typeface="+mj-ea"/>
              </a:rPr>
              <a:t>判据 </a:t>
            </a:r>
          </a:p>
        </p:txBody>
      </p:sp>
      <p:sp>
        <p:nvSpPr>
          <p:cNvPr id="57" name="Line 25"/>
          <p:cNvSpPr>
            <a:spLocks noChangeShapeType="1"/>
          </p:cNvSpPr>
          <p:nvPr/>
        </p:nvSpPr>
        <p:spPr bwMode="auto">
          <a:xfrm>
            <a:off x="2578099" y="4063976"/>
            <a:ext cx="2303462" cy="0"/>
          </a:xfrm>
          <a:prstGeom prst="line">
            <a:avLst/>
          </a:prstGeom>
          <a:noFill/>
          <a:ln w="1905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58" name="Line 26"/>
          <p:cNvSpPr>
            <a:spLocks noChangeShapeType="1"/>
          </p:cNvSpPr>
          <p:nvPr/>
        </p:nvSpPr>
        <p:spPr bwMode="auto">
          <a:xfrm flipV="1">
            <a:off x="3798886" y="3092426"/>
            <a:ext cx="0" cy="2411412"/>
          </a:xfrm>
          <a:prstGeom prst="line">
            <a:avLst/>
          </a:prstGeom>
          <a:noFill/>
          <a:ln w="1905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59" name="Text Box 27"/>
          <p:cNvSpPr txBox="1">
            <a:spLocks noChangeArrowheads="1"/>
          </p:cNvSpPr>
          <p:nvPr/>
        </p:nvSpPr>
        <p:spPr bwMode="auto">
          <a:xfrm>
            <a:off x="3554411" y="4059213"/>
            <a:ext cx="2857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0</a:t>
            </a:r>
          </a:p>
        </p:txBody>
      </p:sp>
      <p:sp>
        <p:nvSpPr>
          <p:cNvPr id="60" name="Rectangle 28"/>
          <p:cNvSpPr>
            <a:spLocks noChangeArrowheads="1"/>
          </p:cNvSpPr>
          <p:nvPr/>
        </p:nvSpPr>
        <p:spPr bwMode="auto">
          <a:xfrm>
            <a:off x="4583111" y="3703613"/>
            <a:ext cx="3714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i="1"/>
              <a:t>Re</a:t>
            </a:r>
          </a:p>
        </p:txBody>
      </p:sp>
      <p:sp>
        <p:nvSpPr>
          <p:cNvPr id="61" name="Rectangle 29"/>
          <p:cNvSpPr>
            <a:spLocks noChangeArrowheads="1"/>
          </p:cNvSpPr>
          <p:nvPr/>
        </p:nvSpPr>
        <p:spPr bwMode="auto">
          <a:xfrm>
            <a:off x="3765549" y="2984476"/>
            <a:ext cx="3714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i="1"/>
              <a:t>Im</a:t>
            </a:r>
          </a:p>
        </p:txBody>
      </p:sp>
      <p:sp>
        <p:nvSpPr>
          <p:cNvPr id="62" name="Oval 30"/>
          <p:cNvSpPr>
            <a:spLocks noChangeArrowheads="1"/>
          </p:cNvSpPr>
          <p:nvPr/>
        </p:nvSpPr>
        <p:spPr bwMode="auto">
          <a:xfrm>
            <a:off x="2952749" y="4025876"/>
            <a:ext cx="95250" cy="95250"/>
          </a:xfrm>
          <a:prstGeom prst="ellipse">
            <a:avLst/>
          </a:prstGeom>
          <a:solidFill>
            <a:srgbClr val="008000"/>
          </a:solidFill>
          <a:ln w="12700" cap="sq" algn="ctr">
            <a:solidFill>
              <a:srgbClr val="0000FF"/>
            </a:solidFill>
            <a:round/>
            <a:headEnd/>
            <a:tailEnd/>
          </a:ln>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63" name="Object 31"/>
          <p:cNvGraphicFramePr>
            <a:graphicFrameLocks noChangeAspect="1"/>
          </p:cNvGraphicFramePr>
          <p:nvPr>
            <p:extLst>
              <p:ext uri="{D42A27DB-BD31-4B8C-83A1-F6EECF244321}">
                <p14:modId xmlns:p14="http://schemas.microsoft.com/office/powerpoint/2010/main" val="471409050"/>
              </p:ext>
            </p:extLst>
          </p:nvPr>
        </p:nvGraphicFramePr>
        <p:xfrm>
          <a:off x="2722561" y="4137001"/>
          <a:ext cx="755650" cy="301625"/>
        </p:xfrm>
        <a:graphic>
          <a:graphicData uri="http://schemas.openxmlformats.org/presentationml/2006/ole">
            <mc:AlternateContent xmlns:mc="http://schemas.openxmlformats.org/markup-compatibility/2006">
              <mc:Choice xmlns:v="urn:schemas-microsoft-com:vml" Requires="v">
                <p:oleObj spid="_x0000_s62685" name="公式" r:id="rId20" imgW="507960" imgH="203040" progId="Equation.3">
                  <p:embed/>
                </p:oleObj>
              </mc:Choice>
              <mc:Fallback>
                <p:oleObj name="公式" r:id="rId20" imgW="507960" imgH="203040" progId="Equation.3">
                  <p:embed/>
                  <p:pic>
                    <p:nvPicPr>
                      <p:cNvPr id="61451" name="Object 31"/>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722561" y="4137001"/>
                        <a:ext cx="755650" cy="301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4" name="Freeform 32"/>
          <p:cNvSpPr>
            <a:spLocks/>
          </p:cNvSpPr>
          <p:nvPr/>
        </p:nvSpPr>
        <p:spPr bwMode="auto">
          <a:xfrm>
            <a:off x="1930399" y="3560738"/>
            <a:ext cx="1865312" cy="1944688"/>
          </a:xfrm>
          <a:custGeom>
            <a:avLst/>
            <a:gdLst>
              <a:gd name="T0" fmla="*/ 0 w 384"/>
              <a:gd name="T1" fmla="*/ 2147483647 h 712"/>
              <a:gd name="T2" fmla="*/ 2147483647 w 384"/>
              <a:gd name="T3" fmla="*/ 2147483647 h 712"/>
              <a:gd name="T4" fmla="*/ 2147483647 w 384"/>
              <a:gd name="T5" fmla="*/ 2147483647 h 712"/>
              <a:gd name="T6" fmla="*/ 0 60000 65536"/>
              <a:gd name="T7" fmla="*/ 0 60000 65536"/>
              <a:gd name="T8" fmla="*/ 0 60000 65536"/>
              <a:gd name="T9" fmla="*/ 0 w 384"/>
              <a:gd name="T10" fmla="*/ 0 h 712"/>
              <a:gd name="T11" fmla="*/ 384 w 384"/>
              <a:gd name="T12" fmla="*/ 712 h 712"/>
            </a:gdLst>
            <a:ahLst/>
            <a:cxnLst>
              <a:cxn ang="T6">
                <a:pos x="T0" y="T1"/>
              </a:cxn>
              <a:cxn ang="T7">
                <a:pos x="T2" y="T3"/>
              </a:cxn>
              <a:cxn ang="T8">
                <a:pos x="T4" y="T5"/>
              </a:cxn>
            </a:cxnLst>
            <a:rect l="T9" t="T10" r="T11" b="T12"/>
            <a:pathLst>
              <a:path w="384" h="712">
                <a:moveTo>
                  <a:pt x="0" y="712"/>
                </a:moveTo>
                <a:cubicBezTo>
                  <a:pt x="88" y="444"/>
                  <a:pt x="176" y="176"/>
                  <a:pt x="240" y="88"/>
                </a:cubicBezTo>
                <a:cubicBezTo>
                  <a:pt x="304" y="0"/>
                  <a:pt x="344" y="92"/>
                  <a:pt x="384" y="184"/>
                </a:cubicBezTo>
              </a:path>
            </a:pathLst>
          </a:cu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5" name="Line 33"/>
          <p:cNvSpPr>
            <a:spLocks noChangeShapeType="1"/>
          </p:cNvSpPr>
          <p:nvPr/>
        </p:nvSpPr>
        <p:spPr bwMode="auto">
          <a:xfrm rot="16200000">
            <a:off x="7205661" y="4478313"/>
            <a:ext cx="2051050" cy="0"/>
          </a:xfrm>
          <a:prstGeom prst="line">
            <a:avLst/>
          </a:prstGeom>
          <a:noFill/>
          <a:ln w="12700">
            <a:solidFill>
              <a:srgbClr val="FF0000"/>
            </a:solidFill>
            <a:prstDash val="dash"/>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Tree>
    <p:extLst>
      <p:ext uri="{BB962C8B-B14F-4D97-AF65-F5344CB8AC3E}">
        <p14:creationId xmlns:p14="http://schemas.microsoft.com/office/powerpoint/2010/main" val="133865436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5.3 </a:t>
            </a:r>
            <a:r>
              <a:rPr lang="zh-CN" altLang="en-US" dirty="0"/>
              <a:t>基于系统开环频率特性的</a:t>
            </a:r>
            <a:r>
              <a:rPr lang="zh-CN" altLang="en-US" dirty="0" smtClean="0"/>
              <a:t>奈奎斯特稳定判据</a:t>
            </a:r>
            <a:endParaRPr lang="zh-CN" altLang="en-US" dirty="0"/>
          </a:p>
        </p:txBody>
      </p:sp>
      <p:sp>
        <p:nvSpPr>
          <p:cNvPr id="3" name="Text Box 4"/>
          <p:cNvSpPr txBox="1">
            <a:spLocks noChangeArrowheads="1"/>
          </p:cNvSpPr>
          <p:nvPr/>
        </p:nvSpPr>
        <p:spPr bwMode="auto">
          <a:xfrm>
            <a:off x="515938" y="1381166"/>
            <a:ext cx="82438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a:t>
            </a:r>
            <a:r>
              <a:rPr lang="en-US" altLang="zh-CN" sz="2400" dirty="0">
                <a:latin typeface="+mn-ea"/>
                <a:ea typeface="+mn-ea"/>
              </a:rPr>
              <a:t>2</a:t>
            </a:r>
            <a:r>
              <a:rPr lang="zh-CN" altLang="en-US" sz="2400" dirty="0">
                <a:latin typeface="+mn-ea"/>
                <a:ea typeface="+mn-ea"/>
              </a:rPr>
              <a:t>）开环不稳定，</a:t>
            </a:r>
            <a:r>
              <a:rPr lang="zh-CN" altLang="en-US" sz="2400" dirty="0" smtClean="0">
                <a:latin typeface="+mn-ea"/>
                <a:ea typeface="+mn-ea"/>
              </a:rPr>
              <a:t>即 </a:t>
            </a:r>
            <a:r>
              <a:rPr lang="en-US" altLang="zh-CN" sz="2400" b="1" i="1" dirty="0" smtClean="0">
                <a:latin typeface="+mj-ea"/>
                <a:ea typeface="+mj-ea"/>
              </a:rPr>
              <a:t>P</a:t>
            </a:r>
            <a:r>
              <a:rPr lang="en-US" altLang="zh-CN" sz="2400" b="1" dirty="0">
                <a:latin typeface="+mj-ea"/>
                <a:ea typeface="+mj-ea"/>
              </a:rPr>
              <a:t>≠</a:t>
            </a:r>
            <a:r>
              <a:rPr lang="en-US" altLang="zh-CN" sz="2400" b="1" dirty="0" smtClean="0">
                <a:latin typeface="+mj-ea"/>
                <a:ea typeface="+mj-ea"/>
              </a:rPr>
              <a:t>0 </a:t>
            </a:r>
            <a:r>
              <a:rPr lang="zh-CN" altLang="en-US" sz="2400" dirty="0" smtClean="0">
                <a:latin typeface="+mn-ea"/>
                <a:ea typeface="+mn-ea"/>
              </a:rPr>
              <a:t>时</a:t>
            </a:r>
            <a:r>
              <a:rPr lang="zh-CN" altLang="en-US" sz="2400" dirty="0">
                <a:latin typeface="+mn-ea"/>
                <a:ea typeface="+mn-ea"/>
              </a:rPr>
              <a:t>， </a:t>
            </a:r>
            <a:r>
              <a:rPr lang="en-US" altLang="zh-CN" sz="2400" b="1" i="1" dirty="0">
                <a:latin typeface="+mj-ea"/>
                <a:ea typeface="+mj-ea"/>
              </a:rPr>
              <a:t>N</a:t>
            </a:r>
            <a:r>
              <a:rPr lang="en-US" altLang="zh-CN" sz="2400" b="1" baseline="-25000" dirty="0">
                <a:latin typeface="+mj-ea"/>
                <a:ea typeface="+mj-ea"/>
              </a:rPr>
              <a:t>+</a:t>
            </a:r>
            <a:r>
              <a:rPr lang="zh-CN" altLang="en-US" sz="2400" b="1" dirty="0">
                <a:latin typeface="+mj-ea"/>
                <a:ea typeface="+mj-ea"/>
              </a:rPr>
              <a:t>－</a:t>
            </a:r>
            <a:r>
              <a:rPr lang="en-US" altLang="zh-CN" sz="2400" b="1" i="1" dirty="0">
                <a:latin typeface="+mj-ea"/>
                <a:ea typeface="+mj-ea"/>
              </a:rPr>
              <a:t>N</a:t>
            </a:r>
            <a:r>
              <a:rPr lang="en-US" altLang="zh-CN" sz="2400" b="1" baseline="-25000" dirty="0">
                <a:latin typeface="+mj-ea"/>
                <a:ea typeface="+mj-ea"/>
              </a:rPr>
              <a:t>-</a:t>
            </a:r>
            <a:r>
              <a:rPr lang="en-US" altLang="zh-CN" sz="2400" b="1" dirty="0">
                <a:latin typeface="+mj-ea"/>
                <a:ea typeface="+mj-ea"/>
              </a:rPr>
              <a:t>=</a:t>
            </a:r>
            <a:r>
              <a:rPr lang="en-US" altLang="zh-CN" sz="2400" b="1" i="1" dirty="0" smtClean="0">
                <a:latin typeface="+mj-ea"/>
                <a:ea typeface="+mj-ea"/>
              </a:rPr>
              <a:t>P</a:t>
            </a:r>
            <a:r>
              <a:rPr lang="en-US" altLang="zh-CN" sz="2400" b="1" dirty="0" smtClean="0">
                <a:latin typeface="+mj-ea"/>
                <a:ea typeface="+mj-ea"/>
              </a:rPr>
              <a:t>/2 </a:t>
            </a:r>
            <a:r>
              <a:rPr lang="zh-CN" altLang="en-US" sz="2400" dirty="0" smtClean="0">
                <a:latin typeface="+mn-ea"/>
                <a:ea typeface="+mn-ea"/>
              </a:rPr>
              <a:t>，</a:t>
            </a:r>
            <a:r>
              <a:rPr lang="zh-CN" altLang="en-US" sz="2400" dirty="0">
                <a:latin typeface="+mn-ea"/>
                <a:ea typeface="+mn-ea"/>
              </a:rPr>
              <a:t>则系统稳定。</a:t>
            </a:r>
          </a:p>
        </p:txBody>
      </p:sp>
      <p:sp>
        <p:nvSpPr>
          <p:cNvPr id="4" name="Text Box 30"/>
          <p:cNvSpPr txBox="1">
            <a:spLocks noChangeArrowheads="1"/>
          </p:cNvSpPr>
          <p:nvPr/>
        </p:nvSpPr>
        <p:spPr bwMode="auto">
          <a:xfrm>
            <a:off x="1833562" y="5747838"/>
            <a:ext cx="34925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smtClean="0">
                <a:latin typeface="+mn-ea"/>
                <a:ea typeface="+mn-ea"/>
              </a:rPr>
              <a:t>图 </a:t>
            </a:r>
            <a:r>
              <a:rPr lang="zh-CN" altLang="en-US" dirty="0">
                <a:latin typeface="+mn-ea"/>
                <a:ea typeface="+mn-ea"/>
              </a:rPr>
              <a:t>中， </a:t>
            </a:r>
            <a:r>
              <a:rPr lang="en-US" altLang="zh-CN" b="1" dirty="0">
                <a:latin typeface="+mj-ea"/>
                <a:ea typeface="+mj-ea"/>
              </a:rPr>
              <a:t>N</a:t>
            </a:r>
            <a:r>
              <a:rPr lang="en-US" altLang="zh-CN" b="1" baseline="-25000" dirty="0">
                <a:latin typeface="+mj-ea"/>
                <a:ea typeface="+mj-ea"/>
              </a:rPr>
              <a:t>+ </a:t>
            </a:r>
            <a:r>
              <a:rPr lang="en-US" altLang="zh-CN" b="1" dirty="0">
                <a:latin typeface="+mj-ea"/>
                <a:ea typeface="+mj-ea"/>
              </a:rPr>
              <a:t>=0</a:t>
            </a:r>
            <a:r>
              <a:rPr lang="zh-CN" altLang="en-US" dirty="0">
                <a:latin typeface="+mn-ea"/>
                <a:ea typeface="+mn-ea"/>
              </a:rPr>
              <a:t>， </a:t>
            </a:r>
            <a:r>
              <a:rPr lang="en-US" altLang="zh-CN" b="1" dirty="0">
                <a:latin typeface="+mj-ea"/>
                <a:ea typeface="+mj-ea"/>
              </a:rPr>
              <a:t>N</a:t>
            </a:r>
            <a:r>
              <a:rPr lang="en-US" altLang="zh-CN" b="1" baseline="-25000" dirty="0">
                <a:latin typeface="+mj-ea"/>
                <a:ea typeface="+mj-ea"/>
              </a:rPr>
              <a:t>-</a:t>
            </a:r>
            <a:r>
              <a:rPr lang="en-US" altLang="zh-CN" b="1" dirty="0">
                <a:latin typeface="+mj-ea"/>
                <a:ea typeface="+mj-ea"/>
              </a:rPr>
              <a:t> =2</a:t>
            </a:r>
            <a:r>
              <a:rPr lang="zh-CN" altLang="en-US" dirty="0">
                <a:latin typeface="+mn-ea"/>
                <a:ea typeface="+mn-ea"/>
              </a:rPr>
              <a:t>，所以， </a:t>
            </a:r>
            <a:r>
              <a:rPr lang="en-US" altLang="zh-CN" b="1" dirty="0">
                <a:latin typeface="+mj-ea"/>
                <a:ea typeface="+mj-ea"/>
              </a:rPr>
              <a:t>N</a:t>
            </a:r>
            <a:r>
              <a:rPr lang="en-US" altLang="zh-CN" b="1" baseline="-25000" dirty="0">
                <a:latin typeface="+mj-ea"/>
                <a:ea typeface="+mj-ea"/>
              </a:rPr>
              <a:t>+</a:t>
            </a:r>
            <a:r>
              <a:rPr lang="zh-CN" altLang="en-US" b="1" dirty="0">
                <a:latin typeface="+mj-ea"/>
                <a:ea typeface="+mj-ea"/>
              </a:rPr>
              <a:t>－</a:t>
            </a:r>
            <a:r>
              <a:rPr lang="en-US" altLang="zh-CN" b="1" dirty="0">
                <a:latin typeface="+mj-ea"/>
                <a:ea typeface="+mj-ea"/>
              </a:rPr>
              <a:t>N</a:t>
            </a:r>
            <a:r>
              <a:rPr lang="en-US" altLang="zh-CN" b="1" baseline="-25000" dirty="0">
                <a:latin typeface="+mj-ea"/>
                <a:ea typeface="+mj-ea"/>
              </a:rPr>
              <a:t>-</a:t>
            </a:r>
            <a:r>
              <a:rPr lang="en-US" altLang="zh-CN" b="1" dirty="0">
                <a:latin typeface="+mj-ea"/>
                <a:ea typeface="+mj-ea"/>
              </a:rPr>
              <a:t>≠ P/2 </a:t>
            </a:r>
            <a:r>
              <a:rPr lang="zh-CN" altLang="en-US" dirty="0">
                <a:latin typeface="+mn-ea"/>
                <a:ea typeface="+mn-ea"/>
              </a:rPr>
              <a:t>，系统闭环不稳定。</a:t>
            </a:r>
          </a:p>
        </p:txBody>
      </p:sp>
      <p:sp>
        <p:nvSpPr>
          <p:cNvPr id="5" name="Text Box 59"/>
          <p:cNvSpPr txBox="1">
            <a:spLocks noChangeArrowheads="1"/>
          </p:cNvSpPr>
          <p:nvPr/>
        </p:nvSpPr>
        <p:spPr bwMode="auto">
          <a:xfrm>
            <a:off x="6272211" y="5747838"/>
            <a:ext cx="388937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smtClean="0">
                <a:latin typeface="+mn-ea"/>
                <a:ea typeface="+mn-ea"/>
              </a:rPr>
              <a:t>图 </a:t>
            </a:r>
            <a:r>
              <a:rPr lang="zh-CN" altLang="en-US" dirty="0">
                <a:latin typeface="+mn-ea"/>
                <a:ea typeface="+mn-ea"/>
              </a:rPr>
              <a:t>中， </a:t>
            </a:r>
            <a:r>
              <a:rPr lang="en-US" altLang="zh-CN" b="1" dirty="0">
                <a:latin typeface="+mj-ea"/>
                <a:ea typeface="+mj-ea"/>
              </a:rPr>
              <a:t>N</a:t>
            </a:r>
            <a:r>
              <a:rPr lang="en-US" altLang="zh-CN" b="1" baseline="-25000" dirty="0">
                <a:latin typeface="+mj-ea"/>
                <a:ea typeface="+mj-ea"/>
              </a:rPr>
              <a:t>+ </a:t>
            </a:r>
            <a:r>
              <a:rPr lang="en-US" altLang="zh-CN" b="1" dirty="0">
                <a:latin typeface="+mj-ea"/>
                <a:ea typeface="+mj-ea"/>
              </a:rPr>
              <a:t>=2</a:t>
            </a:r>
            <a:r>
              <a:rPr lang="zh-CN" altLang="en-US" dirty="0">
                <a:latin typeface="+mn-ea"/>
                <a:ea typeface="+mn-ea"/>
              </a:rPr>
              <a:t>， </a:t>
            </a:r>
            <a:r>
              <a:rPr lang="en-US" altLang="zh-CN" b="1" dirty="0">
                <a:latin typeface="+mj-ea"/>
                <a:ea typeface="+mj-ea"/>
              </a:rPr>
              <a:t>N</a:t>
            </a:r>
            <a:r>
              <a:rPr lang="en-US" altLang="zh-CN" b="1" baseline="-25000" dirty="0">
                <a:latin typeface="+mj-ea"/>
                <a:ea typeface="+mj-ea"/>
              </a:rPr>
              <a:t>-</a:t>
            </a:r>
            <a:r>
              <a:rPr lang="en-US" altLang="zh-CN" b="1" dirty="0">
                <a:latin typeface="+mj-ea"/>
                <a:ea typeface="+mj-ea"/>
              </a:rPr>
              <a:t> =1</a:t>
            </a:r>
            <a:r>
              <a:rPr lang="zh-CN" altLang="en-US" dirty="0">
                <a:latin typeface="+mn-ea"/>
                <a:ea typeface="+mn-ea"/>
              </a:rPr>
              <a:t>，所以，</a:t>
            </a:r>
            <a:r>
              <a:rPr lang="en-US" altLang="zh-CN" b="1" dirty="0">
                <a:latin typeface="+mj-ea"/>
                <a:ea typeface="+mj-ea"/>
              </a:rPr>
              <a:t>N</a:t>
            </a:r>
            <a:r>
              <a:rPr lang="en-US" altLang="zh-CN" b="1" baseline="-25000" dirty="0">
                <a:latin typeface="+mj-ea"/>
                <a:ea typeface="+mj-ea"/>
              </a:rPr>
              <a:t>+</a:t>
            </a:r>
            <a:r>
              <a:rPr lang="zh-CN" altLang="en-US" b="1" dirty="0">
                <a:latin typeface="+mj-ea"/>
                <a:ea typeface="+mj-ea"/>
              </a:rPr>
              <a:t>－</a:t>
            </a:r>
            <a:r>
              <a:rPr lang="en-US" altLang="zh-CN" b="1" dirty="0">
                <a:latin typeface="+mj-ea"/>
                <a:ea typeface="+mj-ea"/>
              </a:rPr>
              <a:t>N</a:t>
            </a:r>
            <a:r>
              <a:rPr lang="en-US" altLang="zh-CN" b="1" baseline="-25000" dirty="0">
                <a:latin typeface="+mj-ea"/>
                <a:ea typeface="+mj-ea"/>
              </a:rPr>
              <a:t>-</a:t>
            </a:r>
            <a:r>
              <a:rPr lang="en-US" altLang="zh-CN" b="1" dirty="0">
                <a:latin typeface="+mj-ea"/>
                <a:ea typeface="+mj-ea"/>
              </a:rPr>
              <a:t>= 2-1=P/2</a:t>
            </a:r>
            <a:r>
              <a:rPr lang="en-US" altLang="zh-CN" dirty="0">
                <a:latin typeface="+mn-ea"/>
                <a:ea typeface="+mn-ea"/>
              </a:rPr>
              <a:t> </a:t>
            </a:r>
            <a:r>
              <a:rPr lang="zh-CN" altLang="en-US" dirty="0">
                <a:latin typeface="+mn-ea"/>
                <a:ea typeface="+mn-ea"/>
              </a:rPr>
              <a:t>，系统闭环稳定。</a:t>
            </a:r>
          </a:p>
        </p:txBody>
      </p:sp>
      <p:sp>
        <p:nvSpPr>
          <p:cNvPr id="6" name="Line 32"/>
          <p:cNvSpPr>
            <a:spLocks noChangeShapeType="1"/>
          </p:cNvSpPr>
          <p:nvPr/>
        </p:nvSpPr>
        <p:spPr bwMode="auto">
          <a:xfrm>
            <a:off x="2068512" y="3625351"/>
            <a:ext cx="2951162"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7" name="Line 33"/>
          <p:cNvSpPr>
            <a:spLocks noChangeShapeType="1"/>
          </p:cNvSpPr>
          <p:nvPr/>
        </p:nvSpPr>
        <p:spPr bwMode="auto">
          <a:xfrm rot="16200000">
            <a:off x="1473199" y="3031627"/>
            <a:ext cx="1476375"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8" name="Line 35"/>
          <p:cNvSpPr>
            <a:spLocks noChangeShapeType="1"/>
          </p:cNvSpPr>
          <p:nvPr/>
        </p:nvSpPr>
        <p:spPr bwMode="auto">
          <a:xfrm>
            <a:off x="2211387" y="3120526"/>
            <a:ext cx="3133725" cy="0"/>
          </a:xfrm>
          <a:prstGeom prst="line">
            <a:avLst/>
          </a:prstGeom>
          <a:noFill/>
          <a:ln w="3175" cap="sq">
            <a:solidFill>
              <a:schemeClr val="bg2"/>
            </a:solidFill>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9" name="Line 36"/>
          <p:cNvSpPr>
            <a:spLocks noChangeShapeType="1"/>
          </p:cNvSpPr>
          <p:nvPr/>
        </p:nvSpPr>
        <p:spPr bwMode="auto">
          <a:xfrm>
            <a:off x="2103437" y="4309564"/>
            <a:ext cx="3132137"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0" name="Line 37"/>
          <p:cNvSpPr>
            <a:spLocks noChangeShapeType="1"/>
          </p:cNvSpPr>
          <p:nvPr/>
        </p:nvSpPr>
        <p:spPr bwMode="auto">
          <a:xfrm rot="16200000">
            <a:off x="1527174" y="4488952"/>
            <a:ext cx="1368425"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1" name="Line 40"/>
          <p:cNvSpPr>
            <a:spLocks noChangeShapeType="1"/>
          </p:cNvSpPr>
          <p:nvPr/>
        </p:nvSpPr>
        <p:spPr bwMode="auto">
          <a:xfrm rot="16200000">
            <a:off x="1870867" y="4110333"/>
            <a:ext cx="1979613" cy="0"/>
          </a:xfrm>
          <a:prstGeom prst="line">
            <a:avLst/>
          </a:prstGeom>
          <a:noFill/>
          <a:ln w="12700" cap="sq">
            <a:solidFill>
              <a:srgbClr val="FF0000"/>
            </a:solidFill>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2" name="Line 41"/>
          <p:cNvSpPr>
            <a:spLocks noChangeShapeType="1"/>
          </p:cNvSpPr>
          <p:nvPr/>
        </p:nvSpPr>
        <p:spPr bwMode="auto">
          <a:xfrm>
            <a:off x="2211387" y="5065214"/>
            <a:ext cx="3565525" cy="0"/>
          </a:xfrm>
          <a:prstGeom prst="line">
            <a:avLst/>
          </a:prstGeom>
          <a:noFill/>
          <a:ln w="3175" cap="sq">
            <a:solidFill>
              <a:schemeClr val="bg2"/>
            </a:solidFill>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3" name="Object 44"/>
          <p:cNvGraphicFramePr>
            <a:graphicFrameLocks noChangeAspect="1"/>
          </p:cNvGraphicFramePr>
          <p:nvPr>
            <p:extLst>
              <p:ext uri="{D42A27DB-BD31-4B8C-83A1-F6EECF244321}">
                <p14:modId xmlns:p14="http://schemas.microsoft.com/office/powerpoint/2010/main" val="4139069667"/>
              </p:ext>
            </p:extLst>
          </p:nvPr>
        </p:nvGraphicFramePr>
        <p:xfrm>
          <a:off x="2284412" y="2148976"/>
          <a:ext cx="563562" cy="320675"/>
        </p:xfrm>
        <a:graphic>
          <a:graphicData uri="http://schemas.openxmlformats.org/presentationml/2006/ole">
            <mc:AlternateContent xmlns:mc="http://schemas.openxmlformats.org/markup-compatibility/2006">
              <mc:Choice xmlns:v="urn:schemas-microsoft-com:vml" Requires="v">
                <p:oleObj spid="_x0000_s63700" name="公式" r:id="rId3" imgW="355320" imgH="203040" progId="Equation.3">
                  <p:embed/>
                </p:oleObj>
              </mc:Choice>
              <mc:Fallback>
                <p:oleObj name="公式" r:id="rId3" imgW="355320" imgH="203040" progId="Equation.3">
                  <p:embed/>
                  <p:pic>
                    <p:nvPicPr>
                      <p:cNvPr id="62466" name="Object 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4412" y="2148976"/>
                        <a:ext cx="563562"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 name="Object 45"/>
          <p:cNvGraphicFramePr>
            <a:graphicFrameLocks noChangeAspect="1"/>
          </p:cNvGraphicFramePr>
          <p:nvPr>
            <p:extLst>
              <p:ext uri="{D42A27DB-BD31-4B8C-83A1-F6EECF244321}">
                <p14:modId xmlns:p14="http://schemas.microsoft.com/office/powerpoint/2010/main" val="3143606760"/>
              </p:ext>
            </p:extLst>
          </p:nvPr>
        </p:nvGraphicFramePr>
        <p:xfrm>
          <a:off x="2247899" y="3769814"/>
          <a:ext cx="468313" cy="266700"/>
        </p:xfrm>
        <a:graphic>
          <a:graphicData uri="http://schemas.openxmlformats.org/presentationml/2006/ole">
            <mc:AlternateContent xmlns:mc="http://schemas.openxmlformats.org/markup-compatibility/2006">
              <mc:Choice xmlns:v="urn:schemas-microsoft-com:vml" Requires="v">
                <p:oleObj spid="_x0000_s63701" name="公式" r:id="rId5" imgW="355320" imgH="203040" progId="Equation.3">
                  <p:embed/>
                </p:oleObj>
              </mc:Choice>
              <mc:Fallback>
                <p:oleObj name="公式" r:id="rId5" imgW="355320" imgH="203040" progId="Equation.3">
                  <p:embed/>
                  <p:pic>
                    <p:nvPicPr>
                      <p:cNvPr id="62467" name="Object 4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47899" y="3769814"/>
                        <a:ext cx="468313" cy="266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 name="Object 46"/>
          <p:cNvGraphicFramePr>
            <a:graphicFrameLocks noChangeAspect="1"/>
          </p:cNvGraphicFramePr>
          <p:nvPr>
            <p:extLst>
              <p:ext uri="{D42A27DB-BD31-4B8C-83A1-F6EECF244321}">
                <p14:modId xmlns:p14="http://schemas.microsoft.com/office/powerpoint/2010/main" val="2304028854"/>
              </p:ext>
            </p:extLst>
          </p:nvPr>
        </p:nvGraphicFramePr>
        <p:xfrm>
          <a:off x="3174999" y="2220414"/>
          <a:ext cx="603250" cy="320675"/>
        </p:xfrm>
        <a:graphic>
          <a:graphicData uri="http://schemas.openxmlformats.org/presentationml/2006/ole">
            <mc:AlternateContent xmlns:mc="http://schemas.openxmlformats.org/markup-compatibility/2006">
              <mc:Choice xmlns:v="urn:schemas-microsoft-com:vml" Requires="v">
                <p:oleObj spid="_x0000_s63702" name="公式" r:id="rId7" imgW="380880" imgH="203040" progId="Equation.3">
                  <p:embed/>
                </p:oleObj>
              </mc:Choice>
              <mc:Fallback>
                <p:oleObj name="公式" r:id="rId7" imgW="380880" imgH="203040" progId="Equation.3">
                  <p:embed/>
                  <p:pic>
                    <p:nvPicPr>
                      <p:cNvPr id="62468" name="Object 4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74999" y="2220414"/>
                        <a:ext cx="603250"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 name="Object 49"/>
          <p:cNvGraphicFramePr>
            <a:graphicFrameLocks noChangeAspect="1"/>
          </p:cNvGraphicFramePr>
          <p:nvPr>
            <p:extLst>
              <p:ext uri="{D42A27DB-BD31-4B8C-83A1-F6EECF244321}">
                <p14:modId xmlns:p14="http://schemas.microsoft.com/office/powerpoint/2010/main" val="4206154148"/>
              </p:ext>
            </p:extLst>
          </p:nvPr>
        </p:nvGraphicFramePr>
        <p:xfrm>
          <a:off x="1744662" y="2941139"/>
          <a:ext cx="463550" cy="280987"/>
        </p:xfrm>
        <a:graphic>
          <a:graphicData uri="http://schemas.openxmlformats.org/presentationml/2006/ole">
            <mc:AlternateContent xmlns:mc="http://schemas.openxmlformats.org/markup-compatibility/2006">
              <mc:Choice xmlns:v="urn:schemas-microsoft-com:vml" Requires="v">
                <p:oleObj spid="_x0000_s63703" name="公式" r:id="rId9" imgW="291960" imgH="177480" progId="Equation.3">
                  <p:embed/>
                </p:oleObj>
              </mc:Choice>
              <mc:Fallback>
                <p:oleObj name="公式" r:id="rId9" imgW="291960" imgH="177480" progId="Equation.3">
                  <p:embed/>
                  <p:pic>
                    <p:nvPicPr>
                      <p:cNvPr id="62469" name="Object 4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44662" y="2941139"/>
                        <a:ext cx="463550" cy="280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50"/>
          <p:cNvGraphicFramePr>
            <a:graphicFrameLocks noChangeAspect="1"/>
          </p:cNvGraphicFramePr>
          <p:nvPr>
            <p:extLst>
              <p:ext uri="{D42A27DB-BD31-4B8C-83A1-F6EECF244321}">
                <p14:modId xmlns:p14="http://schemas.microsoft.com/office/powerpoint/2010/main" val="2763874129"/>
              </p:ext>
            </p:extLst>
          </p:nvPr>
        </p:nvGraphicFramePr>
        <p:xfrm>
          <a:off x="1816099" y="4957264"/>
          <a:ext cx="403225" cy="220662"/>
        </p:xfrm>
        <a:graphic>
          <a:graphicData uri="http://schemas.openxmlformats.org/presentationml/2006/ole">
            <mc:AlternateContent xmlns:mc="http://schemas.openxmlformats.org/markup-compatibility/2006">
              <mc:Choice xmlns:v="urn:schemas-microsoft-com:vml" Requires="v">
                <p:oleObj spid="_x0000_s63704" name="公式" r:id="rId11" imgW="253800" imgH="139680" progId="Equation.3">
                  <p:embed/>
                </p:oleObj>
              </mc:Choice>
              <mc:Fallback>
                <p:oleObj name="公式" r:id="rId11" imgW="253800" imgH="139680" progId="Equation.3">
                  <p:embed/>
                  <p:pic>
                    <p:nvPicPr>
                      <p:cNvPr id="62470" name="Object 5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16099" y="4957264"/>
                        <a:ext cx="403225" cy="220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Freeform 51"/>
          <p:cNvSpPr>
            <a:spLocks/>
          </p:cNvSpPr>
          <p:nvPr/>
        </p:nvSpPr>
        <p:spPr bwMode="auto">
          <a:xfrm>
            <a:off x="2212974" y="2507751"/>
            <a:ext cx="2808288" cy="852488"/>
          </a:xfrm>
          <a:custGeom>
            <a:avLst/>
            <a:gdLst>
              <a:gd name="T0" fmla="*/ 0 w 1655"/>
              <a:gd name="T1" fmla="*/ 0 h 537"/>
              <a:gd name="T2" fmla="*/ 2147483647 w 1655"/>
              <a:gd name="T3" fmla="*/ 2147483647 h 537"/>
              <a:gd name="T4" fmla="*/ 2147483647 w 1655"/>
              <a:gd name="T5" fmla="*/ 2147483647 h 537"/>
              <a:gd name="T6" fmla="*/ 2147483647 w 1655"/>
              <a:gd name="T7" fmla="*/ 2147483647 h 537"/>
              <a:gd name="T8" fmla="*/ 2147483647 w 1655"/>
              <a:gd name="T9" fmla="*/ 2147483647 h 537"/>
              <a:gd name="T10" fmla="*/ 2147483647 w 1655"/>
              <a:gd name="T11" fmla="*/ 2147483647 h 537"/>
              <a:gd name="T12" fmla="*/ 0 60000 65536"/>
              <a:gd name="T13" fmla="*/ 0 60000 65536"/>
              <a:gd name="T14" fmla="*/ 0 60000 65536"/>
              <a:gd name="T15" fmla="*/ 0 60000 65536"/>
              <a:gd name="T16" fmla="*/ 0 60000 65536"/>
              <a:gd name="T17" fmla="*/ 0 60000 65536"/>
              <a:gd name="T18" fmla="*/ 0 w 1655"/>
              <a:gd name="T19" fmla="*/ 0 h 537"/>
              <a:gd name="T20" fmla="*/ 1655 w 1655"/>
              <a:gd name="T21" fmla="*/ 537 h 537"/>
            </a:gdLst>
            <a:ahLst/>
            <a:cxnLst>
              <a:cxn ang="T12">
                <a:pos x="T0" y="T1"/>
              </a:cxn>
              <a:cxn ang="T13">
                <a:pos x="T2" y="T3"/>
              </a:cxn>
              <a:cxn ang="T14">
                <a:pos x="T4" y="T5"/>
              </a:cxn>
              <a:cxn ang="T15">
                <a:pos x="T6" y="T7"/>
              </a:cxn>
              <a:cxn ang="T16">
                <a:pos x="T8" y="T9"/>
              </a:cxn>
              <a:cxn ang="T17">
                <a:pos x="T10" y="T11"/>
              </a:cxn>
            </a:cxnLst>
            <a:rect l="T18" t="T19" r="T20" b="T21"/>
            <a:pathLst>
              <a:path w="1655" h="537">
                <a:moveTo>
                  <a:pt x="0" y="0"/>
                </a:moveTo>
                <a:cubicBezTo>
                  <a:pt x="71" y="15"/>
                  <a:pt x="143" y="30"/>
                  <a:pt x="226" y="113"/>
                </a:cubicBezTo>
                <a:cubicBezTo>
                  <a:pt x="309" y="196"/>
                  <a:pt x="405" y="461"/>
                  <a:pt x="499" y="499"/>
                </a:cubicBezTo>
                <a:cubicBezTo>
                  <a:pt x="593" y="537"/>
                  <a:pt x="646" y="347"/>
                  <a:pt x="793" y="340"/>
                </a:cubicBezTo>
                <a:cubicBezTo>
                  <a:pt x="940" y="333"/>
                  <a:pt x="1239" y="465"/>
                  <a:pt x="1383" y="454"/>
                </a:cubicBezTo>
                <a:cubicBezTo>
                  <a:pt x="1527" y="443"/>
                  <a:pt x="1591" y="357"/>
                  <a:pt x="1655" y="272"/>
                </a:cubicBezTo>
              </a:path>
            </a:pathLst>
          </a:custGeom>
          <a:noFill/>
          <a:ln w="28575" cap="sq">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 name="Line 52"/>
          <p:cNvSpPr>
            <a:spLocks noChangeShapeType="1"/>
          </p:cNvSpPr>
          <p:nvPr/>
        </p:nvSpPr>
        <p:spPr bwMode="auto">
          <a:xfrm rot="16200000">
            <a:off x="2374105" y="4110333"/>
            <a:ext cx="1979613" cy="0"/>
          </a:xfrm>
          <a:prstGeom prst="line">
            <a:avLst/>
          </a:prstGeom>
          <a:noFill/>
          <a:ln w="12700" cap="sq">
            <a:solidFill>
              <a:srgbClr val="FF0000"/>
            </a:solidFill>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0" name="Line 53"/>
          <p:cNvSpPr>
            <a:spLocks noChangeShapeType="1"/>
          </p:cNvSpPr>
          <p:nvPr/>
        </p:nvSpPr>
        <p:spPr bwMode="auto">
          <a:xfrm rot="16200000">
            <a:off x="2986880" y="4110333"/>
            <a:ext cx="1979613" cy="0"/>
          </a:xfrm>
          <a:prstGeom prst="line">
            <a:avLst/>
          </a:prstGeom>
          <a:noFill/>
          <a:ln w="12700" cap="sq">
            <a:solidFill>
              <a:srgbClr val="FF0000"/>
            </a:solidFill>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1" name="Freeform 54"/>
          <p:cNvSpPr>
            <a:spLocks/>
          </p:cNvSpPr>
          <p:nvPr/>
        </p:nvSpPr>
        <p:spPr bwMode="auto">
          <a:xfrm>
            <a:off x="2176462" y="4573089"/>
            <a:ext cx="3060700" cy="708025"/>
          </a:xfrm>
          <a:custGeom>
            <a:avLst/>
            <a:gdLst>
              <a:gd name="T0" fmla="*/ 0 w 1928"/>
              <a:gd name="T1" fmla="*/ 2147483647 h 446"/>
              <a:gd name="T2" fmla="*/ 2147483647 w 1928"/>
              <a:gd name="T3" fmla="*/ 2147483647 h 446"/>
              <a:gd name="T4" fmla="*/ 2147483647 w 1928"/>
              <a:gd name="T5" fmla="*/ 2147483647 h 446"/>
              <a:gd name="T6" fmla="*/ 2147483647 w 1928"/>
              <a:gd name="T7" fmla="*/ 2147483647 h 446"/>
              <a:gd name="T8" fmla="*/ 2147483647 w 1928"/>
              <a:gd name="T9" fmla="*/ 2147483647 h 446"/>
              <a:gd name="T10" fmla="*/ 2147483647 w 1928"/>
              <a:gd name="T11" fmla="*/ 2147483647 h 446"/>
              <a:gd name="T12" fmla="*/ 2147483647 w 1928"/>
              <a:gd name="T13" fmla="*/ 2147483647 h 446"/>
              <a:gd name="T14" fmla="*/ 0 60000 65536"/>
              <a:gd name="T15" fmla="*/ 0 60000 65536"/>
              <a:gd name="T16" fmla="*/ 0 60000 65536"/>
              <a:gd name="T17" fmla="*/ 0 60000 65536"/>
              <a:gd name="T18" fmla="*/ 0 60000 65536"/>
              <a:gd name="T19" fmla="*/ 0 60000 65536"/>
              <a:gd name="T20" fmla="*/ 0 60000 65536"/>
              <a:gd name="T21" fmla="*/ 0 w 1928"/>
              <a:gd name="T22" fmla="*/ 0 h 446"/>
              <a:gd name="T23" fmla="*/ 1928 w 1928"/>
              <a:gd name="T24" fmla="*/ 446 h 4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28" h="446">
                <a:moveTo>
                  <a:pt x="0" y="38"/>
                </a:moveTo>
                <a:cubicBezTo>
                  <a:pt x="70" y="19"/>
                  <a:pt x="140" y="0"/>
                  <a:pt x="204" y="60"/>
                </a:cubicBezTo>
                <a:cubicBezTo>
                  <a:pt x="268" y="120"/>
                  <a:pt x="326" y="381"/>
                  <a:pt x="386" y="400"/>
                </a:cubicBezTo>
                <a:cubicBezTo>
                  <a:pt x="446" y="419"/>
                  <a:pt x="469" y="170"/>
                  <a:pt x="567" y="174"/>
                </a:cubicBezTo>
                <a:cubicBezTo>
                  <a:pt x="665" y="178"/>
                  <a:pt x="843" y="412"/>
                  <a:pt x="975" y="423"/>
                </a:cubicBezTo>
                <a:cubicBezTo>
                  <a:pt x="1107" y="434"/>
                  <a:pt x="1202" y="238"/>
                  <a:pt x="1361" y="242"/>
                </a:cubicBezTo>
                <a:cubicBezTo>
                  <a:pt x="1520" y="246"/>
                  <a:pt x="1724" y="346"/>
                  <a:pt x="1928" y="446"/>
                </a:cubicBezTo>
              </a:path>
            </a:pathLst>
          </a:custGeom>
          <a:noFill/>
          <a:ln w="28575" cap="sq">
            <a:solidFill>
              <a:srgbClr val="0000FF"/>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 name="Text Box 56"/>
          <p:cNvSpPr txBox="1">
            <a:spLocks noChangeArrowheads="1"/>
          </p:cNvSpPr>
          <p:nvPr/>
        </p:nvSpPr>
        <p:spPr bwMode="auto">
          <a:xfrm>
            <a:off x="2428874" y="4849314"/>
            <a:ext cx="17938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solidFill>
                  <a:srgbClr val="FF0000"/>
                </a:solidFill>
              </a:rPr>
              <a:t>—</a:t>
            </a:r>
          </a:p>
        </p:txBody>
      </p:sp>
      <p:sp>
        <p:nvSpPr>
          <p:cNvPr id="23" name="Line 58"/>
          <p:cNvSpPr>
            <a:spLocks noChangeShapeType="1"/>
          </p:cNvSpPr>
          <p:nvPr/>
        </p:nvSpPr>
        <p:spPr bwMode="auto">
          <a:xfrm rot="16200000">
            <a:off x="3886992" y="4110333"/>
            <a:ext cx="1979613" cy="0"/>
          </a:xfrm>
          <a:prstGeom prst="line">
            <a:avLst/>
          </a:prstGeom>
          <a:noFill/>
          <a:ln w="12700" cap="sq">
            <a:solidFill>
              <a:srgbClr val="FF0000"/>
            </a:solidFill>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4" name="Line 60"/>
          <p:cNvSpPr>
            <a:spLocks noChangeShapeType="1"/>
          </p:cNvSpPr>
          <p:nvPr/>
        </p:nvSpPr>
        <p:spPr bwMode="auto">
          <a:xfrm>
            <a:off x="6496049" y="3625351"/>
            <a:ext cx="2951163"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5" name="Line 61"/>
          <p:cNvSpPr>
            <a:spLocks noChangeShapeType="1"/>
          </p:cNvSpPr>
          <p:nvPr/>
        </p:nvSpPr>
        <p:spPr bwMode="auto">
          <a:xfrm rot="16200000">
            <a:off x="5900736" y="3031627"/>
            <a:ext cx="1476375"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6" name="Line 62"/>
          <p:cNvSpPr>
            <a:spLocks noChangeShapeType="1"/>
          </p:cNvSpPr>
          <p:nvPr/>
        </p:nvSpPr>
        <p:spPr bwMode="auto">
          <a:xfrm>
            <a:off x="6638924" y="3120526"/>
            <a:ext cx="3133725" cy="0"/>
          </a:xfrm>
          <a:prstGeom prst="line">
            <a:avLst/>
          </a:prstGeom>
          <a:noFill/>
          <a:ln w="3175" cap="sq">
            <a:solidFill>
              <a:schemeClr val="bg2"/>
            </a:solidFill>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7" name="Line 63"/>
          <p:cNvSpPr>
            <a:spLocks noChangeShapeType="1"/>
          </p:cNvSpPr>
          <p:nvPr/>
        </p:nvSpPr>
        <p:spPr bwMode="auto">
          <a:xfrm>
            <a:off x="6530974" y="4309564"/>
            <a:ext cx="3132138"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8" name="Line 64"/>
          <p:cNvSpPr>
            <a:spLocks noChangeShapeType="1"/>
          </p:cNvSpPr>
          <p:nvPr/>
        </p:nvSpPr>
        <p:spPr bwMode="auto">
          <a:xfrm rot="16200000">
            <a:off x="5954711" y="4488952"/>
            <a:ext cx="1368425" cy="0"/>
          </a:xfrm>
          <a:prstGeom prst="line">
            <a:avLst/>
          </a:prstGeom>
          <a:noFill/>
          <a:ln w="12700" cap="sq">
            <a:solidFill>
              <a:schemeClr val="tx1"/>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9" name="Line 65"/>
          <p:cNvSpPr>
            <a:spLocks noChangeShapeType="1"/>
          </p:cNvSpPr>
          <p:nvPr/>
        </p:nvSpPr>
        <p:spPr bwMode="auto">
          <a:xfrm rot="16200000">
            <a:off x="7523956" y="4073820"/>
            <a:ext cx="1979612" cy="0"/>
          </a:xfrm>
          <a:prstGeom prst="line">
            <a:avLst/>
          </a:prstGeom>
          <a:noFill/>
          <a:ln w="12700" cap="sq">
            <a:solidFill>
              <a:srgbClr val="FF0000"/>
            </a:solidFill>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0" name="Line 66"/>
          <p:cNvSpPr>
            <a:spLocks noChangeShapeType="1"/>
          </p:cNvSpPr>
          <p:nvPr/>
        </p:nvSpPr>
        <p:spPr bwMode="auto">
          <a:xfrm>
            <a:off x="6638924" y="5065214"/>
            <a:ext cx="3565525" cy="0"/>
          </a:xfrm>
          <a:prstGeom prst="line">
            <a:avLst/>
          </a:prstGeom>
          <a:noFill/>
          <a:ln w="3175" cap="sq">
            <a:solidFill>
              <a:schemeClr val="bg2"/>
            </a:solidFill>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31" name="Object 67"/>
          <p:cNvGraphicFramePr>
            <a:graphicFrameLocks noChangeAspect="1"/>
          </p:cNvGraphicFramePr>
          <p:nvPr>
            <p:extLst>
              <p:ext uri="{D42A27DB-BD31-4B8C-83A1-F6EECF244321}">
                <p14:modId xmlns:p14="http://schemas.microsoft.com/office/powerpoint/2010/main" val="996689434"/>
              </p:ext>
            </p:extLst>
          </p:nvPr>
        </p:nvGraphicFramePr>
        <p:xfrm>
          <a:off x="6711949" y="2148976"/>
          <a:ext cx="563563" cy="320675"/>
        </p:xfrm>
        <a:graphic>
          <a:graphicData uri="http://schemas.openxmlformats.org/presentationml/2006/ole">
            <mc:AlternateContent xmlns:mc="http://schemas.openxmlformats.org/markup-compatibility/2006">
              <mc:Choice xmlns:v="urn:schemas-microsoft-com:vml" Requires="v">
                <p:oleObj spid="_x0000_s63705" name="公式" r:id="rId13" imgW="355320" imgH="203040" progId="Equation.3">
                  <p:embed/>
                </p:oleObj>
              </mc:Choice>
              <mc:Fallback>
                <p:oleObj name="公式" r:id="rId13" imgW="355320" imgH="203040" progId="Equation.3">
                  <p:embed/>
                  <p:pic>
                    <p:nvPicPr>
                      <p:cNvPr id="62471" name="Object 6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11949" y="2148976"/>
                        <a:ext cx="563563"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68"/>
          <p:cNvGraphicFramePr>
            <a:graphicFrameLocks noChangeAspect="1"/>
          </p:cNvGraphicFramePr>
          <p:nvPr>
            <p:extLst>
              <p:ext uri="{D42A27DB-BD31-4B8C-83A1-F6EECF244321}">
                <p14:modId xmlns:p14="http://schemas.microsoft.com/office/powerpoint/2010/main" val="2767013283"/>
              </p:ext>
            </p:extLst>
          </p:nvPr>
        </p:nvGraphicFramePr>
        <p:xfrm>
          <a:off x="6675437" y="3769814"/>
          <a:ext cx="468312" cy="266700"/>
        </p:xfrm>
        <a:graphic>
          <a:graphicData uri="http://schemas.openxmlformats.org/presentationml/2006/ole">
            <mc:AlternateContent xmlns:mc="http://schemas.openxmlformats.org/markup-compatibility/2006">
              <mc:Choice xmlns:v="urn:schemas-microsoft-com:vml" Requires="v">
                <p:oleObj spid="_x0000_s63706" name="公式" r:id="rId14" imgW="355320" imgH="203040" progId="Equation.3">
                  <p:embed/>
                </p:oleObj>
              </mc:Choice>
              <mc:Fallback>
                <p:oleObj name="公式" r:id="rId14" imgW="355320" imgH="203040" progId="Equation.3">
                  <p:embed/>
                  <p:pic>
                    <p:nvPicPr>
                      <p:cNvPr id="62472" name="Object 6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75437" y="3769814"/>
                        <a:ext cx="468312" cy="266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69"/>
          <p:cNvGraphicFramePr>
            <a:graphicFrameLocks noChangeAspect="1"/>
          </p:cNvGraphicFramePr>
          <p:nvPr>
            <p:extLst>
              <p:ext uri="{D42A27DB-BD31-4B8C-83A1-F6EECF244321}">
                <p14:modId xmlns:p14="http://schemas.microsoft.com/office/powerpoint/2010/main" val="2827248416"/>
              </p:ext>
            </p:extLst>
          </p:nvPr>
        </p:nvGraphicFramePr>
        <p:xfrm>
          <a:off x="7613649" y="2220414"/>
          <a:ext cx="603250" cy="320675"/>
        </p:xfrm>
        <a:graphic>
          <a:graphicData uri="http://schemas.openxmlformats.org/presentationml/2006/ole">
            <mc:AlternateContent xmlns:mc="http://schemas.openxmlformats.org/markup-compatibility/2006">
              <mc:Choice xmlns:v="urn:schemas-microsoft-com:vml" Requires="v">
                <p:oleObj spid="_x0000_s63707" name="公式" r:id="rId15" imgW="380880" imgH="203040" progId="Equation.3">
                  <p:embed/>
                </p:oleObj>
              </mc:Choice>
              <mc:Fallback>
                <p:oleObj name="公式" r:id="rId15" imgW="380880" imgH="203040" progId="Equation.3">
                  <p:embed/>
                  <p:pic>
                    <p:nvPicPr>
                      <p:cNvPr id="62473" name="Object 6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13649" y="2220414"/>
                        <a:ext cx="603250"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71"/>
          <p:cNvGraphicFramePr>
            <a:graphicFrameLocks noChangeAspect="1"/>
          </p:cNvGraphicFramePr>
          <p:nvPr>
            <p:extLst>
              <p:ext uri="{D42A27DB-BD31-4B8C-83A1-F6EECF244321}">
                <p14:modId xmlns:p14="http://schemas.microsoft.com/office/powerpoint/2010/main" val="3148074478"/>
              </p:ext>
            </p:extLst>
          </p:nvPr>
        </p:nvGraphicFramePr>
        <p:xfrm>
          <a:off x="6172199" y="2941139"/>
          <a:ext cx="463550" cy="280987"/>
        </p:xfrm>
        <a:graphic>
          <a:graphicData uri="http://schemas.openxmlformats.org/presentationml/2006/ole">
            <mc:AlternateContent xmlns:mc="http://schemas.openxmlformats.org/markup-compatibility/2006">
              <mc:Choice xmlns:v="urn:schemas-microsoft-com:vml" Requires="v">
                <p:oleObj spid="_x0000_s63708" name="公式" r:id="rId16" imgW="291960" imgH="177480" progId="Equation.3">
                  <p:embed/>
                </p:oleObj>
              </mc:Choice>
              <mc:Fallback>
                <p:oleObj name="公式" r:id="rId16" imgW="291960" imgH="177480" progId="Equation.3">
                  <p:embed/>
                  <p:pic>
                    <p:nvPicPr>
                      <p:cNvPr id="62474" name="Object 7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72199" y="2941139"/>
                        <a:ext cx="463550" cy="280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72"/>
          <p:cNvGraphicFramePr>
            <a:graphicFrameLocks noChangeAspect="1"/>
          </p:cNvGraphicFramePr>
          <p:nvPr>
            <p:extLst>
              <p:ext uri="{D42A27DB-BD31-4B8C-83A1-F6EECF244321}">
                <p14:modId xmlns:p14="http://schemas.microsoft.com/office/powerpoint/2010/main" val="2747602224"/>
              </p:ext>
            </p:extLst>
          </p:nvPr>
        </p:nvGraphicFramePr>
        <p:xfrm>
          <a:off x="6243637" y="4957264"/>
          <a:ext cx="403225" cy="220662"/>
        </p:xfrm>
        <a:graphic>
          <a:graphicData uri="http://schemas.openxmlformats.org/presentationml/2006/ole">
            <mc:AlternateContent xmlns:mc="http://schemas.openxmlformats.org/markup-compatibility/2006">
              <mc:Choice xmlns:v="urn:schemas-microsoft-com:vml" Requires="v">
                <p:oleObj spid="_x0000_s63709" name="公式" r:id="rId17" imgW="253800" imgH="139680" progId="Equation.3">
                  <p:embed/>
                </p:oleObj>
              </mc:Choice>
              <mc:Fallback>
                <p:oleObj name="公式" r:id="rId17" imgW="253800" imgH="139680" progId="Equation.3">
                  <p:embed/>
                  <p:pic>
                    <p:nvPicPr>
                      <p:cNvPr id="62475" name="Object 7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243637" y="4957264"/>
                        <a:ext cx="403225" cy="220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Line 74"/>
          <p:cNvSpPr>
            <a:spLocks noChangeShapeType="1"/>
          </p:cNvSpPr>
          <p:nvPr/>
        </p:nvSpPr>
        <p:spPr bwMode="auto">
          <a:xfrm rot="16200000">
            <a:off x="6803231" y="4073820"/>
            <a:ext cx="1979612" cy="0"/>
          </a:xfrm>
          <a:prstGeom prst="line">
            <a:avLst/>
          </a:prstGeom>
          <a:noFill/>
          <a:ln w="12700" cap="sq">
            <a:solidFill>
              <a:srgbClr val="FF0000"/>
            </a:solidFill>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7" name="Line 75"/>
          <p:cNvSpPr>
            <a:spLocks noChangeShapeType="1"/>
          </p:cNvSpPr>
          <p:nvPr/>
        </p:nvSpPr>
        <p:spPr bwMode="auto">
          <a:xfrm rot="16200000">
            <a:off x="8639968" y="4073820"/>
            <a:ext cx="1979612" cy="0"/>
          </a:xfrm>
          <a:prstGeom prst="line">
            <a:avLst/>
          </a:prstGeom>
          <a:noFill/>
          <a:ln w="12700" cap="sq">
            <a:solidFill>
              <a:srgbClr val="FF0000"/>
            </a:solidFill>
            <a:round/>
            <a:headEnd/>
            <a:tailEnd type="none"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8" name="Text Box 78"/>
          <p:cNvSpPr txBox="1">
            <a:spLocks noChangeArrowheads="1"/>
          </p:cNvSpPr>
          <p:nvPr/>
        </p:nvSpPr>
        <p:spPr bwMode="auto">
          <a:xfrm>
            <a:off x="7613649" y="4795339"/>
            <a:ext cx="1444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a:solidFill>
                  <a:srgbClr val="FF0000"/>
                </a:solidFill>
              </a:rPr>
              <a:t>+</a:t>
            </a:r>
          </a:p>
        </p:txBody>
      </p:sp>
      <p:sp>
        <p:nvSpPr>
          <p:cNvPr id="39" name="Freeform 80"/>
          <p:cNvSpPr>
            <a:spLocks/>
          </p:cNvSpPr>
          <p:nvPr/>
        </p:nvSpPr>
        <p:spPr bwMode="auto">
          <a:xfrm>
            <a:off x="6640512" y="2525214"/>
            <a:ext cx="3097212" cy="865187"/>
          </a:xfrm>
          <a:custGeom>
            <a:avLst/>
            <a:gdLst>
              <a:gd name="T0" fmla="*/ 0 w 2064"/>
              <a:gd name="T1" fmla="*/ 2147483647 h 545"/>
              <a:gd name="T2" fmla="*/ 2147483647 w 2064"/>
              <a:gd name="T3" fmla="*/ 2147483647 h 545"/>
              <a:gd name="T4" fmla="*/ 2147483647 w 2064"/>
              <a:gd name="T5" fmla="*/ 2147483647 h 545"/>
              <a:gd name="T6" fmla="*/ 2147483647 w 2064"/>
              <a:gd name="T7" fmla="*/ 2147483647 h 545"/>
              <a:gd name="T8" fmla="*/ 2147483647 w 2064"/>
              <a:gd name="T9" fmla="*/ 2147483647 h 545"/>
              <a:gd name="T10" fmla="*/ 2147483647 w 2064"/>
              <a:gd name="T11" fmla="*/ 2147483647 h 545"/>
              <a:gd name="T12" fmla="*/ 0 60000 65536"/>
              <a:gd name="T13" fmla="*/ 0 60000 65536"/>
              <a:gd name="T14" fmla="*/ 0 60000 65536"/>
              <a:gd name="T15" fmla="*/ 0 60000 65536"/>
              <a:gd name="T16" fmla="*/ 0 60000 65536"/>
              <a:gd name="T17" fmla="*/ 0 60000 65536"/>
              <a:gd name="T18" fmla="*/ 0 w 2064"/>
              <a:gd name="T19" fmla="*/ 0 h 545"/>
              <a:gd name="T20" fmla="*/ 2064 w 2064"/>
              <a:gd name="T21" fmla="*/ 545 h 545"/>
            </a:gdLst>
            <a:ahLst/>
            <a:cxnLst>
              <a:cxn ang="T12">
                <a:pos x="T0" y="T1"/>
              </a:cxn>
              <a:cxn ang="T13">
                <a:pos x="T2" y="T3"/>
              </a:cxn>
              <a:cxn ang="T14">
                <a:pos x="T4" y="T5"/>
              </a:cxn>
              <a:cxn ang="T15">
                <a:pos x="T6" y="T7"/>
              </a:cxn>
              <a:cxn ang="T16">
                <a:pos x="T8" y="T9"/>
              </a:cxn>
              <a:cxn ang="T17">
                <a:pos x="T10" y="T11"/>
              </a:cxn>
            </a:cxnLst>
            <a:rect l="T18" t="T19" r="T20" b="T21"/>
            <a:pathLst>
              <a:path w="2064" h="545">
                <a:moveTo>
                  <a:pt x="0" y="57"/>
                </a:moveTo>
                <a:cubicBezTo>
                  <a:pt x="92" y="28"/>
                  <a:pt x="185" y="0"/>
                  <a:pt x="363" y="80"/>
                </a:cubicBezTo>
                <a:cubicBezTo>
                  <a:pt x="541" y="160"/>
                  <a:pt x="896" y="523"/>
                  <a:pt x="1066" y="534"/>
                </a:cubicBezTo>
                <a:cubicBezTo>
                  <a:pt x="1236" y="545"/>
                  <a:pt x="1282" y="205"/>
                  <a:pt x="1384" y="148"/>
                </a:cubicBezTo>
                <a:cubicBezTo>
                  <a:pt x="1486" y="91"/>
                  <a:pt x="1566" y="130"/>
                  <a:pt x="1679" y="194"/>
                </a:cubicBezTo>
                <a:cubicBezTo>
                  <a:pt x="1792" y="258"/>
                  <a:pt x="1928" y="396"/>
                  <a:pt x="2064" y="534"/>
                </a:cubicBezTo>
              </a:path>
            </a:pathLst>
          </a:custGeom>
          <a:noFill/>
          <a:ln w="25400" cap="sq">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0" name="Freeform 81"/>
          <p:cNvSpPr>
            <a:spLocks/>
          </p:cNvSpPr>
          <p:nvPr/>
        </p:nvSpPr>
        <p:spPr bwMode="auto">
          <a:xfrm>
            <a:off x="6640512" y="4525464"/>
            <a:ext cx="3673475" cy="712787"/>
          </a:xfrm>
          <a:custGeom>
            <a:avLst/>
            <a:gdLst>
              <a:gd name="T0" fmla="*/ 0 w 2314"/>
              <a:gd name="T1" fmla="*/ 2147483647 h 449"/>
              <a:gd name="T2" fmla="*/ 2147483647 w 2314"/>
              <a:gd name="T3" fmla="*/ 2147483647 h 449"/>
              <a:gd name="T4" fmla="*/ 2147483647 w 2314"/>
              <a:gd name="T5" fmla="*/ 2147483647 h 449"/>
              <a:gd name="T6" fmla="*/ 2147483647 w 2314"/>
              <a:gd name="T7" fmla="*/ 2147483647 h 449"/>
              <a:gd name="T8" fmla="*/ 2147483647 w 2314"/>
              <a:gd name="T9" fmla="*/ 2147483647 h 449"/>
              <a:gd name="T10" fmla="*/ 2147483647 w 2314"/>
              <a:gd name="T11" fmla="*/ 2147483647 h 449"/>
              <a:gd name="T12" fmla="*/ 2147483647 w 2314"/>
              <a:gd name="T13" fmla="*/ 2147483647 h 449"/>
              <a:gd name="T14" fmla="*/ 0 60000 65536"/>
              <a:gd name="T15" fmla="*/ 0 60000 65536"/>
              <a:gd name="T16" fmla="*/ 0 60000 65536"/>
              <a:gd name="T17" fmla="*/ 0 60000 65536"/>
              <a:gd name="T18" fmla="*/ 0 60000 65536"/>
              <a:gd name="T19" fmla="*/ 0 60000 65536"/>
              <a:gd name="T20" fmla="*/ 0 60000 65536"/>
              <a:gd name="T21" fmla="*/ 0 w 2314"/>
              <a:gd name="T22" fmla="*/ 0 h 449"/>
              <a:gd name="T23" fmla="*/ 2314 w 2314"/>
              <a:gd name="T24" fmla="*/ 449 h 4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14" h="449">
                <a:moveTo>
                  <a:pt x="0" y="22"/>
                </a:moveTo>
                <a:cubicBezTo>
                  <a:pt x="89" y="11"/>
                  <a:pt x="178" y="0"/>
                  <a:pt x="272" y="68"/>
                </a:cubicBezTo>
                <a:cubicBezTo>
                  <a:pt x="366" y="136"/>
                  <a:pt x="476" y="411"/>
                  <a:pt x="567" y="430"/>
                </a:cubicBezTo>
                <a:cubicBezTo>
                  <a:pt x="658" y="449"/>
                  <a:pt x="730" y="181"/>
                  <a:pt x="817" y="181"/>
                </a:cubicBezTo>
                <a:cubicBezTo>
                  <a:pt x="904" y="181"/>
                  <a:pt x="980" y="430"/>
                  <a:pt x="1089" y="430"/>
                </a:cubicBezTo>
                <a:cubicBezTo>
                  <a:pt x="1198" y="430"/>
                  <a:pt x="1270" y="181"/>
                  <a:pt x="1474" y="181"/>
                </a:cubicBezTo>
                <a:cubicBezTo>
                  <a:pt x="1678" y="181"/>
                  <a:pt x="1996" y="305"/>
                  <a:pt x="2314" y="430"/>
                </a:cubicBezTo>
              </a:path>
            </a:pathLst>
          </a:custGeom>
          <a:noFill/>
          <a:ln w="25400" cap="sq">
            <a:solidFill>
              <a:srgbClr val="0000FF"/>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 name="Text Box 82"/>
          <p:cNvSpPr txBox="1">
            <a:spLocks noChangeArrowheads="1"/>
          </p:cNvSpPr>
          <p:nvPr/>
        </p:nvSpPr>
        <p:spPr bwMode="auto">
          <a:xfrm>
            <a:off x="8513762" y="4741364"/>
            <a:ext cx="1444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a:solidFill>
                  <a:srgbClr val="FF0000"/>
                </a:solidFill>
              </a:rPr>
              <a:t>+</a:t>
            </a:r>
          </a:p>
        </p:txBody>
      </p:sp>
      <p:sp>
        <p:nvSpPr>
          <p:cNvPr id="42" name="Text Box 85"/>
          <p:cNvSpPr txBox="1">
            <a:spLocks noChangeArrowheads="1"/>
          </p:cNvSpPr>
          <p:nvPr/>
        </p:nvSpPr>
        <p:spPr bwMode="auto">
          <a:xfrm>
            <a:off x="3400424" y="4849314"/>
            <a:ext cx="17938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solidFill>
                  <a:srgbClr val="FF0000"/>
                </a:solidFill>
              </a:rPr>
              <a:t>—</a:t>
            </a:r>
          </a:p>
        </p:txBody>
      </p:sp>
      <p:sp>
        <p:nvSpPr>
          <p:cNvPr id="43" name="Text Box 86"/>
          <p:cNvSpPr txBox="1">
            <a:spLocks noChangeArrowheads="1"/>
          </p:cNvSpPr>
          <p:nvPr/>
        </p:nvSpPr>
        <p:spPr bwMode="auto">
          <a:xfrm>
            <a:off x="7037387" y="4815976"/>
            <a:ext cx="179387"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solidFill>
                  <a:srgbClr val="FF0000"/>
                </a:solidFill>
              </a:rPr>
              <a:t>—</a:t>
            </a:r>
          </a:p>
        </p:txBody>
      </p:sp>
    </p:spTree>
    <p:extLst>
      <p:ext uri="{BB962C8B-B14F-4D97-AF65-F5344CB8AC3E}">
        <p14:creationId xmlns:p14="http://schemas.microsoft.com/office/powerpoint/2010/main" val="27944001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5.1 </a:t>
            </a:r>
            <a:r>
              <a:rPr lang="zh-CN" altLang="en-US" dirty="0"/>
              <a:t>基本</a:t>
            </a:r>
            <a:r>
              <a:rPr lang="zh-CN" altLang="en-US" dirty="0" smtClean="0"/>
              <a:t>概念</a:t>
            </a:r>
            <a:endParaRPr lang="zh-CN" altLang="en-US" dirty="0"/>
          </a:p>
        </p:txBody>
      </p:sp>
      <p:sp>
        <p:nvSpPr>
          <p:cNvPr id="3" name="Text Box 6"/>
          <p:cNvSpPr txBox="1">
            <a:spLocks noChangeArrowheads="1"/>
          </p:cNvSpPr>
          <p:nvPr/>
        </p:nvSpPr>
        <p:spPr bwMode="auto">
          <a:xfrm>
            <a:off x="519112" y="4140200"/>
            <a:ext cx="11156951" cy="2230398"/>
          </a:xfrm>
          <a:prstGeom prst="roundRect">
            <a:avLst/>
          </a:prstGeom>
          <a:solidFill>
            <a:schemeClr val="accent1">
              <a:lumMod val="10000"/>
              <a:lumOff val="90000"/>
            </a:schemeClr>
          </a:solid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762000" indent="-762000" eaLnBrk="1" hangingPunct="1">
              <a:lnSpc>
                <a:spcPct val="150000"/>
              </a:lnSpc>
              <a:spcBef>
                <a:spcPts val="600"/>
              </a:spcBef>
            </a:pPr>
            <a:r>
              <a:rPr lang="zh-CN" altLang="en-US" sz="2000" dirty="0">
                <a:latin typeface="+mn-ea"/>
                <a:ea typeface="+mn-ea"/>
              </a:rPr>
              <a:t>可见：输入为谐波（正弦）信号时，线性定常系统的稳态输出也为谐波（正弦）信号，只是输出的幅值是输入幅值的</a:t>
            </a:r>
            <a:r>
              <a:rPr lang="en-US" altLang="zh-CN" sz="2000" dirty="0">
                <a:latin typeface="+mn-ea"/>
                <a:ea typeface="+mn-ea"/>
              </a:rPr>
              <a:t>|</a:t>
            </a:r>
            <a:r>
              <a:rPr lang="el-GR" altLang="zh-CN" sz="2000" i="1" dirty="0">
                <a:latin typeface="+mn-ea"/>
                <a:ea typeface="+mn-ea"/>
              </a:rPr>
              <a:t>Φ</a:t>
            </a:r>
            <a:r>
              <a:rPr lang="en-US" altLang="zh-CN" sz="2000" i="1" dirty="0">
                <a:latin typeface="+mn-ea"/>
                <a:ea typeface="+mn-ea"/>
              </a:rPr>
              <a:t>(j</a:t>
            </a:r>
            <a:r>
              <a:rPr lang="el-GR" altLang="zh-CN" sz="2000" i="1" dirty="0">
                <a:latin typeface="+mn-ea"/>
                <a:ea typeface="+mn-ea"/>
              </a:rPr>
              <a:t>ω</a:t>
            </a:r>
            <a:r>
              <a:rPr lang="en-US" altLang="zh-CN" sz="2000" i="1" dirty="0">
                <a:latin typeface="+mn-ea"/>
                <a:ea typeface="+mn-ea"/>
              </a:rPr>
              <a:t>)</a:t>
            </a:r>
            <a:r>
              <a:rPr lang="en-US" altLang="zh-CN" sz="2000" dirty="0">
                <a:latin typeface="+mn-ea"/>
                <a:ea typeface="+mn-ea"/>
              </a:rPr>
              <a:t>|</a:t>
            </a:r>
            <a:r>
              <a:rPr lang="zh-CN" altLang="en-US" sz="2000" dirty="0">
                <a:latin typeface="+mn-ea"/>
                <a:ea typeface="+mn-ea"/>
              </a:rPr>
              <a:t>倍，输出的初相位</a:t>
            </a:r>
            <a:r>
              <a:rPr lang="el-GR" altLang="zh-CN" sz="2000" i="1" dirty="0">
                <a:latin typeface="+mn-ea"/>
                <a:ea typeface="+mn-ea"/>
              </a:rPr>
              <a:t>φ</a:t>
            </a:r>
            <a:r>
              <a:rPr lang="en-US" altLang="zh-CN" sz="2000" i="1" dirty="0">
                <a:latin typeface="+mn-ea"/>
                <a:ea typeface="+mn-ea"/>
              </a:rPr>
              <a:t>(</a:t>
            </a:r>
            <a:r>
              <a:rPr lang="el-GR" altLang="zh-CN" sz="2000" i="1" dirty="0">
                <a:latin typeface="+mn-ea"/>
                <a:ea typeface="+mn-ea"/>
              </a:rPr>
              <a:t>ω</a:t>
            </a:r>
            <a:r>
              <a:rPr lang="en-US" altLang="zh-CN" sz="2000" i="1" dirty="0">
                <a:latin typeface="+mn-ea"/>
                <a:ea typeface="+mn-ea"/>
              </a:rPr>
              <a:t>)</a:t>
            </a:r>
            <a:r>
              <a:rPr lang="zh-CN" altLang="en-US" sz="2000" dirty="0">
                <a:latin typeface="+mn-ea"/>
                <a:ea typeface="+mn-ea"/>
              </a:rPr>
              <a:t>是输出初相位与输入初相位之差。</a:t>
            </a:r>
            <a:endParaRPr lang="en-US" altLang="zh-CN" sz="2000" dirty="0">
              <a:latin typeface="+mn-ea"/>
              <a:ea typeface="+mn-ea"/>
            </a:endParaRPr>
          </a:p>
          <a:p>
            <a:pPr indent="514350" eaLnBrk="1" hangingPunct="1">
              <a:lnSpc>
                <a:spcPct val="150000"/>
              </a:lnSpc>
              <a:spcBef>
                <a:spcPts val="600"/>
              </a:spcBef>
            </a:pPr>
            <a:r>
              <a:rPr lang="zh-CN" altLang="en-US" sz="2000" b="1" dirty="0" smtClean="0">
                <a:solidFill>
                  <a:srgbClr val="C00000"/>
                </a:solidFill>
                <a:latin typeface="+mj-ea"/>
                <a:ea typeface="+mj-ea"/>
              </a:rPr>
              <a:t>显然</a:t>
            </a:r>
            <a:r>
              <a:rPr lang="zh-CN" altLang="en-US" sz="2000" b="1" dirty="0">
                <a:solidFill>
                  <a:srgbClr val="C00000"/>
                </a:solidFill>
                <a:latin typeface="+mj-ea"/>
                <a:ea typeface="+mj-ea"/>
              </a:rPr>
              <a:t>，获得系统频率响应的关键是计算函数</a:t>
            </a:r>
            <a:r>
              <a:rPr lang="en-US" altLang="zh-CN" sz="2000" b="1" dirty="0">
                <a:solidFill>
                  <a:srgbClr val="C00000"/>
                </a:solidFill>
                <a:latin typeface="+mj-ea"/>
                <a:ea typeface="+mj-ea"/>
              </a:rPr>
              <a:t>|</a:t>
            </a:r>
            <a:r>
              <a:rPr lang="el-GR" altLang="zh-CN" sz="2000" b="1" i="1" dirty="0">
                <a:solidFill>
                  <a:srgbClr val="C00000"/>
                </a:solidFill>
                <a:latin typeface="+mj-ea"/>
                <a:ea typeface="+mj-ea"/>
              </a:rPr>
              <a:t>Φ</a:t>
            </a:r>
            <a:r>
              <a:rPr lang="en-US" altLang="zh-CN" sz="2000" b="1" i="1" dirty="0">
                <a:solidFill>
                  <a:srgbClr val="C00000"/>
                </a:solidFill>
                <a:latin typeface="+mj-ea"/>
                <a:ea typeface="+mj-ea"/>
              </a:rPr>
              <a:t>(</a:t>
            </a:r>
            <a:r>
              <a:rPr lang="el-GR" altLang="zh-CN" sz="2000" b="1" i="1" dirty="0">
                <a:solidFill>
                  <a:srgbClr val="C00000"/>
                </a:solidFill>
                <a:latin typeface="+mj-ea"/>
                <a:ea typeface="+mj-ea"/>
              </a:rPr>
              <a:t>ω</a:t>
            </a:r>
            <a:r>
              <a:rPr lang="en-US" altLang="zh-CN" sz="2000" b="1" i="1" dirty="0">
                <a:solidFill>
                  <a:srgbClr val="C00000"/>
                </a:solidFill>
                <a:latin typeface="+mj-ea"/>
                <a:ea typeface="+mj-ea"/>
              </a:rPr>
              <a:t>)</a:t>
            </a:r>
            <a:r>
              <a:rPr lang="en-US" altLang="zh-CN" sz="2000" b="1" dirty="0">
                <a:solidFill>
                  <a:srgbClr val="C00000"/>
                </a:solidFill>
                <a:latin typeface="+mj-ea"/>
                <a:ea typeface="+mj-ea"/>
              </a:rPr>
              <a:t>|</a:t>
            </a:r>
            <a:r>
              <a:rPr lang="zh-CN" altLang="en-US" sz="2000" b="1" dirty="0">
                <a:solidFill>
                  <a:srgbClr val="C00000"/>
                </a:solidFill>
                <a:latin typeface="+mj-ea"/>
                <a:ea typeface="+mj-ea"/>
              </a:rPr>
              <a:t>和函数</a:t>
            </a:r>
            <a:r>
              <a:rPr lang="el-GR" altLang="zh-CN" sz="2000" b="1" i="1" dirty="0">
                <a:solidFill>
                  <a:srgbClr val="C00000"/>
                </a:solidFill>
                <a:latin typeface="+mj-ea"/>
                <a:ea typeface="+mj-ea"/>
              </a:rPr>
              <a:t>φ</a:t>
            </a:r>
            <a:r>
              <a:rPr lang="en-US" altLang="zh-CN" sz="2000" b="1" i="1" dirty="0">
                <a:solidFill>
                  <a:srgbClr val="C00000"/>
                </a:solidFill>
                <a:latin typeface="+mj-ea"/>
                <a:ea typeface="+mj-ea"/>
              </a:rPr>
              <a:t>(</a:t>
            </a:r>
            <a:r>
              <a:rPr lang="el-GR" altLang="zh-CN" sz="2000" b="1" i="1" dirty="0">
                <a:solidFill>
                  <a:srgbClr val="C00000"/>
                </a:solidFill>
                <a:latin typeface="+mj-ea"/>
                <a:ea typeface="+mj-ea"/>
              </a:rPr>
              <a:t>ω</a:t>
            </a:r>
            <a:r>
              <a:rPr lang="en-US" altLang="zh-CN" sz="2000" b="1" i="1" dirty="0">
                <a:solidFill>
                  <a:srgbClr val="C00000"/>
                </a:solidFill>
                <a:latin typeface="+mj-ea"/>
                <a:ea typeface="+mj-ea"/>
              </a:rPr>
              <a:t>)</a:t>
            </a:r>
            <a:r>
              <a:rPr lang="zh-CN" altLang="en-US" sz="2000" b="1" dirty="0">
                <a:solidFill>
                  <a:srgbClr val="C00000"/>
                </a:solidFill>
                <a:latin typeface="+mj-ea"/>
                <a:ea typeface="+mj-ea"/>
              </a:rPr>
              <a:t>，或者问题归结为函数</a:t>
            </a:r>
            <a:r>
              <a:rPr lang="en-US" altLang="zh-CN" sz="2000" b="1" dirty="0">
                <a:solidFill>
                  <a:srgbClr val="C00000"/>
                </a:solidFill>
                <a:latin typeface="+mj-ea"/>
                <a:ea typeface="+mj-ea"/>
              </a:rPr>
              <a:t>|</a:t>
            </a:r>
            <a:r>
              <a:rPr lang="el-GR" altLang="zh-CN" sz="2000" b="1" i="1" dirty="0">
                <a:solidFill>
                  <a:srgbClr val="C00000"/>
                </a:solidFill>
                <a:latin typeface="+mj-ea"/>
                <a:ea typeface="+mj-ea"/>
              </a:rPr>
              <a:t>Φ</a:t>
            </a:r>
            <a:r>
              <a:rPr lang="en-US" altLang="zh-CN" sz="2000" b="1" i="1" dirty="0">
                <a:solidFill>
                  <a:srgbClr val="C00000"/>
                </a:solidFill>
                <a:latin typeface="+mj-ea"/>
                <a:ea typeface="+mj-ea"/>
              </a:rPr>
              <a:t>(</a:t>
            </a:r>
            <a:r>
              <a:rPr lang="el-GR" altLang="zh-CN" sz="2000" b="1" i="1" dirty="0">
                <a:solidFill>
                  <a:srgbClr val="C00000"/>
                </a:solidFill>
                <a:latin typeface="+mj-ea"/>
                <a:ea typeface="+mj-ea"/>
              </a:rPr>
              <a:t>ω</a:t>
            </a:r>
            <a:r>
              <a:rPr lang="en-US" altLang="zh-CN" sz="2000" b="1" i="1" dirty="0">
                <a:solidFill>
                  <a:srgbClr val="C00000"/>
                </a:solidFill>
                <a:latin typeface="+mj-ea"/>
                <a:ea typeface="+mj-ea"/>
              </a:rPr>
              <a:t>)</a:t>
            </a:r>
            <a:r>
              <a:rPr lang="en-US" altLang="zh-CN" sz="2000" b="1" dirty="0">
                <a:solidFill>
                  <a:srgbClr val="C00000"/>
                </a:solidFill>
                <a:latin typeface="+mj-ea"/>
                <a:ea typeface="+mj-ea"/>
              </a:rPr>
              <a:t>|</a:t>
            </a:r>
            <a:r>
              <a:rPr lang="zh-CN" altLang="en-US" sz="2000" b="1" dirty="0">
                <a:solidFill>
                  <a:srgbClr val="C00000"/>
                </a:solidFill>
                <a:latin typeface="+mj-ea"/>
                <a:ea typeface="+mj-ea"/>
              </a:rPr>
              <a:t>和函数</a:t>
            </a:r>
            <a:r>
              <a:rPr lang="el-GR" altLang="zh-CN" sz="2000" b="1" i="1" dirty="0">
                <a:solidFill>
                  <a:srgbClr val="C00000"/>
                </a:solidFill>
                <a:latin typeface="+mj-ea"/>
                <a:ea typeface="+mj-ea"/>
              </a:rPr>
              <a:t>φ</a:t>
            </a:r>
            <a:r>
              <a:rPr lang="en-US" altLang="zh-CN" sz="2000" b="1" i="1" dirty="0">
                <a:solidFill>
                  <a:srgbClr val="C00000"/>
                </a:solidFill>
                <a:latin typeface="+mj-ea"/>
                <a:ea typeface="+mj-ea"/>
              </a:rPr>
              <a:t>(</a:t>
            </a:r>
            <a:r>
              <a:rPr lang="el-GR" altLang="zh-CN" sz="2000" b="1" i="1" dirty="0">
                <a:solidFill>
                  <a:srgbClr val="C00000"/>
                </a:solidFill>
                <a:latin typeface="+mj-ea"/>
                <a:ea typeface="+mj-ea"/>
              </a:rPr>
              <a:t>ω</a:t>
            </a:r>
            <a:r>
              <a:rPr lang="en-US" altLang="zh-CN" sz="2000" b="1" i="1" dirty="0">
                <a:solidFill>
                  <a:srgbClr val="C00000"/>
                </a:solidFill>
                <a:latin typeface="+mj-ea"/>
                <a:ea typeface="+mj-ea"/>
              </a:rPr>
              <a:t>)</a:t>
            </a:r>
            <a:r>
              <a:rPr lang="zh-CN" altLang="en-US" sz="2000" b="1" dirty="0">
                <a:solidFill>
                  <a:srgbClr val="C00000"/>
                </a:solidFill>
                <a:latin typeface="+mj-ea"/>
                <a:ea typeface="+mj-ea"/>
              </a:rPr>
              <a:t>的计算与分析。</a:t>
            </a:r>
            <a:endParaRPr lang="zh-CN" altLang="el-GR" sz="2000" b="1" dirty="0">
              <a:solidFill>
                <a:srgbClr val="C00000"/>
              </a:solidFill>
              <a:latin typeface="+mj-ea"/>
              <a:ea typeface="+mj-ea"/>
            </a:endParaRPr>
          </a:p>
        </p:txBody>
      </p:sp>
      <p:graphicFrame>
        <p:nvGraphicFramePr>
          <p:cNvPr id="4" name="Object 23"/>
          <p:cNvGraphicFramePr>
            <a:graphicFrameLocks noChangeAspect="1"/>
          </p:cNvGraphicFramePr>
          <p:nvPr>
            <p:extLst>
              <p:ext uri="{D42A27DB-BD31-4B8C-83A1-F6EECF244321}">
                <p14:modId xmlns:p14="http://schemas.microsoft.com/office/powerpoint/2010/main" val="3293773042"/>
              </p:ext>
            </p:extLst>
          </p:nvPr>
        </p:nvGraphicFramePr>
        <p:xfrm>
          <a:off x="2851943" y="2449512"/>
          <a:ext cx="6408738" cy="1481137"/>
        </p:xfrm>
        <a:graphic>
          <a:graphicData uri="http://schemas.openxmlformats.org/presentationml/2006/ole">
            <mc:AlternateContent xmlns:mc="http://schemas.openxmlformats.org/markup-compatibility/2006">
              <mc:Choice xmlns:v="urn:schemas-microsoft-com:vml" Requires="v">
                <p:oleObj spid="_x0000_s5240" r:id="rId3" imgW="4178300" imgH="965200" progId="Equation.3">
                  <p:embed/>
                </p:oleObj>
              </mc:Choice>
              <mc:Fallback>
                <p:oleObj r:id="rId3" imgW="4178300" imgH="965200" progId="Equation.3">
                  <p:embed/>
                  <p:pic>
                    <p:nvPicPr>
                      <p:cNvPr id="4098" name="Object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1943" y="2449512"/>
                        <a:ext cx="6408738" cy="1481137"/>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6"/>
          <p:cNvSpPr txBox="1">
            <a:spLocks noChangeArrowheads="1"/>
          </p:cNvSpPr>
          <p:nvPr/>
        </p:nvSpPr>
        <p:spPr bwMode="auto">
          <a:xfrm>
            <a:off x="519113" y="1101725"/>
            <a:ext cx="15954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所以，有：</a:t>
            </a:r>
            <a:endParaRPr lang="zh-CN" altLang="el-GR" sz="2000" dirty="0">
              <a:latin typeface="+mn-ea"/>
              <a:ea typeface="+mn-ea"/>
            </a:endParaRPr>
          </a:p>
        </p:txBody>
      </p:sp>
      <p:graphicFrame>
        <p:nvGraphicFramePr>
          <p:cNvPr id="6" name="Object 6"/>
          <p:cNvGraphicFramePr>
            <a:graphicFrameLocks noChangeAspect="1"/>
          </p:cNvGraphicFramePr>
          <p:nvPr>
            <p:extLst>
              <p:ext uri="{D42A27DB-BD31-4B8C-83A1-F6EECF244321}">
                <p14:modId xmlns:p14="http://schemas.microsoft.com/office/powerpoint/2010/main" val="3964328226"/>
              </p:ext>
            </p:extLst>
          </p:nvPr>
        </p:nvGraphicFramePr>
        <p:xfrm>
          <a:off x="2768600" y="1536726"/>
          <a:ext cx="6575425" cy="647700"/>
        </p:xfrm>
        <a:graphic>
          <a:graphicData uri="http://schemas.openxmlformats.org/presentationml/2006/ole">
            <mc:AlternateContent xmlns:mc="http://schemas.openxmlformats.org/markup-compatibility/2006">
              <mc:Choice xmlns:v="urn:schemas-microsoft-com:vml" Requires="v">
                <p:oleObj spid="_x0000_s5241" r:id="rId5" imgW="4521200" imgH="444500" progId="Equation.3">
                  <p:embed/>
                </p:oleObj>
              </mc:Choice>
              <mc:Fallback>
                <p:oleObj r:id="rId5" imgW="4521200" imgH="444500" progId="Equation.3">
                  <p:embed/>
                  <p:pic>
                    <p:nvPicPr>
                      <p:cNvPr id="4099"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68600" y="1536726"/>
                        <a:ext cx="65754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Text Box 135"/>
          <p:cNvSpPr txBox="1">
            <a:spLocks noChangeArrowheads="1"/>
          </p:cNvSpPr>
          <p:nvPr/>
        </p:nvSpPr>
        <p:spPr bwMode="auto">
          <a:xfrm>
            <a:off x="1020762" y="2600377"/>
            <a:ext cx="17541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系统稳态输出</a:t>
            </a:r>
          </a:p>
        </p:txBody>
      </p:sp>
    </p:spTree>
    <p:extLst>
      <p:ext uri="{BB962C8B-B14F-4D97-AF65-F5344CB8AC3E}">
        <p14:creationId xmlns:p14="http://schemas.microsoft.com/office/powerpoint/2010/main" val="1999552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5.4 </a:t>
            </a:r>
            <a:r>
              <a:rPr lang="zh-CN" altLang="en-US" dirty="0"/>
              <a:t>控制系统的</a:t>
            </a:r>
            <a:r>
              <a:rPr lang="zh-CN" altLang="en-US" dirty="0" smtClean="0"/>
              <a:t>相对稳定性</a:t>
            </a:r>
            <a:endParaRPr lang="zh-CN" altLang="en-US" dirty="0"/>
          </a:p>
        </p:txBody>
      </p:sp>
      <p:sp>
        <p:nvSpPr>
          <p:cNvPr id="3" name="Text Box 14"/>
          <p:cNvSpPr txBox="1">
            <a:spLocks noChangeArrowheads="1"/>
          </p:cNvSpPr>
          <p:nvPr/>
        </p:nvSpPr>
        <p:spPr bwMode="auto">
          <a:xfrm>
            <a:off x="515938" y="1364530"/>
            <a:ext cx="11160124" cy="848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22300" eaLnBrk="1" hangingPunct="1">
              <a:lnSpc>
                <a:spcPct val="120000"/>
              </a:lnSpc>
              <a:spcBef>
                <a:spcPct val="50000"/>
              </a:spcBef>
            </a:pPr>
            <a:r>
              <a:rPr lang="zh-CN" altLang="en-US" sz="2400" dirty="0" smtClean="0">
                <a:latin typeface="+mn-ea"/>
                <a:ea typeface="+mn-ea"/>
              </a:rPr>
              <a:t>在</a:t>
            </a:r>
            <a:r>
              <a:rPr lang="zh-CN" altLang="en-US" sz="2400" dirty="0">
                <a:latin typeface="+mn-ea"/>
                <a:ea typeface="+mn-ea"/>
              </a:rPr>
              <a:t>系统设计中，不仅要求系统稳定，而且还希望系统具备适当的的稳定性储备</a:t>
            </a:r>
            <a:r>
              <a:rPr lang="en-US" altLang="zh-CN" sz="2400" dirty="0">
                <a:latin typeface="+mn-ea"/>
                <a:ea typeface="+mn-ea"/>
              </a:rPr>
              <a:t>——</a:t>
            </a:r>
            <a:r>
              <a:rPr lang="zh-CN" altLang="en-US" sz="2400" dirty="0">
                <a:latin typeface="+mn-ea"/>
                <a:ea typeface="+mn-ea"/>
              </a:rPr>
              <a:t>即</a:t>
            </a:r>
            <a:r>
              <a:rPr lang="zh-CN" altLang="en-US" sz="2400" b="1" dirty="0">
                <a:solidFill>
                  <a:srgbClr val="C00000"/>
                </a:solidFill>
                <a:latin typeface="+mj-ea"/>
                <a:ea typeface="+mj-ea"/>
              </a:rPr>
              <a:t>裕量。</a:t>
            </a:r>
          </a:p>
        </p:txBody>
      </p:sp>
      <p:sp>
        <p:nvSpPr>
          <p:cNvPr id="4" name="Line 21"/>
          <p:cNvSpPr>
            <a:spLocks noChangeShapeType="1"/>
          </p:cNvSpPr>
          <p:nvPr/>
        </p:nvSpPr>
        <p:spPr bwMode="auto">
          <a:xfrm>
            <a:off x="8712201" y="3835400"/>
            <a:ext cx="1763712" cy="0"/>
          </a:xfrm>
          <a:prstGeom prst="line">
            <a:avLst/>
          </a:prstGeom>
          <a:noFill/>
          <a:ln w="1905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5" name="Line 22"/>
          <p:cNvSpPr>
            <a:spLocks noChangeShapeType="1"/>
          </p:cNvSpPr>
          <p:nvPr/>
        </p:nvSpPr>
        <p:spPr bwMode="auto">
          <a:xfrm flipV="1">
            <a:off x="9932988" y="3151188"/>
            <a:ext cx="0" cy="2124075"/>
          </a:xfrm>
          <a:prstGeom prst="line">
            <a:avLst/>
          </a:prstGeom>
          <a:noFill/>
          <a:ln w="1905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6" name="Text Box 23"/>
          <p:cNvSpPr txBox="1">
            <a:spLocks noChangeArrowheads="1"/>
          </p:cNvSpPr>
          <p:nvPr/>
        </p:nvSpPr>
        <p:spPr bwMode="auto">
          <a:xfrm>
            <a:off x="9688513" y="3830638"/>
            <a:ext cx="2857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0</a:t>
            </a:r>
          </a:p>
        </p:txBody>
      </p:sp>
      <p:sp>
        <p:nvSpPr>
          <p:cNvPr id="7" name="Rectangle 24"/>
          <p:cNvSpPr>
            <a:spLocks noChangeArrowheads="1"/>
          </p:cNvSpPr>
          <p:nvPr/>
        </p:nvSpPr>
        <p:spPr bwMode="auto">
          <a:xfrm>
            <a:off x="10188576" y="3475038"/>
            <a:ext cx="3714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i="1"/>
              <a:t>Re</a:t>
            </a:r>
          </a:p>
        </p:txBody>
      </p:sp>
      <p:sp>
        <p:nvSpPr>
          <p:cNvPr id="8" name="Rectangle 25"/>
          <p:cNvSpPr>
            <a:spLocks noChangeArrowheads="1"/>
          </p:cNvSpPr>
          <p:nvPr/>
        </p:nvSpPr>
        <p:spPr bwMode="auto">
          <a:xfrm>
            <a:off x="10007601" y="3116263"/>
            <a:ext cx="3714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i="1"/>
              <a:t>Im</a:t>
            </a:r>
          </a:p>
        </p:txBody>
      </p:sp>
      <p:sp>
        <p:nvSpPr>
          <p:cNvPr id="9" name="Text Box 39"/>
          <p:cNvSpPr txBox="1">
            <a:spLocks noChangeArrowheads="1"/>
          </p:cNvSpPr>
          <p:nvPr/>
        </p:nvSpPr>
        <p:spPr bwMode="auto">
          <a:xfrm>
            <a:off x="515938" y="2420106"/>
            <a:ext cx="111410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smtClean="0">
                <a:latin typeface="+mn-ea"/>
                <a:ea typeface="+mn-ea"/>
              </a:rPr>
              <a:t>根据</a:t>
            </a:r>
            <a:r>
              <a:rPr lang="zh-CN" altLang="en-US" sz="2000" dirty="0">
                <a:latin typeface="+mn-ea"/>
                <a:ea typeface="+mn-ea"/>
              </a:rPr>
              <a:t>最小相位系统的开环传递函数的频率特性</a:t>
            </a:r>
            <a:r>
              <a:rPr lang="zh-CN" altLang="en-US" sz="2000" dirty="0" smtClean="0">
                <a:latin typeface="+mn-ea"/>
                <a:ea typeface="+mn-ea"/>
              </a:rPr>
              <a:t>与 </a:t>
            </a:r>
            <a:r>
              <a:rPr lang="en-US" altLang="zh-CN" sz="2000" b="1" dirty="0" smtClean="0">
                <a:latin typeface="+mj-ea"/>
                <a:ea typeface="+mj-ea"/>
              </a:rPr>
              <a:t>(-</a:t>
            </a:r>
            <a:r>
              <a:rPr lang="en-US" altLang="zh-CN" sz="2000" b="1" dirty="0">
                <a:latin typeface="+mj-ea"/>
                <a:ea typeface="+mj-ea"/>
              </a:rPr>
              <a:t>1</a:t>
            </a:r>
            <a:r>
              <a:rPr lang="zh-CN" altLang="en-US" sz="2000" b="1" dirty="0">
                <a:latin typeface="+mj-ea"/>
                <a:ea typeface="+mj-ea"/>
              </a:rPr>
              <a:t>，</a:t>
            </a:r>
            <a:r>
              <a:rPr lang="en-US" altLang="zh-CN" sz="2000" b="1" i="1" dirty="0" smtClean="0">
                <a:latin typeface="+mj-ea"/>
                <a:ea typeface="+mj-ea"/>
              </a:rPr>
              <a:t>j </a:t>
            </a:r>
            <a:r>
              <a:rPr lang="en-US" altLang="zh-CN" sz="2000" b="1" dirty="0" smtClean="0">
                <a:latin typeface="+mj-ea"/>
                <a:ea typeface="+mj-ea"/>
              </a:rPr>
              <a:t>0) </a:t>
            </a:r>
            <a:r>
              <a:rPr lang="zh-CN" altLang="en-US" sz="2000" dirty="0" smtClean="0">
                <a:latin typeface="+mn-ea"/>
                <a:ea typeface="+mn-ea"/>
              </a:rPr>
              <a:t>点</a:t>
            </a:r>
            <a:r>
              <a:rPr lang="zh-CN" altLang="en-US" sz="2000" dirty="0">
                <a:latin typeface="+mn-ea"/>
                <a:ea typeface="+mn-ea"/>
              </a:rPr>
              <a:t>的位置情况，系统是否稳定也分为：</a:t>
            </a:r>
            <a:endParaRPr lang="zh-CN" altLang="en-US" sz="2000" dirty="0">
              <a:solidFill>
                <a:srgbClr val="FF0000"/>
              </a:solidFill>
              <a:latin typeface="+mn-ea"/>
              <a:ea typeface="+mn-ea"/>
            </a:endParaRPr>
          </a:p>
        </p:txBody>
      </p:sp>
      <p:grpSp>
        <p:nvGrpSpPr>
          <p:cNvPr id="10" name="Group 61"/>
          <p:cNvGrpSpPr>
            <a:grpSpLocks/>
          </p:cNvGrpSpPr>
          <p:nvPr/>
        </p:nvGrpSpPr>
        <p:grpSpPr bwMode="auto">
          <a:xfrm>
            <a:off x="1528764" y="3448050"/>
            <a:ext cx="8404225" cy="1543050"/>
            <a:chOff x="-325" y="1344"/>
            <a:chExt cx="5294" cy="972"/>
          </a:xfrm>
        </p:grpSpPr>
        <p:sp>
          <p:nvSpPr>
            <p:cNvPr id="11" name="Freeform 20"/>
            <p:cNvSpPr>
              <a:spLocks/>
            </p:cNvSpPr>
            <p:nvPr/>
          </p:nvSpPr>
          <p:spPr bwMode="auto">
            <a:xfrm>
              <a:off x="4377" y="1344"/>
              <a:ext cx="592" cy="972"/>
            </a:xfrm>
            <a:custGeom>
              <a:avLst/>
              <a:gdLst>
                <a:gd name="T0" fmla="*/ 0 w 384"/>
                <a:gd name="T1" fmla="*/ 29840 h 712"/>
                <a:gd name="T2" fmla="*/ 43247 w 384"/>
                <a:gd name="T3" fmla="*/ 3700 h 712"/>
                <a:gd name="T4" fmla="*/ 69276 w 384"/>
                <a:gd name="T5" fmla="*/ 7705 h 712"/>
                <a:gd name="T6" fmla="*/ 0 60000 65536"/>
                <a:gd name="T7" fmla="*/ 0 60000 65536"/>
                <a:gd name="T8" fmla="*/ 0 60000 65536"/>
                <a:gd name="T9" fmla="*/ 0 w 384"/>
                <a:gd name="T10" fmla="*/ 0 h 712"/>
                <a:gd name="T11" fmla="*/ 384 w 384"/>
                <a:gd name="T12" fmla="*/ 712 h 712"/>
              </a:gdLst>
              <a:ahLst/>
              <a:cxnLst>
                <a:cxn ang="T6">
                  <a:pos x="T0" y="T1"/>
                </a:cxn>
                <a:cxn ang="T7">
                  <a:pos x="T2" y="T3"/>
                </a:cxn>
                <a:cxn ang="T8">
                  <a:pos x="T4" y="T5"/>
                </a:cxn>
              </a:cxnLst>
              <a:rect l="T9" t="T10" r="T11" b="T12"/>
              <a:pathLst>
                <a:path w="384" h="712">
                  <a:moveTo>
                    <a:pt x="0" y="712"/>
                  </a:moveTo>
                  <a:cubicBezTo>
                    <a:pt x="88" y="444"/>
                    <a:pt x="176" y="176"/>
                    <a:pt x="240" y="88"/>
                  </a:cubicBezTo>
                  <a:cubicBezTo>
                    <a:pt x="304" y="0"/>
                    <a:pt x="344" y="92"/>
                    <a:pt x="384" y="184"/>
                  </a:cubicBezTo>
                </a:path>
              </a:pathLst>
            </a:cu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12" name="Text Box 40"/>
            <p:cNvSpPr txBox="1">
              <a:spLocks noChangeArrowheads="1"/>
            </p:cNvSpPr>
            <p:nvPr/>
          </p:nvSpPr>
          <p:spPr bwMode="auto">
            <a:xfrm>
              <a:off x="-325" y="1529"/>
              <a:ext cx="3788"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闭环稳定：</a:t>
              </a:r>
              <a:r>
                <a:rPr lang="en-US" altLang="zh-CN" sz="2000" b="1" i="1" dirty="0">
                  <a:latin typeface="+mj-ea"/>
                  <a:ea typeface="+mj-ea"/>
                </a:rPr>
                <a:t>G</a:t>
              </a:r>
              <a:r>
                <a:rPr lang="en-US" altLang="zh-CN" sz="2000" b="1" dirty="0">
                  <a:latin typeface="+mj-ea"/>
                  <a:ea typeface="+mj-ea"/>
                </a:rPr>
                <a:t>(</a:t>
              </a:r>
              <a:r>
                <a:rPr lang="en-US" altLang="zh-CN" sz="2000" b="1" i="1" dirty="0" err="1">
                  <a:latin typeface="+mj-ea"/>
                  <a:ea typeface="+mj-ea"/>
                </a:rPr>
                <a:t>jω</a:t>
              </a:r>
              <a:r>
                <a:rPr lang="en-US" altLang="zh-CN" sz="2000" b="1" dirty="0">
                  <a:latin typeface="+mj-ea"/>
                  <a:ea typeface="+mj-ea"/>
                </a:rPr>
                <a:t>)</a:t>
              </a:r>
              <a:r>
                <a:rPr lang="en-US" altLang="zh-CN" sz="2000" b="1" i="1" dirty="0">
                  <a:latin typeface="+mj-ea"/>
                  <a:ea typeface="+mj-ea"/>
                </a:rPr>
                <a:t>H</a:t>
              </a:r>
              <a:r>
                <a:rPr lang="en-US" altLang="zh-CN" sz="2000" b="1" dirty="0">
                  <a:latin typeface="+mj-ea"/>
                  <a:ea typeface="+mj-ea"/>
                </a:rPr>
                <a:t>(</a:t>
              </a:r>
              <a:r>
                <a:rPr lang="en-US" altLang="zh-CN" sz="2000" b="1" i="1" dirty="0" err="1">
                  <a:latin typeface="+mj-ea"/>
                  <a:ea typeface="+mj-ea"/>
                </a:rPr>
                <a:t>jω</a:t>
              </a:r>
              <a:r>
                <a:rPr lang="en-US" altLang="zh-CN" sz="2000" b="1" dirty="0">
                  <a:latin typeface="+mj-ea"/>
                  <a:ea typeface="+mj-ea"/>
                </a:rPr>
                <a:t>)</a:t>
              </a:r>
              <a:r>
                <a:rPr lang="zh-CN" altLang="en-US" sz="2000" dirty="0">
                  <a:latin typeface="+mn-ea"/>
                  <a:ea typeface="+mn-ea"/>
                </a:rPr>
                <a:t>不包围</a:t>
              </a:r>
              <a:r>
                <a:rPr lang="zh-CN" altLang="en-US" sz="2000" b="1" dirty="0">
                  <a:latin typeface="+mj-ea"/>
                  <a:ea typeface="+mj-ea"/>
                </a:rPr>
                <a:t> </a:t>
              </a:r>
              <a:r>
                <a:rPr lang="en-US" altLang="zh-CN" sz="2000" b="1" dirty="0">
                  <a:latin typeface="+mj-ea"/>
                  <a:ea typeface="+mj-ea"/>
                </a:rPr>
                <a:t>(-1</a:t>
              </a:r>
              <a:r>
                <a:rPr lang="zh-CN" altLang="en-US" sz="2000" b="1" dirty="0">
                  <a:latin typeface="+mj-ea"/>
                  <a:ea typeface="+mj-ea"/>
                </a:rPr>
                <a:t>，</a:t>
              </a:r>
              <a:r>
                <a:rPr lang="en-US" altLang="zh-CN" sz="2000" b="1" i="1" dirty="0">
                  <a:latin typeface="+mj-ea"/>
                  <a:ea typeface="+mj-ea"/>
                </a:rPr>
                <a:t>j</a:t>
              </a:r>
              <a:r>
                <a:rPr lang="en-US" altLang="zh-CN" sz="2000" b="1" dirty="0">
                  <a:latin typeface="+mj-ea"/>
                  <a:ea typeface="+mj-ea"/>
                </a:rPr>
                <a:t>0)</a:t>
              </a:r>
              <a:r>
                <a:rPr lang="zh-CN" altLang="en-US" sz="2000" dirty="0">
                  <a:latin typeface="+mn-ea"/>
                  <a:ea typeface="+mn-ea"/>
                </a:rPr>
                <a:t>点。</a:t>
              </a:r>
            </a:p>
          </p:txBody>
        </p:sp>
      </p:grpSp>
      <p:sp>
        <p:nvSpPr>
          <p:cNvPr id="13" name="Oval 51"/>
          <p:cNvSpPr>
            <a:spLocks noChangeArrowheads="1"/>
          </p:cNvSpPr>
          <p:nvPr/>
        </p:nvSpPr>
        <p:spPr bwMode="auto">
          <a:xfrm>
            <a:off x="9086851" y="3797300"/>
            <a:ext cx="95250" cy="95250"/>
          </a:xfrm>
          <a:prstGeom prst="ellipse">
            <a:avLst/>
          </a:prstGeom>
          <a:solidFill>
            <a:srgbClr val="008000"/>
          </a:solidFill>
          <a:ln w="12700" cap="sq" algn="ctr">
            <a:solidFill>
              <a:srgbClr val="0000FF"/>
            </a:solidFill>
            <a:round/>
            <a:headEnd/>
            <a:tailEnd/>
          </a:ln>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4" name="Object 55"/>
          <p:cNvGraphicFramePr>
            <a:graphicFrameLocks noChangeAspect="1"/>
          </p:cNvGraphicFramePr>
          <p:nvPr>
            <p:extLst>
              <p:ext uri="{D42A27DB-BD31-4B8C-83A1-F6EECF244321}">
                <p14:modId xmlns:p14="http://schemas.microsoft.com/office/powerpoint/2010/main" val="2420001666"/>
              </p:ext>
            </p:extLst>
          </p:nvPr>
        </p:nvGraphicFramePr>
        <p:xfrm>
          <a:off x="8640763" y="3440113"/>
          <a:ext cx="755650" cy="301625"/>
        </p:xfrm>
        <a:graphic>
          <a:graphicData uri="http://schemas.openxmlformats.org/presentationml/2006/ole">
            <mc:AlternateContent xmlns:mc="http://schemas.openxmlformats.org/markup-compatibility/2006">
              <mc:Choice xmlns:v="urn:schemas-microsoft-com:vml" Requires="v">
                <p:oleObj spid="_x0000_s64535" name="公式" r:id="rId3" imgW="507960" imgH="203040" progId="Equation.3">
                  <p:embed/>
                </p:oleObj>
              </mc:Choice>
              <mc:Fallback>
                <p:oleObj name="公式" r:id="rId3" imgW="507960" imgH="203040" progId="Equation.3">
                  <p:embed/>
                  <p:pic>
                    <p:nvPicPr>
                      <p:cNvPr id="63490" name="Object 5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40763" y="3440113"/>
                        <a:ext cx="755650" cy="301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Text Box 57"/>
          <p:cNvSpPr txBox="1">
            <a:spLocks noChangeArrowheads="1"/>
          </p:cNvSpPr>
          <p:nvPr/>
        </p:nvSpPr>
        <p:spPr bwMode="auto">
          <a:xfrm>
            <a:off x="515938" y="3018133"/>
            <a:ext cx="31686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对于开环稳定的系统：</a:t>
            </a:r>
          </a:p>
        </p:txBody>
      </p:sp>
      <p:sp>
        <p:nvSpPr>
          <p:cNvPr id="16" name="Text Box 58"/>
          <p:cNvSpPr txBox="1">
            <a:spLocks noChangeArrowheads="1"/>
          </p:cNvSpPr>
          <p:nvPr/>
        </p:nvSpPr>
        <p:spPr bwMode="auto">
          <a:xfrm>
            <a:off x="515938" y="5750743"/>
            <a:ext cx="11141076" cy="442674"/>
          </a:xfrm>
          <a:prstGeom prst="roundRect">
            <a:avLst/>
          </a:prstGeom>
          <a:solidFill>
            <a:schemeClr val="accent1">
              <a:lumMod val="10000"/>
              <a:lumOff val="90000"/>
            </a:schemeClr>
          </a:solidFill>
          <a:ln>
            <a:noFill/>
          </a:ln>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01650" eaLnBrk="1" hangingPunct="1">
              <a:lnSpc>
                <a:spcPct val="130000"/>
              </a:lnSpc>
              <a:spcBef>
                <a:spcPct val="50000"/>
              </a:spcBef>
            </a:pPr>
            <a:r>
              <a:rPr lang="zh-CN" altLang="en-US" sz="2000" dirty="0" smtClean="0">
                <a:latin typeface="+mn-ea"/>
                <a:ea typeface="+mn-ea"/>
              </a:rPr>
              <a:t>因此</a:t>
            </a:r>
            <a:r>
              <a:rPr lang="zh-CN" altLang="en-US" sz="2000" dirty="0">
                <a:latin typeface="+mn-ea"/>
                <a:ea typeface="+mn-ea"/>
              </a:rPr>
              <a:t>，用曲线接近</a:t>
            </a:r>
            <a:r>
              <a:rPr lang="zh-CN" altLang="en-US" sz="2000" b="1" dirty="0">
                <a:latin typeface="+mj-ea"/>
                <a:ea typeface="+mj-ea"/>
              </a:rPr>
              <a:t> </a:t>
            </a:r>
            <a:r>
              <a:rPr lang="en-US" altLang="zh-CN" sz="2000" b="1" dirty="0">
                <a:latin typeface="+mj-ea"/>
                <a:ea typeface="+mj-ea"/>
              </a:rPr>
              <a:t>(-1</a:t>
            </a:r>
            <a:r>
              <a:rPr lang="zh-CN" altLang="en-US" sz="2000" b="1" dirty="0">
                <a:latin typeface="+mj-ea"/>
                <a:ea typeface="+mj-ea"/>
              </a:rPr>
              <a:t>，</a:t>
            </a:r>
            <a:r>
              <a:rPr lang="en-US" altLang="zh-CN" sz="2000" b="1" i="1" dirty="0" smtClean="0">
                <a:latin typeface="+mj-ea"/>
                <a:ea typeface="+mj-ea"/>
              </a:rPr>
              <a:t>j </a:t>
            </a:r>
            <a:r>
              <a:rPr lang="en-US" altLang="zh-CN" sz="2000" b="1" dirty="0" smtClean="0">
                <a:latin typeface="+mj-ea"/>
                <a:ea typeface="+mj-ea"/>
              </a:rPr>
              <a:t>0</a:t>
            </a:r>
            <a:r>
              <a:rPr lang="en-US" altLang="zh-CN" sz="2000" b="1" dirty="0">
                <a:latin typeface="+mj-ea"/>
                <a:ea typeface="+mj-ea"/>
              </a:rPr>
              <a:t>)</a:t>
            </a:r>
            <a:r>
              <a:rPr lang="zh-CN" altLang="en-US" sz="2000" dirty="0">
                <a:latin typeface="+mn-ea"/>
                <a:ea typeface="+mn-ea"/>
              </a:rPr>
              <a:t>点的程度来衡量系统稳定裕量的大小</a:t>
            </a:r>
            <a:r>
              <a:rPr lang="en-US" altLang="zh-CN" sz="2000" dirty="0">
                <a:latin typeface="+mn-ea"/>
                <a:ea typeface="+mn-ea"/>
              </a:rPr>
              <a:t>——</a:t>
            </a:r>
            <a:r>
              <a:rPr lang="zh-CN" altLang="en-US" sz="2000" dirty="0">
                <a:latin typeface="+mn-ea"/>
                <a:ea typeface="+mn-ea"/>
              </a:rPr>
              <a:t>相对稳定性。</a:t>
            </a:r>
          </a:p>
        </p:txBody>
      </p:sp>
      <p:grpSp>
        <p:nvGrpSpPr>
          <p:cNvPr id="17" name="Group 62"/>
          <p:cNvGrpSpPr>
            <a:grpSpLocks/>
          </p:cNvGrpSpPr>
          <p:nvPr/>
        </p:nvGrpSpPr>
        <p:grpSpPr bwMode="auto">
          <a:xfrm>
            <a:off x="1528764" y="3411538"/>
            <a:ext cx="8401050" cy="1543050"/>
            <a:chOff x="-325" y="1321"/>
            <a:chExt cx="5292" cy="972"/>
          </a:xfrm>
        </p:grpSpPr>
        <p:sp>
          <p:nvSpPr>
            <p:cNvPr id="18" name="Text Box 41"/>
            <p:cNvSpPr txBox="1">
              <a:spLocks noChangeArrowheads="1"/>
            </p:cNvSpPr>
            <p:nvPr/>
          </p:nvSpPr>
          <p:spPr bwMode="auto">
            <a:xfrm>
              <a:off x="-325" y="1892"/>
              <a:ext cx="417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临界稳定：</a:t>
              </a:r>
              <a:r>
                <a:rPr lang="en-US" altLang="zh-CN" sz="2000" b="1" i="1" dirty="0">
                  <a:latin typeface="+mj-ea"/>
                  <a:ea typeface="+mj-ea"/>
                </a:rPr>
                <a:t>G</a:t>
              </a:r>
              <a:r>
                <a:rPr lang="en-US" altLang="zh-CN" sz="2000" b="1" dirty="0">
                  <a:latin typeface="+mj-ea"/>
                  <a:ea typeface="+mj-ea"/>
                </a:rPr>
                <a:t>(</a:t>
              </a:r>
              <a:r>
                <a:rPr lang="en-US" altLang="zh-CN" sz="2000" b="1" i="1" dirty="0" err="1">
                  <a:latin typeface="+mj-ea"/>
                  <a:ea typeface="+mj-ea"/>
                </a:rPr>
                <a:t>jω</a:t>
              </a:r>
              <a:r>
                <a:rPr lang="en-US" altLang="zh-CN" sz="2000" b="1" dirty="0">
                  <a:latin typeface="+mj-ea"/>
                  <a:ea typeface="+mj-ea"/>
                </a:rPr>
                <a:t>)</a:t>
              </a:r>
              <a:r>
                <a:rPr lang="en-US" altLang="zh-CN" sz="2000" b="1" i="1" dirty="0">
                  <a:latin typeface="+mj-ea"/>
                  <a:ea typeface="+mj-ea"/>
                </a:rPr>
                <a:t>H</a:t>
              </a:r>
              <a:r>
                <a:rPr lang="en-US" altLang="zh-CN" sz="2000" b="1" dirty="0">
                  <a:latin typeface="+mj-ea"/>
                  <a:ea typeface="+mj-ea"/>
                </a:rPr>
                <a:t>(</a:t>
              </a:r>
              <a:r>
                <a:rPr lang="en-US" altLang="zh-CN" sz="2000" b="1" i="1" dirty="0" err="1">
                  <a:latin typeface="+mj-ea"/>
                  <a:ea typeface="+mj-ea"/>
                </a:rPr>
                <a:t>jω</a:t>
              </a:r>
              <a:r>
                <a:rPr lang="en-US" altLang="zh-CN" sz="2000" b="1" dirty="0">
                  <a:latin typeface="+mj-ea"/>
                  <a:ea typeface="+mj-ea"/>
                </a:rPr>
                <a:t>)</a:t>
              </a:r>
              <a:r>
                <a:rPr lang="zh-CN" altLang="en-US" sz="2000" dirty="0">
                  <a:latin typeface="+mn-ea"/>
                  <a:ea typeface="+mn-ea"/>
                </a:rPr>
                <a:t>通过 </a:t>
              </a:r>
              <a:r>
                <a:rPr lang="en-US" altLang="zh-CN" sz="2000" b="1" dirty="0">
                  <a:latin typeface="+mj-ea"/>
                  <a:ea typeface="+mj-ea"/>
                </a:rPr>
                <a:t>(-1</a:t>
              </a:r>
              <a:r>
                <a:rPr lang="zh-CN" altLang="en-US" sz="2000" b="1" dirty="0">
                  <a:latin typeface="+mj-ea"/>
                  <a:ea typeface="+mj-ea"/>
                </a:rPr>
                <a:t>，</a:t>
              </a:r>
              <a:r>
                <a:rPr lang="en-US" altLang="zh-CN" sz="2000" b="1" i="1" dirty="0">
                  <a:latin typeface="+mj-ea"/>
                  <a:ea typeface="+mj-ea"/>
                </a:rPr>
                <a:t>j</a:t>
              </a:r>
              <a:r>
                <a:rPr lang="en-US" altLang="zh-CN" sz="2000" b="1" dirty="0">
                  <a:latin typeface="+mj-ea"/>
                  <a:ea typeface="+mj-ea"/>
                </a:rPr>
                <a:t>0)</a:t>
              </a:r>
              <a:r>
                <a:rPr lang="zh-CN" altLang="en-US" sz="2000" dirty="0">
                  <a:latin typeface="+mn-ea"/>
                  <a:ea typeface="+mn-ea"/>
                </a:rPr>
                <a:t>点。</a:t>
              </a:r>
            </a:p>
          </p:txBody>
        </p:sp>
        <p:sp>
          <p:nvSpPr>
            <p:cNvPr id="19" name="Freeform 59"/>
            <p:cNvSpPr>
              <a:spLocks/>
            </p:cNvSpPr>
            <p:nvPr/>
          </p:nvSpPr>
          <p:spPr bwMode="auto">
            <a:xfrm>
              <a:off x="4038" y="1321"/>
              <a:ext cx="929" cy="972"/>
            </a:xfrm>
            <a:custGeom>
              <a:avLst/>
              <a:gdLst>
                <a:gd name="T0" fmla="*/ 0 w 384"/>
                <a:gd name="T1" fmla="*/ 29840 h 712"/>
                <a:gd name="T2" fmla="*/ 9655498 w 384"/>
                <a:gd name="T3" fmla="*/ 3700 h 712"/>
                <a:gd name="T4" fmla="*/ 15440812 w 384"/>
                <a:gd name="T5" fmla="*/ 7705 h 712"/>
                <a:gd name="T6" fmla="*/ 0 60000 65536"/>
                <a:gd name="T7" fmla="*/ 0 60000 65536"/>
                <a:gd name="T8" fmla="*/ 0 60000 65536"/>
                <a:gd name="T9" fmla="*/ 0 w 384"/>
                <a:gd name="T10" fmla="*/ 0 h 712"/>
                <a:gd name="T11" fmla="*/ 384 w 384"/>
                <a:gd name="T12" fmla="*/ 712 h 712"/>
              </a:gdLst>
              <a:ahLst/>
              <a:cxnLst>
                <a:cxn ang="T6">
                  <a:pos x="T0" y="T1"/>
                </a:cxn>
                <a:cxn ang="T7">
                  <a:pos x="T2" y="T3"/>
                </a:cxn>
                <a:cxn ang="T8">
                  <a:pos x="T4" y="T5"/>
                </a:cxn>
              </a:cxnLst>
              <a:rect l="T9" t="T10" r="T11" b="T12"/>
              <a:pathLst>
                <a:path w="384" h="712">
                  <a:moveTo>
                    <a:pt x="0" y="712"/>
                  </a:moveTo>
                  <a:cubicBezTo>
                    <a:pt x="88" y="444"/>
                    <a:pt x="176" y="176"/>
                    <a:pt x="240" y="88"/>
                  </a:cubicBezTo>
                  <a:cubicBezTo>
                    <a:pt x="304" y="0"/>
                    <a:pt x="344" y="92"/>
                    <a:pt x="384" y="184"/>
                  </a:cubicBezTo>
                </a:path>
              </a:pathLst>
            </a:custGeom>
            <a:noFill/>
            <a:ln w="22225">
              <a:solidFill>
                <a:srgbClr val="0000FF"/>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grpSp>
      <p:grpSp>
        <p:nvGrpSpPr>
          <p:cNvPr id="20" name="Group 63"/>
          <p:cNvGrpSpPr>
            <a:grpSpLocks/>
          </p:cNvGrpSpPr>
          <p:nvPr/>
        </p:nvGrpSpPr>
        <p:grpSpPr bwMode="auto">
          <a:xfrm>
            <a:off x="1528763" y="3411538"/>
            <a:ext cx="8402638" cy="1790700"/>
            <a:chOff x="-325" y="1321"/>
            <a:chExt cx="5293" cy="1128"/>
          </a:xfrm>
        </p:grpSpPr>
        <p:sp>
          <p:nvSpPr>
            <p:cNvPr id="21" name="Text Box 43"/>
            <p:cNvSpPr txBox="1">
              <a:spLocks noChangeArrowheads="1"/>
            </p:cNvSpPr>
            <p:nvPr/>
          </p:nvSpPr>
          <p:spPr bwMode="auto">
            <a:xfrm>
              <a:off x="-325" y="2255"/>
              <a:ext cx="4061"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闭环不稳定：</a:t>
              </a:r>
              <a:r>
                <a:rPr lang="en-US" altLang="zh-CN" sz="2000" b="1" i="1" dirty="0">
                  <a:latin typeface="+mj-ea"/>
                  <a:ea typeface="+mj-ea"/>
                </a:rPr>
                <a:t>G</a:t>
              </a:r>
              <a:r>
                <a:rPr lang="en-US" altLang="zh-CN" sz="2000" b="1" dirty="0">
                  <a:latin typeface="+mj-ea"/>
                  <a:ea typeface="+mj-ea"/>
                </a:rPr>
                <a:t>(</a:t>
              </a:r>
              <a:r>
                <a:rPr lang="en-US" altLang="zh-CN" sz="2000" b="1" i="1" dirty="0" err="1">
                  <a:latin typeface="+mj-ea"/>
                  <a:ea typeface="+mj-ea"/>
                </a:rPr>
                <a:t>jω</a:t>
              </a:r>
              <a:r>
                <a:rPr lang="en-US" altLang="zh-CN" sz="2000" b="1" dirty="0">
                  <a:latin typeface="+mj-ea"/>
                  <a:ea typeface="+mj-ea"/>
                </a:rPr>
                <a:t>)</a:t>
              </a:r>
              <a:r>
                <a:rPr lang="en-US" altLang="zh-CN" sz="2000" b="1" i="1" dirty="0">
                  <a:latin typeface="+mj-ea"/>
                  <a:ea typeface="+mj-ea"/>
                </a:rPr>
                <a:t>H</a:t>
              </a:r>
              <a:r>
                <a:rPr lang="en-US" altLang="zh-CN" sz="2000" b="1" dirty="0">
                  <a:latin typeface="+mj-ea"/>
                  <a:ea typeface="+mj-ea"/>
                </a:rPr>
                <a:t>(</a:t>
              </a:r>
              <a:r>
                <a:rPr lang="en-US" altLang="zh-CN" sz="2000" b="1" i="1" dirty="0" err="1">
                  <a:latin typeface="+mj-ea"/>
                  <a:ea typeface="+mj-ea"/>
                </a:rPr>
                <a:t>jω</a:t>
              </a:r>
              <a:r>
                <a:rPr lang="en-US" altLang="zh-CN" sz="2000" b="1" dirty="0">
                  <a:latin typeface="+mj-ea"/>
                  <a:ea typeface="+mj-ea"/>
                </a:rPr>
                <a:t>)</a:t>
              </a:r>
              <a:r>
                <a:rPr lang="zh-CN" altLang="en-US" sz="2000" dirty="0">
                  <a:latin typeface="+mn-ea"/>
                  <a:ea typeface="+mn-ea"/>
                </a:rPr>
                <a:t>包围 </a:t>
              </a:r>
              <a:r>
                <a:rPr lang="en-US" altLang="zh-CN" sz="2000" b="1" dirty="0">
                  <a:latin typeface="+mj-ea"/>
                  <a:ea typeface="+mj-ea"/>
                </a:rPr>
                <a:t>(-1</a:t>
              </a:r>
              <a:r>
                <a:rPr lang="zh-CN" altLang="en-US" sz="2000" b="1" dirty="0">
                  <a:latin typeface="+mj-ea"/>
                  <a:ea typeface="+mj-ea"/>
                </a:rPr>
                <a:t>，</a:t>
              </a:r>
              <a:r>
                <a:rPr lang="en-US" altLang="zh-CN" sz="2000" b="1" i="1" dirty="0">
                  <a:latin typeface="+mj-ea"/>
                  <a:ea typeface="+mj-ea"/>
                </a:rPr>
                <a:t>j</a:t>
              </a:r>
              <a:r>
                <a:rPr lang="en-US" altLang="zh-CN" sz="2000" b="1" dirty="0">
                  <a:latin typeface="+mj-ea"/>
                  <a:ea typeface="+mj-ea"/>
                </a:rPr>
                <a:t>0)</a:t>
              </a:r>
              <a:r>
                <a:rPr lang="zh-CN" altLang="en-US" sz="2000" dirty="0">
                  <a:latin typeface="+mn-ea"/>
                  <a:ea typeface="+mn-ea"/>
                </a:rPr>
                <a:t>点。</a:t>
              </a:r>
            </a:p>
          </p:txBody>
        </p:sp>
        <p:sp>
          <p:nvSpPr>
            <p:cNvPr id="22" name="Freeform 60"/>
            <p:cNvSpPr>
              <a:spLocks/>
            </p:cNvSpPr>
            <p:nvPr/>
          </p:nvSpPr>
          <p:spPr bwMode="auto">
            <a:xfrm>
              <a:off x="3674" y="1321"/>
              <a:ext cx="1294" cy="972"/>
            </a:xfrm>
            <a:custGeom>
              <a:avLst/>
              <a:gdLst>
                <a:gd name="T0" fmla="*/ 0 w 384"/>
                <a:gd name="T1" fmla="*/ 29840 h 712"/>
                <a:gd name="T2" fmla="*/ 514701923 w 384"/>
                <a:gd name="T3" fmla="*/ 3700 h 712"/>
                <a:gd name="T4" fmla="*/ 823421326 w 384"/>
                <a:gd name="T5" fmla="*/ 7705 h 712"/>
                <a:gd name="T6" fmla="*/ 0 60000 65536"/>
                <a:gd name="T7" fmla="*/ 0 60000 65536"/>
                <a:gd name="T8" fmla="*/ 0 60000 65536"/>
                <a:gd name="T9" fmla="*/ 0 w 384"/>
                <a:gd name="T10" fmla="*/ 0 h 712"/>
                <a:gd name="T11" fmla="*/ 384 w 384"/>
                <a:gd name="T12" fmla="*/ 712 h 712"/>
              </a:gdLst>
              <a:ahLst/>
              <a:cxnLst>
                <a:cxn ang="T6">
                  <a:pos x="T0" y="T1"/>
                </a:cxn>
                <a:cxn ang="T7">
                  <a:pos x="T2" y="T3"/>
                </a:cxn>
                <a:cxn ang="T8">
                  <a:pos x="T4" y="T5"/>
                </a:cxn>
              </a:cxnLst>
              <a:rect l="T9" t="T10" r="T11" b="T12"/>
              <a:pathLst>
                <a:path w="384" h="712">
                  <a:moveTo>
                    <a:pt x="0" y="712"/>
                  </a:moveTo>
                  <a:cubicBezTo>
                    <a:pt x="88" y="444"/>
                    <a:pt x="176" y="176"/>
                    <a:pt x="240" y="88"/>
                  </a:cubicBezTo>
                  <a:cubicBezTo>
                    <a:pt x="304" y="0"/>
                    <a:pt x="344" y="92"/>
                    <a:pt x="384" y="184"/>
                  </a:cubicBezTo>
                </a:path>
              </a:pathLst>
            </a:custGeom>
            <a:noFill/>
            <a:ln w="222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grpSp>
    </p:spTree>
    <p:extLst>
      <p:ext uri="{BB962C8B-B14F-4D97-AF65-F5344CB8AC3E}">
        <p14:creationId xmlns:p14="http://schemas.microsoft.com/office/powerpoint/2010/main" val="1664823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2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20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7" presetClass="entr" presetSubtype="0" fill="hold" grpId="0" nodeType="clickEffect">
                                  <p:stCondLst>
                                    <p:cond delay="0"/>
                                  </p:stCondLst>
                                  <p:iterate type="lt">
                                    <p:tmPct val="50000"/>
                                  </p:iterate>
                                  <p:childTnLst>
                                    <p:set>
                                      <p:cBhvr>
                                        <p:cTn id="21" dur="1" fill="hold">
                                          <p:stCondLst>
                                            <p:cond delay="0"/>
                                          </p:stCondLst>
                                        </p:cTn>
                                        <p:tgtEl>
                                          <p:spTgt spid="16"/>
                                        </p:tgtEl>
                                        <p:attrNameLst>
                                          <p:attrName>style.visibility</p:attrName>
                                        </p:attrNameLst>
                                      </p:cBhvr>
                                      <p:to>
                                        <p:strVal val="visible"/>
                                      </p:to>
                                    </p:set>
                                    <p:anim calcmode="discrete" valueType="clr">
                                      <p:cBhvr override="childStyle">
                                        <p:cTn id="22" dur="80"/>
                                        <p:tgtEl>
                                          <p:spTgt spid="16"/>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16"/>
                                        </p:tgtEl>
                                        <p:attrNameLst>
                                          <p:attrName>fillcolor</p:attrName>
                                        </p:attrNameLst>
                                      </p:cBhvr>
                                      <p:tavLst>
                                        <p:tav tm="0">
                                          <p:val>
                                            <p:clrVal>
                                              <a:schemeClr val="accent2"/>
                                            </p:clrVal>
                                          </p:val>
                                        </p:tav>
                                        <p:tav tm="50000">
                                          <p:val>
                                            <p:clrVal>
                                              <a:schemeClr val="hlink"/>
                                            </p:clrVal>
                                          </p:val>
                                        </p:tav>
                                      </p:tavLst>
                                    </p:anim>
                                    <p:set>
                                      <p:cBhvr>
                                        <p:cTn id="24" dur="80"/>
                                        <p:tgtEl>
                                          <p:spTgt spid="1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5.4 </a:t>
            </a:r>
            <a:r>
              <a:rPr lang="zh-CN" altLang="en-US" dirty="0"/>
              <a:t>控制系统的</a:t>
            </a:r>
            <a:r>
              <a:rPr lang="zh-CN" altLang="en-US" dirty="0" smtClean="0"/>
              <a:t>相对稳定性</a:t>
            </a:r>
            <a:endParaRPr lang="zh-CN" altLang="en-US" dirty="0"/>
          </a:p>
        </p:txBody>
      </p:sp>
      <p:sp>
        <p:nvSpPr>
          <p:cNvPr id="3" name="Text Box 7"/>
          <p:cNvSpPr txBox="1">
            <a:spLocks noChangeArrowheads="1"/>
          </p:cNvSpPr>
          <p:nvPr/>
        </p:nvSpPr>
        <p:spPr bwMode="auto">
          <a:xfrm>
            <a:off x="515938" y="1181919"/>
            <a:ext cx="48244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b="1" dirty="0">
                <a:solidFill>
                  <a:srgbClr val="C00000"/>
                </a:solidFill>
                <a:latin typeface="+mj-ea"/>
                <a:ea typeface="+mj-ea"/>
              </a:rPr>
              <a:t>(1</a:t>
            </a:r>
            <a:r>
              <a:rPr lang="en-US" altLang="zh-CN" sz="2400" b="1" dirty="0" smtClean="0">
                <a:solidFill>
                  <a:srgbClr val="C00000"/>
                </a:solidFill>
                <a:latin typeface="+mj-ea"/>
                <a:ea typeface="+mj-ea"/>
              </a:rPr>
              <a:t>) </a:t>
            </a:r>
            <a:r>
              <a:rPr lang="zh-CN" altLang="en-US" sz="2400" b="1" dirty="0" smtClean="0">
                <a:solidFill>
                  <a:srgbClr val="C00000"/>
                </a:solidFill>
                <a:latin typeface="+mj-ea"/>
                <a:ea typeface="+mj-ea"/>
              </a:rPr>
              <a:t>相对稳定性</a:t>
            </a:r>
            <a:r>
              <a:rPr lang="zh-CN" altLang="en-US" sz="2400" b="1" dirty="0">
                <a:solidFill>
                  <a:srgbClr val="C00000"/>
                </a:solidFill>
                <a:latin typeface="+mj-ea"/>
                <a:ea typeface="+mj-ea"/>
              </a:rPr>
              <a:t>的概念</a:t>
            </a:r>
          </a:p>
        </p:txBody>
      </p:sp>
      <p:sp>
        <p:nvSpPr>
          <p:cNvPr id="4" name="Text Box 8"/>
          <p:cNvSpPr txBox="1">
            <a:spLocks noChangeArrowheads="1"/>
          </p:cNvSpPr>
          <p:nvPr/>
        </p:nvSpPr>
        <p:spPr bwMode="auto">
          <a:xfrm>
            <a:off x="515938" y="1712913"/>
            <a:ext cx="11160125" cy="85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08000" eaLnBrk="1" hangingPunct="1">
              <a:lnSpc>
                <a:spcPct val="130000"/>
              </a:lnSpc>
              <a:spcBef>
                <a:spcPct val="50000"/>
              </a:spcBef>
            </a:pPr>
            <a:r>
              <a:rPr lang="zh-CN" altLang="en-US" sz="2000" dirty="0" smtClean="0">
                <a:latin typeface="+mn-ea"/>
                <a:ea typeface="+mn-ea"/>
              </a:rPr>
              <a:t>相对稳定性</a:t>
            </a:r>
            <a:r>
              <a:rPr lang="zh-CN" altLang="en-US" sz="2000" dirty="0">
                <a:latin typeface="+mn-ea"/>
                <a:ea typeface="+mn-ea"/>
              </a:rPr>
              <a:t>是指稳定系统的稳定状态距离不稳定（或临界稳定）的程度。一般用“稳定裕量”评价。稳定裕量有“相位裕量”和“增益裕量”。</a:t>
            </a:r>
          </a:p>
        </p:txBody>
      </p:sp>
      <p:graphicFrame>
        <p:nvGraphicFramePr>
          <p:cNvPr id="5" name="Object 9"/>
          <p:cNvGraphicFramePr>
            <a:graphicFrameLocks noChangeAspect="1"/>
          </p:cNvGraphicFramePr>
          <p:nvPr>
            <p:extLst>
              <p:ext uri="{D42A27DB-BD31-4B8C-83A1-F6EECF244321}">
                <p14:modId xmlns:p14="http://schemas.microsoft.com/office/powerpoint/2010/main" val="1585709890"/>
              </p:ext>
            </p:extLst>
          </p:nvPr>
        </p:nvGraphicFramePr>
        <p:xfrm>
          <a:off x="4208462" y="3871188"/>
          <a:ext cx="4079779" cy="440462"/>
        </p:xfrm>
        <a:graphic>
          <a:graphicData uri="http://schemas.openxmlformats.org/presentationml/2006/ole">
            <mc:AlternateContent xmlns:mc="http://schemas.openxmlformats.org/markup-compatibility/2006">
              <mc:Choice xmlns:v="urn:schemas-microsoft-com:vml" Requires="v">
                <p:oleObj spid="_x0000_s65557" r:id="rId3" imgW="2235200" imgH="241300" progId="Equation.3">
                  <p:embed/>
                </p:oleObj>
              </mc:Choice>
              <mc:Fallback>
                <p:oleObj r:id="rId3" imgW="2235200" imgH="241300" progId="Equation.3">
                  <p:embed/>
                  <p:pic>
                    <p:nvPicPr>
                      <p:cNvPr id="64514"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08462" y="3871188"/>
                        <a:ext cx="4079779" cy="440462"/>
                      </a:xfrm>
                      <a:prstGeom prst="rect">
                        <a:avLst/>
                      </a:prstGeom>
                      <a:ln>
                        <a:noFill/>
                      </a:ln>
                    </p:spPr>
                  </p:pic>
                </p:oleObj>
              </mc:Fallback>
            </mc:AlternateContent>
          </a:graphicData>
        </a:graphic>
      </p:graphicFrame>
      <p:graphicFrame>
        <p:nvGraphicFramePr>
          <p:cNvPr id="8" name="图示 7"/>
          <p:cNvGraphicFramePr/>
          <p:nvPr>
            <p:extLst>
              <p:ext uri="{D42A27DB-BD31-4B8C-83A1-F6EECF244321}">
                <p14:modId xmlns:p14="http://schemas.microsoft.com/office/powerpoint/2010/main" val="548299407"/>
              </p:ext>
            </p:extLst>
          </p:nvPr>
        </p:nvGraphicFramePr>
        <p:xfrm>
          <a:off x="1118393" y="4521200"/>
          <a:ext cx="9955212" cy="191135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7" name="TextBox 11"/>
          <p:cNvSpPr txBox="1">
            <a:spLocks noChangeArrowheads="1"/>
          </p:cNvSpPr>
          <p:nvPr/>
        </p:nvSpPr>
        <p:spPr bwMode="auto">
          <a:xfrm>
            <a:off x="515938" y="2632193"/>
            <a:ext cx="11160125" cy="1135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eaLnBrk="1" hangingPunct="1">
              <a:lnSpc>
                <a:spcPct val="150000"/>
              </a:lnSpc>
              <a:buFont typeface="Arial" panose="020B0604020202020204" pitchFamily="34" charset="0"/>
              <a:buChar char="•"/>
            </a:pPr>
            <a:r>
              <a:rPr lang="zh-CN" altLang="en-US" sz="2400" b="1" dirty="0" smtClean="0">
                <a:solidFill>
                  <a:srgbClr val="0070C0"/>
                </a:solidFill>
                <a:latin typeface="+mj-ea"/>
                <a:ea typeface="+mj-ea"/>
              </a:rPr>
              <a:t>相位裕量</a:t>
            </a:r>
            <a:endParaRPr lang="en-US" altLang="zh-CN" sz="2400" b="1" dirty="0">
              <a:solidFill>
                <a:srgbClr val="0070C0"/>
              </a:solidFill>
              <a:latin typeface="+mj-ea"/>
              <a:ea typeface="+mj-ea"/>
            </a:endParaRPr>
          </a:p>
          <a:p>
            <a:pPr indent="336550" eaLnBrk="1" hangingPunct="1">
              <a:lnSpc>
                <a:spcPct val="150000"/>
              </a:lnSpc>
            </a:pPr>
            <a:r>
              <a:rPr lang="zh-CN" altLang="en-US" sz="2000" b="1" dirty="0" smtClean="0">
                <a:solidFill>
                  <a:srgbClr val="C00000"/>
                </a:solidFill>
                <a:latin typeface="+mj-ea"/>
                <a:ea typeface="+mj-ea"/>
              </a:rPr>
              <a:t>系统</a:t>
            </a:r>
            <a:r>
              <a:rPr lang="zh-CN" altLang="en-US" sz="2000" b="1" dirty="0">
                <a:solidFill>
                  <a:srgbClr val="C00000"/>
                </a:solidFill>
                <a:latin typeface="+mj-ea"/>
                <a:ea typeface="+mj-ea"/>
              </a:rPr>
              <a:t>开环传递函数在</a:t>
            </a:r>
            <a:r>
              <a:rPr lang="en-US" altLang="zh-CN" sz="2000" b="1" dirty="0">
                <a:solidFill>
                  <a:srgbClr val="C00000"/>
                </a:solidFill>
                <a:latin typeface="+mj-ea"/>
                <a:ea typeface="+mj-ea"/>
              </a:rPr>
              <a:t>(</a:t>
            </a:r>
            <a:r>
              <a:rPr lang="zh-CN" altLang="en-US" sz="2000" b="1" dirty="0">
                <a:solidFill>
                  <a:srgbClr val="C00000"/>
                </a:solidFill>
                <a:latin typeface="+mj-ea"/>
                <a:ea typeface="+mj-ea"/>
              </a:rPr>
              <a:t>幅值</a:t>
            </a:r>
            <a:r>
              <a:rPr lang="en-US" altLang="zh-CN" sz="2000" b="1" dirty="0">
                <a:solidFill>
                  <a:srgbClr val="C00000"/>
                </a:solidFill>
                <a:latin typeface="+mj-ea"/>
                <a:ea typeface="+mj-ea"/>
              </a:rPr>
              <a:t>)</a:t>
            </a:r>
            <a:r>
              <a:rPr lang="zh-CN" altLang="en-US" sz="2000" b="1" dirty="0">
                <a:solidFill>
                  <a:srgbClr val="C00000"/>
                </a:solidFill>
                <a:latin typeface="+mj-ea"/>
                <a:ea typeface="+mj-ea"/>
              </a:rPr>
              <a:t>穿越频率</a:t>
            </a:r>
            <a:r>
              <a:rPr lang="el-GR" altLang="zh-CN" sz="2000" b="1" i="1" dirty="0">
                <a:solidFill>
                  <a:srgbClr val="C00000"/>
                </a:solidFill>
                <a:latin typeface="+mj-ea"/>
                <a:ea typeface="+mj-ea"/>
              </a:rPr>
              <a:t>ω</a:t>
            </a:r>
            <a:r>
              <a:rPr lang="en-US" altLang="zh-CN" sz="2000" b="1" i="1" baseline="-25000" dirty="0">
                <a:solidFill>
                  <a:srgbClr val="C00000"/>
                </a:solidFill>
                <a:latin typeface="+mj-ea"/>
                <a:ea typeface="+mj-ea"/>
              </a:rPr>
              <a:t>c</a:t>
            </a:r>
            <a:r>
              <a:rPr lang="zh-CN" altLang="en-US" sz="2000" b="1" dirty="0">
                <a:solidFill>
                  <a:srgbClr val="C00000"/>
                </a:solidFill>
                <a:latin typeface="+mj-ea"/>
                <a:ea typeface="+mj-ea"/>
              </a:rPr>
              <a:t>处的相位角与</a:t>
            </a:r>
            <a:r>
              <a:rPr lang="en-US" altLang="zh-CN" sz="2000" b="1" dirty="0">
                <a:solidFill>
                  <a:srgbClr val="C00000"/>
                </a:solidFill>
                <a:latin typeface="+mj-ea"/>
                <a:ea typeface="+mj-ea"/>
              </a:rPr>
              <a:t>-180</a:t>
            </a:r>
            <a:r>
              <a:rPr lang="en-US" altLang="zh-CN" sz="2000" b="1" baseline="30000" dirty="0">
                <a:solidFill>
                  <a:srgbClr val="C00000"/>
                </a:solidFill>
                <a:latin typeface="+mj-ea"/>
                <a:ea typeface="+mj-ea"/>
              </a:rPr>
              <a:t>0</a:t>
            </a:r>
            <a:r>
              <a:rPr lang="zh-CN" altLang="en-US" sz="2000" b="1" dirty="0">
                <a:solidFill>
                  <a:srgbClr val="C00000"/>
                </a:solidFill>
                <a:latin typeface="+mj-ea"/>
                <a:ea typeface="+mj-ea"/>
              </a:rPr>
              <a:t>的</a:t>
            </a:r>
            <a:r>
              <a:rPr lang="zh-CN" altLang="en-US" sz="2000" b="1" dirty="0" smtClean="0">
                <a:solidFill>
                  <a:srgbClr val="C00000"/>
                </a:solidFill>
                <a:latin typeface="+mj-ea"/>
                <a:ea typeface="+mj-ea"/>
              </a:rPr>
              <a:t>差</a:t>
            </a:r>
            <a:endParaRPr lang="zh-CN" altLang="en-US" sz="2000" b="1" dirty="0">
              <a:solidFill>
                <a:srgbClr val="C00000"/>
              </a:solidFill>
              <a:latin typeface="+mj-ea"/>
              <a:ea typeface="+mj-ea"/>
            </a:endParaRPr>
          </a:p>
        </p:txBody>
      </p:sp>
    </p:spTree>
    <p:extLst>
      <p:ext uri="{BB962C8B-B14F-4D97-AF65-F5344CB8AC3E}">
        <p14:creationId xmlns:p14="http://schemas.microsoft.com/office/powerpoint/2010/main" val="95406798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5.4 </a:t>
            </a:r>
            <a:r>
              <a:rPr lang="zh-CN" altLang="en-US" dirty="0"/>
              <a:t>控制系统的</a:t>
            </a:r>
            <a:r>
              <a:rPr lang="zh-CN" altLang="en-US" dirty="0" smtClean="0"/>
              <a:t>相对稳定性</a:t>
            </a:r>
            <a:endParaRPr lang="zh-CN" altLang="en-US" dirty="0"/>
          </a:p>
        </p:txBody>
      </p:sp>
      <p:sp>
        <p:nvSpPr>
          <p:cNvPr id="3" name="Freeform 3"/>
          <p:cNvSpPr>
            <a:spLocks/>
          </p:cNvSpPr>
          <p:nvPr/>
        </p:nvSpPr>
        <p:spPr bwMode="auto">
          <a:xfrm>
            <a:off x="8262938" y="3522663"/>
            <a:ext cx="939800" cy="1543050"/>
          </a:xfrm>
          <a:custGeom>
            <a:avLst/>
            <a:gdLst>
              <a:gd name="T0" fmla="*/ 0 w 384"/>
              <a:gd name="T1" fmla="*/ 2147483647 h 712"/>
              <a:gd name="T2" fmla="*/ 2147483647 w 384"/>
              <a:gd name="T3" fmla="*/ 2147483647 h 712"/>
              <a:gd name="T4" fmla="*/ 2147483647 w 384"/>
              <a:gd name="T5" fmla="*/ 2147483647 h 712"/>
              <a:gd name="T6" fmla="*/ 0 60000 65536"/>
              <a:gd name="T7" fmla="*/ 0 60000 65536"/>
              <a:gd name="T8" fmla="*/ 0 60000 65536"/>
              <a:gd name="T9" fmla="*/ 0 w 384"/>
              <a:gd name="T10" fmla="*/ 0 h 712"/>
              <a:gd name="T11" fmla="*/ 384 w 384"/>
              <a:gd name="T12" fmla="*/ 712 h 712"/>
            </a:gdLst>
            <a:ahLst/>
            <a:cxnLst>
              <a:cxn ang="T6">
                <a:pos x="T0" y="T1"/>
              </a:cxn>
              <a:cxn ang="T7">
                <a:pos x="T2" y="T3"/>
              </a:cxn>
              <a:cxn ang="T8">
                <a:pos x="T4" y="T5"/>
              </a:cxn>
            </a:cxnLst>
            <a:rect l="T9" t="T10" r="T11" b="T12"/>
            <a:pathLst>
              <a:path w="384" h="712">
                <a:moveTo>
                  <a:pt x="0" y="712"/>
                </a:moveTo>
                <a:cubicBezTo>
                  <a:pt x="88" y="444"/>
                  <a:pt x="176" y="176"/>
                  <a:pt x="240" y="88"/>
                </a:cubicBezTo>
                <a:cubicBezTo>
                  <a:pt x="304" y="0"/>
                  <a:pt x="344" y="92"/>
                  <a:pt x="384" y="184"/>
                </a:cubicBezTo>
              </a:path>
            </a:pathLst>
          </a:cu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4" name="Group 4"/>
          <p:cNvGrpSpPr>
            <a:grpSpLocks/>
          </p:cNvGrpSpPr>
          <p:nvPr/>
        </p:nvGrpSpPr>
        <p:grpSpPr bwMode="auto">
          <a:xfrm>
            <a:off x="7658100" y="2454275"/>
            <a:ext cx="3362325" cy="3070225"/>
            <a:chOff x="3355" y="958"/>
            <a:chExt cx="2118" cy="1934"/>
          </a:xfrm>
        </p:grpSpPr>
        <p:sp>
          <p:nvSpPr>
            <p:cNvPr id="5" name="Line 5"/>
            <p:cNvSpPr>
              <a:spLocks noChangeShapeType="1"/>
            </p:cNvSpPr>
            <p:nvPr/>
          </p:nvSpPr>
          <p:spPr bwMode="auto">
            <a:xfrm>
              <a:off x="3355" y="1875"/>
              <a:ext cx="2118" cy="0"/>
            </a:xfrm>
            <a:prstGeom prst="line">
              <a:avLst/>
            </a:prstGeom>
            <a:noFill/>
            <a:ln w="1905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6" name="Line 6"/>
            <p:cNvSpPr>
              <a:spLocks noChangeShapeType="1"/>
            </p:cNvSpPr>
            <p:nvPr/>
          </p:nvSpPr>
          <p:spPr bwMode="auto">
            <a:xfrm flipV="1">
              <a:off x="4328" y="1048"/>
              <a:ext cx="0" cy="1844"/>
            </a:xfrm>
            <a:prstGeom prst="line">
              <a:avLst/>
            </a:prstGeom>
            <a:noFill/>
            <a:ln w="1905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7" name="Text Box 7"/>
            <p:cNvSpPr txBox="1">
              <a:spLocks noChangeArrowheads="1"/>
            </p:cNvSpPr>
            <p:nvPr/>
          </p:nvSpPr>
          <p:spPr bwMode="auto">
            <a:xfrm>
              <a:off x="4174" y="1872"/>
              <a:ext cx="18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0</a:t>
              </a:r>
            </a:p>
          </p:txBody>
        </p:sp>
        <p:sp>
          <p:nvSpPr>
            <p:cNvPr id="8" name="Rectangle 8"/>
            <p:cNvSpPr>
              <a:spLocks noChangeArrowheads="1"/>
            </p:cNvSpPr>
            <p:nvPr/>
          </p:nvSpPr>
          <p:spPr bwMode="auto">
            <a:xfrm>
              <a:off x="5179" y="1971"/>
              <a:ext cx="23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i="1"/>
                <a:t>Re</a:t>
              </a:r>
            </a:p>
          </p:txBody>
        </p:sp>
        <p:sp>
          <p:nvSpPr>
            <p:cNvPr id="9" name="Rectangle 9"/>
            <p:cNvSpPr>
              <a:spLocks noChangeArrowheads="1"/>
            </p:cNvSpPr>
            <p:nvPr/>
          </p:nvSpPr>
          <p:spPr bwMode="auto">
            <a:xfrm>
              <a:off x="4377" y="958"/>
              <a:ext cx="23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i="1"/>
                <a:t>Im</a:t>
              </a:r>
            </a:p>
          </p:txBody>
        </p:sp>
      </p:grpSp>
      <p:sp>
        <p:nvSpPr>
          <p:cNvPr id="10" name="Oval 10"/>
          <p:cNvSpPr>
            <a:spLocks noChangeArrowheads="1"/>
          </p:cNvSpPr>
          <p:nvPr/>
        </p:nvSpPr>
        <p:spPr bwMode="auto">
          <a:xfrm>
            <a:off x="8405813" y="3109913"/>
            <a:ext cx="1620837" cy="1573212"/>
          </a:xfrm>
          <a:prstGeom prst="ellipse">
            <a:avLst/>
          </a:prstGeom>
          <a:noFill/>
          <a:ln w="12700" algn="ctr">
            <a:solidFill>
              <a:srgbClr val="FF00FF"/>
            </a:solidFill>
            <a:prstDash val="lgDash"/>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11" name="Group 11"/>
          <p:cNvGrpSpPr>
            <a:grpSpLocks/>
          </p:cNvGrpSpPr>
          <p:nvPr/>
        </p:nvGrpSpPr>
        <p:grpSpPr bwMode="auto">
          <a:xfrm>
            <a:off x="8451850" y="4302125"/>
            <a:ext cx="331788" cy="684213"/>
            <a:chOff x="3855" y="2122"/>
            <a:chExt cx="209" cy="431"/>
          </a:xfrm>
        </p:grpSpPr>
        <p:graphicFrame>
          <p:nvGraphicFramePr>
            <p:cNvPr id="12" name="Object 12"/>
            <p:cNvGraphicFramePr>
              <a:graphicFrameLocks noChangeAspect="1"/>
            </p:cNvGraphicFramePr>
            <p:nvPr/>
          </p:nvGraphicFramePr>
          <p:xfrm>
            <a:off x="3855" y="2326"/>
            <a:ext cx="209" cy="227"/>
          </p:xfrm>
          <a:graphic>
            <a:graphicData uri="http://schemas.openxmlformats.org/presentationml/2006/ole">
              <mc:AlternateContent xmlns:mc="http://schemas.openxmlformats.org/markup-compatibility/2006">
                <mc:Choice xmlns:v="urn:schemas-microsoft-com:vml" Requires="v">
                  <p:oleObj spid="_x0000_s66670" name="公式" r:id="rId3" imgW="190440" imgH="228600" progId="Equation.3">
                    <p:embed/>
                  </p:oleObj>
                </mc:Choice>
                <mc:Fallback>
                  <p:oleObj name="公式" r:id="rId3" imgW="190440" imgH="228600" progId="Equation.3">
                    <p:embed/>
                    <p:pic>
                      <p:nvPicPr>
                        <p:cNvPr id="65543"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5" y="2326"/>
                          <a:ext cx="209" cy="22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Oval 13"/>
            <p:cNvSpPr>
              <a:spLocks noChangeArrowheads="1"/>
            </p:cNvSpPr>
            <p:nvPr/>
          </p:nvSpPr>
          <p:spPr bwMode="auto">
            <a:xfrm>
              <a:off x="3887" y="2122"/>
              <a:ext cx="59" cy="60"/>
            </a:xfrm>
            <a:prstGeom prst="ellipse">
              <a:avLst/>
            </a:prstGeom>
            <a:solidFill>
              <a:srgbClr val="FF0000"/>
            </a:solidFill>
            <a:ln>
              <a:noFill/>
            </a:ln>
            <a:extLst>
              <a:ext uri="{91240B29-F687-4F45-9708-019B960494DF}">
                <a14:hiddenLine xmlns:a14="http://schemas.microsoft.com/office/drawing/2010/main" w="12700" cap="sq" algn="ctr">
                  <a:solidFill>
                    <a:srgbClr val="000000"/>
                  </a:solidFill>
                  <a:round/>
                  <a:headEnd/>
                  <a:tailEnd/>
                </a14:hiddenLine>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 name="Line 14"/>
            <p:cNvSpPr>
              <a:spLocks noChangeShapeType="1"/>
            </p:cNvSpPr>
            <p:nvPr/>
          </p:nvSpPr>
          <p:spPr bwMode="auto">
            <a:xfrm flipH="1" flipV="1">
              <a:off x="3923" y="2190"/>
              <a:ext cx="23" cy="204"/>
            </a:xfrm>
            <a:prstGeom prst="line">
              <a:avLst/>
            </a:prstGeom>
            <a:noFill/>
            <a:ln w="12700" cap="sq">
              <a:solidFill>
                <a:srgbClr val="FF0000"/>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sp>
        <p:nvSpPr>
          <p:cNvPr id="15" name="Oval 25"/>
          <p:cNvSpPr>
            <a:spLocks noChangeArrowheads="1"/>
          </p:cNvSpPr>
          <p:nvPr/>
        </p:nvSpPr>
        <p:spPr bwMode="auto">
          <a:xfrm>
            <a:off x="8356600" y="3871913"/>
            <a:ext cx="95250" cy="95250"/>
          </a:xfrm>
          <a:prstGeom prst="ellipse">
            <a:avLst/>
          </a:prstGeom>
          <a:solidFill>
            <a:srgbClr val="008000"/>
          </a:solidFill>
          <a:ln w="12700" cap="sq" algn="ctr">
            <a:solidFill>
              <a:srgbClr val="0000FF"/>
            </a:solidFill>
            <a:round/>
            <a:headEnd/>
            <a:tailEnd/>
          </a:ln>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6" name="Object 28"/>
          <p:cNvGraphicFramePr>
            <a:graphicFrameLocks noChangeAspect="1"/>
          </p:cNvGraphicFramePr>
          <p:nvPr>
            <p:extLst>
              <p:ext uri="{D42A27DB-BD31-4B8C-83A1-F6EECF244321}">
                <p14:modId xmlns:p14="http://schemas.microsoft.com/office/powerpoint/2010/main" val="4052498433"/>
              </p:ext>
            </p:extLst>
          </p:nvPr>
        </p:nvGraphicFramePr>
        <p:xfrm>
          <a:off x="2346326" y="1580232"/>
          <a:ext cx="719137" cy="479425"/>
        </p:xfrm>
        <a:graphic>
          <a:graphicData uri="http://schemas.openxmlformats.org/presentationml/2006/ole">
            <mc:AlternateContent xmlns:mc="http://schemas.openxmlformats.org/markup-compatibility/2006">
              <mc:Choice xmlns:v="urn:schemas-microsoft-com:vml" Requires="v">
                <p:oleObj spid="_x0000_s66671" name="公式" r:id="rId5" imgW="393480" imgH="228600" progId="Equation.3">
                  <p:embed/>
                </p:oleObj>
              </mc:Choice>
              <mc:Fallback>
                <p:oleObj name="公式" r:id="rId5" imgW="393480" imgH="228600" progId="Equation.3">
                  <p:embed/>
                  <p:pic>
                    <p:nvPicPr>
                      <p:cNvPr id="65538" name="Object 2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46326" y="1580232"/>
                        <a:ext cx="719137" cy="479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 name="Object 29"/>
          <p:cNvGraphicFramePr>
            <a:graphicFrameLocks noChangeAspect="1"/>
          </p:cNvGraphicFramePr>
          <p:nvPr>
            <p:extLst>
              <p:ext uri="{D42A27DB-BD31-4B8C-83A1-F6EECF244321}">
                <p14:modId xmlns:p14="http://schemas.microsoft.com/office/powerpoint/2010/main" val="2441256806"/>
              </p:ext>
            </p:extLst>
          </p:nvPr>
        </p:nvGraphicFramePr>
        <p:xfrm>
          <a:off x="3400424" y="2367253"/>
          <a:ext cx="1260475" cy="481013"/>
        </p:xfrm>
        <a:graphic>
          <a:graphicData uri="http://schemas.openxmlformats.org/presentationml/2006/ole">
            <mc:AlternateContent xmlns:mc="http://schemas.openxmlformats.org/markup-compatibility/2006">
              <mc:Choice xmlns:v="urn:schemas-microsoft-com:vml" Requires="v">
                <p:oleObj spid="_x0000_s66672" name="公式" r:id="rId7" imgW="609480" imgH="228600" progId="Equation.3">
                  <p:embed/>
                </p:oleObj>
              </mc:Choice>
              <mc:Fallback>
                <p:oleObj name="公式" r:id="rId7" imgW="609480" imgH="228600" progId="Equation.3">
                  <p:embed/>
                  <p:pic>
                    <p:nvPicPr>
                      <p:cNvPr id="65539" name="Object 2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00424" y="2367253"/>
                        <a:ext cx="1260475" cy="481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Text Box 31"/>
          <p:cNvSpPr txBox="1">
            <a:spLocks noChangeArrowheads="1"/>
          </p:cNvSpPr>
          <p:nvPr/>
        </p:nvSpPr>
        <p:spPr bwMode="auto">
          <a:xfrm>
            <a:off x="1170969" y="3164741"/>
            <a:ext cx="5719387" cy="166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09600" eaLnBrk="1" hangingPunct="1">
              <a:lnSpc>
                <a:spcPct val="150000"/>
              </a:lnSpc>
            </a:pPr>
            <a:r>
              <a:rPr lang="zh-CN" altLang="en-US" sz="2400" dirty="0" smtClean="0">
                <a:latin typeface="+mn-ea"/>
                <a:ea typeface="+mn-ea"/>
              </a:rPr>
              <a:t>在 </a:t>
            </a:r>
            <a:r>
              <a:rPr lang="en-US" altLang="zh-CN" sz="2400" b="1" i="1" dirty="0" err="1" smtClean="0">
                <a:latin typeface="+mj-ea"/>
                <a:ea typeface="+mj-ea"/>
              </a:rPr>
              <a:t>ω</a:t>
            </a:r>
            <a:r>
              <a:rPr lang="en-US" altLang="zh-CN" sz="2400" b="1" i="1" baseline="-25000" dirty="0" err="1" smtClean="0">
                <a:latin typeface="+mj-ea"/>
                <a:ea typeface="+mj-ea"/>
              </a:rPr>
              <a:t>c</a:t>
            </a:r>
            <a:r>
              <a:rPr lang="en-US" altLang="zh-CN" sz="2400" b="1" i="1" baseline="-25000" dirty="0" smtClean="0">
                <a:latin typeface="+mj-ea"/>
                <a:ea typeface="+mj-ea"/>
              </a:rPr>
              <a:t> </a:t>
            </a:r>
            <a:r>
              <a:rPr lang="zh-CN" altLang="en-US" sz="2400" dirty="0" smtClean="0">
                <a:latin typeface="+mn-ea"/>
                <a:ea typeface="+mn-ea"/>
              </a:rPr>
              <a:t>上</a:t>
            </a:r>
            <a:r>
              <a:rPr lang="zh-CN" altLang="en-US" sz="2400" dirty="0">
                <a:latin typeface="+mn-ea"/>
                <a:ea typeface="+mn-ea"/>
              </a:rPr>
              <a:t>，使系统达到不稳定的边缘（临界稳定）所需要附加的滞后角度</a:t>
            </a:r>
            <a:r>
              <a:rPr lang="en-US" altLang="zh-CN" sz="2400" dirty="0">
                <a:latin typeface="+mn-ea"/>
                <a:ea typeface="+mn-ea"/>
              </a:rPr>
              <a:t>(</a:t>
            </a:r>
            <a:r>
              <a:rPr lang="zh-CN" altLang="en-US" sz="2400" dirty="0">
                <a:latin typeface="+mn-ea"/>
                <a:ea typeface="+mn-ea"/>
              </a:rPr>
              <a:t>相位滞后量），称为相位裕量。</a:t>
            </a:r>
          </a:p>
        </p:txBody>
      </p:sp>
      <p:graphicFrame>
        <p:nvGraphicFramePr>
          <p:cNvPr id="19" name="Object 34"/>
          <p:cNvGraphicFramePr>
            <a:graphicFrameLocks noChangeAspect="1"/>
          </p:cNvGraphicFramePr>
          <p:nvPr>
            <p:extLst>
              <p:ext uri="{D42A27DB-BD31-4B8C-83A1-F6EECF244321}">
                <p14:modId xmlns:p14="http://schemas.microsoft.com/office/powerpoint/2010/main" val="1877287283"/>
              </p:ext>
            </p:extLst>
          </p:nvPr>
        </p:nvGraphicFramePr>
        <p:xfrm>
          <a:off x="2801142" y="5117809"/>
          <a:ext cx="2459038" cy="485775"/>
        </p:xfrm>
        <a:graphic>
          <a:graphicData uri="http://schemas.openxmlformats.org/presentationml/2006/ole">
            <mc:AlternateContent xmlns:mc="http://schemas.openxmlformats.org/markup-compatibility/2006">
              <mc:Choice xmlns:v="urn:schemas-microsoft-com:vml" Requires="v">
                <p:oleObj spid="_x0000_s66673" name="Equation" r:id="rId9" imgW="1231560" imgH="279360" progId="Equation.DSMT4">
                  <p:embed/>
                </p:oleObj>
              </mc:Choice>
              <mc:Fallback>
                <p:oleObj name="Equation" r:id="rId9" imgW="1231560" imgH="279360" progId="Equation.DSMT4">
                  <p:embed/>
                  <p:pic>
                    <p:nvPicPr>
                      <p:cNvPr id="65540" name="Object 3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01142" y="5117809"/>
                        <a:ext cx="2459038" cy="485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0" name="Group 62"/>
          <p:cNvGrpSpPr>
            <a:grpSpLocks/>
          </p:cNvGrpSpPr>
          <p:nvPr/>
        </p:nvGrpSpPr>
        <p:grpSpPr bwMode="auto">
          <a:xfrm>
            <a:off x="7527925" y="3894138"/>
            <a:ext cx="1658938" cy="942975"/>
            <a:chOff x="3470" y="2001"/>
            <a:chExt cx="1045" cy="594"/>
          </a:xfrm>
        </p:grpSpPr>
        <p:graphicFrame>
          <p:nvGraphicFramePr>
            <p:cNvPr id="21" name="Object 42"/>
            <p:cNvGraphicFramePr>
              <a:graphicFrameLocks noChangeAspect="1"/>
            </p:cNvGraphicFramePr>
            <p:nvPr/>
          </p:nvGraphicFramePr>
          <p:xfrm>
            <a:off x="3470" y="2137"/>
            <a:ext cx="385" cy="228"/>
          </p:xfrm>
          <a:graphic>
            <a:graphicData uri="http://schemas.openxmlformats.org/presentationml/2006/ole">
              <mc:AlternateContent xmlns:mc="http://schemas.openxmlformats.org/markup-compatibility/2006">
                <mc:Choice xmlns:v="urn:schemas-microsoft-com:vml" Requires="v">
                  <p:oleObj spid="_x0000_s66674" name="公式" r:id="rId11" imgW="342720" imgH="203040" progId="Equation.3">
                    <p:embed/>
                  </p:oleObj>
                </mc:Choice>
                <mc:Fallback>
                  <p:oleObj name="公式" r:id="rId11" imgW="342720" imgH="203040" progId="Equation.3">
                    <p:embed/>
                    <p:pic>
                      <p:nvPicPr>
                        <p:cNvPr id="65542" name="Object 4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70" y="2137"/>
                          <a:ext cx="385" cy="2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Line 51"/>
            <p:cNvSpPr>
              <a:spLocks noChangeShapeType="1"/>
            </p:cNvSpPr>
            <p:nvPr/>
          </p:nvSpPr>
          <p:spPr bwMode="auto">
            <a:xfrm flipV="1">
              <a:off x="3674" y="2024"/>
              <a:ext cx="841" cy="571"/>
            </a:xfrm>
            <a:prstGeom prst="line">
              <a:avLst/>
            </a:prstGeom>
            <a:noFill/>
            <a:ln w="12700" cap="sq">
              <a:solidFill>
                <a:srgbClr val="0000FF"/>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3" name="Arc 53"/>
            <p:cNvSpPr>
              <a:spLocks/>
            </p:cNvSpPr>
            <p:nvPr/>
          </p:nvSpPr>
          <p:spPr bwMode="auto">
            <a:xfrm rot="10800000">
              <a:off x="3810" y="2001"/>
              <a:ext cx="692" cy="406"/>
            </a:xfrm>
            <a:custGeom>
              <a:avLst/>
              <a:gdLst>
                <a:gd name="T0" fmla="*/ 0 w 21600"/>
                <a:gd name="T1" fmla="*/ 0 h 12668"/>
                <a:gd name="T2" fmla="*/ 0 w 21600"/>
                <a:gd name="T3" fmla="*/ 0 h 12668"/>
                <a:gd name="T4" fmla="*/ 0 w 21600"/>
                <a:gd name="T5" fmla="*/ 0 h 12668"/>
                <a:gd name="T6" fmla="*/ 0 60000 65536"/>
                <a:gd name="T7" fmla="*/ 0 60000 65536"/>
                <a:gd name="T8" fmla="*/ 0 60000 65536"/>
                <a:gd name="T9" fmla="*/ 0 w 21600"/>
                <a:gd name="T10" fmla="*/ 0 h 12668"/>
                <a:gd name="T11" fmla="*/ 21600 w 21600"/>
                <a:gd name="T12" fmla="*/ 12668 h 12668"/>
              </a:gdLst>
              <a:ahLst/>
              <a:cxnLst>
                <a:cxn ang="T6">
                  <a:pos x="T0" y="T1"/>
                </a:cxn>
                <a:cxn ang="T7">
                  <a:pos x="T2" y="T3"/>
                </a:cxn>
                <a:cxn ang="T8">
                  <a:pos x="T4" y="T5"/>
                </a:cxn>
              </a:cxnLst>
              <a:rect l="T9" t="T10" r="T11" b="T12"/>
              <a:pathLst>
                <a:path w="21600" h="12668" fill="none" extrusionOk="0">
                  <a:moveTo>
                    <a:pt x="17495" y="-1"/>
                  </a:moveTo>
                  <a:cubicBezTo>
                    <a:pt x="20163" y="3684"/>
                    <a:pt x="21600" y="8118"/>
                    <a:pt x="21600" y="12668"/>
                  </a:cubicBezTo>
                </a:path>
                <a:path w="21600" h="12668" stroke="0" extrusionOk="0">
                  <a:moveTo>
                    <a:pt x="17495" y="-1"/>
                  </a:moveTo>
                  <a:cubicBezTo>
                    <a:pt x="20163" y="3684"/>
                    <a:pt x="21600" y="8118"/>
                    <a:pt x="21600" y="12668"/>
                  </a:cubicBezTo>
                  <a:lnTo>
                    <a:pt x="0" y="12668"/>
                  </a:lnTo>
                  <a:close/>
                </a:path>
              </a:pathLst>
            </a:custGeom>
            <a:noFill/>
            <a:ln w="12700" cap="sq">
              <a:solidFill>
                <a:schemeClr val="tx1"/>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24" name="Arc 54"/>
          <p:cNvSpPr>
            <a:spLocks/>
          </p:cNvSpPr>
          <p:nvPr/>
        </p:nvSpPr>
        <p:spPr bwMode="auto">
          <a:xfrm rot="9501024">
            <a:off x="8823325" y="3967163"/>
            <a:ext cx="936625" cy="476250"/>
          </a:xfrm>
          <a:custGeom>
            <a:avLst/>
            <a:gdLst>
              <a:gd name="T0" fmla="*/ 0 w 42571"/>
              <a:gd name="T1" fmla="*/ 2147483647 h 21600"/>
              <a:gd name="T2" fmla="*/ 2147483647 w 42571"/>
              <a:gd name="T3" fmla="*/ 2147483647 h 21600"/>
              <a:gd name="T4" fmla="*/ 2147483647 w 42571"/>
              <a:gd name="T5" fmla="*/ 2147483647 h 21600"/>
              <a:gd name="T6" fmla="*/ 0 60000 65536"/>
              <a:gd name="T7" fmla="*/ 0 60000 65536"/>
              <a:gd name="T8" fmla="*/ 0 60000 65536"/>
              <a:gd name="T9" fmla="*/ 0 w 42571"/>
              <a:gd name="T10" fmla="*/ 0 h 21600"/>
              <a:gd name="T11" fmla="*/ 42571 w 42571"/>
              <a:gd name="T12" fmla="*/ 21600 h 21600"/>
            </a:gdLst>
            <a:ahLst/>
            <a:cxnLst>
              <a:cxn ang="T6">
                <a:pos x="T0" y="T1"/>
              </a:cxn>
              <a:cxn ang="T7">
                <a:pos x="T2" y="T3"/>
              </a:cxn>
              <a:cxn ang="T8">
                <a:pos x="T4" y="T5"/>
              </a:cxn>
            </a:cxnLst>
            <a:rect l="T9" t="T10" r="T11" b="T12"/>
            <a:pathLst>
              <a:path w="42571" h="21600" fill="none" extrusionOk="0">
                <a:moveTo>
                  <a:pt x="0" y="16527"/>
                </a:moveTo>
                <a:cubicBezTo>
                  <a:pt x="2342" y="6830"/>
                  <a:pt x="11020" y="-1"/>
                  <a:pt x="20996" y="0"/>
                </a:cubicBezTo>
                <a:cubicBezTo>
                  <a:pt x="32523" y="0"/>
                  <a:pt x="42019" y="9051"/>
                  <a:pt x="42571" y="20565"/>
                </a:cubicBezTo>
              </a:path>
              <a:path w="42571" h="21600" stroke="0" extrusionOk="0">
                <a:moveTo>
                  <a:pt x="0" y="16527"/>
                </a:moveTo>
                <a:cubicBezTo>
                  <a:pt x="2342" y="6830"/>
                  <a:pt x="11020" y="-1"/>
                  <a:pt x="20996" y="0"/>
                </a:cubicBezTo>
                <a:cubicBezTo>
                  <a:pt x="32523" y="0"/>
                  <a:pt x="42019" y="9051"/>
                  <a:pt x="42571" y="20565"/>
                </a:cubicBezTo>
                <a:lnTo>
                  <a:pt x="20996" y="21600"/>
                </a:lnTo>
                <a:close/>
              </a:path>
            </a:pathLst>
          </a:custGeom>
          <a:noFill/>
          <a:ln w="12700" cap="sq">
            <a:solidFill>
              <a:schemeClr val="tx1"/>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25" name="Object 55"/>
          <p:cNvGraphicFramePr>
            <a:graphicFrameLocks noChangeAspect="1"/>
          </p:cNvGraphicFramePr>
          <p:nvPr>
            <p:extLst>
              <p:ext uri="{D42A27DB-BD31-4B8C-83A1-F6EECF244321}">
                <p14:modId xmlns:p14="http://schemas.microsoft.com/office/powerpoint/2010/main" val="4139816102"/>
              </p:ext>
            </p:extLst>
          </p:nvPr>
        </p:nvGraphicFramePr>
        <p:xfrm>
          <a:off x="9183688" y="4038600"/>
          <a:ext cx="539750" cy="307975"/>
        </p:xfrm>
        <a:graphic>
          <a:graphicData uri="http://schemas.openxmlformats.org/presentationml/2006/ole">
            <mc:AlternateContent xmlns:mc="http://schemas.openxmlformats.org/markup-compatibility/2006">
              <mc:Choice xmlns:v="urn:schemas-microsoft-com:vml" Requires="v">
                <p:oleObj spid="_x0000_s66675" name="公式" r:id="rId13" imgW="355320" imgH="203040" progId="Equation.3">
                  <p:embed/>
                </p:oleObj>
              </mc:Choice>
              <mc:Fallback>
                <p:oleObj name="公式" r:id="rId13" imgW="355320" imgH="203040" progId="Equation.3">
                  <p:embed/>
                  <p:pic>
                    <p:nvPicPr>
                      <p:cNvPr id="294967" name="Object 5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183688" y="4038600"/>
                        <a:ext cx="539750" cy="307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矩形 32"/>
          <p:cNvSpPr>
            <a:spLocks noChangeArrowheads="1"/>
          </p:cNvSpPr>
          <p:nvPr/>
        </p:nvSpPr>
        <p:spPr bwMode="auto">
          <a:xfrm>
            <a:off x="515938" y="1589113"/>
            <a:ext cx="17620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eaLnBrk="1" hangingPunct="1">
              <a:buFont typeface="Arial" panose="020B0604020202020204" pitchFamily="34" charset="0"/>
              <a:buChar char="•"/>
            </a:pPr>
            <a:r>
              <a:rPr lang="zh-CN" altLang="en-US" sz="2400" b="1">
                <a:solidFill>
                  <a:srgbClr val="0070C0"/>
                </a:solidFill>
                <a:latin typeface="+mj-ea"/>
                <a:ea typeface="+mj-ea"/>
              </a:rPr>
              <a:t>相位裕量</a:t>
            </a:r>
            <a:endParaRPr lang="zh-CN" altLang="en-US" sz="2400">
              <a:solidFill>
                <a:srgbClr val="0070C0"/>
              </a:solidFill>
              <a:latin typeface="+mj-ea"/>
              <a:ea typeface="+mj-ea"/>
            </a:endParaRPr>
          </a:p>
        </p:txBody>
      </p:sp>
    </p:spTree>
    <p:extLst>
      <p:ext uri="{BB962C8B-B14F-4D97-AF65-F5344CB8AC3E}">
        <p14:creationId xmlns:p14="http://schemas.microsoft.com/office/powerpoint/2010/main" val="4152274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right)">
                                      <p:cBhvr>
                                        <p:cTn id="17" dur="20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dissolve">
                                      <p:cBhvr>
                                        <p:cTn id="22" dur="500"/>
                                        <p:tgtEl>
                                          <p:spTgt spid="25"/>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dissolve">
                                      <p:cBhvr>
                                        <p:cTn id="2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4"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a:t>5.4 </a:t>
            </a:r>
            <a:r>
              <a:rPr lang="zh-CN" altLang="en-US" dirty="0"/>
              <a:t>控制系统的相对稳定性</a:t>
            </a:r>
          </a:p>
        </p:txBody>
      </p:sp>
      <p:graphicFrame>
        <p:nvGraphicFramePr>
          <p:cNvPr id="3" name="Object 11"/>
          <p:cNvGraphicFramePr>
            <a:graphicFrameLocks noChangeAspect="1"/>
          </p:cNvGraphicFramePr>
          <p:nvPr>
            <p:extLst>
              <p:ext uri="{D42A27DB-BD31-4B8C-83A1-F6EECF244321}">
                <p14:modId xmlns:p14="http://schemas.microsoft.com/office/powerpoint/2010/main" val="1098312170"/>
              </p:ext>
            </p:extLst>
          </p:nvPr>
        </p:nvGraphicFramePr>
        <p:xfrm>
          <a:off x="2923256" y="2178104"/>
          <a:ext cx="6345488" cy="819125"/>
        </p:xfrm>
        <a:graphic>
          <a:graphicData uri="http://schemas.openxmlformats.org/presentationml/2006/ole">
            <mc:AlternateContent xmlns:mc="http://schemas.openxmlformats.org/markup-compatibility/2006">
              <mc:Choice xmlns:v="urn:schemas-microsoft-com:vml" Requires="v">
                <p:oleObj spid="_x0000_s67604" r:id="rId3" imgW="2857500" imgH="368300" progId="Equations">
                  <p:embed/>
                </p:oleObj>
              </mc:Choice>
              <mc:Fallback>
                <p:oleObj r:id="rId3" imgW="2857500" imgH="368300" progId="Equations">
                  <p:embed/>
                  <p:pic>
                    <p:nvPicPr>
                      <p:cNvPr id="66562"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3256" y="2178104"/>
                        <a:ext cx="6345488" cy="819125"/>
                      </a:xfrm>
                      <a:prstGeom prst="rect">
                        <a:avLst/>
                      </a:prstGeom>
                      <a:noFill/>
                      <a:ln>
                        <a:noFill/>
                      </a:ln>
                    </p:spPr>
                  </p:pic>
                </p:oleObj>
              </mc:Fallback>
            </mc:AlternateContent>
          </a:graphicData>
        </a:graphic>
      </p:graphicFrame>
      <p:sp>
        <p:nvSpPr>
          <p:cNvPr id="4" name="Text Box 13"/>
          <p:cNvSpPr txBox="1">
            <a:spLocks noChangeArrowheads="1"/>
          </p:cNvSpPr>
          <p:nvPr/>
        </p:nvSpPr>
        <p:spPr bwMode="auto">
          <a:xfrm>
            <a:off x="515939" y="996976"/>
            <a:ext cx="1116012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eaLnBrk="1" hangingPunct="1">
              <a:lnSpc>
                <a:spcPct val="150000"/>
              </a:lnSpc>
              <a:buFont typeface="Arial" panose="020B0604020202020204" pitchFamily="34" charset="0"/>
              <a:buChar char="•"/>
            </a:pPr>
            <a:r>
              <a:rPr lang="en-US" altLang="zh-CN" sz="2400" b="1" dirty="0">
                <a:solidFill>
                  <a:srgbClr val="0070C0"/>
                </a:solidFill>
                <a:latin typeface="+mj-ea"/>
                <a:ea typeface="+mj-ea"/>
              </a:rPr>
              <a:t> </a:t>
            </a:r>
            <a:r>
              <a:rPr lang="zh-CN" altLang="el-GR" sz="2400" b="1" dirty="0">
                <a:solidFill>
                  <a:srgbClr val="0070C0"/>
                </a:solidFill>
                <a:latin typeface="+mj-ea"/>
                <a:ea typeface="+mj-ea"/>
              </a:rPr>
              <a:t>增益裕量</a:t>
            </a:r>
            <a:endParaRPr lang="en-US" altLang="zh-CN" sz="2400" b="1" dirty="0">
              <a:solidFill>
                <a:srgbClr val="0070C0"/>
              </a:solidFill>
              <a:latin typeface="+mj-ea"/>
              <a:ea typeface="+mj-ea"/>
            </a:endParaRPr>
          </a:p>
          <a:p>
            <a:pPr indent="438150" eaLnBrk="1" hangingPunct="1">
              <a:lnSpc>
                <a:spcPct val="150000"/>
              </a:lnSpc>
            </a:pPr>
            <a:r>
              <a:rPr lang="zh-CN" altLang="en-US" sz="2000" b="1" dirty="0" smtClean="0">
                <a:solidFill>
                  <a:srgbClr val="C00000"/>
                </a:solidFill>
                <a:latin typeface="+mj-ea"/>
                <a:ea typeface="+mj-ea"/>
              </a:rPr>
              <a:t>系统</a:t>
            </a:r>
            <a:r>
              <a:rPr lang="zh-CN" altLang="en-US" sz="2000" b="1" dirty="0">
                <a:solidFill>
                  <a:srgbClr val="C00000"/>
                </a:solidFill>
                <a:latin typeface="+mj-ea"/>
                <a:ea typeface="+mj-ea"/>
              </a:rPr>
              <a:t>开环传递函数在相位穿越频率</a:t>
            </a:r>
            <a:r>
              <a:rPr lang="el-GR" altLang="zh-CN" sz="2000" b="1" i="1" dirty="0">
                <a:solidFill>
                  <a:srgbClr val="C00000"/>
                </a:solidFill>
                <a:latin typeface="+mj-ea"/>
                <a:ea typeface="+mj-ea"/>
              </a:rPr>
              <a:t>ω</a:t>
            </a:r>
            <a:r>
              <a:rPr lang="en-US" altLang="zh-CN" sz="2000" b="1" i="1" baseline="-25000" dirty="0">
                <a:solidFill>
                  <a:srgbClr val="C00000"/>
                </a:solidFill>
                <a:latin typeface="+mj-ea"/>
                <a:ea typeface="+mj-ea"/>
              </a:rPr>
              <a:t>g</a:t>
            </a:r>
            <a:r>
              <a:rPr lang="zh-CN" altLang="en-US" sz="2000" b="1" dirty="0">
                <a:solidFill>
                  <a:srgbClr val="C00000"/>
                </a:solidFill>
                <a:latin typeface="+mj-ea"/>
                <a:ea typeface="+mj-ea"/>
              </a:rPr>
              <a:t>处的幅频特性的倒数</a:t>
            </a:r>
          </a:p>
        </p:txBody>
      </p:sp>
      <p:sp>
        <p:nvSpPr>
          <p:cNvPr id="5" name="Text Box 14"/>
          <p:cNvSpPr txBox="1">
            <a:spLocks noChangeArrowheads="1"/>
          </p:cNvSpPr>
          <p:nvPr/>
        </p:nvSpPr>
        <p:spPr bwMode="auto">
          <a:xfrm>
            <a:off x="515938" y="3190776"/>
            <a:ext cx="11160125" cy="173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el-GR" altLang="zh-CN" sz="2000" b="1" i="1" dirty="0">
                <a:solidFill>
                  <a:srgbClr val="0070C0"/>
                </a:solidFill>
                <a:latin typeface="+mj-ea"/>
                <a:ea typeface="+mj-ea"/>
              </a:rPr>
              <a:t>K</a:t>
            </a:r>
            <a:r>
              <a:rPr lang="el-GR" altLang="zh-CN" sz="2000" b="1" i="1" baseline="-25000" dirty="0">
                <a:solidFill>
                  <a:srgbClr val="0070C0"/>
                </a:solidFill>
                <a:latin typeface="+mj-ea"/>
                <a:ea typeface="+mj-ea"/>
              </a:rPr>
              <a:t>g</a:t>
            </a:r>
            <a:r>
              <a:rPr lang="en-US" altLang="zh-CN" sz="2000" b="1" dirty="0">
                <a:solidFill>
                  <a:srgbClr val="0070C0"/>
                </a:solidFill>
                <a:latin typeface="+mj-ea"/>
                <a:ea typeface="+mj-ea"/>
              </a:rPr>
              <a:t>&gt;1</a:t>
            </a:r>
            <a:r>
              <a:rPr lang="zh-CN" altLang="en-US" sz="2000" b="1" dirty="0">
                <a:solidFill>
                  <a:srgbClr val="0070C0"/>
                </a:solidFill>
                <a:latin typeface="+mj-ea"/>
                <a:ea typeface="+mj-ea"/>
              </a:rPr>
              <a:t>（</a:t>
            </a:r>
            <a:r>
              <a:rPr lang="en-US" altLang="zh-CN" sz="2000" b="1" dirty="0">
                <a:solidFill>
                  <a:srgbClr val="0070C0"/>
                </a:solidFill>
                <a:latin typeface="+mj-ea"/>
                <a:ea typeface="+mj-ea"/>
              </a:rPr>
              <a:t>20</a:t>
            </a:r>
            <a:r>
              <a:rPr lang="en-US" altLang="zh-CN" sz="2000" b="1" i="1" dirty="0">
                <a:solidFill>
                  <a:srgbClr val="0070C0"/>
                </a:solidFill>
                <a:latin typeface="+mj-ea"/>
                <a:ea typeface="+mj-ea"/>
              </a:rPr>
              <a:t>lgK</a:t>
            </a:r>
            <a:r>
              <a:rPr lang="en-US" altLang="zh-CN" sz="2000" b="1" i="1" baseline="-25000" dirty="0">
                <a:solidFill>
                  <a:srgbClr val="0070C0"/>
                </a:solidFill>
                <a:latin typeface="+mj-ea"/>
                <a:ea typeface="+mj-ea"/>
              </a:rPr>
              <a:t>g</a:t>
            </a:r>
            <a:r>
              <a:rPr lang="en-US" altLang="zh-CN" sz="2000" b="1" dirty="0">
                <a:solidFill>
                  <a:srgbClr val="0070C0"/>
                </a:solidFill>
                <a:latin typeface="+mj-ea"/>
                <a:ea typeface="+mj-ea"/>
              </a:rPr>
              <a:t>&gt;0 </a:t>
            </a:r>
            <a:r>
              <a:rPr lang="zh-CN" altLang="en-US" sz="2000" b="1" dirty="0">
                <a:solidFill>
                  <a:srgbClr val="0070C0"/>
                </a:solidFill>
                <a:latin typeface="+mj-ea"/>
                <a:ea typeface="+mj-ea"/>
              </a:rPr>
              <a:t>或 </a:t>
            </a:r>
            <a:r>
              <a:rPr lang="en-US" altLang="zh-CN" sz="2000" b="1" u="sng" dirty="0">
                <a:solidFill>
                  <a:srgbClr val="0070C0"/>
                </a:solidFill>
                <a:latin typeface="+mj-ea"/>
                <a:ea typeface="+mj-ea"/>
              </a:rPr>
              <a:t>20</a:t>
            </a:r>
            <a:r>
              <a:rPr lang="en-US" altLang="zh-CN" sz="2000" b="1" i="1" u="sng" dirty="0">
                <a:solidFill>
                  <a:srgbClr val="0070C0"/>
                </a:solidFill>
                <a:latin typeface="+mj-ea"/>
                <a:ea typeface="+mj-ea"/>
              </a:rPr>
              <a:t>lg</a:t>
            </a:r>
            <a:r>
              <a:rPr lang="en-US" altLang="zh-CN" sz="2000" b="1" u="sng" dirty="0">
                <a:solidFill>
                  <a:srgbClr val="0070C0"/>
                </a:solidFill>
                <a:latin typeface="+mj-ea"/>
                <a:ea typeface="+mj-ea"/>
              </a:rPr>
              <a:t>|</a:t>
            </a:r>
            <a:r>
              <a:rPr lang="en-US" altLang="zh-CN" sz="2000" b="1" i="1" u="sng" dirty="0">
                <a:solidFill>
                  <a:srgbClr val="0070C0"/>
                </a:solidFill>
                <a:latin typeface="+mj-ea"/>
                <a:ea typeface="+mj-ea"/>
              </a:rPr>
              <a:t>G</a:t>
            </a:r>
            <a:r>
              <a:rPr lang="en-US" altLang="zh-CN" sz="2000" b="1" u="sng" dirty="0">
                <a:solidFill>
                  <a:srgbClr val="0070C0"/>
                </a:solidFill>
                <a:latin typeface="+mj-ea"/>
                <a:ea typeface="+mj-ea"/>
              </a:rPr>
              <a:t>(j</a:t>
            </a:r>
            <a:r>
              <a:rPr lang="el-GR" altLang="zh-CN" sz="2000" b="1" i="1" u="sng" dirty="0">
                <a:solidFill>
                  <a:srgbClr val="0070C0"/>
                </a:solidFill>
                <a:latin typeface="+mj-ea"/>
                <a:ea typeface="+mj-ea"/>
              </a:rPr>
              <a:t>ω</a:t>
            </a:r>
            <a:r>
              <a:rPr lang="en-US" altLang="zh-CN" sz="2000" b="1" i="1" u="sng" baseline="-25000" dirty="0">
                <a:solidFill>
                  <a:srgbClr val="0070C0"/>
                </a:solidFill>
                <a:latin typeface="+mj-ea"/>
                <a:ea typeface="+mj-ea"/>
              </a:rPr>
              <a:t>g</a:t>
            </a:r>
            <a:r>
              <a:rPr lang="en-US" altLang="zh-CN" sz="2000" b="1" u="sng" dirty="0">
                <a:solidFill>
                  <a:srgbClr val="0070C0"/>
                </a:solidFill>
                <a:latin typeface="+mj-ea"/>
                <a:ea typeface="+mj-ea"/>
              </a:rPr>
              <a:t>)</a:t>
            </a:r>
            <a:r>
              <a:rPr lang="en-US" altLang="zh-CN" sz="2000" b="1" i="1" u="sng" dirty="0">
                <a:solidFill>
                  <a:srgbClr val="0070C0"/>
                </a:solidFill>
                <a:latin typeface="+mj-ea"/>
                <a:ea typeface="+mj-ea"/>
              </a:rPr>
              <a:t>H</a:t>
            </a:r>
            <a:r>
              <a:rPr lang="en-US" altLang="zh-CN" sz="2000" b="1" u="sng" dirty="0">
                <a:solidFill>
                  <a:srgbClr val="0070C0"/>
                </a:solidFill>
                <a:latin typeface="+mj-ea"/>
                <a:ea typeface="+mj-ea"/>
              </a:rPr>
              <a:t>(j</a:t>
            </a:r>
            <a:r>
              <a:rPr lang="el-GR" altLang="zh-CN" sz="2000" b="1" i="1" u="sng" dirty="0">
                <a:solidFill>
                  <a:srgbClr val="0070C0"/>
                </a:solidFill>
                <a:latin typeface="+mj-ea"/>
                <a:ea typeface="+mj-ea"/>
              </a:rPr>
              <a:t>ω</a:t>
            </a:r>
            <a:r>
              <a:rPr lang="en-US" altLang="zh-CN" sz="2000" b="1" i="1" u="sng" baseline="-25000" dirty="0">
                <a:solidFill>
                  <a:srgbClr val="0070C0"/>
                </a:solidFill>
                <a:latin typeface="+mj-ea"/>
                <a:ea typeface="+mj-ea"/>
              </a:rPr>
              <a:t>g</a:t>
            </a:r>
            <a:r>
              <a:rPr lang="en-US" altLang="zh-CN" sz="2000" b="1" u="sng" dirty="0">
                <a:solidFill>
                  <a:srgbClr val="0070C0"/>
                </a:solidFill>
                <a:latin typeface="+mj-ea"/>
                <a:ea typeface="+mj-ea"/>
              </a:rPr>
              <a:t>)&lt;0</a:t>
            </a:r>
            <a:r>
              <a:rPr lang="zh-CN" altLang="en-US" sz="2000" b="1" dirty="0">
                <a:solidFill>
                  <a:srgbClr val="0070C0"/>
                </a:solidFill>
                <a:latin typeface="+mj-ea"/>
                <a:ea typeface="+mj-ea"/>
              </a:rPr>
              <a:t>），</a:t>
            </a:r>
            <a:r>
              <a:rPr lang="zh-CN" altLang="en-US" sz="2000" dirty="0">
                <a:latin typeface="+mn-ea"/>
                <a:ea typeface="+mn-ea"/>
              </a:rPr>
              <a:t>系统是稳定的，其值越大表示稳定程度越高</a:t>
            </a:r>
            <a:endParaRPr lang="en-US" altLang="zh-CN" sz="2000" dirty="0">
              <a:latin typeface="+mn-ea"/>
              <a:ea typeface="+mn-ea"/>
            </a:endParaRPr>
          </a:p>
          <a:p>
            <a:pPr eaLnBrk="1" hangingPunct="1">
              <a:lnSpc>
                <a:spcPct val="150000"/>
              </a:lnSpc>
              <a:spcBef>
                <a:spcPct val="50000"/>
              </a:spcBef>
            </a:pPr>
            <a:r>
              <a:rPr lang="en-US" altLang="zh-CN" sz="2000" b="1" i="1" dirty="0">
                <a:solidFill>
                  <a:srgbClr val="0070C0"/>
                </a:solidFill>
                <a:latin typeface="+mj-ea"/>
                <a:ea typeface="+mj-ea"/>
              </a:rPr>
              <a:t>K</a:t>
            </a:r>
            <a:r>
              <a:rPr lang="en-US" altLang="zh-CN" sz="2000" b="1" i="1" baseline="-25000" dirty="0">
                <a:solidFill>
                  <a:srgbClr val="0070C0"/>
                </a:solidFill>
                <a:latin typeface="+mj-ea"/>
                <a:ea typeface="+mj-ea"/>
              </a:rPr>
              <a:t>g</a:t>
            </a:r>
            <a:r>
              <a:rPr lang="en-US" altLang="zh-CN" sz="2000" b="1" dirty="0">
                <a:solidFill>
                  <a:srgbClr val="0070C0"/>
                </a:solidFill>
                <a:latin typeface="+mj-ea"/>
                <a:ea typeface="+mj-ea"/>
              </a:rPr>
              <a:t>&lt;1</a:t>
            </a:r>
            <a:r>
              <a:rPr lang="zh-CN" altLang="en-US" sz="2000" b="1" dirty="0">
                <a:solidFill>
                  <a:srgbClr val="0070C0"/>
                </a:solidFill>
                <a:latin typeface="+mj-ea"/>
                <a:ea typeface="+mj-ea"/>
              </a:rPr>
              <a:t>（</a:t>
            </a:r>
            <a:r>
              <a:rPr lang="en-US" altLang="zh-CN" sz="2000" b="1" dirty="0">
                <a:solidFill>
                  <a:srgbClr val="0070C0"/>
                </a:solidFill>
                <a:latin typeface="+mj-ea"/>
                <a:ea typeface="+mj-ea"/>
              </a:rPr>
              <a:t>20</a:t>
            </a:r>
            <a:r>
              <a:rPr lang="en-US" altLang="zh-CN" sz="2000" b="1" i="1" dirty="0">
                <a:solidFill>
                  <a:srgbClr val="0070C0"/>
                </a:solidFill>
                <a:latin typeface="+mj-ea"/>
                <a:ea typeface="+mj-ea"/>
              </a:rPr>
              <a:t>lgK</a:t>
            </a:r>
            <a:r>
              <a:rPr lang="en-US" altLang="zh-CN" sz="2000" b="1" i="1" baseline="-25000" dirty="0">
                <a:solidFill>
                  <a:srgbClr val="0070C0"/>
                </a:solidFill>
                <a:latin typeface="+mj-ea"/>
                <a:ea typeface="+mj-ea"/>
              </a:rPr>
              <a:t>g</a:t>
            </a:r>
            <a:r>
              <a:rPr lang="en-US" altLang="zh-CN" sz="2000" b="1" dirty="0">
                <a:solidFill>
                  <a:srgbClr val="0070C0"/>
                </a:solidFill>
                <a:latin typeface="+mj-ea"/>
                <a:ea typeface="+mj-ea"/>
              </a:rPr>
              <a:t>&lt;0 </a:t>
            </a:r>
            <a:r>
              <a:rPr lang="zh-CN" altLang="en-US" sz="2000" b="1" dirty="0">
                <a:solidFill>
                  <a:srgbClr val="0070C0"/>
                </a:solidFill>
                <a:latin typeface="+mj-ea"/>
                <a:ea typeface="+mj-ea"/>
              </a:rPr>
              <a:t>或 </a:t>
            </a:r>
            <a:r>
              <a:rPr lang="en-US" altLang="zh-CN" sz="2000" b="1" u="sng" dirty="0">
                <a:solidFill>
                  <a:srgbClr val="0070C0"/>
                </a:solidFill>
                <a:latin typeface="+mj-ea"/>
                <a:ea typeface="+mj-ea"/>
              </a:rPr>
              <a:t>20</a:t>
            </a:r>
            <a:r>
              <a:rPr lang="en-US" altLang="zh-CN" sz="2000" b="1" i="1" u="sng" dirty="0">
                <a:solidFill>
                  <a:srgbClr val="0070C0"/>
                </a:solidFill>
                <a:latin typeface="+mj-ea"/>
                <a:ea typeface="+mj-ea"/>
              </a:rPr>
              <a:t>lg</a:t>
            </a:r>
            <a:r>
              <a:rPr lang="en-US" altLang="zh-CN" sz="2000" b="1" u="sng" dirty="0">
                <a:solidFill>
                  <a:srgbClr val="0070C0"/>
                </a:solidFill>
                <a:latin typeface="+mj-ea"/>
                <a:ea typeface="+mj-ea"/>
              </a:rPr>
              <a:t>|</a:t>
            </a:r>
            <a:r>
              <a:rPr lang="en-US" altLang="zh-CN" sz="2000" b="1" i="1" u="sng" dirty="0">
                <a:solidFill>
                  <a:srgbClr val="0070C0"/>
                </a:solidFill>
                <a:latin typeface="+mj-ea"/>
                <a:ea typeface="+mj-ea"/>
              </a:rPr>
              <a:t>G</a:t>
            </a:r>
            <a:r>
              <a:rPr lang="en-US" altLang="zh-CN" sz="2000" b="1" u="sng" dirty="0">
                <a:solidFill>
                  <a:srgbClr val="0070C0"/>
                </a:solidFill>
                <a:latin typeface="+mj-ea"/>
                <a:ea typeface="+mj-ea"/>
              </a:rPr>
              <a:t>(j</a:t>
            </a:r>
            <a:r>
              <a:rPr lang="el-GR" altLang="zh-CN" sz="2000" b="1" i="1" u="sng" dirty="0">
                <a:solidFill>
                  <a:srgbClr val="0070C0"/>
                </a:solidFill>
                <a:latin typeface="+mj-ea"/>
                <a:ea typeface="+mj-ea"/>
              </a:rPr>
              <a:t>ω</a:t>
            </a:r>
            <a:r>
              <a:rPr lang="en-US" altLang="zh-CN" sz="2000" b="1" i="1" u="sng" baseline="-25000" dirty="0">
                <a:solidFill>
                  <a:srgbClr val="0070C0"/>
                </a:solidFill>
                <a:latin typeface="+mj-ea"/>
                <a:ea typeface="+mj-ea"/>
              </a:rPr>
              <a:t>g</a:t>
            </a:r>
            <a:r>
              <a:rPr lang="en-US" altLang="zh-CN" sz="2000" b="1" u="sng" dirty="0">
                <a:solidFill>
                  <a:srgbClr val="0070C0"/>
                </a:solidFill>
                <a:latin typeface="+mj-ea"/>
                <a:ea typeface="+mj-ea"/>
              </a:rPr>
              <a:t>)H(j</a:t>
            </a:r>
            <a:r>
              <a:rPr lang="el-GR" altLang="zh-CN" sz="2000" b="1" i="1" u="sng" dirty="0">
                <a:solidFill>
                  <a:srgbClr val="0070C0"/>
                </a:solidFill>
                <a:latin typeface="+mj-ea"/>
                <a:ea typeface="+mj-ea"/>
              </a:rPr>
              <a:t>ω</a:t>
            </a:r>
            <a:r>
              <a:rPr lang="en-US" altLang="zh-CN" sz="2000" b="1" i="1" u="sng" baseline="-25000" dirty="0">
                <a:solidFill>
                  <a:srgbClr val="0070C0"/>
                </a:solidFill>
                <a:latin typeface="+mj-ea"/>
                <a:ea typeface="+mj-ea"/>
              </a:rPr>
              <a:t>g</a:t>
            </a:r>
            <a:r>
              <a:rPr lang="en-US" altLang="zh-CN" sz="2000" b="1" u="sng" dirty="0">
                <a:solidFill>
                  <a:srgbClr val="0070C0"/>
                </a:solidFill>
                <a:latin typeface="+mj-ea"/>
                <a:ea typeface="+mj-ea"/>
              </a:rPr>
              <a:t>)&gt;0</a:t>
            </a:r>
            <a:r>
              <a:rPr lang="zh-CN" altLang="en-US" sz="2000" b="1" dirty="0">
                <a:solidFill>
                  <a:srgbClr val="0070C0"/>
                </a:solidFill>
                <a:latin typeface="+mj-ea"/>
                <a:ea typeface="+mj-ea"/>
              </a:rPr>
              <a:t>），</a:t>
            </a:r>
            <a:r>
              <a:rPr lang="zh-CN" altLang="en-US" sz="2000" dirty="0">
                <a:latin typeface="+mn-ea"/>
                <a:ea typeface="+mn-ea"/>
              </a:rPr>
              <a:t>表明系统不稳定</a:t>
            </a:r>
            <a:endParaRPr lang="en-US" altLang="zh-CN" sz="2000" dirty="0">
              <a:latin typeface="+mn-ea"/>
              <a:ea typeface="+mn-ea"/>
            </a:endParaRPr>
          </a:p>
          <a:p>
            <a:pPr eaLnBrk="1" hangingPunct="1">
              <a:lnSpc>
                <a:spcPct val="150000"/>
              </a:lnSpc>
              <a:spcBef>
                <a:spcPct val="50000"/>
              </a:spcBef>
            </a:pPr>
            <a:r>
              <a:rPr lang="en-US" altLang="zh-CN" sz="2000" b="1" i="1" dirty="0">
                <a:solidFill>
                  <a:srgbClr val="0070C0"/>
                </a:solidFill>
                <a:latin typeface="+mj-ea"/>
                <a:ea typeface="+mj-ea"/>
              </a:rPr>
              <a:t>K</a:t>
            </a:r>
            <a:r>
              <a:rPr lang="en-US" altLang="zh-CN" sz="2000" b="1" i="1" baseline="-25000" dirty="0">
                <a:solidFill>
                  <a:srgbClr val="0070C0"/>
                </a:solidFill>
                <a:latin typeface="+mj-ea"/>
                <a:ea typeface="+mj-ea"/>
              </a:rPr>
              <a:t>g</a:t>
            </a:r>
            <a:r>
              <a:rPr lang="en-US" altLang="zh-CN" sz="2000" b="1" dirty="0">
                <a:solidFill>
                  <a:srgbClr val="0070C0"/>
                </a:solidFill>
                <a:latin typeface="+mj-ea"/>
                <a:ea typeface="+mj-ea"/>
              </a:rPr>
              <a:t>=1</a:t>
            </a:r>
            <a:r>
              <a:rPr lang="zh-CN" altLang="en-US" sz="2000" b="1" dirty="0">
                <a:solidFill>
                  <a:srgbClr val="0070C0"/>
                </a:solidFill>
                <a:latin typeface="+mj-ea"/>
                <a:ea typeface="+mj-ea"/>
              </a:rPr>
              <a:t>（</a:t>
            </a:r>
            <a:r>
              <a:rPr lang="en-US" altLang="zh-CN" sz="2000" b="1" dirty="0">
                <a:solidFill>
                  <a:srgbClr val="0070C0"/>
                </a:solidFill>
                <a:latin typeface="+mj-ea"/>
                <a:ea typeface="+mj-ea"/>
              </a:rPr>
              <a:t>20</a:t>
            </a:r>
            <a:r>
              <a:rPr lang="en-US" altLang="zh-CN" sz="2000" b="1" i="1" dirty="0">
                <a:solidFill>
                  <a:srgbClr val="0070C0"/>
                </a:solidFill>
                <a:latin typeface="+mj-ea"/>
                <a:ea typeface="+mj-ea"/>
              </a:rPr>
              <a:t>lgK</a:t>
            </a:r>
            <a:r>
              <a:rPr lang="en-US" altLang="zh-CN" sz="2000" b="1" i="1" baseline="-25000" dirty="0">
                <a:solidFill>
                  <a:srgbClr val="0070C0"/>
                </a:solidFill>
                <a:latin typeface="+mj-ea"/>
                <a:ea typeface="+mj-ea"/>
              </a:rPr>
              <a:t>g</a:t>
            </a:r>
            <a:r>
              <a:rPr lang="en-US" altLang="zh-CN" sz="2000" b="1" dirty="0">
                <a:solidFill>
                  <a:srgbClr val="0070C0"/>
                </a:solidFill>
                <a:latin typeface="+mj-ea"/>
                <a:ea typeface="+mj-ea"/>
              </a:rPr>
              <a:t>=0 </a:t>
            </a:r>
            <a:r>
              <a:rPr lang="zh-CN" altLang="en-US" sz="2000" b="1" dirty="0">
                <a:solidFill>
                  <a:srgbClr val="0070C0"/>
                </a:solidFill>
                <a:latin typeface="+mj-ea"/>
                <a:ea typeface="+mj-ea"/>
              </a:rPr>
              <a:t>或 </a:t>
            </a:r>
            <a:r>
              <a:rPr lang="en-US" altLang="zh-CN" sz="2000" b="1" u="sng" dirty="0">
                <a:solidFill>
                  <a:srgbClr val="0070C0"/>
                </a:solidFill>
                <a:latin typeface="+mj-ea"/>
                <a:ea typeface="+mj-ea"/>
              </a:rPr>
              <a:t>20</a:t>
            </a:r>
            <a:r>
              <a:rPr lang="en-US" altLang="zh-CN" sz="2000" b="1" i="1" u="sng" dirty="0">
                <a:solidFill>
                  <a:srgbClr val="0070C0"/>
                </a:solidFill>
                <a:latin typeface="+mj-ea"/>
                <a:ea typeface="+mj-ea"/>
              </a:rPr>
              <a:t>lg</a:t>
            </a:r>
            <a:r>
              <a:rPr lang="en-US" altLang="zh-CN" sz="2000" b="1" u="sng" dirty="0">
                <a:solidFill>
                  <a:srgbClr val="0070C0"/>
                </a:solidFill>
                <a:latin typeface="+mj-ea"/>
                <a:ea typeface="+mj-ea"/>
              </a:rPr>
              <a:t>|</a:t>
            </a:r>
            <a:r>
              <a:rPr lang="en-US" altLang="zh-CN" sz="2000" b="1" i="1" u="sng" dirty="0">
                <a:solidFill>
                  <a:srgbClr val="0070C0"/>
                </a:solidFill>
                <a:latin typeface="+mj-ea"/>
                <a:ea typeface="+mj-ea"/>
              </a:rPr>
              <a:t>G</a:t>
            </a:r>
            <a:r>
              <a:rPr lang="en-US" altLang="zh-CN" sz="2000" b="1" u="sng" dirty="0">
                <a:solidFill>
                  <a:srgbClr val="0070C0"/>
                </a:solidFill>
                <a:latin typeface="+mj-ea"/>
                <a:ea typeface="+mj-ea"/>
              </a:rPr>
              <a:t>(j</a:t>
            </a:r>
            <a:r>
              <a:rPr lang="el-GR" altLang="zh-CN" sz="2000" b="1" i="1" u="sng" dirty="0">
                <a:solidFill>
                  <a:srgbClr val="0070C0"/>
                </a:solidFill>
                <a:latin typeface="+mj-ea"/>
                <a:ea typeface="+mj-ea"/>
              </a:rPr>
              <a:t>ω</a:t>
            </a:r>
            <a:r>
              <a:rPr lang="en-US" altLang="zh-CN" sz="2000" b="1" i="1" u="sng" baseline="-25000" dirty="0">
                <a:solidFill>
                  <a:srgbClr val="0070C0"/>
                </a:solidFill>
                <a:latin typeface="+mj-ea"/>
                <a:ea typeface="+mj-ea"/>
              </a:rPr>
              <a:t>g</a:t>
            </a:r>
            <a:r>
              <a:rPr lang="en-US" altLang="zh-CN" sz="2000" b="1" u="sng" dirty="0">
                <a:solidFill>
                  <a:srgbClr val="0070C0"/>
                </a:solidFill>
                <a:latin typeface="+mj-ea"/>
                <a:ea typeface="+mj-ea"/>
              </a:rPr>
              <a:t>)H(j</a:t>
            </a:r>
            <a:r>
              <a:rPr lang="el-GR" altLang="zh-CN" sz="2000" b="1" i="1" u="sng" dirty="0">
                <a:solidFill>
                  <a:srgbClr val="0070C0"/>
                </a:solidFill>
                <a:latin typeface="+mj-ea"/>
                <a:ea typeface="+mj-ea"/>
              </a:rPr>
              <a:t>ω</a:t>
            </a:r>
            <a:r>
              <a:rPr lang="en-US" altLang="zh-CN" sz="2000" b="1" i="1" u="sng" baseline="-25000" dirty="0">
                <a:solidFill>
                  <a:srgbClr val="0070C0"/>
                </a:solidFill>
                <a:latin typeface="+mj-ea"/>
                <a:ea typeface="+mj-ea"/>
              </a:rPr>
              <a:t>g</a:t>
            </a:r>
            <a:r>
              <a:rPr lang="en-US" altLang="zh-CN" sz="2000" b="1" u="sng" dirty="0">
                <a:solidFill>
                  <a:srgbClr val="0070C0"/>
                </a:solidFill>
                <a:latin typeface="+mj-ea"/>
                <a:ea typeface="+mj-ea"/>
              </a:rPr>
              <a:t>)=0</a:t>
            </a:r>
            <a:r>
              <a:rPr lang="zh-CN" altLang="en-US" sz="2000" b="1" dirty="0">
                <a:solidFill>
                  <a:srgbClr val="0070C0"/>
                </a:solidFill>
                <a:latin typeface="+mj-ea"/>
                <a:ea typeface="+mj-ea"/>
              </a:rPr>
              <a:t>），</a:t>
            </a:r>
            <a:r>
              <a:rPr lang="zh-CN" altLang="en-US" sz="2000" dirty="0">
                <a:latin typeface="+mn-ea"/>
                <a:ea typeface="+mn-ea"/>
              </a:rPr>
              <a:t>表明系统处于临界稳定</a:t>
            </a:r>
          </a:p>
        </p:txBody>
      </p:sp>
      <p:graphicFrame>
        <p:nvGraphicFramePr>
          <p:cNvPr id="7" name="图示 6"/>
          <p:cNvGraphicFramePr/>
          <p:nvPr>
            <p:extLst>
              <p:ext uri="{D42A27DB-BD31-4B8C-83A1-F6EECF244321}">
                <p14:modId xmlns:p14="http://schemas.microsoft.com/office/powerpoint/2010/main" val="2635774249"/>
              </p:ext>
            </p:extLst>
          </p:nvPr>
        </p:nvGraphicFramePr>
        <p:xfrm>
          <a:off x="549009" y="5162550"/>
          <a:ext cx="11127054" cy="132715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89285984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5.4 </a:t>
            </a:r>
            <a:r>
              <a:rPr lang="zh-CN" altLang="en-US" dirty="0"/>
              <a:t>控制系统的</a:t>
            </a:r>
            <a:r>
              <a:rPr lang="zh-CN" altLang="en-US" dirty="0" smtClean="0"/>
              <a:t>相对稳定性</a:t>
            </a:r>
            <a:endParaRPr lang="zh-CN" altLang="en-US" dirty="0"/>
          </a:p>
        </p:txBody>
      </p:sp>
      <p:sp>
        <p:nvSpPr>
          <p:cNvPr id="3" name="Rectangle 3"/>
          <p:cNvSpPr>
            <a:spLocks noChangeArrowheads="1"/>
          </p:cNvSpPr>
          <p:nvPr/>
        </p:nvSpPr>
        <p:spPr bwMode="auto">
          <a:xfrm>
            <a:off x="11580633" y="4440273"/>
            <a:ext cx="0" cy="0"/>
          </a:xfrm>
          <a:prstGeom prst="rect">
            <a:avLst/>
          </a:prstGeom>
          <a:noFill/>
          <a:ln w="12700" cap="sq">
            <a:noFill/>
            <a:miter lim="800000"/>
            <a:headEnd/>
            <a:tailEnd/>
          </a:ln>
          <a:effectLst>
            <a:outerShdw dist="107763" dir="13500000" algn="ctr" rotWithShape="0">
              <a:schemeClr val="bg2"/>
            </a:outerShdw>
          </a:effectLst>
        </p:spPr>
        <p:txBody>
          <a:bodyPr lIns="0" tIns="0" rIns="0" bIns="0">
            <a:spAutoFit/>
          </a:bodyPr>
          <a:lstStyle/>
          <a:p>
            <a:pPr>
              <a:defRPr/>
            </a:pPr>
            <a:endParaRPr lang="zh-CN" altLang="en-US">
              <a:latin typeface="Arial" charset="0"/>
            </a:endParaRPr>
          </a:p>
        </p:txBody>
      </p:sp>
      <p:graphicFrame>
        <p:nvGraphicFramePr>
          <p:cNvPr id="4" name="Object 31"/>
          <p:cNvGraphicFramePr>
            <a:graphicFrameLocks noChangeAspect="1"/>
          </p:cNvGraphicFramePr>
          <p:nvPr>
            <p:extLst>
              <p:ext uri="{D42A27DB-BD31-4B8C-83A1-F6EECF244321}">
                <p14:modId xmlns:p14="http://schemas.microsoft.com/office/powerpoint/2010/main" val="3227310584"/>
              </p:ext>
            </p:extLst>
          </p:nvPr>
        </p:nvGraphicFramePr>
        <p:xfrm>
          <a:off x="8375200" y="5427054"/>
          <a:ext cx="368300" cy="400050"/>
        </p:xfrm>
        <a:graphic>
          <a:graphicData uri="http://schemas.openxmlformats.org/presentationml/2006/ole">
            <mc:AlternateContent xmlns:mc="http://schemas.openxmlformats.org/markup-compatibility/2006">
              <mc:Choice xmlns:v="urn:schemas-microsoft-com:vml" Requires="v">
                <p:oleObj spid="_x0000_s68850" name="公式" r:id="rId3" imgW="190440" imgH="228600" progId="Equation.3">
                  <p:embed/>
                </p:oleObj>
              </mc:Choice>
              <mc:Fallback>
                <p:oleObj name="公式" r:id="rId3" imgW="190440" imgH="228600" progId="Equation.3">
                  <p:embed/>
                  <p:pic>
                    <p:nvPicPr>
                      <p:cNvPr id="67586" name="Object 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75200" y="5427054"/>
                        <a:ext cx="368300" cy="400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Freeform 20"/>
          <p:cNvSpPr>
            <a:spLocks/>
          </p:cNvSpPr>
          <p:nvPr/>
        </p:nvSpPr>
        <p:spPr bwMode="auto">
          <a:xfrm>
            <a:off x="8164062" y="4201504"/>
            <a:ext cx="1044575" cy="1714500"/>
          </a:xfrm>
          <a:custGeom>
            <a:avLst/>
            <a:gdLst>
              <a:gd name="T0" fmla="*/ 0 w 384"/>
              <a:gd name="T1" fmla="*/ 2147483647 h 712"/>
              <a:gd name="T2" fmla="*/ 2147483647 w 384"/>
              <a:gd name="T3" fmla="*/ 2147483647 h 712"/>
              <a:gd name="T4" fmla="*/ 2147483647 w 384"/>
              <a:gd name="T5" fmla="*/ 2147483647 h 712"/>
              <a:gd name="T6" fmla="*/ 0 60000 65536"/>
              <a:gd name="T7" fmla="*/ 0 60000 65536"/>
              <a:gd name="T8" fmla="*/ 0 60000 65536"/>
              <a:gd name="T9" fmla="*/ 0 w 384"/>
              <a:gd name="T10" fmla="*/ 0 h 712"/>
              <a:gd name="T11" fmla="*/ 384 w 384"/>
              <a:gd name="T12" fmla="*/ 712 h 712"/>
            </a:gdLst>
            <a:ahLst/>
            <a:cxnLst>
              <a:cxn ang="T6">
                <a:pos x="T0" y="T1"/>
              </a:cxn>
              <a:cxn ang="T7">
                <a:pos x="T2" y="T3"/>
              </a:cxn>
              <a:cxn ang="T8">
                <a:pos x="T4" y="T5"/>
              </a:cxn>
            </a:cxnLst>
            <a:rect l="T9" t="T10" r="T11" b="T12"/>
            <a:pathLst>
              <a:path w="384" h="712">
                <a:moveTo>
                  <a:pt x="0" y="712"/>
                </a:moveTo>
                <a:cubicBezTo>
                  <a:pt x="88" y="444"/>
                  <a:pt x="176" y="176"/>
                  <a:pt x="240" y="88"/>
                </a:cubicBezTo>
                <a:cubicBezTo>
                  <a:pt x="304" y="0"/>
                  <a:pt x="344" y="92"/>
                  <a:pt x="384" y="184"/>
                </a:cubicBezTo>
              </a:path>
            </a:pathLst>
          </a:cu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 name="Line 22"/>
          <p:cNvSpPr>
            <a:spLocks noChangeShapeType="1"/>
          </p:cNvSpPr>
          <p:nvPr/>
        </p:nvSpPr>
        <p:spPr bwMode="auto">
          <a:xfrm>
            <a:off x="7991025" y="4631717"/>
            <a:ext cx="2519362" cy="0"/>
          </a:xfrm>
          <a:prstGeom prst="line">
            <a:avLst/>
          </a:prstGeom>
          <a:noFill/>
          <a:ln w="1905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7" name="Line 23"/>
          <p:cNvSpPr>
            <a:spLocks noChangeShapeType="1"/>
          </p:cNvSpPr>
          <p:nvPr/>
        </p:nvSpPr>
        <p:spPr bwMode="auto">
          <a:xfrm flipV="1">
            <a:off x="9208637" y="3337904"/>
            <a:ext cx="0" cy="2771775"/>
          </a:xfrm>
          <a:prstGeom prst="line">
            <a:avLst/>
          </a:prstGeom>
          <a:noFill/>
          <a:ln w="1905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8" name="Text Box 24"/>
          <p:cNvSpPr txBox="1">
            <a:spLocks noChangeArrowheads="1"/>
          </p:cNvSpPr>
          <p:nvPr/>
        </p:nvSpPr>
        <p:spPr bwMode="auto">
          <a:xfrm>
            <a:off x="8937175" y="4626954"/>
            <a:ext cx="2857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0</a:t>
            </a:r>
          </a:p>
        </p:txBody>
      </p:sp>
      <p:sp>
        <p:nvSpPr>
          <p:cNvPr id="9" name="Rectangle 25"/>
          <p:cNvSpPr>
            <a:spLocks noChangeArrowheads="1"/>
          </p:cNvSpPr>
          <p:nvPr/>
        </p:nvSpPr>
        <p:spPr bwMode="auto">
          <a:xfrm>
            <a:off x="10710412" y="4801579"/>
            <a:ext cx="3714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i="1"/>
              <a:t>Re</a:t>
            </a:r>
          </a:p>
        </p:txBody>
      </p:sp>
      <p:sp>
        <p:nvSpPr>
          <p:cNvPr id="10" name="Rectangle 26"/>
          <p:cNvSpPr>
            <a:spLocks noChangeArrowheads="1"/>
          </p:cNvSpPr>
          <p:nvPr/>
        </p:nvSpPr>
        <p:spPr bwMode="auto">
          <a:xfrm>
            <a:off x="9295950" y="3014054"/>
            <a:ext cx="3714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i="1"/>
              <a:t>Im</a:t>
            </a:r>
          </a:p>
        </p:txBody>
      </p:sp>
      <p:sp>
        <p:nvSpPr>
          <p:cNvPr id="11" name="Oval 27"/>
          <p:cNvSpPr>
            <a:spLocks noChangeArrowheads="1"/>
          </p:cNvSpPr>
          <p:nvPr/>
        </p:nvSpPr>
        <p:spPr bwMode="auto">
          <a:xfrm>
            <a:off x="8322812" y="3742717"/>
            <a:ext cx="1801813" cy="1747837"/>
          </a:xfrm>
          <a:prstGeom prst="ellipse">
            <a:avLst/>
          </a:prstGeom>
          <a:noFill/>
          <a:ln w="12700" algn="ctr">
            <a:solidFill>
              <a:srgbClr val="FF00FF"/>
            </a:solidFill>
            <a:prstDash val="lgDash"/>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 name="Oval 30"/>
          <p:cNvSpPr>
            <a:spLocks noChangeArrowheads="1"/>
          </p:cNvSpPr>
          <p:nvPr/>
        </p:nvSpPr>
        <p:spPr bwMode="auto">
          <a:xfrm>
            <a:off x="8430762" y="5066692"/>
            <a:ext cx="104775" cy="106362"/>
          </a:xfrm>
          <a:prstGeom prst="ellipse">
            <a:avLst/>
          </a:prstGeom>
          <a:solidFill>
            <a:srgbClr val="FF0000"/>
          </a:solidFill>
          <a:ln>
            <a:noFill/>
          </a:ln>
          <a:extLst>
            <a:ext uri="{91240B29-F687-4F45-9708-019B960494DF}">
              <a14:hiddenLine xmlns:a14="http://schemas.microsoft.com/office/drawing/2010/main" w="12700" cap="sq" algn="ctr">
                <a:solidFill>
                  <a:srgbClr val="000000"/>
                </a:solidFill>
                <a:round/>
                <a:headEnd/>
                <a:tailEnd/>
              </a14:hiddenLine>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13" name="Group 139"/>
          <p:cNvGrpSpPr>
            <a:grpSpLocks/>
          </p:cNvGrpSpPr>
          <p:nvPr/>
        </p:nvGrpSpPr>
        <p:grpSpPr bwMode="auto">
          <a:xfrm>
            <a:off x="7883075" y="3014054"/>
            <a:ext cx="1339850" cy="1600200"/>
            <a:chOff x="3410" y="490"/>
            <a:chExt cx="844" cy="1008"/>
          </a:xfrm>
        </p:grpSpPr>
        <p:sp>
          <p:nvSpPr>
            <p:cNvPr id="14" name="Line 36"/>
            <p:cNvSpPr>
              <a:spLocks noChangeShapeType="1"/>
            </p:cNvSpPr>
            <p:nvPr/>
          </p:nvSpPr>
          <p:spPr bwMode="auto">
            <a:xfrm>
              <a:off x="3914" y="843"/>
              <a:ext cx="177" cy="352"/>
            </a:xfrm>
            <a:prstGeom prst="line">
              <a:avLst/>
            </a:prstGeom>
            <a:noFill/>
            <a:ln w="12700" cap="sq">
              <a:solidFill>
                <a:srgbClr val="FF0000"/>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5" name="Object 41"/>
            <p:cNvGraphicFramePr>
              <a:graphicFrameLocks noChangeAspect="1"/>
            </p:cNvGraphicFramePr>
            <p:nvPr/>
          </p:nvGraphicFramePr>
          <p:xfrm>
            <a:off x="3410" y="490"/>
            <a:ext cx="844" cy="440"/>
          </p:xfrm>
          <a:graphic>
            <a:graphicData uri="http://schemas.openxmlformats.org/presentationml/2006/ole">
              <mc:AlternateContent xmlns:mc="http://schemas.openxmlformats.org/markup-compatibility/2006">
                <mc:Choice xmlns:v="urn:schemas-microsoft-com:vml" Requires="v">
                  <p:oleObj spid="_x0000_s68851" name="公式" r:id="rId5" imgW="761760" imgH="444240" progId="Equation.3">
                    <p:embed/>
                  </p:oleObj>
                </mc:Choice>
                <mc:Fallback>
                  <p:oleObj name="公式" r:id="rId5" imgW="761760" imgH="444240" progId="Equation.3">
                    <p:embed/>
                    <p:pic>
                      <p:nvPicPr>
                        <p:cNvPr id="67597" name="Object 4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10" y="490"/>
                          <a:ext cx="844" cy="4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Line 44"/>
            <p:cNvSpPr>
              <a:spLocks noChangeShapeType="1"/>
            </p:cNvSpPr>
            <p:nvPr/>
          </p:nvSpPr>
          <p:spPr bwMode="auto">
            <a:xfrm>
              <a:off x="3914" y="1094"/>
              <a:ext cx="0" cy="404"/>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7" name="Line 45"/>
            <p:cNvSpPr>
              <a:spLocks noChangeShapeType="1"/>
            </p:cNvSpPr>
            <p:nvPr/>
          </p:nvSpPr>
          <p:spPr bwMode="auto">
            <a:xfrm rot="-5400000">
              <a:off x="4078" y="1031"/>
              <a:ext cx="0" cy="328"/>
            </a:xfrm>
            <a:prstGeom prst="line">
              <a:avLst/>
            </a:prstGeom>
            <a:noFill/>
            <a:ln w="12700" cap="sq">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sp>
        <p:nvSpPr>
          <p:cNvPr id="18" name="Line 46"/>
          <p:cNvSpPr>
            <a:spLocks noChangeShapeType="1"/>
          </p:cNvSpPr>
          <p:nvPr/>
        </p:nvSpPr>
        <p:spPr bwMode="auto">
          <a:xfrm flipH="1" flipV="1">
            <a:off x="8494262" y="5187342"/>
            <a:ext cx="41275" cy="360362"/>
          </a:xfrm>
          <a:prstGeom prst="line">
            <a:avLst/>
          </a:prstGeom>
          <a:noFill/>
          <a:ln w="12700" cap="sq">
            <a:solidFill>
              <a:srgbClr val="FF0000"/>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nvGrpSpPr>
          <p:cNvPr id="19" name="Group 136"/>
          <p:cNvGrpSpPr>
            <a:grpSpLocks/>
          </p:cNvGrpSpPr>
          <p:nvPr/>
        </p:nvGrpSpPr>
        <p:grpSpPr bwMode="auto">
          <a:xfrm>
            <a:off x="7695750" y="3866542"/>
            <a:ext cx="1052512" cy="830262"/>
            <a:chOff x="3284" y="1019"/>
            <a:chExt cx="663" cy="523"/>
          </a:xfrm>
        </p:grpSpPr>
        <p:graphicFrame>
          <p:nvGraphicFramePr>
            <p:cNvPr id="20" name="Object 35"/>
            <p:cNvGraphicFramePr>
              <a:graphicFrameLocks noChangeAspect="1"/>
            </p:cNvGraphicFramePr>
            <p:nvPr/>
          </p:nvGraphicFramePr>
          <p:xfrm>
            <a:off x="3284" y="1019"/>
            <a:ext cx="249" cy="290"/>
          </p:xfrm>
          <a:graphic>
            <a:graphicData uri="http://schemas.openxmlformats.org/presentationml/2006/ole">
              <mc:AlternateContent xmlns:mc="http://schemas.openxmlformats.org/markup-compatibility/2006">
                <mc:Choice xmlns:v="urn:schemas-microsoft-com:vml" Requires="v">
                  <p:oleObj spid="_x0000_s68852" name="公式" r:id="rId7" imgW="203040" imgH="241200" progId="Equation.3">
                    <p:embed/>
                  </p:oleObj>
                </mc:Choice>
                <mc:Fallback>
                  <p:oleObj name="公式" r:id="rId7" imgW="203040" imgH="241200" progId="Equation.3">
                    <p:embed/>
                    <p:pic>
                      <p:nvPicPr>
                        <p:cNvPr id="67596" name="Object 3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84" y="1019"/>
                          <a:ext cx="249" cy="2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 name="Oval 34"/>
            <p:cNvSpPr>
              <a:spLocks noChangeArrowheads="1"/>
            </p:cNvSpPr>
            <p:nvPr/>
          </p:nvSpPr>
          <p:spPr bwMode="auto">
            <a:xfrm>
              <a:off x="3881" y="1475"/>
              <a:ext cx="66" cy="67"/>
            </a:xfrm>
            <a:prstGeom prst="ellipse">
              <a:avLst/>
            </a:prstGeom>
            <a:solidFill>
              <a:srgbClr val="0000FF"/>
            </a:solidFill>
            <a:ln>
              <a:noFill/>
            </a:ln>
            <a:extLst>
              <a:ext uri="{91240B29-F687-4F45-9708-019B960494DF}">
                <a14:hiddenLine xmlns:a14="http://schemas.microsoft.com/office/drawing/2010/main" w="12700" cap="sq" algn="ctr">
                  <a:solidFill>
                    <a:srgbClr val="000000"/>
                  </a:solidFill>
                  <a:round/>
                  <a:headEnd/>
                  <a:tailEnd/>
                </a14:hiddenLine>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 name="Line 47"/>
            <p:cNvSpPr>
              <a:spLocks noChangeShapeType="1"/>
            </p:cNvSpPr>
            <p:nvPr/>
          </p:nvSpPr>
          <p:spPr bwMode="auto">
            <a:xfrm>
              <a:off x="3510" y="1245"/>
              <a:ext cx="378" cy="228"/>
            </a:xfrm>
            <a:prstGeom prst="line">
              <a:avLst/>
            </a:prstGeom>
            <a:noFill/>
            <a:ln w="12700" cap="sq">
              <a:solidFill>
                <a:srgbClr val="FF0000"/>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graphicFrame>
        <p:nvGraphicFramePr>
          <p:cNvPr id="23" name="Object 92"/>
          <p:cNvGraphicFramePr>
            <a:graphicFrameLocks noChangeAspect="1"/>
          </p:cNvGraphicFramePr>
          <p:nvPr>
            <p:extLst>
              <p:ext uri="{D42A27DB-BD31-4B8C-83A1-F6EECF244321}">
                <p14:modId xmlns:p14="http://schemas.microsoft.com/office/powerpoint/2010/main" val="649162314"/>
              </p:ext>
            </p:extLst>
          </p:nvPr>
        </p:nvGraphicFramePr>
        <p:xfrm>
          <a:off x="2343149" y="1058413"/>
          <a:ext cx="393700" cy="612775"/>
        </p:xfrm>
        <a:graphic>
          <a:graphicData uri="http://schemas.openxmlformats.org/presentationml/2006/ole">
            <mc:AlternateContent xmlns:mc="http://schemas.openxmlformats.org/markup-compatibility/2006">
              <mc:Choice xmlns:v="urn:schemas-microsoft-com:vml" Requires="v">
                <p:oleObj spid="_x0000_s68853" name="公式" r:id="rId9" imgW="177480" imgH="241200" progId="Equation.3">
                  <p:embed/>
                </p:oleObj>
              </mc:Choice>
              <mc:Fallback>
                <p:oleObj name="公式" r:id="rId9" imgW="177480" imgH="241200" progId="Equation.3">
                  <p:embed/>
                  <p:pic>
                    <p:nvPicPr>
                      <p:cNvPr id="67587" name="Object 9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43149" y="1058413"/>
                        <a:ext cx="393700" cy="612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 name="Object 93"/>
          <p:cNvGraphicFramePr>
            <a:graphicFrameLocks noChangeAspect="1"/>
          </p:cNvGraphicFramePr>
          <p:nvPr>
            <p:extLst>
              <p:ext uri="{D42A27DB-BD31-4B8C-83A1-F6EECF244321}">
                <p14:modId xmlns:p14="http://schemas.microsoft.com/office/powerpoint/2010/main" val="3132154507"/>
              </p:ext>
            </p:extLst>
          </p:nvPr>
        </p:nvGraphicFramePr>
        <p:xfrm>
          <a:off x="3520780" y="1551795"/>
          <a:ext cx="1476375" cy="538162"/>
        </p:xfrm>
        <a:graphic>
          <a:graphicData uri="http://schemas.openxmlformats.org/presentationml/2006/ole">
            <mc:AlternateContent xmlns:mc="http://schemas.openxmlformats.org/markup-compatibility/2006">
              <mc:Choice xmlns:v="urn:schemas-microsoft-com:vml" Requires="v">
                <p:oleObj spid="_x0000_s68854" name="公式" r:id="rId11" imgW="761760" imgH="241200" progId="Equation.3">
                  <p:embed/>
                </p:oleObj>
              </mc:Choice>
              <mc:Fallback>
                <p:oleObj name="公式" r:id="rId11" imgW="761760" imgH="241200" progId="Equation.3">
                  <p:embed/>
                  <p:pic>
                    <p:nvPicPr>
                      <p:cNvPr id="67588" name="Object 9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20780" y="1551795"/>
                        <a:ext cx="1476375" cy="538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99"/>
          <p:cNvGraphicFramePr>
            <a:graphicFrameLocks noChangeAspect="1"/>
          </p:cNvGraphicFramePr>
          <p:nvPr>
            <p:extLst>
              <p:ext uri="{D42A27DB-BD31-4B8C-83A1-F6EECF244321}">
                <p14:modId xmlns:p14="http://schemas.microsoft.com/office/powerpoint/2010/main" val="1674708367"/>
              </p:ext>
            </p:extLst>
          </p:nvPr>
        </p:nvGraphicFramePr>
        <p:xfrm>
          <a:off x="3260707" y="2598541"/>
          <a:ext cx="1512888" cy="1030288"/>
        </p:xfrm>
        <a:graphic>
          <a:graphicData uri="http://schemas.openxmlformats.org/presentationml/2006/ole">
            <mc:AlternateContent xmlns:mc="http://schemas.openxmlformats.org/markup-compatibility/2006">
              <mc:Choice xmlns:v="urn:schemas-microsoft-com:vml" Requires="v">
                <p:oleObj spid="_x0000_s68855" name="公式" r:id="rId13" imgW="749160" imgH="444240" progId="Equation.3">
                  <p:embed/>
                </p:oleObj>
              </mc:Choice>
              <mc:Fallback>
                <p:oleObj name="公式" r:id="rId13" imgW="749160" imgH="444240" progId="Equation.3">
                  <p:embed/>
                  <p:pic>
                    <p:nvPicPr>
                      <p:cNvPr id="56419" name="Object 9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260707" y="2598541"/>
                        <a:ext cx="1512888" cy="1030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6" name="Group 140"/>
          <p:cNvGrpSpPr>
            <a:grpSpLocks/>
          </p:cNvGrpSpPr>
          <p:nvPr/>
        </p:nvGrpSpPr>
        <p:grpSpPr bwMode="auto">
          <a:xfrm>
            <a:off x="1405631" y="3804648"/>
            <a:ext cx="4519482" cy="991307"/>
            <a:chOff x="316" y="2209"/>
            <a:chExt cx="3575" cy="787"/>
          </a:xfrm>
        </p:grpSpPr>
        <p:graphicFrame>
          <p:nvGraphicFramePr>
            <p:cNvPr id="27" name="Object 100"/>
            <p:cNvGraphicFramePr>
              <a:graphicFrameLocks noChangeAspect="1"/>
            </p:cNvGraphicFramePr>
            <p:nvPr>
              <p:extLst>
                <p:ext uri="{D42A27DB-BD31-4B8C-83A1-F6EECF244321}">
                  <p14:modId xmlns:p14="http://schemas.microsoft.com/office/powerpoint/2010/main" val="1435664060"/>
                </p:ext>
              </p:extLst>
            </p:nvPr>
          </p:nvGraphicFramePr>
          <p:xfrm>
            <a:off x="316" y="2209"/>
            <a:ext cx="567" cy="400"/>
          </p:xfrm>
          <a:graphic>
            <a:graphicData uri="http://schemas.openxmlformats.org/presentationml/2006/ole">
              <mc:AlternateContent xmlns:mc="http://schemas.openxmlformats.org/markup-compatibility/2006">
                <mc:Choice xmlns:v="urn:schemas-microsoft-com:vml" Requires="v">
                  <p:oleObj spid="_x0000_s68856" name="公式" r:id="rId15" imgW="393480" imgH="241200" progId="Equation.3">
                    <p:embed/>
                  </p:oleObj>
                </mc:Choice>
                <mc:Fallback>
                  <p:oleObj name="公式" r:id="rId15" imgW="393480" imgH="241200" progId="Equation.3">
                    <p:embed/>
                    <p:pic>
                      <p:nvPicPr>
                        <p:cNvPr id="67594" name="Object 10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16" y="2209"/>
                          <a:ext cx="567" cy="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Text Box 101"/>
            <p:cNvSpPr txBox="1">
              <a:spLocks noChangeArrowheads="1"/>
            </p:cNvSpPr>
            <p:nvPr/>
          </p:nvSpPr>
          <p:spPr bwMode="auto">
            <a:xfrm>
              <a:off x="1169" y="2248"/>
              <a:ext cx="2426"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000" dirty="0">
                  <a:latin typeface="+mn-ea"/>
                  <a:ea typeface="+mn-ea"/>
                </a:rPr>
                <a:t>增益裕量为正，系统稳定。</a:t>
              </a:r>
            </a:p>
          </p:txBody>
        </p:sp>
        <p:graphicFrame>
          <p:nvGraphicFramePr>
            <p:cNvPr id="29" name="Object 102"/>
            <p:cNvGraphicFramePr>
              <a:graphicFrameLocks noChangeAspect="1"/>
            </p:cNvGraphicFramePr>
            <p:nvPr>
              <p:extLst>
                <p:ext uri="{D42A27DB-BD31-4B8C-83A1-F6EECF244321}">
                  <p14:modId xmlns:p14="http://schemas.microsoft.com/office/powerpoint/2010/main" val="1518200392"/>
                </p:ext>
              </p:extLst>
            </p:nvPr>
          </p:nvGraphicFramePr>
          <p:xfrm>
            <a:off x="316" y="2596"/>
            <a:ext cx="567" cy="400"/>
          </p:xfrm>
          <a:graphic>
            <a:graphicData uri="http://schemas.openxmlformats.org/presentationml/2006/ole">
              <mc:AlternateContent xmlns:mc="http://schemas.openxmlformats.org/markup-compatibility/2006">
                <mc:Choice xmlns:v="urn:schemas-microsoft-com:vml" Requires="v">
                  <p:oleObj spid="_x0000_s68857" name="公式" r:id="rId17" imgW="393480" imgH="241200" progId="Equation.3">
                    <p:embed/>
                  </p:oleObj>
                </mc:Choice>
                <mc:Fallback>
                  <p:oleObj name="公式" r:id="rId17" imgW="393480" imgH="241200" progId="Equation.3">
                    <p:embed/>
                    <p:pic>
                      <p:nvPicPr>
                        <p:cNvPr id="67595" name="Object 10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16" y="2596"/>
                          <a:ext cx="567" cy="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Text Box 103"/>
            <p:cNvSpPr txBox="1">
              <a:spLocks noChangeArrowheads="1"/>
            </p:cNvSpPr>
            <p:nvPr/>
          </p:nvSpPr>
          <p:spPr bwMode="auto">
            <a:xfrm>
              <a:off x="1169" y="2616"/>
              <a:ext cx="2722"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000" dirty="0">
                  <a:latin typeface="+mn-ea"/>
                  <a:ea typeface="+mn-ea"/>
                </a:rPr>
                <a:t>增益裕量为负，系统不稳定。</a:t>
              </a:r>
            </a:p>
          </p:txBody>
        </p:sp>
      </p:grpSp>
      <p:sp>
        <p:nvSpPr>
          <p:cNvPr id="31" name="Rectangle 104"/>
          <p:cNvSpPr>
            <a:spLocks noChangeArrowheads="1"/>
          </p:cNvSpPr>
          <p:nvPr/>
        </p:nvSpPr>
        <p:spPr bwMode="auto">
          <a:xfrm>
            <a:off x="863008" y="2239932"/>
            <a:ext cx="62055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000" dirty="0" smtClean="0">
                <a:latin typeface="+mn-ea"/>
                <a:ea typeface="+mn-ea"/>
              </a:rPr>
              <a:t>在</a:t>
            </a:r>
            <a:r>
              <a:rPr lang="zh-CN" altLang="en-US" sz="2000" dirty="0">
                <a:latin typeface="+mn-ea"/>
                <a:ea typeface="+mn-ea"/>
              </a:rPr>
              <a:t>相位穿越频率上，使开环幅值达到</a:t>
            </a:r>
            <a:r>
              <a:rPr lang="en-US" altLang="zh-CN" sz="2000" dirty="0">
                <a:latin typeface="+mn-ea"/>
                <a:ea typeface="+mn-ea"/>
              </a:rPr>
              <a:t>1</a:t>
            </a:r>
            <a:r>
              <a:rPr lang="zh-CN" altLang="en-US" sz="2000" dirty="0">
                <a:latin typeface="+mn-ea"/>
                <a:ea typeface="+mn-ea"/>
              </a:rPr>
              <a:t>所需放大的倍数。</a:t>
            </a:r>
          </a:p>
        </p:txBody>
      </p:sp>
      <p:sp>
        <p:nvSpPr>
          <p:cNvPr id="32" name="Rectangle 109"/>
          <p:cNvSpPr>
            <a:spLocks noChangeArrowheads="1"/>
          </p:cNvSpPr>
          <p:nvPr/>
        </p:nvSpPr>
        <p:spPr bwMode="auto">
          <a:xfrm>
            <a:off x="518357" y="1097851"/>
            <a:ext cx="1888293"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eaLnBrk="1" hangingPunct="1">
              <a:lnSpc>
                <a:spcPct val="120000"/>
              </a:lnSpc>
              <a:spcBef>
                <a:spcPct val="50000"/>
              </a:spcBef>
              <a:buFont typeface="Arial" panose="020B0604020202020204" pitchFamily="34" charset="0"/>
              <a:buChar char="•"/>
            </a:pPr>
            <a:r>
              <a:rPr lang="zh-CN" altLang="el-GR" sz="2400" b="1" dirty="0">
                <a:solidFill>
                  <a:srgbClr val="0070C0"/>
                </a:solidFill>
                <a:latin typeface="+mj-ea"/>
                <a:ea typeface="+mj-ea"/>
              </a:rPr>
              <a:t>增益裕量</a:t>
            </a:r>
            <a:endParaRPr lang="zh-CN" altLang="en-US" sz="2400" dirty="0">
              <a:solidFill>
                <a:srgbClr val="0070C0"/>
              </a:solidFill>
              <a:latin typeface="+mj-ea"/>
              <a:ea typeface="+mj-ea"/>
            </a:endParaRPr>
          </a:p>
        </p:txBody>
      </p:sp>
      <p:grpSp>
        <p:nvGrpSpPr>
          <p:cNvPr id="33" name="Group 141"/>
          <p:cNvGrpSpPr>
            <a:grpSpLocks/>
          </p:cNvGrpSpPr>
          <p:nvPr/>
        </p:nvGrpSpPr>
        <p:grpSpPr bwMode="auto">
          <a:xfrm>
            <a:off x="862602" y="4948518"/>
            <a:ext cx="5627112" cy="1280648"/>
            <a:chOff x="-14" y="3026"/>
            <a:chExt cx="4119" cy="980"/>
          </a:xfrm>
        </p:grpSpPr>
        <p:graphicFrame>
          <p:nvGraphicFramePr>
            <p:cNvPr id="34" name="Object 107"/>
            <p:cNvGraphicFramePr>
              <a:graphicFrameLocks noChangeAspect="1"/>
            </p:cNvGraphicFramePr>
            <p:nvPr>
              <p:extLst>
                <p:ext uri="{D42A27DB-BD31-4B8C-83A1-F6EECF244321}">
                  <p14:modId xmlns:p14="http://schemas.microsoft.com/office/powerpoint/2010/main" val="469217875"/>
                </p:ext>
              </p:extLst>
            </p:nvPr>
          </p:nvGraphicFramePr>
          <p:xfrm>
            <a:off x="-14" y="3026"/>
            <a:ext cx="1769" cy="325"/>
          </p:xfrm>
          <a:graphic>
            <a:graphicData uri="http://schemas.openxmlformats.org/presentationml/2006/ole">
              <mc:AlternateContent xmlns:mc="http://schemas.openxmlformats.org/markup-compatibility/2006">
                <mc:Choice xmlns:v="urn:schemas-microsoft-com:vml" Requires="v">
                  <p:oleObj spid="_x0000_s68858" name="公式" r:id="rId19" imgW="1307880" imgH="253800" progId="Equation.3">
                    <p:embed/>
                  </p:oleObj>
                </mc:Choice>
                <mc:Fallback>
                  <p:oleObj name="公式" r:id="rId19" imgW="1307880" imgH="253800" progId="Equation.3">
                    <p:embed/>
                    <p:pic>
                      <p:nvPicPr>
                        <p:cNvPr id="67591" name="Object 107"/>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4" y="3026"/>
                          <a:ext cx="1769" cy="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137"/>
            <p:cNvGraphicFramePr>
              <a:graphicFrameLocks noChangeAspect="1"/>
            </p:cNvGraphicFramePr>
            <p:nvPr>
              <p:extLst>
                <p:ext uri="{D42A27DB-BD31-4B8C-83A1-F6EECF244321}">
                  <p14:modId xmlns:p14="http://schemas.microsoft.com/office/powerpoint/2010/main" val="837247373"/>
                </p:ext>
              </p:extLst>
            </p:nvPr>
          </p:nvGraphicFramePr>
          <p:xfrm>
            <a:off x="376" y="3363"/>
            <a:ext cx="3523" cy="326"/>
          </p:xfrm>
          <a:graphic>
            <a:graphicData uri="http://schemas.openxmlformats.org/presentationml/2006/ole">
              <mc:AlternateContent xmlns:mc="http://schemas.openxmlformats.org/markup-compatibility/2006">
                <mc:Choice xmlns:v="urn:schemas-microsoft-com:vml" Requires="v">
                  <p:oleObj spid="_x0000_s68859" name="公式" r:id="rId21" imgW="2603160" imgH="253800" progId="Equation.3">
                    <p:embed/>
                  </p:oleObj>
                </mc:Choice>
                <mc:Fallback>
                  <p:oleObj name="公式" r:id="rId21" imgW="2603160" imgH="253800" progId="Equation.3">
                    <p:embed/>
                    <p:pic>
                      <p:nvPicPr>
                        <p:cNvPr id="67592" name="Object 137"/>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76" y="3363"/>
                          <a:ext cx="3523" cy="3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138"/>
            <p:cNvGraphicFramePr>
              <a:graphicFrameLocks noChangeAspect="1"/>
            </p:cNvGraphicFramePr>
            <p:nvPr>
              <p:extLst>
                <p:ext uri="{D42A27DB-BD31-4B8C-83A1-F6EECF244321}">
                  <p14:modId xmlns:p14="http://schemas.microsoft.com/office/powerpoint/2010/main" val="1471464818"/>
                </p:ext>
              </p:extLst>
            </p:nvPr>
          </p:nvGraphicFramePr>
          <p:xfrm>
            <a:off x="376" y="3680"/>
            <a:ext cx="3729" cy="326"/>
          </p:xfrm>
          <a:graphic>
            <a:graphicData uri="http://schemas.openxmlformats.org/presentationml/2006/ole">
              <mc:AlternateContent xmlns:mc="http://schemas.openxmlformats.org/markup-compatibility/2006">
                <mc:Choice xmlns:v="urn:schemas-microsoft-com:vml" Requires="v">
                  <p:oleObj spid="_x0000_s68860" name="公式" r:id="rId23" imgW="2755800" imgH="253800" progId="Equation.3">
                    <p:embed/>
                  </p:oleObj>
                </mc:Choice>
                <mc:Fallback>
                  <p:oleObj name="公式" r:id="rId23" imgW="2755800" imgH="253800" progId="Equation.3">
                    <p:embed/>
                    <p:pic>
                      <p:nvPicPr>
                        <p:cNvPr id="67593" name="Object 138"/>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76" y="3680"/>
                          <a:ext cx="3729" cy="3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37" name="Object 144"/>
          <p:cNvGraphicFramePr>
            <a:graphicFrameLocks noChangeAspect="1"/>
          </p:cNvGraphicFramePr>
          <p:nvPr>
            <p:extLst>
              <p:ext uri="{D42A27DB-BD31-4B8C-83A1-F6EECF244321}">
                <p14:modId xmlns:p14="http://schemas.microsoft.com/office/powerpoint/2010/main" val="1309009931"/>
              </p:ext>
            </p:extLst>
          </p:nvPr>
        </p:nvGraphicFramePr>
        <p:xfrm>
          <a:off x="3374847" y="4910373"/>
          <a:ext cx="3411537" cy="490537"/>
        </p:xfrm>
        <a:graphic>
          <a:graphicData uri="http://schemas.openxmlformats.org/presentationml/2006/ole">
            <mc:AlternateContent xmlns:mc="http://schemas.openxmlformats.org/markup-compatibility/2006">
              <mc:Choice xmlns:v="urn:schemas-microsoft-com:vml" Requires="v">
                <p:oleObj spid="_x0000_s68861" name="公式" r:id="rId25" imgW="1587240" imgH="241200" progId="Equation.3">
                  <p:embed/>
                </p:oleObj>
              </mc:Choice>
              <mc:Fallback>
                <p:oleObj name="公式" r:id="rId25" imgW="1587240" imgH="241200" progId="Equation.3">
                  <p:embed/>
                  <p:pic>
                    <p:nvPicPr>
                      <p:cNvPr id="56464" name="Object 144"/>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374847" y="4910373"/>
                        <a:ext cx="3411537" cy="490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125376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31"/>
                                        </p:tgtEl>
                                        <p:attrNameLst>
                                          <p:attrName>style.visibility</p:attrName>
                                        </p:attrNameLst>
                                      </p:cBhvr>
                                      <p:to>
                                        <p:strVal val="visible"/>
                                      </p:to>
                                    </p:set>
                                    <p:anim calcmode="discrete" valueType="clr">
                                      <p:cBhvr override="childStyle">
                                        <p:cTn id="12" dur="80"/>
                                        <p:tgtEl>
                                          <p:spTgt spid="31"/>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1"/>
                                        </p:tgtEl>
                                        <p:attrNameLst>
                                          <p:attrName>fillcolor</p:attrName>
                                        </p:attrNameLst>
                                      </p:cBhvr>
                                      <p:tavLst>
                                        <p:tav tm="0">
                                          <p:val>
                                            <p:clrVal>
                                              <a:schemeClr val="accent2"/>
                                            </p:clrVal>
                                          </p:val>
                                        </p:tav>
                                        <p:tav tm="50000">
                                          <p:val>
                                            <p:clrVal>
                                              <a:schemeClr val="hlink"/>
                                            </p:clrVal>
                                          </p:val>
                                        </p:tav>
                                      </p:tavLst>
                                    </p:anim>
                                    <p:set>
                                      <p:cBhvr>
                                        <p:cTn id="14" dur="80"/>
                                        <p:tgtEl>
                                          <p:spTgt spid="31"/>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500"/>
                                        <p:tgtEl>
                                          <p:spTgt spid="2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down)">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left)">
                                      <p:cBhvr>
                                        <p:cTn id="29" dur="500"/>
                                        <p:tgtEl>
                                          <p:spTgt spid="2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up)">
                                      <p:cBhvr>
                                        <p:cTn id="34" dur="500"/>
                                        <p:tgtEl>
                                          <p:spTgt spid="3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left)">
                                      <p:cBhvr>
                                        <p:cTn id="3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5.4 </a:t>
            </a:r>
            <a:r>
              <a:rPr lang="zh-CN" altLang="en-US" dirty="0"/>
              <a:t>控制系统的</a:t>
            </a:r>
            <a:r>
              <a:rPr lang="zh-CN" altLang="en-US" dirty="0" smtClean="0"/>
              <a:t>相对稳定性</a:t>
            </a:r>
            <a:endParaRPr lang="zh-CN" altLang="en-US" dirty="0"/>
          </a:p>
        </p:txBody>
      </p:sp>
      <p:sp>
        <p:nvSpPr>
          <p:cNvPr id="3" name="Line 57"/>
          <p:cNvSpPr>
            <a:spLocks noChangeShapeType="1"/>
          </p:cNvSpPr>
          <p:nvPr/>
        </p:nvSpPr>
        <p:spPr bwMode="auto">
          <a:xfrm>
            <a:off x="7724245" y="1828912"/>
            <a:ext cx="1162050" cy="334963"/>
          </a:xfrm>
          <a:prstGeom prst="line">
            <a:avLst/>
          </a:prstGeom>
          <a:noFill/>
          <a:ln w="12700"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4" name="Object 21"/>
          <p:cNvGraphicFramePr>
            <a:graphicFrameLocks noChangeAspect="1"/>
          </p:cNvGraphicFramePr>
          <p:nvPr>
            <p:extLst>
              <p:ext uri="{D42A27DB-BD31-4B8C-83A1-F6EECF244321}">
                <p14:modId xmlns:p14="http://schemas.microsoft.com/office/powerpoint/2010/main" val="3605018623"/>
              </p:ext>
            </p:extLst>
          </p:nvPr>
        </p:nvGraphicFramePr>
        <p:xfrm>
          <a:off x="3396720" y="3008425"/>
          <a:ext cx="331787" cy="360362"/>
        </p:xfrm>
        <a:graphic>
          <a:graphicData uri="http://schemas.openxmlformats.org/presentationml/2006/ole">
            <mc:AlternateContent xmlns:mc="http://schemas.openxmlformats.org/markup-compatibility/2006">
              <mc:Choice xmlns:v="urn:schemas-microsoft-com:vml" Requires="v">
                <p:oleObj spid="_x0000_s70432" name="公式" r:id="rId3" imgW="190440" imgH="228600" progId="Equation.3">
                  <p:embed/>
                </p:oleObj>
              </mc:Choice>
              <mc:Fallback>
                <p:oleObj name="公式" r:id="rId3" imgW="190440" imgH="228600" progId="Equation.3">
                  <p:embed/>
                  <p:pic>
                    <p:nvPicPr>
                      <p:cNvPr id="68610" name="Object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6720" y="3008425"/>
                        <a:ext cx="331787" cy="3603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22"/>
          <p:cNvGraphicFramePr>
            <a:graphicFrameLocks noChangeAspect="1"/>
          </p:cNvGraphicFramePr>
          <p:nvPr>
            <p:extLst>
              <p:ext uri="{D42A27DB-BD31-4B8C-83A1-F6EECF244321}">
                <p14:modId xmlns:p14="http://schemas.microsoft.com/office/powerpoint/2010/main" val="3639835147"/>
              </p:ext>
            </p:extLst>
          </p:nvPr>
        </p:nvGraphicFramePr>
        <p:xfrm>
          <a:off x="2785532" y="1603487"/>
          <a:ext cx="355600" cy="414338"/>
        </p:xfrm>
        <a:graphic>
          <a:graphicData uri="http://schemas.openxmlformats.org/presentationml/2006/ole">
            <mc:AlternateContent xmlns:mc="http://schemas.openxmlformats.org/markup-compatibility/2006">
              <mc:Choice xmlns:v="urn:schemas-microsoft-com:vml" Requires="v">
                <p:oleObj spid="_x0000_s70433" name="公式" r:id="rId5" imgW="203040" imgH="241200" progId="Equation.3">
                  <p:embed/>
                </p:oleObj>
              </mc:Choice>
              <mc:Fallback>
                <p:oleObj name="公式" r:id="rId5" imgW="203040" imgH="241200" progId="Equation.3">
                  <p:embed/>
                  <p:pic>
                    <p:nvPicPr>
                      <p:cNvPr id="68611" name="Object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85532" y="1603487"/>
                        <a:ext cx="355600" cy="4143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Line 23"/>
          <p:cNvSpPr>
            <a:spLocks noChangeShapeType="1"/>
          </p:cNvSpPr>
          <p:nvPr/>
        </p:nvSpPr>
        <p:spPr bwMode="auto">
          <a:xfrm>
            <a:off x="3698345" y="1378062"/>
            <a:ext cx="239712" cy="477838"/>
          </a:xfrm>
          <a:prstGeom prst="line">
            <a:avLst/>
          </a:prstGeom>
          <a:noFill/>
          <a:ln w="12700" cap="sq">
            <a:solidFill>
              <a:srgbClr val="FF0000"/>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7" name="Object 24"/>
          <p:cNvGraphicFramePr>
            <a:graphicFrameLocks noChangeAspect="1"/>
          </p:cNvGraphicFramePr>
          <p:nvPr>
            <p:extLst>
              <p:ext uri="{D42A27DB-BD31-4B8C-83A1-F6EECF244321}">
                <p14:modId xmlns:p14="http://schemas.microsoft.com/office/powerpoint/2010/main" val="42416890"/>
              </p:ext>
            </p:extLst>
          </p:nvPr>
        </p:nvGraphicFramePr>
        <p:xfrm>
          <a:off x="2533120" y="2540112"/>
          <a:ext cx="468312" cy="277813"/>
        </p:xfrm>
        <a:graphic>
          <a:graphicData uri="http://schemas.openxmlformats.org/presentationml/2006/ole">
            <mc:AlternateContent xmlns:mc="http://schemas.openxmlformats.org/markup-compatibility/2006">
              <mc:Choice xmlns:v="urn:schemas-microsoft-com:vml" Requires="v">
                <p:oleObj spid="_x0000_s70434" name="公式" r:id="rId7" imgW="342720" imgH="203040" progId="Equation.3">
                  <p:embed/>
                </p:oleObj>
              </mc:Choice>
              <mc:Fallback>
                <p:oleObj name="公式" r:id="rId7" imgW="342720" imgH="203040" progId="Equation.3">
                  <p:embed/>
                  <p:pic>
                    <p:nvPicPr>
                      <p:cNvPr id="68612" name="Object 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33120" y="2540112"/>
                        <a:ext cx="468312" cy="277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 name="Freeform 25"/>
          <p:cNvSpPr>
            <a:spLocks/>
          </p:cNvSpPr>
          <p:nvPr/>
        </p:nvSpPr>
        <p:spPr bwMode="auto">
          <a:xfrm>
            <a:off x="3207807" y="1905112"/>
            <a:ext cx="939800" cy="1543050"/>
          </a:xfrm>
          <a:custGeom>
            <a:avLst/>
            <a:gdLst>
              <a:gd name="T0" fmla="*/ 0 w 384"/>
              <a:gd name="T1" fmla="*/ 2147483647 h 712"/>
              <a:gd name="T2" fmla="*/ 2147483647 w 384"/>
              <a:gd name="T3" fmla="*/ 2147483647 h 712"/>
              <a:gd name="T4" fmla="*/ 2147483647 w 384"/>
              <a:gd name="T5" fmla="*/ 2147483647 h 712"/>
              <a:gd name="T6" fmla="*/ 0 60000 65536"/>
              <a:gd name="T7" fmla="*/ 0 60000 65536"/>
              <a:gd name="T8" fmla="*/ 0 60000 65536"/>
              <a:gd name="T9" fmla="*/ 0 w 384"/>
              <a:gd name="T10" fmla="*/ 0 h 712"/>
              <a:gd name="T11" fmla="*/ 384 w 384"/>
              <a:gd name="T12" fmla="*/ 712 h 712"/>
            </a:gdLst>
            <a:ahLst/>
            <a:cxnLst>
              <a:cxn ang="T6">
                <a:pos x="T0" y="T1"/>
              </a:cxn>
              <a:cxn ang="T7">
                <a:pos x="T2" y="T3"/>
              </a:cxn>
              <a:cxn ang="T8">
                <a:pos x="T4" y="T5"/>
              </a:cxn>
            </a:cxnLst>
            <a:rect l="T9" t="T10" r="T11" b="T12"/>
            <a:pathLst>
              <a:path w="384" h="712">
                <a:moveTo>
                  <a:pt x="0" y="712"/>
                </a:moveTo>
                <a:cubicBezTo>
                  <a:pt x="88" y="444"/>
                  <a:pt x="176" y="176"/>
                  <a:pt x="240" y="88"/>
                </a:cubicBezTo>
                <a:cubicBezTo>
                  <a:pt x="304" y="0"/>
                  <a:pt x="344" y="92"/>
                  <a:pt x="384" y="184"/>
                </a:cubicBezTo>
              </a:path>
            </a:pathLst>
          </a:cu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 name="Line 26"/>
          <p:cNvSpPr>
            <a:spLocks noChangeShapeType="1"/>
          </p:cNvSpPr>
          <p:nvPr/>
        </p:nvSpPr>
        <p:spPr bwMode="auto">
          <a:xfrm>
            <a:off x="2856970" y="2292462"/>
            <a:ext cx="2484437" cy="0"/>
          </a:xfrm>
          <a:prstGeom prst="line">
            <a:avLst/>
          </a:prstGeom>
          <a:noFill/>
          <a:ln w="1905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10" name="Line 27"/>
          <p:cNvSpPr>
            <a:spLocks noChangeShapeType="1"/>
          </p:cNvSpPr>
          <p:nvPr/>
        </p:nvSpPr>
        <p:spPr bwMode="auto">
          <a:xfrm flipV="1">
            <a:off x="4147607" y="1052625"/>
            <a:ext cx="0" cy="2557462"/>
          </a:xfrm>
          <a:prstGeom prst="line">
            <a:avLst/>
          </a:prstGeom>
          <a:noFill/>
          <a:ln w="1905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11" name="Text Box 28"/>
          <p:cNvSpPr txBox="1">
            <a:spLocks noChangeArrowheads="1"/>
          </p:cNvSpPr>
          <p:nvPr/>
        </p:nvSpPr>
        <p:spPr bwMode="auto">
          <a:xfrm>
            <a:off x="3903132" y="2287700"/>
            <a:ext cx="2857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0</a:t>
            </a:r>
          </a:p>
        </p:txBody>
      </p:sp>
      <p:sp>
        <p:nvSpPr>
          <p:cNvPr id="12" name="Rectangle 30"/>
          <p:cNvSpPr>
            <a:spLocks noChangeArrowheads="1"/>
          </p:cNvSpPr>
          <p:nvPr/>
        </p:nvSpPr>
        <p:spPr bwMode="auto">
          <a:xfrm>
            <a:off x="4225395" y="1036750"/>
            <a:ext cx="3714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i="1"/>
              <a:t>Im</a:t>
            </a:r>
          </a:p>
        </p:txBody>
      </p:sp>
      <p:sp>
        <p:nvSpPr>
          <p:cNvPr id="13" name="Oval 31"/>
          <p:cNvSpPr>
            <a:spLocks noChangeArrowheads="1"/>
          </p:cNvSpPr>
          <p:nvPr/>
        </p:nvSpPr>
        <p:spPr bwMode="auto">
          <a:xfrm>
            <a:off x="3350682" y="1492362"/>
            <a:ext cx="1620838" cy="1573213"/>
          </a:xfrm>
          <a:prstGeom prst="ellipse">
            <a:avLst/>
          </a:prstGeom>
          <a:noFill/>
          <a:ln w="12700" algn="ctr">
            <a:solidFill>
              <a:srgbClr val="FF00FF"/>
            </a:solidFill>
            <a:prstDash val="lgDash"/>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 name="Line 33"/>
          <p:cNvSpPr>
            <a:spLocks noChangeShapeType="1"/>
          </p:cNvSpPr>
          <p:nvPr/>
        </p:nvSpPr>
        <p:spPr bwMode="auto">
          <a:xfrm flipV="1">
            <a:off x="2793470" y="2289287"/>
            <a:ext cx="1335087" cy="906463"/>
          </a:xfrm>
          <a:prstGeom prst="line">
            <a:avLst/>
          </a:prstGeom>
          <a:noFill/>
          <a:ln w="12700"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5" name="Oval 34"/>
          <p:cNvSpPr>
            <a:spLocks noChangeArrowheads="1"/>
          </p:cNvSpPr>
          <p:nvPr/>
        </p:nvSpPr>
        <p:spPr bwMode="auto">
          <a:xfrm>
            <a:off x="3638020" y="2255950"/>
            <a:ext cx="95250" cy="95250"/>
          </a:xfrm>
          <a:prstGeom prst="ellipse">
            <a:avLst/>
          </a:prstGeom>
          <a:solidFill>
            <a:srgbClr val="0000FF"/>
          </a:solidFill>
          <a:ln>
            <a:noFill/>
          </a:ln>
          <a:extLst>
            <a:ext uri="{91240B29-F687-4F45-9708-019B960494DF}">
              <a14:hiddenLine xmlns:a14="http://schemas.microsoft.com/office/drawing/2010/main" w="12700" cap="sq" algn="ctr">
                <a:solidFill>
                  <a:srgbClr val="000000"/>
                </a:solidFill>
                <a:round/>
                <a:headEnd/>
                <a:tailEnd/>
              </a14:hiddenLine>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 name="Arc 35"/>
          <p:cNvSpPr>
            <a:spLocks/>
          </p:cNvSpPr>
          <p:nvPr/>
        </p:nvSpPr>
        <p:spPr bwMode="auto">
          <a:xfrm rot="10583239">
            <a:off x="2988732" y="2243250"/>
            <a:ext cx="1098550" cy="644525"/>
          </a:xfrm>
          <a:custGeom>
            <a:avLst/>
            <a:gdLst>
              <a:gd name="T0" fmla="*/ 2147483647 w 21600"/>
              <a:gd name="T1" fmla="*/ 0 h 12668"/>
              <a:gd name="T2" fmla="*/ 2147483647 w 21600"/>
              <a:gd name="T3" fmla="*/ 2147483647 h 12668"/>
              <a:gd name="T4" fmla="*/ 0 w 21600"/>
              <a:gd name="T5" fmla="*/ 2147483647 h 12668"/>
              <a:gd name="T6" fmla="*/ 0 60000 65536"/>
              <a:gd name="T7" fmla="*/ 0 60000 65536"/>
              <a:gd name="T8" fmla="*/ 0 60000 65536"/>
              <a:gd name="T9" fmla="*/ 0 w 21600"/>
              <a:gd name="T10" fmla="*/ 0 h 12668"/>
              <a:gd name="T11" fmla="*/ 21600 w 21600"/>
              <a:gd name="T12" fmla="*/ 12668 h 12668"/>
            </a:gdLst>
            <a:ahLst/>
            <a:cxnLst>
              <a:cxn ang="T6">
                <a:pos x="T0" y="T1"/>
              </a:cxn>
              <a:cxn ang="T7">
                <a:pos x="T2" y="T3"/>
              </a:cxn>
              <a:cxn ang="T8">
                <a:pos x="T4" y="T5"/>
              </a:cxn>
            </a:cxnLst>
            <a:rect l="T9" t="T10" r="T11" b="T12"/>
            <a:pathLst>
              <a:path w="21600" h="12668" fill="none" extrusionOk="0">
                <a:moveTo>
                  <a:pt x="17495" y="-1"/>
                </a:moveTo>
                <a:cubicBezTo>
                  <a:pt x="20163" y="3684"/>
                  <a:pt x="21600" y="8118"/>
                  <a:pt x="21600" y="12668"/>
                </a:cubicBezTo>
              </a:path>
              <a:path w="21600" h="12668" stroke="0" extrusionOk="0">
                <a:moveTo>
                  <a:pt x="17495" y="-1"/>
                </a:moveTo>
                <a:cubicBezTo>
                  <a:pt x="20163" y="3684"/>
                  <a:pt x="21600" y="8118"/>
                  <a:pt x="21600" y="12668"/>
                </a:cubicBezTo>
                <a:lnTo>
                  <a:pt x="0" y="12668"/>
                </a:lnTo>
                <a:close/>
              </a:path>
            </a:pathLst>
          </a:custGeom>
          <a:noFill/>
          <a:ln w="12700" cap="sq">
            <a:solidFill>
              <a:schemeClr val="tx1"/>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 name="Arc 36"/>
          <p:cNvSpPr>
            <a:spLocks/>
          </p:cNvSpPr>
          <p:nvPr/>
        </p:nvSpPr>
        <p:spPr bwMode="auto">
          <a:xfrm rot="9501024">
            <a:off x="3766607" y="2335325"/>
            <a:ext cx="936625" cy="476250"/>
          </a:xfrm>
          <a:custGeom>
            <a:avLst/>
            <a:gdLst>
              <a:gd name="T0" fmla="*/ 0 w 42571"/>
              <a:gd name="T1" fmla="*/ 2147483647 h 21600"/>
              <a:gd name="T2" fmla="*/ 2147483647 w 42571"/>
              <a:gd name="T3" fmla="*/ 2147483647 h 21600"/>
              <a:gd name="T4" fmla="*/ 2147483647 w 42571"/>
              <a:gd name="T5" fmla="*/ 2147483647 h 21600"/>
              <a:gd name="T6" fmla="*/ 0 60000 65536"/>
              <a:gd name="T7" fmla="*/ 0 60000 65536"/>
              <a:gd name="T8" fmla="*/ 0 60000 65536"/>
              <a:gd name="T9" fmla="*/ 0 w 42571"/>
              <a:gd name="T10" fmla="*/ 0 h 21600"/>
              <a:gd name="T11" fmla="*/ 42571 w 42571"/>
              <a:gd name="T12" fmla="*/ 21600 h 21600"/>
            </a:gdLst>
            <a:ahLst/>
            <a:cxnLst>
              <a:cxn ang="T6">
                <a:pos x="T0" y="T1"/>
              </a:cxn>
              <a:cxn ang="T7">
                <a:pos x="T2" y="T3"/>
              </a:cxn>
              <a:cxn ang="T8">
                <a:pos x="T4" y="T5"/>
              </a:cxn>
            </a:cxnLst>
            <a:rect l="T9" t="T10" r="T11" b="T12"/>
            <a:pathLst>
              <a:path w="42571" h="21600" fill="none" extrusionOk="0">
                <a:moveTo>
                  <a:pt x="0" y="16527"/>
                </a:moveTo>
                <a:cubicBezTo>
                  <a:pt x="2342" y="6830"/>
                  <a:pt x="11020" y="-1"/>
                  <a:pt x="20996" y="0"/>
                </a:cubicBezTo>
                <a:cubicBezTo>
                  <a:pt x="32523" y="0"/>
                  <a:pt x="42019" y="9051"/>
                  <a:pt x="42571" y="20565"/>
                </a:cubicBezTo>
              </a:path>
              <a:path w="42571" h="21600" stroke="0" extrusionOk="0">
                <a:moveTo>
                  <a:pt x="0" y="16527"/>
                </a:moveTo>
                <a:cubicBezTo>
                  <a:pt x="2342" y="6830"/>
                  <a:pt x="11020" y="-1"/>
                  <a:pt x="20996" y="0"/>
                </a:cubicBezTo>
                <a:cubicBezTo>
                  <a:pt x="32523" y="0"/>
                  <a:pt x="42019" y="9051"/>
                  <a:pt x="42571" y="20565"/>
                </a:cubicBezTo>
                <a:lnTo>
                  <a:pt x="20996" y="21600"/>
                </a:lnTo>
                <a:close/>
              </a:path>
            </a:pathLst>
          </a:custGeom>
          <a:noFill/>
          <a:ln w="12700" cap="sq">
            <a:solidFill>
              <a:schemeClr val="tx1"/>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8" name="Object 37"/>
          <p:cNvGraphicFramePr>
            <a:graphicFrameLocks noChangeAspect="1"/>
          </p:cNvGraphicFramePr>
          <p:nvPr>
            <p:extLst>
              <p:ext uri="{D42A27DB-BD31-4B8C-83A1-F6EECF244321}">
                <p14:modId xmlns:p14="http://schemas.microsoft.com/office/powerpoint/2010/main" val="3298182977"/>
              </p:ext>
            </p:extLst>
          </p:nvPr>
        </p:nvGraphicFramePr>
        <p:xfrm>
          <a:off x="4801657" y="3079862"/>
          <a:ext cx="431800" cy="246063"/>
        </p:xfrm>
        <a:graphic>
          <a:graphicData uri="http://schemas.openxmlformats.org/presentationml/2006/ole">
            <mc:AlternateContent xmlns:mc="http://schemas.openxmlformats.org/markup-compatibility/2006">
              <mc:Choice xmlns:v="urn:schemas-microsoft-com:vml" Requires="v">
                <p:oleObj spid="_x0000_s70435" name="公式" r:id="rId9" imgW="355320" imgH="203040" progId="Equation.3">
                  <p:embed/>
                </p:oleObj>
              </mc:Choice>
              <mc:Fallback>
                <p:oleObj name="公式" r:id="rId9" imgW="355320" imgH="203040" progId="Equation.3">
                  <p:embed/>
                  <p:pic>
                    <p:nvPicPr>
                      <p:cNvPr id="68613" name="Object 3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01657" y="3079862"/>
                        <a:ext cx="431800" cy="246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Line 38"/>
          <p:cNvSpPr>
            <a:spLocks noChangeShapeType="1"/>
          </p:cNvSpPr>
          <p:nvPr/>
        </p:nvSpPr>
        <p:spPr bwMode="auto">
          <a:xfrm flipH="1" flipV="1">
            <a:off x="4460345" y="2719500"/>
            <a:ext cx="431800" cy="428625"/>
          </a:xfrm>
          <a:prstGeom prst="line">
            <a:avLst/>
          </a:prstGeom>
          <a:noFill/>
          <a:ln w="12700" cap="sq">
            <a:solidFill>
              <a:srgbClr val="FF0000"/>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0" name="Object 39"/>
          <p:cNvGraphicFramePr>
            <a:graphicFrameLocks noChangeAspect="1"/>
          </p:cNvGraphicFramePr>
          <p:nvPr>
            <p:extLst>
              <p:ext uri="{D42A27DB-BD31-4B8C-83A1-F6EECF244321}">
                <p14:modId xmlns:p14="http://schemas.microsoft.com/office/powerpoint/2010/main" val="3832602602"/>
              </p:ext>
            </p:extLst>
          </p:nvPr>
        </p:nvGraphicFramePr>
        <p:xfrm>
          <a:off x="3396720" y="1000237"/>
          <a:ext cx="341312" cy="628650"/>
        </p:xfrm>
        <a:graphic>
          <a:graphicData uri="http://schemas.openxmlformats.org/presentationml/2006/ole">
            <mc:AlternateContent xmlns:mc="http://schemas.openxmlformats.org/markup-compatibility/2006">
              <mc:Choice xmlns:v="urn:schemas-microsoft-com:vml" Requires="v">
                <p:oleObj spid="_x0000_s70436" name="公式" r:id="rId11" imgW="215640" imgH="444240" progId="Equation.3">
                  <p:embed/>
                </p:oleObj>
              </mc:Choice>
              <mc:Fallback>
                <p:oleObj name="公式" r:id="rId11" imgW="215640" imgH="444240" progId="Equation.3">
                  <p:embed/>
                  <p:pic>
                    <p:nvPicPr>
                      <p:cNvPr id="68614" name="Object 3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396720" y="1000237"/>
                        <a:ext cx="341312" cy="628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Line 40"/>
          <p:cNvSpPr>
            <a:spLocks noChangeShapeType="1"/>
          </p:cNvSpPr>
          <p:nvPr/>
        </p:nvSpPr>
        <p:spPr bwMode="auto">
          <a:xfrm>
            <a:off x="3685645" y="1711437"/>
            <a:ext cx="0" cy="576263"/>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2" name="Line 41"/>
          <p:cNvSpPr>
            <a:spLocks noChangeShapeType="1"/>
          </p:cNvSpPr>
          <p:nvPr/>
        </p:nvSpPr>
        <p:spPr bwMode="auto">
          <a:xfrm rot="16200000">
            <a:off x="3919801" y="1621744"/>
            <a:ext cx="0" cy="468312"/>
          </a:xfrm>
          <a:prstGeom prst="line">
            <a:avLst/>
          </a:prstGeom>
          <a:noFill/>
          <a:ln w="12700" cap="sq">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3" name="Line 42"/>
          <p:cNvSpPr>
            <a:spLocks noChangeShapeType="1"/>
          </p:cNvSpPr>
          <p:nvPr/>
        </p:nvSpPr>
        <p:spPr bwMode="auto">
          <a:xfrm flipH="1" flipV="1">
            <a:off x="3504670" y="2792525"/>
            <a:ext cx="36512" cy="323850"/>
          </a:xfrm>
          <a:prstGeom prst="line">
            <a:avLst/>
          </a:prstGeom>
          <a:noFill/>
          <a:ln w="12700" cap="sq">
            <a:solidFill>
              <a:srgbClr val="FF0000"/>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4" name="Line 43"/>
          <p:cNvSpPr>
            <a:spLocks noChangeShapeType="1"/>
          </p:cNvSpPr>
          <p:nvPr/>
        </p:nvSpPr>
        <p:spPr bwMode="auto">
          <a:xfrm>
            <a:off x="3109382" y="1927337"/>
            <a:ext cx="539750" cy="325438"/>
          </a:xfrm>
          <a:prstGeom prst="line">
            <a:avLst/>
          </a:prstGeom>
          <a:noFill/>
          <a:ln w="12700" cap="sq">
            <a:solidFill>
              <a:srgbClr val="FF0000"/>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5" name="Object 46"/>
          <p:cNvGraphicFramePr>
            <a:graphicFrameLocks noChangeAspect="1"/>
          </p:cNvGraphicFramePr>
          <p:nvPr>
            <p:extLst>
              <p:ext uri="{D42A27DB-BD31-4B8C-83A1-F6EECF244321}">
                <p14:modId xmlns:p14="http://schemas.microsoft.com/office/powerpoint/2010/main" val="3873389857"/>
              </p:ext>
            </p:extLst>
          </p:nvPr>
        </p:nvGraphicFramePr>
        <p:xfrm>
          <a:off x="7649632" y="1279637"/>
          <a:ext cx="331788" cy="360363"/>
        </p:xfrm>
        <a:graphic>
          <a:graphicData uri="http://schemas.openxmlformats.org/presentationml/2006/ole">
            <mc:AlternateContent xmlns:mc="http://schemas.openxmlformats.org/markup-compatibility/2006">
              <mc:Choice xmlns:v="urn:schemas-microsoft-com:vml" Requires="v">
                <p:oleObj spid="_x0000_s70437" name="公式" r:id="rId13" imgW="190440" imgH="228600" progId="Equation.3">
                  <p:embed/>
                </p:oleObj>
              </mc:Choice>
              <mc:Fallback>
                <p:oleObj name="公式" r:id="rId13" imgW="190440" imgH="228600" progId="Equation.3">
                  <p:embed/>
                  <p:pic>
                    <p:nvPicPr>
                      <p:cNvPr id="68615" name="Object 4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49632" y="1279637"/>
                        <a:ext cx="331788" cy="360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6" name="Object 49"/>
          <p:cNvGraphicFramePr>
            <a:graphicFrameLocks noChangeAspect="1"/>
          </p:cNvGraphicFramePr>
          <p:nvPr>
            <p:extLst>
              <p:ext uri="{D42A27DB-BD31-4B8C-83A1-F6EECF244321}">
                <p14:modId xmlns:p14="http://schemas.microsoft.com/office/powerpoint/2010/main" val="121771770"/>
              </p:ext>
            </p:extLst>
          </p:nvPr>
        </p:nvGraphicFramePr>
        <p:xfrm>
          <a:off x="7290857" y="1819387"/>
          <a:ext cx="468313" cy="277813"/>
        </p:xfrm>
        <a:graphic>
          <a:graphicData uri="http://schemas.openxmlformats.org/presentationml/2006/ole">
            <mc:AlternateContent xmlns:mc="http://schemas.openxmlformats.org/markup-compatibility/2006">
              <mc:Choice xmlns:v="urn:schemas-microsoft-com:vml" Requires="v">
                <p:oleObj spid="_x0000_s70438" name="公式" r:id="rId14" imgW="342720" imgH="203040" progId="Equation.3">
                  <p:embed/>
                </p:oleObj>
              </mc:Choice>
              <mc:Fallback>
                <p:oleObj name="公式" r:id="rId14" imgW="342720" imgH="203040" progId="Equation.3">
                  <p:embed/>
                  <p:pic>
                    <p:nvPicPr>
                      <p:cNvPr id="68616" name="Object 4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90857" y="1819387"/>
                        <a:ext cx="468313" cy="277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Line 51"/>
          <p:cNvSpPr>
            <a:spLocks noChangeShapeType="1"/>
          </p:cNvSpPr>
          <p:nvPr/>
        </p:nvSpPr>
        <p:spPr bwMode="auto">
          <a:xfrm>
            <a:off x="7614707" y="2167050"/>
            <a:ext cx="2484438" cy="0"/>
          </a:xfrm>
          <a:prstGeom prst="line">
            <a:avLst/>
          </a:prstGeom>
          <a:noFill/>
          <a:ln w="1905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28" name="Line 52"/>
          <p:cNvSpPr>
            <a:spLocks noChangeShapeType="1"/>
          </p:cNvSpPr>
          <p:nvPr/>
        </p:nvSpPr>
        <p:spPr bwMode="auto">
          <a:xfrm flipV="1">
            <a:off x="8905345" y="927212"/>
            <a:ext cx="0" cy="2324100"/>
          </a:xfrm>
          <a:prstGeom prst="line">
            <a:avLst/>
          </a:prstGeom>
          <a:noFill/>
          <a:ln w="1905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29" name="Text Box 53"/>
          <p:cNvSpPr txBox="1">
            <a:spLocks noChangeArrowheads="1"/>
          </p:cNvSpPr>
          <p:nvPr/>
        </p:nvSpPr>
        <p:spPr bwMode="auto">
          <a:xfrm>
            <a:off x="8660870" y="2162287"/>
            <a:ext cx="2857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0</a:t>
            </a:r>
          </a:p>
        </p:txBody>
      </p:sp>
      <p:sp>
        <p:nvSpPr>
          <p:cNvPr id="30" name="Oval 55"/>
          <p:cNvSpPr>
            <a:spLocks noChangeArrowheads="1"/>
          </p:cNvSpPr>
          <p:nvPr/>
        </p:nvSpPr>
        <p:spPr bwMode="auto">
          <a:xfrm>
            <a:off x="8108420" y="1366950"/>
            <a:ext cx="1620837" cy="1573212"/>
          </a:xfrm>
          <a:prstGeom prst="ellipse">
            <a:avLst/>
          </a:prstGeom>
          <a:noFill/>
          <a:ln w="12700" algn="ctr">
            <a:solidFill>
              <a:srgbClr val="FF00FF"/>
            </a:solidFill>
            <a:prstDash val="lgDash"/>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1" name="Oval 56"/>
          <p:cNvSpPr>
            <a:spLocks noChangeArrowheads="1"/>
          </p:cNvSpPr>
          <p:nvPr/>
        </p:nvSpPr>
        <p:spPr bwMode="auto">
          <a:xfrm>
            <a:off x="8083020" y="1913050"/>
            <a:ext cx="93662" cy="95250"/>
          </a:xfrm>
          <a:prstGeom prst="ellipse">
            <a:avLst/>
          </a:prstGeom>
          <a:solidFill>
            <a:srgbClr val="FF0000"/>
          </a:solidFill>
          <a:ln w="12700" cap="sq" algn="ctr">
            <a:solidFill>
              <a:srgbClr val="000000"/>
            </a:solidFill>
            <a:round/>
            <a:headEnd/>
            <a:tailEnd/>
          </a:ln>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 name="Oval 58"/>
          <p:cNvSpPr>
            <a:spLocks noChangeArrowheads="1"/>
          </p:cNvSpPr>
          <p:nvPr/>
        </p:nvSpPr>
        <p:spPr bwMode="auto">
          <a:xfrm>
            <a:off x="7903632" y="2121012"/>
            <a:ext cx="95250" cy="95250"/>
          </a:xfrm>
          <a:prstGeom prst="ellipse">
            <a:avLst/>
          </a:prstGeom>
          <a:solidFill>
            <a:srgbClr val="0000FF"/>
          </a:solidFill>
          <a:ln>
            <a:noFill/>
          </a:ln>
          <a:extLst>
            <a:ext uri="{91240B29-F687-4F45-9708-019B960494DF}">
              <a14:hiddenLine xmlns:a14="http://schemas.microsoft.com/office/drawing/2010/main" w="12700" cap="sq" algn="ctr">
                <a:solidFill>
                  <a:srgbClr val="000000"/>
                </a:solidFill>
                <a:round/>
                <a:headEnd/>
                <a:tailEnd/>
              </a14:hiddenLine>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 name="Arc 59"/>
          <p:cNvSpPr>
            <a:spLocks/>
          </p:cNvSpPr>
          <p:nvPr/>
        </p:nvSpPr>
        <p:spPr bwMode="auto">
          <a:xfrm rot="12033039">
            <a:off x="7702020" y="1982900"/>
            <a:ext cx="1098550" cy="349250"/>
          </a:xfrm>
          <a:custGeom>
            <a:avLst/>
            <a:gdLst>
              <a:gd name="T0" fmla="*/ 2147483647 w 21590"/>
              <a:gd name="T1" fmla="*/ 0 h 6851"/>
              <a:gd name="T2" fmla="*/ 2147483647 w 21590"/>
              <a:gd name="T3" fmla="*/ 2147483647 h 6851"/>
              <a:gd name="T4" fmla="*/ 0 w 21590"/>
              <a:gd name="T5" fmla="*/ 2147483647 h 6851"/>
              <a:gd name="T6" fmla="*/ 0 60000 65536"/>
              <a:gd name="T7" fmla="*/ 0 60000 65536"/>
              <a:gd name="T8" fmla="*/ 0 60000 65536"/>
              <a:gd name="T9" fmla="*/ 0 w 21590"/>
              <a:gd name="T10" fmla="*/ 0 h 6851"/>
              <a:gd name="T11" fmla="*/ 21590 w 21590"/>
              <a:gd name="T12" fmla="*/ 6851 h 6851"/>
            </a:gdLst>
            <a:ahLst/>
            <a:cxnLst>
              <a:cxn ang="T6">
                <a:pos x="T0" y="T1"/>
              </a:cxn>
              <a:cxn ang="T7">
                <a:pos x="T2" y="T3"/>
              </a:cxn>
              <a:cxn ang="T8">
                <a:pos x="T4" y="T5"/>
              </a:cxn>
            </a:cxnLst>
            <a:rect l="T9" t="T10" r="T11" b="T12"/>
            <a:pathLst>
              <a:path w="21590" h="6851" fill="none" extrusionOk="0">
                <a:moveTo>
                  <a:pt x="20484" y="0"/>
                </a:moveTo>
                <a:cubicBezTo>
                  <a:pt x="21154" y="2002"/>
                  <a:pt x="21526" y="4091"/>
                  <a:pt x="21590" y="6201"/>
                </a:cubicBezTo>
              </a:path>
              <a:path w="21590" h="6851" stroke="0" extrusionOk="0">
                <a:moveTo>
                  <a:pt x="20484" y="0"/>
                </a:moveTo>
                <a:cubicBezTo>
                  <a:pt x="21154" y="2002"/>
                  <a:pt x="21526" y="4091"/>
                  <a:pt x="21590" y="6201"/>
                </a:cubicBezTo>
                <a:lnTo>
                  <a:pt x="0" y="6851"/>
                </a:lnTo>
                <a:close/>
              </a:path>
            </a:pathLst>
          </a:custGeom>
          <a:noFill/>
          <a:ln w="12700" cap="sq">
            <a:solidFill>
              <a:schemeClr val="tx1"/>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4" name="Arc 60"/>
          <p:cNvSpPr>
            <a:spLocks/>
          </p:cNvSpPr>
          <p:nvPr/>
        </p:nvSpPr>
        <p:spPr bwMode="auto">
          <a:xfrm rot="9501024">
            <a:off x="8464020" y="1895587"/>
            <a:ext cx="936625" cy="801688"/>
          </a:xfrm>
          <a:custGeom>
            <a:avLst/>
            <a:gdLst>
              <a:gd name="T0" fmla="*/ 0 w 42596"/>
              <a:gd name="T1" fmla="*/ 2147483647 h 36361"/>
              <a:gd name="T2" fmla="*/ 2147483647 w 42596"/>
              <a:gd name="T3" fmla="*/ 2147483647 h 36361"/>
              <a:gd name="T4" fmla="*/ 2147483647 w 42596"/>
              <a:gd name="T5" fmla="*/ 2147483647 h 36361"/>
              <a:gd name="T6" fmla="*/ 0 60000 65536"/>
              <a:gd name="T7" fmla="*/ 0 60000 65536"/>
              <a:gd name="T8" fmla="*/ 0 60000 65536"/>
              <a:gd name="T9" fmla="*/ 0 w 42596"/>
              <a:gd name="T10" fmla="*/ 0 h 36361"/>
              <a:gd name="T11" fmla="*/ 42596 w 42596"/>
              <a:gd name="T12" fmla="*/ 36361 h 36361"/>
            </a:gdLst>
            <a:ahLst/>
            <a:cxnLst>
              <a:cxn ang="T6">
                <a:pos x="T0" y="T1"/>
              </a:cxn>
              <a:cxn ang="T7">
                <a:pos x="T2" y="T3"/>
              </a:cxn>
              <a:cxn ang="T8">
                <a:pos x="T4" y="T5"/>
              </a:cxn>
            </a:cxnLst>
            <a:rect l="T9" t="T10" r="T11" b="T12"/>
            <a:pathLst>
              <a:path w="42596" h="36361" fill="none" extrusionOk="0">
                <a:moveTo>
                  <a:pt x="0" y="16527"/>
                </a:moveTo>
                <a:cubicBezTo>
                  <a:pt x="2342" y="6830"/>
                  <a:pt x="11020" y="-1"/>
                  <a:pt x="20996" y="0"/>
                </a:cubicBezTo>
                <a:cubicBezTo>
                  <a:pt x="32925" y="0"/>
                  <a:pt x="42596" y="9670"/>
                  <a:pt x="42596" y="21600"/>
                </a:cubicBezTo>
                <a:cubicBezTo>
                  <a:pt x="42596" y="27082"/>
                  <a:pt x="40511" y="32358"/>
                  <a:pt x="36765" y="36361"/>
                </a:cubicBezTo>
              </a:path>
              <a:path w="42596" h="36361" stroke="0" extrusionOk="0">
                <a:moveTo>
                  <a:pt x="0" y="16527"/>
                </a:moveTo>
                <a:cubicBezTo>
                  <a:pt x="2342" y="6830"/>
                  <a:pt x="11020" y="-1"/>
                  <a:pt x="20996" y="0"/>
                </a:cubicBezTo>
                <a:cubicBezTo>
                  <a:pt x="32925" y="0"/>
                  <a:pt x="42596" y="9670"/>
                  <a:pt x="42596" y="21600"/>
                </a:cubicBezTo>
                <a:cubicBezTo>
                  <a:pt x="42596" y="27082"/>
                  <a:pt x="40511" y="32358"/>
                  <a:pt x="36765" y="36361"/>
                </a:cubicBezTo>
                <a:lnTo>
                  <a:pt x="20996" y="21600"/>
                </a:lnTo>
                <a:close/>
              </a:path>
            </a:pathLst>
          </a:custGeom>
          <a:noFill/>
          <a:ln w="12700" cap="sq">
            <a:solidFill>
              <a:schemeClr val="tx1"/>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35" name="Object 61"/>
          <p:cNvGraphicFramePr>
            <a:graphicFrameLocks noChangeAspect="1"/>
          </p:cNvGraphicFramePr>
          <p:nvPr>
            <p:extLst>
              <p:ext uri="{D42A27DB-BD31-4B8C-83A1-F6EECF244321}">
                <p14:modId xmlns:p14="http://schemas.microsoft.com/office/powerpoint/2010/main" val="4192965101"/>
              </p:ext>
            </p:extLst>
          </p:nvPr>
        </p:nvGraphicFramePr>
        <p:xfrm>
          <a:off x="9559395" y="2954450"/>
          <a:ext cx="431800" cy="246062"/>
        </p:xfrm>
        <a:graphic>
          <a:graphicData uri="http://schemas.openxmlformats.org/presentationml/2006/ole">
            <mc:AlternateContent xmlns:mc="http://schemas.openxmlformats.org/markup-compatibility/2006">
              <mc:Choice xmlns:v="urn:schemas-microsoft-com:vml" Requires="v">
                <p:oleObj spid="_x0000_s70439" name="公式" r:id="rId15" imgW="355320" imgH="203040" progId="Equation.3">
                  <p:embed/>
                </p:oleObj>
              </mc:Choice>
              <mc:Fallback>
                <p:oleObj name="公式" r:id="rId15" imgW="355320" imgH="203040" progId="Equation.3">
                  <p:embed/>
                  <p:pic>
                    <p:nvPicPr>
                      <p:cNvPr id="68617" name="Object 6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559395" y="2954450"/>
                        <a:ext cx="431800" cy="246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Line 62"/>
          <p:cNvSpPr>
            <a:spLocks noChangeShapeType="1"/>
          </p:cNvSpPr>
          <p:nvPr/>
        </p:nvSpPr>
        <p:spPr bwMode="auto">
          <a:xfrm flipH="1" flipV="1">
            <a:off x="9218082" y="2594087"/>
            <a:ext cx="431800" cy="428625"/>
          </a:xfrm>
          <a:prstGeom prst="line">
            <a:avLst/>
          </a:prstGeom>
          <a:noFill/>
          <a:ln w="12700" cap="sq">
            <a:solidFill>
              <a:srgbClr val="FF0000"/>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7" name="Line 64"/>
          <p:cNvSpPr>
            <a:spLocks noChangeShapeType="1"/>
          </p:cNvSpPr>
          <p:nvPr/>
        </p:nvSpPr>
        <p:spPr bwMode="auto">
          <a:xfrm>
            <a:off x="7940145" y="2179750"/>
            <a:ext cx="0" cy="684212"/>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8" name="Line 65"/>
          <p:cNvSpPr>
            <a:spLocks noChangeShapeType="1"/>
          </p:cNvSpPr>
          <p:nvPr/>
        </p:nvSpPr>
        <p:spPr bwMode="auto">
          <a:xfrm rot="16200000">
            <a:off x="8425126" y="2271031"/>
            <a:ext cx="0" cy="969962"/>
          </a:xfrm>
          <a:prstGeom prst="line">
            <a:avLst/>
          </a:prstGeom>
          <a:noFill/>
          <a:ln w="12700" cap="sq">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9" name="Line 66"/>
          <p:cNvSpPr>
            <a:spLocks noChangeShapeType="1"/>
          </p:cNvSpPr>
          <p:nvPr/>
        </p:nvSpPr>
        <p:spPr bwMode="auto">
          <a:xfrm>
            <a:off x="7867120" y="1576500"/>
            <a:ext cx="215900" cy="323850"/>
          </a:xfrm>
          <a:prstGeom prst="line">
            <a:avLst/>
          </a:prstGeom>
          <a:noFill/>
          <a:ln w="12700" cap="sq">
            <a:solidFill>
              <a:srgbClr val="FF0000"/>
            </a:solidFill>
            <a:round/>
            <a:headEnd/>
            <a:tailEnd type="triangle" w="med" len="me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40" name="Object 73"/>
          <p:cNvGraphicFramePr>
            <a:graphicFrameLocks noChangeAspect="1"/>
          </p:cNvGraphicFramePr>
          <p:nvPr>
            <p:extLst>
              <p:ext uri="{D42A27DB-BD31-4B8C-83A1-F6EECF244321}">
                <p14:modId xmlns:p14="http://schemas.microsoft.com/office/powerpoint/2010/main" val="2737405894"/>
              </p:ext>
            </p:extLst>
          </p:nvPr>
        </p:nvGraphicFramePr>
        <p:xfrm>
          <a:off x="9919757" y="1911462"/>
          <a:ext cx="261938" cy="215900"/>
        </p:xfrm>
        <a:graphic>
          <a:graphicData uri="http://schemas.openxmlformats.org/presentationml/2006/ole">
            <mc:AlternateContent xmlns:mc="http://schemas.openxmlformats.org/markup-compatibility/2006">
              <mc:Choice xmlns:v="urn:schemas-microsoft-com:vml" Requires="v">
                <p:oleObj spid="_x0000_s70440" name="公式" r:id="rId16" imgW="215640" imgH="177480" progId="Equation.3">
                  <p:embed/>
                </p:oleObj>
              </mc:Choice>
              <mc:Fallback>
                <p:oleObj name="公式" r:id="rId16" imgW="215640" imgH="177480" progId="Equation.3">
                  <p:embed/>
                  <p:pic>
                    <p:nvPicPr>
                      <p:cNvPr id="68618" name="Object 7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9919757" y="1911462"/>
                        <a:ext cx="261938" cy="21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74"/>
          <p:cNvGraphicFramePr>
            <a:graphicFrameLocks noChangeAspect="1"/>
          </p:cNvGraphicFramePr>
          <p:nvPr>
            <p:extLst>
              <p:ext uri="{D42A27DB-BD31-4B8C-83A1-F6EECF244321}">
                <p14:modId xmlns:p14="http://schemas.microsoft.com/office/powerpoint/2010/main" val="1885643474"/>
              </p:ext>
            </p:extLst>
          </p:nvPr>
        </p:nvGraphicFramePr>
        <p:xfrm>
          <a:off x="5125507" y="2044812"/>
          <a:ext cx="261938" cy="215900"/>
        </p:xfrm>
        <a:graphic>
          <a:graphicData uri="http://schemas.openxmlformats.org/presentationml/2006/ole">
            <mc:AlternateContent xmlns:mc="http://schemas.openxmlformats.org/markup-compatibility/2006">
              <mc:Choice xmlns:v="urn:schemas-microsoft-com:vml" Requires="v">
                <p:oleObj spid="_x0000_s70441" name="公式" r:id="rId18" imgW="215640" imgH="177480" progId="Equation.3">
                  <p:embed/>
                </p:oleObj>
              </mc:Choice>
              <mc:Fallback>
                <p:oleObj name="公式" r:id="rId18" imgW="215640" imgH="177480" progId="Equation.3">
                  <p:embed/>
                  <p:pic>
                    <p:nvPicPr>
                      <p:cNvPr id="68619" name="Object 7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5125507" y="2044812"/>
                        <a:ext cx="261938" cy="21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75"/>
          <p:cNvGraphicFramePr>
            <a:graphicFrameLocks noChangeAspect="1"/>
          </p:cNvGraphicFramePr>
          <p:nvPr>
            <p:extLst>
              <p:ext uri="{D42A27DB-BD31-4B8C-83A1-F6EECF244321}">
                <p14:modId xmlns:p14="http://schemas.microsoft.com/office/powerpoint/2010/main" val="1637271436"/>
              </p:ext>
            </p:extLst>
          </p:nvPr>
        </p:nvGraphicFramePr>
        <p:xfrm>
          <a:off x="8948207" y="911337"/>
          <a:ext cx="261938" cy="200025"/>
        </p:xfrm>
        <a:graphic>
          <a:graphicData uri="http://schemas.openxmlformats.org/presentationml/2006/ole">
            <mc:AlternateContent xmlns:mc="http://schemas.openxmlformats.org/markup-compatibility/2006">
              <mc:Choice xmlns:v="urn:schemas-microsoft-com:vml" Requires="v">
                <p:oleObj spid="_x0000_s70442" name="公式" r:id="rId19" imgW="215640" imgH="164880" progId="Equation.3">
                  <p:embed/>
                </p:oleObj>
              </mc:Choice>
              <mc:Fallback>
                <p:oleObj name="公式" r:id="rId19" imgW="215640" imgH="164880" progId="Equation.3">
                  <p:embed/>
                  <p:pic>
                    <p:nvPicPr>
                      <p:cNvPr id="68620" name="Object 75"/>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948207" y="911337"/>
                        <a:ext cx="261938" cy="200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3" name="Line 82"/>
          <p:cNvSpPr>
            <a:spLocks noChangeShapeType="1"/>
          </p:cNvSpPr>
          <p:nvPr/>
        </p:nvSpPr>
        <p:spPr bwMode="auto">
          <a:xfrm>
            <a:off x="2820457" y="4938825"/>
            <a:ext cx="3095625" cy="0"/>
          </a:xfrm>
          <a:prstGeom prst="line">
            <a:avLst/>
          </a:prstGeom>
          <a:noFill/>
          <a:ln w="1905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44" name="Line 83"/>
          <p:cNvSpPr>
            <a:spLocks noChangeShapeType="1"/>
          </p:cNvSpPr>
          <p:nvPr/>
        </p:nvSpPr>
        <p:spPr bwMode="auto">
          <a:xfrm flipV="1">
            <a:off x="2964920" y="3646600"/>
            <a:ext cx="0" cy="1366837"/>
          </a:xfrm>
          <a:prstGeom prst="line">
            <a:avLst/>
          </a:prstGeom>
          <a:noFill/>
          <a:ln w="1905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45" name="Object 100"/>
          <p:cNvGraphicFramePr>
            <a:graphicFrameLocks noChangeAspect="1"/>
          </p:cNvGraphicFramePr>
          <p:nvPr>
            <p:extLst>
              <p:ext uri="{D42A27DB-BD31-4B8C-83A1-F6EECF244321}">
                <p14:modId xmlns:p14="http://schemas.microsoft.com/office/powerpoint/2010/main" val="3507083852"/>
              </p:ext>
            </p:extLst>
          </p:nvPr>
        </p:nvGraphicFramePr>
        <p:xfrm>
          <a:off x="3001432" y="3538650"/>
          <a:ext cx="468313" cy="292100"/>
        </p:xfrm>
        <a:graphic>
          <a:graphicData uri="http://schemas.openxmlformats.org/presentationml/2006/ole">
            <mc:AlternateContent xmlns:mc="http://schemas.openxmlformats.org/markup-compatibility/2006">
              <mc:Choice xmlns:v="urn:schemas-microsoft-com:vml" Requires="v">
                <p:oleObj spid="_x0000_s70443" name="公式" r:id="rId21" imgW="355320" imgH="203040" progId="Equation.3">
                  <p:embed/>
                </p:oleObj>
              </mc:Choice>
              <mc:Fallback>
                <p:oleObj name="公式" r:id="rId21" imgW="355320" imgH="203040" progId="Equation.3">
                  <p:embed/>
                  <p:pic>
                    <p:nvPicPr>
                      <p:cNvPr id="68621" name="Object 100"/>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001432" y="3538650"/>
                        <a:ext cx="468313"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 name="Line 101"/>
          <p:cNvSpPr>
            <a:spLocks noChangeShapeType="1"/>
          </p:cNvSpPr>
          <p:nvPr/>
        </p:nvSpPr>
        <p:spPr bwMode="auto">
          <a:xfrm>
            <a:off x="2783945" y="5802425"/>
            <a:ext cx="3095625" cy="0"/>
          </a:xfrm>
          <a:prstGeom prst="line">
            <a:avLst/>
          </a:prstGeom>
          <a:noFill/>
          <a:ln w="1905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47" name="Line 102"/>
          <p:cNvSpPr>
            <a:spLocks noChangeShapeType="1"/>
          </p:cNvSpPr>
          <p:nvPr/>
        </p:nvSpPr>
        <p:spPr bwMode="auto">
          <a:xfrm flipV="1">
            <a:off x="2964920" y="5267437"/>
            <a:ext cx="0" cy="1366838"/>
          </a:xfrm>
          <a:prstGeom prst="line">
            <a:avLst/>
          </a:prstGeom>
          <a:noFill/>
          <a:ln w="1905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48" name="Line 104"/>
          <p:cNvSpPr>
            <a:spLocks noChangeShapeType="1"/>
          </p:cNvSpPr>
          <p:nvPr/>
        </p:nvSpPr>
        <p:spPr bwMode="auto">
          <a:xfrm>
            <a:off x="2999845" y="6378687"/>
            <a:ext cx="2879725" cy="0"/>
          </a:xfrm>
          <a:prstGeom prst="line">
            <a:avLst/>
          </a:prstGeom>
          <a:noFill/>
          <a:ln w="9525">
            <a:solidFill>
              <a:schemeClr val="tx1"/>
            </a:solidFill>
            <a:prstDash val="dash"/>
            <a:miter lim="800000"/>
            <a:headEnd/>
            <a:tailEnd type="none" w="sm" len="lg"/>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49" name="Object 105"/>
          <p:cNvGraphicFramePr>
            <a:graphicFrameLocks noChangeAspect="1"/>
          </p:cNvGraphicFramePr>
          <p:nvPr>
            <p:extLst>
              <p:ext uri="{D42A27DB-BD31-4B8C-83A1-F6EECF244321}">
                <p14:modId xmlns:p14="http://schemas.microsoft.com/office/powerpoint/2010/main" val="2560705826"/>
              </p:ext>
            </p:extLst>
          </p:nvPr>
        </p:nvGraphicFramePr>
        <p:xfrm>
          <a:off x="2568045" y="6235812"/>
          <a:ext cx="407987" cy="227013"/>
        </p:xfrm>
        <a:graphic>
          <a:graphicData uri="http://schemas.openxmlformats.org/presentationml/2006/ole">
            <mc:AlternateContent xmlns:mc="http://schemas.openxmlformats.org/markup-compatibility/2006">
              <mc:Choice xmlns:v="urn:schemas-microsoft-com:vml" Requires="v">
                <p:oleObj spid="_x0000_s70444" name="公式" r:id="rId23" imgW="253800" imgH="139680" progId="Equation.3">
                  <p:embed/>
                </p:oleObj>
              </mc:Choice>
              <mc:Fallback>
                <p:oleObj name="公式" r:id="rId23" imgW="253800" imgH="139680" progId="Equation.3">
                  <p:embed/>
                  <p:pic>
                    <p:nvPicPr>
                      <p:cNvPr id="68622" name="Object 105"/>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568045" y="6235812"/>
                        <a:ext cx="407987" cy="227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0" name="Freeform 106"/>
          <p:cNvSpPr>
            <a:spLocks/>
          </p:cNvSpPr>
          <p:nvPr/>
        </p:nvSpPr>
        <p:spPr bwMode="auto">
          <a:xfrm rot="522012">
            <a:off x="2896657" y="4151425"/>
            <a:ext cx="2333625" cy="1246187"/>
          </a:xfrm>
          <a:custGeom>
            <a:avLst/>
            <a:gdLst>
              <a:gd name="T0" fmla="*/ 0 w 1134"/>
              <a:gd name="T1" fmla="*/ 0 h 567"/>
              <a:gd name="T2" fmla="*/ 2147483647 w 1134"/>
              <a:gd name="T3" fmla="*/ 2147483647 h 567"/>
              <a:gd name="T4" fmla="*/ 2147483647 w 1134"/>
              <a:gd name="T5" fmla="*/ 2147483647 h 567"/>
              <a:gd name="T6" fmla="*/ 0 60000 65536"/>
              <a:gd name="T7" fmla="*/ 0 60000 65536"/>
              <a:gd name="T8" fmla="*/ 0 60000 65536"/>
              <a:gd name="T9" fmla="*/ 0 w 1134"/>
              <a:gd name="T10" fmla="*/ 0 h 567"/>
              <a:gd name="T11" fmla="*/ 1134 w 1134"/>
              <a:gd name="T12" fmla="*/ 567 h 567"/>
            </a:gdLst>
            <a:ahLst/>
            <a:cxnLst>
              <a:cxn ang="T6">
                <a:pos x="T0" y="T1"/>
              </a:cxn>
              <a:cxn ang="T7">
                <a:pos x="T2" y="T3"/>
              </a:cxn>
              <a:cxn ang="T8">
                <a:pos x="T4" y="T5"/>
              </a:cxn>
            </a:cxnLst>
            <a:rect l="T9" t="T10" r="T11" b="T12"/>
            <a:pathLst>
              <a:path w="1134" h="567">
                <a:moveTo>
                  <a:pt x="0" y="0"/>
                </a:moveTo>
                <a:cubicBezTo>
                  <a:pt x="234" y="54"/>
                  <a:pt x="469" y="109"/>
                  <a:pt x="658" y="204"/>
                </a:cubicBezTo>
                <a:cubicBezTo>
                  <a:pt x="847" y="299"/>
                  <a:pt x="990" y="433"/>
                  <a:pt x="1134" y="567"/>
                </a:cubicBezTo>
              </a:path>
            </a:pathLst>
          </a:custGeom>
          <a:noFill/>
          <a:ln w="28575" cap="sq">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 name="Freeform 107"/>
          <p:cNvSpPr>
            <a:spLocks/>
          </p:cNvSpPr>
          <p:nvPr/>
        </p:nvSpPr>
        <p:spPr bwMode="auto">
          <a:xfrm rot="522012">
            <a:off x="3155420" y="5534137"/>
            <a:ext cx="2106612" cy="947738"/>
          </a:xfrm>
          <a:custGeom>
            <a:avLst/>
            <a:gdLst>
              <a:gd name="T0" fmla="*/ 0 w 1134"/>
              <a:gd name="T1" fmla="*/ 0 h 567"/>
              <a:gd name="T2" fmla="*/ 2147483647 w 1134"/>
              <a:gd name="T3" fmla="*/ 2147483647 h 567"/>
              <a:gd name="T4" fmla="*/ 2147483647 w 1134"/>
              <a:gd name="T5" fmla="*/ 2147483647 h 567"/>
              <a:gd name="T6" fmla="*/ 0 60000 65536"/>
              <a:gd name="T7" fmla="*/ 0 60000 65536"/>
              <a:gd name="T8" fmla="*/ 0 60000 65536"/>
              <a:gd name="T9" fmla="*/ 0 w 1134"/>
              <a:gd name="T10" fmla="*/ 0 h 567"/>
              <a:gd name="T11" fmla="*/ 1134 w 1134"/>
              <a:gd name="T12" fmla="*/ 567 h 567"/>
            </a:gdLst>
            <a:ahLst/>
            <a:cxnLst>
              <a:cxn ang="T6">
                <a:pos x="T0" y="T1"/>
              </a:cxn>
              <a:cxn ang="T7">
                <a:pos x="T2" y="T3"/>
              </a:cxn>
              <a:cxn ang="T8">
                <a:pos x="T4" y="T5"/>
              </a:cxn>
            </a:cxnLst>
            <a:rect l="T9" t="T10" r="T11" b="T12"/>
            <a:pathLst>
              <a:path w="1134" h="567">
                <a:moveTo>
                  <a:pt x="0" y="0"/>
                </a:moveTo>
                <a:cubicBezTo>
                  <a:pt x="234" y="54"/>
                  <a:pt x="469" y="109"/>
                  <a:pt x="658" y="204"/>
                </a:cubicBezTo>
                <a:cubicBezTo>
                  <a:pt x="847" y="299"/>
                  <a:pt x="990" y="433"/>
                  <a:pt x="1134" y="567"/>
                </a:cubicBezTo>
              </a:path>
            </a:pathLst>
          </a:custGeom>
          <a:noFill/>
          <a:ln w="28575" cap="sq">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2" name="Line 109"/>
          <p:cNvSpPr>
            <a:spLocks noChangeShapeType="1"/>
          </p:cNvSpPr>
          <p:nvPr/>
        </p:nvSpPr>
        <p:spPr bwMode="auto">
          <a:xfrm rot="5400000">
            <a:off x="3881701" y="5644469"/>
            <a:ext cx="1404937" cy="0"/>
          </a:xfrm>
          <a:prstGeom prst="line">
            <a:avLst/>
          </a:prstGeom>
          <a:noFill/>
          <a:ln w="9525">
            <a:solidFill>
              <a:srgbClr val="FF0000"/>
            </a:solidFill>
            <a:prstDash val="dash"/>
            <a:miter lim="800000"/>
            <a:headEnd/>
            <a:tailEnd type="none" w="sm" len="lg"/>
          </a:ln>
          <a:extLst>
            <a:ext uri="{909E8E84-426E-40DD-AFC4-6F175D3DCCD1}">
              <a14:hiddenFill xmlns:a14="http://schemas.microsoft.com/office/drawing/2010/main">
                <a:noFill/>
              </a14:hiddenFill>
            </a:ext>
          </a:extLst>
        </p:spPr>
        <p:txBody>
          <a:bodyPr wrap="none"/>
          <a:lstStyle/>
          <a:p>
            <a:endParaRPr lang="zh-CN" altLang="en-US"/>
          </a:p>
        </p:txBody>
      </p:sp>
      <p:sp>
        <p:nvSpPr>
          <p:cNvPr id="53" name="Line 110"/>
          <p:cNvSpPr>
            <a:spLocks noChangeShapeType="1"/>
          </p:cNvSpPr>
          <p:nvPr/>
        </p:nvSpPr>
        <p:spPr bwMode="auto">
          <a:xfrm rot="5400000">
            <a:off x="4224601" y="5661931"/>
            <a:ext cx="1439862" cy="0"/>
          </a:xfrm>
          <a:prstGeom prst="line">
            <a:avLst/>
          </a:prstGeom>
          <a:noFill/>
          <a:ln w="9525">
            <a:solidFill>
              <a:srgbClr val="FF0000"/>
            </a:solidFill>
            <a:prstDash val="dash"/>
            <a:miter lim="800000"/>
            <a:headEnd/>
            <a:tailEnd type="none" w="sm" len="lg"/>
          </a:ln>
          <a:extLst>
            <a:ext uri="{909E8E84-426E-40DD-AFC4-6F175D3DCCD1}">
              <a14:hiddenFill xmlns:a14="http://schemas.microsoft.com/office/drawing/2010/main">
                <a:noFill/>
              </a14:hiddenFill>
            </a:ext>
          </a:extLst>
        </p:spPr>
        <p:txBody>
          <a:bodyPr wrap="none"/>
          <a:lstStyle/>
          <a:p>
            <a:endParaRPr lang="zh-CN" altLang="en-US"/>
          </a:p>
        </p:txBody>
      </p:sp>
      <p:grpSp>
        <p:nvGrpSpPr>
          <p:cNvPr id="54" name="Group 170"/>
          <p:cNvGrpSpPr>
            <a:grpSpLocks/>
          </p:cNvGrpSpPr>
          <p:nvPr/>
        </p:nvGrpSpPr>
        <p:grpSpPr bwMode="auto">
          <a:xfrm>
            <a:off x="4944532" y="4905487"/>
            <a:ext cx="914400" cy="541338"/>
            <a:chOff x="2086" y="3044"/>
            <a:chExt cx="576" cy="341"/>
          </a:xfrm>
        </p:grpSpPr>
        <p:sp>
          <p:nvSpPr>
            <p:cNvPr id="55" name="Line 111"/>
            <p:cNvSpPr>
              <a:spLocks noChangeShapeType="1"/>
            </p:cNvSpPr>
            <p:nvPr/>
          </p:nvSpPr>
          <p:spPr bwMode="auto">
            <a:xfrm>
              <a:off x="2086" y="3317"/>
              <a:ext cx="431" cy="0"/>
            </a:xfrm>
            <a:prstGeom prst="line">
              <a:avLst/>
            </a:prstGeom>
            <a:noFill/>
            <a:ln w="9525">
              <a:solidFill>
                <a:schemeClr val="tx1"/>
              </a:solidFill>
              <a:miter lim="800000"/>
              <a:headEnd/>
              <a:tailEnd type="none" w="sm" len="lg"/>
            </a:ln>
            <a:extLst>
              <a:ext uri="{909E8E84-426E-40DD-AFC4-6F175D3DCCD1}">
                <a14:hiddenFill xmlns:a14="http://schemas.microsoft.com/office/drawing/2010/main">
                  <a:noFill/>
                </a14:hiddenFill>
              </a:ext>
            </a:extLst>
          </p:spPr>
          <p:txBody>
            <a:bodyPr wrap="none"/>
            <a:lstStyle/>
            <a:p>
              <a:endParaRPr lang="zh-CN" altLang="en-US"/>
            </a:p>
          </p:txBody>
        </p:sp>
        <p:sp>
          <p:nvSpPr>
            <p:cNvPr id="56" name="Line 113"/>
            <p:cNvSpPr>
              <a:spLocks noChangeShapeType="1"/>
            </p:cNvSpPr>
            <p:nvPr/>
          </p:nvSpPr>
          <p:spPr bwMode="auto">
            <a:xfrm rot="5400000">
              <a:off x="2233" y="3192"/>
              <a:ext cx="250" cy="0"/>
            </a:xfrm>
            <a:prstGeom prst="line">
              <a:avLst/>
            </a:prstGeom>
            <a:noFill/>
            <a:ln w="9525">
              <a:solidFill>
                <a:schemeClr val="tx1"/>
              </a:solidFill>
              <a:miter lim="800000"/>
              <a:headEnd type="stealth" w="sm" len="lg"/>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57" name="Object 114"/>
            <p:cNvGraphicFramePr>
              <a:graphicFrameLocks noChangeAspect="1"/>
            </p:cNvGraphicFramePr>
            <p:nvPr/>
          </p:nvGraphicFramePr>
          <p:xfrm>
            <a:off x="2381" y="3044"/>
            <a:ext cx="281" cy="341"/>
          </p:xfrm>
          <a:graphic>
            <a:graphicData uri="http://schemas.openxmlformats.org/presentationml/2006/ole">
              <mc:AlternateContent xmlns:mc="http://schemas.openxmlformats.org/markup-compatibility/2006">
                <mc:Choice xmlns:v="urn:schemas-microsoft-com:vml" Requires="v">
                  <p:oleObj spid="_x0000_s70445" name="公式" r:id="rId25" imgW="177480" imgH="241200" progId="Equation.3">
                    <p:embed/>
                  </p:oleObj>
                </mc:Choice>
                <mc:Fallback>
                  <p:oleObj name="公式" r:id="rId25" imgW="177480" imgH="241200" progId="Equation.3">
                    <p:embed/>
                    <p:pic>
                      <p:nvPicPr>
                        <p:cNvPr id="68647" name="Object 114"/>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381" y="3044"/>
                          <a:ext cx="281" cy="3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58" name="Group 169"/>
          <p:cNvGrpSpPr>
            <a:grpSpLocks/>
          </p:cNvGrpSpPr>
          <p:nvPr/>
        </p:nvGrpSpPr>
        <p:grpSpPr bwMode="auto">
          <a:xfrm>
            <a:off x="3612620" y="6016737"/>
            <a:ext cx="973137" cy="361950"/>
            <a:chOff x="1247" y="3744"/>
            <a:chExt cx="613" cy="228"/>
          </a:xfrm>
        </p:grpSpPr>
        <p:sp>
          <p:nvSpPr>
            <p:cNvPr id="59" name="Line 115"/>
            <p:cNvSpPr>
              <a:spLocks noChangeShapeType="1"/>
            </p:cNvSpPr>
            <p:nvPr/>
          </p:nvSpPr>
          <p:spPr bwMode="auto">
            <a:xfrm>
              <a:off x="1429" y="3748"/>
              <a:ext cx="431" cy="0"/>
            </a:xfrm>
            <a:prstGeom prst="line">
              <a:avLst/>
            </a:prstGeom>
            <a:noFill/>
            <a:ln w="9525">
              <a:solidFill>
                <a:schemeClr val="tx1"/>
              </a:solidFill>
              <a:miter lim="800000"/>
              <a:headEnd/>
              <a:tailEnd type="none" w="sm" len="lg"/>
            </a:ln>
            <a:extLst>
              <a:ext uri="{909E8E84-426E-40DD-AFC4-6F175D3DCCD1}">
                <a14:hiddenFill xmlns:a14="http://schemas.microsoft.com/office/drawing/2010/main">
                  <a:noFill/>
                </a14:hiddenFill>
              </a:ext>
            </a:extLst>
          </p:spPr>
          <p:txBody>
            <a:bodyPr wrap="none"/>
            <a:lstStyle/>
            <a:p>
              <a:endParaRPr lang="zh-CN" altLang="en-US"/>
            </a:p>
          </p:txBody>
        </p:sp>
        <p:sp>
          <p:nvSpPr>
            <p:cNvPr id="60" name="Line 117"/>
            <p:cNvSpPr>
              <a:spLocks noChangeShapeType="1"/>
            </p:cNvSpPr>
            <p:nvPr/>
          </p:nvSpPr>
          <p:spPr bwMode="auto">
            <a:xfrm rot="5400000">
              <a:off x="1518" y="3859"/>
              <a:ext cx="227" cy="0"/>
            </a:xfrm>
            <a:prstGeom prst="line">
              <a:avLst/>
            </a:prstGeom>
            <a:noFill/>
            <a:ln w="9525">
              <a:solidFill>
                <a:schemeClr val="tx1"/>
              </a:solidFill>
              <a:miter lim="800000"/>
              <a:headEnd type="stealth" w="sm" len="lg"/>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61" name="Object 118"/>
            <p:cNvGraphicFramePr>
              <a:graphicFrameLocks noChangeAspect="1"/>
            </p:cNvGraphicFramePr>
            <p:nvPr/>
          </p:nvGraphicFramePr>
          <p:xfrm>
            <a:off x="1247" y="3744"/>
            <a:ext cx="385" cy="228"/>
          </p:xfrm>
          <a:graphic>
            <a:graphicData uri="http://schemas.openxmlformats.org/presentationml/2006/ole">
              <mc:AlternateContent xmlns:mc="http://schemas.openxmlformats.org/markup-compatibility/2006">
                <mc:Choice xmlns:v="urn:schemas-microsoft-com:vml" Requires="v">
                  <p:oleObj spid="_x0000_s70446" name="公式" r:id="rId27" imgW="342720" imgH="203040" progId="Equation.3">
                    <p:embed/>
                  </p:oleObj>
                </mc:Choice>
                <mc:Fallback>
                  <p:oleObj name="公式" r:id="rId27" imgW="342720" imgH="203040" progId="Equation.3">
                    <p:embed/>
                    <p:pic>
                      <p:nvPicPr>
                        <p:cNvPr id="68646" name="Object 11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47" y="3744"/>
                          <a:ext cx="385" cy="2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62" name="Object 119"/>
          <p:cNvGraphicFramePr>
            <a:graphicFrameLocks noChangeAspect="1"/>
          </p:cNvGraphicFramePr>
          <p:nvPr>
            <p:extLst>
              <p:ext uri="{D42A27DB-BD31-4B8C-83A1-F6EECF244321}">
                <p14:modId xmlns:p14="http://schemas.microsoft.com/office/powerpoint/2010/main" val="423094099"/>
              </p:ext>
            </p:extLst>
          </p:nvPr>
        </p:nvGraphicFramePr>
        <p:xfrm>
          <a:off x="4280957" y="4822937"/>
          <a:ext cx="339725" cy="407988"/>
        </p:xfrm>
        <a:graphic>
          <a:graphicData uri="http://schemas.openxmlformats.org/presentationml/2006/ole">
            <mc:AlternateContent xmlns:mc="http://schemas.openxmlformats.org/markup-compatibility/2006">
              <mc:Choice xmlns:v="urn:schemas-microsoft-com:vml" Requires="v">
                <p:oleObj spid="_x0000_s70447" name="公式" r:id="rId28" imgW="190440" imgH="228600" progId="Equation.3">
                  <p:embed/>
                </p:oleObj>
              </mc:Choice>
              <mc:Fallback>
                <p:oleObj name="公式" r:id="rId28" imgW="190440" imgH="228600" progId="Equation.3">
                  <p:embed/>
                  <p:pic>
                    <p:nvPicPr>
                      <p:cNvPr id="68623" name="Object 119"/>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4280957" y="4822937"/>
                        <a:ext cx="339725" cy="407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3" name="Object 120"/>
          <p:cNvGraphicFramePr>
            <a:graphicFrameLocks noChangeAspect="1"/>
          </p:cNvGraphicFramePr>
          <p:nvPr>
            <p:extLst>
              <p:ext uri="{D42A27DB-BD31-4B8C-83A1-F6EECF244321}">
                <p14:modId xmlns:p14="http://schemas.microsoft.com/office/powerpoint/2010/main" val="1997135845"/>
              </p:ext>
            </p:extLst>
          </p:nvPr>
        </p:nvGraphicFramePr>
        <p:xfrm>
          <a:off x="4800070" y="4583225"/>
          <a:ext cx="363537" cy="430212"/>
        </p:xfrm>
        <a:graphic>
          <a:graphicData uri="http://schemas.openxmlformats.org/presentationml/2006/ole">
            <mc:AlternateContent xmlns:mc="http://schemas.openxmlformats.org/markup-compatibility/2006">
              <mc:Choice xmlns:v="urn:schemas-microsoft-com:vml" Requires="v">
                <p:oleObj spid="_x0000_s70448" name="公式" r:id="rId30" imgW="203040" imgH="241200" progId="Equation.3">
                  <p:embed/>
                </p:oleObj>
              </mc:Choice>
              <mc:Fallback>
                <p:oleObj name="公式" r:id="rId30" imgW="203040" imgH="241200" progId="Equation.3">
                  <p:embed/>
                  <p:pic>
                    <p:nvPicPr>
                      <p:cNvPr id="68624" name="Object 120"/>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4800070" y="4583225"/>
                        <a:ext cx="363537"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4" name="Line 121"/>
          <p:cNvSpPr>
            <a:spLocks noChangeShapeType="1"/>
          </p:cNvSpPr>
          <p:nvPr/>
        </p:nvSpPr>
        <p:spPr bwMode="auto">
          <a:xfrm>
            <a:off x="7724245" y="4849925"/>
            <a:ext cx="2700337" cy="0"/>
          </a:xfrm>
          <a:prstGeom prst="line">
            <a:avLst/>
          </a:prstGeom>
          <a:noFill/>
          <a:ln w="1905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65" name="Line 122"/>
          <p:cNvSpPr>
            <a:spLocks noChangeShapeType="1"/>
          </p:cNvSpPr>
          <p:nvPr/>
        </p:nvSpPr>
        <p:spPr bwMode="auto">
          <a:xfrm flipV="1">
            <a:off x="7868707" y="3557700"/>
            <a:ext cx="0" cy="1366837"/>
          </a:xfrm>
          <a:prstGeom prst="line">
            <a:avLst/>
          </a:prstGeom>
          <a:noFill/>
          <a:ln w="1905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66" name="Object 124"/>
          <p:cNvGraphicFramePr>
            <a:graphicFrameLocks noChangeAspect="1"/>
          </p:cNvGraphicFramePr>
          <p:nvPr>
            <p:extLst>
              <p:ext uri="{D42A27DB-BD31-4B8C-83A1-F6EECF244321}">
                <p14:modId xmlns:p14="http://schemas.microsoft.com/office/powerpoint/2010/main" val="1768570136"/>
              </p:ext>
            </p:extLst>
          </p:nvPr>
        </p:nvGraphicFramePr>
        <p:xfrm>
          <a:off x="7903632" y="3557700"/>
          <a:ext cx="395288" cy="247650"/>
        </p:xfrm>
        <a:graphic>
          <a:graphicData uri="http://schemas.openxmlformats.org/presentationml/2006/ole">
            <mc:AlternateContent xmlns:mc="http://schemas.openxmlformats.org/markup-compatibility/2006">
              <mc:Choice xmlns:v="urn:schemas-microsoft-com:vml" Requires="v">
                <p:oleObj spid="_x0000_s70449" name="公式" r:id="rId32" imgW="355320" imgH="203040" progId="Equation.3">
                  <p:embed/>
                </p:oleObj>
              </mc:Choice>
              <mc:Fallback>
                <p:oleObj name="公式" r:id="rId32" imgW="355320" imgH="203040" progId="Equation.3">
                  <p:embed/>
                  <p:pic>
                    <p:nvPicPr>
                      <p:cNvPr id="68625" name="Object 124"/>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7903632" y="3557700"/>
                        <a:ext cx="395288" cy="247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7" name="Line 125"/>
          <p:cNvSpPr>
            <a:spLocks noChangeShapeType="1"/>
          </p:cNvSpPr>
          <p:nvPr/>
        </p:nvSpPr>
        <p:spPr bwMode="auto">
          <a:xfrm>
            <a:off x="7687732" y="5713525"/>
            <a:ext cx="2700338" cy="0"/>
          </a:xfrm>
          <a:prstGeom prst="line">
            <a:avLst/>
          </a:prstGeom>
          <a:noFill/>
          <a:ln w="1905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68" name="Line 126"/>
          <p:cNvSpPr>
            <a:spLocks noChangeShapeType="1"/>
          </p:cNvSpPr>
          <p:nvPr/>
        </p:nvSpPr>
        <p:spPr bwMode="auto">
          <a:xfrm flipV="1">
            <a:off x="7868707" y="5178537"/>
            <a:ext cx="0" cy="1366838"/>
          </a:xfrm>
          <a:prstGeom prst="line">
            <a:avLst/>
          </a:prstGeom>
          <a:noFill/>
          <a:ln w="19050">
            <a:solidFill>
              <a:schemeClr val="tx1"/>
            </a:solidFill>
            <a:miter lim="800000"/>
            <a:headEnd/>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sp>
        <p:nvSpPr>
          <p:cNvPr id="69" name="Line 128"/>
          <p:cNvSpPr>
            <a:spLocks noChangeShapeType="1"/>
          </p:cNvSpPr>
          <p:nvPr/>
        </p:nvSpPr>
        <p:spPr bwMode="auto">
          <a:xfrm>
            <a:off x="7903632" y="6258037"/>
            <a:ext cx="2376488" cy="0"/>
          </a:xfrm>
          <a:prstGeom prst="line">
            <a:avLst/>
          </a:prstGeom>
          <a:noFill/>
          <a:ln w="9525">
            <a:solidFill>
              <a:schemeClr val="tx1"/>
            </a:solidFill>
            <a:prstDash val="dash"/>
            <a:miter lim="800000"/>
            <a:headEnd/>
            <a:tailEnd type="none" w="sm" len="lg"/>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70" name="Object 129"/>
          <p:cNvGraphicFramePr>
            <a:graphicFrameLocks noChangeAspect="1"/>
          </p:cNvGraphicFramePr>
          <p:nvPr>
            <p:extLst>
              <p:ext uri="{D42A27DB-BD31-4B8C-83A1-F6EECF244321}">
                <p14:modId xmlns:p14="http://schemas.microsoft.com/office/powerpoint/2010/main" val="2618038855"/>
              </p:ext>
            </p:extLst>
          </p:nvPr>
        </p:nvGraphicFramePr>
        <p:xfrm>
          <a:off x="7471832" y="6146912"/>
          <a:ext cx="407988" cy="227013"/>
        </p:xfrm>
        <a:graphic>
          <a:graphicData uri="http://schemas.openxmlformats.org/presentationml/2006/ole">
            <mc:AlternateContent xmlns:mc="http://schemas.openxmlformats.org/markup-compatibility/2006">
              <mc:Choice xmlns:v="urn:schemas-microsoft-com:vml" Requires="v">
                <p:oleObj spid="_x0000_s70450" name="公式" r:id="rId33" imgW="253800" imgH="139680" progId="Equation.3">
                  <p:embed/>
                </p:oleObj>
              </mc:Choice>
              <mc:Fallback>
                <p:oleObj name="公式" r:id="rId33" imgW="253800" imgH="139680" progId="Equation.3">
                  <p:embed/>
                  <p:pic>
                    <p:nvPicPr>
                      <p:cNvPr id="68626" name="Object 129"/>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7471832" y="6146912"/>
                        <a:ext cx="407988" cy="227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1" name="Freeform 130"/>
          <p:cNvSpPr>
            <a:spLocks/>
          </p:cNvSpPr>
          <p:nvPr/>
        </p:nvSpPr>
        <p:spPr bwMode="auto">
          <a:xfrm rot="522012">
            <a:off x="7919507" y="4075225"/>
            <a:ext cx="2505075" cy="1036637"/>
          </a:xfrm>
          <a:custGeom>
            <a:avLst/>
            <a:gdLst>
              <a:gd name="T0" fmla="*/ 0 w 1134"/>
              <a:gd name="T1" fmla="*/ 0 h 567"/>
              <a:gd name="T2" fmla="*/ 2147483647 w 1134"/>
              <a:gd name="T3" fmla="*/ 2147483647 h 567"/>
              <a:gd name="T4" fmla="*/ 2147483647 w 1134"/>
              <a:gd name="T5" fmla="*/ 2147483647 h 567"/>
              <a:gd name="T6" fmla="*/ 0 60000 65536"/>
              <a:gd name="T7" fmla="*/ 0 60000 65536"/>
              <a:gd name="T8" fmla="*/ 0 60000 65536"/>
              <a:gd name="T9" fmla="*/ 0 w 1134"/>
              <a:gd name="T10" fmla="*/ 0 h 567"/>
              <a:gd name="T11" fmla="*/ 1134 w 1134"/>
              <a:gd name="T12" fmla="*/ 567 h 567"/>
            </a:gdLst>
            <a:ahLst/>
            <a:cxnLst>
              <a:cxn ang="T6">
                <a:pos x="T0" y="T1"/>
              </a:cxn>
              <a:cxn ang="T7">
                <a:pos x="T2" y="T3"/>
              </a:cxn>
              <a:cxn ang="T8">
                <a:pos x="T4" y="T5"/>
              </a:cxn>
            </a:cxnLst>
            <a:rect l="T9" t="T10" r="T11" b="T12"/>
            <a:pathLst>
              <a:path w="1134" h="567">
                <a:moveTo>
                  <a:pt x="0" y="0"/>
                </a:moveTo>
                <a:cubicBezTo>
                  <a:pt x="234" y="54"/>
                  <a:pt x="469" y="109"/>
                  <a:pt x="658" y="204"/>
                </a:cubicBezTo>
                <a:cubicBezTo>
                  <a:pt x="847" y="299"/>
                  <a:pt x="990" y="433"/>
                  <a:pt x="1134" y="567"/>
                </a:cubicBezTo>
              </a:path>
            </a:pathLst>
          </a:custGeom>
          <a:noFill/>
          <a:ln w="28575" cap="sq">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2" name="Freeform 131"/>
          <p:cNvSpPr>
            <a:spLocks/>
          </p:cNvSpPr>
          <p:nvPr/>
        </p:nvSpPr>
        <p:spPr bwMode="auto">
          <a:xfrm rot="522012">
            <a:off x="7835370" y="5589700"/>
            <a:ext cx="2197100" cy="828675"/>
          </a:xfrm>
          <a:custGeom>
            <a:avLst/>
            <a:gdLst>
              <a:gd name="T0" fmla="*/ 0 w 1134"/>
              <a:gd name="T1" fmla="*/ 0 h 567"/>
              <a:gd name="T2" fmla="*/ 2147483647 w 1134"/>
              <a:gd name="T3" fmla="*/ 2147483647 h 567"/>
              <a:gd name="T4" fmla="*/ 2147483647 w 1134"/>
              <a:gd name="T5" fmla="*/ 2147483647 h 567"/>
              <a:gd name="T6" fmla="*/ 0 60000 65536"/>
              <a:gd name="T7" fmla="*/ 0 60000 65536"/>
              <a:gd name="T8" fmla="*/ 0 60000 65536"/>
              <a:gd name="T9" fmla="*/ 0 w 1134"/>
              <a:gd name="T10" fmla="*/ 0 h 567"/>
              <a:gd name="T11" fmla="*/ 1134 w 1134"/>
              <a:gd name="T12" fmla="*/ 567 h 567"/>
            </a:gdLst>
            <a:ahLst/>
            <a:cxnLst>
              <a:cxn ang="T6">
                <a:pos x="T0" y="T1"/>
              </a:cxn>
              <a:cxn ang="T7">
                <a:pos x="T2" y="T3"/>
              </a:cxn>
              <a:cxn ang="T8">
                <a:pos x="T4" y="T5"/>
              </a:cxn>
            </a:cxnLst>
            <a:rect l="T9" t="T10" r="T11" b="T12"/>
            <a:pathLst>
              <a:path w="1134" h="567">
                <a:moveTo>
                  <a:pt x="0" y="0"/>
                </a:moveTo>
                <a:cubicBezTo>
                  <a:pt x="234" y="54"/>
                  <a:pt x="469" y="109"/>
                  <a:pt x="658" y="204"/>
                </a:cubicBezTo>
                <a:cubicBezTo>
                  <a:pt x="847" y="299"/>
                  <a:pt x="990" y="433"/>
                  <a:pt x="1134" y="567"/>
                </a:cubicBezTo>
              </a:path>
            </a:pathLst>
          </a:custGeom>
          <a:noFill/>
          <a:ln w="28575" cap="sq">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3" name="Line 132"/>
          <p:cNvSpPr>
            <a:spLocks noChangeShapeType="1"/>
          </p:cNvSpPr>
          <p:nvPr/>
        </p:nvSpPr>
        <p:spPr bwMode="auto">
          <a:xfrm rot="5400000">
            <a:off x="8748975" y="5447619"/>
            <a:ext cx="1693863" cy="0"/>
          </a:xfrm>
          <a:prstGeom prst="line">
            <a:avLst/>
          </a:prstGeom>
          <a:noFill/>
          <a:ln w="9525">
            <a:solidFill>
              <a:srgbClr val="FF0000"/>
            </a:solidFill>
            <a:prstDash val="dash"/>
            <a:miter lim="800000"/>
            <a:headEnd/>
            <a:tailEnd type="none" w="sm" len="lg"/>
          </a:ln>
          <a:extLst>
            <a:ext uri="{909E8E84-426E-40DD-AFC4-6F175D3DCCD1}">
              <a14:hiddenFill xmlns:a14="http://schemas.microsoft.com/office/drawing/2010/main">
                <a:noFill/>
              </a14:hiddenFill>
            </a:ext>
          </a:extLst>
        </p:spPr>
        <p:txBody>
          <a:bodyPr wrap="none"/>
          <a:lstStyle/>
          <a:p>
            <a:endParaRPr lang="zh-CN" altLang="en-US"/>
          </a:p>
        </p:txBody>
      </p:sp>
      <p:sp>
        <p:nvSpPr>
          <p:cNvPr id="74" name="Line 133"/>
          <p:cNvSpPr>
            <a:spLocks noChangeShapeType="1"/>
          </p:cNvSpPr>
          <p:nvPr/>
        </p:nvSpPr>
        <p:spPr bwMode="auto">
          <a:xfrm rot="5400000">
            <a:off x="9020438" y="5717494"/>
            <a:ext cx="1728787" cy="0"/>
          </a:xfrm>
          <a:prstGeom prst="line">
            <a:avLst/>
          </a:prstGeom>
          <a:noFill/>
          <a:ln w="9525">
            <a:solidFill>
              <a:srgbClr val="FF0000"/>
            </a:solidFill>
            <a:prstDash val="dash"/>
            <a:miter lim="800000"/>
            <a:headEnd/>
            <a:tailEnd type="none" w="sm" len="lg"/>
          </a:ln>
          <a:extLst>
            <a:ext uri="{909E8E84-426E-40DD-AFC4-6F175D3DCCD1}">
              <a14:hiddenFill xmlns:a14="http://schemas.microsoft.com/office/drawing/2010/main">
                <a:noFill/>
              </a14:hiddenFill>
            </a:ext>
          </a:extLst>
        </p:spPr>
        <p:txBody>
          <a:bodyPr wrap="none"/>
          <a:lstStyle/>
          <a:p>
            <a:endParaRPr lang="zh-CN" altLang="en-US"/>
          </a:p>
        </p:txBody>
      </p:sp>
      <p:grpSp>
        <p:nvGrpSpPr>
          <p:cNvPr id="75" name="Group 172"/>
          <p:cNvGrpSpPr>
            <a:grpSpLocks/>
          </p:cNvGrpSpPr>
          <p:nvPr/>
        </p:nvGrpSpPr>
        <p:grpSpPr bwMode="auto">
          <a:xfrm>
            <a:off x="8683095" y="4383200"/>
            <a:ext cx="949325" cy="541337"/>
            <a:chOff x="4369" y="2567"/>
            <a:chExt cx="598" cy="341"/>
          </a:xfrm>
        </p:grpSpPr>
        <p:sp>
          <p:nvSpPr>
            <p:cNvPr id="76" name="Line 135"/>
            <p:cNvSpPr>
              <a:spLocks noChangeShapeType="1"/>
            </p:cNvSpPr>
            <p:nvPr/>
          </p:nvSpPr>
          <p:spPr bwMode="auto">
            <a:xfrm rot="5400000">
              <a:off x="4570" y="2784"/>
              <a:ext cx="159" cy="0"/>
            </a:xfrm>
            <a:prstGeom prst="line">
              <a:avLst/>
            </a:prstGeom>
            <a:noFill/>
            <a:ln w="9525">
              <a:solidFill>
                <a:schemeClr val="tx1"/>
              </a:solidFill>
              <a:miter lim="800000"/>
              <a:headEnd type="stealth" w="sm" len="lg"/>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77" name="Object 136"/>
            <p:cNvGraphicFramePr>
              <a:graphicFrameLocks noChangeAspect="1"/>
            </p:cNvGraphicFramePr>
            <p:nvPr/>
          </p:nvGraphicFramePr>
          <p:xfrm>
            <a:off x="4369" y="2567"/>
            <a:ext cx="281" cy="341"/>
          </p:xfrm>
          <a:graphic>
            <a:graphicData uri="http://schemas.openxmlformats.org/presentationml/2006/ole">
              <mc:AlternateContent xmlns:mc="http://schemas.openxmlformats.org/markup-compatibility/2006">
                <mc:Choice xmlns:v="urn:schemas-microsoft-com:vml" Requires="v">
                  <p:oleObj spid="_x0000_s70451" name="公式" r:id="rId34" imgW="177480" imgH="241200" progId="Equation.3">
                    <p:embed/>
                  </p:oleObj>
                </mc:Choice>
                <mc:Fallback>
                  <p:oleObj name="公式" r:id="rId34" imgW="177480" imgH="241200" progId="Equation.3">
                    <p:embed/>
                    <p:pic>
                      <p:nvPicPr>
                        <p:cNvPr id="68645" name="Object 136"/>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4369" y="2567"/>
                          <a:ext cx="281" cy="3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8" name="Line 137"/>
            <p:cNvSpPr>
              <a:spLocks noChangeShapeType="1"/>
            </p:cNvSpPr>
            <p:nvPr/>
          </p:nvSpPr>
          <p:spPr bwMode="auto">
            <a:xfrm>
              <a:off x="4536" y="2704"/>
              <a:ext cx="431" cy="0"/>
            </a:xfrm>
            <a:prstGeom prst="line">
              <a:avLst/>
            </a:prstGeom>
            <a:noFill/>
            <a:ln w="9525">
              <a:solidFill>
                <a:schemeClr val="tx1"/>
              </a:solidFill>
              <a:miter lim="800000"/>
              <a:headEnd/>
              <a:tailEnd type="none" w="sm" len="lg"/>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79" name="Group 171"/>
          <p:cNvGrpSpPr>
            <a:grpSpLocks/>
          </p:cNvGrpSpPr>
          <p:nvPr/>
        </p:nvGrpSpPr>
        <p:grpSpPr bwMode="auto">
          <a:xfrm>
            <a:off x="9884832" y="6221525"/>
            <a:ext cx="863600" cy="361950"/>
            <a:chOff x="5126" y="3725"/>
            <a:chExt cx="544" cy="228"/>
          </a:xfrm>
        </p:grpSpPr>
        <p:sp>
          <p:nvSpPr>
            <p:cNvPr id="80" name="Line 134"/>
            <p:cNvSpPr>
              <a:spLocks noChangeShapeType="1"/>
            </p:cNvSpPr>
            <p:nvPr/>
          </p:nvSpPr>
          <p:spPr bwMode="auto">
            <a:xfrm>
              <a:off x="5126" y="3906"/>
              <a:ext cx="227" cy="0"/>
            </a:xfrm>
            <a:prstGeom prst="line">
              <a:avLst/>
            </a:prstGeom>
            <a:noFill/>
            <a:ln w="9525">
              <a:solidFill>
                <a:schemeClr val="tx1"/>
              </a:solidFill>
              <a:miter lim="800000"/>
              <a:headEnd/>
              <a:tailEnd type="none" w="sm" len="lg"/>
            </a:ln>
            <a:extLst>
              <a:ext uri="{909E8E84-426E-40DD-AFC4-6F175D3DCCD1}">
                <a14:hiddenFill xmlns:a14="http://schemas.microsoft.com/office/drawing/2010/main">
                  <a:noFill/>
                </a14:hiddenFill>
              </a:ext>
            </a:extLst>
          </p:spPr>
          <p:txBody>
            <a:bodyPr wrap="none"/>
            <a:lstStyle/>
            <a:p>
              <a:endParaRPr lang="zh-CN" altLang="en-US"/>
            </a:p>
          </p:txBody>
        </p:sp>
        <p:sp>
          <p:nvSpPr>
            <p:cNvPr id="81" name="Line 138"/>
            <p:cNvSpPr>
              <a:spLocks noChangeShapeType="1"/>
            </p:cNvSpPr>
            <p:nvPr/>
          </p:nvSpPr>
          <p:spPr bwMode="auto">
            <a:xfrm rot="5400000">
              <a:off x="5182" y="3828"/>
              <a:ext cx="159" cy="0"/>
            </a:xfrm>
            <a:prstGeom prst="line">
              <a:avLst/>
            </a:prstGeom>
            <a:noFill/>
            <a:ln w="9525">
              <a:solidFill>
                <a:schemeClr val="tx1"/>
              </a:solidFill>
              <a:miter lim="800000"/>
              <a:headEnd type="stealth" w="sm" len="lg"/>
              <a:tailEnd type="stealth" w="sm" len="lg"/>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82" name="Object 139"/>
            <p:cNvGraphicFramePr>
              <a:graphicFrameLocks noChangeAspect="1"/>
            </p:cNvGraphicFramePr>
            <p:nvPr/>
          </p:nvGraphicFramePr>
          <p:xfrm>
            <a:off x="5285" y="3725"/>
            <a:ext cx="385" cy="228"/>
          </p:xfrm>
          <a:graphic>
            <a:graphicData uri="http://schemas.openxmlformats.org/presentationml/2006/ole">
              <mc:AlternateContent xmlns:mc="http://schemas.openxmlformats.org/markup-compatibility/2006">
                <mc:Choice xmlns:v="urn:schemas-microsoft-com:vml" Requires="v">
                  <p:oleObj spid="_x0000_s70452" name="公式" r:id="rId35" imgW="342720" imgH="203040" progId="Equation.3">
                    <p:embed/>
                  </p:oleObj>
                </mc:Choice>
                <mc:Fallback>
                  <p:oleObj name="公式" r:id="rId35" imgW="342720" imgH="203040" progId="Equation.3">
                    <p:embed/>
                    <p:pic>
                      <p:nvPicPr>
                        <p:cNvPr id="68644" name="Object 13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85" y="3725"/>
                          <a:ext cx="385" cy="2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83" name="Object 140"/>
          <p:cNvGraphicFramePr>
            <a:graphicFrameLocks noChangeAspect="1"/>
          </p:cNvGraphicFramePr>
          <p:nvPr>
            <p:extLst>
              <p:ext uri="{D42A27DB-BD31-4B8C-83A1-F6EECF244321}">
                <p14:modId xmlns:p14="http://schemas.microsoft.com/office/powerpoint/2010/main" val="3532180508"/>
              </p:ext>
            </p:extLst>
          </p:nvPr>
        </p:nvGraphicFramePr>
        <p:xfrm>
          <a:off x="9813395" y="4492737"/>
          <a:ext cx="339725" cy="407988"/>
        </p:xfrm>
        <a:graphic>
          <a:graphicData uri="http://schemas.openxmlformats.org/presentationml/2006/ole">
            <mc:AlternateContent xmlns:mc="http://schemas.openxmlformats.org/markup-compatibility/2006">
              <mc:Choice xmlns:v="urn:schemas-microsoft-com:vml" Requires="v">
                <p:oleObj spid="_x0000_s70453" name="公式" r:id="rId36" imgW="190440" imgH="228600" progId="Equation.3">
                  <p:embed/>
                </p:oleObj>
              </mc:Choice>
              <mc:Fallback>
                <p:oleObj name="公式" r:id="rId36" imgW="190440" imgH="228600" progId="Equation.3">
                  <p:embed/>
                  <p:pic>
                    <p:nvPicPr>
                      <p:cNvPr id="68627" name="Object 140"/>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9813395" y="4492737"/>
                        <a:ext cx="339725" cy="407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4" name="Object 141"/>
          <p:cNvGraphicFramePr>
            <a:graphicFrameLocks noChangeAspect="1"/>
          </p:cNvGraphicFramePr>
          <p:nvPr>
            <p:extLst>
              <p:ext uri="{D42A27DB-BD31-4B8C-83A1-F6EECF244321}">
                <p14:modId xmlns:p14="http://schemas.microsoft.com/office/powerpoint/2010/main" val="3106702739"/>
              </p:ext>
            </p:extLst>
          </p:nvPr>
        </p:nvGraphicFramePr>
        <p:xfrm>
          <a:off x="9272057" y="4746737"/>
          <a:ext cx="363538" cy="430213"/>
        </p:xfrm>
        <a:graphic>
          <a:graphicData uri="http://schemas.openxmlformats.org/presentationml/2006/ole">
            <mc:AlternateContent xmlns:mc="http://schemas.openxmlformats.org/markup-compatibility/2006">
              <mc:Choice xmlns:v="urn:schemas-microsoft-com:vml" Requires="v">
                <p:oleObj spid="_x0000_s70454" name="公式" r:id="rId37" imgW="203040" imgH="241200" progId="Equation.3">
                  <p:embed/>
                </p:oleObj>
              </mc:Choice>
              <mc:Fallback>
                <p:oleObj name="公式" r:id="rId37" imgW="203040" imgH="241200" progId="Equation.3">
                  <p:embed/>
                  <p:pic>
                    <p:nvPicPr>
                      <p:cNvPr id="68628" name="Object 141"/>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9272057" y="4746737"/>
                        <a:ext cx="363538"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5" name="Object 142"/>
          <p:cNvGraphicFramePr>
            <a:graphicFrameLocks noChangeAspect="1"/>
          </p:cNvGraphicFramePr>
          <p:nvPr>
            <p:extLst>
              <p:ext uri="{D42A27DB-BD31-4B8C-83A1-F6EECF244321}">
                <p14:modId xmlns:p14="http://schemas.microsoft.com/office/powerpoint/2010/main" val="1902845668"/>
              </p:ext>
            </p:extLst>
          </p:nvPr>
        </p:nvGraphicFramePr>
        <p:xfrm>
          <a:off x="2964920" y="5121387"/>
          <a:ext cx="431800" cy="246063"/>
        </p:xfrm>
        <a:graphic>
          <a:graphicData uri="http://schemas.openxmlformats.org/presentationml/2006/ole">
            <mc:AlternateContent xmlns:mc="http://schemas.openxmlformats.org/markup-compatibility/2006">
              <mc:Choice xmlns:v="urn:schemas-microsoft-com:vml" Requires="v">
                <p:oleObj spid="_x0000_s70455" name="公式" r:id="rId38" imgW="355320" imgH="203040" progId="Equation.3">
                  <p:embed/>
                </p:oleObj>
              </mc:Choice>
              <mc:Fallback>
                <p:oleObj name="公式" r:id="rId38" imgW="355320" imgH="203040" progId="Equation.3">
                  <p:embed/>
                  <p:pic>
                    <p:nvPicPr>
                      <p:cNvPr id="68629" name="Object 14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64920" y="5121387"/>
                        <a:ext cx="431800" cy="246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6" name="Object 143"/>
          <p:cNvGraphicFramePr>
            <a:graphicFrameLocks noChangeAspect="1"/>
          </p:cNvGraphicFramePr>
          <p:nvPr>
            <p:extLst>
              <p:ext uri="{D42A27DB-BD31-4B8C-83A1-F6EECF244321}">
                <p14:modId xmlns:p14="http://schemas.microsoft.com/office/powerpoint/2010/main" val="1970066052"/>
              </p:ext>
            </p:extLst>
          </p:nvPr>
        </p:nvGraphicFramePr>
        <p:xfrm>
          <a:off x="7903632" y="5105512"/>
          <a:ext cx="431800" cy="246063"/>
        </p:xfrm>
        <a:graphic>
          <a:graphicData uri="http://schemas.openxmlformats.org/presentationml/2006/ole">
            <mc:AlternateContent xmlns:mc="http://schemas.openxmlformats.org/markup-compatibility/2006">
              <mc:Choice xmlns:v="urn:schemas-microsoft-com:vml" Requires="v">
                <p:oleObj spid="_x0000_s70456" name="公式" r:id="rId39" imgW="355320" imgH="203040" progId="Equation.3">
                  <p:embed/>
                </p:oleObj>
              </mc:Choice>
              <mc:Fallback>
                <p:oleObj name="公式" r:id="rId39" imgW="355320" imgH="203040" progId="Equation.3">
                  <p:embed/>
                  <p:pic>
                    <p:nvPicPr>
                      <p:cNvPr id="68630" name="Object 14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903632" y="5105512"/>
                        <a:ext cx="431800" cy="246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7" name="Text Box 144"/>
          <p:cNvSpPr txBox="1">
            <a:spLocks noChangeArrowheads="1"/>
          </p:cNvSpPr>
          <p:nvPr/>
        </p:nvSpPr>
        <p:spPr bwMode="auto">
          <a:xfrm>
            <a:off x="1069685" y="1811364"/>
            <a:ext cx="553998" cy="433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vert="eaVert"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2400" b="1" dirty="0" smtClean="0">
                <a:solidFill>
                  <a:srgbClr val="0070C0"/>
                </a:solidFill>
                <a:latin typeface="+mj-ea"/>
                <a:ea typeface="+mj-ea"/>
              </a:rPr>
              <a:t>图</a:t>
            </a:r>
            <a:r>
              <a:rPr lang="zh-CN" altLang="en-US" sz="2400" b="1" dirty="0">
                <a:solidFill>
                  <a:srgbClr val="0070C0"/>
                </a:solidFill>
                <a:latin typeface="+mj-ea"/>
                <a:ea typeface="+mj-ea"/>
              </a:rPr>
              <a:t>上</a:t>
            </a:r>
            <a:r>
              <a:rPr lang="zh-CN" altLang="en-US" sz="2400" b="1" dirty="0" smtClean="0">
                <a:solidFill>
                  <a:srgbClr val="0070C0"/>
                </a:solidFill>
                <a:latin typeface="+mj-ea"/>
                <a:ea typeface="+mj-ea"/>
              </a:rPr>
              <a:t>的增益裕量和相位裕量</a:t>
            </a:r>
            <a:endParaRPr lang="zh-CN" altLang="en-US" sz="2400" b="1" dirty="0">
              <a:solidFill>
                <a:srgbClr val="0070C0"/>
              </a:solidFill>
              <a:latin typeface="+mj-ea"/>
              <a:ea typeface="+mj-ea"/>
            </a:endParaRPr>
          </a:p>
        </p:txBody>
      </p:sp>
      <p:sp>
        <p:nvSpPr>
          <p:cNvPr id="88" name="Oval 145"/>
          <p:cNvSpPr>
            <a:spLocks noChangeArrowheads="1"/>
          </p:cNvSpPr>
          <p:nvPr/>
        </p:nvSpPr>
        <p:spPr bwMode="auto">
          <a:xfrm>
            <a:off x="3433232" y="2673462"/>
            <a:ext cx="93663" cy="95250"/>
          </a:xfrm>
          <a:prstGeom prst="ellipse">
            <a:avLst/>
          </a:prstGeom>
          <a:solidFill>
            <a:srgbClr val="FF0000"/>
          </a:solidFill>
          <a:ln w="12700" cap="sq" algn="ctr">
            <a:solidFill>
              <a:srgbClr val="000000"/>
            </a:solidFill>
            <a:round/>
            <a:headEnd/>
            <a:tailEnd/>
          </a:ln>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9" name="Oval 147"/>
          <p:cNvSpPr>
            <a:spLocks noChangeArrowheads="1"/>
          </p:cNvSpPr>
          <p:nvPr/>
        </p:nvSpPr>
        <p:spPr bwMode="auto">
          <a:xfrm>
            <a:off x="4549245" y="4870562"/>
            <a:ext cx="93662" cy="95250"/>
          </a:xfrm>
          <a:prstGeom prst="ellipse">
            <a:avLst/>
          </a:prstGeom>
          <a:solidFill>
            <a:srgbClr val="FF0000"/>
          </a:solidFill>
          <a:ln w="12700" cap="sq" algn="ctr">
            <a:solidFill>
              <a:srgbClr val="000000"/>
            </a:solidFill>
            <a:round/>
            <a:headEnd/>
            <a:tailEnd/>
          </a:ln>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0" name="Oval 148"/>
          <p:cNvSpPr>
            <a:spLocks noChangeArrowheads="1"/>
          </p:cNvSpPr>
          <p:nvPr/>
        </p:nvSpPr>
        <p:spPr bwMode="auto">
          <a:xfrm>
            <a:off x="4909607" y="4883262"/>
            <a:ext cx="95250" cy="95250"/>
          </a:xfrm>
          <a:prstGeom prst="ellipse">
            <a:avLst/>
          </a:prstGeom>
          <a:solidFill>
            <a:srgbClr val="0000FF"/>
          </a:solidFill>
          <a:ln>
            <a:noFill/>
          </a:ln>
          <a:extLst>
            <a:ext uri="{91240B29-F687-4F45-9708-019B960494DF}">
              <a14:hiddenLine xmlns:a14="http://schemas.microsoft.com/office/drawing/2010/main" w="12700" cap="sq" algn="ctr">
                <a:solidFill>
                  <a:srgbClr val="000000"/>
                </a:solidFill>
                <a:round/>
                <a:headEnd/>
                <a:tailEnd/>
              </a14:hiddenLine>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1" name="Oval 149"/>
          <p:cNvSpPr>
            <a:spLocks noChangeArrowheads="1"/>
          </p:cNvSpPr>
          <p:nvPr/>
        </p:nvSpPr>
        <p:spPr bwMode="auto">
          <a:xfrm>
            <a:off x="9848320" y="4794362"/>
            <a:ext cx="93662" cy="95250"/>
          </a:xfrm>
          <a:prstGeom prst="ellipse">
            <a:avLst/>
          </a:prstGeom>
          <a:solidFill>
            <a:srgbClr val="FF0000"/>
          </a:solidFill>
          <a:ln w="12700" cap="sq" algn="ctr">
            <a:solidFill>
              <a:srgbClr val="000000"/>
            </a:solidFill>
            <a:round/>
            <a:headEnd/>
            <a:tailEnd/>
          </a:ln>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2" name="Oval 150"/>
          <p:cNvSpPr>
            <a:spLocks noChangeArrowheads="1"/>
          </p:cNvSpPr>
          <p:nvPr/>
        </p:nvSpPr>
        <p:spPr bwMode="auto">
          <a:xfrm>
            <a:off x="9559395" y="4794362"/>
            <a:ext cx="95250" cy="95250"/>
          </a:xfrm>
          <a:prstGeom prst="ellipse">
            <a:avLst/>
          </a:prstGeom>
          <a:solidFill>
            <a:srgbClr val="0000FF"/>
          </a:solidFill>
          <a:ln>
            <a:noFill/>
          </a:ln>
          <a:extLst>
            <a:ext uri="{91240B29-F687-4F45-9708-019B960494DF}">
              <a14:hiddenLine xmlns:a14="http://schemas.microsoft.com/office/drawing/2010/main" w="12700" cap="sq" algn="ctr">
                <a:solidFill>
                  <a:srgbClr val="000000"/>
                </a:solidFill>
                <a:round/>
                <a:headEnd/>
                <a:tailEnd/>
              </a14:hiddenLine>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93" name="Object 155"/>
          <p:cNvGraphicFramePr>
            <a:graphicFrameLocks noChangeAspect="1"/>
          </p:cNvGraphicFramePr>
          <p:nvPr>
            <p:extLst>
              <p:ext uri="{D42A27DB-BD31-4B8C-83A1-F6EECF244321}">
                <p14:modId xmlns:p14="http://schemas.microsoft.com/office/powerpoint/2010/main" val="3774457836"/>
              </p:ext>
            </p:extLst>
          </p:nvPr>
        </p:nvGraphicFramePr>
        <p:xfrm>
          <a:off x="5700182" y="4689587"/>
          <a:ext cx="288925" cy="263525"/>
        </p:xfrm>
        <a:graphic>
          <a:graphicData uri="http://schemas.openxmlformats.org/presentationml/2006/ole">
            <mc:AlternateContent xmlns:mc="http://schemas.openxmlformats.org/markup-compatibility/2006">
              <mc:Choice xmlns:v="urn:schemas-microsoft-com:vml" Requires="v">
                <p:oleObj spid="_x0000_s70457" name="公式" r:id="rId40" imgW="152280" imgH="139680" progId="Equation.3">
                  <p:embed/>
                </p:oleObj>
              </mc:Choice>
              <mc:Fallback>
                <p:oleObj name="公式" r:id="rId40" imgW="152280" imgH="139680" progId="Equation.3">
                  <p:embed/>
                  <p:pic>
                    <p:nvPicPr>
                      <p:cNvPr id="68631" name="Object 155"/>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5700182" y="4689587"/>
                        <a:ext cx="288925" cy="263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4" name="Object 156"/>
          <p:cNvGraphicFramePr>
            <a:graphicFrameLocks noChangeAspect="1"/>
          </p:cNvGraphicFramePr>
          <p:nvPr>
            <p:extLst>
              <p:ext uri="{D42A27DB-BD31-4B8C-83A1-F6EECF244321}">
                <p14:modId xmlns:p14="http://schemas.microsoft.com/office/powerpoint/2010/main" val="995538384"/>
              </p:ext>
            </p:extLst>
          </p:nvPr>
        </p:nvGraphicFramePr>
        <p:xfrm>
          <a:off x="5628745" y="5578587"/>
          <a:ext cx="288925" cy="263525"/>
        </p:xfrm>
        <a:graphic>
          <a:graphicData uri="http://schemas.openxmlformats.org/presentationml/2006/ole">
            <mc:AlternateContent xmlns:mc="http://schemas.openxmlformats.org/markup-compatibility/2006">
              <mc:Choice xmlns:v="urn:schemas-microsoft-com:vml" Requires="v">
                <p:oleObj spid="_x0000_s70458" name="公式" r:id="rId42" imgW="152280" imgH="139680" progId="Equation.3">
                  <p:embed/>
                </p:oleObj>
              </mc:Choice>
              <mc:Fallback>
                <p:oleObj name="公式" r:id="rId42" imgW="152280" imgH="139680" progId="Equation.3">
                  <p:embed/>
                  <p:pic>
                    <p:nvPicPr>
                      <p:cNvPr id="68632" name="Object 156"/>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5628745" y="5578587"/>
                        <a:ext cx="288925" cy="263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5" name="Object 157"/>
          <p:cNvGraphicFramePr>
            <a:graphicFrameLocks noChangeAspect="1"/>
          </p:cNvGraphicFramePr>
          <p:nvPr>
            <p:extLst>
              <p:ext uri="{D42A27DB-BD31-4B8C-83A1-F6EECF244321}">
                <p14:modId xmlns:p14="http://schemas.microsoft.com/office/powerpoint/2010/main" val="204110097"/>
              </p:ext>
            </p:extLst>
          </p:nvPr>
        </p:nvGraphicFramePr>
        <p:xfrm>
          <a:off x="10243607" y="4565762"/>
          <a:ext cx="288925" cy="263525"/>
        </p:xfrm>
        <a:graphic>
          <a:graphicData uri="http://schemas.openxmlformats.org/presentationml/2006/ole">
            <mc:AlternateContent xmlns:mc="http://schemas.openxmlformats.org/markup-compatibility/2006">
              <mc:Choice xmlns:v="urn:schemas-microsoft-com:vml" Requires="v">
                <p:oleObj spid="_x0000_s70459" name="公式" r:id="rId43" imgW="152280" imgH="139680" progId="Equation.3">
                  <p:embed/>
                </p:oleObj>
              </mc:Choice>
              <mc:Fallback>
                <p:oleObj name="公式" r:id="rId43" imgW="152280" imgH="139680" progId="Equation.3">
                  <p:embed/>
                  <p:pic>
                    <p:nvPicPr>
                      <p:cNvPr id="68633" name="Object 157"/>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10243607" y="4565762"/>
                        <a:ext cx="288925" cy="263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6" name="Object 158"/>
          <p:cNvGraphicFramePr>
            <a:graphicFrameLocks noChangeAspect="1"/>
          </p:cNvGraphicFramePr>
          <p:nvPr>
            <p:extLst>
              <p:ext uri="{D42A27DB-BD31-4B8C-83A1-F6EECF244321}">
                <p14:modId xmlns:p14="http://schemas.microsoft.com/office/powerpoint/2010/main" val="55064935"/>
              </p:ext>
            </p:extLst>
          </p:nvPr>
        </p:nvGraphicFramePr>
        <p:xfrm>
          <a:off x="10172170" y="5465875"/>
          <a:ext cx="288925" cy="263525"/>
        </p:xfrm>
        <a:graphic>
          <a:graphicData uri="http://schemas.openxmlformats.org/presentationml/2006/ole">
            <mc:AlternateContent xmlns:mc="http://schemas.openxmlformats.org/markup-compatibility/2006">
              <mc:Choice xmlns:v="urn:schemas-microsoft-com:vml" Requires="v">
                <p:oleObj spid="_x0000_s70460" name="公式" r:id="rId44" imgW="152280" imgH="139680" progId="Equation.3">
                  <p:embed/>
                </p:oleObj>
              </mc:Choice>
              <mc:Fallback>
                <p:oleObj name="公式" r:id="rId44" imgW="152280" imgH="139680" progId="Equation.3">
                  <p:embed/>
                  <p:pic>
                    <p:nvPicPr>
                      <p:cNvPr id="68634" name="Object 158"/>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10172170" y="5465875"/>
                        <a:ext cx="288925" cy="263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7" name="Object 162"/>
          <p:cNvGraphicFramePr>
            <a:graphicFrameLocks noChangeAspect="1"/>
          </p:cNvGraphicFramePr>
          <p:nvPr>
            <p:extLst>
              <p:ext uri="{D42A27DB-BD31-4B8C-83A1-F6EECF244321}">
                <p14:modId xmlns:p14="http://schemas.microsoft.com/office/powerpoint/2010/main" val="2356005642"/>
              </p:ext>
            </p:extLst>
          </p:nvPr>
        </p:nvGraphicFramePr>
        <p:xfrm>
          <a:off x="2568045" y="4797537"/>
          <a:ext cx="222250" cy="304800"/>
        </p:xfrm>
        <a:graphic>
          <a:graphicData uri="http://schemas.openxmlformats.org/presentationml/2006/ole">
            <mc:AlternateContent xmlns:mc="http://schemas.openxmlformats.org/markup-compatibility/2006">
              <mc:Choice xmlns:v="urn:schemas-microsoft-com:vml" Requires="v">
                <p:oleObj spid="_x0000_s70461" name="公式" r:id="rId45" imgW="126720" imgH="177480" progId="Equation.3">
                  <p:embed/>
                </p:oleObj>
              </mc:Choice>
              <mc:Fallback>
                <p:oleObj name="公式" r:id="rId45" imgW="126720" imgH="177480" progId="Equation.3">
                  <p:embed/>
                  <p:pic>
                    <p:nvPicPr>
                      <p:cNvPr id="68635" name="Object 162"/>
                      <p:cNvPicPr>
                        <a:picLocks noChangeAspect="1" noChangeArrowheads="1"/>
                      </p:cNvPicPr>
                      <p:nvPr/>
                    </p:nvPicPr>
                    <p:blipFill>
                      <a:blip r:embed="rId46">
                        <a:extLst>
                          <a:ext uri="{28A0092B-C50C-407E-A947-70E740481C1C}">
                            <a14:useLocalDpi xmlns:a14="http://schemas.microsoft.com/office/drawing/2010/main" val="0"/>
                          </a:ext>
                        </a:extLst>
                      </a:blip>
                      <a:srcRect/>
                      <a:stretch>
                        <a:fillRect/>
                      </a:stretch>
                    </p:blipFill>
                    <p:spPr bwMode="auto">
                      <a:xfrm>
                        <a:off x="2568045" y="4797537"/>
                        <a:ext cx="222250" cy="30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8" name="Object 163"/>
          <p:cNvGraphicFramePr>
            <a:graphicFrameLocks noChangeAspect="1"/>
          </p:cNvGraphicFramePr>
          <p:nvPr>
            <p:extLst>
              <p:ext uri="{D42A27DB-BD31-4B8C-83A1-F6EECF244321}">
                <p14:modId xmlns:p14="http://schemas.microsoft.com/office/powerpoint/2010/main" val="3722697101"/>
              </p:ext>
            </p:extLst>
          </p:nvPr>
        </p:nvGraphicFramePr>
        <p:xfrm>
          <a:off x="7501995" y="4692762"/>
          <a:ext cx="222250" cy="304800"/>
        </p:xfrm>
        <a:graphic>
          <a:graphicData uri="http://schemas.openxmlformats.org/presentationml/2006/ole">
            <mc:AlternateContent xmlns:mc="http://schemas.openxmlformats.org/markup-compatibility/2006">
              <mc:Choice xmlns:v="urn:schemas-microsoft-com:vml" Requires="v">
                <p:oleObj spid="_x0000_s70462" name="公式" r:id="rId47" imgW="126720" imgH="177480" progId="Equation.3">
                  <p:embed/>
                </p:oleObj>
              </mc:Choice>
              <mc:Fallback>
                <p:oleObj name="公式" r:id="rId47" imgW="126720" imgH="177480" progId="Equation.3">
                  <p:embed/>
                  <p:pic>
                    <p:nvPicPr>
                      <p:cNvPr id="68636" name="Object 163"/>
                      <p:cNvPicPr>
                        <a:picLocks noChangeAspect="1" noChangeArrowheads="1"/>
                      </p:cNvPicPr>
                      <p:nvPr/>
                    </p:nvPicPr>
                    <p:blipFill>
                      <a:blip r:embed="rId46">
                        <a:extLst>
                          <a:ext uri="{28A0092B-C50C-407E-A947-70E740481C1C}">
                            <a14:useLocalDpi xmlns:a14="http://schemas.microsoft.com/office/drawing/2010/main" val="0"/>
                          </a:ext>
                        </a:extLst>
                      </a:blip>
                      <a:srcRect/>
                      <a:stretch>
                        <a:fillRect/>
                      </a:stretch>
                    </p:blipFill>
                    <p:spPr bwMode="auto">
                      <a:xfrm>
                        <a:off x="7501995" y="4692762"/>
                        <a:ext cx="222250" cy="304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99" name="Group 175"/>
          <p:cNvGrpSpPr>
            <a:grpSpLocks/>
          </p:cNvGrpSpPr>
          <p:nvPr/>
        </p:nvGrpSpPr>
        <p:grpSpPr bwMode="auto">
          <a:xfrm>
            <a:off x="5027767" y="3342638"/>
            <a:ext cx="966736" cy="813263"/>
            <a:chOff x="2183" y="2158"/>
            <a:chExt cx="674" cy="567"/>
          </a:xfrm>
        </p:grpSpPr>
        <p:graphicFrame>
          <p:nvGraphicFramePr>
            <p:cNvPr id="100" name="Object 164"/>
            <p:cNvGraphicFramePr>
              <a:graphicFrameLocks noChangeAspect="1"/>
            </p:cNvGraphicFramePr>
            <p:nvPr>
              <p:extLst>
                <p:ext uri="{D42A27DB-BD31-4B8C-83A1-F6EECF244321}">
                  <p14:modId xmlns:p14="http://schemas.microsoft.com/office/powerpoint/2010/main" val="632478967"/>
                </p:ext>
              </p:extLst>
            </p:nvPr>
          </p:nvGraphicFramePr>
          <p:xfrm>
            <a:off x="2187" y="2158"/>
            <a:ext cx="670" cy="233"/>
          </p:xfrm>
          <a:graphic>
            <a:graphicData uri="http://schemas.openxmlformats.org/presentationml/2006/ole">
              <mc:AlternateContent xmlns:mc="http://schemas.openxmlformats.org/markup-compatibility/2006">
                <mc:Choice xmlns:v="urn:schemas-microsoft-com:vml" Requires="v">
                  <p:oleObj spid="_x0000_s70463" name="公式" r:id="rId48" imgW="583920" imgH="203040" progId="Equation.3">
                    <p:embed/>
                  </p:oleObj>
                </mc:Choice>
                <mc:Fallback>
                  <p:oleObj name="公式" r:id="rId48" imgW="583920" imgH="203040" progId="Equation.3">
                    <p:embed/>
                    <p:pic>
                      <p:nvPicPr>
                        <p:cNvPr id="68642" name="Object 164"/>
                        <p:cNvPicPr>
                          <a:picLocks noChangeAspect="1" noChangeArrowheads="1"/>
                        </p:cNvPicPr>
                        <p:nvPr/>
                      </p:nvPicPr>
                      <p:blipFill>
                        <a:blip r:embed="rId49">
                          <a:extLst>
                            <a:ext uri="{28A0092B-C50C-407E-A947-70E740481C1C}">
                              <a14:useLocalDpi xmlns:a14="http://schemas.microsoft.com/office/drawing/2010/main" val="0"/>
                            </a:ext>
                          </a:extLst>
                        </a:blip>
                        <a:srcRect/>
                        <a:stretch>
                          <a:fillRect/>
                        </a:stretch>
                      </p:blipFill>
                      <p:spPr bwMode="auto">
                        <a:xfrm>
                          <a:off x="2187" y="2158"/>
                          <a:ext cx="670" cy="233"/>
                        </a:xfrm>
                        <a:prstGeom prst="rect">
                          <a:avLst/>
                        </a:prstGeom>
                        <a:noFill/>
                        <a:ln>
                          <a:noFill/>
                        </a:ln>
                        <a:effectLst/>
                        <a:extLst/>
                      </p:spPr>
                    </p:pic>
                  </p:oleObj>
                </mc:Fallback>
              </mc:AlternateContent>
            </a:graphicData>
          </a:graphic>
        </p:graphicFrame>
        <p:graphicFrame>
          <p:nvGraphicFramePr>
            <p:cNvPr id="101" name="Object 165"/>
            <p:cNvGraphicFramePr>
              <a:graphicFrameLocks noChangeAspect="1"/>
            </p:cNvGraphicFramePr>
            <p:nvPr>
              <p:extLst>
                <p:ext uri="{D42A27DB-BD31-4B8C-83A1-F6EECF244321}">
                  <p14:modId xmlns:p14="http://schemas.microsoft.com/office/powerpoint/2010/main" val="2090295827"/>
                </p:ext>
              </p:extLst>
            </p:nvPr>
          </p:nvGraphicFramePr>
          <p:xfrm>
            <a:off x="2183" y="2386"/>
            <a:ext cx="658" cy="339"/>
          </p:xfrm>
          <a:graphic>
            <a:graphicData uri="http://schemas.openxmlformats.org/presentationml/2006/ole">
              <mc:AlternateContent xmlns:mc="http://schemas.openxmlformats.org/markup-compatibility/2006">
                <mc:Choice xmlns:v="urn:schemas-microsoft-com:vml" Requires="v">
                  <p:oleObj spid="_x0000_s70464" name="公式" r:id="rId50" imgW="419040" imgH="241200" progId="Equation.3">
                    <p:embed/>
                  </p:oleObj>
                </mc:Choice>
                <mc:Fallback>
                  <p:oleObj name="公式" r:id="rId50" imgW="419040" imgH="241200" progId="Equation.3">
                    <p:embed/>
                    <p:pic>
                      <p:nvPicPr>
                        <p:cNvPr id="68643" name="Object 165"/>
                        <p:cNvPicPr>
                          <a:picLocks noChangeAspect="1" noChangeArrowheads="1"/>
                        </p:cNvPicPr>
                        <p:nvPr/>
                      </p:nvPicPr>
                      <p:blipFill>
                        <a:blip r:embed="rId51">
                          <a:extLst>
                            <a:ext uri="{28A0092B-C50C-407E-A947-70E740481C1C}">
                              <a14:useLocalDpi xmlns:a14="http://schemas.microsoft.com/office/drawing/2010/main" val="0"/>
                            </a:ext>
                          </a:extLst>
                        </a:blip>
                        <a:srcRect/>
                        <a:stretch>
                          <a:fillRect/>
                        </a:stretch>
                      </p:blipFill>
                      <p:spPr bwMode="auto">
                        <a:xfrm>
                          <a:off x="2183" y="2386"/>
                          <a:ext cx="658" cy="339"/>
                        </a:xfrm>
                        <a:prstGeom prst="rect">
                          <a:avLst/>
                        </a:prstGeom>
                        <a:noFill/>
                        <a:ln>
                          <a:noFill/>
                        </a:ln>
                        <a:effectLst/>
                        <a:extLst/>
                      </p:spPr>
                    </p:pic>
                  </p:oleObj>
                </mc:Fallback>
              </mc:AlternateContent>
            </a:graphicData>
          </a:graphic>
        </p:graphicFrame>
      </p:grpSp>
      <p:graphicFrame>
        <p:nvGraphicFramePr>
          <p:cNvPr id="102" name="Object 166"/>
          <p:cNvGraphicFramePr>
            <a:graphicFrameLocks noChangeAspect="1"/>
          </p:cNvGraphicFramePr>
          <p:nvPr>
            <p:extLst>
              <p:ext uri="{D42A27DB-BD31-4B8C-83A1-F6EECF244321}">
                <p14:modId xmlns:p14="http://schemas.microsoft.com/office/powerpoint/2010/main" val="3335164530"/>
              </p:ext>
            </p:extLst>
          </p:nvPr>
        </p:nvGraphicFramePr>
        <p:xfrm>
          <a:off x="9559395" y="3341800"/>
          <a:ext cx="1017587" cy="361950"/>
        </p:xfrm>
        <a:graphic>
          <a:graphicData uri="http://schemas.openxmlformats.org/presentationml/2006/ole">
            <mc:AlternateContent xmlns:mc="http://schemas.openxmlformats.org/markup-compatibility/2006">
              <mc:Choice xmlns:v="urn:schemas-microsoft-com:vml" Requires="v">
                <p:oleObj spid="_x0000_s70465" name="公式" r:id="rId52" imgW="571320" imgH="203040" progId="Equation.3">
                  <p:embed/>
                </p:oleObj>
              </mc:Choice>
              <mc:Fallback>
                <p:oleObj name="公式" r:id="rId52" imgW="571320" imgH="203040" progId="Equation.3">
                  <p:embed/>
                  <p:pic>
                    <p:nvPicPr>
                      <p:cNvPr id="229542" name="Object 166"/>
                      <p:cNvPicPr>
                        <a:picLocks noChangeAspect="1" noChangeArrowheads="1"/>
                      </p:cNvPicPr>
                      <p:nvPr/>
                    </p:nvPicPr>
                    <p:blipFill>
                      <a:blip r:embed="rId53">
                        <a:extLst>
                          <a:ext uri="{28A0092B-C50C-407E-A947-70E740481C1C}">
                            <a14:useLocalDpi xmlns:a14="http://schemas.microsoft.com/office/drawing/2010/main" val="0"/>
                          </a:ext>
                        </a:extLst>
                      </a:blip>
                      <a:srcRect/>
                      <a:stretch>
                        <a:fillRect/>
                      </a:stretch>
                    </p:blipFill>
                    <p:spPr bwMode="auto">
                      <a:xfrm>
                        <a:off x="9559395" y="3341800"/>
                        <a:ext cx="1017587" cy="361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3" name="Object 167"/>
          <p:cNvGraphicFramePr>
            <a:graphicFrameLocks noChangeAspect="1"/>
          </p:cNvGraphicFramePr>
          <p:nvPr>
            <p:extLst>
              <p:ext uri="{D42A27DB-BD31-4B8C-83A1-F6EECF244321}">
                <p14:modId xmlns:p14="http://schemas.microsoft.com/office/powerpoint/2010/main" val="4239843161"/>
              </p:ext>
            </p:extLst>
          </p:nvPr>
        </p:nvGraphicFramePr>
        <p:xfrm>
          <a:off x="9559395" y="3659052"/>
          <a:ext cx="935037" cy="481013"/>
        </p:xfrm>
        <a:graphic>
          <a:graphicData uri="http://schemas.openxmlformats.org/presentationml/2006/ole">
            <mc:AlternateContent xmlns:mc="http://schemas.openxmlformats.org/markup-compatibility/2006">
              <mc:Choice xmlns:v="urn:schemas-microsoft-com:vml" Requires="v">
                <p:oleObj spid="_x0000_s70466" name="公式" r:id="rId54" imgW="419040" imgH="241200" progId="Equation.3">
                  <p:embed/>
                </p:oleObj>
              </mc:Choice>
              <mc:Fallback>
                <p:oleObj name="公式" r:id="rId54" imgW="419040" imgH="241200" progId="Equation.3">
                  <p:embed/>
                  <p:pic>
                    <p:nvPicPr>
                      <p:cNvPr id="229543" name="Object 167"/>
                      <p:cNvPicPr>
                        <a:picLocks noChangeAspect="1" noChangeArrowheads="1"/>
                      </p:cNvPicPr>
                      <p:nvPr/>
                    </p:nvPicPr>
                    <p:blipFill>
                      <a:blip r:embed="rId55">
                        <a:extLst>
                          <a:ext uri="{28A0092B-C50C-407E-A947-70E740481C1C}">
                            <a14:useLocalDpi xmlns:a14="http://schemas.microsoft.com/office/drawing/2010/main" val="0"/>
                          </a:ext>
                        </a:extLst>
                      </a:blip>
                      <a:srcRect/>
                      <a:stretch>
                        <a:fillRect/>
                      </a:stretch>
                    </p:blipFill>
                    <p:spPr bwMode="auto">
                      <a:xfrm>
                        <a:off x="9559395" y="3659052"/>
                        <a:ext cx="935037" cy="481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4" name="Object 173"/>
          <p:cNvGraphicFramePr>
            <a:graphicFrameLocks noChangeAspect="1"/>
          </p:cNvGraphicFramePr>
          <p:nvPr>
            <p:extLst>
              <p:ext uri="{D42A27DB-BD31-4B8C-83A1-F6EECF244321}">
                <p14:modId xmlns:p14="http://schemas.microsoft.com/office/powerpoint/2010/main" val="896424394"/>
              </p:ext>
            </p:extLst>
          </p:nvPr>
        </p:nvGraphicFramePr>
        <p:xfrm>
          <a:off x="2560107" y="5642087"/>
          <a:ext cx="311150" cy="347663"/>
        </p:xfrm>
        <a:graphic>
          <a:graphicData uri="http://schemas.openxmlformats.org/presentationml/2006/ole">
            <mc:AlternateContent xmlns:mc="http://schemas.openxmlformats.org/markup-compatibility/2006">
              <mc:Choice xmlns:v="urn:schemas-microsoft-com:vml" Requires="v">
                <p:oleObj spid="_x0000_s70467" name="公式" r:id="rId56" imgW="177480" imgH="203040" progId="Equation.3">
                  <p:embed/>
                </p:oleObj>
              </mc:Choice>
              <mc:Fallback>
                <p:oleObj name="公式" r:id="rId56" imgW="177480" imgH="203040" progId="Equation.3">
                  <p:embed/>
                  <p:pic>
                    <p:nvPicPr>
                      <p:cNvPr id="68639" name="Object 173"/>
                      <p:cNvPicPr>
                        <a:picLocks noChangeAspect="1" noChangeArrowheads="1"/>
                      </p:cNvPicPr>
                      <p:nvPr/>
                    </p:nvPicPr>
                    <p:blipFill>
                      <a:blip r:embed="rId57">
                        <a:extLst>
                          <a:ext uri="{28A0092B-C50C-407E-A947-70E740481C1C}">
                            <a14:useLocalDpi xmlns:a14="http://schemas.microsoft.com/office/drawing/2010/main" val="0"/>
                          </a:ext>
                        </a:extLst>
                      </a:blip>
                      <a:srcRect/>
                      <a:stretch>
                        <a:fillRect/>
                      </a:stretch>
                    </p:blipFill>
                    <p:spPr bwMode="auto">
                      <a:xfrm>
                        <a:off x="2560107" y="5642087"/>
                        <a:ext cx="311150" cy="3476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5" name="Object 174"/>
          <p:cNvGraphicFramePr>
            <a:graphicFrameLocks noChangeAspect="1"/>
          </p:cNvGraphicFramePr>
          <p:nvPr>
            <p:extLst>
              <p:ext uri="{D42A27DB-BD31-4B8C-83A1-F6EECF244321}">
                <p14:modId xmlns:p14="http://schemas.microsoft.com/office/powerpoint/2010/main" val="991315164"/>
              </p:ext>
            </p:extLst>
          </p:nvPr>
        </p:nvGraphicFramePr>
        <p:xfrm>
          <a:off x="7363882" y="5537312"/>
          <a:ext cx="311150" cy="347663"/>
        </p:xfrm>
        <a:graphic>
          <a:graphicData uri="http://schemas.openxmlformats.org/presentationml/2006/ole">
            <mc:AlternateContent xmlns:mc="http://schemas.openxmlformats.org/markup-compatibility/2006">
              <mc:Choice xmlns:v="urn:schemas-microsoft-com:vml" Requires="v">
                <p:oleObj spid="_x0000_s70468" name="公式" r:id="rId58" imgW="177480" imgH="203040" progId="Equation.3">
                  <p:embed/>
                </p:oleObj>
              </mc:Choice>
              <mc:Fallback>
                <p:oleObj name="公式" r:id="rId58" imgW="177480" imgH="203040" progId="Equation.3">
                  <p:embed/>
                  <p:pic>
                    <p:nvPicPr>
                      <p:cNvPr id="68640" name="Object 174"/>
                      <p:cNvPicPr>
                        <a:picLocks noChangeAspect="1" noChangeArrowheads="1"/>
                      </p:cNvPicPr>
                      <p:nvPr/>
                    </p:nvPicPr>
                    <p:blipFill>
                      <a:blip r:embed="rId57">
                        <a:extLst>
                          <a:ext uri="{28A0092B-C50C-407E-A947-70E740481C1C}">
                            <a14:useLocalDpi xmlns:a14="http://schemas.microsoft.com/office/drawing/2010/main" val="0"/>
                          </a:ext>
                        </a:extLst>
                      </a:blip>
                      <a:srcRect/>
                      <a:stretch>
                        <a:fillRect/>
                      </a:stretch>
                    </p:blipFill>
                    <p:spPr bwMode="auto">
                      <a:xfrm>
                        <a:off x="7363882" y="5537312"/>
                        <a:ext cx="311150" cy="3476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6" name="Freeform 176"/>
          <p:cNvSpPr>
            <a:spLocks/>
          </p:cNvSpPr>
          <p:nvPr/>
        </p:nvSpPr>
        <p:spPr bwMode="auto">
          <a:xfrm>
            <a:off x="7040032" y="1649525"/>
            <a:ext cx="1865313" cy="1944687"/>
          </a:xfrm>
          <a:custGeom>
            <a:avLst/>
            <a:gdLst>
              <a:gd name="T0" fmla="*/ 0 w 384"/>
              <a:gd name="T1" fmla="*/ 2147483647 h 712"/>
              <a:gd name="T2" fmla="*/ 2147483647 w 384"/>
              <a:gd name="T3" fmla="*/ 2147483647 h 712"/>
              <a:gd name="T4" fmla="*/ 2147483647 w 384"/>
              <a:gd name="T5" fmla="*/ 2147483647 h 712"/>
              <a:gd name="T6" fmla="*/ 0 60000 65536"/>
              <a:gd name="T7" fmla="*/ 0 60000 65536"/>
              <a:gd name="T8" fmla="*/ 0 60000 65536"/>
              <a:gd name="T9" fmla="*/ 0 w 384"/>
              <a:gd name="T10" fmla="*/ 0 h 712"/>
              <a:gd name="T11" fmla="*/ 384 w 384"/>
              <a:gd name="T12" fmla="*/ 712 h 712"/>
            </a:gdLst>
            <a:ahLst/>
            <a:cxnLst>
              <a:cxn ang="T6">
                <a:pos x="T0" y="T1"/>
              </a:cxn>
              <a:cxn ang="T7">
                <a:pos x="T2" y="T3"/>
              </a:cxn>
              <a:cxn ang="T8">
                <a:pos x="T4" y="T5"/>
              </a:cxn>
            </a:cxnLst>
            <a:rect l="T9" t="T10" r="T11" b="T12"/>
            <a:pathLst>
              <a:path w="384" h="712">
                <a:moveTo>
                  <a:pt x="0" y="712"/>
                </a:moveTo>
                <a:cubicBezTo>
                  <a:pt x="88" y="444"/>
                  <a:pt x="176" y="176"/>
                  <a:pt x="240" y="88"/>
                </a:cubicBezTo>
                <a:cubicBezTo>
                  <a:pt x="304" y="0"/>
                  <a:pt x="344" y="92"/>
                  <a:pt x="384" y="184"/>
                </a:cubicBezTo>
              </a:path>
            </a:pathLst>
          </a:custGeom>
          <a:noFill/>
          <a:ln w="222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07" name="Object 177"/>
          <p:cNvGraphicFramePr>
            <a:graphicFrameLocks noChangeAspect="1"/>
          </p:cNvGraphicFramePr>
          <p:nvPr>
            <p:extLst>
              <p:ext uri="{D42A27DB-BD31-4B8C-83A1-F6EECF244321}">
                <p14:modId xmlns:p14="http://schemas.microsoft.com/office/powerpoint/2010/main" val="2750140170"/>
              </p:ext>
            </p:extLst>
          </p:nvPr>
        </p:nvGraphicFramePr>
        <p:xfrm>
          <a:off x="8263995" y="2692512"/>
          <a:ext cx="341312" cy="628650"/>
        </p:xfrm>
        <a:graphic>
          <a:graphicData uri="http://schemas.openxmlformats.org/presentationml/2006/ole">
            <mc:AlternateContent xmlns:mc="http://schemas.openxmlformats.org/markup-compatibility/2006">
              <mc:Choice xmlns:v="urn:schemas-microsoft-com:vml" Requires="v">
                <p:oleObj spid="_x0000_s70469" name="公式" r:id="rId59" imgW="215640" imgH="444240" progId="Equation.3">
                  <p:embed/>
                </p:oleObj>
              </mc:Choice>
              <mc:Fallback>
                <p:oleObj name="公式" r:id="rId59" imgW="215640" imgH="444240" progId="Equation.3">
                  <p:embed/>
                  <p:pic>
                    <p:nvPicPr>
                      <p:cNvPr id="68641" name="Object 17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263995" y="2692512"/>
                        <a:ext cx="341312" cy="628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9" name="矩形 108"/>
          <p:cNvSpPr/>
          <p:nvPr/>
        </p:nvSpPr>
        <p:spPr>
          <a:xfrm>
            <a:off x="865676" y="1751089"/>
            <a:ext cx="846707" cy="400110"/>
          </a:xfrm>
          <a:prstGeom prst="rect">
            <a:avLst/>
          </a:prstGeom>
        </p:spPr>
        <p:txBody>
          <a:bodyPr wrap="none">
            <a:spAutoFit/>
          </a:bodyPr>
          <a:lstStyle/>
          <a:p>
            <a:r>
              <a:rPr lang="en-US" altLang="zh-CN" sz="2000" b="1" dirty="0">
                <a:solidFill>
                  <a:srgbClr val="0070C0"/>
                </a:solidFill>
                <a:latin typeface="+mj-ea"/>
              </a:rPr>
              <a:t>Bode</a:t>
            </a:r>
            <a:endParaRPr lang="zh-CN" altLang="en-US" sz="2000" dirty="0"/>
          </a:p>
        </p:txBody>
      </p:sp>
    </p:spTree>
    <p:extLst>
      <p:ext uri="{BB962C8B-B14F-4D97-AF65-F5344CB8AC3E}">
        <p14:creationId xmlns:p14="http://schemas.microsoft.com/office/powerpoint/2010/main" val="2530460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up)">
                                      <p:cBhvr>
                                        <p:cTn id="7" dur="20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wipe(down)">
                                      <p:cBhvr>
                                        <p:cTn id="12" dur="2000"/>
                                        <p:tgtEl>
                                          <p:spTgt spid="5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79"/>
                                        </p:tgtEl>
                                        <p:attrNameLst>
                                          <p:attrName>style.visibility</p:attrName>
                                        </p:attrNameLst>
                                      </p:cBhvr>
                                      <p:to>
                                        <p:strVal val="visible"/>
                                      </p:to>
                                    </p:set>
                                    <p:animEffect transition="in" filter="wipe(down)">
                                      <p:cBhvr>
                                        <p:cTn id="21" dur="2000"/>
                                        <p:tgtEl>
                                          <p:spTgt spid="7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wipe(up)">
                                      <p:cBhvr>
                                        <p:cTn id="26" dur="2000"/>
                                        <p:tgtEl>
                                          <p:spTgt spid="75"/>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5.4 </a:t>
            </a:r>
            <a:r>
              <a:rPr lang="zh-CN" altLang="en-US" dirty="0"/>
              <a:t>控制系统的</a:t>
            </a:r>
            <a:r>
              <a:rPr lang="zh-CN" altLang="en-US" dirty="0" smtClean="0"/>
              <a:t>相对稳定性</a:t>
            </a:r>
            <a:endParaRPr lang="zh-CN" altLang="en-US" dirty="0"/>
          </a:p>
        </p:txBody>
      </p:sp>
      <p:sp>
        <p:nvSpPr>
          <p:cNvPr id="3" name="Text Box 4"/>
          <p:cNvSpPr txBox="1">
            <a:spLocks noChangeArrowheads="1"/>
          </p:cNvSpPr>
          <p:nvPr/>
        </p:nvSpPr>
        <p:spPr bwMode="auto">
          <a:xfrm>
            <a:off x="515938" y="1278797"/>
            <a:ext cx="48244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b="1" dirty="0">
                <a:solidFill>
                  <a:srgbClr val="C00000"/>
                </a:solidFill>
                <a:latin typeface="+mj-ea"/>
                <a:ea typeface="+mj-ea"/>
              </a:rPr>
              <a:t>(2</a:t>
            </a:r>
            <a:r>
              <a:rPr lang="en-US" altLang="zh-CN" sz="2400" b="1" dirty="0" smtClean="0">
                <a:solidFill>
                  <a:srgbClr val="C00000"/>
                </a:solidFill>
                <a:latin typeface="+mj-ea"/>
                <a:ea typeface="+mj-ea"/>
              </a:rPr>
              <a:t>) </a:t>
            </a:r>
            <a:r>
              <a:rPr lang="zh-CN" altLang="en-US" sz="2400" b="1" dirty="0" smtClean="0">
                <a:solidFill>
                  <a:srgbClr val="C00000"/>
                </a:solidFill>
                <a:latin typeface="+mj-ea"/>
                <a:ea typeface="+mj-ea"/>
              </a:rPr>
              <a:t>相对稳定性</a:t>
            </a:r>
            <a:r>
              <a:rPr lang="zh-CN" altLang="en-US" sz="2400" b="1" dirty="0">
                <a:solidFill>
                  <a:srgbClr val="C00000"/>
                </a:solidFill>
                <a:latin typeface="+mj-ea"/>
                <a:ea typeface="+mj-ea"/>
              </a:rPr>
              <a:t>的计算</a:t>
            </a:r>
          </a:p>
        </p:txBody>
      </p:sp>
      <p:sp>
        <p:nvSpPr>
          <p:cNvPr id="4" name="Text Box 7"/>
          <p:cNvSpPr txBox="1">
            <a:spLocks noChangeArrowheads="1"/>
          </p:cNvSpPr>
          <p:nvPr/>
        </p:nvSpPr>
        <p:spPr bwMode="auto">
          <a:xfrm>
            <a:off x="515938" y="1919288"/>
            <a:ext cx="7416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例</a:t>
            </a:r>
            <a:r>
              <a:rPr lang="en-US" altLang="zh-CN" sz="2000" b="1" dirty="0">
                <a:latin typeface="+mj-ea"/>
                <a:ea typeface="+mj-ea"/>
              </a:rPr>
              <a:t>10</a:t>
            </a:r>
            <a:r>
              <a:rPr lang="zh-CN" altLang="en-US" sz="2000" dirty="0">
                <a:latin typeface="+mn-ea"/>
                <a:ea typeface="+mn-ea"/>
              </a:rPr>
              <a:t>：已知反馈控制系统的开环传递函数为</a:t>
            </a:r>
          </a:p>
        </p:txBody>
      </p:sp>
      <p:graphicFrame>
        <p:nvGraphicFramePr>
          <p:cNvPr id="5" name="Object 9"/>
          <p:cNvGraphicFramePr>
            <a:graphicFrameLocks noChangeAspect="1"/>
          </p:cNvGraphicFramePr>
          <p:nvPr>
            <p:extLst>
              <p:ext uri="{D42A27DB-BD31-4B8C-83A1-F6EECF244321}">
                <p14:modId xmlns:p14="http://schemas.microsoft.com/office/powerpoint/2010/main" val="4120076584"/>
              </p:ext>
            </p:extLst>
          </p:nvPr>
        </p:nvGraphicFramePr>
        <p:xfrm>
          <a:off x="1981200" y="2597125"/>
          <a:ext cx="2876550" cy="677424"/>
        </p:xfrm>
        <a:graphic>
          <a:graphicData uri="http://schemas.openxmlformats.org/presentationml/2006/ole">
            <mc:AlternateContent xmlns:mc="http://schemas.openxmlformats.org/markup-compatibility/2006">
              <mc:Choice xmlns:v="urn:schemas-microsoft-com:vml" Requires="v">
                <p:oleObj spid="_x0000_s70715" r:id="rId3" imgW="1778000" imgH="419100" progId="Equation.3">
                  <p:embed/>
                </p:oleObj>
              </mc:Choice>
              <mc:Fallback>
                <p:oleObj r:id="rId3" imgW="1778000" imgH="419100" progId="Equation.3">
                  <p:embed/>
                  <p:pic>
                    <p:nvPicPr>
                      <p:cNvPr id="69634"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2597125"/>
                        <a:ext cx="2876550" cy="677424"/>
                      </a:xfrm>
                      <a:prstGeom prst="rect">
                        <a:avLst/>
                      </a:prstGeom>
                      <a:ln>
                        <a:noFill/>
                      </a:ln>
                    </p:spPr>
                  </p:pic>
                </p:oleObj>
              </mc:Fallback>
            </mc:AlternateContent>
          </a:graphicData>
        </a:graphic>
      </p:graphicFrame>
      <p:sp>
        <p:nvSpPr>
          <p:cNvPr id="6" name="Text Box 11"/>
          <p:cNvSpPr txBox="1">
            <a:spLocks noChangeArrowheads="1"/>
          </p:cNvSpPr>
          <p:nvPr/>
        </p:nvSpPr>
        <p:spPr bwMode="auto">
          <a:xfrm>
            <a:off x="6770689" y="1919288"/>
            <a:ext cx="381635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dirty="0">
                <a:latin typeface="+mn-ea"/>
                <a:ea typeface="+mn-ea"/>
              </a:rPr>
              <a:t>(1</a:t>
            </a:r>
            <a:r>
              <a:rPr lang="en-US" altLang="zh-CN" sz="2000" dirty="0" smtClean="0">
                <a:latin typeface="+mn-ea"/>
                <a:ea typeface="+mn-ea"/>
              </a:rPr>
              <a:t>) </a:t>
            </a:r>
            <a:r>
              <a:rPr lang="en-US" altLang="zh-CN" sz="2000" b="1" dirty="0" smtClean="0">
                <a:latin typeface="+mj-ea"/>
                <a:ea typeface="+mj-ea"/>
              </a:rPr>
              <a:t>K=1</a:t>
            </a:r>
            <a:r>
              <a:rPr lang="zh-CN" altLang="en-US" sz="2000" dirty="0">
                <a:latin typeface="+mn-ea"/>
                <a:ea typeface="+mn-ea"/>
              </a:rPr>
              <a:t>时的稳定裕量？</a:t>
            </a:r>
          </a:p>
          <a:p>
            <a:pPr eaLnBrk="1" hangingPunct="1">
              <a:spcBef>
                <a:spcPct val="50000"/>
              </a:spcBef>
            </a:pPr>
            <a:r>
              <a:rPr lang="en-US" altLang="zh-CN" sz="2000" dirty="0">
                <a:latin typeface="+mn-ea"/>
                <a:ea typeface="+mn-ea"/>
              </a:rPr>
              <a:t>(2</a:t>
            </a:r>
            <a:r>
              <a:rPr lang="en-US" altLang="zh-CN" sz="2000" dirty="0" smtClean="0">
                <a:latin typeface="+mn-ea"/>
                <a:ea typeface="+mn-ea"/>
              </a:rPr>
              <a:t>) </a:t>
            </a:r>
            <a:r>
              <a:rPr lang="en-US" altLang="zh-CN" sz="2000" b="1" dirty="0" smtClean="0">
                <a:latin typeface="+mj-ea"/>
                <a:ea typeface="+mj-ea"/>
              </a:rPr>
              <a:t>L(</a:t>
            </a:r>
            <a:r>
              <a:rPr lang="el-GR" altLang="zh-CN" sz="2000" b="1" dirty="0">
                <a:latin typeface="+mj-ea"/>
                <a:ea typeface="+mj-ea"/>
              </a:rPr>
              <a:t>ω</a:t>
            </a:r>
            <a:r>
              <a:rPr lang="el-GR" altLang="zh-CN" sz="2000" b="1" baseline="-25000" dirty="0">
                <a:latin typeface="+mj-ea"/>
                <a:ea typeface="+mj-ea"/>
              </a:rPr>
              <a:t>g</a:t>
            </a:r>
            <a:r>
              <a:rPr lang="en-US" altLang="zh-CN" sz="2000" b="1" dirty="0">
                <a:latin typeface="+mj-ea"/>
                <a:ea typeface="+mj-ea"/>
              </a:rPr>
              <a:t>)</a:t>
            </a:r>
            <a:r>
              <a:rPr lang="en-US" altLang="zh-CN" b="1" dirty="0">
                <a:latin typeface="+mj-ea"/>
                <a:ea typeface="+mj-ea"/>
              </a:rPr>
              <a:t>≥ </a:t>
            </a:r>
            <a:r>
              <a:rPr lang="en-US" altLang="zh-CN" sz="2000" b="1" dirty="0">
                <a:latin typeface="+mj-ea"/>
                <a:ea typeface="+mj-ea"/>
              </a:rPr>
              <a:t>20dB</a:t>
            </a:r>
            <a:r>
              <a:rPr lang="zh-CN" altLang="en-US" sz="2000" dirty="0">
                <a:latin typeface="+mn-ea"/>
                <a:ea typeface="+mn-ea"/>
              </a:rPr>
              <a:t>，</a:t>
            </a:r>
            <a:r>
              <a:rPr lang="el-GR" altLang="zh-CN" sz="2000" b="1" dirty="0">
                <a:latin typeface="+mj-ea"/>
                <a:ea typeface="+mj-ea"/>
              </a:rPr>
              <a:t>γ</a:t>
            </a:r>
            <a:r>
              <a:rPr lang="en-US" altLang="zh-CN" sz="2000" b="1" dirty="0">
                <a:latin typeface="+mj-ea"/>
                <a:ea typeface="+mj-ea"/>
              </a:rPr>
              <a:t>≥40</a:t>
            </a:r>
            <a:r>
              <a:rPr lang="en-US" altLang="zh-CN" sz="2000" b="1" baseline="30000" dirty="0">
                <a:latin typeface="+mj-ea"/>
                <a:ea typeface="+mj-ea"/>
              </a:rPr>
              <a:t>0</a:t>
            </a:r>
            <a:r>
              <a:rPr lang="zh-CN" altLang="en-US" sz="2000" dirty="0">
                <a:latin typeface="+mn-ea"/>
                <a:ea typeface="+mn-ea"/>
              </a:rPr>
              <a:t>的</a:t>
            </a:r>
            <a:r>
              <a:rPr lang="en-US" altLang="zh-CN" sz="2000" b="1" dirty="0">
                <a:latin typeface="+mj-ea"/>
                <a:ea typeface="+mj-ea"/>
              </a:rPr>
              <a:t>K</a:t>
            </a:r>
            <a:r>
              <a:rPr lang="en-US" altLang="zh-CN" sz="2000" dirty="0">
                <a:latin typeface="+mn-ea"/>
                <a:ea typeface="+mn-ea"/>
              </a:rPr>
              <a:t>?</a:t>
            </a:r>
          </a:p>
        </p:txBody>
      </p:sp>
      <p:sp>
        <p:nvSpPr>
          <p:cNvPr id="7" name="Text Box 12"/>
          <p:cNvSpPr txBox="1">
            <a:spLocks noChangeArrowheads="1"/>
          </p:cNvSpPr>
          <p:nvPr/>
        </p:nvSpPr>
        <p:spPr bwMode="auto">
          <a:xfrm>
            <a:off x="1368825" y="3836193"/>
            <a:ext cx="40322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解：开环传递函数是最小相位系统</a:t>
            </a:r>
          </a:p>
        </p:txBody>
      </p:sp>
      <p:sp>
        <p:nvSpPr>
          <p:cNvPr id="8" name="Line 13"/>
          <p:cNvSpPr>
            <a:spLocks noChangeShapeType="1"/>
          </p:cNvSpPr>
          <p:nvPr/>
        </p:nvSpPr>
        <p:spPr bwMode="auto">
          <a:xfrm>
            <a:off x="7634289" y="4387851"/>
            <a:ext cx="266541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 name="Line 14"/>
          <p:cNvSpPr>
            <a:spLocks noChangeShapeType="1"/>
          </p:cNvSpPr>
          <p:nvPr/>
        </p:nvSpPr>
        <p:spPr bwMode="auto">
          <a:xfrm flipV="1">
            <a:off x="7634289" y="3379788"/>
            <a:ext cx="0" cy="20161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 name="Line 15"/>
          <p:cNvSpPr>
            <a:spLocks noChangeShapeType="1"/>
          </p:cNvSpPr>
          <p:nvPr/>
        </p:nvSpPr>
        <p:spPr bwMode="auto">
          <a:xfrm>
            <a:off x="7707314" y="3740151"/>
            <a:ext cx="647700" cy="215900"/>
          </a:xfrm>
          <a:prstGeom prst="line">
            <a:avLst/>
          </a:prstGeom>
          <a:noFill/>
          <a:ln w="9525">
            <a:solidFill>
              <a:srgbClr val="A5002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Line 16"/>
          <p:cNvSpPr>
            <a:spLocks noChangeShapeType="1"/>
          </p:cNvSpPr>
          <p:nvPr/>
        </p:nvSpPr>
        <p:spPr bwMode="auto">
          <a:xfrm>
            <a:off x="8355014" y="3956051"/>
            <a:ext cx="1223962" cy="792162"/>
          </a:xfrm>
          <a:prstGeom prst="line">
            <a:avLst/>
          </a:prstGeom>
          <a:noFill/>
          <a:ln w="9525">
            <a:solidFill>
              <a:srgbClr val="A5002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Line 17"/>
          <p:cNvSpPr>
            <a:spLocks noChangeShapeType="1"/>
          </p:cNvSpPr>
          <p:nvPr/>
        </p:nvSpPr>
        <p:spPr bwMode="auto">
          <a:xfrm>
            <a:off x="9578976" y="4748213"/>
            <a:ext cx="360363" cy="503238"/>
          </a:xfrm>
          <a:prstGeom prst="line">
            <a:avLst/>
          </a:prstGeom>
          <a:noFill/>
          <a:ln w="9525">
            <a:solidFill>
              <a:srgbClr val="A5002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Line 18"/>
          <p:cNvSpPr>
            <a:spLocks noChangeShapeType="1"/>
          </p:cNvSpPr>
          <p:nvPr/>
        </p:nvSpPr>
        <p:spPr bwMode="auto">
          <a:xfrm>
            <a:off x="8355014" y="3956051"/>
            <a:ext cx="0" cy="431800"/>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Line 19"/>
          <p:cNvSpPr>
            <a:spLocks noChangeShapeType="1"/>
          </p:cNvSpPr>
          <p:nvPr/>
        </p:nvSpPr>
        <p:spPr bwMode="auto">
          <a:xfrm>
            <a:off x="9578976" y="4387851"/>
            <a:ext cx="0" cy="360362"/>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 name="Text Box 20"/>
          <p:cNvSpPr txBox="1">
            <a:spLocks noChangeArrowheads="1"/>
          </p:cNvSpPr>
          <p:nvPr/>
        </p:nvSpPr>
        <p:spPr bwMode="auto">
          <a:xfrm>
            <a:off x="8210551" y="4387851"/>
            <a:ext cx="3603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5</a:t>
            </a:r>
          </a:p>
        </p:txBody>
      </p:sp>
      <p:sp>
        <p:nvSpPr>
          <p:cNvPr id="16" name="Text Box 21"/>
          <p:cNvSpPr txBox="1">
            <a:spLocks noChangeArrowheads="1"/>
          </p:cNvSpPr>
          <p:nvPr/>
        </p:nvSpPr>
        <p:spPr bwMode="auto">
          <a:xfrm>
            <a:off x="9363076" y="4098926"/>
            <a:ext cx="431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20</a:t>
            </a:r>
          </a:p>
        </p:txBody>
      </p:sp>
      <p:sp>
        <p:nvSpPr>
          <p:cNvPr id="17" name="Text Box 22"/>
          <p:cNvSpPr txBox="1">
            <a:spLocks noChangeArrowheads="1"/>
          </p:cNvSpPr>
          <p:nvPr/>
        </p:nvSpPr>
        <p:spPr bwMode="auto">
          <a:xfrm>
            <a:off x="10010776" y="4387851"/>
            <a:ext cx="431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宋体" panose="02010600030101010101" pitchFamily="2" charset="-122"/>
              </a:rPr>
              <a:t>ω</a:t>
            </a:r>
          </a:p>
        </p:txBody>
      </p:sp>
      <p:sp>
        <p:nvSpPr>
          <p:cNvPr id="18" name="Text Box 23"/>
          <p:cNvSpPr txBox="1">
            <a:spLocks noChangeArrowheads="1"/>
          </p:cNvSpPr>
          <p:nvPr/>
        </p:nvSpPr>
        <p:spPr bwMode="auto">
          <a:xfrm>
            <a:off x="6986589" y="3235326"/>
            <a:ext cx="5762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宋体" panose="02010600030101010101" pitchFamily="2" charset="-122"/>
              </a:rPr>
              <a:t>L</a:t>
            </a:r>
            <a:r>
              <a:rPr lang="en-US" altLang="zh-CN" sz="1400">
                <a:latin typeface="宋体" panose="02010600030101010101" pitchFamily="2" charset="-122"/>
              </a:rPr>
              <a:t>(</a:t>
            </a:r>
            <a:r>
              <a:rPr lang="el-GR" altLang="zh-CN" sz="1400">
                <a:latin typeface="宋体" panose="02010600030101010101" pitchFamily="2" charset="-122"/>
              </a:rPr>
              <a:t>ω</a:t>
            </a:r>
            <a:r>
              <a:rPr lang="en-US" altLang="zh-CN" sz="1400">
                <a:latin typeface="宋体" panose="02010600030101010101" pitchFamily="2" charset="-122"/>
              </a:rPr>
              <a:t>)</a:t>
            </a:r>
            <a:endParaRPr lang="el-GR" altLang="zh-CN" sz="1400">
              <a:latin typeface="宋体" panose="02010600030101010101" pitchFamily="2" charset="-122"/>
            </a:endParaRPr>
          </a:p>
        </p:txBody>
      </p:sp>
      <p:sp>
        <p:nvSpPr>
          <p:cNvPr id="19" name="Text Box 24"/>
          <p:cNvSpPr txBox="1">
            <a:spLocks noChangeArrowheads="1"/>
          </p:cNvSpPr>
          <p:nvPr/>
        </p:nvSpPr>
        <p:spPr bwMode="auto">
          <a:xfrm>
            <a:off x="7346951" y="4243388"/>
            <a:ext cx="2873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宋体" panose="02010600030101010101" pitchFamily="2" charset="-122"/>
              </a:rPr>
              <a:t>0</a:t>
            </a:r>
          </a:p>
        </p:txBody>
      </p:sp>
      <p:sp>
        <p:nvSpPr>
          <p:cNvPr id="20" name="Text Box 25"/>
          <p:cNvSpPr txBox="1">
            <a:spLocks noChangeArrowheads="1"/>
          </p:cNvSpPr>
          <p:nvPr/>
        </p:nvSpPr>
        <p:spPr bwMode="auto">
          <a:xfrm>
            <a:off x="8786814" y="4387851"/>
            <a:ext cx="431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宋体" panose="02010600030101010101" pitchFamily="2" charset="-122"/>
              </a:rPr>
              <a:t>ω</a:t>
            </a:r>
            <a:r>
              <a:rPr lang="el-GR" altLang="zh-CN" sz="1400" baseline="-25000">
                <a:latin typeface="宋体" panose="02010600030101010101" pitchFamily="2" charset="-122"/>
              </a:rPr>
              <a:t>c</a:t>
            </a:r>
            <a:endParaRPr lang="el-GR" altLang="el-GR" sz="1400">
              <a:latin typeface="宋体" panose="02010600030101010101" pitchFamily="2" charset="-122"/>
            </a:endParaRPr>
          </a:p>
        </p:txBody>
      </p:sp>
      <p:sp>
        <p:nvSpPr>
          <p:cNvPr id="21" name="Text Box 26"/>
          <p:cNvSpPr txBox="1">
            <a:spLocks noChangeArrowheads="1"/>
          </p:cNvSpPr>
          <p:nvPr/>
        </p:nvSpPr>
        <p:spPr bwMode="auto">
          <a:xfrm>
            <a:off x="7778751" y="3163888"/>
            <a:ext cx="16557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-20 dB/dec</a:t>
            </a:r>
          </a:p>
        </p:txBody>
      </p:sp>
      <p:sp>
        <p:nvSpPr>
          <p:cNvPr id="22" name="Text Box 27"/>
          <p:cNvSpPr txBox="1">
            <a:spLocks noChangeArrowheads="1"/>
          </p:cNvSpPr>
          <p:nvPr/>
        </p:nvSpPr>
        <p:spPr bwMode="auto">
          <a:xfrm>
            <a:off x="8715376" y="3668713"/>
            <a:ext cx="16557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-40 dB/dec</a:t>
            </a:r>
          </a:p>
        </p:txBody>
      </p:sp>
      <p:sp>
        <p:nvSpPr>
          <p:cNvPr id="23" name="Text Box 28"/>
          <p:cNvSpPr txBox="1">
            <a:spLocks noChangeArrowheads="1"/>
          </p:cNvSpPr>
          <p:nvPr/>
        </p:nvSpPr>
        <p:spPr bwMode="auto">
          <a:xfrm>
            <a:off x="8570914" y="5106988"/>
            <a:ext cx="16557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-60 dB/dec</a:t>
            </a:r>
          </a:p>
        </p:txBody>
      </p:sp>
      <p:sp>
        <p:nvSpPr>
          <p:cNvPr id="24" name="Line 29"/>
          <p:cNvSpPr>
            <a:spLocks noChangeShapeType="1"/>
          </p:cNvSpPr>
          <p:nvPr/>
        </p:nvSpPr>
        <p:spPr bwMode="auto">
          <a:xfrm flipH="1">
            <a:off x="7923214" y="3524251"/>
            <a:ext cx="142875" cy="2159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 name="Line 30"/>
          <p:cNvSpPr>
            <a:spLocks noChangeShapeType="1"/>
          </p:cNvSpPr>
          <p:nvPr/>
        </p:nvSpPr>
        <p:spPr bwMode="auto">
          <a:xfrm flipH="1">
            <a:off x="8715376" y="3956051"/>
            <a:ext cx="144463" cy="2159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Line 31"/>
          <p:cNvSpPr>
            <a:spLocks noChangeShapeType="1"/>
          </p:cNvSpPr>
          <p:nvPr/>
        </p:nvSpPr>
        <p:spPr bwMode="auto">
          <a:xfrm flipV="1">
            <a:off x="9434514" y="4891088"/>
            <a:ext cx="215900" cy="2159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27" name="Object 32"/>
          <p:cNvGraphicFramePr>
            <a:graphicFrameLocks noChangeAspect="1"/>
          </p:cNvGraphicFramePr>
          <p:nvPr>
            <p:extLst>
              <p:ext uri="{D42A27DB-BD31-4B8C-83A1-F6EECF244321}">
                <p14:modId xmlns:p14="http://schemas.microsoft.com/office/powerpoint/2010/main" val="3121360359"/>
              </p:ext>
            </p:extLst>
          </p:nvPr>
        </p:nvGraphicFramePr>
        <p:xfrm>
          <a:off x="1929606" y="4602885"/>
          <a:ext cx="3709193" cy="713784"/>
        </p:xfrm>
        <a:graphic>
          <a:graphicData uri="http://schemas.openxmlformats.org/presentationml/2006/ole">
            <mc:AlternateContent xmlns:mc="http://schemas.openxmlformats.org/markup-compatibility/2006">
              <mc:Choice xmlns:v="urn:schemas-microsoft-com:vml" Requires="v">
                <p:oleObj spid="_x0000_s70716" r:id="rId5" imgW="2438400" imgH="469900" progId="Equation.3">
                  <p:embed/>
                </p:oleObj>
              </mc:Choice>
              <mc:Fallback>
                <p:oleObj r:id="rId5" imgW="2438400" imgH="469900" progId="Equation.3">
                  <p:embed/>
                  <p:pic>
                    <p:nvPicPr>
                      <p:cNvPr id="265248" name="Object 3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29606" y="4602885"/>
                        <a:ext cx="3709193" cy="713784"/>
                      </a:xfrm>
                      <a:prstGeom prst="rect">
                        <a:avLst/>
                      </a:prstGeom>
                      <a:noFill/>
                      <a:ln>
                        <a:noFill/>
                      </a:ln>
                    </p:spPr>
                  </p:pic>
                </p:oleObj>
              </mc:Fallback>
            </mc:AlternateContent>
          </a:graphicData>
        </a:graphic>
      </p:graphicFrame>
      <p:graphicFrame>
        <p:nvGraphicFramePr>
          <p:cNvPr id="28" name="Object 33"/>
          <p:cNvGraphicFramePr>
            <a:graphicFrameLocks noChangeAspect="1"/>
          </p:cNvGraphicFramePr>
          <p:nvPr>
            <p:extLst>
              <p:ext uri="{D42A27DB-BD31-4B8C-83A1-F6EECF244321}">
                <p14:modId xmlns:p14="http://schemas.microsoft.com/office/powerpoint/2010/main" val="1328251837"/>
              </p:ext>
            </p:extLst>
          </p:nvPr>
        </p:nvGraphicFramePr>
        <p:xfrm>
          <a:off x="1929606" y="5683251"/>
          <a:ext cx="3709193" cy="346239"/>
        </p:xfrm>
        <a:graphic>
          <a:graphicData uri="http://schemas.openxmlformats.org/presentationml/2006/ole">
            <mc:AlternateContent xmlns:mc="http://schemas.openxmlformats.org/markup-compatibility/2006">
              <mc:Choice xmlns:v="urn:schemas-microsoft-com:vml" Requires="v">
                <p:oleObj spid="_x0000_s70717" r:id="rId7" imgW="2438400" imgH="228600" progId="Equation.3">
                  <p:embed/>
                </p:oleObj>
              </mc:Choice>
              <mc:Fallback>
                <p:oleObj r:id="rId7" imgW="2438400" imgH="228600" progId="Equation.3">
                  <p:embed/>
                  <p:pic>
                    <p:nvPicPr>
                      <p:cNvPr id="265249" name="Object 3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29606" y="5683251"/>
                        <a:ext cx="3709193" cy="346239"/>
                      </a:xfrm>
                      <a:prstGeom prst="rect">
                        <a:avLst/>
                      </a:prstGeom>
                      <a:noFill/>
                      <a:ln>
                        <a:noFill/>
                      </a:ln>
                    </p:spPr>
                  </p:pic>
                </p:oleObj>
              </mc:Fallback>
            </mc:AlternateContent>
          </a:graphicData>
        </a:graphic>
      </p:graphicFrame>
      <p:sp>
        <p:nvSpPr>
          <p:cNvPr id="29" name="Line 35"/>
          <p:cNvSpPr>
            <a:spLocks noChangeShapeType="1"/>
          </p:cNvSpPr>
          <p:nvPr/>
        </p:nvSpPr>
        <p:spPr bwMode="auto">
          <a:xfrm>
            <a:off x="7923214" y="3811588"/>
            <a:ext cx="0" cy="576263"/>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 name="Line 36"/>
          <p:cNvSpPr>
            <a:spLocks noChangeShapeType="1"/>
          </p:cNvSpPr>
          <p:nvPr/>
        </p:nvSpPr>
        <p:spPr bwMode="auto">
          <a:xfrm flipH="1">
            <a:off x="7634289" y="3811588"/>
            <a:ext cx="288925"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 name="Text Box 37"/>
          <p:cNvSpPr txBox="1">
            <a:spLocks noChangeArrowheads="1"/>
          </p:cNvSpPr>
          <p:nvPr/>
        </p:nvSpPr>
        <p:spPr bwMode="auto">
          <a:xfrm>
            <a:off x="6986589" y="3667126"/>
            <a:ext cx="7207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宋体" panose="02010600030101010101" pitchFamily="2" charset="-122"/>
              </a:rPr>
              <a:t>20lgK</a:t>
            </a:r>
          </a:p>
        </p:txBody>
      </p:sp>
      <p:sp>
        <p:nvSpPr>
          <p:cNvPr id="32" name="Text Box 38"/>
          <p:cNvSpPr txBox="1">
            <a:spLocks noChangeArrowheads="1"/>
          </p:cNvSpPr>
          <p:nvPr/>
        </p:nvSpPr>
        <p:spPr bwMode="auto">
          <a:xfrm>
            <a:off x="7778751" y="4387851"/>
            <a:ext cx="2873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latin typeface="宋体" panose="02010600030101010101" pitchFamily="2" charset="-122"/>
              </a:rPr>
              <a:t>1</a:t>
            </a:r>
          </a:p>
        </p:txBody>
      </p:sp>
      <p:sp>
        <p:nvSpPr>
          <p:cNvPr id="33" name="Text Box 42"/>
          <p:cNvSpPr txBox="1">
            <a:spLocks noChangeArrowheads="1"/>
          </p:cNvSpPr>
          <p:nvPr/>
        </p:nvSpPr>
        <p:spPr bwMode="auto">
          <a:xfrm>
            <a:off x="6770689" y="5683251"/>
            <a:ext cx="4248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dirty="0">
                <a:latin typeface="+mj-ea"/>
                <a:ea typeface="+mj-ea"/>
              </a:rPr>
              <a:t>K=1</a:t>
            </a:r>
            <a:r>
              <a:rPr lang="zh-CN" altLang="en-US" dirty="0">
                <a:latin typeface="+mn-ea"/>
                <a:ea typeface="+mn-ea"/>
              </a:rPr>
              <a:t>时，</a:t>
            </a:r>
            <a:r>
              <a:rPr lang="en-US" altLang="zh-CN" b="1" dirty="0">
                <a:latin typeface="+mj-ea"/>
                <a:ea typeface="+mj-ea"/>
              </a:rPr>
              <a:t>20lgK=0dB</a:t>
            </a:r>
            <a:r>
              <a:rPr lang="zh-CN" altLang="en-US" dirty="0">
                <a:latin typeface="+mn-ea"/>
                <a:ea typeface="+mn-ea"/>
              </a:rPr>
              <a:t>，表明此时</a:t>
            </a:r>
            <a:r>
              <a:rPr lang="el-GR" altLang="zh-CN" b="1" dirty="0">
                <a:latin typeface="+mj-ea"/>
                <a:ea typeface="+mj-ea"/>
              </a:rPr>
              <a:t>ω</a:t>
            </a:r>
            <a:r>
              <a:rPr lang="el-GR" altLang="zh-CN" b="1" baseline="-25000" dirty="0">
                <a:latin typeface="+mj-ea"/>
                <a:ea typeface="+mj-ea"/>
              </a:rPr>
              <a:t>c</a:t>
            </a:r>
            <a:r>
              <a:rPr lang="en-US" altLang="zh-CN" b="1" dirty="0">
                <a:latin typeface="+mj-ea"/>
                <a:ea typeface="+mj-ea"/>
              </a:rPr>
              <a:t>=1</a:t>
            </a:r>
            <a:endParaRPr lang="el-GR" altLang="zh-CN" b="1" dirty="0">
              <a:latin typeface="+mj-ea"/>
              <a:ea typeface="+mj-ea"/>
            </a:endParaRPr>
          </a:p>
        </p:txBody>
      </p:sp>
    </p:spTree>
    <p:extLst>
      <p:ext uri="{BB962C8B-B14F-4D97-AF65-F5344CB8AC3E}">
        <p14:creationId xmlns:p14="http://schemas.microsoft.com/office/powerpoint/2010/main" val="503567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par>
                                <p:cTn id="14" presetID="3" presetClass="entr" presetSubtype="1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par>
                                <p:cTn id="17" presetID="3" presetClass="entr" presetSubtype="1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par>
                                <p:cTn id="20" presetID="3" presetClass="entr" presetSubtype="10"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par>
                                <p:cTn id="23" presetID="3" presetClass="entr" presetSubtype="1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par>
                                <p:cTn id="26" presetID="3" presetClass="entr" presetSubtype="1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linds(horizontal)">
                                      <p:cBhvr>
                                        <p:cTn id="28" dur="500"/>
                                        <p:tgtEl>
                                          <p:spTgt spid="14"/>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linds(horizontal)">
                                      <p:cBhvr>
                                        <p:cTn id="31" dur="500"/>
                                        <p:tgtEl>
                                          <p:spTgt spid="15"/>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linds(horizontal)">
                                      <p:cBhvr>
                                        <p:cTn id="34" dur="500"/>
                                        <p:tgtEl>
                                          <p:spTgt spid="16"/>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blinds(horizontal)">
                                      <p:cBhvr>
                                        <p:cTn id="40" dur="500"/>
                                        <p:tgtEl>
                                          <p:spTgt spid="18"/>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blinds(horizontal)">
                                      <p:cBhvr>
                                        <p:cTn id="43" dur="500"/>
                                        <p:tgtEl>
                                          <p:spTgt spid="19"/>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blinds(horizontal)">
                                      <p:cBhvr>
                                        <p:cTn id="46" dur="500"/>
                                        <p:tgtEl>
                                          <p:spTgt spid="20"/>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blinds(horizontal)">
                                      <p:cBhvr>
                                        <p:cTn id="49" dur="500"/>
                                        <p:tgtEl>
                                          <p:spTgt spid="21"/>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blinds(horizontal)">
                                      <p:cBhvr>
                                        <p:cTn id="52" dur="500"/>
                                        <p:tgtEl>
                                          <p:spTgt spid="22"/>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blinds(horizontal)">
                                      <p:cBhvr>
                                        <p:cTn id="55" dur="500"/>
                                        <p:tgtEl>
                                          <p:spTgt spid="23"/>
                                        </p:tgtEl>
                                      </p:cBhvr>
                                    </p:animEffect>
                                  </p:childTnLst>
                                </p:cTn>
                              </p:par>
                              <p:par>
                                <p:cTn id="56" presetID="3" presetClass="entr" presetSubtype="1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blinds(horizontal)">
                                      <p:cBhvr>
                                        <p:cTn id="58" dur="500"/>
                                        <p:tgtEl>
                                          <p:spTgt spid="24"/>
                                        </p:tgtEl>
                                      </p:cBhvr>
                                    </p:animEffect>
                                  </p:childTnLst>
                                </p:cTn>
                              </p:par>
                              <p:par>
                                <p:cTn id="59" presetID="3" presetClass="entr" presetSubtype="10" fill="hold" nodeType="with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blinds(horizontal)">
                                      <p:cBhvr>
                                        <p:cTn id="61" dur="500"/>
                                        <p:tgtEl>
                                          <p:spTgt spid="25"/>
                                        </p:tgtEl>
                                      </p:cBhvr>
                                    </p:animEffect>
                                  </p:childTnLst>
                                </p:cTn>
                              </p:par>
                              <p:par>
                                <p:cTn id="62" presetID="3" presetClass="entr" presetSubtype="10" fill="hold" nodeType="with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blinds(horizontal)">
                                      <p:cBhvr>
                                        <p:cTn id="64" dur="500"/>
                                        <p:tgtEl>
                                          <p:spTgt spid="26"/>
                                        </p:tgtEl>
                                      </p:cBhvr>
                                    </p:animEffect>
                                  </p:childTnLst>
                                </p:cTn>
                              </p:par>
                              <p:par>
                                <p:cTn id="65" presetID="3" presetClass="entr" presetSubtype="10" fill="hold"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blinds(horizontal)">
                                      <p:cBhvr>
                                        <p:cTn id="67" dur="500"/>
                                        <p:tgtEl>
                                          <p:spTgt spid="27"/>
                                        </p:tgtEl>
                                      </p:cBhvr>
                                    </p:animEffect>
                                  </p:childTnLst>
                                </p:cTn>
                              </p:par>
                              <p:par>
                                <p:cTn id="68" presetID="3" presetClass="entr" presetSubtype="10" fill="hold" nodeType="with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blinds(horizontal)">
                                      <p:cBhvr>
                                        <p:cTn id="70" dur="500"/>
                                        <p:tgtEl>
                                          <p:spTgt spid="28"/>
                                        </p:tgtEl>
                                      </p:cBhvr>
                                    </p:animEffect>
                                  </p:childTnLst>
                                </p:cTn>
                              </p:par>
                              <p:par>
                                <p:cTn id="71" presetID="3" presetClass="entr" presetSubtype="10" fill="hold" nodeType="with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blinds(horizontal)">
                                      <p:cBhvr>
                                        <p:cTn id="73" dur="500"/>
                                        <p:tgtEl>
                                          <p:spTgt spid="29"/>
                                        </p:tgtEl>
                                      </p:cBhvr>
                                    </p:animEffect>
                                  </p:childTnLst>
                                </p:cTn>
                              </p:par>
                              <p:par>
                                <p:cTn id="74" presetID="3" presetClass="entr" presetSubtype="10" fill="hold" nodeType="with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blinds(horizontal)">
                                      <p:cBhvr>
                                        <p:cTn id="76" dur="500"/>
                                        <p:tgtEl>
                                          <p:spTgt spid="30"/>
                                        </p:tgtEl>
                                      </p:cBhvr>
                                    </p:animEffect>
                                  </p:childTnLst>
                                </p:cTn>
                              </p:par>
                              <p:par>
                                <p:cTn id="77" presetID="3" presetClass="entr" presetSubtype="10" fill="hold" grpId="0" nodeType="with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blinds(horizontal)">
                                      <p:cBhvr>
                                        <p:cTn id="79" dur="500"/>
                                        <p:tgtEl>
                                          <p:spTgt spid="31"/>
                                        </p:tgtEl>
                                      </p:cBhvr>
                                    </p:animEffect>
                                  </p:childTnLst>
                                </p:cTn>
                              </p:par>
                              <p:par>
                                <p:cTn id="80" presetID="3" presetClass="entr" presetSubtype="10" fill="hold" grpId="0" nodeType="with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blinds(horizontal)">
                                      <p:cBhvr>
                                        <p:cTn id="82" dur="500"/>
                                        <p:tgtEl>
                                          <p:spTgt spid="32"/>
                                        </p:tgtEl>
                                      </p:cBhvr>
                                    </p:animEffect>
                                  </p:childTnLst>
                                </p:cTn>
                              </p:par>
                            </p:childTnLst>
                          </p:cTn>
                        </p:par>
                        <p:par>
                          <p:cTn id="83" fill="hold">
                            <p:stCondLst>
                              <p:cond delay="500"/>
                            </p:stCondLst>
                            <p:childTnLst>
                              <p:par>
                                <p:cTn id="84" presetID="3" presetClass="entr" presetSubtype="10" fill="hold" grpId="0" nodeType="after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blinds(horizontal)">
                                      <p:cBhvr>
                                        <p:cTn id="86" dur="500"/>
                                        <p:tgtEl>
                                          <p:spTgt spid="33"/>
                                        </p:tgtEl>
                                      </p:cBhvr>
                                    </p:animEffect>
                                  </p:childTnLst>
                                </p:cTn>
                              </p:par>
                            </p:childTnLst>
                          </p:cTn>
                        </p:par>
                        <p:par>
                          <p:cTn id="87" fill="hold">
                            <p:stCondLst>
                              <p:cond delay="1000"/>
                            </p:stCondLst>
                            <p:childTnLst>
                              <p:par>
                                <p:cTn id="88" presetID="3" presetClass="entr" presetSubtype="10" fill="hold" grpId="1" nodeType="afterEffect">
                                  <p:stCondLst>
                                    <p:cond delay="0"/>
                                  </p:stCondLst>
                                  <p:childTnLst>
                                    <p:set>
                                      <p:cBhvr>
                                        <p:cTn id="89" dur="1" fill="hold">
                                          <p:stCondLst>
                                            <p:cond delay="0"/>
                                          </p:stCondLst>
                                        </p:cTn>
                                        <p:tgtEl>
                                          <p:spTgt spid="33"/>
                                        </p:tgtEl>
                                        <p:attrNameLst>
                                          <p:attrName>style.visibility</p:attrName>
                                        </p:attrNameLst>
                                      </p:cBhvr>
                                      <p:to>
                                        <p:strVal val="visible"/>
                                      </p:to>
                                    </p:set>
                                    <p:animEffect transition="in" filter="blinds(horizontal)">
                                      <p:cBhvr>
                                        <p:cTn id="9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P spid="16" grpId="0"/>
      <p:bldP spid="17" grpId="0"/>
      <p:bldP spid="18" grpId="0"/>
      <p:bldP spid="19" grpId="0"/>
      <p:bldP spid="20" grpId="0"/>
      <p:bldP spid="21" grpId="0"/>
      <p:bldP spid="22" grpId="0"/>
      <p:bldP spid="23" grpId="0"/>
      <p:bldP spid="31" grpId="0"/>
      <p:bldP spid="32" grpId="0"/>
      <p:bldP spid="33" grpId="0"/>
      <p:bldP spid="33" grpId="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5.4 </a:t>
            </a:r>
            <a:r>
              <a:rPr lang="zh-CN" altLang="en-US" dirty="0"/>
              <a:t>控制系统的</a:t>
            </a:r>
            <a:r>
              <a:rPr lang="zh-CN" altLang="en-US" dirty="0" smtClean="0"/>
              <a:t>相对稳定性</a:t>
            </a:r>
            <a:endParaRPr lang="zh-CN" altLang="en-US" dirty="0"/>
          </a:p>
        </p:txBody>
      </p:sp>
      <p:sp>
        <p:nvSpPr>
          <p:cNvPr id="3" name="Text Box 7"/>
          <p:cNvSpPr txBox="1">
            <a:spLocks noChangeArrowheads="1"/>
          </p:cNvSpPr>
          <p:nvPr/>
        </p:nvSpPr>
        <p:spPr bwMode="auto">
          <a:xfrm>
            <a:off x="515938" y="1099394"/>
            <a:ext cx="46085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dirty="0">
                <a:latin typeface="+mj-ea"/>
                <a:ea typeface="+mj-ea"/>
              </a:rPr>
              <a:t>（</a:t>
            </a:r>
            <a:r>
              <a:rPr lang="en-US" altLang="zh-CN" sz="2000" b="1" dirty="0">
                <a:latin typeface="+mj-ea"/>
                <a:ea typeface="+mj-ea"/>
              </a:rPr>
              <a:t>1</a:t>
            </a:r>
            <a:r>
              <a:rPr lang="zh-CN" altLang="en-US" sz="2000" b="1" dirty="0">
                <a:latin typeface="+mj-ea"/>
                <a:ea typeface="+mj-ea"/>
              </a:rPr>
              <a:t>）</a:t>
            </a:r>
            <a:r>
              <a:rPr lang="en-US" altLang="zh-CN" sz="2000" b="1" dirty="0">
                <a:latin typeface="+mj-ea"/>
                <a:ea typeface="+mj-ea"/>
              </a:rPr>
              <a:t>K=1</a:t>
            </a:r>
            <a:r>
              <a:rPr lang="zh-CN" altLang="en-US" sz="2000" b="1" dirty="0">
                <a:latin typeface="+mj-ea"/>
                <a:ea typeface="+mj-ea"/>
              </a:rPr>
              <a:t>，</a:t>
            </a:r>
            <a:r>
              <a:rPr lang="en-US" altLang="zh-CN" sz="2000" b="1" dirty="0">
                <a:latin typeface="+mj-ea"/>
                <a:ea typeface="+mj-ea"/>
              </a:rPr>
              <a:t>20lgK</a:t>
            </a:r>
            <a:r>
              <a:rPr lang="el-GR" altLang="zh-CN" sz="2000" b="1" baseline="-25000" dirty="0">
                <a:latin typeface="+mj-ea"/>
                <a:ea typeface="+mj-ea"/>
              </a:rPr>
              <a:t>g</a:t>
            </a:r>
            <a:r>
              <a:rPr lang="en-US" altLang="zh-CN" sz="2000" b="1" dirty="0">
                <a:latin typeface="+mj-ea"/>
                <a:ea typeface="+mj-ea"/>
              </a:rPr>
              <a:t>=?</a:t>
            </a:r>
            <a:r>
              <a:rPr lang="zh-CN" altLang="en-US" sz="2000" b="1" dirty="0">
                <a:latin typeface="+mj-ea"/>
                <a:ea typeface="+mj-ea"/>
              </a:rPr>
              <a:t>，</a:t>
            </a:r>
            <a:r>
              <a:rPr lang="el-GR" altLang="zh-CN" sz="2000" b="1" dirty="0">
                <a:latin typeface="+mj-ea"/>
                <a:ea typeface="+mj-ea"/>
              </a:rPr>
              <a:t>γ</a:t>
            </a:r>
            <a:r>
              <a:rPr lang="en-US" altLang="zh-CN" sz="2000" b="1" dirty="0">
                <a:latin typeface="+mj-ea"/>
                <a:ea typeface="+mj-ea"/>
              </a:rPr>
              <a:t>=?</a:t>
            </a:r>
            <a:endParaRPr lang="en-US" altLang="zh-CN" sz="2000" b="1" dirty="0">
              <a:latin typeface="+mj-ea"/>
              <a:ea typeface="+mj-ea"/>
              <a:cs typeface="Times New Roman" panose="02020603050405020304" pitchFamily="18" charset="0"/>
            </a:endParaRPr>
          </a:p>
        </p:txBody>
      </p:sp>
      <p:graphicFrame>
        <p:nvGraphicFramePr>
          <p:cNvPr id="4" name="Object 8"/>
          <p:cNvGraphicFramePr>
            <a:graphicFrameLocks noChangeAspect="1"/>
          </p:cNvGraphicFramePr>
          <p:nvPr>
            <p:extLst>
              <p:ext uri="{D42A27DB-BD31-4B8C-83A1-F6EECF244321}">
                <p14:modId xmlns:p14="http://schemas.microsoft.com/office/powerpoint/2010/main" val="3261496175"/>
              </p:ext>
            </p:extLst>
          </p:nvPr>
        </p:nvGraphicFramePr>
        <p:xfrm>
          <a:off x="2325040" y="3025647"/>
          <a:ext cx="7897519" cy="550693"/>
        </p:xfrm>
        <a:graphic>
          <a:graphicData uri="http://schemas.openxmlformats.org/presentationml/2006/ole">
            <mc:AlternateContent xmlns:mc="http://schemas.openxmlformats.org/markup-compatibility/2006">
              <mc:Choice xmlns:v="urn:schemas-microsoft-com:vml" Requires="v">
                <p:oleObj spid="_x0000_s71844" r:id="rId3" imgW="3817729" imgH="266353" progId="Equations">
                  <p:embed/>
                </p:oleObj>
              </mc:Choice>
              <mc:Fallback>
                <p:oleObj r:id="rId3" imgW="3817729" imgH="266353" progId="Equations">
                  <p:embed/>
                  <p:pic>
                    <p:nvPicPr>
                      <p:cNvPr id="70658"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5040" y="3025647"/>
                        <a:ext cx="7897519" cy="550693"/>
                      </a:xfrm>
                      <a:prstGeom prst="rect">
                        <a:avLst/>
                      </a:prstGeom>
                      <a:noFill/>
                      <a:ln>
                        <a:noFill/>
                      </a:ln>
                    </p:spPr>
                  </p:pic>
                </p:oleObj>
              </mc:Fallback>
            </mc:AlternateContent>
          </a:graphicData>
        </a:graphic>
      </p:graphicFrame>
      <p:graphicFrame>
        <p:nvGraphicFramePr>
          <p:cNvPr id="5" name="Object 9"/>
          <p:cNvGraphicFramePr>
            <a:graphicFrameLocks noChangeAspect="1"/>
          </p:cNvGraphicFramePr>
          <p:nvPr>
            <p:extLst>
              <p:ext uri="{D42A27DB-BD31-4B8C-83A1-F6EECF244321}">
                <p14:modId xmlns:p14="http://schemas.microsoft.com/office/powerpoint/2010/main" val="753521316"/>
              </p:ext>
            </p:extLst>
          </p:nvPr>
        </p:nvGraphicFramePr>
        <p:xfrm>
          <a:off x="2732110" y="1664879"/>
          <a:ext cx="5033125" cy="398464"/>
        </p:xfrm>
        <a:graphic>
          <a:graphicData uri="http://schemas.openxmlformats.org/presentationml/2006/ole">
            <mc:AlternateContent xmlns:mc="http://schemas.openxmlformats.org/markup-compatibility/2006">
              <mc:Choice xmlns:v="urn:schemas-microsoft-com:vml" Requires="v">
                <p:oleObj spid="_x0000_s71845" r:id="rId5" imgW="3200400" imgH="254000" progId="Equation.3">
                  <p:embed/>
                </p:oleObj>
              </mc:Choice>
              <mc:Fallback>
                <p:oleObj r:id="rId5" imgW="3200400" imgH="254000" progId="Equation.3">
                  <p:embed/>
                  <p:pic>
                    <p:nvPicPr>
                      <p:cNvPr id="70659"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32110" y="1664879"/>
                        <a:ext cx="5033125" cy="398464"/>
                      </a:xfrm>
                      <a:prstGeom prst="rect">
                        <a:avLst/>
                      </a:prstGeom>
                      <a:noFill/>
                      <a:ln>
                        <a:noFill/>
                      </a:ln>
                    </p:spPr>
                  </p:pic>
                </p:oleObj>
              </mc:Fallback>
            </mc:AlternateContent>
          </a:graphicData>
        </a:graphic>
      </p:graphicFrame>
      <p:graphicFrame>
        <p:nvGraphicFramePr>
          <p:cNvPr id="6" name="Object 11"/>
          <p:cNvGraphicFramePr>
            <a:graphicFrameLocks noChangeAspect="1"/>
          </p:cNvGraphicFramePr>
          <p:nvPr>
            <p:extLst>
              <p:ext uri="{D42A27DB-BD31-4B8C-83A1-F6EECF244321}">
                <p14:modId xmlns:p14="http://schemas.microsoft.com/office/powerpoint/2010/main" val="3796308994"/>
              </p:ext>
            </p:extLst>
          </p:nvPr>
        </p:nvGraphicFramePr>
        <p:xfrm>
          <a:off x="8567737" y="1641490"/>
          <a:ext cx="916283" cy="422335"/>
        </p:xfrm>
        <a:graphic>
          <a:graphicData uri="http://schemas.openxmlformats.org/presentationml/2006/ole">
            <mc:AlternateContent xmlns:mc="http://schemas.openxmlformats.org/markup-compatibility/2006">
              <mc:Choice xmlns:v="urn:schemas-microsoft-com:vml" Requires="v">
                <p:oleObj spid="_x0000_s71846" r:id="rId7" imgW="520474" imgH="241195" progId="Equation.3">
                  <p:embed/>
                </p:oleObj>
              </mc:Choice>
              <mc:Fallback>
                <p:oleObj r:id="rId7" imgW="520474" imgH="241195" progId="Equation.3">
                  <p:embed/>
                  <p:pic>
                    <p:nvPicPr>
                      <p:cNvPr id="7066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567737" y="1641490"/>
                        <a:ext cx="916283" cy="422335"/>
                      </a:xfrm>
                      <a:prstGeom prst="rect">
                        <a:avLst/>
                      </a:prstGeom>
                      <a:noFill/>
                      <a:ln>
                        <a:noFill/>
                      </a:ln>
                    </p:spPr>
                  </p:pic>
                </p:oleObj>
              </mc:Fallback>
            </mc:AlternateContent>
          </a:graphicData>
        </a:graphic>
      </p:graphicFrame>
      <p:sp>
        <p:nvSpPr>
          <p:cNvPr id="7" name="AutoShape 12"/>
          <p:cNvSpPr>
            <a:spLocks noChangeArrowheads="1"/>
          </p:cNvSpPr>
          <p:nvPr/>
        </p:nvSpPr>
        <p:spPr bwMode="auto">
          <a:xfrm>
            <a:off x="7918450" y="1770137"/>
            <a:ext cx="504825" cy="142875"/>
          </a:xfrm>
          <a:prstGeom prst="rightArrow">
            <a:avLst>
              <a:gd name="adj1" fmla="val 50000"/>
              <a:gd name="adj2" fmla="val 88317"/>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8" name="Object 13"/>
          <p:cNvGraphicFramePr>
            <a:graphicFrameLocks noChangeAspect="1"/>
          </p:cNvGraphicFramePr>
          <p:nvPr>
            <p:extLst>
              <p:ext uri="{D42A27DB-BD31-4B8C-83A1-F6EECF244321}">
                <p14:modId xmlns:p14="http://schemas.microsoft.com/office/powerpoint/2010/main" val="3451842272"/>
              </p:ext>
            </p:extLst>
          </p:nvPr>
        </p:nvGraphicFramePr>
        <p:xfrm>
          <a:off x="4575130" y="2086385"/>
          <a:ext cx="3354432" cy="646656"/>
        </p:xfrm>
        <a:graphic>
          <a:graphicData uri="http://schemas.openxmlformats.org/presentationml/2006/ole">
            <mc:AlternateContent xmlns:mc="http://schemas.openxmlformats.org/markup-compatibility/2006">
              <mc:Choice xmlns:v="urn:schemas-microsoft-com:vml" Requires="v">
                <p:oleObj spid="_x0000_s71847" r:id="rId9" imgW="2438400" imgH="469900" progId="Equation.3">
                  <p:embed/>
                </p:oleObj>
              </mc:Choice>
              <mc:Fallback>
                <p:oleObj r:id="rId9" imgW="2438400" imgH="469900" progId="Equation.3">
                  <p:embed/>
                  <p:pic>
                    <p:nvPicPr>
                      <p:cNvPr id="70661"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75130" y="2086385"/>
                        <a:ext cx="3354432" cy="646656"/>
                      </a:xfrm>
                      <a:prstGeom prst="rect">
                        <a:avLst/>
                      </a:prstGeom>
                      <a:ln>
                        <a:noFill/>
                      </a:ln>
                    </p:spPr>
                  </p:pic>
                </p:oleObj>
              </mc:Fallback>
            </mc:AlternateContent>
          </a:graphicData>
        </a:graphic>
      </p:graphicFrame>
      <p:sp>
        <p:nvSpPr>
          <p:cNvPr id="9" name="AutoShape 15"/>
          <p:cNvSpPr>
            <a:spLocks noChangeArrowheads="1"/>
          </p:cNvSpPr>
          <p:nvPr/>
        </p:nvSpPr>
        <p:spPr bwMode="auto">
          <a:xfrm>
            <a:off x="6165850" y="2778200"/>
            <a:ext cx="215900" cy="360362"/>
          </a:xfrm>
          <a:prstGeom prst="downArrow">
            <a:avLst>
              <a:gd name="adj1" fmla="val 50000"/>
              <a:gd name="adj2" fmla="val 4172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vert="eaVert"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0" name="Object 17"/>
          <p:cNvGraphicFramePr>
            <a:graphicFrameLocks noChangeAspect="1"/>
          </p:cNvGraphicFramePr>
          <p:nvPr>
            <p:extLst>
              <p:ext uri="{D42A27DB-BD31-4B8C-83A1-F6EECF244321}">
                <p14:modId xmlns:p14="http://schemas.microsoft.com/office/powerpoint/2010/main" val="2722976306"/>
              </p:ext>
            </p:extLst>
          </p:nvPr>
        </p:nvGraphicFramePr>
        <p:xfrm>
          <a:off x="3100387" y="3914457"/>
          <a:ext cx="6562725" cy="495988"/>
        </p:xfrm>
        <a:graphic>
          <a:graphicData uri="http://schemas.openxmlformats.org/presentationml/2006/ole">
            <mc:AlternateContent xmlns:mc="http://schemas.openxmlformats.org/markup-compatibility/2006">
              <mc:Choice xmlns:v="urn:schemas-microsoft-com:vml" Requires="v">
                <p:oleObj spid="_x0000_s71848" r:id="rId11" imgW="3022600" imgH="228600" progId="Equations">
                  <p:embed/>
                </p:oleObj>
              </mc:Choice>
              <mc:Fallback>
                <p:oleObj r:id="rId11" imgW="3022600" imgH="228600" progId="Equations">
                  <p:embed/>
                  <p:pic>
                    <p:nvPicPr>
                      <p:cNvPr id="70662" name="Object 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100387" y="3914457"/>
                        <a:ext cx="6562725" cy="495988"/>
                      </a:xfrm>
                      <a:prstGeom prst="rect">
                        <a:avLst/>
                      </a:prstGeom>
                      <a:noFill/>
                      <a:ln>
                        <a:noFill/>
                      </a:ln>
                    </p:spPr>
                  </p:pic>
                </p:oleObj>
              </mc:Fallback>
            </mc:AlternateContent>
          </a:graphicData>
        </a:graphic>
      </p:graphicFrame>
      <p:sp>
        <p:nvSpPr>
          <p:cNvPr id="11" name="AutoShape 18"/>
          <p:cNvSpPr>
            <a:spLocks noChangeArrowheads="1"/>
          </p:cNvSpPr>
          <p:nvPr/>
        </p:nvSpPr>
        <p:spPr bwMode="auto">
          <a:xfrm>
            <a:off x="6165850" y="3570362"/>
            <a:ext cx="215900" cy="360363"/>
          </a:xfrm>
          <a:prstGeom prst="downArrow">
            <a:avLst>
              <a:gd name="adj1" fmla="val 50000"/>
              <a:gd name="adj2" fmla="val 4172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vert="eaVert"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2" name="Object 19"/>
          <p:cNvGraphicFramePr>
            <a:graphicFrameLocks noChangeAspect="1"/>
          </p:cNvGraphicFramePr>
          <p:nvPr>
            <p:extLst>
              <p:ext uri="{D42A27DB-BD31-4B8C-83A1-F6EECF244321}">
                <p14:modId xmlns:p14="http://schemas.microsoft.com/office/powerpoint/2010/main" val="2061756877"/>
              </p:ext>
            </p:extLst>
          </p:nvPr>
        </p:nvGraphicFramePr>
        <p:xfrm>
          <a:off x="6381750" y="3576340"/>
          <a:ext cx="813275" cy="375638"/>
        </p:xfrm>
        <a:graphic>
          <a:graphicData uri="http://schemas.openxmlformats.org/presentationml/2006/ole">
            <mc:AlternateContent xmlns:mc="http://schemas.openxmlformats.org/markup-compatibility/2006">
              <mc:Choice xmlns:v="urn:schemas-microsoft-com:vml" Requires="v">
                <p:oleObj spid="_x0000_s71849" r:id="rId13" imgW="520474" imgH="241195" progId="Equation.3">
                  <p:embed/>
                </p:oleObj>
              </mc:Choice>
              <mc:Fallback>
                <p:oleObj r:id="rId13" imgW="520474" imgH="241195" progId="Equation.3">
                  <p:embed/>
                  <p:pic>
                    <p:nvPicPr>
                      <p:cNvPr id="70663" name="Object 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81750" y="3576340"/>
                        <a:ext cx="813275" cy="375638"/>
                      </a:xfrm>
                      <a:prstGeom prst="rect">
                        <a:avLst/>
                      </a:prstGeom>
                      <a:noFill/>
                      <a:ln>
                        <a:noFill/>
                      </a:ln>
                    </p:spPr>
                  </p:pic>
                </p:oleObj>
              </mc:Fallback>
            </mc:AlternateContent>
          </a:graphicData>
        </a:graphic>
      </p:graphicFrame>
      <p:sp>
        <p:nvSpPr>
          <p:cNvPr id="13" name="Text Box 20"/>
          <p:cNvSpPr txBox="1">
            <a:spLocks noChangeArrowheads="1"/>
          </p:cNvSpPr>
          <p:nvPr/>
        </p:nvSpPr>
        <p:spPr bwMode="auto">
          <a:xfrm>
            <a:off x="1164432" y="1641490"/>
            <a:ext cx="16557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增益裕量</a:t>
            </a:r>
          </a:p>
        </p:txBody>
      </p:sp>
      <p:sp>
        <p:nvSpPr>
          <p:cNvPr id="14" name="Text Box 21"/>
          <p:cNvSpPr txBox="1">
            <a:spLocks noChangeArrowheads="1"/>
          </p:cNvSpPr>
          <p:nvPr/>
        </p:nvSpPr>
        <p:spPr bwMode="auto">
          <a:xfrm>
            <a:off x="1164432" y="4437453"/>
            <a:ext cx="124856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rPr>
              <a:t>相位裕量</a:t>
            </a:r>
          </a:p>
        </p:txBody>
      </p:sp>
      <p:graphicFrame>
        <p:nvGraphicFramePr>
          <p:cNvPr id="15" name="Object 22"/>
          <p:cNvGraphicFramePr>
            <a:graphicFrameLocks noChangeAspect="1"/>
          </p:cNvGraphicFramePr>
          <p:nvPr>
            <p:extLst>
              <p:ext uri="{D42A27DB-BD31-4B8C-83A1-F6EECF244321}">
                <p14:modId xmlns:p14="http://schemas.microsoft.com/office/powerpoint/2010/main" val="3689924208"/>
              </p:ext>
            </p:extLst>
          </p:nvPr>
        </p:nvGraphicFramePr>
        <p:xfrm>
          <a:off x="3236913" y="4927675"/>
          <a:ext cx="675996" cy="367184"/>
        </p:xfrm>
        <a:graphic>
          <a:graphicData uri="http://schemas.openxmlformats.org/presentationml/2006/ole">
            <mc:AlternateContent xmlns:mc="http://schemas.openxmlformats.org/markup-compatibility/2006">
              <mc:Choice xmlns:v="urn:schemas-microsoft-com:vml" Requires="v">
                <p:oleObj spid="_x0000_s71850" r:id="rId14" imgW="419100" imgH="228600" progId="Equation.3">
                  <p:embed/>
                </p:oleObj>
              </mc:Choice>
              <mc:Fallback>
                <p:oleObj r:id="rId14" imgW="419100" imgH="228600" progId="Equation.3">
                  <p:embed/>
                  <p:pic>
                    <p:nvPicPr>
                      <p:cNvPr id="70664" name="Object 2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236913" y="4927675"/>
                        <a:ext cx="675996" cy="367184"/>
                      </a:xfrm>
                      <a:prstGeom prst="rect">
                        <a:avLst/>
                      </a:prstGeom>
                      <a:noFill/>
                      <a:ln>
                        <a:noFill/>
                      </a:ln>
                    </p:spPr>
                  </p:pic>
                </p:oleObj>
              </mc:Fallback>
            </mc:AlternateContent>
          </a:graphicData>
        </a:graphic>
      </p:graphicFrame>
      <p:graphicFrame>
        <p:nvGraphicFramePr>
          <p:cNvPr id="16" name="Object 23"/>
          <p:cNvGraphicFramePr>
            <a:graphicFrameLocks noChangeAspect="1"/>
          </p:cNvGraphicFramePr>
          <p:nvPr>
            <p:extLst>
              <p:ext uri="{D42A27DB-BD31-4B8C-83A1-F6EECF244321}">
                <p14:modId xmlns:p14="http://schemas.microsoft.com/office/powerpoint/2010/main" val="1256449322"/>
              </p:ext>
            </p:extLst>
          </p:nvPr>
        </p:nvGraphicFramePr>
        <p:xfrm>
          <a:off x="4710113" y="4919737"/>
          <a:ext cx="4854367" cy="389781"/>
        </p:xfrm>
        <a:graphic>
          <a:graphicData uri="http://schemas.openxmlformats.org/presentationml/2006/ole">
            <mc:AlternateContent xmlns:mc="http://schemas.openxmlformats.org/markup-compatibility/2006">
              <mc:Choice xmlns:v="urn:schemas-microsoft-com:vml" Requires="v">
                <p:oleObj spid="_x0000_s71851" r:id="rId16" imgW="3009900" imgH="241300" progId="Equation.3">
                  <p:embed/>
                </p:oleObj>
              </mc:Choice>
              <mc:Fallback>
                <p:oleObj r:id="rId16" imgW="3009900" imgH="241300" progId="Equation.3">
                  <p:embed/>
                  <p:pic>
                    <p:nvPicPr>
                      <p:cNvPr id="70665" name="Object 2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710113" y="4919737"/>
                        <a:ext cx="4854367" cy="389781"/>
                      </a:xfrm>
                      <a:prstGeom prst="rect">
                        <a:avLst/>
                      </a:prstGeom>
                      <a:noFill/>
                      <a:ln>
                        <a:noFill/>
                      </a:ln>
                    </p:spPr>
                  </p:pic>
                </p:oleObj>
              </mc:Fallback>
            </mc:AlternateContent>
          </a:graphicData>
        </a:graphic>
      </p:graphicFrame>
      <p:sp>
        <p:nvSpPr>
          <p:cNvPr id="17" name="AutoShape 24"/>
          <p:cNvSpPr>
            <a:spLocks noChangeArrowheads="1"/>
          </p:cNvSpPr>
          <p:nvPr/>
        </p:nvSpPr>
        <p:spPr bwMode="auto">
          <a:xfrm>
            <a:off x="4043363" y="5048325"/>
            <a:ext cx="598793" cy="171352"/>
          </a:xfrm>
          <a:prstGeom prst="rightArrow">
            <a:avLst>
              <a:gd name="adj1" fmla="val 50000"/>
              <a:gd name="adj2" fmla="val 87347"/>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8" name="Object 25"/>
          <p:cNvGraphicFramePr>
            <a:graphicFrameLocks noChangeAspect="1"/>
          </p:cNvGraphicFramePr>
          <p:nvPr>
            <p:extLst>
              <p:ext uri="{D42A27DB-BD31-4B8C-83A1-F6EECF244321}">
                <p14:modId xmlns:p14="http://schemas.microsoft.com/office/powerpoint/2010/main" val="4294435342"/>
              </p:ext>
            </p:extLst>
          </p:nvPr>
        </p:nvGraphicFramePr>
        <p:xfrm>
          <a:off x="4732338" y="5396781"/>
          <a:ext cx="4074808" cy="389780"/>
        </p:xfrm>
        <a:graphic>
          <a:graphicData uri="http://schemas.openxmlformats.org/presentationml/2006/ole">
            <mc:AlternateContent xmlns:mc="http://schemas.openxmlformats.org/markup-compatibility/2006">
              <mc:Choice xmlns:v="urn:schemas-microsoft-com:vml" Requires="v">
                <p:oleObj spid="_x0000_s71852" r:id="rId18" imgW="2527300" imgH="241300" progId="Equation.3">
                  <p:embed/>
                </p:oleObj>
              </mc:Choice>
              <mc:Fallback>
                <p:oleObj r:id="rId18" imgW="2527300" imgH="241300" progId="Equation.3">
                  <p:embed/>
                  <p:pic>
                    <p:nvPicPr>
                      <p:cNvPr id="70666" name="Object 25"/>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732338" y="5396781"/>
                        <a:ext cx="4074808" cy="389780"/>
                      </a:xfrm>
                      <a:prstGeom prst="rect">
                        <a:avLst/>
                      </a:prstGeom>
                      <a:noFill/>
                      <a:ln>
                        <a:noFill/>
                      </a:ln>
                    </p:spPr>
                  </p:pic>
                </p:oleObj>
              </mc:Fallback>
            </mc:AlternateContent>
          </a:graphicData>
        </a:graphic>
      </p:graphicFrame>
      <p:sp>
        <p:nvSpPr>
          <p:cNvPr id="19" name="TextBox 21"/>
          <p:cNvSpPr txBox="1">
            <a:spLocks noChangeArrowheads="1"/>
          </p:cNvSpPr>
          <p:nvPr/>
        </p:nvSpPr>
        <p:spPr bwMode="auto">
          <a:xfrm>
            <a:off x="1164432" y="5990410"/>
            <a:ext cx="54006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latin typeface="+mn-ea"/>
                <a:ea typeface="+mn-ea"/>
              </a:rPr>
              <a:t>因为</a:t>
            </a:r>
            <a:r>
              <a:rPr lang="en-US" altLang="zh-CN" sz="2000" b="1" dirty="0" smtClean="0">
                <a:latin typeface="+mj-ea"/>
                <a:ea typeface="+mj-ea"/>
              </a:rPr>
              <a:t>20lgK</a:t>
            </a:r>
            <a:r>
              <a:rPr lang="en-US" altLang="zh-CN" sz="2000" b="1" baseline="-25000" dirty="0" smtClean="0">
                <a:latin typeface="+mj-ea"/>
                <a:ea typeface="+mj-ea"/>
              </a:rPr>
              <a:t>g</a:t>
            </a:r>
            <a:r>
              <a:rPr lang="en-US" altLang="zh-CN" sz="2000" b="1" dirty="0" smtClean="0">
                <a:latin typeface="+mj-ea"/>
                <a:ea typeface="+mj-ea"/>
              </a:rPr>
              <a:t>&gt;0 </a:t>
            </a:r>
            <a:r>
              <a:rPr lang="zh-CN" altLang="en-US" sz="2000" dirty="0" smtClean="0">
                <a:latin typeface="+mn-ea"/>
                <a:ea typeface="+mn-ea"/>
              </a:rPr>
              <a:t>和 </a:t>
            </a:r>
            <a:r>
              <a:rPr lang="en-US" altLang="zh-CN" sz="2000" b="1" dirty="0" smtClean="0">
                <a:latin typeface="+mj-ea"/>
                <a:ea typeface="+mj-ea"/>
              </a:rPr>
              <a:t>ɣ&gt;0</a:t>
            </a:r>
            <a:r>
              <a:rPr lang="zh-CN" altLang="en-US" sz="2000" dirty="0">
                <a:latin typeface="+mn-ea"/>
                <a:ea typeface="+mn-ea"/>
              </a:rPr>
              <a:t>，则闭环系统稳定</a:t>
            </a:r>
          </a:p>
        </p:txBody>
      </p:sp>
    </p:spTree>
    <p:extLst>
      <p:ext uri="{BB962C8B-B14F-4D97-AF65-F5344CB8AC3E}">
        <p14:creationId xmlns:p14="http://schemas.microsoft.com/office/powerpoint/2010/main" val="70958390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5.4 </a:t>
            </a:r>
            <a:r>
              <a:rPr lang="zh-CN" altLang="en-US" dirty="0"/>
              <a:t>控制系统的</a:t>
            </a:r>
            <a:r>
              <a:rPr lang="zh-CN" altLang="en-US" dirty="0" smtClean="0"/>
              <a:t>相对稳定性</a:t>
            </a:r>
            <a:endParaRPr lang="zh-CN" altLang="en-US" dirty="0"/>
          </a:p>
        </p:txBody>
      </p:sp>
      <p:sp>
        <p:nvSpPr>
          <p:cNvPr id="3" name="Text Box 6"/>
          <p:cNvSpPr txBox="1">
            <a:spLocks noChangeArrowheads="1"/>
          </p:cNvSpPr>
          <p:nvPr/>
        </p:nvSpPr>
        <p:spPr bwMode="auto">
          <a:xfrm>
            <a:off x="515938" y="1116025"/>
            <a:ext cx="5689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dirty="0">
                <a:latin typeface="+mj-ea"/>
                <a:ea typeface="+mj-ea"/>
              </a:rPr>
              <a:t>（</a:t>
            </a:r>
            <a:r>
              <a:rPr lang="en-US" altLang="zh-CN" sz="2000" b="1" dirty="0">
                <a:latin typeface="+mj-ea"/>
                <a:ea typeface="+mj-ea"/>
              </a:rPr>
              <a:t>2</a:t>
            </a:r>
            <a:r>
              <a:rPr lang="zh-CN" altLang="en-US" sz="2000" b="1" dirty="0">
                <a:latin typeface="+mj-ea"/>
                <a:ea typeface="+mj-ea"/>
              </a:rPr>
              <a:t>）</a:t>
            </a:r>
            <a:r>
              <a:rPr lang="en-US" altLang="zh-CN" sz="2000" b="1" dirty="0">
                <a:latin typeface="+mj-ea"/>
                <a:ea typeface="+mj-ea"/>
              </a:rPr>
              <a:t>20lgK</a:t>
            </a:r>
            <a:r>
              <a:rPr lang="el-GR" altLang="zh-CN" sz="2000" b="1" baseline="-25000" dirty="0">
                <a:latin typeface="+mj-ea"/>
                <a:ea typeface="+mj-ea"/>
              </a:rPr>
              <a:t>g</a:t>
            </a:r>
            <a:r>
              <a:rPr lang="en-US" altLang="zh-CN" sz="2000" b="1" dirty="0">
                <a:latin typeface="+mj-ea"/>
                <a:ea typeface="+mj-ea"/>
              </a:rPr>
              <a:t>=20dB,</a:t>
            </a:r>
            <a:r>
              <a:rPr lang="el-GR" altLang="zh-CN" sz="2000" b="1" dirty="0">
                <a:latin typeface="+mj-ea"/>
                <a:ea typeface="+mj-ea"/>
              </a:rPr>
              <a:t>γ≥40</a:t>
            </a:r>
            <a:r>
              <a:rPr lang="el-GR" altLang="zh-CN" sz="2000" b="1" baseline="30000" dirty="0">
                <a:latin typeface="+mj-ea"/>
                <a:ea typeface="+mj-ea"/>
              </a:rPr>
              <a:t>0</a:t>
            </a:r>
            <a:r>
              <a:rPr lang="en-US" altLang="zh-CN" sz="2000" b="1" dirty="0">
                <a:latin typeface="+mj-ea"/>
                <a:ea typeface="+mj-ea"/>
              </a:rPr>
              <a:t>,K=?</a:t>
            </a:r>
            <a:endParaRPr lang="el-GR" altLang="zh-CN" sz="2000" b="1" dirty="0">
              <a:latin typeface="+mj-ea"/>
              <a:ea typeface="+mj-ea"/>
              <a:cs typeface="Times New Roman" panose="02020603050405020304" pitchFamily="18" charset="0"/>
            </a:endParaRPr>
          </a:p>
        </p:txBody>
      </p:sp>
      <p:graphicFrame>
        <p:nvGraphicFramePr>
          <p:cNvPr id="4" name="Object 7"/>
          <p:cNvGraphicFramePr>
            <a:graphicFrameLocks noChangeAspect="1"/>
          </p:cNvGraphicFramePr>
          <p:nvPr>
            <p:extLst>
              <p:ext uri="{D42A27DB-BD31-4B8C-83A1-F6EECF244321}">
                <p14:modId xmlns:p14="http://schemas.microsoft.com/office/powerpoint/2010/main" val="3193646442"/>
              </p:ext>
            </p:extLst>
          </p:nvPr>
        </p:nvGraphicFramePr>
        <p:xfrm>
          <a:off x="3087688" y="2104229"/>
          <a:ext cx="5153025" cy="477838"/>
        </p:xfrm>
        <a:graphic>
          <a:graphicData uri="http://schemas.openxmlformats.org/presentationml/2006/ole">
            <mc:AlternateContent xmlns:mc="http://schemas.openxmlformats.org/markup-compatibility/2006">
              <mc:Choice xmlns:v="urn:schemas-microsoft-com:vml" Requires="v">
                <p:oleObj spid="_x0000_s72842" r:id="rId3" imgW="2866468" imgH="266353" progId="Equations">
                  <p:embed/>
                </p:oleObj>
              </mc:Choice>
              <mc:Fallback>
                <p:oleObj r:id="rId3" imgW="2866468" imgH="266353" progId="Equations">
                  <p:embed/>
                  <p:pic>
                    <p:nvPicPr>
                      <p:cNvPr id="71682"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7688" y="2104229"/>
                        <a:ext cx="5153025"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8"/>
          <p:cNvGraphicFramePr>
            <a:graphicFrameLocks noChangeAspect="1"/>
          </p:cNvGraphicFramePr>
          <p:nvPr>
            <p:extLst>
              <p:ext uri="{D42A27DB-BD31-4B8C-83A1-F6EECF244321}">
                <p14:modId xmlns:p14="http://schemas.microsoft.com/office/powerpoint/2010/main" val="149019302"/>
              </p:ext>
            </p:extLst>
          </p:nvPr>
        </p:nvGraphicFramePr>
        <p:xfrm>
          <a:off x="3087688" y="1662506"/>
          <a:ext cx="4351337" cy="344487"/>
        </p:xfrm>
        <a:graphic>
          <a:graphicData uri="http://schemas.openxmlformats.org/presentationml/2006/ole">
            <mc:AlternateContent xmlns:mc="http://schemas.openxmlformats.org/markup-compatibility/2006">
              <mc:Choice xmlns:v="urn:schemas-microsoft-com:vml" Requires="v">
                <p:oleObj spid="_x0000_s72843" r:id="rId5" imgW="3200400" imgH="254000" progId="Equation.3">
                  <p:embed/>
                </p:oleObj>
              </mc:Choice>
              <mc:Fallback>
                <p:oleObj r:id="rId5" imgW="3200400" imgH="254000" progId="Equation.3">
                  <p:embed/>
                  <p:pic>
                    <p:nvPicPr>
                      <p:cNvPr id="71683"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87688" y="1662506"/>
                        <a:ext cx="4351337" cy="344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9"/>
          <p:cNvGraphicFramePr>
            <a:graphicFrameLocks noChangeAspect="1"/>
          </p:cNvGraphicFramePr>
          <p:nvPr>
            <p:extLst>
              <p:ext uri="{D42A27DB-BD31-4B8C-83A1-F6EECF244321}">
                <p14:modId xmlns:p14="http://schemas.microsoft.com/office/powerpoint/2010/main" val="1137601819"/>
              </p:ext>
            </p:extLst>
          </p:nvPr>
        </p:nvGraphicFramePr>
        <p:xfrm>
          <a:off x="8345488" y="1670842"/>
          <a:ext cx="708025" cy="327025"/>
        </p:xfrm>
        <a:graphic>
          <a:graphicData uri="http://schemas.openxmlformats.org/presentationml/2006/ole">
            <mc:AlternateContent xmlns:mc="http://schemas.openxmlformats.org/markup-compatibility/2006">
              <mc:Choice xmlns:v="urn:schemas-microsoft-com:vml" Requires="v">
                <p:oleObj spid="_x0000_s72844" r:id="rId7" imgW="520474" imgH="241195" progId="Equation.3">
                  <p:embed/>
                </p:oleObj>
              </mc:Choice>
              <mc:Fallback>
                <p:oleObj r:id="rId7" imgW="520474" imgH="241195" progId="Equation.3">
                  <p:embed/>
                  <p:pic>
                    <p:nvPicPr>
                      <p:cNvPr id="71684"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45488" y="1670842"/>
                        <a:ext cx="708025"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AutoShape 10"/>
          <p:cNvSpPr>
            <a:spLocks noChangeArrowheads="1"/>
          </p:cNvSpPr>
          <p:nvPr/>
        </p:nvSpPr>
        <p:spPr bwMode="auto">
          <a:xfrm>
            <a:off x="7696200" y="1743867"/>
            <a:ext cx="504825" cy="142875"/>
          </a:xfrm>
          <a:prstGeom prst="rightArrow">
            <a:avLst>
              <a:gd name="adj1" fmla="val 50000"/>
              <a:gd name="adj2" fmla="val 88317"/>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8" name="Object 11"/>
          <p:cNvGraphicFramePr>
            <a:graphicFrameLocks noChangeAspect="1"/>
          </p:cNvGraphicFramePr>
          <p:nvPr>
            <p:extLst>
              <p:ext uri="{D42A27DB-BD31-4B8C-83A1-F6EECF244321}">
                <p14:modId xmlns:p14="http://schemas.microsoft.com/office/powerpoint/2010/main" val="3116753057"/>
              </p:ext>
            </p:extLst>
          </p:nvPr>
        </p:nvGraphicFramePr>
        <p:xfrm>
          <a:off x="3087688" y="2917400"/>
          <a:ext cx="5940425" cy="652463"/>
        </p:xfrm>
        <a:graphic>
          <a:graphicData uri="http://schemas.openxmlformats.org/presentationml/2006/ole">
            <mc:AlternateContent xmlns:mc="http://schemas.openxmlformats.org/markup-compatibility/2006">
              <mc:Choice xmlns:v="urn:schemas-microsoft-com:vml" Requires="v">
                <p:oleObj spid="_x0000_s72845" r:id="rId9" imgW="4279900" imgH="469900" progId="Equation.3">
                  <p:embed/>
                </p:oleObj>
              </mc:Choice>
              <mc:Fallback>
                <p:oleObj r:id="rId9" imgW="4279900" imgH="469900" progId="Equation.3">
                  <p:embed/>
                  <p:pic>
                    <p:nvPicPr>
                      <p:cNvPr id="71685"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87688" y="2917400"/>
                        <a:ext cx="5940425"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AutoShape 14"/>
          <p:cNvSpPr>
            <a:spLocks noChangeArrowheads="1"/>
          </p:cNvSpPr>
          <p:nvPr/>
        </p:nvSpPr>
        <p:spPr bwMode="auto">
          <a:xfrm>
            <a:off x="6040438" y="2607467"/>
            <a:ext cx="215900" cy="360362"/>
          </a:xfrm>
          <a:prstGeom prst="downArrow">
            <a:avLst>
              <a:gd name="adj1" fmla="val 50000"/>
              <a:gd name="adj2" fmla="val 4172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vert="eaVert"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0" name="Object 15"/>
          <p:cNvGraphicFramePr>
            <a:graphicFrameLocks noChangeAspect="1"/>
          </p:cNvGraphicFramePr>
          <p:nvPr>
            <p:extLst>
              <p:ext uri="{D42A27DB-BD31-4B8C-83A1-F6EECF244321}">
                <p14:modId xmlns:p14="http://schemas.microsoft.com/office/powerpoint/2010/main" val="3002604063"/>
              </p:ext>
            </p:extLst>
          </p:nvPr>
        </p:nvGraphicFramePr>
        <p:xfrm>
          <a:off x="6256338" y="2607467"/>
          <a:ext cx="708025" cy="327025"/>
        </p:xfrm>
        <a:graphic>
          <a:graphicData uri="http://schemas.openxmlformats.org/presentationml/2006/ole">
            <mc:AlternateContent xmlns:mc="http://schemas.openxmlformats.org/markup-compatibility/2006">
              <mc:Choice xmlns:v="urn:schemas-microsoft-com:vml" Requires="v">
                <p:oleObj spid="_x0000_s72846" r:id="rId11" imgW="520474" imgH="241195" progId="Equation.3">
                  <p:embed/>
                </p:oleObj>
              </mc:Choice>
              <mc:Fallback>
                <p:oleObj r:id="rId11" imgW="520474" imgH="241195" progId="Equation.3">
                  <p:embed/>
                  <p:pic>
                    <p:nvPicPr>
                      <p:cNvPr id="71686" name="Object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56338" y="2607467"/>
                        <a:ext cx="708025"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 name="Object 19"/>
          <p:cNvGraphicFramePr>
            <a:graphicFrameLocks noChangeAspect="1"/>
          </p:cNvGraphicFramePr>
          <p:nvPr>
            <p:extLst>
              <p:ext uri="{D42A27DB-BD31-4B8C-83A1-F6EECF244321}">
                <p14:modId xmlns:p14="http://schemas.microsoft.com/office/powerpoint/2010/main" val="238355818"/>
              </p:ext>
            </p:extLst>
          </p:nvPr>
        </p:nvGraphicFramePr>
        <p:xfrm>
          <a:off x="3160713" y="4610814"/>
          <a:ext cx="6480175" cy="374650"/>
        </p:xfrm>
        <a:graphic>
          <a:graphicData uri="http://schemas.openxmlformats.org/presentationml/2006/ole">
            <mc:AlternateContent xmlns:mc="http://schemas.openxmlformats.org/markup-compatibility/2006">
              <mc:Choice xmlns:v="urn:schemas-microsoft-com:vml" Requires="v">
                <p:oleObj spid="_x0000_s72847" r:id="rId12" imgW="4178300" imgH="241300" progId="Equation.3">
                  <p:embed/>
                </p:oleObj>
              </mc:Choice>
              <mc:Fallback>
                <p:oleObj r:id="rId12" imgW="4178300" imgH="241300" progId="Equation.3">
                  <p:embed/>
                  <p:pic>
                    <p:nvPicPr>
                      <p:cNvPr id="71687" name="Object 19"/>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160713" y="4610814"/>
                        <a:ext cx="6480175"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2" name="Object 22"/>
          <p:cNvGraphicFramePr>
            <a:graphicFrameLocks noChangeAspect="1"/>
          </p:cNvGraphicFramePr>
          <p:nvPr>
            <p:extLst>
              <p:ext uri="{D42A27DB-BD31-4B8C-83A1-F6EECF244321}">
                <p14:modId xmlns:p14="http://schemas.microsoft.com/office/powerpoint/2010/main" val="2732165470"/>
              </p:ext>
            </p:extLst>
          </p:nvPr>
        </p:nvGraphicFramePr>
        <p:xfrm>
          <a:off x="3160713" y="3810766"/>
          <a:ext cx="4535487" cy="366713"/>
        </p:xfrm>
        <a:graphic>
          <a:graphicData uri="http://schemas.openxmlformats.org/presentationml/2006/ole">
            <mc:AlternateContent xmlns:mc="http://schemas.openxmlformats.org/markup-compatibility/2006">
              <mc:Choice xmlns:v="urn:schemas-microsoft-com:vml" Requires="v">
                <p:oleObj spid="_x0000_s72848" r:id="rId14" imgW="2984500" imgH="241300" progId="Equation.3">
                  <p:embed/>
                </p:oleObj>
              </mc:Choice>
              <mc:Fallback>
                <p:oleObj r:id="rId14" imgW="2984500" imgH="241300" progId="Equation.3">
                  <p:embed/>
                  <p:pic>
                    <p:nvPicPr>
                      <p:cNvPr id="71688" name="Object 2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160713" y="3810766"/>
                        <a:ext cx="45354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3" name="AutoShape 23"/>
          <p:cNvSpPr>
            <a:spLocks noChangeArrowheads="1"/>
          </p:cNvSpPr>
          <p:nvPr/>
        </p:nvSpPr>
        <p:spPr bwMode="auto">
          <a:xfrm>
            <a:off x="5464175" y="4213965"/>
            <a:ext cx="215900" cy="360363"/>
          </a:xfrm>
          <a:prstGeom prst="downArrow">
            <a:avLst>
              <a:gd name="adj1" fmla="val 50000"/>
              <a:gd name="adj2" fmla="val 4172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vert="eaVert"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4" name="Object 26"/>
          <p:cNvGraphicFramePr>
            <a:graphicFrameLocks noChangeAspect="1"/>
          </p:cNvGraphicFramePr>
          <p:nvPr>
            <p:extLst>
              <p:ext uri="{D42A27DB-BD31-4B8C-83A1-F6EECF244321}">
                <p14:modId xmlns:p14="http://schemas.microsoft.com/office/powerpoint/2010/main" val="474703618"/>
              </p:ext>
            </p:extLst>
          </p:nvPr>
        </p:nvGraphicFramePr>
        <p:xfrm>
          <a:off x="2569369" y="5119714"/>
          <a:ext cx="7662862" cy="374650"/>
        </p:xfrm>
        <a:graphic>
          <a:graphicData uri="http://schemas.openxmlformats.org/presentationml/2006/ole">
            <mc:AlternateContent xmlns:mc="http://schemas.openxmlformats.org/markup-compatibility/2006">
              <mc:Choice xmlns:v="urn:schemas-microsoft-com:vml" Requires="v">
                <p:oleObj spid="_x0000_s72849" r:id="rId16" imgW="5969000" imgH="292100" progId="Equations">
                  <p:embed/>
                </p:oleObj>
              </mc:Choice>
              <mc:Fallback>
                <p:oleObj r:id="rId16" imgW="5969000" imgH="292100" progId="Equations">
                  <p:embed/>
                  <p:pic>
                    <p:nvPicPr>
                      <p:cNvPr id="71689" name="Object 2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569369" y="5119714"/>
                        <a:ext cx="7662862"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5" name="Text Box 28"/>
          <p:cNvSpPr txBox="1">
            <a:spLocks noChangeArrowheads="1"/>
          </p:cNvSpPr>
          <p:nvPr/>
        </p:nvSpPr>
        <p:spPr bwMode="auto">
          <a:xfrm>
            <a:off x="515938" y="5611439"/>
            <a:ext cx="11160125" cy="87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1162050" indent="-1162050" eaLnBrk="1" hangingPunct="1">
              <a:lnSpc>
                <a:spcPct val="150000"/>
              </a:lnSpc>
            </a:pPr>
            <a:r>
              <a:rPr lang="zh-CN" altLang="en-US" dirty="0">
                <a:latin typeface="+mn-ea"/>
                <a:ea typeface="+mn-ea"/>
              </a:rPr>
              <a:t>计算可知：当</a:t>
            </a:r>
            <a:r>
              <a:rPr lang="en-US" altLang="zh-CN" b="1" dirty="0">
                <a:latin typeface="+mj-ea"/>
                <a:ea typeface="+mj-ea"/>
              </a:rPr>
              <a:t>K=5.22</a:t>
            </a:r>
            <a:r>
              <a:rPr lang="zh-CN" altLang="en-US" dirty="0">
                <a:latin typeface="+mn-ea"/>
                <a:ea typeface="+mn-ea"/>
              </a:rPr>
              <a:t>时，</a:t>
            </a:r>
            <a:r>
              <a:rPr lang="en-US" altLang="zh-CN" b="1" dirty="0">
                <a:latin typeface="+mj-ea"/>
                <a:ea typeface="+mj-ea"/>
              </a:rPr>
              <a:t>L(</a:t>
            </a:r>
            <a:r>
              <a:rPr lang="el-GR" altLang="zh-CN" b="1" dirty="0">
                <a:latin typeface="+mj-ea"/>
                <a:ea typeface="+mj-ea"/>
              </a:rPr>
              <a:t>ω</a:t>
            </a:r>
            <a:r>
              <a:rPr lang="el-GR" altLang="zh-CN" b="1" baseline="-25000" dirty="0">
                <a:latin typeface="+mj-ea"/>
                <a:ea typeface="+mj-ea"/>
              </a:rPr>
              <a:t>g</a:t>
            </a:r>
            <a:r>
              <a:rPr lang="en-US" altLang="zh-CN" b="1" dirty="0">
                <a:latin typeface="+mj-ea"/>
                <a:ea typeface="+mj-ea"/>
              </a:rPr>
              <a:t>)=13.6dB&lt;20dB</a:t>
            </a:r>
            <a:r>
              <a:rPr lang="zh-CN" altLang="en-US" dirty="0">
                <a:latin typeface="+mn-ea"/>
                <a:ea typeface="+mn-ea"/>
              </a:rPr>
              <a:t>，不满足要求；</a:t>
            </a:r>
            <a:r>
              <a:rPr lang="en-US" altLang="zh-CN" b="1" dirty="0">
                <a:latin typeface="+mj-ea"/>
                <a:ea typeface="+mj-ea"/>
              </a:rPr>
              <a:t>K=2.5</a:t>
            </a:r>
            <a:r>
              <a:rPr lang="zh-CN" altLang="en-US" dirty="0">
                <a:latin typeface="+mn-ea"/>
                <a:ea typeface="+mn-ea"/>
              </a:rPr>
              <a:t>时，可同时满足</a:t>
            </a:r>
            <a:r>
              <a:rPr lang="en-US" altLang="zh-CN" b="1" dirty="0">
                <a:latin typeface="+mj-ea"/>
                <a:ea typeface="+mj-ea"/>
              </a:rPr>
              <a:t>L(</a:t>
            </a:r>
            <a:r>
              <a:rPr lang="el-GR" altLang="zh-CN" b="1" dirty="0">
                <a:latin typeface="+mj-ea"/>
                <a:ea typeface="+mj-ea"/>
              </a:rPr>
              <a:t>ω</a:t>
            </a:r>
            <a:r>
              <a:rPr lang="el-GR" altLang="zh-CN" b="1" baseline="-25000" dirty="0">
                <a:latin typeface="+mj-ea"/>
                <a:ea typeface="+mj-ea"/>
              </a:rPr>
              <a:t>g</a:t>
            </a:r>
            <a:r>
              <a:rPr lang="en-US" altLang="zh-CN" b="1" dirty="0">
                <a:latin typeface="+mj-ea"/>
                <a:ea typeface="+mj-ea"/>
              </a:rPr>
              <a:t>)</a:t>
            </a:r>
            <a:r>
              <a:rPr lang="el-GR" altLang="zh-CN" b="1" dirty="0">
                <a:latin typeface="+mj-ea"/>
                <a:ea typeface="+mj-ea"/>
              </a:rPr>
              <a:t>≥</a:t>
            </a:r>
            <a:r>
              <a:rPr lang="en-US" altLang="zh-CN" b="1" dirty="0">
                <a:latin typeface="+mj-ea"/>
                <a:ea typeface="+mj-ea"/>
              </a:rPr>
              <a:t> 20dB,</a:t>
            </a:r>
            <a:r>
              <a:rPr lang="el-GR" altLang="zh-CN" b="1" dirty="0">
                <a:latin typeface="+mj-ea"/>
                <a:ea typeface="+mj-ea"/>
              </a:rPr>
              <a:t>γ≥40</a:t>
            </a:r>
            <a:r>
              <a:rPr lang="el-GR" altLang="zh-CN" b="1" baseline="30000" dirty="0">
                <a:latin typeface="+mj-ea"/>
                <a:ea typeface="+mj-ea"/>
              </a:rPr>
              <a:t>0</a:t>
            </a:r>
            <a:endParaRPr lang="el-GR" altLang="zh-CN" b="1" baseline="30000" dirty="0">
              <a:latin typeface="+mj-ea"/>
              <a:ea typeface="+mj-ea"/>
              <a:cs typeface="Times New Roman" panose="02020603050405020304" pitchFamily="18" charset="0"/>
            </a:endParaRPr>
          </a:p>
        </p:txBody>
      </p:sp>
    </p:spTree>
    <p:extLst>
      <p:ext uri="{BB962C8B-B14F-4D97-AF65-F5344CB8AC3E}">
        <p14:creationId xmlns:p14="http://schemas.microsoft.com/office/powerpoint/2010/main" val="297519079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5.4 </a:t>
            </a:r>
            <a:r>
              <a:rPr lang="zh-CN" altLang="en-US" dirty="0"/>
              <a:t>控制系统的</a:t>
            </a:r>
            <a:r>
              <a:rPr lang="zh-CN" altLang="en-US" dirty="0" smtClean="0"/>
              <a:t>相对稳定性</a:t>
            </a:r>
            <a:endParaRPr lang="zh-CN" altLang="en-US" dirty="0"/>
          </a:p>
        </p:txBody>
      </p:sp>
      <p:sp>
        <p:nvSpPr>
          <p:cNvPr id="3" name="Text Box 6"/>
          <p:cNvSpPr txBox="1">
            <a:spLocks noChangeArrowheads="1"/>
          </p:cNvSpPr>
          <p:nvPr/>
        </p:nvSpPr>
        <p:spPr bwMode="auto">
          <a:xfrm>
            <a:off x="515938" y="1111252"/>
            <a:ext cx="7416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例</a:t>
            </a:r>
            <a:r>
              <a:rPr lang="en-US" altLang="zh-CN" sz="2000" b="1" dirty="0">
                <a:latin typeface="+mj-ea"/>
                <a:ea typeface="+mj-ea"/>
              </a:rPr>
              <a:t>11</a:t>
            </a:r>
            <a:r>
              <a:rPr lang="zh-CN" altLang="en-US" sz="2000" dirty="0">
                <a:latin typeface="+mn-ea"/>
                <a:ea typeface="+mn-ea"/>
              </a:rPr>
              <a:t>：已知单位反馈控制系统的开环传递函数为</a:t>
            </a:r>
          </a:p>
        </p:txBody>
      </p:sp>
      <p:graphicFrame>
        <p:nvGraphicFramePr>
          <p:cNvPr id="4" name="Object 7"/>
          <p:cNvGraphicFramePr>
            <a:graphicFrameLocks noChangeAspect="1"/>
          </p:cNvGraphicFramePr>
          <p:nvPr>
            <p:extLst>
              <p:ext uri="{D42A27DB-BD31-4B8C-83A1-F6EECF244321}">
                <p14:modId xmlns:p14="http://schemas.microsoft.com/office/powerpoint/2010/main" val="4286131798"/>
              </p:ext>
            </p:extLst>
          </p:nvPr>
        </p:nvGraphicFramePr>
        <p:xfrm>
          <a:off x="4452938" y="1554957"/>
          <a:ext cx="3479800" cy="663575"/>
        </p:xfrm>
        <a:graphic>
          <a:graphicData uri="http://schemas.openxmlformats.org/presentationml/2006/ole">
            <mc:AlternateContent xmlns:mc="http://schemas.openxmlformats.org/markup-compatibility/2006">
              <mc:Choice xmlns:v="urn:schemas-microsoft-com:vml" Requires="v">
                <p:oleObj spid="_x0000_s73810" r:id="rId3" imgW="2260600" imgH="431800" progId="Equation.3">
                  <p:embed/>
                </p:oleObj>
              </mc:Choice>
              <mc:Fallback>
                <p:oleObj r:id="rId3" imgW="2260600" imgH="431800" progId="Equation.3">
                  <p:embed/>
                  <p:pic>
                    <p:nvPicPr>
                      <p:cNvPr id="72706"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2938" y="1554957"/>
                        <a:ext cx="3479800"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8"/>
          <p:cNvSpPr txBox="1">
            <a:spLocks noChangeArrowheads="1"/>
          </p:cNvSpPr>
          <p:nvPr/>
        </p:nvSpPr>
        <p:spPr bwMode="auto">
          <a:xfrm>
            <a:off x="1301749" y="2342755"/>
            <a:ext cx="64087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试分析系统稳定时，</a:t>
            </a:r>
            <a:r>
              <a:rPr lang="en-US" altLang="zh-CN" sz="2000" b="1" dirty="0" smtClean="0">
                <a:latin typeface="+mj-ea"/>
                <a:ea typeface="+mj-ea"/>
              </a:rPr>
              <a:t>k </a:t>
            </a:r>
            <a:r>
              <a:rPr lang="zh-CN" altLang="en-US" sz="2000" dirty="0" smtClean="0">
                <a:latin typeface="+mn-ea"/>
                <a:ea typeface="+mn-ea"/>
              </a:rPr>
              <a:t>与 </a:t>
            </a:r>
            <a:r>
              <a:rPr lang="en-US" altLang="zh-CN" sz="2000" b="1" dirty="0" smtClean="0">
                <a:latin typeface="+mj-ea"/>
                <a:ea typeface="+mj-ea"/>
              </a:rPr>
              <a:t>n </a:t>
            </a:r>
            <a:r>
              <a:rPr lang="zh-CN" altLang="en-US" sz="2000" dirty="0" smtClean="0">
                <a:latin typeface="+mn-ea"/>
                <a:ea typeface="+mn-ea"/>
              </a:rPr>
              <a:t>的</a:t>
            </a:r>
            <a:r>
              <a:rPr lang="zh-CN" altLang="en-US" sz="2000" dirty="0">
                <a:latin typeface="+mn-ea"/>
                <a:ea typeface="+mn-ea"/>
              </a:rPr>
              <a:t>关系。</a:t>
            </a:r>
          </a:p>
        </p:txBody>
      </p:sp>
      <p:sp>
        <p:nvSpPr>
          <p:cNvPr id="6" name="Text Box 12"/>
          <p:cNvSpPr txBox="1">
            <a:spLocks noChangeArrowheads="1"/>
          </p:cNvSpPr>
          <p:nvPr/>
        </p:nvSpPr>
        <p:spPr bwMode="auto">
          <a:xfrm>
            <a:off x="1301749" y="2878138"/>
            <a:ext cx="64087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解：这是最小相位系统，开环频率特性函数为</a:t>
            </a:r>
          </a:p>
        </p:txBody>
      </p:sp>
      <p:graphicFrame>
        <p:nvGraphicFramePr>
          <p:cNvPr id="7" name="Object 13"/>
          <p:cNvGraphicFramePr>
            <a:graphicFrameLocks noChangeAspect="1"/>
          </p:cNvGraphicFramePr>
          <p:nvPr>
            <p:extLst>
              <p:ext uri="{D42A27DB-BD31-4B8C-83A1-F6EECF244321}">
                <p14:modId xmlns:p14="http://schemas.microsoft.com/office/powerpoint/2010/main" val="1876163941"/>
              </p:ext>
            </p:extLst>
          </p:nvPr>
        </p:nvGraphicFramePr>
        <p:xfrm>
          <a:off x="3579811" y="3357563"/>
          <a:ext cx="5219700" cy="781050"/>
        </p:xfrm>
        <a:graphic>
          <a:graphicData uri="http://schemas.openxmlformats.org/presentationml/2006/ole">
            <mc:AlternateContent xmlns:mc="http://schemas.openxmlformats.org/markup-compatibility/2006">
              <mc:Choice xmlns:v="urn:schemas-microsoft-com:vml" Requires="v">
                <p:oleObj spid="_x0000_s73811" r:id="rId5" imgW="3390900" imgH="508000" progId="Equation.3">
                  <p:embed/>
                </p:oleObj>
              </mc:Choice>
              <mc:Fallback>
                <p:oleObj r:id="rId5" imgW="3390900" imgH="508000" progId="Equation.3">
                  <p:embed/>
                  <p:pic>
                    <p:nvPicPr>
                      <p:cNvPr id="72707"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79811" y="3357563"/>
                        <a:ext cx="5219700"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14"/>
          <p:cNvGraphicFramePr>
            <a:graphicFrameLocks noChangeAspect="1"/>
          </p:cNvGraphicFramePr>
          <p:nvPr>
            <p:extLst>
              <p:ext uri="{D42A27DB-BD31-4B8C-83A1-F6EECF244321}">
                <p14:modId xmlns:p14="http://schemas.microsoft.com/office/powerpoint/2010/main" val="26311010"/>
              </p:ext>
            </p:extLst>
          </p:nvPr>
        </p:nvGraphicFramePr>
        <p:xfrm>
          <a:off x="3579811" y="4086225"/>
          <a:ext cx="5160962" cy="1035050"/>
        </p:xfrm>
        <a:graphic>
          <a:graphicData uri="http://schemas.openxmlformats.org/presentationml/2006/ole">
            <mc:AlternateContent xmlns:mc="http://schemas.openxmlformats.org/markup-compatibility/2006">
              <mc:Choice xmlns:v="urn:schemas-microsoft-com:vml" Requires="v">
                <p:oleObj spid="_x0000_s73812" r:id="rId7" imgW="3352800" imgH="673100" progId="Equation.3">
                  <p:embed/>
                </p:oleObj>
              </mc:Choice>
              <mc:Fallback>
                <p:oleObj r:id="rId7" imgW="3352800" imgH="673100" progId="Equation.3">
                  <p:embed/>
                  <p:pic>
                    <p:nvPicPr>
                      <p:cNvPr id="72708"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79811" y="4086225"/>
                        <a:ext cx="5160962"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Text Box 15"/>
          <p:cNvSpPr txBox="1">
            <a:spLocks noChangeArrowheads="1"/>
          </p:cNvSpPr>
          <p:nvPr/>
        </p:nvSpPr>
        <p:spPr bwMode="auto">
          <a:xfrm>
            <a:off x="1803399" y="5285359"/>
            <a:ext cx="64087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系统稳定：</a:t>
            </a:r>
          </a:p>
        </p:txBody>
      </p:sp>
      <p:graphicFrame>
        <p:nvGraphicFramePr>
          <p:cNvPr id="10" name="Object 16"/>
          <p:cNvGraphicFramePr>
            <a:graphicFrameLocks noChangeAspect="1"/>
          </p:cNvGraphicFramePr>
          <p:nvPr>
            <p:extLst>
              <p:ext uri="{D42A27DB-BD31-4B8C-83A1-F6EECF244321}">
                <p14:modId xmlns:p14="http://schemas.microsoft.com/office/powerpoint/2010/main" val="1169111112"/>
              </p:ext>
            </p:extLst>
          </p:nvPr>
        </p:nvGraphicFramePr>
        <p:xfrm>
          <a:off x="5368130" y="5815408"/>
          <a:ext cx="1643062" cy="703263"/>
        </p:xfrm>
        <a:graphic>
          <a:graphicData uri="http://schemas.openxmlformats.org/presentationml/2006/ole">
            <mc:AlternateContent xmlns:mc="http://schemas.openxmlformats.org/markup-compatibility/2006">
              <mc:Choice xmlns:v="urn:schemas-microsoft-com:vml" Requires="v">
                <p:oleObj spid="_x0000_s73813" r:id="rId9" imgW="1066800" imgH="457200" progId="Equation.3">
                  <p:embed/>
                </p:oleObj>
              </mc:Choice>
              <mc:Fallback>
                <p:oleObj r:id="rId9" imgW="1066800" imgH="457200" progId="Equation.3">
                  <p:embed/>
                  <p:pic>
                    <p:nvPicPr>
                      <p:cNvPr id="72709" name="Object 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68130" y="5815408"/>
                        <a:ext cx="1643062"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 name="Object 17"/>
          <p:cNvGraphicFramePr>
            <a:graphicFrameLocks noChangeAspect="1"/>
          </p:cNvGraphicFramePr>
          <p:nvPr>
            <p:extLst>
              <p:ext uri="{D42A27DB-BD31-4B8C-83A1-F6EECF244321}">
                <p14:modId xmlns:p14="http://schemas.microsoft.com/office/powerpoint/2010/main" val="2675531425"/>
              </p:ext>
            </p:extLst>
          </p:nvPr>
        </p:nvGraphicFramePr>
        <p:xfrm>
          <a:off x="3144837" y="5329809"/>
          <a:ext cx="3519487" cy="371475"/>
        </p:xfrm>
        <a:graphic>
          <a:graphicData uri="http://schemas.openxmlformats.org/presentationml/2006/ole">
            <mc:AlternateContent xmlns:mc="http://schemas.openxmlformats.org/markup-compatibility/2006">
              <mc:Choice xmlns:v="urn:schemas-microsoft-com:vml" Requires="v">
                <p:oleObj spid="_x0000_s73814" r:id="rId11" imgW="2286000" imgH="241300" progId="Equations">
                  <p:embed/>
                </p:oleObj>
              </mc:Choice>
              <mc:Fallback>
                <p:oleObj r:id="rId11" imgW="2286000" imgH="241300" progId="Equations">
                  <p:embed/>
                  <p:pic>
                    <p:nvPicPr>
                      <p:cNvPr id="72710" name="Object 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144837" y="5329809"/>
                        <a:ext cx="3519487"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6380977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5.1 </a:t>
            </a:r>
            <a:r>
              <a:rPr lang="zh-CN" altLang="en-US" dirty="0"/>
              <a:t>基本</a:t>
            </a:r>
            <a:r>
              <a:rPr lang="zh-CN" altLang="en-US" dirty="0" smtClean="0"/>
              <a:t>概念</a:t>
            </a:r>
            <a:endParaRPr lang="zh-CN" altLang="en-US" dirty="0"/>
          </a:p>
        </p:txBody>
      </p:sp>
      <p:sp>
        <p:nvSpPr>
          <p:cNvPr id="3" name="Text Box 26"/>
          <p:cNvSpPr txBox="1">
            <a:spLocks noChangeArrowheads="1"/>
          </p:cNvSpPr>
          <p:nvPr/>
        </p:nvSpPr>
        <p:spPr bwMode="auto">
          <a:xfrm>
            <a:off x="515938" y="1706562"/>
            <a:ext cx="1143476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000" b="1" dirty="0">
                <a:solidFill>
                  <a:srgbClr val="0070C0"/>
                </a:solidFill>
                <a:latin typeface="+mj-ea"/>
                <a:ea typeface="+mj-ea"/>
              </a:rPr>
              <a:t>频率特性函数</a:t>
            </a:r>
            <a:r>
              <a:rPr lang="zh-CN" altLang="en-US" sz="2000" dirty="0">
                <a:latin typeface="+mn-ea"/>
                <a:ea typeface="+mn-ea"/>
              </a:rPr>
              <a:t>：系统在谐波（正弦）信号输入下，其稳态输出与输入之比的关于频率的复变函数，即</a:t>
            </a:r>
          </a:p>
        </p:txBody>
      </p:sp>
      <p:sp>
        <p:nvSpPr>
          <p:cNvPr id="4" name="Text Box 18"/>
          <p:cNvSpPr txBox="1">
            <a:spLocks noChangeArrowheads="1"/>
          </p:cNvSpPr>
          <p:nvPr/>
        </p:nvSpPr>
        <p:spPr bwMode="auto">
          <a:xfrm>
            <a:off x="1589088" y="3896608"/>
            <a:ext cx="7489825"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b="1" dirty="0">
                <a:solidFill>
                  <a:srgbClr val="C00000"/>
                </a:solidFill>
                <a:latin typeface="+mj-ea"/>
                <a:ea typeface="+mj-ea"/>
              </a:rPr>
              <a:t>实频特性函数</a:t>
            </a:r>
            <a:r>
              <a:rPr lang="zh-CN" altLang="en-US" dirty="0">
                <a:latin typeface="+mn-ea"/>
                <a:ea typeface="+mn-ea"/>
              </a:rPr>
              <a:t>：系统频率特性函数的</a:t>
            </a:r>
            <a:r>
              <a:rPr lang="zh-CN" altLang="en-US" b="1" dirty="0">
                <a:solidFill>
                  <a:srgbClr val="0070C0"/>
                </a:solidFill>
                <a:latin typeface="+mj-ea"/>
                <a:ea typeface="+mj-ea"/>
              </a:rPr>
              <a:t>实部</a:t>
            </a:r>
            <a:r>
              <a:rPr lang="el-GR" altLang="zh-CN" b="1" dirty="0">
                <a:latin typeface="+mj-ea"/>
                <a:ea typeface="+mj-ea"/>
              </a:rPr>
              <a:t>Φ</a:t>
            </a:r>
            <a:r>
              <a:rPr lang="el-GR" altLang="zh-CN" b="1" baseline="-25000" dirty="0">
                <a:latin typeface="+mj-ea"/>
                <a:ea typeface="+mj-ea"/>
              </a:rPr>
              <a:t>R</a:t>
            </a:r>
            <a:r>
              <a:rPr lang="en-US" altLang="zh-CN" b="1" dirty="0">
                <a:latin typeface="+mj-ea"/>
                <a:ea typeface="+mj-ea"/>
              </a:rPr>
              <a:t>(</a:t>
            </a:r>
            <a:r>
              <a:rPr lang="el-GR" altLang="zh-CN" b="1" dirty="0">
                <a:latin typeface="+mj-ea"/>
                <a:ea typeface="+mj-ea"/>
              </a:rPr>
              <a:t>ω</a:t>
            </a:r>
            <a:r>
              <a:rPr lang="en-US" altLang="zh-CN" b="1" dirty="0">
                <a:latin typeface="+mj-ea"/>
                <a:ea typeface="+mj-ea"/>
              </a:rPr>
              <a:t>)</a:t>
            </a:r>
            <a:endParaRPr lang="el-GR" altLang="zh-CN" b="1" dirty="0">
              <a:latin typeface="+mj-ea"/>
              <a:ea typeface="+mj-ea"/>
            </a:endParaRPr>
          </a:p>
        </p:txBody>
      </p:sp>
      <p:sp>
        <p:nvSpPr>
          <p:cNvPr id="5" name="Text Box 44"/>
          <p:cNvSpPr txBox="1">
            <a:spLocks noChangeArrowheads="1"/>
          </p:cNvSpPr>
          <p:nvPr/>
        </p:nvSpPr>
        <p:spPr bwMode="auto">
          <a:xfrm>
            <a:off x="1589089" y="5084763"/>
            <a:ext cx="5275262"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b="1" dirty="0">
                <a:solidFill>
                  <a:srgbClr val="C00000"/>
                </a:solidFill>
                <a:latin typeface="+mj-ea"/>
                <a:ea typeface="+mj-ea"/>
              </a:rPr>
              <a:t>幅频特性函数</a:t>
            </a:r>
            <a:r>
              <a:rPr lang="zh-CN" altLang="en-US" dirty="0">
                <a:latin typeface="+mn-ea"/>
                <a:ea typeface="+mn-ea"/>
              </a:rPr>
              <a:t>：系统频率特性函数的幅值函数，即</a:t>
            </a:r>
          </a:p>
        </p:txBody>
      </p:sp>
      <p:pic>
        <p:nvPicPr>
          <p:cNvPr id="6" name="Object 45"/>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6965951" y="5002096"/>
            <a:ext cx="3106737"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46"/>
          <p:cNvSpPr txBox="1">
            <a:spLocks noChangeArrowheads="1"/>
          </p:cNvSpPr>
          <p:nvPr/>
        </p:nvSpPr>
        <p:spPr bwMode="auto">
          <a:xfrm>
            <a:off x="1589088" y="5759450"/>
            <a:ext cx="5275263"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b="1" dirty="0">
                <a:solidFill>
                  <a:srgbClr val="C00000"/>
                </a:solidFill>
                <a:latin typeface="+mj-ea"/>
                <a:ea typeface="+mj-ea"/>
              </a:rPr>
              <a:t>相频特性函数</a:t>
            </a:r>
            <a:r>
              <a:rPr lang="zh-CN" altLang="en-US" dirty="0">
                <a:latin typeface="+mn-ea"/>
                <a:ea typeface="+mn-ea"/>
              </a:rPr>
              <a:t>：系统频率特性函数的相位函数，即</a:t>
            </a:r>
          </a:p>
        </p:txBody>
      </p:sp>
      <p:graphicFrame>
        <p:nvGraphicFramePr>
          <p:cNvPr id="8" name="Object 13"/>
          <p:cNvGraphicFramePr>
            <a:graphicFrameLocks noChangeAspect="1"/>
          </p:cNvGraphicFramePr>
          <p:nvPr>
            <p:extLst>
              <p:ext uri="{D42A27DB-BD31-4B8C-83A1-F6EECF244321}">
                <p14:modId xmlns:p14="http://schemas.microsoft.com/office/powerpoint/2010/main" val="162655227"/>
              </p:ext>
            </p:extLst>
          </p:nvPr>
        </p:nvGraphicFramePr>
        <p:xfrm>
          <a:off x="2374900" y="2435848"/>
          <a:ext cx="7377113" cy="792163"/>
        </p:xfrm>
        <a:graphic>
          <a:graphicData uri="http://schemas.openxmlformats.org/presentationml/2006/ole">
            <mc:AlternateContent xmlns:mc="http://schemas.openxmlformats.org/markup-compatibility/2006">
              <mc:Choice xmlns:v="urn:schemas-microsoft-com:vml" Requires="v">
                <p:oleObj spid="_x0000_s6326" r:id="rId4" imgW="4495800" imgH="482600" progId="Equations">
                  <p:embed/>
                </p:oleObj>
              </mc:Choice>
              <mc:Fallback>
                <p:oleObj r:id="rId4" imgW="4495800" imgH="482600" progId="Equations">
                  <p:embed/>
                  <p:pic>
                    <p:nvPicPr>
                      <p:cNvPr id="5122" name="Object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74900" y="2435848"/>
                        <a:ext cx="7377113"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Text Box 26"/>
          <p:cNvSpPr txBox="1">
            <a:spLocks noChangeArrowheads="1"/>
          </p:cNvSpPr>
          <p:nvPr/>
        </p:nvSpPr>
        <p:spPr bwMode="auto">
          <a:xfrm>
            <a:off x="515938" y="1089025"/>
            <a:ext cx="3046412"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spcBef>
                <a:spcPct val="50000"/>
              </a:spcBef>
            </a:pPr>
            <a:r>
              <a:rPr lang="zh-CN" altLang="en-US" sz="2400" b="1" dirty="0">
                <a:solidFill>
                  <a:srgbClr val="C00000"/>
                </a:solidFill>
                <a:latin typeface="+mj-ea"/>
                <a:ea typeface="+mj-ea"/>
              </a:rPr>
              <a:t>（</a:t>
            </a:r>
            <a:r>
              <a:rPr lang="en-US" altLang="zh-CN" sz="2400" b="1" dirty="0">
                <a:solidFill>
                  <a:srgbClr val="C00000"/>
                </a:solidFill>
                <a:latin typeface="+mj-ea"/>
                <a:ea typeface="+mj-ea"/>
              </a:rPr>
              <a:t>2</a:t>
            </a:r>
            <a:r>
              <a:rPr lang="zh-CN" altLang="en-US" sz="2400" b="1" dirty="0">
                <a:solidFill>
                  <a:srgbClr val="C00000"/>
                </a:solidFill>
                <a:latin typeface="+mj-ea"/>
                <a:ea typeface="+mj-ea"/>
              </a:rPr>
              <a:t>）频率特性函数</a:t>
            </a:r>
          </a:p>
        </p:txBody>
      </p:sp>
      <p:graphicFrame>
        <p:nvGraphicFramePr>
          <p:cNvPr id="10" name="Object 12"/>
          <p:cNvGraphicFramePr>
            <a:graphicFrameLocks noChangeAspect="1"/>
          </p:cNvGraphicFramePr>
          <p:nvPr>
            <p:extLst>
              <p:ext uri="{D42A27DB-BD31-4B8C-83A1-F6EECF244321}">
                <p14:modId xmlns:p14="http://schemas.microsoft.com/office/powerpoint/2010/main" val="3249477965"/>
              </p:ext>
            </p:extLst>
          </p:nvPr>
        </p:nvGraphicFramePr>
        <p:xfrm>
          <a:off x="5975350" y="3234361"/>
          <a:ext cx="4008438" cy="569912"/>
        </p:xfrm>
        <a:graphic>
          <a:graphicData uri="http://schemas.openxmlformats.org/presentationml/2006/ole">
            <mc:AlternateContent xmlns:mc="http://schemas.openxmlformats.org/markup-compatibility/2006">
              <mc:Choice xmlns:v="urn:schemas-microsoft-com:vml" Requires="v">
                <p:oleObj spid="_x0000_s6327" r:id="rId6" imgW="3390900" imgH="482600" progId="Equations">
                  <p:embed/>
                </p:oleObj>
              </mc:Choice>
              <mc:Fallback>
                <p:oleObj r:id="rId6" imgW="3390900" imgH="482600" progId="Equations">
                  <p:embed/>
                  <p:pic>
                    <p:nvPicPr>
                      <p:cNvPr id="5123" name="Object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75350" y="3234361"/>
                        <a:ext cx="4008438"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 name="Text Box 18"/>
          <p:cNvSpPr txBox="1">
            <a:spLocks noChangeArrowheads="1"/>
          </p:cNvSpPr>
          <p:nvPr/>
        </p:nvSpPr>
        <p:spPr bwMode="auto">
          <a:xfrm>
            <a:off x="1589088" y="4472870"/>
            <a:ext cx="7489825" cy="417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b="1" dirty="0">
                <a:solidFill>
                  <a:srgbClr val="C00000"/>
                </a:solidFill>
                <a:latin typeface="+mj-ea"/>
                <a:ea typeface="+mj-ea"/>
              </a:rPr>
              <a:t>虚频特性函数</a:t>
            </a:r>
            <a:r>
              <a:rPr lang="zh-CN" altLang="en-US" dirty="0">
                <a:latin typeface="+mn-ea"/>
                <a:ea typeface="+mn-ea"/>
              </a:rPr>
              <a:t>：系统频率特性函数的</a:t>
            </a:r>
            <a:r>
              <a:rPr lang="zh-CN" altLang="en-US" b="1" dirty="0">
                <a:solidFill>
                  <a:srgbClr val="0070C0"/>
                </a:solidFill>
                <a:latin typeface="+mj-ea"/>
                <a:ea typeface="+mj-ea"/>
              </a:rPr>
              <a:t>虚部</a:t>
            </a:r>
            <a:r>
              <a:rPr lang="el-GR" altLang="zh-CN" b="1" dirty="0">
                <a:latin typeface="+mj-ea"/>
                <a:ea typeface="+mj-ea"/>
              </a:rPr>
              <a:t>Φ</a:t>
            </a:r>
            <a:r>
              <a:rPr lang="el-GR" altLang="zh-CN" b="1" baseline="-25000" dirty="0">
                <a:latin typeface="+mj-ea"/>
                <a:ea typeface="+mj-ea"/>
              </a:rPr>
              <a:t>I</a:t>
            </a:r>
            <a:r>
              <a:rPr lang="en-US" altLang="zh-CN" b="1" dirty="0">
                <a:latin typeface="+mj-ea"/>
                <a:ea typeface="+mj-ea"/>
              </a:rPr>
              <a:t>(</a:t>
            </a:r>
            <a:r>
              <a:rPr lang="el-GR" altLang="zh-CN" b="1" dirty="0">
                <a:latin typeface="+mj-ea"/>
                <a:ea typeface="+mj-ea"/>
              </a:rPr>
              <a:t>ω</a:t>
            </a:r>
            <a:r>
              <a:rPr lang="en-US" altLang="zh-CN" b="1" dirty="0">
                <a:latin typeface="+mj-ea"/>
                <a:ea typeface="+mj-ea"/>
              </a:rPr>
              <a:t>)</a:t>
            </a:r>
          </a:p>
        </p:txBody>
      </p:sp>
      <p:graphicFrame>
        <p:nvGraphicFramePr>
          <p:cNvPr id="12" name="Object 4"/>
          <p:cNvGraphicFramePr>
            <a:graphicFrameLocks noChangeAspect="1"/>
          </p:cNvGraphicFramePr>
          <p:nvPr>
            <p:extLst>
              <p:ext uri="{D42A27DB-BD31-4B8C-83A1-F6EECF244321}">
                <p14:modId xmlns:p14="http://schemas.microsoft.com/office/powerpoint/2010/main" val="4184473961"/>
              </p:ext>
            </p:extLst>
          </p:nvPr>
        </p:nvGraphicFramePr>
        <p:xfrm>
          <a:off x="6940550" y="5698212"/>
          <a:ext cx="3132138" cy="666750"/>
        </p:xfrm>
        <a:graphic>
          <a:graphicData uri="http://schemas.openxmlformats.org/presentationml/2006/ole">
            <mc:AlternateContent xmlns:mc="http://schemas.openxmlformats.org/markup-compatibility/2006">
              <mc:Choice xmlns:v="urn:schemas-microsoft-com:vml" Requires="v">
                <p:oleObj spid="_x0000_s6328" r:id="rId8" imgW="2019300" imgH="431800" progId="Equations">
                  <p:embed/>
                </p:oleObj>
              </mc:Choice>
              <mc:Fallback>
                <p:oleObj r:id="rId8" imgW="2019300" imgH="431800" progId="Equations">
                  <p:embed/>
                  <p:pic>
                    <p:nvPicPr>
                      <p:cNvPr id="5124" name="Object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40550" y="5698212"/>
                        <a:ext cx="3132138"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47594767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5.4 </a:t>
            </a:r>
            <a:r>
              <a:rPr lang="zh-CN" altLang="en-US" dirty="0"/>
              <a:t>控制系统的</a:t>
            </a:r>
            <a:r>
              <a:rPr lang="zh-CN" altLang="en-US" dirty="0" smtClean="0"/>
              <a:t>相对稳定性</a:t>
            </a:r>
            <a:endParaRPr lang="zh-CN" altLang="en-US" dirty="0"/>
          </a:p>
        </p:txBody>
      </p:sp>
      <p:sp>
        <p:nvSpPr>
          <p:cNvPr id="3" name="Text Box 7"/>
          <p:cNvSpPr txBox="1">
            <a:spLocks noChangeArrowheads="1"/>
          </p:cNvSpPr>
          <p:nvPr/>
        </p:nvSpPr>
        <p:spPr bwMode="auto">
          <a:xfrm>
            <a:off x="524669" y="1184275"/>
            <a:ext cx="447913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b="1" dirty="0">
                <a:solidFill>
                  <a:srgbClr val="C00000"/>
                </a:solidFill>
                <a:latin typeface="+mj-ea"/>
                <a:ea typeface="+mj-ea"/>
              </a:rPr>
              <a:t>(3</a:t>
            </a:r>
            <a:r>
              <a:rPr lang="en-US" altLang="zh-CN" sz="2400" b="1" dirty="0" smtClean="0">
                <a:solidFill>
                  <a:srgbClr val="C00000"/>
                </a:solidFill>
                <a:latin typeface="+mj-ea"/>
                <a:ea typeface="+mj-ea"/>
              </a:rPr>
              <a:t>) </a:t>
            </a:r>
            <a:r>
              <a:rPr lang="zh-CN" altLang="en-US" sz="2400" b="1" dirty="0" smtClean="0">
                <a:solidFill>
                  <a:srgbClr val="C00000"/>
                </a:solidFill>
                <a:latin typeface="+mj-ea"/>
                <a:ea typeface="+mj-ea"/>
              </a:rPr>
              <a:t>系统</a:t>
            </a:r>
            <a:r>
              <a:rPr lang="zh-CN" altLang="en-US" sz="2400" b="1" dirty="0">
                <a:solidFill>
                  <a:srgbClr val="C00000"/>
                </a:solidFill>
                <a:latin typeface="+mj-ea"/>
                <a:ea typeface="+mj-ea"/>
              </a:rPr>
              <a:t>相对稳定性的频域分析</a:t>
            </a:r>
          </a:p>
        </p:txBody>
      </p:sp>
      <p:sp>
        <p:nvSpPr>
          <p:cNvPr id="4" name="Text Box 8"/>
          <p:cNvSpPr txBox="1">
            <a:spLocks noChangeArrowheads="1"/>
          </p:cNvSpPr>
          <p:nvPr/>
        </p:nvSpPr>
        <p:spPr bwMode="auto">
          <a:xfrm>
            <a:off x="515938" y="1666875"/>
            <a:ext cx="11160125"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14350" eaLnBrk="1" hangingPunct="1">
              <a:lnSpc>
                <a:spcPct val="150000"/>
              </a:lnSpc>
            </a:pPr>
            <a:r>
              <a:rPr lang="zh-CN" altLang="en-US" sz="2000" dirty="0" smtClean="0">
                <a:latin typeface="+mn-ea"/>
                <a:ea typeface="+mn-ea"/>
              </a:rPr>
              <a:t>系统</a:t>
            </a:r>
            <a:r>
              <a:rPr lang="zh-CN" altLang="en-US" sz="2000" dirty="0">
                <a:latin typeface="+mn-ea"/>
                <a:ea typeface="+mn-ea"/>
              </a:rPr>
              <a:t>相对稳定性是很重要的工程问题。系统稳定程度过高，其响应就会慢，很难满足工程实际要求；系统稳定程度过低，其动态响应就会很差，易于造成工程故障或事故。因此，恰当的稳定程度是工程的需要。</a:t>
            </a:r>
          </a:p>
        </p:txBody>
      </p:sp>
      <p:sp>
        <p:nvSpPr>
          <p:cNvPr id="5" name="Line 9"/>
          <p:cNvSpPr>
            <a:spLocks noChangeShapeType="1"/>
          </p:cNvSpPr>
          <p:nvPr/>
        </p:nvSpPr>
        <p:spPr bwMode="auto">
          <a:xfrm>
            <a:off x="6640514" y="4208463"/>
            <a:ext cx="40671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 name="Line 10"/>
          <p:cNvSpPr>
            <a:spLocks noChangeShapeType="1"/>
          </p:cNvSpPr>
          <p:nvPr/>
        </p:nvSpPr>
        <p:spPr bwMode="auto">
          <a:xfrm flipV="1">
            <a:off x="6640514" y="3127376"/>
            <a:ext cx="0" cy="16573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 name="Line 11"/>
          <p:cNvSpPr>
            <a:spLocks noChangeShapeType="1"/>
          </p:cNvSpPr>
          <p:nvPr/>
        </p:nvSpPr>
        <p:spPr bwMode="auto">
          <a:xfrm>
            <a:off x="6711951" y="3343276"/>
            <a:ext cx="503238" cy="144462"/>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 name="Line 12"/>
          <p:cNvSpPr>
            <a:spLocks noChangeShapeType="1"/>
          </p:cNvSpPr>
          <p:nvPr/>
        </p:nvSpPr>
        <p:spPr bwMode="auto">
          <a:xfrm>
            <a:off x="7215189" y="3487738"/>
            <a:ext cx="504825" cy="43180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Line 13"/>
          <p:cNvSpPr>
            <a:spLocks noChangeShapeType="1"/>
          </p:cNvSpPr>
          <p:nvPr/>
        </p:nvSpPr>
        <p:spPr bwMode="auto">
          <a:xfrm>
            <a:off x="7720014" y="3919538"/>
            <a:ext cx="2160587" cy="576263"/>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Line 14"/>
          <p:cNvSpPr>
            <a:spLocks noChangeShapeType="1"/>
          </p:cNvSpPr>
          <p:nvPr/>
        </p:nvSpPr>
        <p:spPr bwMode="auto">
          <a:xfrm>
            <a:off x="9880601" y="4495801"/>
            <a:ext cx="287338" cy="577850"/>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Line 15"/>
          <p:cNvSpPr>
            <a:spLocks noChangeShapeType="1"/>
          </p:cNvSpPr>
          <p:nvPr/>
        </p:nvSpPr>
        <p:spPr bwMode="auto">
          <a:xfrm flipV="1">
            <a:off x="6640514" y="5000626"/>
            <a:ext cx="0" cy="12239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 name="Line 16"/>
          <p:cNvSpPr>
            <a:spLocks noChangeShapeType="1"/>
          </p:cNvSpPr>
          <p:nvPr/>
        </p:nvSpPr>
        <p:spPr bwMode="auto">
          <a:xfrm>
            <a:off x="6640514" y="5216526"/>
            <a:ext cx="40671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 name="Text Box 17"/>
          <p:cNvSpPr txBox="1">
            <a:spLocks noChangeArrowheads="1"/>
          </p:cNvSpPr>
          <p:nvPr/>
        </p:nvSpPr>
        <p:spPr bwMode="auto">
          <a:xfrm rot="938592">
            <a:off x="6567489" y="3200401"/>
            <a:ext cx="12969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-20dB/dec</a:t>
            </a:r>
          </a:p>
        </p:txBody>
      </p:sp>
      <p:sp>
        <p:nvSpPr>
          <p:cNvPr id="14" name="Text Box 18"/>
          <p:cNvSpPr txBox="1">
            <a:spLocks noChangeArrowheads="1"/>
          </p:cNvSpPr>
          <p:nvPr/>
        </p:nvSpPr>
        <p:spPr bwMode="auto">
          <a:xfrm rot="938592">
            <a:off x="7791451" y="3849688"/>
            <a:ext cx="12969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-20dB/dec</a:t>
            </a:r>
          </a:p>
        </p:txBody>
      </p:sp>
      <p:sp>
        <p:nvSpPr>
          <p:cNvPr id="15" name="Text Box 19"/>
          <p:cNvSpPr txBox="1">
            <a:spLocks noChangeArrowheads="1"/>
          </p:cNvSpPr>
          <p:nvPr/>
        </p:nvSpPr>
        <p:spPr bwMode="auto">
          <a:xfrm>
            <a:off x="8728076" y="3849688"/>
            <a:ext cx="5032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600">
                <a:latin typeface="宋体" panose="02010600030101010101" pitchFamily="2" charset="-122"/>
              </a:rPr>
              <a:t>ω</a:t>
            </a:r>
            <a:r>
              <a:rPr lang="el-GR" altLang="zh-CN" sz="1600" baseline="-25000">
                <a:latin typeface="宋体" panose="02010600030101010101" pitchFamily="2" charset="-122"/>
              </a:rPr>
              <a:t>c</a:t>
            </a:r>
            <a:endParaRPr lang="zh-CN" altLang="el-GR" sz="1600">
              <a:latin typeface="宋体" panose="02010600030101010101" pitchFamily="2" charset="-122"/>
            </a:endParaRPr>
          </a:p>
        </p:txBody>
      </p:sp>
      <p:sp>
        <p:nvSpPr>
          <p:cNvPr id="16" name="Line 20"/>
          <p:cNvSpPr>
            <a:spLocks noChangeShapeType="1"/>
          </p:cNvSpPr>
          <p:nvPr/>
        </p:nvSpPr>
        <p:spPr bwMode="auto">
          <a:xfrm>
            <a:off x="6640514" y="5505451"/>
            <a:ext cx="3887787" cy="0"/>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 name="Line 21"/>
          <p:cNvSpPr>
            <a:spLocks noChangeShapeType="1"/>
          </p:cNvSpPr>
          <p:nvPr/>
        </p:nvSpPr>
        <p:spPr bwMode="auto">
          <a:xfrm>
            <a:off x="6640514" y="5792788"/>
            <a:ext cx="3887787" cy="0"/>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 name="Line 22"/>
          <p:cNvSpPr>
            <a:spLocks noChangeShapeType="1"/>
          </p:cNvSpPr>
          <p:nvPr/>
        </p:nvSpPr>
        <p:spPr bwMode="auto">
          <a:xfrm>
            <a:off x="6640514" y="6081713"/>
            <a:ext cx="3887787" cy="0"/>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 name="Line 23"/>
          <p:cNvSpPr>
            <a:spLocks noChangeShapeType="1"/>
          </p:cNvSpPr>
          <p:nvPr/>
        </p:nvSpPr>
        <p:spPr bwMode="auto">
          <a:xfrm>
            <a:off x="7215189" y="3489326"/>
            <a:ext cx="0" cy="2592387"/>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 name="Line 24"/>
          <p:cNvSpPr>
            <a:spLocks noChangeShapeType="1"/>
          </p:cNvSpPr>
          <p:nvPr/>
        </p:nvSpPr>
        <p:spPr bwMode="auto">
          <a:xfrm>
            <a:off x="7720014" y="3921126"/>
            <a:ext cx="0" cy="2160587"/>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 name="Line 25"/>
          <p:cNvSpPr>
            <a:spLocks noChangeShapeType="1"/>
          </p:cNvSpPr>
          <p:nvPr/>
        </p:nvSpPr>
        <p:spPr bwMode="auto">
          <a:xfrm>
            <a:off x="9880601" y="4497388"/>
            <a:ext cx="0" cy="1584325"/>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 name="Text Box 26"/>
          <p:cNvSpPr txBox="1">
            <a:spLocks noChangeArrowheads="1"/>
          </p:cNvSpPr>
          <p:nvPr/>
        </p:nvSpPr>
        <p:spPr bwMode="auto">
          <a:xfrm>
            <a:off x="6351589" y="4065588"/>
            <a:ext cx="3603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0</a:t>
            </a:r>
          </a:p>
        </p:txBody>
      </p:sp>
      <p:sp>
        <p:nvSpPr>
          <p:cNvPr id="23" name="Text Box 27"/>
          <p:cNvSpPr txBox="1">
            <a:spLocks noChangeArrowheads="1"/>
          </p:cNvSpPr>
          <p:nvPr/>
        </p:nvSpPr>
        <p:spPr bwMode="auto">
          <a:xfrm>
            <a:off x="6064251" y="5289551"/>
            <a:ext cx="5762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-90</a:t>
            </a:r>
            <a:r>
              <a:rPr lang="en-US" altLang="zh-CN" sz="1600" baseline="30000"/>
              <a:t>0</a:t>
            </a:r>
            <a:endParaRPr lang="en-US" altLang="zh-CN" sz="1600"/>
          </a:p>
        </p:txBody>
      </p:sp>
      <p:sp>
        <p:nvSpPr>
          <p:cNvPr id="24" name="Text Box 28"/>
          <p:cNvSpPr txBox="1">
            <a:spLocks noChangeArrowheads="1"/>
          </p:cNvSpPr>
          <p:nvPr/>
        </p:nvSpPr>
        <p:spPr bwMode="auto">
          <a:xfrm>
            <a:off x="5991226" y="5576888"/>
            <a:ext cx="7207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-180</a:t>
            </a:r>
            <a:r>
              <a:rPr lang="en-US" altLang="zh-CN" sz="1600" baseline="30000"/>
              <a:t>0</a:t>
            </a:r>
            <a:endParaRPr lang="en-US" altLang="zh-CN" sz="1600"/>
          </a:p>
        </p:txBody>
      </p:sp>
      <p:sp>
        <p:nvSpPr>
          <p:cNvPr id="25" name="Text Box 29"/>
          <p:cNvSpPr txBox="1">
            <a:spLocks noChangeArrowheads="1"/>
          </p:cNvSpPr>
          <p:nvPr/>
        </p:nvSpPr>
        <p:spPr bwMode="auto">
          <a:xfrm>
            <a:off x="5991226" y="5865813"/>
            <a:ext cx="7207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-270</a:t>
            </a:r>
            <a:r>
              <a:rPr lang="en-US" altLang="zh-CN" sz="1600" baseline="30000"/>
              <a:t>0</a:t>
            </a:r>
            <a:endParaRPr lang="en-US" altLang="zh-CN" sz="1600"/>
          </a:p>
        </p:txBody>
      </p:sp>
      <p:sp>
        <p:nvSpPr>
          <p:cNvPr id="26" name="Freeform 31"/>
          <p:cNvSpPr>
            <a:spLocks noChangeArrowheads="1"/>
          </p:cNvSpPr>
          <p:nvPr/>
        </p:nvSpPr>
        <p:spPr bwMode="auto">
          <a:xfrm>
            <a:off x="6711951" y="5505451"/>
            <a:ext cx="3671888" cy="503237"/>
          </a:xfrm>
          <a:custGeom>
            <a:avLst/>
            <a:gdLst>
              <a:gd name="T0" fmla="*/ 0 w 2495"/>
              <a:gd name="T1" fmla="*/ 0 h 317"/>
              <a:gd name="T2" fmla="*/ 2147483647 w 2495"/>
              <a:gd name="T3" fmla="*/ 2147483647 h 317"/>
              <a:gd name="T4" fmla="*/ 2147483647 w 2495"/>
              <a:gd name="T5" fmla="*/ 2147483647 h 317"/>
              <a:gd name="T6" fmla="*/ 2147483647 w 2495"/>
              <a:gd name="T7" fmla="*/ 2147483647 h 317"/>
              <a:gd name="T8" fmla="*/ 2147483647 w 2495"/>
              <a:gd name="T9" fmla="*/ 2147483647 h 317"/>
              <a:gd name="T10" fmla="*/ 2147483647 w 2495"/>
              <a:gd name="T11" fmla="*/ 2147483647 h 317"/>
              <a:gd name="T12" fmla="*/ 2147483647 w 2495"/>
              <a:gd name="T13" fmla="*/ 2147483647 h 317"/>
              <a:gd name="T14" fmla="*/ 0 60000 65536"/>
              <a:gd name="T15" fmla="*/ 0 60000 65536"/>
              <a:gd name="T16" fmla="*/ 0 60000 65536"/>
              <a:gd name="T17" fmla="*/ 0 60000 65536"/>
              <a:gd name="T18" fmla="*/ 0 60000 65536"/>
              <a:gd name="T19" fmla="*/ 0 60000 65536"/>
              <a:gd name="T20" fmla="*/ 0 60000 65536"/>
              <a:gd name="T21" fmla="*/ 0 w 2495"/>
              <a:gd name="T22" fmla="*/ 0 h 317"/>
              <a:gd name="T23" fmla="*/ 2495 w 2495"/>
              <a:gd name="T24" fmla="*/ 317 h 3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95" h="317">
                <a:moveTo>
                  <a:pt x="0" y="0"/>
                </a:moveTo>
                <a:cubicBezTo>
                  <a:pt x="144" y="64"/>
                  <a:pt x="288" y="129"/>
                  <a:pt x="454" y="136"/>
                </a:cubicBezTo>
                <a:cubicBezTo>
                  <a:pt x="620" y="143"/>
                  <a:pt x="854" y="60"/>
                  <a:pt x="998" y="45"/>
                </a:cubicBezTo>
                <a:cubicBezTo>
                  <a:pt x="1142" y="30"/>
                  <a:pt x="1179" y="30"/>
                  <a:pt x="1315" y="45"/>
                </a:cubicBezTo>
                <a:cubicBezTo>
                  <a:pt x="1451" y="60"/>
                  <a:pt x="1648" y="98"/>
                  <a:pt x="1814" y="136"/>
                </a:cubicBezTo>
                <a:cubicBezTo>
                  <a:pt x="1980" y="174"/>
                  <a:pt x="2200" y="242"/>
                  <a:pt x="2313" y="272"/>
                </a:cubicBezTo>
                <a:cubicBezTo>
                  <a:pt x="2426" y="302"/>
                  <a:pt x="2472" y="310"/>
                  <a:pt x="2495" y="317"/>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7" name="Line 32"/>
          <p:cNvSpPr>
            <a:spLocks noChangeShapeType="1"/>
          </p:cNvSpPr>
          <p:nvPr/>
        </p:nvSpPr>
        <p:spPr bwMode="auto">
          <a:xfrm>
            <a:off x="8799514" y="4208463"/>
            <a:ext cx="0" cy="1584325"/>
          </a:xfrm>
          <a:prstGeom prst="line">
            <a:avLst/>
          </a:prstGeom>
          <a:noFill/>
          <a:ln w="9525">
            <a:solidFill>
              <a:srgbClr val="37BCD7"/>
            </a:solidFill>
            <a:prstDash val="lgDash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Line 33"/>
          <p:cNvSpPr>
            <a:spLocks noChangeShapeType="1"/>
          </p:cNvSpPr>
          <p:nvPr/>
        </p:nvSpPr>
        <p:spPr bwMode="auto">
          <a:xfrm flipV="1">
            <a:off x="9664701" y="4208463"/>
            <a:ext cx="0" cy="1584325"/>
          </a:xfrm>
          <a:prstGeom prst="line">
            <a:avLst/>
          </a:prstGeom>
          <a:noFill/>
          <a:ln w="9525">
            <a:solidFill>
              <a:srgbClr val="37BCD7"/>
            </a:solidFill>
            <a:prstDash val="lgDash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 name="Line 34"/>
          <p:cNvSpPr>
            <a:spLocks noChangeShapeType="1"/>
          </p:cNvSpPr>
          <p:nvPr/>
        </p:nvSpPr>
        <p:spPr bwMode="auto">
          <a:xfrm>
            <a:off x="7432676" y="3560763"/>
            <a:ext cx="0" cy="1296988"/>
          </a:xfrm>
          <a:prstGeom prst="line">
            <a:avLst/>
          </a:prstGeom>
          <a:noFill/>
          <a:ln w="9525">
            <a:solidFill>
              <a:srgbClr val="C3874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 name="Line 35"/>
          <p:cNvSpPr>
            <a:spLocks noChangeShapeType="1"/>
          </p:cNvSpPr>
          <p:nvPr/>
        </p:nvSpPr>
        <p:spPr bwMode="auto">
          <a:xfrm>
            <a:off x="9880601" y="3489326"/>
            <a:ext cx="0" cy="1296987"/>
          </a:xfrm>
          <a:prstGeom prst="line">
            <a:avLst/>
          </a:prstGeom>
          <a:noFill/>
          <a:ln w="9525">
            <a:solidFill>
              <a:srgbClr val="C3874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 name="Line 36"/>
          <p:cNvSpPr>
            <a:spLocks noChangeShapeType="1"/>
          </p:cNvSpPr>
          <p:nvPr/>
        </p:nvSpPr>
        <p:spPr bwMode="auto">
          <a:xfrm>
            <a:off x="6496051" y="4568826"/>
            <a:ext cx="936625" cy="0"/>
          </a:xfrm>
          <a:prstGeom prst="line">
            <a:avLst/>
          </a:prstGeom>
          <a:noFill/>
          <a:ln w="9525">
            <a:solidFill>
              <a:srgbClr val="C3874B"/>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2" name="Line 37"/>
          <p:cNvSpPr>
            <a:spLocks noChangeShapeType="1"/>
          </p:cNvSpPr>
          <p:nvPr/>
        </p:nvSpPr>
        <p:spPr bwMode="auto">
          <a:xfrm>
            <a:off x="7432676" y="4568826"/>
            <a:ext cx="2447925" cy="0"/>
          </a:xfrm>
          <a:prstGeom prst="line">
            <a:avLst/>
          </a:prstGeom>
          <a:noFill/>
          <a:ln w="9525">
            <a:solidFill>
              <a:srgbClr val="C3874B"/>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3" name="Line 38"/>
          <p:cNvSpPr>
            <a:spLocks noChangeShapeType="1"/>
          </p:cNvSpPr>
          <p:nvPr/>
        </p:nvSpPr>
        <p:spPr bwMode="auto">
          <a:xfrm flipH="1">
            <a:off x="9880601" y="4568826"/>
            <a:ext cx="935038" cy="0"/>
          </a:xfrm>
          <a:prstGeom prst="line">
            <a:avLst/>
          </a:prstGeom>
          <a:noFill/>
          <a:ln w="9525">
            <a:solidFill>
              <a:srgbClr val="C3874B"/>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4" name="Text Box 39"/>
          <p:cNvSpPr txBox="1">
            <a:spLocks noChangeArrowheads="1"/>
          </p:cNvSpPr>
          <p:nvPr/>
        </p:nvSpPr>
        <p:spPr bwMode="auto">
          <a:xfrm>
            <a:off x="9952039" y="4208463"/>
            <a:ext cx="9366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a:solidFill>
                  <a:srgbClr val="0070C0"/>
                </a:solidFill>
                <a:latin typeface="+mn-ea"/>
                <a:ea typeface="+mn-ea"/>
              </a:rPr>
              <a:t>高频段</a:t>
            </a:r>
          </a:p>
        </p:txBody>
      </p:sp>
      <p:sp>
        <p:nvSpPr>
          <p:cNvPr id="35" name="Text Box 40"/>
          <p:cNvSpPr txBox="1">
            <a:spLocks noChangeArrowheads="1"/>
          </p:cNvSpPr>
          <p:nvPr/>
        </p:nvSpPr>
        <p:spPr bwMode="auto">
          <a:xfrm>
            <a:off x="8296276" y="4208463"/>
            <a:ext cx="9366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dirty="0">
                <a:solidFill>
                  <a:srgbClr val="0070C0"/>
                </a:solidFill>
                <a:latin typeface="+mn-ea"/>
                <a:ea typeface="+mn-ea"/>
              </a:rPr>
              <a:t>中频段</a:t>
            </a:r>
          </a:p>
        </p:txBody>
      </p:sp>
      <p:sp>
        <p:nvSpPr>
          <p:cNvPr id="36" name="Text Box 41"/>
          <p:cNvSpPr txBox="1">
            <a:spLocks noChangeArrowheads="1"/>
          </p:cNvSpPr>
          <p:nvPr/>
        </p:nvSpPr>
        <p:spPr bwMode="auto">
          <a:xfrm>
            <a:off x="6640514" y="4232276"/>
            <a:ext cx="9366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dirty="0">
                <a:solidFill>
                  <a:srgbClr val="0070C0"/>
                </a:solidFill>
                <a:latin typeface="+mn-ea"/>
                <a:ea typeface="+mn-ea"/>
              </a:rPr>
              <a:t>低频段</a:t>
            </a:r>
          </a:p>
        </p:txBody>
      </p:sp>
      <p:sp>
        <p:nvSpPr>
          <p:cNvPr id="37" name="Text Box 42"/>
          <p:cNvSpPr txBox="1">
            <a:spLocks noChangeArrowheads="1"/>
          </p:cNvSpPr>
          <p:nvPr/>
        </p:nvSpPr>
        <p:spPr bwMode="auto">
          <a:xfrm>
            <a:off x="1090608" y="3460751"/>
            <a:ext cx="3591717"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一般地：</a:t>
            </a:r>
          </a:p>
          <a:p>
            <a:pPr indent="508000" eaLnBrk="1" hangingPunct="1">
              <a:spcBef>
                <a:spcPct val="50000"/>
              </a:spcBef>
            </a:pPr>
            <a:r>
              <a:rPr lang="zh-CN" altLang="en-US" sz="2000" dirty="0" smtClean="0">
                <a:latin typeface="+mn-ea"/>
                <a:ea typeface="+mn-ea"/>
              </a:rPr>
              <a:t>相位裕量 </a:t>
            </a:r>
            <a:r>
              <a:rPr lang="el-GR" altLang="zh-CN" sz="2000" b="1" i="1" dirty="0" smtClean="0">
                <a:latin typeface="+mj-ea"/>
                <a:ea typeface="+mj-ea"/>
              </a:rPr>
              <a:t>γ</a:t>
            </a:r>
            <a:r>
              <a:rPr lang="en-US" altLang="zh-CN" sz="2000" b="1" i="1" dirty="0" smtClean="0">
                <a:latin typeface="+mj-ea"/>
                <a:ea typeface="+mj-ea"/>
              </a:rPr>
              <a:t> </a:t>
            </a:r>
            <a:r>
              <a:rPr lang="en-US" altLang="zh-CN" sz="2000" b="1" baseline="30000" dirty="0" smtClean="0">
                <a:latin typeface="+mj-ea"/>
                <a:ea typeface="+mj-ea"/>
              </a:rPr>
              <a:t>=</a:t>
            </a:r>
            <a:r>
              <a:rPr lang="en-US" altLang="zh-CN" sz="2000" b="1" dirty="0">
                <a:latin typeface="+mj-ea"/>
                <a:ea typeface="+mj-ea"/>
              </a:rPr>
              <a:t>30</a:t>
            </a:r>
            <a:r>
              <a:rPr lang="en-US" altLang="zh-CN" sz="2000" b="1" baseline="30000" dirty="0">
                <a:latin typeface="+mj-ea"/>
                <a:ea typeface="+mj-ea"/>
              </a:rPr>
              <a:t>0</a:t>
            </a:r>
            <a:r>
              <a:rPr lang="en-US" altLang="zh-CN" sz="2000" b="1" dirty="0">
                <a:latin typeface="+mj-ea"/>
                <a:ea typeface="+mj-ea"/>
              </a:rPr>
              <a:t>-60</a:t>
            </a:r>
            <a:r>
              <a:rPr lang="en-US" altLang="zh-CN" sz="2000" b="1" baseline="30000" dirty="0">
                <a:latin typeface="+mj-ea"/>
                <a:ea typeface="+mj-ea"/>
              </a:rPr>
              <a:t>0</a:t>
            </a:r>
          </a:p>
          <a:p>
            <a:pPr indent="508000" eaLnBrk="1" hangingPunct="1">
              <a:spcBef>
                <a:spcPct val="50000"/>
              </a:spcBef>
            </a:pPr>
            <a:r>
              <a:rPr lang="zh-CN" altLang="en-US" sz="2000" dirty="0" smtClean="0">
                <a:latin typeface="+mn-ea"/>
                <a:ea typeface="+mn-ea"/>
              </a:rPr>
              <a:t>增益裕量 </a:t>
            </a:r>
            <a:r>
              <a:rPr lang="en-US" altLang="zh-CN" sz="2000" b="1" dirty="0" smtClean="0">
                <a:latin typeface="+mj-ea"/>
                <a:ea typeface="+mj-ea"/>
              </a:rPr>
              <a:t>20</a:t>
            </a:r>
            <a:r>
              <a:rPr lang="en-US" altLang="zh-CN" sz="2000" b="1" i="1" dirty="0" smtClean="0">
                <a:latin typeface="+mj-ea"/>
                <a:ea typeface="+mj-ea"/>
              </a:rPr>
              <a:t>lgK</a:t>
            </a:r>
            <a:r>
              <a:rPr lang="el-GR" altLang="zh-CN" sz="2000" b="1" baseline="-25000" dirty="0">
                <a:latin typeface="+mj-ea"/>
                <a:ea typeface="+mj-ea"/>
              </a:rPr>
              <a:t>g</a:t>
            </a:r>
            <a:r>
              <a:rPr lang="en-US" altLang="zh-CN" sz="2000" b="1" dirty="0">
                <a:latin typeface="+mj-ea"/>
                <a:ea typeface="+mj-ea"/>
              </a:rPr>
              <a:t> &gt; 6</a:t>
            </a:r>
            <a:r>
              <a:rPr lang="en-US" altLang="zh-CN" sz="2000" b="1" i="1" dirty="0">
                <a:latin typeface="+mj-ea"/>
                <a:ea typeface="+mj-ea"/>
              </a:rPr>
              <a:t>dB</a:t>
            </a:r>
            <a:endParaRPr lang="en-US" altLang="zh-CN" sz="2000" b="1" i="1" dirty="0">
              <a:latin typeface="+mj-ea"/>
              <a:ea typeface="+mj-ea"/>
              <a:cs typeface="Times New Roman" panose="02020603050405020304" pitchFamily="18" charset="0"/>
            </a:endParaRPr>
          </a:p>
        </p:txBody>
      </p:sp>
      <p:graphicFrame>
        <p:nvGraphicFramePr>
          <p:cNvPr id="38" name="Object 8"/>
          <p:cNvGraphicFramePr>
            <a:graphicFrameLocks noChangeAspect="1"/>
          </p:cNvGraphicFramePr>
          <p:nvPr>
            <p:extLst>
              <p:ext uri="{D42A27DB-BD31-4B8C-83A1-F6EECF244321}">
                <p14:modId xmlns:p14="http://schemas.microsoft.com/office/powerpoint/2010/main" val="3190836162"/>
              </p:ext>
            </p:extLst>
          </p:nvPr>
        </p:nvGraphicFramePr>
        <p:xfrm>
          <a:off x="1202050" y="5289550"/>
          <a:ext cx="3745234" cy="814181"/>
        </p:xfrm>
        <a:graphic>
          <a:graphicData uri="http://schemas.openxmlformats.org/presentationml/2006/ole">
            <mc:AlternateContent xmlns:mc="http://schemas.openxmlformats.org/markup-compatibility/2006">
              <mc:Choice xmlns:v="urn:schemas-microsoft-com:vml" Requires="v">
                <p:oleObj spid="_x0000_s74770" name="Equation" r:id="rId3" imgW="2044440" imgH="457200" progId="Equation.DSMT4">
                  <p:embed/>
                </p:oleObj>
              </mc:Choice>
              <mc:Fallback>
                <p:oleObj name="Equation" r:id="rId3" imgW="2044440" imgH="457200" progId="Equation.DSMT4">
                  <p:embed/>
                  <p:pic>
                    <p:nvPicPr>
                      <p:cNvPr id="7373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2050" y="5289550"/>
                        <a:ext cx="3745234" cy="814181"/>
                      </a:xfrm>
                      <a:prstGeom prst="rect">
                        <a:avLst/>
                      </a:prstGeom>
                      <a:solidFill>
                        <a:schemeClr val="accent1">
                          <a:lumMod val="10000"/>
                          <a:lumOff val="90000"/>
                        </a:schemeClr>
                      </a:solidFill>
                      <a:ln w="9525">
                        <a:noFill/>
                        <a:miter lim="800000"/>
                        <a:headEnd/>
                        <a:tailEnd/>
                      </a:ln>
                      <a:effectLst/>
                    </p:spPr>
                  </p:pic>
                </p:oleObj>
              </mc:Fallback>
            </mc:AlternateContent>
          </a:graphicData>
        </a:graphic>
      </p:graphicFrame>
    </p:spTree>
    <p:extLst>
      <p:ext uri="{BB962C8B-B14F-4D97-AF65-F5344CB8AC3E}">
        <p14:creationId xmlns:p14="http://schemas.microsoft.com/office/powerpoint/2010/main" val="294305528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5.4 </a:t>
            </a:r>
            <a:r>
              <a:rPr lang="zh-CN" altLang="en-US" dirty="0"/>
              <a:t>控制系统的</a:t>
            </a:r>
            <a:r>
              <a:rPr lang="zh-CN" altLang="en-US" dirty="0" smtClean="0"/>
              <a:t>相对稳定性</a:t>
            </a:r>
            <a:endParaRPr lang="zh-CN" altLang="en-US" dirty="0"/>
          </a:p>
        </p:txBody>
      </p:sp>
      <p:sp>
        <p:nvSpPr>
          <p:cNvPr id="3" name="Line 2"/>
          <p:cNvSpPr>
            <a:spLocks noChangeShapeType="1"/>
          </p:cNvSpPr>
          <p:nvPr/>
        </p:nvSpPr>
        <p:spPr bwMode="auto">
          <a:xfrm flipV="1">
            <a:off x="6491288" y="3646488"/>
            <a:ext cx="0" cy="2665412"/>
          </a:xfrm>
          <a:prstGeom prst="line">
            <a:avLst/>
          </a:prstGeom>
          <a:noFill/>
          <a:ln w="12700"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 name="Line 3"/>
          <p:cNvSpPr>
            <a:spLocks noChangeShapeType="1"/>
          </p:cNvSpPr>
          <p:nvPr/>
        </p:nvSpPr>
        <p:spPr bwMode="auto">
          <a:xfrm>
            <a:off x="3717925" y="3609975"/>
            <a:ext cx="4152900" cy="0"/>
          </a:xfrm>
          <a:prstGeom prst="line">
            <a:avLst/>
          </a:prstGeom>
          <a:noFill/>
          <a:ln w="19050" cap="sq">
            <a:solidFill>
              <a:schemeClr val="tx1"/>
            </a:solidFill>
            <a:round/>
            <a:headEnd/>
            <a:tailEnd type="stealth" w="med"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5" name="Line 4"/>
          <p:cNvSpPr>
            <a:spLocks noChangeShapeType="1"/>
          </p:cNvSpPr>
          <p:nvPr/>
        </p:nvSpPr>
        <p:spPr bwMode="auto">
          <a:xfrm flipV="1">
            <a:off x="3889375" y="1963738"/>
            <a:ext cx="0" cy="1865312"/>
          </a:xfrm>
          <a:prstGeom prst="line">
            <a:avLst/>
          </a:prstGeom>
          <a:noFill/>
          <a:ln w="19050" cap="sq">
            <a:solidFill>
              <a:schemeClr val="tx1"/>
            </a:solidFill>
            <a:round/>
            <a:headEnd/>
            <a:tailEnd type="stealth" w="med"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6" name="Object 5"/>
          <p:cNvGraphicFramePr>
            <a:graphicFrameLocks noChangeAspect="1"/>
          </p:cNvGraphicFramePr>
          <p:nvPr>
            <p:extLst>
              <p:ext uri="{D42A27DB-BD31-4B8C-83A1-F6EECF244321}">
                <p14:modId xmlns:p14="http://schemas.microsoft.com/office/powerpoint/2010/main" val="1308082411"/>
              </p:ext>
            </p:extLst>
          </p:nvPr>
        </p:nvGraphicFramePr>
        <p:xfrm>
          <a:off x="7859713" y="3430588"/>
          <a:ext cx="296862" cy="236537"/>
        </p:xfrm>
        <a:graphic>
          <a:graphicData uri="http://schemas.openxmlformats.org/presentationml/2006/ole">
            <mc:AlternateContent xmlns:mc="http://schemas.openxmlformats.org/markup-compatibility/2006">
              <mc:Choice xmlns:v="urn:schemas-microsoft-com:vml" Requires="v">
                <p:oleObj spid="_x0000_s76048" name="公式" r:id="rId3" imgW="152280" imgH="139680" progId="Equation.3">
                  <p:embed/>
                </p:oleObj>
              </mc:Choice>
              <mc:Fallback>
                <p:oleObj name="公式" r:id="rId3" imgW="152280" imgH="139680" progId="Equation.3">
                  <p:embed/>
                  <p:pic>
                    <p:nvPicPr>
                      <p:cNvPr id="74754"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9713" y="3430588"/>
                        <a:ext cx="296862" cy="236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057226375"/>
              </p:ext>
            </p:extLst>
          </p:nvPr>
        </p:nvGraphicFramePr>
        <p:xfrm>
          <a:off x="3924300" y="1928813"/>
          <a:ext cx="595313" cy="298450"/>
        </p:xfrm>
        <a:graphic>
          <a:graphicData uri="http://schemas.openxmlformats.org/presentationml/2006/ole">
            <mc:AlternateContent xmlns:mc="http://schemas.openxmlformats.org/markup-compatibility/2006">
              <mc:Choice xmlns:v="urn:schemas-microsoft-com:vml" Requires="v">
                <p:oleObj spid="_x0000_s76049" name="公式" r:id="rId5" imgW="355320" imgH="203040" progId="Equation.3">
                  <p:embed/>
                </p:oleObj>
              </mc:Choice>
              <mc:Fallback>
                <p:oleObj name="公式" r:id="rId5" imgW="355320" imgH="203040" progId="Equation.3">
                  <p:embed/>
                  <p:pic>
                    <p:nvPicPr>
                      <p:cNvPr id="74755"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24300" y="1928813"/>
                        <a:ext cx="595313" cy="298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8" name="Group 7"/>
          <p:cNvGrpSpPr>
            <a:grpSpLocks/>
          </p:cNvGrpSpPr>
          <p:nvPr/>
        </p:nvGrpSpPr>
        <p:grpSpPr bwMode="auto">
          <a:xfrm>
            <a:off x="5554663" y="3214688"/>
            <a:ext cx="342900" cy="704850"/>
            <a:chOff x="2655" y="1525"/>
            <a:chExt cx="216" cy="444"/>
          </a:xfrm>
        </p:grpSpPr>
        <p:sp>
          <p:nvSpPr>
            <p:cNvPr id="9" name="Line 8"/>
            <p:cNvSpPr>
              <a:spLocks noChangeShapeType="1"/>
            </p:cNvSpPr>
            <p:nvPr/>
          </p:nvSpPr>
          <p:spPr bwMode="auto">
            <a:xfrm flipV="1">
              <a:off x="2746" y="1525"/>
              <a:ext cx="0" cy="249"/>
            </a:xfrm>
            <a:prstGeom prst="line">
              <a:avLst/>
            </a:prstGeom>
            <a:noFill/>
            <a:ln w="12700">
              <a:solidFill>
                <a:srgbClr val="FF0000"/>
              </a:solidFill>
              <a:prstDash val="dash"/>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0" name="Object 9"/>
            <p:cNvGraphicFramePr>
              <a:graphicFrameLocks noChangeAspect="1"/>
            </p:cNvGraphicFramePr>
            <p:nvPr/>
          </p:nvGraphicFramePr>
          <p:xfrm>
            <a:off x="2655" y="1752"/>
            <a:ext cx="216" cy="217"/>
          </p:xfrm>
          <a:graphic>
            <a:graphicData uri="http://schemas.openxmlformats.org/presentationml/2006/ole">
              <mc:AlternateContent xmlns:mc="http://schemas.openxmlformats.org/markup-compatibility/2006">
                <mc:Choice xmlns:v="urn:schemas-microsoft-com:vml" Requires="v">
                  <p:oleObj spid="_x0000_s76050" name="公式" r:id="rId7" imgW="177480" imgH="215640" progId="Equation.3">
                    <p:embed/>
                  </p:oleObj>
                </mc:Choice>
                <mc:Fallback>
                  <p:oleObj name="公式" r:id="rId7" imgW="177480" imgH="215640" progId="Equation.3">
                    <p:embed/>
                    <p:pic>
                      <p:nvPicPr>
                        <p:cNvPr id="74771"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55" y="1752"/>
                          <a:ext cx="216" cy="2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11" name="Object 10"/>
          <p:cNvGraphicFramePr>
            <a:graphicFrameLocks noChangeAspect="1"/>
          </p:cNvGraphicFramePr>
          <p:nvPr>
            <p:extLst>
              <p:ext uri="{D42A27DB-BD31-4B8C-83A1-F6EECF244321}">
                <p14:modId xmlns:p14="http://schemas.microsoft.com/office/powerpoint/2010/main" val="1027819976"/>
              </p:ext>
            </p:extLst>
          </p:nvPr>
        </p:nvGraphicFramePr>
        <p:xfrm>
          <a:off x="7246938" y="3286125"/>
          <a:ext cx="393700" cy="344488"/>
        </p:xfrm>
        <a:graphic>
          <a:graphicData uri="http://schemas.openxmlformats.org/presentationml/2006/ole">
            <mc:AlternateContent xmlns:mc="http://schemas.openxmlformats.org/markup-compatibility/2006">
              <mc:Choice xmlns:v="urn:schemas-microsoft-com:vml" Requires="v">
                <p:oleObj spid="_x0000_s76051" name="公式" r:id="rId9" imgW="203040" imgH="215640" progId="Equation.3">
                  <p:embed/>
                </p:oleObj>
              </mc:Choice>
              <mc:Fallback>
                <p:oleObj name="公式" r:id="rId9" imgW="203040" imgH="215640" progId="Equation.3">
                  <p:embed/>
                  <p:pic>
                    <p:nvPicPr>
                      <p:cNvPr id="318474"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246938" y="3286125"/>
                        <a:ext cx="393700" cy="344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 name="Line 11"/>
          <p:cNvSpPr>
            <a:spLocks noChangeShapeType="1"/>
          </p:cNvSpPr>
          <p:nvPr/>
        </p:nvSpPr>
        <p:spPr bwMode="auto">
          <a:xfrm>
            <a:off x="3759200" y="5127625"/>
            <a:ext cx="4152900" cy="0"/>
          </a:xfrm>
          <a:prstGeom prst="line">
            <a:avLst/>
          </a:prstGeom>
          <a:noFill/>
          <a:ln w="19050" cap="sq">
            <a:solidFill>
              <a:schemeClr val="tx1"/>
            </a:solidFill>
            <a:round/>
            <a:headEnd/>
            <a:tailEnd type="stealth" w="med"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3" name="Line 12"/>
          <p:cNvSpPr>
            <a:spLocks noChangeShapeType="1"/>
          </p:cNvSpPr>
          <p:nvPr/>
        </p:nvSpPr>
        <p:spPr bwMode="auto">
          <a:xfrm flipV="1">
            <a:off x="3902075" y="4514850"/>
            <a:ext cx="0" cy="1865313"/>
          </a:xfrm>
          <a:prstGeom prst="line">
            <a:avLst/>
          </a:prstGeom>
          <a:noFill/>
          <a:ln w="19050" cap="sq">
            <a:solidFill>
              <a:schemeClr val="tx1"/>
            </a:solidFill>
            <a:round/>
            <a:headEnd/>
            <a:tailEnd type="stealth" w="med"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4" name="Object 13"/>
          <p:cNvGraphicFramePr>
            <a:graphicFrameLocks noChangeAspect="1"/>
          </p:cNvGraphicFramePr>
          <p:nvPr>
            <p:extLst>
              <p:ext uri="{D42A27DB-BD31-4B8C-83A1-F6EECF244321}">
                <p14:modId xmlns:p14="http://schemas.microsoft.com/office/powerpoint/2010/main" val="3285436075"/>
              </p:ext>
            </p:extLst>
          </p:nvPr>
        </p:nvGraphicFramePr>
        <p:xfrm>
          <a:off x="7646988" y="4875213"/>
          <a:ext cx="296862" cy="236537"/>
        </p:xfrm>
        <a:graphic>
          <a:graphicData uri="http://schemas.openxmlformats.org/presentationml/2006/ole">
            <mc:AlternateContent xmlns:mc="http://schemas.openxmlformats.org/markup-compatibility/2006">
              <mc:Choice xmlns:v="urn:schemas-microsoft-com:vml" Requires="v">
                <p:oleObj spid="_x0000_s76052" name="公式" r:id="rId11" imgW="152280" imgH="139680" progId="Equation.3">
                  <p:embed/>
                </p:oleObj>
              </mc:Choice>
              <mc:Fallback>
                <p:oleObj name="公式" r:id="rId11" imgW="152280" imgH="139680" progId="Equation.3">
                  <p:embed/>
                  <p:pic>
                    <p:nvPicPr>
                      <p:cNvPr id="74757"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46988" y="4875213"/>
                        <a:ext cx="296862" cy="236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981550269"/>
              </p:ext>
            </p:extLst>
          </p:nvPr>
        </p:nvGraphicFramePr>
        <p:xfrm>
          <a:off x="3938588" y="4370388"/>
          <a:ext cx="595312" cy="298450"/>
        </p:xfrm>
        <a:graphic>
          <a:graphicData uri="http://schemas.openxmlformats.org/presentationml/2006/ole">
            <mc:AlternateContent xmlns:mc="http://schemas.openxmlformats.org/markup-compatibility/2006">
              <mc:Choice xmlns:v="urn:schemas-microsoft-com:vml" Requires="v">
                <p:oleObj spid="_x0000_s76053" name="公式" r:id="rId12" imgW="355320" imgH="203040" progId="Equation.3">
                  <p:embed/>
                </p:oleObj>
              </mc:Choice>
              <mc:Fallback>
                <p:oleObj name="公式" r:id="rId12" imgW="355320" imgH="203040" progId="Equation.3">
                  <p:embed/>
                  <p:pic>
                    <p:nvPicPr>
                      <p:cNvPr id="74758" name="Object 1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938588" y="4370388"/>
                        <a:ext cx="595312" cy="298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Line 15"/>
          <p:cNvSpPr>
            <a:spLocks noChangeShapeType="1"/>
          </p:cNvSpPr>
          <p:nvPr/>
        </p:nvSpPr>
        <p:spPr bwMode="auto">
          <a:xfrm rot="16200000" flipV="1">
            <a:off x="5900738" y="3524250"/>
            <a:ext cx="0" cy="3997325"/>
          </a:xfrm>
          <a:prstGeom prst="line">
            <a:avLst/>
          </a:prstGeom>
          <a:noFill/>
          <a:ln w="12700" cap="sq">
            <a:solidFill>
              <a:srgbClr val="00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7" name="Line 16"/>
          <p:cNvSpPr>
            <a:spLocks noChangeShapeType="1"/>
          </p:cNvSpPr>
          <p:nvPr/>
        </p:nvSpPr>
        <p:spPr bwMode="auto">
          <a:xfrm rot="16200000" flipV="1">
            <a:off x="6113463" y="3708400"/>
            <a:ext cx="0" cy="4422775"/>
          </a:xfrm>
          <a:prstGeom prst="line">
            <a:avLst/>
          </a:prstGeom>
          <a:noFill/>
          <a:ln w="12700" cap="sq">
            <a:solidFill>
              <a:srgbClr val="00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8" name="Line 17"/>
          <p:cNvSpPr>
            <a:spLocks noChangeShapeType="1"/>
          </p:cNvSpPr>
          <p:nvPr/>
        </p:nvSpPr>
        <p:spPr bwMode="auto">
          <a:xfrm rot="16200000" flipV="1">
            <a:off x="5900738" y="4316412"/>
            <a:ext cx="0" cy="3997325"/>
          </a:xfrm>
          <a:prstGeom prst="line">
            <a:avLst/>
          </a:prstGeom>
          <a:noFill/>
          <a:ln w="12700" cap="sq">
            <a:solidFill>
              <a:srgbClr val="00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9" name="Object 18"/>
          <p:cNvGraphicFramePr>
            <a:graphicFrameLocks noChangeAspect="1"/>
          </p:cNvGraphicFramePr>
          <p:nvPr>
            <p:extLst>
              <p:ext uri="{D42A27DB-BD31-4B8C-83A1-F6EECF244321}">
                <p14:modId xmlns:p14="http://schemas.microsoft.com/office/powerpoint/2010/main" val="2830202582"/>
              </p:ext>
            </p:extLst>
          </p:nvPr>
        </p:nvGraphicFramePr>
        <p:xfrm>
          <a:off x="3435350" y="5364163"/>
          <a:ext cx="519113" cy="263525"/>
        </p:xfrm>
        <a:graphic>
          <a:graphicData uri="http://schemas.openxmlformats.org/presentationml/2006/ole">
            <mc:AlternateContent xmlns:mc="http://schemas.openxmlformats.org/markup-compatibility/2006">
              <mc:Choice xmlns:v="urn:schemas-microsoft-com:vml" Requires="v">
                <p:oleObj spid="_x0000_s76054" name="公式" r:id="rId14" imgW="355320" imgH="203040" progId="Equation.3">
                  <p:embed/>
                </p:oleObj>
              </mc:Choice>
              <mc:Fallback>
                <p:oleObj name="公式" r:id="rId14" imgW="355320" imgH="203040" progId="Equation.3">
                  <p:embed/>
                  <p:pic>
                    <p:nvPicPr>
                      <p:cNvPr id="74759" name="Object 1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435350" y="5364163"/>
                        <a:ext cx="519113" cy="263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4228280785"/>
              </p:ext>
            </p:extLst>
          </p:nvPr>
        </p:nvGraphicFramePr>
        <p:xfrm>
          <a:off x="3327400" y="5738813"/>
          <a:ext cx="611188" cy="263525"/>
        </p:xfrm>
        <a:graphic>
          <a:graphicData uri="http://schemas.openxmlformats.org/presentationml/2006/ole">
            <mc:AlternateContent xmlns:mc="http://schemas.openxmlformats.org/markup-compatibility/2006">
              <mc:Choice xmlns:v="urn:schemas-microsoft-com:vml" Requires="v">
                <p:oleObj spid="_x0000_s76055" name="公式" r:id="rId16" imgW="419040" imgH="203040" progId="Equation.3">
                  <p:embed/>
                </p:oleObj>
              </mc:Choice>
              <mc:Fallback>
                <p:oleObj name="公式" r:id="rId16" imgW="419040" imgH="203040" progId="Equation.3">
                  <p:embed/>
                  <p:pic>
                    <p:nvPicPr>
                      <p:cNvPr id="74760" name="Object 1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327400" y="5738813"/>
                        <a:ext cx="611188" cy="263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1565214343"/>
              </p:ext>
            </p:extLst>
          </p:nvPr>
        </p:nvGraphicFramePr>
        <p:xfrm>
          <a:off x="3319463" y="6159500"/>
          <a:ext cx="628650" cy="263525"/>
        </p:xfrm>
        <a:graphic>
          <a:graphicData uri="http://schemas.openxmlformats.org/presentationml/2006/ole">
            <mc:AlternateContent xmlns:mc="http://schemas.openxmlformats.org/markup-compatibility/2006">
              <mc:Choice xmlns:v="urn:schemas-microsoft-com:vml" Requires="v">
                <p:oleObj spid="_x0000_s76056" name="公式" r:id="rId18" imgW="431640" imgH="203040" progId="Equation.3">
                  <p:embed/>
                </p:oleObj>
              </mc:Choice>
              <mc:Fallback>
                <p:oleObj name="公式" r:id="rId18" imgW="431640" imgH="203040" progId="Equation.3">
                  <p:embed/>
                  <p:pic>
                    <p:nvPicPr>
                      <p:cNvPr id="74761" name="Object 20"/>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319463" y="6159500"/>
                        <a:ext cx="628650" cy="263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Freeform 21"/>
          <p:cNvSpPr>
            <a:spLocks/>
          </p:cNvSpPr>
          <p:nvPr/>
        </p:nvSpPr>
        <p:spPr bwMode="auto">
          <a:xfrm>
            <a:off x="3902075" y="5522913"/>
            <a:ext cx="3997325" cy="757237"/>
          </a:xfrm>
          <a:custGeom>
            <a:avLst/>
            <a:gdLst>
              <a:gd name="T0" fmla="*/ 0 w 2563"/>
              <a:gd name="T1" fmla="*/ 0 h 454"/>
              <a:gd name="T2" fmla="*/ 2147483647 w 2563"/>
              <a:gd name="T3" fmla="*/ 2147483647 h 454"/>
              <a:gd name="T4" fmla="*/ 2147483647 w 2563"/>
              <a:gd name="T5" fmla="*/ 2147483647 h 454"/>
              <a:gd name="T6" fmla="*/ 2147483647 w 2563"/>
              <a:gd name="T7" fmla="*/ 2147483647 h 454"/>
              <a:gd name="T8" fmla="*/ 2147483647 w 2563"/>
              <a:gd name="T9" fmla="*/ 2147483647 h 454"/>
              <a:gd name="T10" fmla="*/ 0 60000 65536"/>
              <a:gd name="T11" fmla="*/ 0 60000 65536"/>
              <a:gd name="T12" fmla="*/ 0 60000 65536"/>
              <a:gd name="T13" fmla="*/ 0 60000 65536"/>
              <a:gd name="T14" fmla="*/ 0 60000 65536"/>
              <a:gd name="T15" fmla="*/ 0 w 2563"/>
              <a:gd name="T16" fmla="*/ 0 h 454"/>
              <a:gd name="T17" fmla="*/ 2563 w 2563"/>
              <a:gd name="T18" fmla="*/ 454 h 454"/>
            </a:gdLst>
            <a:ahLst/>
            <a:cxnLst>
              <a:cxn ang="T10">
                <a:pos x="T0" y="T1"/>
              </a:cxn>
              <a:cxn ang="T11">
                <a:pos x="T2" y="T3"/>
              </a:cxn>
              <a:cxn ang="T12">
                <a:pos x="T4" y="T5"/>
              </a:cxn>
              <a:cxn ang="T13">
                <a:pos x="T6" y="T7"/>
              </a:cxn>
              <a:cxn ang="T14">
                <a:pos x="T8" y="T9"/>
              </a:cxn>
            </a:cxnLst>
            <a:rect l="T15" t="T16" r="T17" b="T18"/>
            <a:pathLst>
              <a:path w="2563" h="454">
                <a:moveTo>
                  <a:pt x="0" y="0"/>
                </a:moveTo>
                <a:cubicBezTo>
                  <a:pt x="289" y="2"/>
                  <a:pt x="579" y="4"/>
                  <a:pt x="794" y="23"/>
                </a:cubicBezTo>
                <a:cubicBezTo>
                  <a:pt x="1009" y="42"/>
                  <a:pt x="1096" y="60"/>
                  <a:pt x="1293" y="113"/>
                </a:cubicBezTo>
                <a:cubicBezTo>
                  <a:pt x="1490" y="166"/>
                  <a:pt x="1762" y="283"/>
                  <a:pt x="1974" y="340"/>
                </a:cubicBezTo>
                <a:cubicBezTo>
                  <a:pt x="2186" y="397"/>
                  <a:pt x="2374" y="425"/>
                  <a:pt x="2563" y="454"/>
                </a:cubicBezTo>
              </a:path>
            </a:pathLst>
          </a:custGeom>
          <a:noFill/>
          <a:ln w="25400" cap="sq">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 name="Line 22"/>
          <p:cNvSpPr>
            <a:spLocks noChangeShapeType="1"/>
          </p:cNvSpPr>
          <p:nvPr/>
        </p:nvSpPr>
        <p:spPr bwMode="auto">
          <a:xfrm>
            <a:off x="5699125" y="3214688"/>
            <a:ext cx="2052638" cy="1511300"/>
          </a:xfrm>
          <a:prstGeom prst="line">
            <a:avLst/>
          </a:prstGeom>
          <a:noFill/>
          <a:ln w="28575" cap="sq">
            <a:solidFill>
              <a:srgbClr val="0000FF"/>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4" name="Freeform 23"/>
          <p:cNvSpPr>
            <a:spLocks/>
          </p:cNvSpPr>
          <p:nvPr/>
        </p:nvSpPr>
        <p:spPr bwMode="auto">
          <a:xfrm>
            <a:off x="3902075" y="5522913"/>
            <a:ext cx="3960813" cy="792162"/>
          </a:xfrm>
          <a:custGeom>
            <a:avLst/>
            <a:gdLst>
              <a:gd name="T0" fmla="*/ 0 w 2110"/>
              <a:gd name="T1" fmla="*/ 0 h 612"/>
              <a:gd name="T2" fmla="*/ 2147483647 w 2110"/>
              <a:gd name="T3" fmla="*/ 2147483647 h 612"/>
              <a:gd name="T4" fmla="*/ 2147483647 w 2110"/>
              <a:gd name="T5" fmla="*/ 2147483647 h 612"/>
              <a:gd name="T6" fmla="*/ 2147483647 w 2110"/>
              <a:gd name="T7" fmla="*/ 2147483647 h 612"/>
              <a:gd name="T8" fmla="*/ 2147483647 w 2110"/>
              <a:gd name="T9" fmla="*/ 2147483647 h 612"/>
              <a:gd name="T10" fmla="*/ 0 60000 65536"/>
              <a:gd name="T11" fmla="*/ 0 60000 65536"/>
              <a:gd name="T12" fmla="*/ 0 60000 65536"/>
              <a:gd name="T13" fmla="*/ 0 60000 65536"/>
              <a:gd name="T14" fmla="*/ 0 60000 65536"/>
              <a:gd name="T15" fmla="*/ 0 w 2110"/>
              <a:gd name="T16" fmla="*/ 0 h 612"/>
              <a:gd name="T17" fmla="*/ 2110 w 2110"/>
              <a:gd name="T18" fmla="*/ 612 h 612"/>
            </a:gdLst>
            <a:ahLst/>
            <a:cxnLst>
              <a:cxn ang="T10">
                <a:pos x="T0" y="T1"/>
              </a:cxn>
              <a:cxn ang="T11">
                <a:pos x="T2" y="T3"/>
              </a:cxn>
              <a:cxn ang="T12">
                <a:pos x="T4" y="T5"/>
              </a:cxn>
              <a:cxn ang="T13">
                <a:pos x="T6" y="T7"/>
              </a:cxn>
              <a:cxn ang="T14">
                <a:pos x="T8" y="T9"/>
              </a:cxn>
            </a:cxnLst>
            <a:rect l="T15" t="T16" r="T17" b="T18"/>
            <a:pathLst>
              <a:path w="2110" h="612">
                <a:moveTo>
                  <a:pt x="0" y="0"/>
                </a:moveTo>
                <a:cubicBezTo>
                  <a:pt x="151" y="9"/>
                  <a:pt x="303" y="19"/>
                  <a:pt x="454" y="45"/>
                </a:cubicBezTo>
                <a:cubicBezTo>
                  <a:pt x="605" y="71"/>
                  <a:pt x="719" y="79"/>
                  <a:pt x="908" y="158"/>
                </a:cubicBezTo>
                <a:cubicBezTo>
                  <a:pt x="1097" y="237"/>
                  <a:pt x="1388" y="445"/>
                  <a:pt x="1588" y="521"/>
                </a:cubicBezTo>
                <a:cubicBezTo>
                  <a:pt x="1788" y="597"/>
                  <a:pt x="1949" y="604"/>
                  <a:pt x="2110" y="612"/>
                </a:cubicBezTo>
              </a:path>
            </a:pathLst>
          </a:custGeom>
          <a:noFill/>
          <a:ln w="28575" cap="sq">
            <a:solidFill>
              <a:srgbClr val="0000FF"/>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25" name="Object 24"/>
          <p:cNvGraphicFramePr>
            <a:graphicFrameLocks noChangeAspect="1"/>
          </p:cNvGraphicFramePr>
          <p:nvPr>
            <p:extLst>
              <p:ext uri="{D42A27DB-BD31-4B8C-83A1-F6EECF244321}">
                <p14:modId xmlns:p14="http://schemas.microsoft.com/office/powerpoint/2010/main" val="792889689"/>
              </p:ext>
            </p:extLst>
          </p:nvPr>
        </p:nvGraphicFramePr>
        <p:xfrm>
          <a:off x="6959600" y="4330700"/>
          <a:ext cx="433388" cy="247650"/>
        </p:xfrm>
        <a:graphic>
          <a:graphicData uri="http://schemas.openxmlformats.org/presentationml/2006/ole">
            <mc:AlternateContent xmlns:mc="http://schemas.openxmlformats.org/markup-compatibility/2006">
              <mc:Choice xmlns:v="urn:schemas-microsoft-com:vml" Requires="v">
                <p:oleObj spid="_x0000_s76057" name="公式" r:id="rId20" imgW="304560" imgH="177480" progId="Equation.3">
                  <p:embed/>
                </p:oleObj>
              </mc:Choice>
              <mc:Fallback>
                <p:oleObj name="公式" r:id="rId20" imgW="304560" imgH="177480" progId="Equation.3">
                  <p:embed/>
                  <p:pic>
                    <p:nvPicPr>
                      <p:cNvPr id="318488" name="Object 24"/>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959600" y="4330700"/>
                        <a:ext cx="433388" cy="247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6" name="Group 25"/>
          <p:cNvGrpSpPr>
            <a:grpSpLocks/>
          </p:cNvGrpSpPr>
          <p:nvPr/>
        </p:nvGrpSpPr>
        <p:grpSpPr bwMode="auto">
          <a:xfrm>
            <a:off x="3889375" y="2354263"/>
            <a:ext cx="4510088" cy="2192337"/>
            <a:chOff x="1606" y="983"/>
            <a:chExt cx="2841" cy="1381"/>
          </a:xfrm>
        </p:grpSpPr>
        <p:graphicFrame>
          <p:nvGraphicFramePr>
            <p:cNvPr id="27" name="Object 26"/>
            <p:cNvGraphicFramePr>
              <a:graphicFrameLocks noChangeAspect="1"/>
            </p:cNvGraphicFramePr>
            <p:nvPr/>
          </p:nvGraphicFramePr>
          <p:xfrm>
            <a:off x="1773" y="983"/>
            <a:ext cx="281" cy="145"/>
          </p:xfrm>
          <a:graphic>
            <a:graphicData uri="http://schemas.openxmlformats.org/presentationml/2006/ole">
              <mc:AlternateContent xmlns:mc="http://schemas.openxmlformats.org/markup-compatibility/2006">
                <mc:Choice xmlns:v="urn:schemas-microsoft-com:vml" Requires="v">
                  <p:oleObj spid="_x0000_s76058" name="公式" r:id="rId22" imgW="304560" imgH="177480" progId="Equation.3">
                    <p:embed/>
                  </p:oleObj>
                </mc:Choice>
                <mc:Fallback>
                  <p:oleObj name="公式" r:id="rId22" imgW="304560" imgH="177480" progId="Equation.3">
                    <p:embed/>
                    <p:pic>
                      <p:nvPicPr>
                        <p:cNvPr id="74769" name="Object 26"/>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773" y="983"/>
                          <a:ext cx="281" cy="14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8" name="Group 27"/>
            <p:cNvGrpSpPr>
              <a:grpSpLocks/>
            </p:cNvGrpSpPr>
            <p:nvPr/>
          </p:nvGrpSpPr>
          <p:grpSpPr bwMode="auto">
            <a:xfrm>
              <a:off x="1606" y="1087"/>
              <a:ext cx="2841" cy="1277"/>
              <a:chOff x="1606" y="1087"/>
              <a:chExt cx="2841" cy="1277"/>
            </a:xfrm>
          </p:grpSpPr>
          <p:sp>
            <p:nvSpPr>
              <p:cNvPr id="30" name="Line 28"/>
              <p:cNvSpPr>
                <a:spLocks noChangeShapeType="1"/>
              </p:cNvSpPr>
              <p:nvPr/>
            </p:nvSpPr>
            <p:spPr bwMode="auto">
              <a:xfrm>
                <a:off x="1606" y="1087"/>
                <a:ext cx="2251" cy="852"/>
              </a:xfrm>
              <a:prstGeom prst="line">
                <a:avLst/>
              </a:prstGeom>
              <a:noFill/>
              <a:ln w="28575" cap="sq">
                <a:solidFill>
                  <a:srgbClr val="0066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1" name="Line 29"/>
              <p:cNvSpPr>
                <a:spLocks noChangeShapeType="1"/>
              </p:cNvSpPr>
              <p:nvPr/>
            </p:nvSpPr>
            <p:spPr bwMode="auto">
              <a:xfrm>
                <a:off x="3835" y="1933"/>
                <a:ext cx="612" cy="431"/>
              </a:xfrm>
              <a:prstGeom prst="line">
                <a:avLst/>
              </a:prstGeom>
              <a:noFill/>
              <a:ln w="28575" cap="sq">
                <a:solidFill>
                  <a:srgbClr val="0066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graphicFrame>
          <p:nvGraphicFramePr>
            <p:cNvPr id="29" name="Object 30"/>
            <p:cNvGraphicFramePr>
              <a:graphicFrameLocks noChangeAspect="1"/>
            </p:cNvGraphicFramePr>
            <p:nvPr/>
          </p:nvGraphicFramePr>
          <p:xfrm>
            <a:off x="4016" y="2001"/>
            <a:ext cx="273" cy="156"/>
          </p:xfrm>
          <a:graphic>
            <a:graphicData uri="http://schemas.openxmlformats.org/presentationml/2006/ole">
              <mc:AlternateContent xmlns:mc="http://schemas.openxmlformats.org/markup-compatibility/2006">
                <mc:Choice xmlns:v="urn:schemas-microsoft-com:vml" Requires="v">
                  <p:oleObj spid="_x0000_s76059" name="公式" r:id="rId24" imgW="304560" imgH="177480" progId="Equation.3">
                    <p:embed/>
                  </p:oleObj>
                </mc:Choice>
                <mc:Fallback>
                  <p:oleObj name="公式" r:id="rId24" imgW="304560" imgH="177480" progId="Equation.3">
                    <p:embed/>
                    <p:pic>
                      <p:nvPicPr>
                        <p:cNvPr id="74770" name="Object 30"/>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016" y="2001"/>
                          <a:ext cx="273" cy="1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32" name="Line 31"/>
          <p:cNvSpPr>
            <a:spLocks noChangeShapeType="1"/>
          </p:cNvSpPr>
          <p:nvPr/>
        </p:nvSpPr>
        <p:spPr bwMode="auto">
          <a:xfrm flipV="1">
            <a:off x="6815138" y="3575050"/>
            <a:ext cx="0" cy="2735263"/>
          </a:xfrm>
          <a:prstGeom prst="line">
            <a:avLst/>
          </a:prstGeom>
          <a:noFill/>
          <a:ln w="12700" cap="sq">
            <a:solidFill>
              <a:srgbClr val="0066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3" name="Freeform 32"/>
          <p:cNvSpPr>
            <a:spLocks/>
          </p:cNvSpPr>
          <p:nvPr/>
        </p:nvSpPr>
        <p:spPr bwMode="auto">
          <a:xfrm>
            <a:off x="3935413" y="5518150"/>
            <a:ext cx="4067175" cy="468313"/>
          </a:xfrm>
          <a:custGeom>
            <a:avLst/>
            <a:gdLst>
              <a:gd name="T0" fmla="*/ 0 w 2563"/>
              <a:gd name="T1" fmla="*/ 0 h 454"/>
              <a:gd name="T2" fmla="*/ 2147483647 w 2563"/>
              <a:gd name="T3" fmla="*/ 2147483647 h 454"/>
              <a:gd name="T4" fmla="*/ 2147483647 w 2563"/>
              <a:gd name="T5" fmla="*/ 2147483647 h 454"/>
              <a:gd name="T6" fmla="*/ 2147483647 w 2563"/>
              <a:gd name="T7" fmla="*/ 2147483647 h 454"/>
              <a:gd name="T8" fmla="*/ 2147483647 w 2563"/>
              <a:gd name="T9" fmla="*/ 2147483647 h 454"/>
              <a:gd name="T10" fmla="*/ 0 60000 65536"/>
              <a:gd name="T11" fmla="*/ 0 60000 65536"/>
              <a:gd name="T12" fmla="*/ 0 60000 65536"/>
              <a:gd name="T13" fmla="*/ 0 60000 65536"/>
              <a:gd name="T14" fmla="*/ 0 60000 65536"/>
              <a:gd name="T15" fmla="*/ 0 w 2563"/>
              <a:gd name="T16" fmla="*/ 0 h 454"/>
              <a:gd name="T17" fmla="*/ 2563 w 2563"/>
              <a:gd name="T18" fmla="*/ 454 h 454"/>
            </a:gdLst>
            <a:ahLst/>
            <a:cxnLst>
              <a:cxn ang="T10">
                <a:pos x="T0" y="T1"/>
              </a:cxn>
              <a:cxn ang="T11">
                <a:pos x="T2" y="T3"/>
              </a:cxn>
              <a:cxn ang="T12">
                <a:pos x="T4" y="T5"/>
              </a:cxn>
              <a:cxn ang="T13">
                <a:pos x="T6" y="T7"/>
              </a:cxn>
              <a:cxn ang="T14">
                <a:pos x="T8" y="T9"/>
              </a:cxn>
            </a:cxnLst>
            <a:rect l="T15" t="T16" r="T17" b="T18"/>
            <a:pathLst>
              <a:path w="2563" h="454">
                <a:moveTo>
                  <a:pt x="0" y="0"/>
                </a:moveTo>
                <a:cubicBezTo>
                  <a:pt x="289" y="2"/>
                  <a:pt x="579" y="4"/>
                  <a:pt x="794" y="23"/>
                </a:cubicBezTo>
                <a:cubicBezTo>
                  <a:pt x="1009" y="42"/>
                  <a:pt x="1096" y="60"/>
                  <a:pt x="1293" y="113"/>
                </a:cubicBezTo>
                <a:cubicBezTo>
                  <a:pt x="1490" y="166"/>
                  <a:pt x="1762" y="283"/>
                  <a:pt x="1974" y="340"/>
                </a:cubicBezTo>
                <a:cubicBezTo>
                  <a:pt x="2186" y="397"/>
                  <a:pt x="2374" y="425"/>
                  <a:pt x="2563" y="454"/>
                </a:cubicBezTo>
              </a:path>
            </a:pathLst>
          </a:custGeom>
          <a:noFill/>
          <a:ln w="28575" cap="sq">
            <a:solidFill>
              <a:srgbClr val="006600"/>
            </a:solidFill>
            <a:round/>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34" name="Group 33"/>
          <p:cNvGrpSpPr>
            <a:grpSpLocks/>
          </p:cNvGrpSpPr>
          <p:nvPr/>
        </p:nvGrpSpPr>
        <p:grpSpPr bwMode="auto">
          <a:xfrm>
            <a:off x="5699125" y="3214688"/>
            <a:ext cx="2482850" cy="1439862"/>
            <a:chOff x="2746" y="1525"/>
            <a:chExt cx="1564" cy="907"/>
          </a:xfrm>
        </p:grpSpPr>
        <p:sp>
          <p:nvSpPr>
            <p:cNvPr id="35" name="Line 34"/>
            <p:cNvSpPr>
              <a:spLocks noChangeShapeType="1"/>
            </p:cNvSpPr>
            <p:nvPr/>
          </p:nvSpPr>
          <p:spPr bwMode="auto">
            <a:xfrm>
              <a:off x="2746" y="1525"/>
              <a:ext cx="1111" cy="568"/>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36" name="Line 35"/>
            <p:cNvSpPr>
              <a:spLocks noChangeShapeType="1"/>
            </p:cNvSpPr>
            <p:nvPr/>
          </p:nvSpPr>
          <p:spPr bwMode="auto">
            <a:xfrm>
              <a:off x="3857" y="2092"/>
              <a:ext cx="453" cy="340"/>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37" name="Object 36"/>
            <p:cNvGraphicFramePr>
              <a:graphicFrameLocks noChangeAspect="1"/>
            </p:cNvGraphicFramePr>
            <p:nvPr/>
          </p:nvGraphicFramePr>
          <p:xfrm>
            <a:off x="3857" y="2205"/>
            <a:ext cx="273" cy="156"/>
          </p:xfrm>
          <a:graphic>
            <a:graphicData uri="http://schemas.openxmlformats.org/presentationml/2006/ole">
              <mc:AlternateContent xmlns:mc="http://schemas.openxmlformats.org/markup-compatibility/2006">
                <mc:Choice xmlns:v="urn:schemas-microsoft-com:vml" Requires="v">
                  <p:oleObj spid="_x0000_s76060" name="公式" r:id="rId26" imgW="304560" imgH="177480" progId="Equation.3">
                    <p:embed/>
                  </p:oleObj>
                </mc:Choice>
                <mc:Fallback>
                  <p:oleObj name="公式" r:id="rId26" imgW="304560" imgH="177480" progId="Equation.3">
                    <p:embed/>
                    <p:pic>
                      <p:nvPicPr>
                        <p:cNvPr id="74767" name="Object 36"/>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857" y="2205"/>
                          <a:ext cx="273" cy="1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8" name="Object 37"/>
            <p:cNvGraphicFramePr>
              <a:graphicFrameLocks noChangeAspect="1"/>
            </p:cNvGraphicFramePr>
            <p:nvPr/>
          </p:nvGraphicFramePr>
          <p:xfrm>
            <a:off x="3449" y="1865"/>
            <a:ext cx="273" cy="156"/>
          </p:xfrm>
          <a:graphic>
            <a:graphicData uri="http://schemas.openxmlformats.org/presentationml/2006/ole">
              <mc:AlternateContent xmlns:mc="http://schemas.openxmlformats.org/markup-compatibility/2006">
                <mc:Choice xmlns:v="urn:schemas-microsoft-com:vml" Requires="v">
                  <p:oleObj spid="_x0000_s76061" name="公式" r:id="rId27" imgW="304560" imgH="177480" progId="Equation.3">
                    <p:embed/>
                  </p:oleObj>
                </mc:Choice>
                <mc:Fallback>
                  <p:oleObj name="公式" r:id="rId27" imgW="304560" imgH="177480" progId="Equation.3">
                    <p:embed/>
                    <p:pic>
                      <p:nvPicPr>
                        <p:cNvPr id="74768" name="Object 37"/>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3449" y="1865"/>
                          <a:ext cx="273" cy="1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39" name="Line 38"/>
          <p:cNvSpPr>
            <a:spLocks noChangeShapeType="1"/>
          </p:cNvSpPr>
          <p:nvPr/>
        </p:nvSpPr>
        <p:spPr bwMode="auto">
          <a:xfrm flipV="1">
            <a:off x="6238875" y="3646488"/>
            <a:ext cx="0" cy="2665412"/>
          </a:xfrm>
          <a:prstGeom prst="line">
            <a:avLst/>
          </a:prstGeom>
          <a:noFill/>
          <a:ln w="12700" cap="sq">
            <a:solidFill>
              <a:srgbClr val="0000FF"/>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0" name="Line 39"/>
          <p:cNvSpPr>
            <a:spLocks noChangeShapeType="1"/>
          </p:cNvSpPr>
          <p:nvPr/>
        </p:nvSpPr>
        <p:spPr bwMode="auto">
          <a:xfrm flipV="1">
            <a:off x="7462838" y="3611563"/>
            <a:ext cx="0" cy="2735262"/>
          </a:xfrm>
          <a:prstGeom prst="line">
            <a:avLst/>
          </a:prstGeom>
          <a:noFill/>
          <a:ln w="12700">
            <a:solidFill>
              <a:srgbClr val="FF0000"/>
            </a:solidFill>
            <a:prstDash val="dash"/>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nvGrpSpPr>
          <p:cNvPr id="41" name="Group 40"/>
          <p:cNvGrpSpPr>
            <a:grpSpLocks/>
          </p:cNvGrpSpPr>
          <p:nvPr/>
        </p:nvGrpSpPr>
        <p:grpSpPr bwMode="auto">
          <a:xfrm>
            <a:off x="6205538" y="2817813"/>
            <a:ext cx="762000" cy="835025"/>
            <a:chOff x="3562" y="1275"/>
            <a:chExt cx="480" cy="526"/>
          </a:xfrm>
        </p:grpSpPr>
        <p:sp>
          <p:nvSpPr>
            <p:cNvPr id="42" name="Oval 41"/>
            <p:cNvSpPr>
              <a:spLocks noChangeArrowheads="1"/>
            </p:cNvSpPr>
            <p:nvPr/>
          </p:nvSpPr>
          <p:spPr bwMode="auto">
            <a:xfrm>
              <a:off x="3562" y="1757"/>
              <a:ext cx="44" cy="44"/>
            </a:xfrm>
            <a:prstGeom prst="ellipse">
              <a:avLst/>
            </a:prstGeom>
            <a:solidFill>
              <a:srgbClr val="0000FF"/>
            </a:solidFill>
            <a:ln w="12700" cap="sq" algn="ctr">
              <a:solidFill>
                <a:srgbClr val="FF00FF"/>
              </a:solidFill>
              <a:round/>
              <a:headEnd/>
              <a:tailEnd/>
            </a:ln>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3" name="Oval 42"/>
            <p:cNvSpPr>
              <a:spLocks noChangeArrowheads="1"/>
            </p:cNvSpPr>
            <p:nvPr/>
          </p:nvSpPr>
          <p:spPr bwMode="auto">
            <a:xfrm>
              <a:off x="3925" y="1753"/>
              <a:ext cx="44" cy="44"/>
            </a:xfrm>
            <a:prstGeom prst="ellipse">
              <a:avLst/>
            </a:prstGeom>
            <a:solidFill>
              <a:srgbClr val="008000"/>
            </a:solidFill>
            <a:ln w="12700" cap="sq" algn="ctr">
              <a:solidFill>
                <a:srgbClr val="FF00FF"/>
              </a:solidFill>
              <a:round/>
              <a:headEnd/>
              <a:tailEnd/>
            </a:ln>
          </p:spPr>
          <p:txBody>
            <a:bodyPr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4" name="Oval 43"/>
            <p:cNvSpPr>
              <a:spLocks noChangeArrowheads="1"/>
            </p:cNvSpPr>
            <p:nvPr/>
          </p:nvSpPr>
          <p:spPr bwMode="auto">
            <a:xfrm>
              <a:off x="3722" y="1755"/>
              <a:ext cx="43" cy="43"/>
            </a:xfrm>
            <a:prstGeom prst="ellipse">
              <a:avLst/>
            </a:prstGeom>
            <a:solidFill>
              <a:srgbClr val="FF0000"/>
            </a:solidFill>
            <a:ln w="12700" cap="sq" algn="ctr">
              <a:solidFill>
                <a:srgbClr val="0000FF"/>
              </a:solidFill>
              <a:round/>
              <a:headEnd/>
              <a:tailEnd/>
            </a:ln>
          </p:spPr>
          <p:txBody>
            <a:bodyPr wrap="none"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5" name="Line 44"/>
            <p:cNvSpPr>
              <a:spLocks noChangeShapeType="1"/>
            </p:cNvSpPr>
            <p:nvPr/>
          </p:nvSpPr>
          <p:spPr bwMode="auto">
            <a:xfrm>
              <a:off x="3878" y="1434"/>
              <a:ext cx="68" cy="318"/>
            </a:xfrm>
            <a:prstGeom prst="line">
              <a:avLst/>
            </a:prstGeom>
            <a:noFill/>
            <a:ln w="12700" cap="sq">
              <a:solidFill>
                <a:srgbClr val="FF00FF"/>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46" name="Object 45"/>
            <p:cNvGraphicFramePr>
              <a:graphicFrameLocks noChangeAspect="1"/>
            </p:cNvGraphicFramePr>
            <p:nvPr/>
          </p:nvGraphicFramePr>
          <p:xfrm>
            <a:off x="3810" y="1275"/>
            <a:ext cx="232" cy="228"/>
          </p:xfrm>
          <a:graphic>
            <a:graphicData uri="http://schemas.openxmlformats.org/presentationml/2006/ole">
              <mc:AlternateContent xmlns:mc="http://schemas.openxmlformats.org/markup-compatibility/2006">
                <mc:Choice xmlns:v="urn:schemas-microsoft-com:vml" Requires="v">
                  <p:oleObj spid="_x0000_s76062" name="公式" r:id="rId29" imgW="190440" imgH="228600" progId="Equation.3">
                    <p:embed/>
                  </p:oleObj>
                </mc:Choice>
                <mc:Fallback>
                  <p:oleObj name="公式" r:id="rId29" imgW="190440" imgH="228600" progId="Equation.3">
                    <p:embed/>
                    <p:pic>
                      <p:nvPicPr>
                        <p:cNvPr id="74766" name="Object 45"/>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3810" y="1275"/>
                          <a:ext cx="232" cy="2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7" name="Line 46"/>
            <p:cNvSpPr>
              <a:spLocks noChangeShapeType="1"/>
            </p:cNvSpPr>
            <p:nvPr/>
          </p:nvSpPr>
          <p:spPr bwMode="auto">
            <a:xfrm flipH="1">
              <a:off x="3583" y="1434"/>
              <a:ext cx="295" cy="318"/>
            </a:xfrm>
            <a:prstGeom prst="line">
              <a:avLst/>
            </a:prstGeom>
            <a:noFill/>
            <a:ln w="12700" cap="sq">
              <a:solidFill>
                <a:srgbClr val="FF00FF"/>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48" name="Line 47"/>
            <p:cNvSpPr>
              <a:spLocks noChangeShapeType="1"/>
            </p:cNvSpPr>
            <p:nvPr/>
          </p:nvSpPr>
          <p:spPr bwMode="auto">
            <a:xfrm flipH="1">
              <a:off x="3719" y="1434"/>
              <a:ext cx="158" cy="340"/>
            </a:xfrm>
            <a:prstGeom prst="line">
              <a:avLst/>
            </a:prstGeom>
            <a:noFill/>
            <a:ln w="12700" cap="sq">
              <a:solidFill>
                <a:srgbClr val="FF00FF"/>
              </a:solidFill>
              <a:round/>
              <a:headEnd/>
              <a:tailEnd type="stealth" w="sm"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pSp>
      <p:graphicFrame>
        <p:nvGraphicFramePr>
          <p:cNvPr id="49" name="Object 48"/>
          <p:cNvGraphicFramePr>
            <a:graphicFrameLocks noChangeAspect="1"/>
          </p:cNvGraphicFramePr>
          <p:nvPr>
            <p:extLst>
              <p:ext uri="{D42A27DB-BD31-4B8C-83A1-F6EECF244321}">
                <p14:modId xmlns:p14="http://schemas.microsoft.com/office/powerpoint/2010/main" val="1944345574"/>
              </p:ext>
            </p:extLst>
          </p:nvPr>
        </p:nvGraphicFramePr>
        <p:xfrm>
          <a:off x="3305175" y="1270000"/>
          <a:ext cx="5184775" cy="538163"/>
        </p:xfrm>
        <a:graphic>
          <a:graphicData uri="http://schemas.openxmlformats.org/presentationml/2006/ole">
            <mc:AlternateContent xmlns:mc="http://schemas.openxmlformats.org/markup-compatibility/2006">
              <mc:Choice xmlns:v="urn:schemas-microsoft-com:vml" Requires="v">
                <p:oleObj spid="_x0000_s76063" name="Equation" r:id="rId31" imgW="2209680" imgH="241200" progId="Equation.DSMT4">
                  <p:embed/>
                </p:oleObj>
              </mc:Choice>
              <mc:Fallback>
                <p:oleObj name="Equation" r:id="rId31" imgW="2209680" imgH="241200" progId="Equation.DSMT4">
                  <p:embed/>
                  <p:pic>
                    <p:nvPicPr>
                      <p:cNvPr id="74763" name="Object 48"/>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3305175" y="1270000"/>
                        <a:ext cx="5184775" cy="538163"/>
                      </a:xfrm>
                      <a:prstGeom prst="rect">
                        <a:avLst/>
                      </a:prstGeom>
                      <a:solidFill>
                        <a:schemeClr val="accent1">
                          <a:lumMod val="10000"/>
                          <a:lumOff val="90000"/>
                        </a:schemeClr>
                      </a:solidFill>
                      <a:ln w="9525">
                        <a:noFill/>
                        <a:miter lim="800000"/>
                        <a:headEnd/>
                        <a:tailEnd/>
                      </a:ln>
                      <a:effectLst/>
                    </p:spPr>
                  </p:pic>
                </p:oleObj>
              </mc:Fallback>
            </mc:AlternateContent>
          </a:graphicData>
        </a:graphic>
      </p:graphicFrame>
      <p:grpSp>
        <p:nvGrpSpPr>
          <p:cNvPr id="50" name="Group 57"/>
          <p:cNvGrpSpPr>
            <a:grpSpLocks/>
          </p:cNvGrpSpPr>
          <p:nvPr/>
        </p:nvGrpSpPr>
        <p:grpSpPr bwMode="auto">
          <a:xfrm>
            <a:off x="6775450" y="5518150"/>
            <a:ext cx="1997075" cy="685800"/>
            <a:chOff x="3424" y="2976"/>
            <a:chExt cx="1258" cy="432"/>
          </a:xfrm>
        </p:grpSpPr>
        <p:sp>
          <p:nvSpPr>
            <p:cNvPr id="51" name="Line 49"/>
            <p:cNvSpPr>
              <a:spLocks noChangeShapeType="1"/>
            </p:cNvSpPr>
            <p:nvPr/>
          </p:nvSpPr>
          <p:spPr bwMode="auto">
            <a:xfrm rot="16200000" flipV="1">
              <a:off x="3912" y="2670"/>
              <a:ext cx="0" cy="976"/>
            </a:xfrm>
            <a:prstGeom prst="line">
              <a:avLst/>
            </a:prstGeom>
            <a:noFill/>
            <a:ln w="12700" cap="sq">
              <a:solidFill>
                <a:srgbClr val="00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52" name="Line 53"/>
            <p:cNvSpPr>
              <a:spLocks noChangeShapeType="1"/>
            </p:cNvSpPr>
            <p:nvPr/>
          </p:nvSpPr>
          <p:spPr bwMode="auto">
            <a:xfrm rot="5400000">
              <a:off x="4241" y="3317"/>
              <a:ext cx="182" cy="0"/>
            </a:xfrm>
            <a:prstGeom prst="line">
              <a:avLst/>
            </a:prstGeom>
            <a:noFill/>
            <a:ln w="9525">
              <a:solidFill>
                <a:srgbClr val="FF0000"/>
              </a:solidFill>
              <a:miter lim="800000"/>
              <a:headEnd type="stealth" w="sm" len="lg"/>
              <a:tailEnd type="none" w="sm" len="lg"/>
            </a:ln>
            <a:extLst>
              <a:ext uri="{909E8E84-426E-40DD-AFC4-6F175D3DCCD1}">
                <a14:hiddenFill xmlns:a14="http://schemas.microsoft.com/office/drawing/2010/main">
                  <a:noFill/>
                </a14:hiddenFill>
              </a:ext>
            </a:extLst>
          </p:spPr>
          <p:txBody>
            <a:bodyPr wrap="none"/>
            <a:lstStyle/>
            <a:p>
              <a:endParaRPr lang="zh-CN" altLang="en-US"/>
            </a:p>
          </p:txBody>
        </p:sp>
        <p:sp>
          <p:nvSpPr>
            <p:cNvPr id="53" name="Line 55"/>
            <p:cNvSpPr>
              <a:spLocks noChangeShapeType="1"/>
            </p:cNvSpPr>
            <p:nvPr/>
          </p:nvSpPr>
          <p:spPr bwMode="auto">
            <a:xfrm rot="16200000" flipV="1">
              <a:off x="4241" y="3067"/>
              <a:ext cx="182" cy="0"/>
            </a:xfrm>
            <a:prstGeom prst="line">
              <a:avLst/>
            </a:prstGeom>
            <a:noFill/>
            <a:ln w="9525">
              <a:solidFill>
                <a:srgbClr val="FF0000"/>
              </a:solidFill>
              <a:miter lim="800000"/>
              <a:headEnd type="stealth" w="sm" len="lg"/>
              <a:tailEnd type="none" w="sm" len="lg"/>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54" name="Object 56"/>
            <p:cNvGraphicFramePr>
              <a:graphicFrameLocks noChangeAspect="1"/>
            </p:cNvGraphicFramePr>
            <p:nvPr/>
          </p:nvGraphicFramePr>
          <p:xfrm>
            <a:off x="4354" y="2976"/>
            <a:ext cx="328" cy="163"/>
          </p:xfrm>
          <a:graphic>
            <a:graphicData uri="http://schemas.openxmlformats.org/presentationml/2006/ole">
              <mc:AlternateContent xmlns:mc="http://schemas.openxmlformats.org/markup-compatibility/2006">
                <mc:Choice xmlns:v="urn:schemas-microsoft-com:vml" Requires="v">
                  <p:oleObj spid="_x0000_s76064" name="公式" r:id="rId33" imgW="355320" imgH="203040" progId="Equation.3">
                    <p:embed/>
                  </p:oleObj>
                </mc:Choice>
                <mc:Fallback>
                  <p:oleObj name="公式" r:id="rId33" imgW="355320" imgH="203040" progId="Equation.3">
                    <p:embed/>
                    <p:pic>
                      <p:nvPicPr>
                        <p:cNvPr id="74765" name="Object 56"/>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4354" y="2976"/>
                          <a:ext cx="328" cy="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pSp>
        <p:nvGrpSpPr>
          <p:cNvPr id="55" name="Group 63"/>
          <p:cNvGrpSpPr>
            <a:grpSpLocks/>
          </p:cNvGrpSpPr>
          <p:nvPr/>
        </p:nvGrpSpPr>
        <p:grpSpPr bwMode="auto">
          <a:xfrm>
            <a:off x="4579938" y="5699125"/>
            <a:ext cx="1657350" cy="576263"/>
            <a:chOff x="2041" y="3090"/>
            <a:chExt cx="1044" cy="363"/>
          </a:xfrm>
        </p:grpSpPr>
        <p:sp>
          <p:nvSpPr>
            <p:cNvPr id="56" name="Line 50"/>
            <p:cNvSpPr>
              <a:spLocks noChangeShapeType="1"/>
            </p:cNvSpPr>
            <p:nvPr/>
          </p:nvSpPr>
          <p:spPr bwMode="auto">
            <a:xfrm rot="16200000" flipV="1">
              <a:off x="2597" y="2783"/>
              <a:ext cx="0" cy="976"/>
            </a:xfrm>
            <a:prstGeom prst="line">
              <a:avLst/>
            </a:prstGeom>
            <a:noFill/>
            <a:ln w="12700" cap="sq">
              <a:solidFill>
                <a:srgbClr val="00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57" name="Line 60"/>
            <p:cNvSpPr>
              <a:spLocks noChangeShapeType="1"/>
            </p:cNvSpPr>
            <p:nvPr/>
          </p:nvSpPr>
          <p:spPr bwMode="auto">
            <a:xfrm rot="5400000">
              <a:off x="2267" y="3362"/>
              <a:ext cx="182" cy="0"/>
            </a:xfrm>
            <a:prstGeom prst="line">
              <a:avLst/>
            </a:prstGeom>
            <a:noFill/>
            <a:ln w="9525">
              <a:solidFill>
                <a:srgbClr val="FF0000"/>
              </a:solidFill>
              <a:miter lim="800000"/>
              <a:headEnd type="stealth" w="sm" len="lg"/>
              <a:tailEnd type="none" w="sm" len="lg"/>
            </a:ln>
            <a:extLst>
              <a:ext uri="{909E8E84-426E-40DD-AFC4-6F175D3DCCD1}">
                <a14:hiddenFill xmlns:a14="http://schemas.microsoft.com/office/drawing/2010/main">
                  <a:noFill/>
                </a14:hiddenFill>
              </a:ext>
            </a:extLst>
          </p:spPr>
          <p:txBody>
            <a:bodyPr wrap="none"/>
            <a:lstStyle/>
            <a:p>
              <a:endParaRPr lang="zh-CN" altLang="en-US"/>
            </a:p>
          </p:txBody>
        </p:sp>
        <p:sp>
          <p:nvSpPr>
            <p:cNvPr id="58" name="Line 61"/>
            <p:cNvSpPr>
              <a:spLocks noChangeShapeType="1"/>
            </p:cNvSpPr>
            <p:nvPr/>
          </p:nvSpPr>
          <p:spPr bwMode="auto">
            <a:xfrm rot="16200000" flipV="1">
              <a:off x="2289" y="3159"/>
              <a:ext cx="137" cy="0"/>
            </a:xfrm>
            <a:prstGeom prst="line">
              <a:avLst/>
            </a:prstGeom>
            <a:noFill/>
            <a:ln w="9525">
              <a:solidFill>
                <a:srgbClr val="FF0000"/>
              </a:solidFill>
              <a:miter lim="800000"/>
              <a:headEnd type="stealth" w="sm" len="lg"/>
              <a:tailEnd type="none" w="sm" len="lg"/>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59" name="Object 62"/>
            <p:cNvGraphicFramePr>
              <a:graphicFrameLocks noChangeAspect="1"/>
            </p:cNvGraphicFramePr>
            <p:nvPr/>
          </p:nvGraphicFramePr>
          <p:xfrm>
            <a:off x="2041" y="3267"/>
            <a:ext cx="328" cy="163"/>
          </p:xfrm>
          <a:graphic>
            <a:graphicData uri="http://schemas.openxmlformats.org/presentationml/2006/ole">
              <mc:AlternateContent xmlns:mc="http://schemas.openxmlformats.org/markup-compatibility/2006">
                <mc:Choice xmlns:v="urn:schemas-microsoft-com:vml" Requires="v">
                  <p:oleObj spid="_x0000_s76065" name="公式" r:id="rId35" imgW="355320" imgH="203040" progId="Equation.3">
                    <p:embed/>
                  </p:oleObj>
                </mc:Choice>
                <mc:Fallback>
                  <p:oleObj name="公式" r:id="rId35" imgW="355320" imgH="203040" progId="Equation.3">
                    <p:embed/>
                    <p:pic>
                      <p:nvPicPr>
                        <p:cNvPr id="74764" name="Object 62"/>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2041" y="3267"/>
                          <a:ext cx="328" cy="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extLst>
      <p:ext uri="{BB962C8B-B14F-4D97-AF65-F5344CB8AC3E}">
        <p14:creationId xmlns:p14="http://schemas.microsoft.com/office/powerpoint/2010/main" val="1638090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2000"/>
                                        <p:tgtEl>
                                          <p:spTgt spid="33"/>
                                        </p:tgtEl>
                                      </p:cBhvr>
                                    </p:animEffect>
                                  </p:childTnLst>
                                </p:cTn>
                              </p:par>
                              <p:par>
                                <p:cTn id="8" presetID="22" presetClass="entr" presetSubtype="8"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left)">
                                      <p:cBhvr>
                                        <p:cTn id="10" dur="20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down)">
                                      <p:cBhvr>
                                        <p:cTn id="15" dur="500"/>
                                        <p:tgtEl>
                                          <p:spTgt spid="32"/>
                                        </p:tgtEl>
                                      </p:cBhvr>
                                    </p:animEffect>
                                  </p:childTnLst>
                                </p:cTn>
                              </p:par>
                              <p:par>
                                <p:cTn id="16" presetID="22" presetClass="entr" presetSubtype="4" fill="hold" nodeType="with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wipe(down)">
                                      <p:cBhvr>
                                        <p:cTn id="18" dur="500"/>
                                        <p:tgtEl>
                                          <p:spTgt spid="40"/>
                                        </p:tgtEl>
                                      </p:cBhvr>
                                    </p:animEffect>
                                  </p:childTnLst>
                                </p:cTn>
                              </p:par>
                              <p:par>
                                <p:cTn id="19" presetID="22" presetClass="entr" presetSubtype="4"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50"/>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left)">
                                      <p:cBhvr>
                                        <p:cTn id="30" dur="2000"/>
                                        <p:tgtEl>
                                          <p:spTgt spid="34"/>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left)">
                                      <p:cBhvr>
                                        <p:cTn id="33" dur="2000"/>
                                        <p:tgtEl>
                                          <p:spTgt spid="22"/>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down)">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down)">
                                      <p:cBhvr>
                                        <p:cTn id="43" dur="500"/>
                                        <p:tgtEl>
                                          <p:spTgt spid="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wipe(left)">
                                      <p:cBhvr>
                                        <p:cTn id="48" dur="2000"/>
                                        <p:tgtEl>
                                          <p:spTgt spid="25"/>
                                        </p:tgtEl>
                                      </p:cBhvr>
                                    </p:animEffect>
                                  </p:childTnLst>
                                </p:cTn>
                              </p:par>
                              <p:par>
                                <p:cTn id="49" presetID="22" presetClass="entr" presetSubtype="8"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2000"/>
                                        <p:tgtEl>
                                          <p:spTgt spid="2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2000"/>
                                        <p:tgtEl>
                                          <p:spTgt spid="24"/>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nodeType="click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wipe(down)">
                                      <p:cBhvr>
                                        <p:cTn id="59" dur="500"/>
                                        <p:tgtEl>
                                          <p:spTgt spid="39"/>
                                        </p:tgtEl>
                                      </p:cBhvr>
                                    </p:animEffec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55"/>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nodeType="clickEffect">
                                  <p:stCondLst>
                                    <p:cond delay="0"/>
                                  </p:stCondLst>
                                  <p:childTnLst>
                                    <p:set>
                                      <p:cBhvr>
                                        <p:cTn id="67"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animBg="1"/>
      <p:bldP spid="33"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5.4 </a:t>
            </a:r>
            <a:r>
              <a:rPr lang="zh-CN" altLang="en-US" dirty="0"/>
              <a:t>控制系统的</a:t>
            </a:r>
            <a:r>
              <a:rPr lang="zh-CN" altLang="en-US" dirty="0" smtClean="0"/>
              <a:t>相对稳定性</a:t>
            </a:r>
            <a:endParaRPr lang="zh-CN" altLang="en-US"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69667" y="1416115"/>
            <a:ext cx="3972189" cy="2602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6"/>
          <p:cNvSpPr txBox="1">
            <a:spLocks noChangeArrowheads="1"/>
          </p:cNvSpPr>
          <p:nvPr/>
        </p:nvSpPr>
        <p:spPr bwMode="auto">
          <a:xfrm>
            <a:off x="515938" y="1866257"/>
            <a:ext cx="23764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latin typeface="+mn-ea"/>
                <a:ea typeface="+mn-ea"/>
              </a:rPr>
              <a:t>(1) </a:t>
            </a:r>
            <a:r>
              <a:rPr lang="zh-CN" altLang="en-US" sz="2000" dirty="0">
                <a:latin typeface="+mn-ea"/>
                <a:ea typeface="+mn-ea"/>
              </a:rPr>
              <a:t>低频段</a:t>
            </a:r>
          </a:p>
        </p:txBody>
      </p:sp>
      <p:sp>
        <p:nvSpPr>
          <p:cNvPr id="5" name="TextBox 7"/>
          <p:cNvSpPr txBox="1">
            <a:spLocks noChangeArrowheads="1"/>
          </p:cNvSpPr>
          <p:nvPr/>
        </p:nvSpPr>
        <p:spPr bwMode="auto">
          <a:xfrm>
            <a:off x="914400" y="2245783"/>
            <a:ext cx="5340350"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57200">
              <a:lnSpc>
                <a:spcPct val="150000"/>
              </a:lnSpc>
            </a:pPr>
            <a:r>
              <a:rPr lang="zh-CN" altLang="en-US" b="1" dirty="0" smtClean="0">
                <a:solidFill>
                  <a:srgbClr val="C00000"/>
                </a:solidFill>
                <a:latin typeface="+mj-ea"/>
                <a:ea typeface="+mj-ea"/>
              </a:rPr>
              <a:t>系统</a:t>
            </a:r>
            <a:r>
              <a:rPr lang="en-US" altLang="zh-CN" b="1" dirty="0">
                <a:solidFill>
                  <a:srgbClr val="C00000"/>
                </a:solidFill>
                <a:latin typeface="+mj-ea"/>
                <a:ea typeface="+mj-ea"/>
              </a:rPr>
              <a:t>Bode</a:t>
            </a:r>
            <a:r>
              <a:rPr lang="zh-CN" altLang="en-US" b="1" dirty="0">
                <a:solidFill>
                  <a:srgbClr val="C00000"/>
                </a:solidFill>
                <a:latin typeface="+mj-ea"/>
                <a:ea typeface="+mj-ea"/>
              </a:rPr>
              <a:t>图线在低频段的走向主要影响系统的稳态性能，</a:t>
            </a:r>
            <a:r>
              <a:rPr lang="zh-CN" altLang="en-US" dirty="0">
                <a:latin typeface="+mn-ea"/>
                <a:ea typeface="+mn-ea"/>
              </a:rPr>
              <a:t>取决于系统</a:t>
            </a:r>
            <a:r>
              <a:rPr lang="zh-CN" altLang="en-US" dirty="0" smtClean="0">
                <a:latin typeface="+mn-ea"/>
                <a:ea typeface="+mn-ea"/>
              </a:rPr>
              <a:t>开环增益 </a:t>
            </a:r>
            <a:r>
              <a:rPr lang="en-US" altLang="zh-CN" b="1" dirty="0" smtClean="0">
                <a:latin typeface="+mj-ea"/>
                <a:ea typeface="+mj-ea"/>
              </a:rPr>
              <a:t>K </a:t>
            </a:r>
            <a:r>
              <a:rPr lang="zh-CN" altLang="en-US" dirty="0" smtClean="0">
                <a:latin typeface="+mn-ea"/>
                <a:ea typeface="+mn-ea"/>
              </a:rPr>
              <a:t>和</a:t>
            </a:r>
            <a:r>
              <a:rPr lang="zh-CN" altLang="en-US" dirty="0">
                <a:latin typeface="+mn-ea"/>
                <a:ea typeface="+mn-ea"/>
              </a:rPr>
              <a:t>系统</a:t>
            </a:r>
            <a:r>
              <a:rPr lang="zh-CN" altLang="en-US" dirty="0" smtClean="0">
                <a:latin typeface="+mn-ea"/>
                <a:ea typeface="+mn-ea"/>
              </a:rPr>
              <a:t>类型 </a:t>
            </a:r>
            <a:r>
              <a:rPr lang="en-US" altLang="zh-CN" b="1" dirty="0" smtClean="0">
                <a:latin typeface="+mj-ea"/>
                <a:ea typeface="+mj-ea"/>
              </a:rPr>
              <a:t>v</a:t>
            </a:r>
            <a:r>
              <a:rPr lang="zh-CN" altLang="en-US" dirty="0">
                <a:latin typeface="+mn-ea"/>
                <a:ea typeface="+mn-ea"/>
              </a:rPr>
              <a:t>（开环传递函数中所含积分环节个数）。</a:t>
            </a:r>
            <a:endParaRPr lang="en-US" altLang="zh-CN" dirty="0">
              <a:latin typeface="+mn-ea"/>
              <a:ea typeface="+mn-ea"/>
            </a:endParaRPr>
          </a:p>
        </p:txBody>
      </p:sp>
      <p:sp>
        <p:nvSpPr>
          <p:cNvPr id="6" name="TextBox 8"/>
          <p:cNvSpPr txBox="1">
            <a:spLocks noChangeArrowheads="1"/>
          </p:cNvSpPr>
          <p:nvPr/>
        </p:nvSpPr>
        <p:spPr bwMode="auto">
          <a:xfrm>
            <a:off x="515938" y="3741773"/>
            <a:ext cx="23764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a:latin typeface="+mn-ea"/>
                <a:ea typeface="+mn-ea"/>
              </a:rPr>
              <a:t>(2) </a:t>
            </a:r>
            <a:r>
              <a:rPr lang="zh-CN" altLang="en-US" sz="2000">
                <a:latin typeface="+mn-ea"/>
                <a:ea typeface="+mn-ea"/>
              </a:rPr>
              <a:t>中频段</a:t>
            </a:r>
          </a:p>
        </p:txBody>
      </p:sp>
      <p:sp>
        <p:nvSpPr>
          <p:cNvPr id="7" name="TextBox 9"/>
          <p:cNvSpPr txBox="1">
            <a:spLocks noChangeArrowheads="1"/>
          </p:cNvSpPr>
          <p:nvPr/>
        </p:nvSpPr>
        <p:spPr bwMode="auto">
          <a:xfrm>
            <a:off x="914400" y="4159324"/>
            <a:ext cx="78930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63550">
              <a:lnSpc>
                <a:spcPct val="150000"/>
              </a:lnSpc>
            </a:pPr>
            <a:r>
              <a:rPr lang="zh-CN" altLang="en-US" b="1" dirty="0" smtClean="0">
                <a:solidFill>
                  <a:srgbClr val="C00000"/>
                </a:solidFill>
                <a:latin typeface="+mj-ea"/>
                <a:ea typeface="+mj-ea"/>
              </a:rPr>
              <a:t>系统</a:t>
            </a:r>
            <a:r>
              <a:rPr lang="en-US" altLang="zh-CN" b="1" dirty="0">
                <a:solidFill>
                  <a:srgbClr val="C00000"/>
                </a:solidFill>
                <a:latin typeface="+mj-ea"/>
                <a:ea typeface="+mj-ea"/>
              </a:rPr>
              <a:t>Bode</a:t>
            </a:r>
            <a:r>
              <a:rPr lang="zh-CN" altLang="en-US" b="1" dirty="0">
                <a:solidFill>
                  <a:srgbClr val="C00000"/>
                </a:solidFill>
                <a:latin typeface="+mj-ea"/>
                <a:ea typeface="+mj-ea"/>
              </a:rPr>
              <a:t>图线在中频段的走向主要影响系统的动态性能，</a:t>
            </a:r>
            <a:r>
              <a:rPr lang="zh-CN" altLang="en-US" dirty="0">
                <a:latin typeface="+mn-ea"/>
                <a:ea typeface="+mn-ea"/>
              </a:rPr>
              <a:t>取决于穿越频率</a:t>
            </a:r>
            <a:r>
              <a:rPr lang="el-GR" altLang="zh-CN" b="1" dirty="0">
                <a:latin typeface="+mj-ea"/>
                <a:ea typeface="+mj-ea"/>
              </a:rPr>
              <a:t>ω</a:t>
            </a:r>
            <a:r>
              <a:rPr lang="en-US" altLang="zh-CN" b="1" baseline="-25000" dirty="0">
                <a:latin typeface="+mj-ea"/>
                <a:ea typeface="+mj-ea"/>
              </a:rPr>
              <a:t>c</a:t>
            </a:r>
            <a:r>
              <a:rPr lang="zh-CN" altLang="en-US" dirty="0">
                <a:latin typeface="+mn-ea"/>
                <a:ea typeface="+mn-ea"/>
              </a:rPr>
              <a:t>及其</a:t>
            </a:r>
            <a:r>
              <a:rPr lang="en-US" altLang="zh-CN" b="1" dirty="0">
                <a:latin typeface="+mj-ea"/>
                <a:ea typeface="+mj-ea"/>
              </a:rPr>
              <a:t>Bode</a:t>
            </a:r>
            <a:r>
              <a:rPr lang="zh-CN" altLang="en-US" dirty="0">
                <a:latin typeface="+mn-ea"/>
                <a:ea typeface="+mn-ea"/>
              </a:rPr>
              <a:t>图线斜率和频带宽度（希望斜率小和频带宽）。</a:t>
            </a:r>
            <a:endParaRPr lang="en-US" altLang="zh-CN" dirty="0">
              <a:latin typeface="+mn-ea"/>
              <a:ea typeface="+mn-ea"/>
            </a:endParaRPr>
          </a:p>
        </p:txBody>
      </p:sp>
      <p:sp>
        <p:nvSpPr>
          <p:cNvPr id="8" name="TextBox 10"/>
          <p:cNvSpPr txBox="1">
            <a:spLocks noChangeArrowheads="1"/>
          </p:cNvSpPr>
          <p:nvPr/>
        </p:nvSpPr>
        <p:spPr bwMode="auto">
          <a:xfrm>
            <a:off x="515938" y="5401732"/>
            <a:ext cx="23764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latin typeface="+mn-ea"/>
                <a:ea typeface="+mn-ea"/>
              </a:rPr>
              <a:t>(3) </a:t>
            </a:r>
            <a:r>
              <a:rPr lang="zh-CN" altLang="en-US" sz="2000" dirty="0">
                <a:latin typeface="+mn-ea"/>
                <a:ea typeface="+mn-ea"/>
              </a:rPr>
              <a:t>高频段</a:t>
            </a:r>
          </a:p>
        </p:txBody>
      </p:sp>
      <p:sp>
        <p:nvSpPr>
          <p:cNvPr id="9" name="TextBox 11"/>
          <p:cNvSpPr txBox="1">
            <a:spLocks noChangeArrowheads="1"/>
          </p:cNvSpPr>
          <p:nvPr/>
        </p:nvSpPr>
        <p:spPr bwMode="auto">
          <a:xfrm>
            <a:off x="914399" y="5866944"/>
            <a:ext cx="1076166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63550">
              <a:lnSpc>
                <a:spcPct val="150000"/>
              </a:lnSpc>
            </a:pPr>
            <a:r>
              <a:rPr lang="zh-CN" altLang="en-US" b="1" dirty="0" smtClean="0">
                <a:solidFill>
                  <a:srgbClr val="C00000"/>
                </a:solidFill>
                <a:latin typeface="+mj-ea"/>
                <a:ea typeface="+mj-ea"/>
              </a:rPr>
              <a:t>系统</a:t>
            </a:r>
            <a:r>
              <a:rPr lang="en-US" altLang="zh-CN" b="1" dirty="0">
                <a:solidFill>
                  <a:srgbClr val="C00000"/>
                </a:solidFill>
                <a:latin typeface="+mj-ea"/>
                <a:ea typeface="+mj-ea"/>
              </a:rPr>
              <a:t>Bode</a:t>
            </a:r>
            <a:r>
              <a:rPr lang="zh-CN" altLang="en-US" b="1" dirty="0">
                <a:solidFill>
                  <a:srgbClr val="C00000"/>
                </a:solidFill>
                <a:latin typeface="+mj-ea"/>
                <a:ea typeface="+mj-ea"/>
              </a:rPr>
              <a:t>图线在高频段的走向</a:t>
            </a:r>
            <a:r>
              <a:rPr lang="zh-CN" altLang="en-US" dirty="0">
                <a:latin typeface="+mn-ea"/>
                <a:ea typeface="+mn-ea"/>
              </a:rPr>
              <a:t>主要影响系统抵抗高频干扰的能力。一般希望其</a:t>
            </a:r>
            <a:r>
              <a:rPr lang="en-US" altLang="zh-CN" b="1" dirty="0">
                <a:latin typeface="+mj-ea"/>
                <a:ea typeface="+mj-ea"/>
              </a:rPr>
              <a:t>Bode</a:t>
            </a:r>
            <a:r>
              <a:rPr lang="zh-CN" altLang="en-US" dirty="0">
                <a:latin typeface="+mn-ea"/>
                <a:ea typeface="+mn-ea"/>
              </a:rPr>
              <a:t>图线陡斜。</a:t>
            </a:r>
            <a:endParaRPr lang="en-US" altLang="zh-CN" dirty="0">
              <a:latin typeface="+mn-ea"/>
              <a:ea typeface="+mn-ea"/>
            </a:endParaRPr>
          </a:p>
        </p:txBody>
      </p:sp>
      <p:sp>
        <p:nvSpPr>
          <p:cNvPr id="10" name="TextBox 12"/>
          <p:cNvSpPr txBox="1">
            <a:spLocks noChangeArrowheads="1"/>
          </p:cNvSpPr>
          <p:nvPr/>
        </p:nvSpPr>
        <p:spPr bwMode="auto">
          <a:xfrm>
            <a:off x="515939" y="1267908"/>
            <a:ext cx="53705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dirty="0">
                <a:latin typeface="+mn-ea"/>
                <a:ea typeface="+mn-ea"/>
              </a:rPr>
              <a:t>系统对数频率特性图与其性能的关系：</a:t>
            </a:r>
          </a:p>
        </p:txBody>
      </p:sp>
    </p:spTree>
    <p:extLst>
      <p:ext uri="{BB962C8B-B14F-4D97-AF65-F5344CB8AC3E}">
        <p14:creationId xmlns:p14="http://schemas.microsoft.com/office/powerpoint/2010/main" val="63282138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5.5 </a:t>
            </a:r>
            <a:r>
              <a:rPr lang="zh-CN" altLang="en-US" dirty="0"/>
              <a:t>闭环系统性能的</a:t>
            </a:r>
            <a:r>
              <a:rPr lang="zh-CN" altLang="en-US" dirty="0" smtClean="0"/>
              <a:t>频域分析</a:t>
            </a:r>
            <a:endParaRPr lang="zh-CN" altLang="en-US" dirty="0"/>
          </a:p>
        </p:txBody>
      </p:sp>
      <p:sp>
        <p:nvSpPr>
          <p:cNvPr id="3" name="Text Box 7"/>
          <p:cNvSpPr txBox="1">
            <a:spLocks noChangeArrowheads="1"/>
          </p:cNvSpPr>
          <p:nvPr/>
        </p:nvSpPr>
        <p:spPr bwMode="auto">
          <a:xfrm>
            <a:off x="515938" y="2326217"/>
            <a:ext cx="43926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b="1" dirty="0">
                <a:solidFill>
                  <a:srgbClr val="C00000"/>
                </a:solidFill>
                <a:latin typeface="+mj-ea"/>
                <a:ea typeface="+mj-ea"/>
              </a:rPr>
              <a:t>(1</a:t>
            </a:r>
            <a:r>
              <a:rPr lang="en-US" altLang="zh-CN" sz="2400" b="1" dirty="0" smtClean="0">
                <a:solidFill>
                  <a:srgbClr val="C00000"/>
                </a:solidFill>
                <a:latin typeface="+mj-ea"/>
                <a:ea typeface="+mj-ea"/>
              </a:rPr>
              <a:t>) </a:t>
            </a:r>
            <a:r>
              <a:rPr lang="zh-CN" altLang="en-US" sz="2400" b="1" dirty="0" smtClean="0">
                <a:solidFill>
                  <a:srgbClr val="C00000"/>
                </a:solidFill>
                <a:latin typeface="+mj-ea"/>
                <a:ea typeface="+mj-ea"/>
              </a:rPr>
              <a:t>闭环系统</a:t>
            </a:r>
            <a:r>
              <a:rPr lang="zh-CN" altLang="en-US" sz="2400" b="1" dirty="0">
                <a:solidFill>
                  <a:srgbClr val="C00000"/>
                </a:solidFill>
                <a:latin typeface="+mj-ea"/>
                <a:ea typeface="+mj-ea"/>
              </a:rPr>
              <a:t>的动态频域指标</a:t>
            </a:r>
          </a:p>
        </p:txBody>
      </p:sp>
      <p:sp>
        <p:nvSpPr>
          <p:cNvPr id="7" name="Line 11"/>
          <p:cNvSpPr>
            <a:spLocks noChangeShapeType="1"/>
          </p:cNvSpPr>
          <p:nvPr/>
        </p:nvSpPr>
        <p:spPr bwMode="auto">
          <a:xfrm flipV="1">
            <a:off x="8069263" y="3015722"/>
            <a:ext cx="0" cy="20161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 name="Line 12"/>
          <p:cNvSpPr>
            <a:spLocks noChangeShapeType="1"/>
          </p:cNvSpPr>
          <p:nvPr/>
        </p:nvSpPr>
        <p:spPr bwMode="auto">
          <a:xfrm>
            <a:off x="8069263" y="5031847"/>
            <a:ext cx="28797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 name="Freeform 14"/>
          <p:cNvSpPr>
            <a:spLocks noChangeArrowheads="1"/>
          </p:cNvSpPr>
          <p:nvPr/>
        </p:nvSpPr>
        <p:spPr bwMode="auto">
          <a:xfrm>
            <a:off x="8069263" y="3542772"/>
            <a:ext cx="2592387" cy="1344612"/>
          </a:xfrm>
          <a:custGeom>
            <a:avLst/>
            <a:gdLst>
              <a:gd name="T0" fmla="*/ 0 w 1633"/>
              <a:gd name="T1" fmla="*/ 2147483647 h 847"/>
              <a:gd name="T2" fmla="*/ 2147483647 w 1633"/>
              <a:gd name="T3" fmla="*/ 2147483647 h 847"/>
              <a:gd name="T4" fmla="*/ 2147483647 w 1633"/>
              <a:gd name="T5" fmla="*/ 2147483647 h 847"/>
              <a:gd name="T6" fmla="*/ 2147483647 w 1633"/>
              <a:gd name="T7" fmla="*/ 2147483647 h 847"/>
              <a:gd name="T8" fmla="*/ 2147483647 w 1633"/>
              <a:gd name="T9" fmla="*/ 2147483647 h 847"/>
              <a:gd name="T10" fmla="*/ 2147483647 w 1633"/>
              <a:gd name="T11" fmla="*/ 2147483647 h 847"/>
              <a:gd name="T12" fmla="*/ 0 60000 65536"/>
              <a:gd name="T13" fmla="*/ 0 60000 65536"/>
              <a:gd name="T14" fmla="*/ 0 60000 65536"/>
              <a:gd name="T15" fmla="*/ 0 60000 65536"/>
              <a:gd name="T16" fmla="*/ 0 60000 65536"/>
              <a:gd name="T17" fmla="*/ 0 60000 65536"/>
              <a:gd name="T18" fmla="*/ 0 w 1633"/>
              <a:gd name="T19" fmla="*/ 0 h 847"/>
              <a:gd name="T20" fmla="*/ 1633 w 1633"/>
              <a:gd name="T21" fmla="*/ 847 h 847"/>
            </a:gdLst>
            <a:ahLst/>
            <a:cxnLst>
              <a:cxn ang="T12">
                <a:pos x="T0" y="T1"/>
              </a:cxn>
              <a:cxn ang="T13">
                <a:pos x="T2" y="T3"/>
              </a:cxn>
              <a:cxn ang="T14">
                <a:pos x="T4" y="T5"/>
              </a:cxn>
              <a:cxn ang="T15">
                <a:pos x="T6" y="T7"/>
              </a:cxn>
              <a:cxn ang="T16">
                <a:pos x="T8" y="T9"/>
              </a:cxn>
              <a:cxn ang="T17">
                <a:pos x="T10" y="T11"/>
              </a:cxn>
            </a:cxnLst>
            <a:rect l="T18" t="T19" r="T20" b="T21"/>
            <a:pathLst>
              <a:path w="1633" h="847">
                <a:moveTo>
                  <a:pt x="0" y="167"/>
                </a:moveTo>
                <a:cubicBezTo>
                  <a:pt x="72" y="171"/>
                  <a:pt x="144" y="175"/>
                  <a:pt x="272" y="167"/>
                </a:cubicBezTo>
                <a:cubicBezTo>
                  <a:pt x="400" y="159"/>
                  <a:pt x="635" y="144"/>
                  <a:pt x="771" y="121"/>
                </a:cubicBezTo>
                <a:cubicBezTo>
                  <a:pt x="907" y="98"/>
                  <a:pt x="983" y="0"/>
                  <a:pt x="1089" y="30"/>
                </a:cubicBezTo>
                <a:cubicBezTo>
                  <a:pt x="1195" y="60"/>
                  <a:pt x="1315" y="167"/>
                  <a:pt x="1406" y="303"/>
                </a:cubicBezTo>
                <a:cubicBezTo>
                  <a:pt x="1497" y="439"/>
                  <a:pt x="1603" y="749"/>
                  <a:pt x="1633" y="847"/>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0" name="Text Box 15"/>
          <p:cNvSpPr txBox="1">
            <a:spLocks noChangeArrowheads="1"/>
          </p:cNvSpPr>
          <p:nvPr/>
        </p:nvSpPr>
        <p:spPr bwMode="auto">
          <a:xfrm>
            <a:off x="7932738" y="5463647"/>
            <a:ext cx="3168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闭环系统的典型幅频特性图</a:t>
            </a:r>
          </a:p>
        </p:txBody>
      </p:sp>
      <p:sp>
        <p:nvSpPr>
          <p:cNvPr id="11" name="Line 16"/>
          <p:cNvSpPr>
            <a:spLocks noChangeShapeType="1"/>
          </p:cNvSpPr>
          <p:nvPr/>
        </p:nvSpPr>
        <p:spPr bwMode="auto">
          <a:xfrm>
            <a:off x="9725025" y="3590397"/>
            <a:ext cx="0" cy="1441450"/>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Line 17"/>
          <p:cNvSpPr>
            <a:spLocks noChangeShapeType="1"/>
          </p:cNvSpPr>
          <p:nvPr/>
        </p:nvSpPr>
        <p:spPr bwMode="auto">
          <a:xfrm flipH="1">
            <a:off x="8069263" y="3590397"/>
            <a:ext cx="1655762" cy="0"/>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Line 18"/>
          <p:cNvSpPr>
            <a:spLocks noChangeShapeType="1"/>
          </p:cNvSpPr>
          <p:nvPr/>
        </p:nvSpPr>
        <p:spPr bwMode="auto">
          <a:xfrm>
            <a:off x="8069263" y="4023784"/>
            <a:ext cx="2232025" cy="0"/>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Line 19"/>
          <p:cNvSpPr>
            <a:spLocks noChangeShapeType="1"/>
          </p:cNvSpPr>
          <p:nvPr/>
        </p:nvSpPr>
        <p:spPr bwMode="auto">
          <a:xfrm>
            <a:off x="10301288" y="4023784"/>
            <a:ext cx="0" cy="1008063"/>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 name="Text Box 20"/>
          <p:cNvSpPr txBox="1">
            <a:spLocks noChangeArrowheads="1"/>
          </p:cNvSpPr>
          <p:nvPr/>
        </p:nvSpPr>
        <p:spPr bwMode="auto">
          <a:xfrm>
            <a:off x="10804525" y="4958822"/>
            <a:ext cx="431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i="1">
                <a:latin typeface="Times New Roman" panose="02020603050405020304" pitchFamily="18" charset="0"/>
              </a:rPr>
              <a:t>ω</a:t>
            </a:r>
            <a:endParaRPr lang="el-GR" altLang="zh-CN" i="1">
              <a:latin typeface="Times New Roman" panose="02020603050405020304" pitchFamily="18" charset="0"/>
              <a:cs typeface="Times New Roman" panose="02020603050405020304" pitchFamily="18" charset="0"/>
            </a:endParaRPr>
          </a:p>
        </p:txBody>
      </p:sp>
      <p:sp>
        <p:nvSpPr>
          <p:cNvPr id="16" name="Text Box 21"/>
          <p:cNvSpPr txBox="1">
            <a:spLocks noChangeArrowheads="1"/>
          </p:cNvSpPr>
          <p:nvPr/>
        </p:nvSpPr>
        <p:spPr bwMode="auto">
          <a:xfrm>
            <a:off x="8069263" y="2871259"/>
            <a:ext cx="12049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a:t>
            </a:r>
            <a:r>
              <a:rPr lang="el-GR" altLang="zh-CN" i="1">
                <a:latin typeface="Times New Roman" panose="02020603050405020304" pitchFamily="18" charset="0"/>
              </a:rPr>
              <a:t>Φ</a:t>
            </a:r>
            <a:r>
              <a:rPr lang="en-US" altLang="zh-CN" i="1">
                <a:latin typeface="Times New Roman" panose="02020603050405020304" pitchFamily="18" charset="0"/>
              </a:rPr>
              <a:t>(</a:t>
            </a:r>
            <a:r>
              <a:rPr lang="el-GR" altLang="zh-CN" i="1">
                <a:latin typeface="Times New Roman" panose="02020603050405020304" pitchFamily="18" charset="0"/>
              </a:rPr>
              <a:t>ω</a:t>
            </a:r>
            <a:r>
              <a:rPr lang="en-US" altLang="zh-CN" i="1">
                <a:latin typeface="Times New Roman" panose="02020603050405020304" pitchFamily="18" charset="0"/>
              </a:rPr>
              <a:t>)</a:t>
            </a:r>
            <a:r>
              <a:rPr lang="en-US" altLang="zh-CN">
                <a:latin typeface="宋体" panose="02010600030101010101" pitchFamily="2" charset="-122"/>
              </a:rPr>
              <a:t>|</a:t>
            </a:r>
            <a:endParaRPr lang="el-GR" altLang="zh-CN">
              <a:latin typeface="宋体" panose="02010600030101010101" pitchFamily="2" charset="-122"/>
            </a:endParaRPr>
          </a:p>
        </p:txBody>
      </p:sp>
      <p:sp>
        <p:nvSpPr>
          <p:cNvPr id="17" name="Text Box 22"/>
          <p:cNvSpPr txBox="1">
            <a:spLocks noChangeArrowheads="1"/>
          </p:cNvSpPr>
          <p:nvPr/>
        </p:nvSpPr>
        <p:spPr bwMode="auto">
          <a:xfrm>
            <a:off x="7493000" y="3590397"/>
            <a:ext cx="6477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i="1">
                <a:latin typeface="Times New Roman" panose="02020603050405020304" pitchFamily="18" charset="0"/>
              </a:rPr>
              <a:t>M</a:t>
            </a:r>
            <a:r>
              <a:rPr lang="en-US" altLang="zh-CN" i="1">
                <a:latin typeface="Times New Roman" panose="02020603050405020304" pitchFamily="18" charset="0"/>
              </a:rPr>
              <a:t>(0)</a:t>
            </a:r>
            <a:endParaRPr lang="el-GR" altLang="zh-CN" i="1">
              <a:latin typeface="Times New Roman" panose="02020603050405020304" pitchFamily="18" charset="0"/>
              <a:cs typeface="Times New Roman" panose="02020603050405020304" pitchFamily="18" charset="0"/>
            </a:endParaRPr>
          </a:p>
        </p:txBody>
      </p:sp>
      <p:sp>
        <p:nvSpPr>
          <p:cNvPr id="18" name="Text Box 23"/>
          <p:cNvSpPr txBox="1">
            <a:spLocks noChangeArrowheads="1"/>
          </p:cNvSpPr>
          <p:nvPr/>
        </p:nvSpPr>
        <p:spPr bwMode="auto">
          <a:xfrm>
            <a:off x="6916738" y="3879322"/>
            <a:ext cx="11525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i="1">
                <a:latin typeface="Times New Roman" panose="02020603050405020304" pitchFamily="18" charset="0"/>
              </a:rPr>
              <a:t>0</a:t>
            </a:r>
            <a:r>
              <a:rPr lang="en-US" altLang="zh-CN" i="1">
                <a:latin typeface="Times New Roman" panose="02020603050405020304" pitchFamily="18" charset="0"/>
              </a:rPr>
              <a:t>.707</a:t>
            </a:r>
            <a:r>
              <a:rPr lang="el-GR" altLang="zh-CN" i="1">
                <a:latin typeface="Times New Roman" panose="02020603050405020304" pitchFamily="18" charset="0"/>
              </a:rPr>
              <a:t>M</a:t>
            </a:r>
            <a:r>
              <a:rPr lang="en-US" altLang="zh-CN" i="1">
                <a:latin typeface="Times New Roman" panose="02020603050405020304" pitchFamily="18" charset="0"/>
              </a:rPr>
              <a:t>(0)</a:t>
            </a:r>
            <a:endParaRPr lang="el-GR" altLang="zh-CN" i="1">
              <a:latin typeface="Times New Roman" panose="02020603050405020304" pitchFamily="18" charset="0"/>
              <a:cs typeface="Times New Roman" panose="02020603050405020304" pitchFamily="18" charset="0"/>
            </a:endParaRPr>
          </a:p>
        </p:txBody>
      </p:sp>
      <p:sp>
        <p:nvSpPr>
          <p:cNvPr id="19" name="Text Box 24"/>
          <p:cNvSpPr txBox="1">
            <a:spLocks noChangeArrowheads="1"/>
          </p:cNvSpPr>
          <p:nvPr/>
        </p:nvSpPr>
        <p:spPr bwMode="auto">
          <a:xfrm>
            <a:off x="7566025" y="3374497"/>
            <a:ext cx="5746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i="1">
                <a:latin typeface="Times New Roman" panose="02020603050405020304" pitchFamily="18" charset="0"/>
              </a:rPr>
              <a:t>M</a:t>
            </a:r>
            <a:r>
              <a:rPr lang="el-GR" altLang="zh-CN" i="1" baseline="-25000">
                <a:latin typeface="Times New Roman" panose="02020603050405020304" pitchFamily="18" charset="0"/>
              </a:rPr>
              <a:t>r</a:t>
            </a:r>
            <a:endParaRPr lang="el-GR" altLang="zh-CN" i="1" baseline="-25000">
              <a:latin typeface="Times New Roman" panose="02020603050405020304" pitchFamily="18" charset="0"/>
              <a:cs typeface="Times New Roman" panose="02020603050405020304" pitchFamily="18" charset="0"/>
            </a:endParaRPr>
          </a:p>
        </p:txBody>
      </p:sp>
      <p:sp>
        <p:nvSpPr>
          <p:cNvPr id="20" name="Text Box 25"/>
          <p:cNvSpPr txBox="1">
            <a:spLocks noChangeArrowheads="1"/>
          </p:cNvSpPr>
          <p:nvPr/>
        </p:nvSpPr>
        <p:spPr bwMode="auto">
          <a:xfrm>
            <a:off x="9509125" y="5031847"/>
            <a:ext cx="5762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i="1">
                <a:latin typeface="Times New Roman" panose="02020603050405020304" pitchFamily="18" charset="0"/>
              </a:rPr>
              <a:t>ω</a:t>
            </a:r>
            <a:r>
              <a:rPr lang="el-GR" altLang="zh-CN" i="1" baseline="-25000">
                <a:latin typeface="Times New Roman" panose="02020603050405020304" pitchFamily="18" charset="0"/>
              </a:rPr>
              <a:t>r</a:t>
            </a:r>
            <a:endParaRPr lang="el-GR" altLang="zh-CN" i="1" baseline="-25000">
              <a:latin typeface="Times New Roman" panose="02020603050405020304" pitchFamily="18" charset="0"/>
              <a:cs typeface="Times New Roman" panose="02020603050405020304" pitchFamily="18" charset="0"/>
            </a:endParaRPr>
          </a:p>
        </p:txBody>
      </p:sp>
      <p:sp>
        <p:nvSpPr>
          <p:cNvPr id="21" name="Text Box 26"/>
          <p:cNvSpPr txBox="1">
            <a:spLocks noChangeArrowheads="1"/>
          </p:cNvSpPr>
          <p:nvPr/>
        </p:nvSpPr>
        <p:spPr bwMode="auto">
          <a:xfrm>
            <a:off x="10085388" y="5031847"/>
            <a:ext cx="5762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i="1">
                <a:latin typeface="Times New Roman" panose="02020603050405020304" pitchFamily="18" charset="0"/>
              </a:rPr>
              <a:t>ω</a:t>
            </a:r>
            <a:r>
              <a:rPr lang="el-GR" altLang="zh-CN" i="1" baseline="-25000">
                <a:latin typeface="Times New Roman" panose="02020603050405020304" pitchFamily="18" charset="0"/>
              </a:rPr>
              <a:t>b</a:t>
            </a:r>
            <a:endParaRPr lang="el-GR" altLang="zh-CN" i="1" baseline="-25000">
              <a:latin typeface="Times New Roman" panose="02020603050405020304" pitchFamily="18" charset="0"/>
              <a:cs typeface="Times New Roman" panose="02020603050405020304" pitchFamily="18" charset="0"/>
            </a:endParaRPr>
          </a:p>
        </p:txBody>
      </p:sp>
      <p:sp>
        <p:nvSpPr>
          <p:cNvPr id="22" name="Line 27"/>
          <p:cNvSpPr>
            <a:spLocks noChangeShapeType="1"/>
          </p:cNvSpPr>
          <p:nvPr/>
        </p:nvSpPr>
        <p:spPr bwMode="auto">
          <a:xfrm>
            <a:off x="8069263" y="4598459"/>
            <a:ext cx="2232025" cy="0"/>
          </a:xfrm>
          <a:prstGeom prst="line">
            <a:avLst/>
          </a:prstGeom>
          <a:noFill/>
          <a:ln w="28575">
            <a:solidFill>
              <a:srgbClr val="0070C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 name="Text Box 28"/>
          <p:cNvSpPr txBox="1">
            <a:spLocks noChangeArrowheads="1"/>
          </p:cNvSpPr>
          <p:nvPr/>
        </p:nvSpPr>
        <p:spPr bwMode="auto">
          <a:xfrm>
            <a:off x="8861425" y="4239684"/>
            <a:ext cx="647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solidFill>
                  <a:srgbClr val="0070C0"/>
                </a:solidFill>
                <a:latin typeface="+mn-ea"/>
                <a:ea typeface="+mn-ea"/>
              </a:rPr>
              <a:t>带宽</a:t>
            </a:r>
          </a:p>
        </p:txBody>
      </p:sp>
      <p:sp>
        <p:nvSpPr>
          <p:cNvPr id="24" name="Text Box 29"/>
          <p:cNvSpPr txBox="1">
            <a:spLocks noChangeArrowheads="1"/>
          </p:cNvSpPr>
          <p:nvPr/>
        </p:nvSpPr>
        <p:spPr bwMode="auto">
          <a:xfrm>
            <a:off x="1639888" y="2838979"/>
            <a:ext cx="2952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b="1" i="1" dirty="0">
                <a:latin typeface="+mj-ea"/>
                <a:ea typeface="+mj-ea"/>
              </a:rPr>
              <a:t>M</a:t>
            </a:r>
            <a:r>
              <a:rPr lang="el-GR" altLang="zh-CN" b="1" i="1" baseline="-25000" dirty="0">
                <a:latin typeface="+mj-ea"/>
                <a:ea typeface="+mj-ea"/>
              </a:rPr>
              <a:t>r</a:t>
            </a:r>
            <a:r>
              <a:rPr lang="el-GR" altLang="zh-CN" dirty="0">
                <a:latin typeface="+mn-ea"/>
                <a:ea typeface="+mn-ea"/>
                <a:cs typeface="Times New Roman" panose="02020603050405020304" pitchFamily="18" charset="0"/>
              </a:rPr>
              <a:t>——</a:t>
            </a:r>
            <a:r>
              <a:rPr lang="zh-CN" altLang="el-GR" dirty="0">
                <a:latin typeface="+mn-ea"/>
                <a:ea typeface="+mn-ea"/>
              </a:rPr>
              <a:t>谐振峰值</a:t>
            </a:r>
            <a:endParaRPr lang="zh-CN" altLang="el-GR" baseline="-25000" dirty="0">
              <a:latin typeface="+mn-ea"/>
              <a:ea typeface="+mn-ea"/>
              <a:cs typeface="Times New Roman" panose="02020603050405020304" pitchFamily="18" charset="0"/>
            </a:endParaRPr>
          </a:p>
        </p:txBody>
      </p:sp>
      <p:sp>
        <p:nvSpPr>
          <p:cNvPr id="25" name="Text Box 30"/>
          <p:cNvSpPr txBox="1">
            <a:spLocks noChangeArrowheads="1"/>
          </p:cNvSpPr>
          <p:nvPr/>
        </p:nvSpPr>
        <p:spPr bwMode="auto">
          <a:xfrm>
            <a:off x="1639888" y="3310467"/>
            <a:ext cx="43211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b="1" i="1" dirty="0">
                <a:latin typeface="+mj-ea"/>
                <a:ea typeface="+mj-ea"/>
              </a:rPr>
              <a:t>M</a:t>
            </a:r>
            <a:r>
              <a:rPr lang="en-US" altLang="zh-CN" b="1" i="1" dirty="0">
                <a:latin typeface="+mj-ea"/>
                <a:ea typeface="+mj-ea"/>
              </a:rPr>
              <a:t>(0)</a:t>
            </a:r>
            <a:r>
              <a:rPr lang="en-US" altLang="zh-CN" i="1" dirty="0">
                <a:latin typeface="+mn-ea"/>
                <a:ea typeface="+mn-ea"/>
                <a:cs typeface="Times New Roman" panose="02020603050405020304" pitchFamily="18" charset="0"/>
              </a:rPr>
              <a:t>——</a:t>
            </a:r>
            <a:r>
              <a:rPr lang="zh-CN" altLang="en-US" dirty="0">
                <a:latin typeface="+mn-ea"/>
                <a:ea typeface="+mn-ea"/>
              </a:rPr>
              <a:t>零频值</a:t>
            </a:r>
            <a:r>
              <a:rPr lang="en-US" altLang="zh-CN" dirty="0">
                <a:latin typeface="+mn-ea"/>
                <a:ea typeface="+mn-ea"/>
              </a:rPr>
              <a:t>,</a:t>
            </a:r>
            <a:r>
              <a:rPr lang="zh-CN" altLang="en-US" dirty="0">
                <a:latin typeface="+mn-ea"/>
                <a:ea typeface="+mn-ea"/>
              </a:rPr>
              <a:t>反映系统的稳态性能</a:t>
            </a:r>
            <a:endParaRPr lang="el-GR" altLang="zh-CN" dirty="0">
              <a:latin typeface="+mn-ea"/>
              <a:ea typeface="+mn-ea"/>
              <a:cs typeface="Times New Roman" panose="02020603050405020304" pitchFamily="18" charset="0"/>
            </a:endParaRPr>
          </a:p>
        </p:txBody>
      </p:sp>
      <p:sp>
        <p:nvSpPr>
          <p:cNvPr id="26" name="Text Box 31"/>
          <p:cNvSpPr txBox="1">
            <a:spLocks noChangeArrowheads="1"/>
          </p:cNvSpPr>
          <p:nvPr/>
        </p:nvSpPr>
        <p:spPr bwMode="auto">
          <a:xfrm>
            <a:off x="1639888" y="3778516"/>
            <a:ext cx="30956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b="1" i="1" dirty="0">
                <a:latin typeface="+mj-ea"/>
                <a:ea typeface="+mj-ea"/>
              </a:rPr>
              <a:t>ω</a:t>
            </a:r>
            <a:r>
              <a:rPr lang="el-GR" altLang="zh-CN" b="1" i="1" baseline="-25000" dirty="0">
                <a:latin typeface="+mj-ea"/>
                <a:ea typeface="+mj-ea"/>
              </a:rPr>
              <a:t>r</a:t>
            </a:r>
            <a:r>
              <a:rPr lang="el-GR" altLang="zh-CN" dirty="0">
                <a:latin typeface="+mn-ea"/>
                <a:ea typeface="+mn-ea"/>
                <a:cs typeface="Times New Roman" panose="02020603050405020304" pitchFamily="18" charset="0"/>
              </a:rPr>
              <a:t>——</a:t>
            </a:r>
            <a:r>
              <a:rPr lang="zh-CN" altLang="el-GR" dirty="0">
                <a:latin typeface="+mn-ea"/>
                <a:ea typeface="+mn-ea"/>
              </a:rPr>
              <a:t>峰值频率</a:t>
            </a:r>
            <a:endParaRPr lang="el-GR" altLang="zh-CN" baseline="-25000" dirty="0">
              <a:latin typeface="+mn-ea"/>
              <a:ea typeface="+mn-ea"/>
              <a:cs typeface="Times New Roman" panose="02020603050405020304" pitchFamily="18" charset="0"/>
            </a:endParaRPr>
          </a:p>
        </p:txBody>
      </p:sp>
      <p:sp>
        <p:nvSpPr>
          <p:cNvPr id="27" name="Text Box 32"/>
          <p:cNvSpPr txBox="1">
            <a:spLocks noChangeArrowheads="1"/>
          </p:cNvSpPr>
          <p:nvPr/>
        </p:nvSpPr>
        <p:spPr bwMode="auto">
          <a:xfrm>
            <a:off x="1639888" y="4285192"/>
            <a:ext cx="43195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b="1" i="1" dirty="0">
                <a:latin typeface="+mj-ea"/>
                <a:ea typeface="+mj-ea"/>
              </a:rPr>
              <a:t>ω</a:t>
            </a:r>
            <a:r>
              <a:rPr lang="el-GR" altLang="zh-CN" b="1" i="1" baseline="-25000" dirty="0">
                <a:latin typeface="+mj-ea"/>
                <a:ea typeface="+mj-ea"/>
              </a:rPr>
              <a:t>b</a:t>
            </a:r>
            <a:r>
              <a:rPr lang="el-GR" altLang="zh-CN" dirty="0">
                <a:latin typeface="+mn-ea"/>
                <a:ea typeface="+mn-ea"/>
                <a:cs typeface="Times New Roman" panose="02020603050405020304" pitchFamily="18" charset="0"/>
              </a:rPr>
              <a:t>——</a:t>
            </a:r>
            <a:r>
              <a:rPr lang="zh-CN" altLang="el-GR" dirty="0">
                <a:latin typeface="+mn-ea"/>
                <a:ea typeface="+mn-ea"/>
              </a:rPr>
              <a:t>带宽</a:t>
            </a:r>
            <a:r>
              <a:rPr lang="en-US" altLang="zh-CN" dirty="0">
                <a:latin typeface="+mn-ea"/>
                <a:ea typeface="+mn-ea"/>
              </a:rPr>
              <a:t>,</a:t>
            </a:r>
            <a:r>
              <a:rPr lang="zh-CN" altLang="el-GR" dirty="0">
                <a:latin typeface="+mn-ea"/>
                <a:ea typeface="+mn-ea"/>
              </a:rPr>
              <a:t>反映系统响应的动态性能</a:t>
            </a:r>
            <a:endParaRPr lang="el-GR" altLang="zh-CN" baseline="-25000" dirty="0">
              <a:latin typeface="+mn-ea"/>
              <a:ea typeface="+mn-ea"/>
              <a:cs typeface="Times New Roman" panose="02020603050405020304" pitchFamily="18" charset="0"/>
            </a:endParaRPr>
          </a:p>
        </p:txBody>
      </p:sp>
      <p:sp>
        <p:nvSpPr>
          <p:cNvPr id="28" name="Text Box 33"/>
          <p:cNvSpPr txBox="1">
            <a:spLocks noChangeArrowheads="1"/>
          </p:cNvSpPr>
          <p:nvPr/>
        </p:nvSpPr>
        <p:spPr bwMode="auto">
          <a:xfrm>
            <a:off x="515937" y="4918076"/>
            <a:ext cx="43926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b="1" dirty="0">
                <a:solidFill>
                  <a:srgbClr val="C00000"/>
                </a:solidFill>
                <a:latin typeface="+mj-ea"/>
                <a:ea typeface="+mj-ea"/>
              </a:rPr>
              <a:t>(2</a:t>
            </a:r>
            <a:r>
              <a:rPr lang="en-US" altLang="zh-CN" sz="2400" b="1" dirty="0" smtClean="0">
                <a:solidFill>
                  <a:srgbClr val="C00000"/>
                </a:solidFill>
                <a:latin typeface="+mj-ea"/>
                <a:ea typeface="+mj-ea"/>
              </a:rPr>
              <a:t>) </a:t>
            </a:r>
            <a:r>
              <a:rPr lang="zh-CN" altLang="en-US" sz="2400" b="1" dirty="0" smtClean="0">
                <a:solidFill>
                  <a:srgbClr val="C00000"/>
                </a:solidFill>
                <a:latin typeface="+mj-ea"/>
                <a:ea typeface="+mj-ea"/>
              </a:rPr>
              <a:t>闭环系统</a:t>
            </a:r>
            <a:r>
              <a:rPr lang="zh-CN" altLang="en-US" sz="2400" b="1" dirty="0">
                <a:solidFill>
                  <a:srgbClr val="C00000"/>
                </a:solidFill>
                <a:latin typeface="+mj-ea"/>
                <a:ea typeface="+mj-ea"/>
              </a:rPr>
              <a:t>的开环频域指标</a:t>
            </a:r>
          </a:p>
        </p:txBody>
      </p:sp>
      <p:sp>
        <p:nvSpPr>
          <p:cNvPr id="29" name="Text Box 34"/>
          <p:cNvSpPr txBox="1">
            <a:spLocks noChangeArrowheads="1"/>
          </p:cNvSpPr>
          <p:nvPr/>
        </p:nvSpPr>
        <p:spPr bwMode="auto">
          <a:xfrm>
            <a:off x="1639888" y="5465499"/>
            <a:ext cx="5400675"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l-GR" dirty="0">
                <a:latin typeface="+mn-ea"/>
                <a:ea typeface="+mn-ea"/>
              </a:rPr>
              <a:t>穿越频率、相位裕量、增益裕量、相位</a:t>
            </a:r>
            <a:r>
              <a:rPr lang="zh-CN" altLang="en-US" dirty="0">
                <a:latin typeface="+mn-ea"/>
                <a:ea typeface="+mn-ea"/>
              </a:rPr>
              <a:t>穿越</a:t>
            </a:r>
            <a:r>
              <a:rPr lang="zh-CN" altLang="el-GR" dirty="0">
                <a:latin typeface="+mn-ea"/>
                <a:ea typeface="+mn-ea"/>
              </a:rPr>
              <a:t>频率。</a:t>
            </a:r>
            <a:endParaRPr lang="zh-CN" altLang="en-US" dirty="0">
              <a:latin typeface="+mn-ea"/>
              <a:ea typeface="+mn-ea"/>
            </a:endParaRPr>
          </a:p>
          <a:p>
            <a:pPr eaLnBrk="1" hangingPunct="1">
              <a:spcBef>
                <a:spcPct val="50000"/>
              </a:spcBef>
            </a:pPr>
            <a:r>
              <a:rPr lang="zh-CN" altLang="el-GR" dirty="0">
                <a:latin typeface="+mn-ea"/>
                <a:ea typeface="+mn-ea"/>
              </a:rPr>
              <a:t>穿越频率大，带宽就大。</a:t>
            </a:r>
            <a:endParaRPr lang="el-GR" altLang="zh-CN" baseline="-25000" dirty="0">
              <a:latin typeface="+mn-ea"/>
              <a:ea typeface="+mn-ea"/>
            </a:endParaRPr>
          </a:p>
        </p:txBody>
      </p:sp>
      <p:graphicFrame>
        <p:nvGraphicFramePr>
          <p:cNvPr id="37" name="图示 36"/>
          <p:cNvGraphicFramePr/>
          <p:nvPr>
            <p:extLst>
              <p:ext uri="{D42A27DB-BD31-4B8C-83A1-F6EECF244321}">
                <p14:modId xmlns:p14="http://schemas.microsoft.com/office/powerpoint/2010/main" val="3012093888"/>
              </p:ext>
            </p:extLst>
          </p:nvPr>
        </p:nvGraphicFramePr>
        <p:xfrm>
          <a:off x="1107166" y="1104107"/>
          <a:ext cx="10177024" cy="10863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3381966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5.5 </a:t>
            </a:r>
            <a:r>
              <a:rPr lang="zh-CN" altLang="en-US" dirty="0"/>
              <a:t>闭环系统性能的</a:t>
            </a:r>
            <a:r>
              <a:rPr lang="zh-CN" altLang="en-US" dirty="0" smtClean="0"/>
              <a:t>频域分析</a:t>
            </a:r>
            <a:endParaRPr lang="zh-CN" altLang="en-US" dirty="0"/>
          </a:p>
        </p:txBody>
      </p:sp>
      <p:sp>
        <p:nvSpPr>
          <p:cNvPr id="3" name="Text Box 7"/>
          <p:cNvSpPr txBox="1">
            <a:spLocks noChangeArrowheads="1"/>
          </p:cNvSpPr>
          <p:nvPr/>
        </p:nvSpPr>
        <p:spPr bwMode="auto">
          <a:xfrm>
            <a:off x="515938" y="1176350"/>
            <a:ext cx="44815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b="1" dirty="0">
                <a:solidFill>
                  <a:srgbClr val="C00000"/>
                </a:solidFill>
                <a:latin typeface="+mj-ea"/>
                <a:ea typeface="+mj-ea"/>
              </a:rPr>
              <a:t>(3</a:t>
            </a:r>
            <a:r>
              <a:rPr lang="en-US" altLang="zh-CN" sz="2400" b="1" dirty="0" smtClean="0">
                <a:solidFill>
                  <a:srgbClr val="C00000"/>
                </a:solidFill>
                <a:latin typeface="+mj-ea"/>
                <a:ea typeface="+mj-ea"/>
              </a:rPr>
              <a:t>) </a:t>
            </a:r>
            <a:r>
              <a:rPr lang="zh-CN" altLang="en-US" sz="2400" b="1" dirty="0" smtClean="0">
                <a:solidFill>
                  <a:srgbClr val="C00000"/>
                </a:solidFill>
                <a:latin typeface="+mj-ea"/>
                <a:ea typeface="+mj-ea"/>
              </a:rPr>
              <a:t>频域</a:t>
            </a:r>
            <a:r>
              <a:rPr lang="zh-CN" altLang="en-US" sz="2400" b="1" dirty="0">
                <a:solidFill>
                  <a:srgbClr val="C00000"/>
                </a:solidFill>
                <a:latin typeface="+mj-ea"/>
                <a:ea typeface="+mj-ea"/>
              </a:rPr>
              <a:t>指标与时域指标的关系</a:t>
            </a:r>
          </a:p>
        </p:txBody>
      </p:sp>
      <p:sp>
        <p:nvSpPr>
          <p:cNvPr id="4" name="Text Box 8"/>
          <p:cNvSpPr txBox="1">
            <a:spLocks noChangeArrowheads="1"/>
          </p:cNvSpPr>
          <p:nvPr/>
        </p:nvSpPr>
        <p:spPr bwMode="auto">
          <a:xfrm>
            <a:off x="1001713" y="1760563"/>
            <a:ext cx="18716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eaLnBrk="1" hangingPunct="1">
              <a:spcBef>
                <a:spcPct val="50000"/>
              </a:spcBef>
              <a:buFont typeface="Arial" panose="020B0604020202020204" pitchFamily="34" charset="0"/>
              <a:buChar char="•"/>
            </a:pPr>
            <a:r>
              <a:rPr lang="zh-CN" altLang="en-US" sz="2000" b="1">
                <a:solidFill>
                  <a:srgbClr val="0070C0"/>
                </a:solidFill>
                <a:latin typeface="+mj-ea"/>
                <a:ea typeface="+mj-ea"/>
              </a:rPr>
              <a:t>一阶系统</a:t>
            </a:r>
          </a:p>
        </p:txBody>
      </p:sp>
      <p:sp>
        <p:nvSpPr>
          <p:cNvPr id="5" name="Text Box 9"/>
          <p:cNvSpPr txBox="1">
            <a:spLocks noChangeArrowheads="1"/>
          </p:cNvSpPr>
          <p:nvPr/>
        </p:nvSpPr>
        <p:spPr bwMode="auto">
          <a:xfrm>
            <a:off x="1168399" y="2203450"/>
            <a:ext cx="97663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smtClean="0">
                <a:latin typeface="+mn-ea"/>
                <a:ea typeface="+mn-ea"/>
              </a:rPr>
              <a:t>设</a:t>
            </a:r>
            <a:r>
              <a:rPr lang="zh-CN" altLang="en-US" sz="2000" dirty="0">
                <a:latin typeface="+mn-ea"/>
                <a:ea typeface="+mn-ea"/>
              </a:rPr>
              <a:t>单位反馈一阶系统的</a:t>
            </a:r>
            <a:r>
              <a:rPr lang="zh-CN" altLang="en-US" sz="2000" dirty="0" smtClean="0">
                <a:latin typeface="+mn-ea"/>
                <a:ea typeface="+mn-ea"/>
              </a:rPr>
              <a:t>开环传递函数 </a:t>
            </a:r>
            <a:r>
              <a:rPr lang="en-US" altLang="zh-CN" sz="2000" b="1" dirty="0" smtClean="0">
                <a:latin typeface="+mj-ea"/>
                <a:ea typeface="+mj-ea"/>
              </a:rPr>
              <a:t>G(s) </a:t>
            </a:r>
            <a:r>
              <a:rPr lang="zh-CN" altLang="en-US" sz="2000" dirty="0" smtClean="0">
                <a:latin typeface="+mn-ea"/>
                <a:ea typeface="+mn-ea"/>
              </a:rPr>
              <a:t>和闭环传递函数 </a:t>
            </a:r>
            <a:r>
              <a:rPr lang="el-GR" altLang="zh-CN" sz="2000" b="1" dirty="0" smtClean="0">
                <a:latin typeface="+mj-ea"/>
                <a:ea typeface="+mj-ea"/>
              </a:rPr>
              <a:t>Φ</a:t>
            </a:r>
            <a:r>
              <a:rPr lang="en-US" altLang="zh-CN" sz="2000" b="1" dirty="0">
                <a:latin typeface="+mj-ea"/>
                <a:ea typeface="+mj-ea"/>
              </a:rPr>
              <a:t>(s</a:t>
            </a:r>
            <a:r>
              <a:rPr lang="en-US" altLang="zh-CN" sz="2000" b="1" dirty="0" smtClean="0">
                <a:latin typeface="+mj-ea"/>
                <a:ea typeface="+mj-ea"/>
              </a:rPr>
              <a:t>) </a:t>
            </a:r>
            <a:r>
              <a:rPr lang="zh-CN" altLang="en-US" sz="2000" dirty="0" smtClean="0">
                <a:latin typeface="+mn-ea"/>
                <a:ea typeface="+mn-ea"/>
              </a:rPr>
              <a:t>分别</a:t>
            </a:r>
            <a:r>
              <a:rPr lang="zh-CN" altLang="en-US" sz="2000" dirty="0">
                <a:latin typeface="+mn-ea"/>
                <a:ea typeface="+mn-ea"/>
              </a:rPr>
              <a:t>为</a:t>
            </a:r>
          </a:p>
        </p:txBody>
      </p:sp>
      <p:graphicFrame>
        <p:nvGraphicFramePr>
          <p:cNvPr id="6" name="Object 10"/>
          <p:cNvGraphicFramePr>
            <a:graphicFrameLocks noChangeAspect="1"/>
          </p:cNvGraphicFramePr>
          <p:nvPr>
            <p:extLst>
              <p:ext uri="{D42A27DB-BD31-4B8C-83A1-F6EECF244321}">
                <p14:modId xmlns:p14="http://schemas.microsoft.com/office/powerpoint/2010/main" val="2657231057"/>
              </p:ext>
            </p:extLst>
          </p:nvPr>
        </p:nvGraphicFramePr>
        <p:xfrm>
          <a:off x="3516312" y="2905106"/>
          <a:ext cx="4598988" cy="594637"/>
        </p:xfrm>
        <a:graphic>
          <a:graphicData uri="http://schemas.openxmlformats.org/presentationml/2006/ole">
            <mc:AlternateContent xmlns:mc="http://schemas.openxmlformats.org/markup-compatibility/2006">
              <mc:Choice xmlns:v="urn:schemas-microsoft-com:vml" Requires="v">
                <p:oleObj spid="_x0000_s76842" r:id="rId3" imgW="3048000" imgH="393700" progId="Equation.3">
                  <p:embed/>
                </p:oleObj>
              </mc:Choice>
              <mc:Fallback>
                <p:oleObj r:id="rId3" imgW="3048000" imgH="393700" progId="Equation.3">
                  <p:embed/>
                  <p:pic>
                    <p:nvPicPr>
                      <p:cNvPr id="75778"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16312" y="2905106"/>
                        <a:ext cx="4598988" cy="594637"/>
                      </a:xfrm>
                      <a:prstGeom prst="rect">
                        <a:avLst/>
                      </a:prstGeom>
                      <a:ln>
                        <a:noFill/>
                      </a:ln>
                    </p:spPr>
                  </p:pic>
                </p:oleObj>
              </mc:Fallback>
            </mc:AlternateContent>
          </a:graphicData>
        </a:graphic>
      </p:graphicFrame>
      <p:sp>
        <p:nvSpPr>
          <p:cNvPr id="7" name="Text Box 12"/>
          <p:cNvSpPr txBox="1">
            <a:spLocks noChangeArrowheads="1"/>
          </p:cNvSpPr>
          <p:nvPr/>
        </p:nvSpPr>
        <p:spPr bwMode="auto">
          <a:xfrm>
            <a:off x="1168399" y="3687763"/>
            <a:ext cx="7777162" cy="453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smtClean="0">
                <a:latin typeface="+mn-ea"/>
                <a:ea typeface="+mn-ea"/>
              </a:rPr>
              <a:t>单位阶跃响应</a:t>
            </a:r>
            <a:r>
              <a:rPr lang="zh-CN" altLang="en-US" sz="2000" dirty="0">
                <a:latin typeface="+mn-ea"/>
                <a:ea typeface="+mn-ea"/>
              </a:rPr>
              <a:t>的调整时间为</a:t>
            </a:r>
          </a:p>
        </p:txBody>
      </p:sp>
      <p:graphicFrame>
        <p:nvGraphicFramePr>
          <p:cNvPr id="8" name="Object 13"/>
          <p:cNvGraphicFramePr>
            <a:graphicFrameLocks noChangeAspect="1"/>
          </p:cNvGraphicFramePr>
          <p:nvPr>
            <p:extLst>
              <p:ext uri="{D42A27DB-BD31-4B8C-83A1-F6EECF244321}">
                <p14:modId xmlns:p14="http://schemas.microsoft.com/office/powerpoint/2010/main" val="1808489362"/>
              </p:ext>
            </p:extLst>
          </p:nvPr>
        </p:nvGraphicFramePr>
        <p:xfrm>
          <a:off x="4413249" y="3816162"/>
          <a:ext cx="764247" cy="363152"/>
        </p:xfrm>
        <a:graphic>
          <a:graphicData uri="http://schemas.openxmlformats.org/presentationml/2006/ole">
            <mc:AlternateContent xmlns:mc="http://schemas.openxmlformats.org/markup-compatibility/2006">
              <mc:Choice xmlns:v="urn:schemas-microsoft-com:vml" Requires="v">
                <p:oleObj spid="_x0000_s76843" r:id="rId5" imgW="482391" imgH="228501" progId="Equation.3">
                  <p:embed/>
                </p:oleObj>
              </mc:Choice>
              <mc:Fallback>
                <p:oleObj r:id="rId5" imgW="482391" imgH="228501" progId="Equation.3">
                  <p:embed/>
                  <p:pic>
                    <p:nvPicPr>
                      <p:cNvPr id="75779"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13249" y="3816162"/>
                        <a:ext cx="764247" cy="363152"/>
                      </a:xfrm>
                      <a:prstGeom prst="rect">
                        <a:avLst/>
                      </a:prstGeom>
                      <a:noFill/>
                      <a:ln>
                        <a:noFill/>
                      </a:ln>
                    </p:spPr>
                  </p:pic>
                </p:oleObj>
              </mc:Fallback>
            </mc:AlternateContent>
          </a:graphicData>
        </a:graphic>
      </p:graphicFrame>
      <p:graphicFrame>
        <p:nvGraphicFramePr>
          <p:cNvPr id="9" name="Object 16"/>
          <p:cNvGraphicFramePr>
            <a:graphicFrameLocks noChangeAspect="1"/>
          </p:cNvGraphicFramePr>
          <p:nvPr>
            <p:extLst>
              <p:ext uri="{D42A27DB-BD31-4B8C-83A1-F6EECF244321}">
                <p14:modId xmlns:p14="http://schemas.microsoft.com/office/powerpoint/2010/main" val="3452720129"/>
              </p:ext>
            </p:extLst>
          </p:nvPr>
        </p:nvGraphicFramePr>
        <p:xfrm>
          <a:off x="2093913" y="4248852"/>
          <a:ext cx="7450137" cy="753718"/>
        </p:xfrm>
        <a:graphic>
          <a:graphicData uri="http://schemas.openxmlformats.org/presentationml/2006/ole">
            <mc:AlternateContent xmlns:mc="http://schemas.openxmlformats.org/markup-compatibility/2006">
              <mc:Choice xmlns:v="urn:schemas-microsoft-com:vml" Requires="v">
                <p:oleObj spid="_x0000_s76844" r:id="rId7" imgW="5168900" imgH="520700" progId="Equation.3">
                  <p:embed/>
                </p:oleObj>
              </mc:Choice>
              <mc:Fallback>
                <p:oleObj r:id="rId7" imgW="5168900" imgH="520700" progId="Equation.3">
                  <p:embed/>
                  <p:pic>
                    <p:nvPicPr>
                      <p:cNvPr id="75780" name="Object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93913" y="4248852"/>
                        <a:ext cx="7450137" cy="753718"/>
                      </a:xfrm>
                      <a:prstGeom prst="rect">
                        <a:avLst/>
                      </a:prstGeom>
                      <a:noFill/>
                      <a:ln>
                        <a:noFill/>
                      </a:ln>
                    </p:spPr>
                  </p:pic>
                </p:oleObj>
              </mc:Fallback>
            </mc:AlternateContent>
          </a:graphicData>
        </a:graphic>
      </p:graphicFrame>
      <p:graphicFrame>
        <p:nvGraphicFramePr>
          <p:cNvPr id="10" name="Object 17"/>
          <p:cNvGraphicFramePr>
            <a:graphicFrameLocks noChangeAspect="1"/>
          </p:cNvGraphicFramePr>
          <p:nvPr>
            <p:extLst>
              <p:ext uri="{D42A27DB-BD31-4B8C-83A1-F6EECF244321}">
                <p14:modId xmlns:p14="http://schemas.microsoft.com/office/powerpoint/2010/main" val="1442068200"/>
              </p:ext>
            </p:extLst>
          </p:nvPr>
        </p:nvGraphicFramePr>
        <p:xfrm>
          <a:off x="5413375" y="5087817"/>
          <a:ext cx="796925" cy="678994"/>
        </p:xfrm>
        <a:graphic>
          <a:graphicData uri="http://schemas.openxmlformats.org/presentationml/2006/ole">
            <mc:AlternateContent xmlns:mc="http://schemas.openxmlformats.org/markup-compatibility/2006">
              <mc:Choice xmlns:v="urn:schemas-microsoft-com:vml" Requires="v">
                <p:oleObj spid="_x0000_s76845" r:id="rId9" imgW="508000" imgH="431800" progId="Equation.3">
                  <p:embed/>
                </p:oleObj>
              </mc:Choice>
              <mc:Fallback>
                <p:oleObj r:id="rId9" imgW="508000" imgH="431800" progId="Equation.3">
                  <p:embed/>
                  <p:pic>
                    <p:nvPicPr>
                      <p:cNvPr id="75781" name="Object 1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13375" y="5087817"/>
                        <a:ext cx="796925" cy="678994"/>
                      </a:xfrm>
                      <a:prstGeom prst="rect">
                        <a:avLst/>
                      </a:prstGeom>
                      <a:noFill/>
                      <a:ln>
                        <a:noFill/>
                      </a:ln>
                    </p:spPr>
                  </p:pic>
                </p:oleObj>
              </mc:Fallback>
            </mc:AlternateContent>
          </a:graphicData>
        </a:graphic>
      </p:graphicFrame>
      <p:sp>
        <p:nvSpPr>
          <p:cNvPr id="11" name="Text Box 18"/>
          <p:cNvSpPr txBox="1">
            <a:spLocks noChangeArrowheads="1"/>
          </p:cNvSpPr>
          <p:nvPr/>
        </p:nvSpPr>
        <p:spPr bwMode="auto">
          <a:xfrm>
            <a:off x="1168399" y="5957888"/>
            <a:ext cx="7777162" cy="453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smtClean="0">
                <a:latin typeface="+mn-ea"/>
                <a:ea typeface="+mn-ea"/>
              </a:rPr>
              <a:t>表明</a:t>
            </a:r>
            <a:r>
              <a:rPr lang="zh-CN" altLang="en-US" sz="2000" dirty="0">
                <a:latin typeface="+mn-ea"/>
                <a:ea typeface="+mn-ea"/>
              </a:rPr>
              <a:t>：带宽越大，调整时间越短，系统响应就越快！</a:t>
            </a:r>
          </a:p>
        </p:txBody>
      </p:sp>
    </p:spTree>
    <p:extLst>
      <p:ext uri="{BB962C8B-B14F-4D97-AF65-F5344CB8AC3E}">
        <p14:creationId xmlns:p14="http://schemas.microsoft.com/office/powerpoint/2010/main" val="1640391727"/>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5.5 </a:t>
            </a:r>
            <a:r>
              <a:rPr lang="zh-CN" altLang="en-US" dirty="0"/>
              <a:t>闭环系统性能的</a:t>
            </a:r>
            <a:r>
              <a:rPr lang="zh-CN" altLang="en-US" dirty="0" smtClean="0"/>
              <a:t>频域分析</a:t>
            </a:r>
            <a:endParaRPr lang="zh-CN" altLang="en-US" dirty="0"/>
          </a:p>
        </p:txBody>
      </p:sp>
      <p:sp>
        <p:nvSpPr>
          <p:cNvPr id="3" name="Text Box 6"/>
          <p:cNvSpPr txBox="1">
            <a:spLocks noChangeArrowheads="1"/>
          </p:cNvSpPr>
          <p:nvPr/>
        </p:nvSpPr>
        <p:spPr bwMode="auto">
          <a:xfrm>
            <a:off x="515938" y="1146969"/>
            <a:ext cx="18716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eaLnBrk="1" hangingPunct="1">
              <a:spcBef>
                <a:spcPct val="50000"/>
              </a:spcBef>
              <a:buFont typeface="Arial" panose="020B0604020202020204" pitchFamily="34" charset="0"/>
              <a:buChar char="•"/>
            </a:pPr>
            <a:r>
              <a:rPr lang="zh-CN" altLang="en-US" sz="2400" b="1" dirty="0">
                <a:solidFill>
                  <a:srgbClr val="0070C0"/>
                </a:solidFill>
                <a:latin typeface="+mj-ea"/>
                <a:ea typeface="+mj-ea"/>
              </a:rPr>
              <a:t>二阶系统</a:t>
            </a:r>
          </a:p>
        </p:txBody>
      </p:sp>
      <p:sp>
        <p:nvSpPr>
          <p:cNvPr id="4" name="Text Box 7"/>
          <p:cNvSpPr txBox="1">
            <a:spLocks noChangeArrowheads="1"/>
          </p:cNvSpPr>
          <p:nvPr/>
        </p:nvSpPr>
        <p:spPr bwMode="auto">
          <a:xfrm>
            <a:off x="850900" y="1628775"/>
            <a:ext cx="968375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smtClean="0">
                <a:latin typeface="+mn-ea"/>
                <a:ea typeface="+mn-ea"/>
              </a:rPr>
              <a:t>设</a:t>
            </a:r>
            <a:r>
              <a:rPr lang="zh-CN" altLang="en-US" sz="2000" dirty="0">
                <a:latin typeface="+mn-ea"/>
                <a:ea typeface="+mn-ea"/>
              </a:rPr>
              <a:t>单位反馈二阶系统的开环传递函数</a:t>
            </a:r>
            <a:r>
              <a:rPr lang="en-US" altLang="zh-CN" sz="2000" b="1" i="1" dirty="0">
                <a:latin typeface="+mj-ea"/>
                <a:ea typeface="+mj-ea"/>
              </a:rPr>
              <a:t>G(s</a:t>
            </a:r>
            <a:r>
              <a:rPr lang="en-US" altLang="zh-CN" sz="2000" b="1" i="1" dirty="0" smtClean="0">
                <a:latin typeface="+mj-ea"/>
                <a:ea typeface="+mj-ea"/>
              </a:rPr>
              <a:t>) </a:t>
            </a:r>
            <a:r>
              <a:rPr lang="zh-CN" altLang="en-US" sz="2000" dirty="0" smtClean="0">
                <a:latin typeface="+mn-ea"/>
                <a:ea typeface="+mn-ea"/>
              </a:rPr>
              <a:t>和</a:t>
            </a:r>
            <a:r>
              <a:rPr lang="zh-CN" altLang="en-US" sz="2000" dirty="0">
                <a:latin typeface="+mn-ea"/>
                <a:ea typeface="+mn-ea"/>
              </a:rPr>
              <a:t>闭环传递函数</a:t>
            </a:r>
            <a:r>
              <a:rPr lang="el-GR" altLang="zh-CN" sz="2000" b="1" i="1" dirty="0">
                <a:latin typeface="+mj-ea"/>
                <a:ea typeface="+mj-ea"/>
              </a:rPr>
              <a:t>Φ</a:t>
            </a:r>
            <a:r>
              <a:rPr lang="en-US" altLang="zh-CN" sz="2000" b="1" i="1" dirty="0">
                <a:latin typeface="+mj-ea"/>
                <a:ea typeface="+mj-ea"/>
              </a:rPr>
              <a:t>(s</a:t>
            </a:r>
            <a:r>
              <a:rPr lang="en-US" altLang="zh-CN" sz="2000" b="1" i="1" dirty="0" smtClean="0">
                <a:latin typeface="+mj-ea"/>
                <a:ea typeface="+mj-ea"/>
              </a:rPr>
              <a:t>) </a:t>
            </a:r>
            <a:r>
              <a:rPr lang="zh-CN" altLang="en-US" sz="2000" dirty="0" smtClean="0">
                <a:latin typeface="+mn-ea"/>
                <a:ea typeface="+mn-ea"/>
              </a:rPr>
              <a:t>分别</a:t>
            </a:r>
            <a:r>
              <a:rPr lang="zh-CN" altLang="en-US" sz="2000" dirty="0">
                <a:latin typeface="+mn-ea"/>
                <a:ea typeface="+mn-ea"/>
              </a:rPr>
              <a:t>为</a:t>
            </a:r>
          </a:p>
        </p:txBody>
      </p:sp>
      <p:graphicFrame>
        <p:nvGraphicFramePr>
          <p:cNvPr id="5" name="Object 8"/>
          <p:cNvGraphicFramePr>
            <a:graphicFrameLocks noChangeAspect="1"/>
          </p:cNvGraphicFramePr>
          <p:nvPr>
            <p:extLst>
              <p:ext uri="{D42A27DB-BD31-4B8C-83A1-F6EECF244321}">
                <p14:modId xmlns:p14="http://schemas.microsoft.com/office/powerpoint/2010/main" val="3053726778"/>
              </p:ext>
            </p:extLst>
          </p:nvPr>
        </p:nvGraphicFramePr>
        <p:xfrm>
          <a:off x="4802188" y="2204859"/>
          <a:ext cx="4760912" cy="655638"/>
        </p:xfrm>
        <a:graphic>
          <a:graphicData uri="http://schemas.openxmlformats.org/presentationml/2006/ole">
            <mc:AlternateContent xmlns:mc="http://schemas.openxmlformats.org/markup-compatibility/2006">
              <mc:Choice xmlns:v="urn:schemas-microsoft-com:vml" Requires="v">
                <p:oleObj spid="_x0000_s77858" r:id="rId3" imgW="3416300" imgH="469900" progId="Equation.3">
                  <p:embed/>
                </p:oleObj>
              </mc:Choice>
              <mc:Fallback>
                <p:oleObj r:id="rId3" imgW="3416300" imgH="469900" progId="Equation.3">
                  <p:embed/>
                  <p:pic>
                    <p:nvPicPr>
                      <p:cNvPr id="76802"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2188" y="2204859"/>
                        <a:ext cx="4760912"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11"/>
          <p:cNvGraphicFramePr>
            <a:graphicFrameLocks noChangeAspect="1"/>
          </p:cNvGraphicFramePr>
          <p:nvPr>
            <p:extLst>
              <p:ext uri="{D42A27DB-BD31-4B8C-83A1-F6EECF244321}">
                <p14:modId xmlns:p14="http://schemas.microsoft.com/office/powerpoint/2010/main" val="298049462"/>
              </p:ext>
            </p:extLst>
          </p:nvPr>
        </p:nvGraphicFramePr>
        <p:xfrm>
          <a:off x="2560638" y="2916059"/>
          <a:ext cx="6119812" cy="2081213"/>
        </p:xfrm>
        <a:graphic>
          <a:graphicData uri="http://schemas.openxmlformats.org/presentationml/2006/ole">
            <mc:AlternateContent xmlns:mc="http://schemas.openxmlformats.org/markup-compatibility/2006">
              <mc:Choice xmlns:v="urn:schemas-microsoft-com:vml" Requires="v">
                <p:oleObj spid="_x0000_s77859" r:id="rId5" imgW="4394200" imgH="1485900" progId="Equation.3">
                  <p:embed/>
                </p:oleObj>
              </mc:Choice>
              <mc:Fallback>
                <p:oleObj r:id="rId5" imgW="4394200" imgH="1485900" progId="Equation.3">
                  <p:embed/>
                  <p:pic>
                    <p:nvPicPr>
                      <p:cNvPr id="76803"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60638" y="2916059"/>
                        <a:ext cx="6119812" cy="208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Text Box 14"/>
          <p:cNvSpPr txBox="1">
            <a:spLocks noChangeArrowheads="1"/>
          </p:cNvSpPr>
          <p:nvPr/>
        </p:nvSpPr>
        <p:spPr bwMode="auto">
          <a:xfrm>
            <a:off x="850900" y="5291138"/>
            <a:ext cx="96154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smtClean="0">
                <a:latin typeface="+mn-ea"/>
                <a:ea typeface="+mn-ea"/>
              </a:rPr>
              <a:t>当 </a:t>
            </a:r>
            <a:r>
              <a:rPr lang="en-US" altLang="zh-CN" sz="2000" b="1" dirty="0" smtClean="0">
                <a:latin typeface="+mj-ea"/>
                <a:ea typeface="+mj-ea"/>
              </a:rPr>
              <a:t>0 </a:t>
            </a:r>
            <a:r>
              <a:rPr lang="en-US" altLang="zh-CN" sz="2000" b="1" dirty="0">
                <a:latin typeface="+mj-ea"/>
                <a:ea typeface="+mj-ea"/>
              </a:rPr>
              <a:t>≤ </a:t>
            </a:r>
            <a:r>
              <a:rPr lang="el-GR" altLang="zh-CN" sz="2000" b="1" i="1" dirty="0">
                <a:latin typeface="+mn-lt"/>
                <a:ea typeface="+mj-ea"/>
              </a:rPr>
              <a:t>ζ</a:t>
            </a:r>
            <a:r>
              <a:rPr lang="en-US" altLang="zh-CN" sz="2000" b="1" i="1" dirty="0">
                <a:latin typeface="+mn-lt"/>
                <a:ea typeface="+mj-ea"/>
              </a:rPr>
              <a:t> </a:t>
            </a:r>
            <a:r>
              <a:rPr lang="en-US" altLang="zh-CN" sz="2000" b="1" dirty="0">
                <a:latin typeface="+mj-ea"/>
                <a:ea typeface="+mj-ea"/>
              </a:rPr>
              <a:t>≤ </a:t>
            </a:r>
            <a:r>
              <a:rPr lang="en-US" altLang="zh-CN" sz="2000" b="1" dirty="0" smtClean="0">
                <a:latin typeface="+mj-ea"/>
                <a:ea typeface="+mj-ea"/>
              </a:rPr>
              <a:t>0.707 </a:t>
            </a:r>
            <a:r>
              <a:rPr lang="zh-CN" altLang="en-US" sz="2000" dirty="0" smtClean="0">
                <a:latin typeface="+mn-ea"/>
                <a:ea typeface="+mn-ea"/>
              </a:rPr>
              <a:t>时</a:t>
            </a:r>
            <a:r>
              <a:rPr lang="zh-CN" altLang="en-US" sz="2000" dirty="0">
                <a:latin typeface="+mn-ea"/>
                <a:ea typeface="+mn-ea"/>
              </a:rPr>
              <a:t>，系统的二个特征根是共轭复根，表明有谐振产生</a:t>
            </a:r>
          </a:p>
        </p:txBody>
      </p:sp>
      <p:graphicFrame>
        <p:nvGraphicFramePr>
          <p:cNvPr id="8" name="Object 15"/>
          <p:cNvGraphicFramePr>
            <a:graphicFrameLocks noChangeAspect="1"/>
          </p:cNvGraphicFramePr>
          <p:nvPr>
            <p:extLst>
              <p:ext uri="{D42A27DB-BD31-4B8C-83A1-F6EECF244321}">
                <p14:modId xmlns:p14="http://schemas.microsoft.com/office/powerpoint/2010/main" val="2252716299"/>
              </p:ext>
            </p:extLst>
          </p:nvPr>
        </p:nvGraphicFramePr>
        <p:xfrm>
          <a:off x="2886602" y="5834062"/>
          <a:ext cx="5292725" cy="655638"/>
        </p:xfrm>
        <a:graphic>
          <a:graphicData uri="http://schemas.openxmlformats.org/presentationml/2006/ole">
            <mc:AlternateContent xmlns:mc="http://schemas.openxmlformats.org/markup-compatibility/2006">
              <mc:Choice xmlns:v="urn:schemas-microsoft-com:vml" Requires="v">
                <p:oleObj spid="_x0000_s77860" r:id="rId7" imgW="3797300" imgH="469900" progId="Equation.3">
                  <p:embed/>
                </p:oleObj>
              </mc:Choice>
              <mc:Fallback>
                <p:oleObj r:id="rId7" imgW="3797300" imgH="469900" progId="Equation.3">
                  <p:embed/>
                  <p:pic>
                    <p:nvPicPr>
                      <p:cNvPr id="76804" name="Object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86602" y="5834062"/>
                        <a:ext cx="5292725"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 name="Object 5"/>
          <p:cNvGraphicFramePr>
            <a:graphicFrameLocks noChangeAspect="1"/>
          </p:cNvGraphicFramePr>
          <p:nvPr>
            <p:extLst>
              <p:ext uri="{D42A27DB-BD31-4B8C-83A1-F6EECF244321}">
                <p14:modId xmlns:p14="http://schemas.microsoft.com/office/powerpoint/2010/main" val="2904850158"/>
              </p:ext>
            </p:extLst>
          </p:nvPr>
        </p:nvGraphicFramePr>
        <p:xfrm>
          <a:off x="2659063" y="2212797"/>
          <a:ext cx="1682750" cy="638175"/>
        </p:xfrm>
        <a:graphic>
          <a:graphicData uri="http://schemas.openxmlformats.org/presentationml/2006/ole">
            <mc:AlternateContent xmlns:mc="http://schemas.openxmlformats.org/markup-compatibility/2006">
              <mc:Choice xmlns:v="urn:schemas-microsoft-com:vml" Requires="v">
                <p:oleObj spid="_x0000_s77861" r:id="rId9" imgW="1206500" imgH="457200" progId="Equation.3">
                  <p:embed/>
                </p:oleObj>
              </mc:Choice>
              <mc:Fallback>
                <p:oleObj r:id="rId9" imgW="1206500" imgH="457200" progId="Equation.3">
                  <p:embed/>
                  <p:pic>
                    <p:nvPicPr>
                      <p:cNvPr id="76805"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59063" y="2212797"/>
                        <a:ext cx="168275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579617487"/>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5.5 </a:t>
            </a:r>
            <a:r>
              <a:rPr lang="zh-CN" altLang="en-US" dirty="0"/>
              <a:t>闭环系统性能的</a:t>
            </a:r>
            <a:r>
              <a:rPr lang="zh-CN" altLang="en-US" dirty="0" smtClean="0"/>
              <a:t>频域分析</a:t>
            </a:r>
            <a:endParaRPr lang="zh-CN" altLang="en-US" dirty="0"/>
          </a:p>
        </p:txBody>
      </p:sp>
      <p:graphicFrame>
        <p:nvGraphicFramePr>
          <p:cNvPr id="3" name="Object 6"/>
          <p:cNvGraphicFramePr>
            <a:graphicFrameLocks noChangeAspect="1"/>
          </p:cNvGraphicFramePr>
          <p:nvPr>
            <p:extLst>
              <p:ext uri="{D42A27DB-BD31-4B8C-83A1-F6EECF244321}">
                <p14:modId xmlns:p14="http://schemas.microsoft.com/office/powerpoint/2010/main" val="2930841716"/>
              </p:ext>
            </p:extLst>
          </p:nvPr>
        </p:nvGraphicFramePr>
        <p:xfrm>
          <a:off x="1731963" y="1306538"/>
          <a:ext cx="8541914" cy="2101849"/>
        </p:xfrm>
        <a:graphic>
          <a:graphicData uri="http://schemas.openxmlformats.org/presentationml/2006/ole">
            <mc:AlternateContent xmlns:mc="http://schemas.openxmlformats.org/markup-compatibility/2006">
              <mc:Choice xmlns:v="urn:schemas-microsoft-com:vml" Requires="v">
                <p:oleObj spid="_x0000_s78864" r:id="rId3" imgW="5473700" imgH="1346200" progId="Equation.3">
                  <p:embed/>
                </p:oleObj>
              </mc:Choice>
              <mc:Fallback>
                <p:oleObj r:id="rId3" imgW="5473700" imgH="1346200" progId="Equation.3">
                  <p:embed/>
                  <p:pic>
                    <p:nvPicPr>
                      <p:cNvPr id="77826"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31963" y="1306538"/>
                        <a:ext cx="8541914" cy="2101849"/>
                      </a:xfrm>
                      <a:prstGeom prst="rect">
                        <a:avLst/>
                      </a:prstGeom>
                      <a:ln>
                        <a:noFill/>
                      </a:ln>
                    </p:spPr>
                  </p:pic>
                </p:oleObj>
              </mc:Fallback>
            </mc:AlternateContent>
          </a:graphicData>
        </a:graphic>
      </p:graphicFrame>
      <p:sp>
        <p:nvSpPr>
          <p:cNvPr id="4" name="Text Box 9"/>
          <p:cNvSpPr txBox="1">
            <a:spLocks noChangeArrowheads="1"/>
          </p:cNvSpPr>
          <p:nvPr/>
        </p:nvSpPr>
        <p:spPr bwMode="auto">
          <a:xfrm>
            <a:off x="1168399" y="3824263"/>
            <a:ext cx="79914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二阶系统的时域指标是</a:t>
            </a:r>
          </a:p>
        </p:txBody>
      </p:sp>
      <p:graphicFrame>
        <p:nvGraphicFramePr>
          <p:cNvPr id="5" name="Object 10"/>
          <p:cNvGraphicFramePr>
            <a:graphicFrameLocks noChangeAspect="1"/>
          </p:cNvGraphicFramePr>
          <p:nvPr>
            <p:extLst>
              <p:ext uri="{D42A27DB-BD31-4B8C-83A1-F6EECF244321}">
                <p14:modId xmlns:p14="http://schemas.microsoft.com/office/powerpoint/2010/main" val="3555370821"/>
              </p:ext>
            </p:extLst>
          </p:nvPr>
        </p:nvGraphicFramePr>
        <p:xfrm>
          <a:off x="2863371" y="4478314"/>
          <a:ext cx="6296503" cy="925536"/>
        </p:xfrm>
        <a:graphic>
          <a:graphicData uri="http://schemas.openxmlformats.org/presentationml/2006/ole">
            <mc:AlternateContent xmlns:mc="http://schemas.openxmlformats.org/markup-compatibility/2006">
              <mc:Choice xmlns:v="urn:schemas-microsoft-com:vml" Requires="v">
                <p:oleObj spid="_x0000_s78865" r:id="rId5" imgW="3797300" imgH="558800" progId="Equation.3">
                  <p:embed/>
                </p:oleObj>
              </mc:Choice>
              <mc:Fallback>
                <p:oleObj r:id="rId5" imgW="3797300" imgH="558800" progId="Equation.3">
                  <p:embed/>
                  <p:pic>
                    <p:nvPicPr>
                      <p:cNvPr id="77827"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63371" y="4478314"/>
                        <a:ext cx="6296503" cy="925536"/>
                      </a:xfrm>
                      <a:prstGeom prst="rect">
                        <a:avLst/>
                      </a:prstGeom>
                      <a:noFill/>
                      <a:ln>
                        <a:noFill/>
                      </a:ln>
                    </p:spPr>
                  </p:pic>
                </p:oleObj>
              </mc:Fallback>
            </mc:AlternateContent>
          </a:graphicData>
        </a:graphic>
      </p:graphicFrame>
      <p:sp>
        <p:nvSpPr>
          <p:cNvPr id="6" name="Text Box 11"/>
          <p:cNvSpPr txBox="1">
            <a:spLocks noChangeArrowheads="1"/>
          </p:cNvSpPr>
          <p:nvPr/>
        </p:nvSpPr>
        <p:spPr bwMode="auto">
          <a:xfrm>
            <a:off x="1168399" y="5605463"/>
            <a:ext cx="9886951" cy="47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spcBef>
                <a:spcPct val="50000"/>
              </a:spcBef>
            </a:pPr>
            <a:r>
              <a:rPr lang="zh-CN" altLang="en-US" sz="2000" dirty="0" smtClean="0">
                <a:latin typeface="+mn-ea"/>
                <a:ea typeface="+mn-ea"/>
              </a:rPr>
              <a:t>显然</a:t>
            </a:r>
            <a:r>
              <a:rPr lang="zh-CN" altLang="en-US" sz="2000" dirty="0">
                <a:latin typeface="+mn-ea"/>
                <a:ea typeface="+mn-ea"/>
              </a:rPr>
              <a:t>，二阶系统的频域指标与时域指标有联系，由</a:t>
            </a:r>
            <a:r>
              <a:rPr lang="zh-CN" altLang="en-US" sz="2000" dirty="0" smtClean="0">
                <a:latin typeface="+mn-ea"/>
                <a:ea typeface="+mn-ea"/>
              </a:rPr>
              <a:t>阻尼系数</a:t>
            </a:r>
            <a:r>
              <a:rPr lang="zh-CN" altLang="en-US" sz="2000" dirty="0" smtClean="0">
                <a:latin typeface="+mn-lt"/>
                <a:ea typeface="+mn-ea"/>
              </a:rPr>
              <a:t> </a:t>
            </a:r>
            <a:r>
              <a:rPr lang="el-GR" altLang="zh-CN" sz="2000" b="1" i="1" dirty="0" smtClean="0">
                <a:latin typeface="+mn-lt"/>
                <a:ea typeface="+mj-ea"/>
              </a:rPr>
              <a:t>ζ</a:t>
            </a:r>
            <a:r>
              <a:rPr lang="en-US" altLang="zh-CN" sz="2000" b="1" i="1" dirty="0" smtClean="0">
                <a:latin typeface="+mn-lt"/>
                <a:ea typeface="+mj-ea"/>
              </a:rPr>
              <a:t> </a:t>
            </a:r>
            <a:r>
              <a:rPr lang="zh-CN" altLang="el-GR" sz="2000" dirty="0" smtClean="0">
                <a:latin typeface="+mn-ea"/>
                <a:ea typeface="+mn-ea"/>
              </a:rPr>
              <a:t>和固有频率</a:t>
            </a:r>
            <a:r>
              <a:rPr lang="en-US" altLang="zh-CN" sz="2000" dirty="0" smtClean="0">
                <a:latin typeface="+mn-ea"/>
                <a:ea typeface="+mn-ea"/>
              </a:rPr>
              <a:t> </a:t>
            </a:r>
            <a:r>
              <a:rPr lang="el-GR" altLang="zh-CN" sz="2000" b="1" i="1" dirty="0" smtClean="0">
                <a:latin typeface="+mj-ea"/>
                <a:ea typeface="+mj-ea"/>
              </a:rPr>
              <a:t>ω</a:t>
            </a:r>
            <a:r>
              <a:rPr lang="el-GR" altLang="zh-CN" sz="2000" b="1" i="1" baseline="-25000" dirty="0" smtClean="0">
                <a:latin typeface="+mj-ea"/>
                <a:ea typeface="+mj-ea"/>
              </a:rPr>
              <a:t>n</a:t>
            </a:r>
            <a:r>
              <a:rPr lang="en-US" altLang="zh-CN" sz="2000" b="1" i="1" baseline="-25000" dirty="0" smtClean="0">
                <a:latin typeface="+mj-ea"/>
                <a:ea typeface="+mj-ea"/>
              </a:rPr>
              <a:t> </a:t>
            </a:r>
            <a:r>
              <a:rPr lang="zh-CN" altLang="el-GR" sz="2000" dirty="0" smtClean="0">
                <a:latin typeface="+mn-ea"/>
                <a:ea typeface="+mn-ea"/>
              </a:rPr>
              <a:t>决定</a:t>
            </a:r>
            <a:r>
              <a:rPr lang="zh-CN" altLang="el-GR" sz="2000" dirty="0">
                <a:latin typeface="+mn-ea"/>
                <a:ea typeface="+mn-ea"/>
              </a:rPr>
              <a:t>。</a:t>
            </a:r>
          </a:p>
        </p:txBody>
      </p:sp>
    </p:spTree>
    <p:extLst>
      <p:ext uri="{BB962C8B-B14F-4D97-AF65-F5344CB8AC3E}">
        <p14:creationId xmlns:p14="http://schemas.microsoft.com/office/powerpoint/2010/main" val="272971419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515938" y="1804013"/>
            <a:ext cx="11160125" cy="4209437"/>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5.5 </a:t>
            </a:r>
            <a:r>
              <a:rPr lang="zh-CN" altLang="en-US" dirty="0"/>
              <a:t>闭环系统性能的</a:t>
            </a:r>
            <a:r>
              <a:rPr lang="zh-CN" altLang="en-US" dirty="0" smtClean="0"/>
              <a:t>频域分析</a:t>
            </a:r>
            <a:endParaRPr lang="zh-CN" altLang="en-US" dirty="0"/>
          </a:p>
        </p:txBody>
      </p:sp>
      <p:sp>
        <p:nvSpPr>
          <p:cNvPr id="3" name="Text Box 6"/>
          <p:cNvSpPr txBox="1">
            <a:spLocks noChangeArrowheads="1"/>
          </p:cNvSpPr>
          <p:nvPr/>
        </p:nvSpPr>
        <p:spPr bwMode="auto">
          <a:xfrm>
            <a:off x="1220788" y="1105368"/>
            <a:ext cx="88312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pPr>
            <a:r>
              <a:rPr lang="zh-CN" altLang="en-US" sz="2400" dirty="0" smtClean="0">
                <a:latin typeface="+mn-ea"/>
                <a:ea typeface="+mn-ea"/>
              </a:rPr>
              <a:t>二阶系统</a:t>
            </a:r>
            <a:r>
              <a:rPr lang="zh-CN" altLang="en-US" sz="2400" dirty="0">
                <a:latin typeface="+mn-ea"/>
                <a:ea typeface="+mn-ea"/>
              </a:rPr>
              <a:t>可以求出频域和时域指标之间严格的数学关系： </a:t>
            </a:r>
          </a:p>
        </p:txBody>
      </p:sp>
      <p:graphicFrame>
        <p:nvGraphicFramePr>
          <p:cNvPr id="4" name="Object 7"/>
          <p:cNvGraphicFramePr>
            <a:graphicFrameLocks noChangeAspect="1"/>
          </p:cNvGraphicFramePr>
          <p:nvPr>
            <p:extLst>
              <p:ext uri="{D42A27DB-BD31-4B8C-83A1-F6EECF244321}">
                <p14:modId xmlns:p14="http://schemas.microsoft.com/office/powerpoint/2010/main" val="3547271824"/>
              </p:ext>
            </p:extLst>
          </p:nvPr>
        </p:nvGraphicFramePr>
        <p:xfrm>
          <a:off x="1220788" y="2511670"/>
          <a:ext cx="1619250" cy="866775"/>
        </p:xfrm>
        <a:graphic>
          <a:graphicData uri="http://schemas.openxmlformats.org/presentationml/2006/ole">
            <mc:AlternateContent xmlns:mc="http://schemas.openxmlformats.org/markup-compatibility/2006">
              <mc:Choice xmlns:v="urn:schemas-microsoft-com:vml" Requires="v">
                <p:oleObj spid="_x0000_s79890" name="公式" r:id="rId4" imgW="761760" imgH="406080" progId="Equation.3">
                  <p:embed/>
                </p:oleObj>
              </mc:Choice>
              <mc:Fallback>
                <p:oleObj name="公式" r:id="rId4" imgW="761760" imgH="406080" progId="Equation.3">
                  <p:embed/>
                  <p:pic>
                    <p:nvPicPr>
                      <p:cNvPr id="7885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20788" y="2511670"/>
                        <a:ext cx="1619250" cy="866775"/>
                      </a:xfrm>
                      <a:prstGeom prst="rect">
                        <a:avLst/>
                      </a:prstGeom>
                      <a:solidFill>
                        <a:schemeClr val="accent1">
                          <a:lumMod val="10000"/>
                          <a:lumOff val="90000"/>
                          <a:alpha val="0"/>
                        </a:schemeClr>
                      </a:solidFill>
                      <a:ln w="9525">
                        <a:noFill/>
                        <a:miter lim="800000"/>
                        <a:headEnd/>
                        <a:tailEnd/>
                      </a:ln>
                    </p:spPr>
                  </p:pic>
                </p:oleObj>
              </mc:Fallback>
            </mc:AlternateContent>
          </a:graphicData>
        </a:graphic>
      </p:graphicFrame>
      <p:graphicFrame>
        <p:nvGraphicFramePr>
          <p:cNvPr id="5" name="Object 8"/>
          <p:cNvGraphicFramePr>
            <a:graphicFrameLocks noChangeAspect="1"/>
          </p:cNvGraphicFramePr>
          <p:nvPr>
            <p:extLst>
              <p:ext uri="{D42A27DB-BD31-4B8C-83A1-F6EECF244321}">
                <p14:modId xmlns:p14="http://schemas.microsoft.com/office/powerpoint/2010/main" val="1663285205"/>
              </p:ext>
            </p:extLst>
          </p:nvPr>
        </p:nvGraphicFramePr>
        <p:xfrm>
          <a:off x="1220788" y="3589974"/>
          <a:ext cx="1830387" cy="820737"/>
        </p:xfrm>
        <a:graphic>
          <a:graphicData uri="http://schemas.openxmlformats.org/presentationml/2006/ole">
            <mc:AlternateContent xmlns:mc="http://schemas.openxmlformats.org/markup-compatibility/2006">
              <mc:Choice xmlns:v="urn:schemas-microsoft-com:vml" Requires="v">
                <p:oleObj spid="_x0000_s79891" name="公式" r:id="rId6" imgW="1041120" imgH="469800" progId="Equation.3">
                  <p:embed/>
                </p:oleObj>
              </mc:Choice>
              <mc:Fallback>
                <p:oleObj name="公式" r:id="rId6" imgW="1041120" imgH="469800" progId="Equation.3">
                  <p:embed/>
                  <p:pic>
                    <p:nvPicPr>
                      <p:cNvPr id="78851"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20788" y="3589974"/>
                        <a:ext cx="1830387" cy="820737"/>
                      </a:xfrm>
                      <a:prstGeom prst="rect">
                        <a:avLst/>
                      </a:prstGeom>
                      <a:solidFill>
                        <a:schemeClr val="accent1">
                          <a:lumMod val="10000"/>
                          <a:lumOff val="90000"/>
                          <a:alpha val="0"/>
                        </a:schemeClr>
                      </a:solidFill>
                      <a:ln w="9525" algn="ctr">
                        <a:noFill/>
                        <a:miter lim="800000"/>
                        <a:headEnd/>
                        <a:tailEnd/>
                      </a:ln>
                      <a:effectLst/>
                    </p:spPr>
                  </p:pic>
                </p:oleObj>
              </mc:Fallback>
            </mc:AlternateContent>
          </a:graphicData>
        </a:graphic>
      </p:graphicFrame>
      <p:sp>
        <p:nvSpPr>
          <p:cNvPr id="6" name="Text Box 10"/>
          <p:cNvSpPr txBox="1">
            <a:spLocks noChangeArrowheads="1"/>
          </p:cNvSpPr>
          <p:nvPr/>
        </p:nvSpPr>
        <p:spPr bwMode="auto">
          <a:xfrm>
            <a:off x="882649" y="4833768"/>
            <a:ext cx="341788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sz="2400" dirty="0">
                <a:latin typeface="+mn-ea"/>
                <a:ea typeface="+mn-ea"/>
              </a:rPr>
              <a:t>阻尼比是联系两者的桥梁 </a:t>
            </a:r>
          </a:p>
        </p:txBody>
      </p:sp>
      <p:sp>
        <p:nvSpPr>
          <p:cNvPr id="7" name="Text Box 13"/>
          <p:cNvSpPr txBox="1">
            <a:spLocks noChangeArrowheads="1"/>
          </p:cNvSpPr>
          <p:nvPr/>
        </p:nvSpPr>
        <p:spPr bwMode="auto">
          <a:xfrm>
            <a:off x="5060950" y="2097088"/>
            <a:ext cx="6373813" cy="3385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15950" eaLnBrk="1" hangingPunct="1">
              <a:lnSpc>
                <a:spcPct val="200000"/>
              </a:lnSpc>
            </a:pPr>
            <a:r>
              <a:rPr lang="en-US" altLang="zh-CN" sz="2200" b="1" i="1" dirty="0" err="1" smtClean="0">
                <a:latin typeface="+mj-ea"/>
                <a:ea typeface="+mj-ea"/>
              </a:rPr>
              <a:t>M</a:t>
            </a:r>
            <a:r>
              <a:rPr lang="en-US" altLang="zh-CN" sz="2200" b="1" baseline="-25000" dirty="0" err="1" smtClean="0">
                <a:latin typeface="+mj-ea"/>
                <a:ea typeface="+mj-ea"/>
              </a:rPr>
              <a:t>p</a:t>
            </a:r>
            <a:r>
              <a:rPr lang="en-US" altLang="zh-CN" sz="2200" b="1" baseline="-25000" dirty="0" smtClean="0">
                <a:latin typeface="+mj-ea"/>
                <a:ea typeface="+mj-ea"/>
              </a:rPr>
              <a:t> </a:t>
            </a:r>
            <a:r>
              <a:rPr lang="zh-CN" altLang="en-US" sz="2200" dirty="0" smtClean="0">
                <a:latin typeface="+mn-ea"/>
                <a:ea typeface="+mn-ea"/>
              </a:rPr>
              <a:t>和 </a:t>
            </a:r>
            <a:r>
              <a:rPr lang="en-US" altLang="zh-CN" sz="2200" b="1" i="1" dirty="0" err="1" smtClean="0">
                <a:latin typeface="+mj-ea"/>
                <a:ea typeface="+mj-ea"/>
              </a:rPr>
              <a:t>M</a:t>
            </a:r>
            <a:r>
              <a:rPr lang="en-US" altLang="zh-CN" sz="2200" b="1" baseline="-25000" dirty="0" err="1" smtClean="0">
                <a:latin typeface="+mj-ea"/>
                <a:ea typeface="+mj-ea"/>
              </a:rPr>
              <a:t>r</a:t>
            </a:r>
            <a:r>
              <a:rPr lang="en-US" altLang="zh-CN" sz="2200" b="1" baseline="-25000" dirty="0" smtClean="0">
                <a:latin typeface="+mj-ea"/>
                <a:ea typeface="+mj-ea"/>
              </a:rPr>
              <a:t> </a:t>
            </a:r>
            <a:r>
              <a:rPr lang="zh-CN" altLang="en-US" sz="2200" dirty="0" smtClean="0">
                <a:latin typeface="+mn-ea"/>
                <a:ea typeface="+mn-ea"/>
              </a:rPr>
              <a:t>都</a:t>
            </a:r>
            <a:r>
              <a:rPr lang="zh-CN" altLang="en-US" sz="2200" dirty="0">
                <a:latin typeface="+mn-ea"/>
                <a:ea typeface="+mn-ea"/>
              </a:rPr>
              <a:t>随着阻尼比的增大而减小。因而，随着</a:t>
            </a:r>
            <a:r>
              <a:rPr lang="en-US" altLang="zh-CN" sz="2200" b="1" i="1" dirty="0" err="1" smtClean="0">
                <a:latin typeface="+mj-ea"/>
                <a:ea typeface="+mj-ea"/>
              </a:rPr>
              <a:t>M</a:t>
            </a:r>
            <a:r>
              <a:rPr lang="en-US" altLang="zh-CN" sz="2200" b="1" baseline="-25000" dirty="0" err="1" smtClean="0">
                <a:latin typeface="+mj-ea"/>
                <a:ea typeface="+mj-ea"/>
              </a:rPr>
              <a:t>r</a:t>
            </a:r>
            <a:r>
              <a:rPr lang="en-US" altLang="zh-CN" sz="2200" b="1" baseline="-25000" dirty="0" smtClean="0">
                <a:latin typeface="+mj-ea"/>
                <a:ea typeface="+mj-ea"/>
              </a:rPr>
              <a:t> </a:t>
            </a:r>
            <a:r>
              <a:rPr lang="zh-CN" altLang="en-US" sz="2200" dirty="0" smtClean="0">
                <a:latin typeface="+mn-ea"/>
                <a:ea typeface="+mn-ea"/>
              </a:rPr>
              <a:t>增加</a:t>
            </a:r>
            <a:r>
              <a:rPr lang="zh-CN" altLang="en-US" sz="2200" dirty="0">
                <a:latin typeface="+mn-ea"/>
                <a:ea typeface="+mn-ea"/>
              </a:rPr>
              <a:t>，相应</a:t>
            </a:r>
            <a:r>
              <a:rPr lang="zh-CN" altLang="en-US" sz="2200" dirty="0" smtClean="0">
                <a:latin typeface="+mn-ea"/>
                <a:ea typeface="+mn-ea"/>
              </a:rPr>
              <a:t>的 </a:t>
            </a:r>
            <a:r>
              <a:rPr lang="en-US" altLang="zh-CN" sz="2200" b="1" i="1" dirty="0" err="1" smtClean="0">
                <a:latin typeface="+mj-ea"/>
                <a:ea typeface="+mj-ea"/>
              </a:rPr>
              <a:t>M</a:t>
            </a:r>
            <a:r>
              <a:rPr lang="en-US" altLang="zh-CN" sz="2200" b="1" baseline="-25000" dirty="0" err="1" smtClean="0">
                <a:latin typeface="+mj-ea"/>
                <a:ea typeface="+mj-ea"/>
              </a:rPr>
              <a:t>p</a:t>
            </a:r>
            <a:r>
              <a:rPr lang="en-US" altLang="zh-CN" sz="2200" b="1" baseline="-25000" dirty="0" smtClean="0">
                <a:latin typeface="+mj-ea"/>
                <a:ea typeface="+mj-ea"/>
              </a:rPr>
              <a:t> </a:t>
            </a:r>
            <a:r>
              <a:rPr lang="zh-CN" altLang="en-US" sz="2200" dirty="0" smtClean="0">
                <a:latin typeface="+mn-ea"/>
                <a:ea typeface="+mn-ea"/>
              </a:rPr>
              <a:t>也</a:t>
            </a:r>
            <a:r>
              <a:rPr lang="zh-CN" altLang="en-US" sz="2200" dirty="0">
                <a:latin typeface="+mn-ea"/>
                <a:ea typeface="+mn-ea"/>
              </a:rPr>
              <a:t>增大</a:t>
            </a:r>
            <a:r>
              <a:rPr lang="en-US" altLang="zh-CN" sz="2200" dirty="0">
                <a:latin typeface="+mn-ea"/>
                <a:ea typeface="+mn-ea"/>
              </a:rPr>
              <a:t>——</a:t>
            </a:r>
            <a:r>
              <a:rPr lang="zh-CN" altLang="en-US" sz="2200" dirty="0">
                <a:latin typeface="+mn-ea"/>
                <a:ea typeface="+mn-ea"/>
              </a:rPr>
              <a:t>其物理意义</a:t>
            </a:r>
            <a:r>
              <a:rPr lang="zh-CN" altLang="en-US" sz="2200" dirty="0" smtClean="0">
                <a:latin typeface="+mn-ea"/>
                <a:ea typeface="+mn-ea"/>
              </a:rPr>
              <a:t>：</a:t>
            </a:r>
            <a:endParaRPr lang="en-US" altLang="zh-CN" sz="2200" dirty="0" smtClean="0">
              <a:latin typeface="+mn-ea"/>
              <a:ea typeface="+mn-ea"/>
            </a:endParaRPr>
          </a:p>
          <a:p>
            <a:pPr indent="615950" eaLnBrk="1" hangingPunct="1">
              <a:lnSpc>
                <a:spcPct val="200000"/>
              </a:lnSpc>
            </a:pPr>
            <a:r>
              <a:rPr lang="zh-CN" altLang="en-US" sz="2200" dirty="0" smtClean="0">
                <a:latin typeface="+mn-ea"/>
                <a:ea typeface="+mn-ea"/>
              </a:rPr>
              <a:t>当</a:t>
            </a:r>
            <a:r>
              <a:rPr lang="zh-CN" altLang="en-US" sz="2200" dirty="0">
                <a:latin typeface="+mn-ea"/>
                <a:ea typeface="+mn-ea"/>
              </a:rPr>
              <a:t>闭环幅频特性有谐振峰时，输入信号频谱</a:t>
            </a:r>
            <a:r>
              <a:rPr lang="zh-CN" altLang="en-US" sz="2200" dirty="0" smtClean="0">
                <a:latin typeface="+mn-ea"/>
                <a:ea typeface="+mn-ea"/>
              </a:rPr>
              <a:t>在 </a:t>
            </a:r>
            <a:r>
              <a:rPr lang="en-US" altLang="zh-CN" sz="2200" b="1" i="1" dirty="0" smtClean="0">
                <a:latin typeface="+mj-ea"/>
                <a:ea typeface="+mj-ea"/>
              </a:rPr>
              <a:t>ω=</a:t>
            </a:r>
            <a:r>
              <a:rPr lang="en-US" altLang="zh-CN" sz="2200" b="1" i="1" dirty="0" err="1" smtClean="0">
                <a:latin typeface="+mj-ea"/>
                <a:ea typeface="+mj-ea"/>
              </a:rPr>
              <a:t>ω</a:t>
            </a:r>
            <a:r>
              <a:rPr lang="en-US" altLang="zh-CN" sz="2200" b="1" i="1" baseline="-25000" dirty="0" err="1" smtClean="0">
                <a:latin typeface="+mj-ea"/>
                <a:ea typeface="+mj-ea"/>
              </a:rPr>
              <a:t>r</a:t>
            </a:r>
            <a:r>
              <a:rPr lang="en-US" altLang="zh-CN" sz="2200" b="1" i="1" baseline="-25000" dirty="0" smtClean="0">
                <a:latin typeface="+mj-ea"/>
                <a:ea typeface="+mj-ea"/>
              </a:rPr>
              <a:t> </a:t>
            </a:r>
            <a:r>
              <a:rPr lang="zh-CN" altLang="en-US" sz="2200" dirty="0" smtClean="0">
                <a:latin typeface="+mn-ea"/>
                <a:ea typeface="+mn-ea"/>
              </a:rPr>
              <a:t>附近</a:t>
            </a:r>
            <a:r>
              <a:rPr lang="zh-CN" altLang="en-US" sz="2200" dirty="0">
                <a:latin typeface="+mn-ea"/>
                <a:ea typeface="+mn-ea"/>
              </a:rPr>
              <a:t>的谐波分量通过系统后显著增强，从而引起振荡。</a:t>
            </a:r>
          </a:p>
        </p:txBody>
      </p:sp>
      <p:sp>
        <p:nvSpPr>
          <p:cNvPr id="8" name="TextBox 15"/>
          <p:cNvSpPr txBox="1">
            <a:spLocks noChangeArrowheads="1"/>
          </p:cNvSpPr>
          <p:nvPr/>
        </p:nvSpPr>
        <p:spPr bwMode="auto">
          <a:xfrm>
            <a:off x="596899" y="1105368"/>
            <a:ext cx="5715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dirty="0">
                <a:latin typeface="+mn-ea"/>
                <a:ea typeface="+mn-ea"/>
              </a:rPr>
              <a:t>(1)</a:t>
            </a:r>
            <a:endParaRPr lang="zh-CN" altLang="en-US" sz="2400" dirty="0">
              <a:latin typeface="+mn-ea"/>
              <a:ea typeface="+mn-ea"/>
            </a:endParaRPr>
          </a:p>
        </p:txBody>
      </p:sp>
      <p:grpSp>
        <p:nvGrpSpPr>
          <p:cNvPr id="10" name="组合 9">
            <a:extLst>
              <a:ext uri="{FF2B5EF4-FFF2-40B4-BE49-F238E27FC236}">
                <a16:creationId xmlns:a16="http://schemas.microsoft.com/office/drawing/2014/main" id="{A3B662B7-B812-CD76-3367-8123A4B80224}"/>
              </a:ext>
            </a:extLst>
          </p:cNvPr>
          <p:cNvGrpSpPr/>
          <p:nvPr/>
        </p:nvGrpSpPr>
        <p:grpSpPr>
          <a:xfrm>
            <a:off x="7911333" y="4762500"/>
            <a:ext cx="1817629" cy="1727200"/>
            <a:chOff x="4675188" y="2046288"/>
            <a:chExt cx="2871788" cy="2728913"/>
          </a:xfrm>
        </p:grpSpPr>
        <p:sp>
          <p:nvSpPr>
            <p:cNvPr id="11" name="Freeform 5">
              <a:extLst>
                <a:ext uri="{FF2B5EF4-FFF2-40B4-BE49-F238E27FC236}">
                  <a16:creationId xmlns:a16="http://schemas.microsoft.com/office/drawing/2014/main" id="{1388277F-25AE-B2F6-20D2-63D9759D2C72}"/>
                </a:ext>
              </a:extLst>
            </p:cNvPr>
            <p:cNvSpPr>
              <a:spLocks/>
            </p:cNvSpPr>
            <p:nvPr/>
          </p:nvSpPr>
          <p:spPr bwMode="auto">
            <a:xfrm>
              <a:off x="4762500" y="4221163"/>
              <a:ext cx="2076450" cy="471488"/>
            </a:xfrm>
            <a:custGeom>
              <a:avLst/>
              <a:gdLst>
                <a:gd name="T0" fmla="*/ 389 w 404"/>
                <a:gd name="T1" fmla="*/ 92 h 92"/>
                <a:gd name="T2" fmla="*/ 28 w 404"/>
                <a:gd name="T3" fmla="*/ 92 h 92"/>
                <a:gd name="T4" fmla="*/ 0 w 404"/>
                <a:gd name="T5" fmla="*/ 62 h 92"/>
                <a:gd name="T6" fmla="*/ 0 w 404"/>
                <a:gd name="T7" fmla="*/ 30 h 92"/>
                <a:gd name="T8" fmla="*/ 28 w 404"/>
                <a:gd name="T9" fmla="*/ 0 h 92"/>
                <a:gd name="T10" fmla="*/ 389 w 404"/>
                <a:gd name="T11" fmla="*/ 0 h 92"/>
                <a:gd name="T12" fmla="*/ 370 w 404"/>
                <a:gd name="T13" fmla="*/ 46 h 92"/>
                <a:gd name="T14" fmla="*/ 389 w 404"/>
                <a:gd name="T15" fmla="*/ 92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4" h="92">
                  <a:moveTo>
                    <a:pt x="389" y="92"/>
                  </a:moveTo>
                  <a:cubicBezTo>
                    <a:pt x="28" y="92"/>
                    <a:pt x="28" y="92"/>
                    <a:pt x="28" y="92"/>
                  </a:cubicBezTo>
                  <a:cubicBezTo>
                    <a:pt x="13" y="92"/>
                    <a:pt x="0" y="78"/>
                    <a:pt x="0" y="62"/>
                  </a:cubicBezTo>
                  <a:cubicBezTo>
                    <a:pt x="0" y="30"/>
                    <a:pt x="0" y="30"/>
                    <a:pt x="0" y="30"/>
                  </a:cubicBezTo>
                  <a:cubicBezTo>
                    <a:pt x="0" y="14"/>
                    <a:pt x="13" y="0"/>
                    <a:pt x="28" y="0"/>
                  </a:cubicBezTo>
                  <a:cubicBezTo>
                    <a:pt x="389" y="0"/>
                    <a:pt x="389" y="0"/>
                    <a:pt x="389" y="0"/>
                  </a:cubicBezTo>
                  <a:cubicBezTo>
                    <a:pt x="404" y="0"/>
                    <a:pt x="370" y="13"/>
                    <a:pt x="370" y="46"/>
                  </a:cubicBezTo>
                  <a:cubicBezTo>
                    <a:pt x="370" y="79"/>
                    <a:pt x="404" y="92"/>
                    <a:pt x="389" y="92"/>
                  </a:cubicBezTo>
                </a:path>
              </a:pathLst>
            </a:custGeom>
            <a:solidFill>
              <a:srgbClr val="F2E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6">
              <a:extLst>
                <a:ext uri="{FF2B5EF4-FFF2-40B4-BE49-F238E27FC236}">
                  <a16:creationId xmlns:a16="http://schemas.microsoft.com/office/drawing/2014/main" id="{CF376A22-B0AC-390D-DC97-3FB91C44B753}"/>
                </a:ext>
              </a:extLst>
            </p:cNvPr>
            <p:cNvSpPr>
              <a:spLocks noEditPoints="1"/>
            </p:cNvSpPr>
            <p:nvPr/>
          </p:nvSpPr>
          <p:spPr bwMode="auto">
            <a:xfrm>
              <a:off x="4794250" y="4271963"/>
              <a:ext cx="1576388" cy="379413"/>
            </a:xfrm>
            <a:custGeom>
              <a:avLst/>
              <a:gdLst>
                <a:gd name="T0" fmla="*/ 140 w 307"/>
                <a:gd name="T1" fmla="*/ 0 h 74"/>
                <a:gd name="T2" fmla="*/ 31 w 307"/>
                <a:gd name="T3" fmla="*/ 0 h 74"/>
                <a:gd name="T4" fmla="*/ 31 w 307"/>
                <a:gd name="T5" fmla="*/ 0 h 74"/>
                <a:gd name="T6" fmla="*/ 31 w 307"/>
                <a:gd name="T7" fmla="*/ 0 h 74"/>
                <a:gd name="T8" fmla="*/ 31 w 307"/>
                <a:gd name="T9" fmla="*/ 0 h 74"/>
                <a:gd name="T10" fmla="*/ 31 w 307"/>
                <a:gd name="T11" fmla="*/ 0 h 74"/>
                <a:gd name="T12" fmla="*/ 31 w 307"/>
                <a:gd name="T13" fmla="*/ 0 h 74"/>
                <a:gd name="T14" fmla="*/ 30 w 307"/>
                <a:gd name="T15" fmla="*/ 0 h 74"/>
                <a:gd name="T16" fmla="*/ 30 w 307"/>
                <a:gd name="T17" fmla="*/ 0 h 74"/>
                <a:gd name="T18" fmla="*/ 30 w 307"/>
                <a:gd name="T19" fmla="*/ 0 h 74"/>
                <a:gd name="T20" fmla="*/ 30 w 307"/>
                <a:gd name="T21" fmla="*/ 0 h 74"/>
                <a:gd name="T22" fmla="*/ 30 w 307"/>
                <a:gd name="T23" fmla="*/ 0 h 74"/>
                <a:gd name="T24" fmla="*/ 30 w 307"/>
                <a:gd name="T25" fmla="*/ 0 h 74"/>
                <a:gd name="T26" fmla="*/ 30 w 307"/>
                <a:gd name="T27" fmla="*/ 0 h 74"/>
                <a:gd name="T28" fmla="*/ 0 w 307"/>
                <a:gd name="T29" fmla="*/ 24 h 74"/>
                <a:gd name="T30" fmla="*/ 22 w 307"/>
                <a:gd name="T31" fmla="*/ 13 h 74"/>
                <a:gd name="T32" fmla="*/ 143 w 307"/>
                <a:gd name="T33" fmla="*/ 13 h 74"/>
                <a:gd name="T34" fmla="*/ 140 w 307"/>
                <a:gd name="T35" fmla="*/ 0 h 74"/>
                <a:gd name="T36" fmla="*/ 184 w 307"/>
                <a:gd name="T37" fmla="*/ 0 h 74"/>
                <a:gd name="T38" fmla="*/ 179 w 307"/>
                <a:gd name="T39" fmla="*/ 0 h 74"/>
                <a:gd name="T40" fmla="*/ 180 w 307"/>
                <a:gd name="T41" fmla="*/ 13 h 74"/>
                <a:gd name="T42" fmla="*/ 187 w 307"/>
                <a:gd name="T43" fmla="*/ 13 h 74"/>
                <a:gd name="T44" fmla="*/ 184 w 307"/>
                <a:gd name="T45" fmla="*/ 0 h 74"/>
                <a:gd name="T46" fmla="*/ 296 w 307"/>
                <a:gd name="T47" fmla="*/ 0 h 74"/>
                <a:gd name="T48" fmla="*/ 223 w 307"/>
                <a:gd name="T49" fmla="*/ 0 h 74"/>
                <a:gd name="T50" fmla="*/ 224 w 307"/>
                <a:gd name="T51" fmla="*/ 13 h 74"/>
                <a:gd name="T52" fmla="*/ 284 w 307"/>
                <a:gd name="T53" fmla="*/ 13 h 74"/>
                <a:gd name="T54" fmla="*/ 295 w 307"/>
                <a:gd name="T55" fmla="*/ 74 h 74"/>
                <a:gd name="T56" fmla="*/ 307 w 307"/>
                <a:gd name="T57" fmla="*/ 74 h 74"/>
                <a:gd name="T58" fmla="*/ 296 w 307"/>
                <a:gd name="T5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7" h="74">
                  <a:moveTo>
                    <a:pt x="140" y="0"/>
                  </a:moveTo>
                  <a:cubicBezTo>
                    <a:pt x="31" y="0"/>
                    <a:pt x="31" y="0"/>
                    <a:pt x="31" y="0"/>
                  </a:cubicBezTo>
                  <a:cubicBezTo>
                    <a:pt x="31" y="0"/>
                    <a:pt x="31" y="0"/>
                    <a:pt x="31" y="0"/>
                  </a:cubicBezTo>
                  <a:cubicBezTo>
                    <a:pt x="31" y="0"/>
                    <a:pt x="31" y="0"/>
                    <a:pt x="31" y="0"/>
                  </a:cubicBezTo>
                  <a:cubicBezTo>
                    <a:pt x="31" y="0"/>
                    <a:pt x="31" y="0"/>
                    <a:pt x="31" y="0"/>
                  </a:cubicBezTo>
                  <a:cubicBezTo>
                    <a:pt x="31" y="0"/>
                    <a:pt x="31" y="0"/>
                    <a:pt x="31" y="0"/>
                  </a:cubicBezTo>
                  <a:cubicBezTo>
                    <a:pt x="31" y="0"/>
                    <a:pt x="31" y="0"/>
                    <a:pt x="31" y="0"/>
                  </a:cubicBezTo>
                  <a:cubicBezTo>
                    <a:pt x="31" y="0"/>
                    <a:pt x="31" y="0"/>
                    <a:pt x="30" y="0"/>
                  </a:cubicBezTo>
                  <a:cubicBezTo>
                    <a:pt x="30" y="0"/>
                    <a:pt x="30" y="0"/>
                    <a:pt x="30" y="0"/>
                  </a:cubicBezTo>
                  <a:cubicBezTo>
                    <a:pt x="30" y="0"/>
                    <a:pt x="30" y="0"/>
                    <a:pt x="30" y="0"/>
                  </a:cubicBezTo>
                  <a:cubicBezTo>
                    <a:pt x="30" y="0"/>
                    <a:pt x="30" y="0"/>
                    <a:pt x="30" y="0"/>
                  </a:cubicBezTo>
                  <a:cubicBezTo>
                    <a:pt x="30" y="0"/>
                    <a:pt x="30" y="0"/>
                    <a:pt x="30" y="0"/>
                  </a:cubicBezTo>
                  <a:cubicBezTo>
                    <a:pt x="30" y="0"/>
                    <a:pt x="30" y="0"/>
                    <a:pt x="30" y="0"/>
                  </a:cubicBezTo>
                  <a:cubicBezTo>
                    <a:pt x="30" y="0"/>
                    <a:pt x="30" y="0"/>
                    <a:pt x="30" y="0"/>
                  </a:cubicBezTo>
                  <a:cubicBezTo>
                    <a:pt x="17" y="1"/>
                    <a:pt x="5" y="10"/>
                    <a:pt x="0" y="24"/>
                  </a:cubicBezTo>
                  <a:cubicBezTo>
                    <a:pt x="6" y="17"/>
                    <a:pt x="13" y="13"/>
                    <a:pt x="22" y="13"/>
                  </a:cubicBezTo>
                  <a:cubicBezTo>
                    <a:pt x="143" y="13"/>
                    <a:pt x="143" y="13"/>
                    <a:pt x="143" y="13"/>
                  </a:cubicBezTo>
                  <a:cubicBezTo>
                    <a:pt x="142" y="9"/>
                    <a:pt x="140" y="5"/>
                    <a:pt x="140" y="0"/>
                  </a:cubicBezTo>
                  <a:moveTo>
                    <a:pt x="184" y="0"/>
                  </a:moveTo>
                  <a:cubicBezTo>
                    <a:pt x="179" y="0"/>
                    <a:pt x="179" y="0"/>
                    <a:pt x="179" y="0"/>
                  </a:cubicBezTo>
                  <a:cubicBezTo>
                    <a:pt x="180" y="4"/>
                    <a:pt x="180" y="9"/>
                    <a:pt x="180" y="13"/>
                  </a:cubicBezTo>
                  <a:cubicBezTo>
                    <a:pt x="187" y="13"/>
                    <a:pt x="187" y="13"/>
                    <a:pt x="187" y="13"/>
                  </a:cubicBezTo>
                  <a:cubicBezTo>
                    <a:pt x="186" y="9"/>
                    <a:pt x="185" y="4"/>
                    <a:pt x="184" y="0"/>
                  </a:cubicBezTo>
                  <a:moveTo>
                    <a:pt x="296" y="0"/>
                  </a:moveTo>
                  <a:cubicBezTo>
                    <a:pt x="223" y="0"/>
                    <a:pt x="223" y="0"/>
                    <a:pt x="223" y="0"/>
                  </a:cubicBezTo>
                  <a:cubicBezTo>
                    <a:pt x="224" y="4"/>
                    <a:pt x="224" y="9"/>
                    <a:pt x="224" y="13"/>
                  </a:cubicBezTo>
                  <a:cubicBezTo>
                    <a:pt x="284" y="13"/>
                    <a:pt x="284" y="13"/>
                    <a:pt x="284" y="13"/>
                  </a:cubicBezTo>
                  <a:cubicBezTo>
                    <a:pt x="295" y="74"/>
                    <a:pt x="295" y="74"/>
                    <a:pt x="295" y="74"/>
                  </a:cubicBezTo>
                  <a:cubicBezTo>
                    <a:pt x="307" y="74"/>
                    <a:pt x="307" y="74"/>
                    <a:pt x="307" y="74"/>
                  </a:cubicBezTo>
                  <a:cubicBezTo>
                    <a:pt x="296" y="0"/>
                    <a:pt x="296" y="0"/>
                    <a:pt x="296" y="0"/>
                  </a:cubicBezTo>
                </a:path>
              </a:pathLst>
            </a:custGeom>
            <a:solidFill>
              <a:srgbClr val="E6E0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
              <a:extLst>
                <a:ext uri="{FF2B5EF4-FFF2-40B4-BE49-F238E27FC236}">
                  <a16:creationId xmlns:a16="http://schemas.microsoft.com/office/drawing/2014/main" id="{5956CB72-44A5-D80B-2DD5-B099664FD35D}"/>
                </a:ext>
              </a:extLst>
            </p:cNvPr>
            <p:cNvSpPr>
              <a:spLocks/>
            </p:cNvSpPr>
            <p:nvPr/>
          </p:nvSpPr>
          <p:spPr bwMode="auto">
            <a:xfrm>
              <a:off x="4675188" y="4152901"/>
              <a:ext cx="2143125" cy="622300"/>
            </a:xfrm>
            <a:custGeom>
              <a:avLst/>
              <a:gdLst>
                <a:gd name="T0" fmla="*/ 407 w 417"/>
                <a:gd name="T1" fmla="*/ 121 h 121"/>
                <a:gd name="T2" fmla="*/ 54 w 417"/>
                <a:gd name="T3" fmla="*/ 121 h 121"/>
                <a:gd name="T4" fmla="*/ 0 w 417"/>
                <a:gd name="T5" fmla="*/ 60 h 121"/>
                <a:gd name="T6" fmla="*/ 54 w 417"/>
                <a:gd name="T7" fmla="*/ 0 h 121"/>
                <a:gd name="T8" fmla="*/ 407 w 417"/>
                <a:gd name="T9" fmla="*/ 0 h 121"/>
                <a:gd name="T10" fmla="*/ 417 w 417"/>
                <a:gd name="T11" fmla="*/ 12 h 121"/>
                <a:gd name="T12" fmla="*/ 407 w 417"/>
                <a:gd name="T13" fmla="*/ 23 h 121"/>
                <a:gd name="T14" fmla="*/ 54 w 417"/>
                <a:gd name="T15" fmla="*/ 23 h 121"/>
                <a:gd name="T16" fmla="*/ 21 w 417"/>
                <a:gd name="T17" fmla="*/ 60 h 121"/>
                <a:gd name="T18" fmla="*/ 54 w 417"/>
                <a:gd name="T19" fmla="*/ 97 h 121"/>
                <a:gd name="T20" fmla="*/ 407 w 417"/>
                <a:gd name="T21" fmla="*/ 97 h 121"/>
                <a:gd name="T22" fmla="*/ 417 w 417"/>
                <a:gd name="T23" fmla="*/ 109 h 121"/>
                <a:gd name="T24" fmla="*/ 407 w 417"/>
                <a:gd name="T25"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7" h="121">
                  <a:moveTo>
                    <a:pt x="407" y="121"/>
                  </a:moveTo>
                  <a:cubicBezTo>
                    <a:pt x="54" y="121"/>
                    <a:pt x="54" y="121"/>
                    <a:pt x="54" y="121"/>
                  </a:cubicBezTo>
                  <a:cubicBezTo>
                    <a:pt x="24" y="121"/>
                    <a:pt x="0" y="94"/>
                    <a:pt x="0" y="60"/>
                  </a:cubicBezTo>
                  <a:cubicBezTo>
                    <a:pt x="0" y="27"/>
                    <a:pt x="24" y="0"/>
                    <a:pt x="54" y="0"/>
                  </a:cubicBezTo>
                  <a:cubicBezTo>
                    <a:pt x="407" y="0"/>
                    <a:pt x="407" y="0"/>
                    <a:pt x="407" y="0"/>
                  </a:cubicBezTo>
                  <a:cubicBezTo>
                    <a:pt x="413" y="0"/>
                    <a:pt x="417" y="5"/>
                    <a:pt x="417" y="12"/>
                  </a:cubicBezTo>
                  <a:cubicBezTo>
                    <a:pt x="417" y="18"/>
                    <a:pt x="413" y="23"/>
                    <a:pt x="407" y="23"/>
                  </a:cubicBezTo>
                  <a:cubicBezTo>
                    <a:pt x="54" y="23"/>
                    <a:pt x="54" y="23"/>
                    <a:pt x="54" y="23"/>
                  </a:cubicBezTo>
                  <a:cubicBezTo>
                    <a:pt x="36" y="23"/>
                    <a:pt x="21" y="40"/>
                    <a:pt x="21" y="60"/>
                  </a:cubicBezTo>
                  <a:cubicBezTo>
                    <a:pt x="21" y="81"/>
                    <a:pt x="36" y="97"/>
                    <a:pt x="54" y="97"/>
                  </a:cubicBezTo>
                  <a:cubicBezTo>
                    <a:pt x="407" y="97"/>
                    <a:pt x="407" y="97"/>
                    <a:pt x="407" y="97"/>
                  </a:cubicBezTo>
                  <a:cubicBezTo>
                    <a:pt x="413" y="97"/>
                    <a:pt x="417" y="102"/>
                    <a:pt x="417" y="109"/>
                  </a:cubicBezTo>
                  <a:cubicBezTo>
                    <a:pt x="417" y="115"/>
                    <a:pt x="413" y="121"/>
                    <a:pt x="407" y="121"/>
                  </a:cubicBezTo>
                </a:path>
              </a:pathLst>
            </a:custGeom>
            <a:solidFill>
              <a:srgbClr val="4CA1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8">
              <a:extLst>
                <a:ext uri="{FF2B5EF4-FFF2-40B4-BE49-F238E27FC236}">
                  <a16:creationId xmlns:a16="http://schemas.microsoft.com/office/drawing/2014/main" id="{06717A69-FC82-7433-BB3B-588AEB8F061E}"/>
                </a:ext>
              </a:extLst>
            </p:cNvPr>
            <p:cNvSpPr>
              <a:spLocks noEditPoints="1"/>
            </p:cNvSpPr>
            <p:nvPr/>
          </p:nvSpPr>
          <p:spPr bwMode="auto">
            <a:xfrm>
              <a:off x="4948238" y="4271963"/>
              <a:ext cx="4763" cy="0"/>
            </a:xfrm>
            <a:custGeom>
              <a:avLst/>
              <a:gdLst>
                <a:gd name="T0" fmla="*/ 0 w 1"/>
                <a:gd name="T1" fmla="*/ 0 w 1"/>
                <a:gd name="T2" fmla="*/ 0 w 1"/>
                <a:gd name="T3" fmla="*/ 0 w 1"/>
                <a:gd name="T4" fmla="*/ 0 w 1"/>
                <a:gd name="T5" fmla="*/ 0 w 1"/>
                <a:gd name="T6" fmla="*/ 0 w 1"/>
                <a:gd name="T7" fmla="*/ 0 w 1"/>
                <a:gd name="T8" fmla="*/ 0 w 1"/>
                <a:gd name="T9" fmla="*/ 1 w 1"/>
                <a:gd name="T10" fmla="*/ 0 w 1"/>
                <a:gd name="T11" fmla="*/ 1 w 1"/>
                <a:gd name="T12" fmla="*/ 1 w 1"/>
                <a:gd name="T13" fmla="*/ 1 w 1"/>
                <a:gd name="T14" fmla="*/ 1 w 1"/>
                <a:gd name="T15" fmla="*/ 1 w 1"/>
                <a:gd name="T16" fmla="*/ 1 w 1"/>
                <a:gd name="T17"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Lst>
              <a:rect l="0" t="0" r="r" b="b"/>
              <a:pathLst>
                <a:path w="1">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1" y="0"/>
                  </a:moveTo>
                  <a:cubicBezTo>
                    <a:pt x="1" y="0"/>
                    <a:pt x="1" y="0"/>
                    <a:pt x="0"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path>
              </a:pathLst>
            </a:custGeom>
            <a:solidFill>
              <a:srgbClr val="B3C5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9">
              <a:extLst>
                <a:ext uri="{FF2B5EF4-FFF2-40B4-BE49-F238E27FC236}">
                  <a16:creationId xmlns:a16="http://schemas.microsoft.com/office/drawing/2014/main" id="{8DB1D87E-DD37-C647-E1F4-C6972B3627A7}"/>
                </a:ext>
              </a:extLst>
            </p:cNvPr>
            <p:cNvSpPr>
              <a:spLocks/>
            </p:cNvSpPr>
            <p:nvPr/>
          </p:nvSpPr>
          <p:spPr bwMode="auto">
            <a:xfrm>
              <a:off x="4783138" y="44418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BDD2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0">
              <a:extLst>
                <a:ext uri="{FF2B5EF4-FFF2-40B4-BE49-F238E27FC236}">
                  <a16:creationId xmlns:a16="http://schemas.microsoft.com/office/drawing/2014/main" id="{71C7BF4C-862E-1649-17C2-607025C2279E}"/>
                </a:ext>
              </a:extLst>
            </p:cNvPr>
            <p:cNvSpPr>
              <a:spLocks/>
            </p:cNvSpPr>
            <p:nvPr/>
          </p:nvSpPr>
          <p:spPr bwMode="auto">
            <a:xfrm>
              <a:off x="4787900" y="4713288"/>
              <a:ext cx="1978025" cy="61913"/>
            </a:xfrm>
            <a:custGeom>
              <a:avLst/>
              <a:gdLst>
                <a:gd name="T0" fmla="*/ 0 w 385"/>
                <a:gd name="T1" fmla="*/ 0 h 12"/>
                <a:gd name="T2" fmla="*/ 32 w 385"/>
                <a:gd name="T3" fmla="*/ 12 h 12"/>
                <a:gd name="T4" fmla="*/ 385 w 385"/>
                <a:gd name="T5" fmla="*/ 12 h 12"/>
                <a:gd name="T6" fmla="*/ 385 w 385"/>
                <a:gd name="T7" fmla="*/ 12 h 12"/>
                <a:gd name="T8" fmla="*/ 318 w 385"/>
                <a:gd name="T9" fmla="*/ 12 h 12"/>
                <a:gd name="T10" fmla="*/ 318 w 385"/>
                <a:gd name="T11" fmla="*/ 12 h 12"/>
                <a:gd name="T12" fmla="*/ 32 w 385"/>
                <a:gd name="T13" fmla="*/ 12 h 12"/>
                <a:gd name="T14" fmla="*/ 0 w 385"/>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5" h="12">
                  <a:moveTo>
                    <a:pt x="0" y="0"/>
                  </a:moveTo>
                  <a:cubicBezTo>
                    <a:pt x="9" y="7"/>
                    <a:pt x="20" y="12"/>
                    <a:pt x="32" y="12"/>
                  </a:cubicBezTo>
                  <a:cubicBezTo>
                    <a:pt x="385" y="12"/>
                    <a:pt x="385" y="12"/>
                    <a:pt x="385" y="12"/>
                  </a:cubicBezTo>
                  <a:cubicBezTo>
                    <a:pt x="385" y="12"/>
                    <a:pt x="385" y="12"/>
                    <a:pt x="385" y="12"/>
                  </a:cubicBezTo>
                  <a:cubicBezTo>
                    <a:pt x="318" y="12"/>
                    <a:pt x="318" y="12"/>
                    <a:pt x="318" y="12"/>
                  </a:cubicBezTo>
                  <a:cubicBezTo>
                    <a:pt x="318" y="12"/>
                    <a:pt x="318" y="12"/>
                    <a:pt x="318" y="12"/>
                  </a:cubicBezTo>
                  <a:cubicBezTo>
                    <a:pt x="32" y="12"/>
                    <a:pt x="32" y="12"/>
                    <a:pt x="32" y="12"/>
                  </a:cubicBezTo>
                  <a:cubicBezTo>
                    <a:pt x="20" y="12"/>
                    <a:pt x="9" y="7"/>
                    <a:pt x="0" y="0"/>
                  </a:cubicBezTo>
                </a:path>
              </a:pathLst>
            </a:custGeom>
            <a:solidFill>
              <a:srgbClr val="C7E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1">
              <a:extLst>
                <a:ext uri="{FF2B5EF4-FFF2-40B4-BE49-F238E27FC236}">
                  <a16:creationId xmlns:a16="http://schemas.microsoft.com/office/drawing/2014/main" id="{B25FD450-0094-B7B7-2B62-D1A247BBFB9D}"/>
                </a:ext>
              </a:extLst>
            </p:cNvPr>
            <p:cNvSpPr>
              <a:spLocks noEditPoints="1"/>
            </p:cNvSpPr>
            <p:nvPr/>
          </p:nvSpPr>
          <p:spPr bwMode="auto">
            <a:xfrm>
              <a:off x="4675188" y="4230688"/>
              <a:ext cx="1747838" cy="544513"/>
            </a:xfrm>
            <a:custGeom>
              <a:avLst/>
              <a:gdLst>
                <a:gd name="T0" fmla="*/ 0 w 340"/>
                <a:gd name="T1" fmla="*/ 41 h 106"/>
                <a:gd name="T2" fmla="*/ 0 w 340"/>
                <a:gd name="T3" fmla="*/ 45 h 106"/>
                <a:gd name="T4" fmla="*/ 22 w 340"/>
                <a:gd name="T5" fmla="*/ 94 h 106"/>
                <a:gd name="T6" fmla="*/ 54 w 340"/>
                <a:gd name="T7" fmla="*/ 106 h 106"/>
                <a:gd name="T8" fmla="*/ 340 w 340"/>
                <a:gd name="T9" fmla="*/ 106 h 106"/>
                <a:gd name="T10" fmla="*/ 333 w 340"/>
                <a:gd name="T11" fmla="*/ 100 h 106"/>
                <a:gd name="T12" fmla="*/ 333 w 340"/>
                <a:gd name="T13" fmla="*/ 98 h 106"/>
                <a:gd name="T14" fmla="*/ 54 w 340"/>
                <a:gd name="T15" fmla="*/ 98 h 106"/>
                <a:gd name="T16" fmla="*/ 0 w 340"/>
                <a:gd name="T17" fmla="*/ 41 h 106"/>
                <a:gd name="T18" fmla="*/ 161 w 340"/>
                <a:gd name="T19" fmla="*/ 0 h 106"/>
                <a:gd name="T20" fmla="*/ 54 w 340"/>
                <a:gd name="T21" fmla="*/ 0 h 106"/>
                <a:gd name="T22" fmla="*/ 21 w 340"/>
                <a:gd name="T23" fmla="*/ 37 h 106"/>
                <a:gd name="T24" fmla="*/ 21 w 340"/>
                <a:gd name="T25" fmla="*/ 41 h 106"/>
                <a:gd name="T26" fmla="*/ 21 w 340"/>
                <a:gd name="T27" fmla="*/ 41 h 106"/>
                <a:gd name="T28" fmla="*/ 53 w 340"/>
                <a:gd name="T29" fmla="*/ 8 h 106"/>
                <a:gd name="T30" fmla="*/ 53 w 340"/>
                <a:gd name="T31" fmla="*/ 8 h 106"/>
                <a:gd name="T32" fmla="*/ 53 w 340"/>
                <a:gd name="T33" fmla="*/ 8 h 106"/>
                <a:gd name="T34" fmla="*/ 53 w 340"/>
                <a:gd name="T35" fmla="*/ 8 h 106"/>
                <a:gd name="T36" fmla="*/ 53 w 340"/>
                <a:gd name="T37" fmla="*/ 8 h 106"/>
                <a:gd name="T38" fmla="*/ 53 w 340"/>
                <a:gd name="T39" fmla="*/ 8 h 106"/>
                <a:gd name="T40" fmla="*/ 53 w 340"/>
                <a:gd name="T41" fmla="*/ 8 h 106"/>
                <a:gd name="T42" fmla="*/ 54 w 340"/>
                <a:gd name="T43" fmla="*/ 8 h 106"/>
                <a:gd name="T44" fmla="*/ 54 w 340"/>
                <a:gd name="T45" fmla="*/ 8 h 106"/>
                <a:gd name="T46" fmla="*/ 54 w 340"/>
                <a:gd name="T47" fmla="*/ 8 h 106"/>
                <a:gd name="T48" fmla="*/ 54 w 340"/>
                <a:gd name="T49" fmla="*/ 8 h 106"/>
                <a:gd name="T50" fmla="*/ 54 w 340"/>
                <a:gd name="T51" fmla="*/ 8 h 106"/>
                <a:gd name="T52" fmla="*/ 54 w 340"/>
                <a:gd name="T53" fmla="*/ 8 h 106"/>
                <a:gd name="T54" fmla="*/ 163 w 340"/>
                <a:gd name="T55" fmla="*/ 8 h 106"/>
                <a:gd name="T56" fmla="*/ 161 w 340"/>
                <a:gd name="T57" fmla="*/ 0 h 106"/>
                <a:gd name="T58" fmla="*/ 205 w 340"/>
                <a:gd name="T59" fmla="*/ 0 h 106"/>
                <a:gd name="T60" fmla="*/ 201 w 340"/>
                <a:gd name="T61" fmla="*/ 0 h 106"/>
                <a:gd name="T62" fmla="*/ 202 w 340"/>
                <a:gd name="T63" fmla="*/ 8 h 106"/>
                <a:gd name="T64" fmla="*/ 207 w 340"/>
                <a:gd name="T65" fmla="*/ 8 h 106"/>
                <a:gd name="T66" fmla="*/ 205 w 340"/>
                <a:gd name="T67" fmla="*/ 0 h 106"/>
                <a:gd name="T68" fmla="*/ 318 w 340"/>
                <a:gd name="T69" fmla="*/ 0 h 106"/>
                <a:gd name="T70" fmla="*/ 245 w 340"/>
                <a:gd name="T71" fmla="*/ 0 h 106"/>
                <a:gd name="T72" fmla="*/ 246 w 340"/>
                <a:gd name="T73" fmla="*/ 8 h 106"/>
                <a:gd name="T74" fmla="*/ 319 w 340"/>
                <a:gd name="T75" fmla="*/ 8 h 106"/>
                <a:gd name="T76" fmla="*/ 319 w 340"/>
                <a:gd name="T77" fmla="*/ 4 h 106"/>
                <a:gd name="T78" fmla="*/ 319 w 340"/>
                <a:gd name="T79" fmla="*/ 4 h 106"/>
                <a:gd name="T80" fmla="*/ 318 w 340"/>
                <a:gd name="T81"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40" h="106">
                  <a:moveTo>
                    <a:pt x="0" y="41"/>
                  </a:moveTo>
                  <a:cubicBezTo>
                    <a:pt x="0" y="43"/>
                    <a:pt x="0" y="44"/>
                    <a:pt x="0" y="45"/>
                  </a:cubicBezTo>
                  <a:cubicBezTo>
                    <a:pt x="0" y="65"/>
                    <a:pt x="9" y="83"/>
                    <a:pt x="22" y="94"/>
                  </a:cubicBezTo>
                  <a:cubicBezTo>
                    <a:pt x="31" y="101"/>
                    <a:pt x="42" y="106"/>
                    <a:pt x="54" y="106"/>
                  </a:cubicBezTo>
                  <a:cubicBezTo>
                    <a:pt x="340" y="106"/>
                    <a:pt x="340" y="106"/>
                    <a:pt x="340" y="106"/>
                  </a:cubicBezTo>
                  <a:cubicBezTo>
                    <a:pt x="336" y="106"/>
                    <a:pt x="333" y="103"/>
                    <a:pt x="333" y="100"/>
                  </a:cubicBezTo>
                  <a:cubicBezTo>
                    <a:pt x="333" y="98"/>
                    <a:pt x="333" y="98"/>
                    <a:pt x="333" y="98"/>
                  </a:cubicBezTo>
                  <a:cubicBezTo>
                    <a:pt x="54" y="98"/>
                    <a:pt x="54" y="98"/>
                    <a:pt x="54" y="98"/>
                  </a:cubicBezTo>
                  <a:cubicBezTo>
                    <a:pt x="25" y="98"/>
                    <a:pt x="2" y="73"/>
                    <a:pt x="0" y="41"/>
                  </a:cubicBezTo>
                  <a:moveTo>
                    <a:pt x="161" y="0"/>
                  </a:moveTo>
                  <a:cubicBezTo>
                    <a:pt x="54" y="0"/>
                    <a:pt x="54" y="0"/>
                    <a:pt x="54" y="0"/>
                  </a:cubicBezTo>
                  <a:cubicBezTo>
                    <a:pt x="36" y="0"/>
                    <a:pt x="21" y="17"/>
                    <a:pt x="21" y="37"/>
                  </a:cubicBezTo>
                  <a:cubicBezTo>
                    <a:pt x="21" y="39"/>
                    <a:pt x="21" y="40"/>
                    <a:pt x="21" y="41"/>
                  </a:cubicBezTo>
                  <a:cubicBezTo>
                    <a:pt x="21" y="41"/>
                    <a:pt x="21" y="41"/>
                    <a:pt x="21" y="41"/>
                  </a:cubicBezTo>
                  <a:cubicBezTo>
                    <a:pt x="23" y="23"/>
                    <a:pt x="37" y="9"/>
                    <a:pt x="53" y="8"/>
                  </a:cubicBezTo>
                  <a:cubicBezTo>
                    <a:pt x="53" y="8"/>
                    <a:pt x="53" y="8"/>
                    <a:pt x="53" y="8"/>
                  </a:cubicBezTo>
                  <a:cubicBezTo>
                    <a:pt x="53" y="8"/>
                    <a:pt x="53" y="8"/>
                    <a:pt x="53" y="8"/>
                  </a:cubicBezTo>
                  <a:cubicBezTo>
                    <a:pt x="53" y="8"/>
                    <a:pt x="53" y="8"/>
                    <a:pt x="53" y="8"/>
                  </a:cubicBezTo>
                  <a:cubicBezTo>
                    <a:pt x="53" y="8"/>
                    <a:pt x="53" y="8"/>
                    <a:pt x="53" y="8"/>
                  </a:cubicBezTo>
                  <a:cubicBezTo>
                    <a:pt x="53" y="8"/>
                    <a:pt x="53" y="8"/>
                    <a:pt x="53" y="8"/>
                  </a:cubicBezTo>
                  <a:cubicBezTo>
                    <a:pt x="53" y="8"/>
                    <a:pt x="53" y="8"/>
                    <a:pt x="53" y="8"/>
                  </a:cubicBezTo>
                  <a:cubicBezTo>
                    <a:pt x="54" y="8"/>
                    <a:pt x="54" y="8"/>
                    <a:pt x="54" y="8"/>
                  </a:cubicBezTo>
                  <a:cubicBezTo>
                    <a:pt x="54" y="8"/>
                    <a:pt x="54" y="8"/>
                    <a:pt x="54" y="8"/>
                  </a:cubicBezTo>
                  <a:cubicBezTo>
                    <a:pt x="54" y="8"/>
                    <a:pt x="54" y="8"/>
                    <a:pt x="54" y="8"/>
                  </a:cubicBezTo>
                  <a:cubicBezTo>
                    <a:pt x="54" y="8"/>
                    <a:pt x="54" y="8"/>
                    <a:pt x="54" y="8"/>
                  </a:cubicBezTo>
                  <a:cubicBezTo>
                    <a:pt x="54" y="8"/>
                    <a:pt x="54" y="8"/>
                    <a:pt x="54" y="8"/>
                  </a:cubicBezTo>
                  <a:cubicBezTo>
                    <a:pt x="54" y="8"/>
                    <a:pt x="54" y="8"/>
                    <a:pt x="54" y="8"/>
                  </a:cubicBezTo>
                  <a:cubicBezTo>
                    <a:pt x="163" y="8"/>
                    <a:pt x="163" y="8"/>
                    <a:pt x="163" y="8"/>
                  </a:cubicBezTo>
                  <a:cubicBezTo>
                    <a:pt x="162" y="6"/>
                    <a:pt x="161" y="3"/>
                    <a:pt x="161" y="0"/>
                  </a:cubicBezTo>
                  <a:moveTo>
                    <a:pt x="205" y="0"/>
                  </a:moveTo>
                  <a:cubicBezTo>
                    <a:pt x="201" y="0"/>
                    <a:pt x="201" y="0"/>
                    <a:pt x="201" y="0"/>
                  </a:cubicBezTo>
                  <a:cubicBezTo>
                    <a:pt x="202" y="3"/>
                    <a:pt x="202" y="6"/>
                    <a:pt x="202" y="8"/>
                  </a:cubicBezTo>
                  <a:cubicBezTo>
                    <a:pt x="207" y="8"/>
                    <a:pt x="207" y="8"/>
                    <a:pt x="207" y="8"/>
                  </a:cubicBezTo>
                  <a:cubicBezTo>
                    <a:pt x="206" y="6"/>
                    <a:pt x="206" y="3"/>
                    <a:pt x="205" y="0"/>
                  </a:cubicBezTo>
                  <a:moveTo>
                    <a:pt x="318" y="0"/>
                  </a:moveTo>
                  <a:cubicBezTo>
                    <a:pt x="245" y="0"/>
                    <a:pt x="245" y="0"/>
                    <a:pt x="245" y="0"/>
                  </a:cubicBezTo>
                  <a:cubicBezTo>
                    <a:pt x="245" y="3"/>
                    <a:pt x="246" y="6"/>
                    <a:pt x="246" y="8"/>
                  </a:cubicBezTo>
                  <a:cubicBezTo>
                    <a:pt x="319" y="8"/>
                    <a:pt x="319" y="8"/>
                    <a:pt x="319" y="8"/>
                  </a:cubicBezTo>
                  <a:cubicBezTo>
                    <a:pt x="319" y="4"/>
                    <a:pt x="319" y="4"/>
                    <a:pt x="319" y="4"/>
                  </a:cubicBezTo>
                  <a:cubicBezTo>
                    <a:pt x="319" y="4"/>
                    <a:pt x="319" y="4"/>
                    <a:pt x="319" y="4"/>
                  </a:cubicBezTo>
                  <a:cubicBezTo>
                    <a:pt x="318" y="0"/>
                    <a:pt x="318" y="0"/>
                    <a:pt x="318" y="0"/>
                  </a:cubicBezTo>
                </a:path>
              </a:pathLst>
            </a:custGeom>
            <a:solidFill>
              <a:srgbClr val="3B8D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2">
              <a:extLst>
                <a:ext uri="{FF2B5EF4-FFF2-40B4-BE49-F238E27FC236}">
                  <a16:creationId xmlns:a16="http://schemas.microsoft.com/office/drawing/2014/main" id="{F234FEDF-D576-F6AE-0EF4-8CF00F15C851}"/>
                </a:ext>
              </a:extLst>
            </p:cNvPr>
            <p:cNvSpPr>
              <a:spLocks noEditPoints="1"/>
            </p:cNvSpPr>
            <p:nvPr/>
          </p:nvSpPr>
          <p:spPr bwMode="auto">
            <a:xfrm>
              <a:off x="5795963" y="4416426"/>
              <a:ext cx="163513" cy="184150"/>
            </a:xfrm>
            <a:custGeom>
              <a:avLst/>
              <a:gdLst>
                <a:gd name="T0" fmla="*/ 0 w 32"/>
                <a:gd name="T1" fmla="*/ 7 h 36"/>
                <a:gd name="T2" fmla="*/ 0 w 32"/>
                <a:gd name="T3" fmla="*/ 36 h 36"/>
                <a:gd name="T4" fmla="*/ 9 w 32"/>
                <a:gd name="T5" fmla="*/ 30 h 36"/>
                <a:gd name="T6" fmla="*/ 0 w 32"/>
                <a:gd name="T7" fmla="*/ 7 h 36"/>
                <a:gd name="T8" fmla="*/ 32 w 32"/>
                <a:gd name="T9" fmla="*/ 0 h 36"/>
                <a:gd name="T10" fmla="*/ 30 w 32"/>
                <a:gd name="T11" fmla="*/ 0 h 36"/>
                <a:gd name="T12" fmla="*/ 31 w 32"/>
                <a:gd name="T13" fmla="*/ 35 h 36"/>
                <a:gd name="T14" fmla="*/ 32 w 32"/>
                <a:gd name="T15" fmla="*/ 36 h 36"/>
                <a:gd name="T16" fmla="*/ 32 w 32"/>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6">
                  <a:moveTo>
                    <a:pt x="0" y="7"/>
                  </a:moveTo>
                  <a:cubicBezTo>
                    <a:pt x="0" y="36"/>
                    <a:pt x="0" y="36"/>
                    <a:pt x="0" y="36"/>
                  </a:cubicBezTo>
                  <a:cubicBezTo>
                    <a:pt x="9" y="30"/>
                    <a:pt x="9" y="30"/>
                    <a:pt x="9" y="30"/>
                  </a:cubicBezTo>
                  <a:cubicBezTo>
                    <a:pt x="6" y="22"/>
                    <a:pt x="3" y="15"/>
                    <a:pt x="0" y="7"/>
                  </a:cubicBezTo>
                  <a:moveTo>
                    <a:pt x="32" y="0"/>
                  </a:moveTo>
                  <a:cubicBezTo>
                    <a:pt x="30" y="0"/>
                    <a:pt x="30" y="0"/>
                    <a:pt x="30" y="0"/>
                  </a:cubicBezTo>
                  <a:cubicBezTo>
                    <a:pt x="30" y="11"/>
                    <a:pt x="30" y="23"/>
                    <a:pt x="31" y="35"/>
                  </a:cubicBezTo>
                  <a:cubicBezTo>
                    <a:pt x="32" y="36"/>
                    <a:pt x="32" y="36"/>
                    <a:pt x="32" y="36"/>
                  </a:cubicBezTo>
                  <a:cubicBezTo>
                    <a:pt x="32" y="0"/>
                    <a:pt x="32" y="0"/>
                    <a:pt x="32" y="0"/>
                  </a:cubicBezTo>
                </a:path>
              </a:pathLst>
            </a:custGeom>
            <a:solidFill>
              <a:srgbClr val="E6E0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3">
              <a:extLst>
                <a:ext uri="{FF2B5EF4-FFF2-40B4-BE49-F238E27FC236}">
                  <a16:creationId xmlns:a16="http://schemas.microsoft.com/office/drawing/2014/main" id="{DC580687-CCB7-8E39-A5B3-355F757129BA}"/>
                </a:ext>
              </a:extLst>
            </p:cNvPr>
            <p:cNvSpPr>
              <a:spLocks/>
            </p:cNvSpPr>
            <p:nvPr/>
          </p:nvSpPr>
          <p:spPr bwMode="auto">
            <a:xfrm>
              <a:off x="5795963" y="4400551"/>
              <a:ext cx="163513" cy="184150"/>
            </a:xfrm>
            <a:custGeom>
              <a:avLst/>
              <a:gdLst>
                <a:gd name="T0" fmla="*/ 103 w 103"/>
                <a:gd name="T1" fmla="*/ 116 h 116"/>
                <a:gd name="T2" fmla="*/ 52 w 103"/>
                <a:gd name="T3" fmla="*/ 81 h 116"/>
                <a:gd name="T4" fmla="*/ 0 w 103"/>
                <a:gd name="T5" fmla="*/ 116 h 116"/>
                <a:gd name="T6" fmla="*/ 0 w 103"/>
                <a:gd name="T7" fmla="*/ 0 h 116"/>
                <a:gd name="T8" fmla="*/ 103 w 103"/>
                <a:gd name="T9" fmla="*/ 0 h 116"/>
                <a:gd name="T10" fmla="*/ 103 w 103"/>
                <a:gd name="T11" fmla="*/ 116 h 116"/>
              </a:gdLst>
              <a:ahLst/>
              <a:cxnLst>
                <a:cxn ang="0">
                  <a:pos x="T0" y="T1"/>
                </a:cxn>
                <a:cxn ang="0">
                  <a:pos x="T2" y="T3"/>
                </a:cxn>
                <a:cxn ang="0">
                  <a:pos x="T4" y="T5"/>
                </a:cxn>
                <a:cxn ang="0">
                  <a:pos x="T6" y="T7"/>
                </a:cxn>
                <a:cxn ang="0">
                  <a:pos x="T8" y="T9"/>
                </a:cxn>
                <a:cxn ang="0">
                  <a:pos x="T10" y="T11"/>
                </a:cxn>
              </a:cxnLst>
              <a:rect l="0" t="0" r="r" b="b"/>
              <a:pathLst>
                <a:path w="103" h="116">
                  <a:moveTo>
                    <a:pt x="103" y="116"/>
                  </a:moveTo>
                  <a:lnTo>
                    <a:pt x="52" y="81"/>
                  </a:lnTo>
                  <a:lnTo>
                    <a:pt x="0" y="116"/>
                  </a:lnTo>
                  <a:lnTo>
                    <a:pt x="0" y="0"/>
                  </a:lnTo>
                  <a:lnTo>
                    <a:pt x="103" y="0"/>
                  </a:lnTo>
                  <a:lnTo>
                    <a:pt x="103" y="116"/>
                  </a:lnTo>
                  <a:close/>
                </a:path>
              </a:pathLst>
            </a:custGeom>
            <a:solidFill>
              <a:srgbClr val="8FC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4">
              <a:extLst>
                <a:ext uri="{FF2B5EF4-FFF2-40B4-BE49-F238E27FC236}">
                  <a16:creationId xmlns:a16="http://schemas.microsoft.com/office/drawing/2014/main" id="{EC955202-B15A-A46C-0012-FC5992729C5F}"/>
                </a:ext>
              </a:extLst>
            </p:cNvPr>
            <p:cNvSpPr>
              <a:spLocks/>
            </p:cNvSpPr>
            <p:nvPr/>
          </p:nvSpPr>
          <p:spPr bwMode="auto">
            <a:xfrm>
              <a:off x="5683250" y="4678363"/>
              <a:ext cx="87313" cy="96838"/>
            </a:xfrm>
            <a:custGeom>
              <a:avLst/>
              <a:gdLst>
                <a:gd name="T0" fmla="*/ 3 w 17"/>
                <a:gd name="T1" fmla="*/ 19 h 19"/>
                <a:gd name="T2" fmla="*/ 15 w 17"/>
                <a:gd name="T3" fmla="*/ 16 h 19"/>
                <a:gd name="T4" fmla="*/ 10 w 17"/>
                <a:gd name="T5" fmla="*/ 3 h 19"/>
                <a:gd name="T6" fmla="*/ 10 w 17"/>
                <a:gd name="T7" fmla="*/ 2 h 19"/>
                <a:gd name="T8" fmla="*/ 10 w 17"/>
                <a:gd name="T9" fmla="*/ 2 h 19"/>
                <a:gd name="T10" fmla="*/ 10 w 17"/>
                <a:gd name="T11" fmla="*/ 0 h 19"/>
                <a:gd name="T12" fmla="*/ 9 w 17"/>
                <a:gd name="T13" fmla="*/ 0 h 19"/>
                <a:gd name="T14" fmla="*/ 4 w 17"/>
                <a:gd name="T15" fmla="*/ 1 h 19"/>
                <a:gd name="T16" fmla="*/ 2 w 17"/>
                <a:gd name="T17" fmla="*/ 1 h 19"/>
                <a:gd name="T18" fmla="*/ 2 w 17"/>
                <a:gd name="T19" fmla="*/ 3 h 19"/>
                <a:gd name="T20" fmla="*/ 2 w 17"/>
                <a:gd name="T21" fmla="*/ 3 h 19"/>
                <a:gd name="T22" fmla="*/ 3 w 17"/>
                <a:gd name="T23"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9">
                  <a:moveTo>
                    <a:pt x="3" y="19"/>
                  </a:moveTo>
                  <a:cubicBezTo>
                    <a:pt x="9" y="19"/>
                    <a:pt x="12" y="19"/>
                    <a:pt x="15" y="16"/>
                  </a:cubicBezTo>
                  <a:cubicBezTo>
                    <a:pt x="17" y="15"/>
                    <a:pt x="10" y="3"/>
                    <a:pt x="10" y="3"/>
                  </a:cubicBezTo>
                  <a:cubicBezTo>
                    <a:pt x="10" y="2"/>
                    <a:pt x="10" y="2"/>
                    <a:pt x="10" y="2"/>
                  </a:cubicBezTo>
                  <a:cubicBezTo>
                    <a:pt x="10" y="2"/>
                    <a:pt x="10" y="2"/>
                    <a:pt x="10" y="2"/>
                  </a:cubicBezTo>
                  <a:cubicBezTo>
                    <a:pt x="10" y="0"/>
                    <a:pt x="10" y="0"/>
                    <a:pt x="10" y="0"/>
                  </a:cubicBezTo>
                  <a:cubicBezTo>
                    <a:pt x="9" y="0"/>
                    <a:pt x="9" y="0"/>
                    <a:pt x="9" y="0"/>
                  </a:cubicBezTo>
                  <a:cubicBezTo>
                    <a:pt x="4" y="1"/>
                    <a:pt x="4" y="1"/>
                    <a:pt x="4" y="1"/>
                  </a:cubicBezTo>
                  <a:cubicBezTo>
                    <a:pt x="2" y="1"/>
                    <a:pt x="2" y="1"/>
                    <a:pt x="2" y="1"/>
                  </a:cubicBezTo>
                  <a:cubicBezTo>
                    <a:pt x="2" y="3"/>
                    <a:pt x="2" y="3"/>
                    <a:pt x="2" y="3"/>
                  </a:cubicBezTo>
                  <a:cubicBezTo>
                    <a:pt x="2" y="3"/>
                    <a:pt x="2" y="3"/>
                    <a:pt x="2" y="3"/>
                  </a:cubicBezTo>
                  <a:cubicBezTo>
                    <a:pt x="1" y="12"/>
                    <a:pt x="0" y="19"/>
                    <a:pt x="3" y="19"/>
                  </a:cubicBezTo>
                  <a:close/>
                </a:path>
              </a:pathLst>
            </a:custGeom>
            <a:solidFill>
              <a:srgbClr val="332A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5">
              <a:extLst>
                <a:ext uri="{FF2B5EF4-FFF2-40B4-BE49-F238E27FC236}">
                  <a16:creationId xmlns:a16="http://schemas.microsoft.com/office/drawing/2014/main" id="{89C74B03-4DE4-94C0-61AD-6815392AC572}"/>
                </a:ext>
              </a:extLst>
            </p:cNvPr>
            <p:cNvSpPr>
              <a:spLocks/>
            </p:cNvSpPr>
            <p:nvPr/>
          </p:nvSpPr>
          <p:spPr bwMode="auto">
            <a:xfrm>
              <a:off x="5903913" y="4678363"/>
              <a:ext cx="82550" cy="96838"/>
            </a:xfrm>
            <a:custGeom>
              <a:avLst/>
              <a:gdLst>
                <a:gd name="T0" fmla="*/ 3 w 16"/>
                <a:gd name="T1" fmla="*/ 19 h 19"/>
                <a:gd name="T2" fmla="*/ 14 w 16"/>
                <a:gd name="T3" fmla="*/ 15 h 19"/>
                <a:gd name="T4" fmla="*/ 10 w 16"/>
                <a:gd name="T5" fmla="*/ 3 h 19"/>
                <a:gd name="T6" fmla="*/ 10 w 16"/>
                <a:gd name="T7" fmla="*/ 2 h 19"/>
                <a:gd name="T8" fmla="*/ 10 w 16"/>
                <a:gd name="T9" fmla="*/ 2 h 19"/>
                <a:gd name="T10" fmla="*/ 10 w 16"/>
                <a:gd name="T11" fmla="*/ 0 h 19"/>
                <a:gd name="T12" fmla="*/ 8 w 16"/>
                <a:gd name="T13" fmla="*/ 0 h 19"/>
                <a:gd name="T14" fmla="*/ 4 w 16"/>
                <a:gd name="T15" fmla="*/ 1 h 19"/>
                <a:gd name="T16" fmla="*/ 1 w 16"/>
                <a:gd name="T17" fmla="*/ 1 h 19"/>
                <a:gd name="T18" fmla="*/ 2 w 16"/>
                <a:gd name="T19" fmla="*/ 3 h 19"/>
                <a:gd name="T20" fmla="*/ 2 w 16"/>
                <a:gd name="T21" fmla="*/ 3 h 19"/>
                <a:gd name="T22" fmla="*/ 3 w 16"/>
                <a:gd name="T23"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19">
                  <a:moveTo>
                    <a:pt x="3" y="19"/>
                  </a:moveTo>
                  <a:cubicBezTo>
                    <a:pt x="9" y="19"/>
                    <a:pt x="12" y="18"/>
                    <a:pt x="14" y="15"/>
                  </a:cubicBezTo>
                  <a:cubicBezTo>
                    <a:pt x="16" y="14"/>
                    <a:pt x="10" y="4"/>
                    <a:pt x="10" y="3"/>
                  </a:cubicBezTo>
                  <a:cubicBezTo>
                    <a:pt x="10" y="2"/>
                    <a:pt x="10" y="2"/>
                    <a:pt x="10" y="2"/>
                  </a:cubicBezTo>
                  <a:cubicBezTo>
                    <a:pt x="10" y="2"/>
                    <a:pt x="10" y="2"/>
                    <a:pt x="10" y="2"/>
                  </a:cubicBezTo>
                  <a:cubicBezTo>
                    <a:pt x="10" y="0"/>
                    <a:pt x="10" y="0"/>
                    <a:pt x="10" y="0"/>
                  </a:cubicBezTo>
                  <a:cubicBezTo>
                    <a:pt x="8" y="0"/>
                    <a:pt x="8" y="0"/>
                    <a:pt x="8" y="0"/>
                  </a:cubicBezTo>
                  <a:cubicBezTo>
                    <a:pt x="4" y="1"/>
                    <a:pt x="4" y="1"/>
                    <a:pt x="4" y="1"/>
                  </a:cubicBezTo>
                  <a:cubicBezTo>
                    <a:pt x="1" y="1"/>
                    <a:pt x="1" y="1"/>
                    <a:pt x="1" y="1"/>
                  </a:cubicBezTo>
                  <a:cubicBezTo>
                    <a:pt x="2" y="3"/>
                    <a:pt x="2" y="3"/>
                    <a:pt x="2" y="3"/>
                  </a:cubicBezTo>
                  <a:cubicBezTo>
                    <a:pt x="2" y="3"/>
                    <a:pt x="2" y="3"/>
                    <a:pt x="2" y="3"/>
                  </a:cubicBezTo>
                  <a:cubicBezTo>
                    <a:pt x="0" y="12"/>
                    <a:pt x="0" y="19"/>
                    <a:pt x="3" y="19"/>
                  </a:cubicBezTo>
                  <a:close/>
                </a:path>
              </a:pathLst>
            </a:custGeom>
            <a:solidFill>
              <a:srgbClr val="332A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6">
              <a:extLst>
                <a:ext uri="{FF2B5EF4-FFF2-40B4-BE49-F238E27FC236}">
                  <a16:creationId xmlns:a16="http://schemas.microsoft.com/office/drawing/2014/main" id="{708DCEE2-ECF9-8E1E-4F42-934BA35F43BE}"/>
                </a:ext>
              </a:extLst>
            </p:cNvPr>
            <p:cNvSpPr>
              <a:spLocks/>
            </p:cNvSpPr>
            <p:nvPr/>
          </p:nvSpPr>
          <p:spPr bwMode="auto">
            <a:xfrm>
              <a:off x="5518150" y="2894013"/>
              <a:ext cx="514350" cy="576263"/>
            </a:xfrm>
            <a:custGeom>
              <a:avLst/>
              <a:gdLst>
                <a:gd name="T0" fmla="*/ 87 w 100"/>
                <a:gd name="T1" fmla="*/ 57 h 112"/>
                <a:gd name="T2" fmla="*/ 90 w 100"/>
                <a:gd name="T3" fmla="*/ 87 h 112"/>
                <a:gd name="T4" fmla="*/ 70 w 100"/>
                <a:gd name="T5" fmla="*/ 111 h 112"/>
                <a:gd name="T6" fmla="*/ 22 w 100"/>
                <a:gd name="T7" fmla="*/ 110 h 112"/>
                <a:gd name="T8" fmla="*/ 15 w 100"/>
                <a:gd name="T9" fmla="*/ 84 h 112"/>
                <a:gd name="T10" fmla="*/ 20 w 100"/>
                <a:gd name="T11" fmla="*/ 47 h 112"/>
                <a:gd name="T12" fmla="*/ 66 w 100"/>
                <a:gd name="T13" fmla="*/ 24 h 112"/>
                <a:gd name="T14" fmla="*/ 87 w 100"/>
                <a:gd name="T15" fmla="*/ 57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112">
                  <a:moveTo>
                    <a:pt x="87" y="57"/>
                  </a:moveTo>
                  <a:cubicBezTo>
                    <a:pt x="87" y="70"/>
                    <a:pt x="85" y="81"/>
                    <a:pt x="90" y="87"/>
                  </a:cubicBezTo>
                  <a:cubicBezTo>
                    <a:pt x="100" y="100"/>
                    <a:pt x="81" y="111"/>
                    <a:pt x="70" y="111"/>
                  </a:cubicBezTo>
                  <a:cubicBezTo>
                    <a:pt x="56" y="112"/>
                    <a:pt x="24" y="110"/>
                    <a:pt x="22" y="110"/>
                  </a:cubicBezTo>
                  <a:cubicBezTo>
                    <a:pt x="12" y="110"/>
                    <a:pt x="0" y="87"/>
                    <a:pt x="15" y="84"/>
                  </a:cubicBezTo>
                  <a:cubicBezTo>
                    <a:pt x="32" y="80"/>
                    <a:pt x="23" y="51"/>
                    <a:pt x="20" y="47"/>
                  </a:cubicBezTo>
                  <a:cubicBezTo>
                    <a:pt x="8" y="33"/>
                    <a:pt x="39" y="0"/>
                    <a:pt x="66" y="24"/>
                  </a:cubicBezTo>
                  <a:cubicBezTo>
                    <a:pt x="78" y="35"/>
                    <a:pt x="88" y="37"/>
                    <a:pt x="87" y="57"/>
                  </a:cubicBezTo>
                </a:path>
              </a:pathLst>
            </a:custGeom>
            <a:solidFill>
              <a:srgbClr val="001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7">
              <a:extLst>
                <a:ext uri="{FF2B5EF4-FFF2-40B4-BE49-F238E27FC236}">
                  <a16:creationId xmlns:a16="http://schemas.microsoft.com/office/drawing/2014/main" id="{8CFD4F37-2F1E-F020-71C9-57E9A217DC19}"/>
                </a:ext>
              </a:extLst>
            </p:cNvPr>
            <p:cNvSpPr>
              <a:spLocks noEditPoints="1"/>
            </p:cNvSpPr>
            <p:nvPr/>
          </p:nvSpPr>
          <p:spPr bwMode="auto">
            <a:xfrm>
              <a:off x="5543550" y="3217863"/>
              <a:ext cx="107950" cy="231775"/>
            </a:xfrm>
            <a:custGeom>
              <a:avLst/>
              <a:gdLst>
                <a:gd name="T0" fmla="*/ 4 w 21"/>
                <a:gd name="T1" fmla="*/ 24 h 45"/>
                <a:gd name="T2" fmla="*/ 12 w 21"/>
                <a:gd name="T3" fmla="*/ 45 h 45"/>
                <a:gd name="T4" fmla="*/ 4 w 21"/>
                <a:gd name="T5" fmla="*/ 24 h 45"/>
                <a:gd name="T6" fmla="*/ 20 w 21"/>
                <a:gd name="T7" fmla="*/ 0 h 45"/>
                <a:gd name="T8" fmla="*/ 15 w 21"/>
                <a:gd name="T9" fmla="*/ 19 h 45"/>
                <a:gd name="T10" fmla="*/ 20 w 21"/>
                <a:gd name="T11" fmla="*/ 0 h 45"/>
              </a:gdLst>
              <a:ahLst/>
              <a:cxnLst>
                <a:cxn ang="0">
                  <a:pos x="T0" y="T1"/>
                </a:cxn>
                <a:cxn ang="0">
                  <a:pos x="T2" y="T3"/>
                </a:cxn>
                <a:cxn ang="0">
                  <a:pos x="T4" y="T5"/>
                </a:cxn>
                <a:cxn ang="0">
                  <a:pos x="T6" y="T7"/>
                </a:cxn>
                <a:cxn ang="0">
                  <a:pos x="T8" y="T9"/>
                </a:cxn>
                <a:cxn ang="0">
                  <a:pos x="T10" y="T11"/>
                </a:cxn>
              </a:cxnLst>
              <a:rect l="0" t="0" r="r" b="b"/>
              <a:pathLst>
                <a:path w="21" h="45">
                  <a:moveTo>
                    <a:pt x="4" y="24"/>
                  </a:moveTo>
                  <a:cubicBezTo>
                    <a:pt x="0" y="30"/>
                    <a:pt x="5" y="41"/>
                    <a:pt x="12" y="45"/>
                  </a:cubicBezTo>
                  <a:cubicBezTo>
                    <a:pt x="6" y="41"/>
                    <a:pt x="0" y="30"/>
                    <a:pt x="4" y="24"/>
                  </a:cubicBezTo>
                  <a:moveTo>
                    <a:pt x="20" y="0"/>
                  </a:moveTo>
                  <a:cubicBezTo>
                    <a:pt x="21" y="7"/>
                    <a:pt x="20" y="15"/>
                    <a:pt x="15" y="19"/>
                  </a:cubicBezTo>
                  <a:cubicBezTo>
                    <a:pt x="20" y="15"/>
                    <a:pt x="21" y="7"/>
                    <a:pt x="20" y="0"/>
                  </a:cubicBezTo>
                </a:path>
              </a:pathLst>
            </a:custGeom>
            <a:solidFill>
              <a:srgbClr val="7F8FB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8">
              <a:extLst>
                <a:ext uri="{FF2B5EF4-FFF2-40B4-BE49-F238E27FC236}">
                  <a16:creationId xmlns:a16="http://schemas.microsoft.com/office/drawing/2014/main" id="{7DC40A39-3494-23D7-3E04-14A7AF9EDE2E}"/>
                </a:ext>
              </a:extLst>
            </p:cNvPr>
            <p:cNvSpPr>
              <a:spLocks/>
            </p:cNvSpPr>
            <p:nvPr/>
          </p:nvSpPr>
          <p:spPr bwMode="auto">
            <a:xfrm>
              <a:off x="5543550" y="3084513"/>
              <a:ext cx="401638" cy="374650"/>
            </a:xfrm>
            <a:custGeom>
              <a:avLst/>
              <a:gdLst>
                <a:gd name="T0" fmla="*/ 52 w 78"/>
                <a:gd name="T1" fmla="*/ 0 h 73"/>
                <a:gd name="T2" fmla="*/ 44 w 78"/>
                <a:gd name="T3" fmla="*/ 2 h 73"/>
                <a:gd name="T4" fmla="*/ 15 w 78"/>
                <a:gd name="T5" fmla="*/ 10 h 73"/>
                <a:gd name="T6" fmla="*/ 20 w 78"/>
                <a:gd name="T7" fmla="*/ 26 h 73"/>
                <a:gd name="T8" fmla="*/ 15 w 78"/>
                <a:gd name="T9" fmla="*/ 45 h 73"/>
                <a:gd name="T10" fmla="*/ 10 w 78"/>
                <a:gd name="T11" fmla="*/ 47 h 73"/>
                <a:gd name="T12" fmla="*/ 4 w 78"/>
                <a:gd name="T13" fmla="*/ 50 h 73"/>
                <a:gd name="T14" fmla="*/ 12 w 78"/>
                <a:gd name="T15" fmla="*/ 71 h 73"/>
                <a:gd name="T16" fmla="*/ 14 w 78"/>
                <a:gd name="T17" fmla="*/ 73 h 73"/>
                <a:gd name="T18" fmla="*/ 37 w 78"/>
                <a:gd name="T19" fmla="*/ 58 h 73"/>
                <a:gd name="T20" fmla="*/ 46 w 78"/>
                <a:gd name="T21" fmla="*/ 57 h 73"/>
                <a:gd name="T22" fmla="*/ 51 w 78"/>
                <a:gd name="T23" fmla="*/ 57 h 73"/>
                <a:gd name="T24" fmla="*/ 51 w 78"/>
                <a:gd name="T25" fmla="*/ 57 h 73"/>
                <a:gd name="T26" fmla="*/ 51 w 78"/>
                <a:gd name="T27" fmla="*/ 57 h 73"/>
                <a:gd name="T28" fmla="*/ 62 w 78"/>
                <a:gd name="T29" fmla="*/ 61 h 73"/>
                <a:gd name="T30" fmla="*/ 74 w 78"/>
                <a:gd name="T31" fmla="*/ 23 h 73"/>
                <a:gd name="T32" fmla="*/ 52 w 78"/>
                <a:gd name="T33"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 h="73">
                  <a:moveTo>
                    <a:pt x="52" y="0"/>
                  </a:moveTo>
                  <a:cubicBezTo>
                    <a:pt x="49" y="0"/>
                    <a:pt x="47" y="1"/>
                    <a:pt x="44" y="2"/>
                  </a:cubicBezTo>
                  <a:cubicBezTo>
                    <a:pt x="30" y="7"/>
                    <a:pt x="10" y="4"/>
                    <a:pt x="15" y="10"/>
                  </a:cubicBezTo>
                  <a:cubicBezTo>
                    <a:pt x="16" y="11"/>
                    <a:pt x="19" y="18"/>
                    <a:pt x="20" y="26"/>
                  </a:cubicBezTo>
                  <a:cubicBezTo>
                    <a:pt x="21" y="33"/>
                    <a:pt x="20" y="41"/>
                    <a:pt x="15" y="45"/>
                  </a:cubicBezTo>
                  <a:cubicBezTo>
                    <a:pt x="13" y="46"/>
                    <a:pt x="12" y="46"/>
                    <a:pt x="10" y="47"/>
                  </a:cubicBezTo>
                  <a:cubicBezTo>
                    <a:pt x="7" y="47"/>
                    <a:pt x="6" y="48"/>
                    <a:pt x="4" y="50"/>
                  </a:cubicBezTo>
                  <a:cubicBezTo>
                    <a:pt x="0" y="56"/>
                    <a:pt x="6" y="67"/>
                    <a:pt x="12" y="71"/>
                  </a:cubicBezTo>
                  <a:cubicBezTo>
                    <a:pt x="13" y="72"/>
                    <a:pt x="14" y="72"/>
                    <a:pt x="14" y="73"/>
                  </a:cubicBezTo>
                  <a:cubicBezTo>
                    <a:pt x="21" y="65"/>
                    <a:pt x="29" y="60"/>
                    <a:pt x="37" y="58"/>
                  </a:cubicBezTo>
                  <a:cubicBezTo>
                    <a:pt x="40" y="57"/>
                    <a:pt x="43" y="57"/>
                    <a:pt x="46" y="57"/>
                  </a:cubicBezTo>
                  <a:cubicBezTo>
                    <a:pt x="48" y="57"/>
                    <a:pt x="49" y="57"/>
                    <a:pt x="51" y="57"/>
                  </a:cubicBezTo>
                  <a:cubicBezTo>
                    <a:pt x="51" y="57"/>
                    <a:pt x="51" y="57"/>
                    <a:pt x="51" y="57"/>
                  </a:cubicBezTo>
                  <a:cubicBezTo>
                    <a:pt x="51" y="57"/>
                    <a:pt x="51" y="57"/>
                    <a:pt x="51" y="57"/>
                  </a:cubicBezTo>
                  <a:cubicBezTo>
                    <a:pt x="55" y="58"/>
                    <a:pt x="59" y="59"/>
                    <a:pt x="62" y="61"/>
                  </a:cubicBezTo>
                  <a:cubicBezTo>
                    <a:pt x="70" y="49"/>
                    <a:pt x="78" y="39"/>
                    <a:pt x="74" y="23"/>
                  </a:cubicBezTo>
                  <a:cubicBezTo>
                    <a:pt x="72" y="10"/>
                    <a:pt x="62" y="0"/>
                    <a:pt x="52" y="0"/>
                  </a:cubicBezTo>
                </a:path>
              </a:pathLst>
            </a:custGeom>
            <a:solidFill>
              <a:srgbClr val="0011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9">
              <a:extLst>
                <a:ext uri="{FF2B5EF4-FFF2-40B4-BE49-F238E27FC236}">
                  <a16:creationId xmlns:a16="http://schemas.microsoft.com/office/drawing/2014/main" id="{BE7ECD1B-7DF1-1F55-AFF2-5A6DE34B5F4A}"/>
                </a:ext>
              </a:extLst>
            </p:cNvPr>
            <p:cNvSpPr>
              <a:spLocks/>
            </p:cNvSpPr>
            <p:nvPr/>
          </p:nvSpPr>
          <p:spPr bwMode="auto">
            <a:xfrm>
              <a:off x="5522913" y="3378201"/>
              <a:ext cx="544513" cy="811213"/>
            </a:xfrm>
            <a:custGeom>
              <a:avLst/>
              <a:gdLst>
                <a:gd name="T0" fmla="*/ 100 w 106"/>
                <a:gd name="T1" fmla="*/ 70 h 158"/>
                <a:gd name="T2" fmla="*/ 50 w 106"/>
                <a:gd name="T3" fmla="*/ 0 h 158"/>
                <a:gd name="T4" fmla="*/ 0 w 106"/>
                <a:gd name="T5" fmla="*/ 70 h 158"/>
                <a:gd name="T6" fmla="*/ 0 w 106"/>
                <a:gd name="T7" fmla="*/ 137 h 158"/>
                <a:gd name="T8" fmla="*/ 84 w 106"/>
                <a:gd name="T9" fmla="*/ 138 h 158"/>
                <a:gd name="T10" fmla="*/ 102 w 106"/>
                <a:gd name="T11" fmla="*/ 120 h 158"/>
                <a:gd name="T12" fmla="*/ 100 w 106"/>
                <a:gd name="T13" fmla="*/ 70 h 158"/>
              </a:gdLst>
              <a:ahLst/>
              <a:cxnLst>
                <a:cxn ang="0">
                  <a:pos x="T0" y="T1"/>
                </a:cxn>
                <a:cxn ang="0">
                  <a:pos x="T2" y="T3"/>
                </a:cxn>
                <a:cxn ang="0">
                  <a:pos x="T4" y="T5"/>
                </a:cxn>
                <a:cxn ang="0">
                  <a:pos x="T6" y="T7"/>
                </a:cxn>
                <a:cxn ang="0">
                  <a:pos x="T8" y="T9"/>
                </a:cxn>
                <a:cxn ang="0">
                  <a:pos x="T10" y="T11"/>
                </a:cxn>
                <a:cxn ang="0">
                  <a:pos x="T12" y="T13"/>
                </a:cxn>
              </a:cxnLst>
              <a:rect l="0" t="0" r="r" b="b"/>
              <a:pathLst>
                <a:path w="106" h="158">
                  <a:moveTo>
                    <a:pt x="100" y="70"/>
                  </a:moveTo>
                  <a:cubicBezTo>
                    <a:pt x="100" y="31"/>
                    <a:pt x="77" y="0"/>
                    <a:pt x="50" y="0"/>
                  </a:cubicBezTo>
                  <a:cubicBezTo>
                    <a:pt x="22" y="0"/>
                    <a:pt x="0" y="31"/>
                    <a:pt x="0" y="70"/>
                  </a:cubicBezTo>
                  <a:cubicBezTo>
                    <a:pt x="0" y="137"/>
                    <a:pt x="0" y="137"/>
                    <a:pt x="0" y="137"/>
                  </a:cubicBezTo>
                  <a:cubicBezTo>
                    <a:pt x="84" y="138"/>
                    <a:pt x="84" y="138"/>
                    <a:pt x="84" y="138"/>
                  </a:cubicBezTo>
                  <a:cubicBezTo>
                    <a:pt x="94" y="138"/>
                    <a:pt x="106" y="158"/>
                    <a:pt x="102" y="120"/>
                  </a:cubicBezTo>
                  <a:cubicBezTo>
                    <a:pt x="100" y="70"/>
                    <a:pt x="100" y="70"/>
                    <a:pt x="100" y="70"/>
                  </a:cubicBezTo>
                </a:path>
              </a:pathLst>
            </a:custGeom>
            <a:solidFill>
              <a:srgbClr val="8FC2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0">
              <a:extLst>
                <a:ext uri="{FF2B5EF4-FFF2-40B4-BE49-F238E27FC236}">
                  <a16:creationId xmlns:a16="http://schemas.microsoft.com/office/drawing/2014/main" id="{82762716-4D3F-C0C4-9420-0FDAFCCDD32A}"/>
                </a:ext>
              </a:extLst>
            </p:cNvPr>
            <p:cNvSpPr>
              <a:spLocks noEditPoints="1"/>
            </p:cNvSpPr>
            <p:nvPr/>
          </p:nvSpPr>
          <p:spPr bwMode="auto">
            <a:xfrm>
              <a:off x="5734050" y="3378201"/>
              <a:ext cx="71438" cy="4763"/>
            </a:xfrm>
            <a:custGeom>
              <a:avLst/>
              <a:gdLst>
                <a:gd name="T0" fmla="*/ 14 w 14"/>
                <a:gd name="T1" fmla="*/ 0 h 1"/>
                <a:gd name="T2" fmla="*/ 14 w 14"/>
                <a:gd name="T3" fmla="*/ 0 h 1"/>
                <a:gd name="T4" fmla="*/ 14 w 14"/>
                <a:gd name="T5" fmla="*/ 0 h 1"/>
                <a:gd name="T6" fmla="*/ 9 w 14"/>
                <a:gd name="T7" fmla="*/ 0 h 1"/>
                <a:gd name="T8" fmla="*/ 0 w 14"/>
                <a:gd name="T9" fmla="*/ 1 h 1"/>
                <a:gd name="T10" fmla="*/ 9 w 14"/>
                <a:gd name="T11" fmla="*/ 0 h 1"/>
                <a:gd name="T12" fmla="*/ 14 w 14"/>
                <a:gd name="T13" fmla="*/ 0 h 1"/>
                <a:gd name="T14" fmla="*/ 9 w 14"/>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
                  <a:moveTo>
                    <a:pt x="14" y="0"/>
                  </a:moveTo>
                  <a:cubicBezTo>
                    <a:pt x="14" y="0"/>
                    <a:pt x="14" y="0"/>
                    <a:pt x="14" y="0"/>
                  </a:cubicBezTo>
                  <a:cubicBezTo>
                    <a:pt x="14" y="0"/>
                    <a:pt x="14" y="0"/>
                    <a:pt x="14" y="0"/>
                  </a:cubicBezTo>
                  <a:moveTo>
                    <a:pt x="9" y="0"/>
                  </a:moveTo>
                  <a:cubicBezTo>
                    <a:pt x="6" y="0"/>
                    <a:pt x="3" y="0"/>
                    <a:pt x="0" y="1"/>
                  </a:cubicBezTo>
                  <a:cubicBezTo>
                    <a:pt x="3" y="0"/>
                    <a:pt x="6" y="0"/>
                    <a:pt x="9" y="0"/>
                  </a:cubicBezTo>
                  <a:cubicBezTo>
                    <a:pt x="11" y="0"/>
                    <a:pt x="12" y="0"/>
                    <a:pt x="14" y="0"/>
                  </a:cubicBezTo>
                  <a:cubicBezTo>
                    <a:pt x="12" y="0"/>
                    <a:pt x="11" y="0"/>
                    <a:pt x="9" y="0"/>
                  </a:cubicBezTo>
                </a:path>
              </a:pathLst>
            </a:custGeom>
            <a:solidFill>
              <a:srgbClr val="2E37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1">
              <a:extLst>
                <a:ext uri="{FF2B5EF4-FFF2-40B4-BE49-F238E27FC236}">
                  <a16:creationId xmlns:a16="http://schemas.microsoft.com/office/drawing/2014/main" id="{81192E9B-8CDE-0A00-B857-DF5719BF9E06}"/>
                </a:ext>
              </a:extLst>
            </p:cNvPr>
            <p:cNvSpPr>
              <a:spLocks/>
            </p:cNvSpPr>
            <p:nvPr/>
          </p:nvSpPr>
          <p:spPr bwMode="auto">
            <a:xfrm>
              <a:off x="5959475" y="3479801"/>
              <a:ext cx="93663" cy="592138"/>
            </a:xfrm>
            <a:custGeom>
              <a:avLst/>
              <a:gdLst>
                <a:gd name="T0" fmla="*/ 0 w 18"/>
                <a:gd name="T1" fmla="*/ 0 h 115"/>
                <a:gd name="T2" fmla="*/ 15 w 18"/>
                <a:gd name="T3" fmla="*/ 50 h 115"/>
                <a:gd name="T4" fmla="*/ 17 w 18"/>
                <a:gd name="T5" fmla="*/ 100 h 115"/>
                <a:gd name="T6" fmla="*/ 18 w 18"/>
                <a:gd name="T7" fmla="*/ 115 h 115"/>
                <a:gd name="T8" fmla="*/ 18 w 18"/>
                <a:gd name="T9" fmla="*/ 115 h 115"/>
                <a:gd name="T10" fmla="*/ 17 w 18"/>
                <a:gd name="T11" fmla="*/ 100 h 115"/>
                <a:gd name="T12" fmla="*/ 15 w 18"/>
                <a:gd name="T13" fmla="*/ 50 h 115"/>
                <a:gd name="T14" fmla="*/ 0 w 18"/>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15">
                  <a:moveTo>
                    <a:pt x="0" y="0"/>
                  </a:moveTo>
                  <a:cubicBezTo>
                    <a:pt x="9" y="13"/>
                    <a:pt x="15" y="31"/>
                    <a:pt x="15" y="50"/>
                  </a:cubicBezTo>
                  <a:cubicBezTo>
                    <a:pt x="17" y="100"/>
                    <a:pt x="17" y="100"/>
                    <a:pt x="17" y="100"/>
                  </a:cubicBezTo>
                  <a:cubicBezTo>
                    <a:pt x="17" y="106"/>
                    <a:pt x="18" y="111"/>
                    <a:pt x="18" y="115"/>
                  </a:cubicBezTo>
                  <a:cubicBezTo>
                    <a:pt x="18" y="115"/>
                    <a:pt x="18" y="115"/>
                    <a:pt x="18" y="115"/>
                  </a:cubicBezTo>
                  <a:cubicBezTo>
                    <a:pt x="18" y="111"/>
                    <a:pt x="17" y="106"/>
                    <a:pt x="17" y="100"/>
                  </a:cubicBezTo>
                  <a:cubicBezTo>
                    <a:pt x="15" y="50"/>
                    <a:pt x="15" y="50"/>
                    <a:pt x="15" y="50"/>
                  </a:cubicBezTo>
                  <a:cubicBezTo>
                    <a:pt x="15" y="31"/>
                    <a:pt x="9" y="13"/>
                    <a:pt x="0" y="0"/>
                  </a:cubicBezTo>
                </a:path>
              </a:pathLst>
            </a:custGeom>
            <a:solidFill>
              <a:srgbClr val="ADA8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2">
              <a:extLst>
                <a:ext uri="{FF2B5EF4-FFF2-40B4-BE49-F238E27FC236}">
                  <a16:creationId xmlns:a16="http://schemas.microsoft.com/office/drawing/2014/main" id="{46C93F4A-128E-661D-8EC6-1840614B4C16}"/>
                </a:ext>
              </a:extLst>
            </p:cNvPr>
            <p:cNvSpPr>
              <a:spLocks/>
            </p:cNvSpPr>
            <p:nvPr/>
          </p:nvSpPr>
          <p:spPr bwMode="auto">
            <a:xfrm>
              <a:off x="5621338" y="3378201"/>
              <a:ext cx="431800" cy="693738"/>
            </a:xfrm>
            <a:custGeom>
              <a:avLst/>
              <a:gdLst>
                <a:gd name="T0" fmla="*/ 31 w 84"/>
                <a:gd name="T1" fmla="*/ 0 h 135"/>
                <a:gd name="T2" fmla="*/ 22 w 84"/>
                <a:gd name="T3" fmla="*/ 1 h 135"/>
                <a:gd name="T4" fmla="*/ 0 w 84"/>
                <a:gd name="T5" fmla="*/ 14 h 135"/>
                <a:gd name="T6" fmla="*/ 28 w 84"/>
                <a:gd name="T7" fmla="*/ 3 h 135"/>
                <a:gd name="T8" fmla="*/ 78 w 84"/>
                <a:gd name="T9" fmla="*/ 73 h 135"/>
                <a:gd name="T10" fmla="*/ 80 w 84"/>
                <a:gd name="T11" fmla="*/ 123 h 135"/>
                <a:gd name="T12" fmla="*/ 80 w 84"/>
                <a:gd name="T13" fmla="*/ 127 h 135"/>
                <a:gd name="T14" fmla="*/ 84 w 84"/>
                <a:gd name="T15" fmla="*/ 135 h 135"/>
                <a:gd name="T16" fmla="*/ 83 w 84"/>
                <a:gd name="T17" fmla="*/ 120 h 135"/>
                <a:gd name="T18" fmla="*/ 81 w 84"/>
                <a:gd name="T19" fmla="*/ 70 h 135"/>
                <a:gd name="T20" fmla="*/ 66 w 84"/>
                <a:gd name="T21" fmla="*/ 20 h 135"/>
                <a:gd name="T22" fmla="*/ 36 w 84"/>
                <a:gd name="T23" fmla="*/ 0 h 135"/>
                <a:gd name="T24" fmla="*/ 36 w 84"/>
                <a:gd name="T25" fmla="*/ 0 h 135"/>
                <a:gd name="T26" fmla="*/ 36 w 84"/>
                <a:gd name="T27" fmla="*/ 0 h 135"/>
                <a:gd name="T28" fmla="*/ 31 w 84"/>
                <a:gd name="T29"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135">
                  <a:moveTo>
                    <a:pt x="31" y="0"/>
                  </a:moveTo>
                  <a:cubicBezTo>
                    <a:pt x="28" y="0"/>
                    <a:pt x="25" y="0"/>
                    <a:pt x="22" y="1"/>
                  </a:cubicBezTo>
                  <a:cubicBezTo>
                    <a:pt x="14" y="3"/>
                    <a:pt x="7" y="8"/>
                    <a:pt x="0" y="14"/>
                  </a:cubicBezTo>
                  <a:cubicBezTo>
                    <a:pt x="8" y="7"/>
                    <a:pt x="18" y="3"/>
                    <a:pt x="28" y="3"/>
                  </a:cubicBezTo>
                  <a:cubicBezTo>
                    <a:pt x="55" y="3"/>
                    <a:pt x="78" y="34"/>
                    <a:pt x="78" y="73"/>
                  </a:cubicBezTo>
                  <a:cubicBezTo>
                    <a:pt x="80" y="123"/>
                    <a:pt x="80" y="123"/>
                    <a:pt x="80" y="123"/>
                  </a:cubicBezTo>
                  <a:cubicBezTo>
                    <a:pt x="80" y="124"/>
                    <a:pt x="80" y="126"/>
                    <a:pt x="80" y="127"/>
                  </a:cubicBezTo>
                  <a:cubicBezTo>
                    <a:pt x="82" y="129"/>
                    <a:pt x="83" y="132"/>
                    <a:pt x="84" y="135"/>
                  </a:cubicBezTo>
                  <a:cubicBezTo>
                    <a:pt x="84" y="131"/>
                    <a:pt x="83" y="126"/>
                    <a:pt x="83" y="120"/>
                  </a:cubicBezTo>
                  <a:cubicBezTo>
                    <a:pt x="81" y="70"/>
                    <a:pt x="81" y="70"/>
                    <a:pt x="81" y="70"/>
                  </a:cubicBezTo>
                  <a:cubicBezTo>
                    <a:pt x="81" y="51"/>
                    <a:pt x="75" y="33"/>
                    <a:pt x="66" y="20"/>
                  </a:cubicBezTo>
                  <a:cubicBezTo>
                    <a:pt x="58" y="9"/>
                    <a:pt x="48" y="2"/>
                    <a:pt x="36" y="0"/>
                  </a:cubicBezTo>
                  <a:cubicBezTo>
                    <a:pt x="36" y="0"/>
                    <a:pt x="36" y="0"/>
                    <a:pt x="36" y="0"/>
                  </a:cubicBezTo>
                  <a:cubicBezTo>
                    <a:pt x="36" y="0"/>
                    <a:pt x="36" y="0"/>
                    <a:pt x="36" y="0"/>
                  </a:cubicBezTo>
                  <a:cubicBezTo>
                    <a:pt x="34" y="0"/>
                    <a:pt x="33" y="0"/>
                    <a:pt x="31" y="0"/>
                  </a:cubicBezTo>
                </a:path>
              </a:pathLst>
            </a:custGeom>
            <a:solidFill>
              <a:srgbClr val="A3CC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3">
              <a:extLst>
                <a:ext uri="{FF2B5EF4-FFF2-40B4-BE49-F238E27FC236}">
                  <a16:creationId xmlns:a16="http://schemas.microsoft.com/office/drawing/2014/main" id="{B7675728-3905-2192-7ADC-84596ED1B169}"/>
                </a:ext>
              </a:extLst>
            </p:cNvPr>
            <p:cNvSpPr>
              <a:spLocks/>
            </p:cNvSpPr>
            <p:nvPr/>
          </p:nvSpPr>
          <p:spPr bwMode="auto">
            <a:xfrm>
              <a:off x="5600700" y="3541713"/>
              <a:ext cx="46038" cy="482600"/>
            </a:xfrm>
            <a:custGeom>
              <a:avLst/>
              <a:gdLst>
                <a:gd name="T0" fmla="*/ 9 w 9"/>
                <a:gd name="T1" fmla="*/ 0 h 94"/>
                <a:gd name="T2" fmla="*/ 1 w 9"/>
                <a:gd name="T3" fmla="*/ 94 h 94"/>
                <a:gd name="T4" fmla="*/ 6 w 9"/>
                <a:gd name="T5" fmla="*/ 93 h 94"/>
                <a:gd name="T6" fmla="*/ 9 w 9"/>
                <a:gd name="T7" fmla="*/ 1 h 94"/>
                <a:gd name="T8" fmla="*/ 9 w 9"/>
                <a:gd name="T9" fmla="*/ 0 h 94"/>
              </a:gdLst>
              <a:ahLst/>
              <a:cxnLst>
                <a:cxn ang="0">
                  <a:pos x="T0" y="T1"/>
                </a:cxn>
                <a:cxn ang="0">
                  <a:pos x="T2" y="T3"/>
                </a:cxn>
                <a:cxn ang="0">
                  <a:pos x="T4" y="T5"/>
                </a:cxn>
                <a:cxn ang="0">
                  <a:pos x="T6" y="T7"/>
                </a:cxn>
                <a:cxn ang="0">
                  <a:pos x="T8" y="T9"/>
                </a:cxn>
              </a:cxnLst>
              <a:rect l="0" t="0" r="r" b="b"/>
              <a:pathLst>
                <a:path w="9" h="94">
                  <a:moveTo>
                    <a:pt x="9" y="0"/>
                  </a:moveTo>
                  <a:cubicBezTo>
                    <a:pt x="9" y="0"/>
                    <a:pt x="0" y="56"/>
                    <a:pt x="1" y="94"/>
                  </a:cubicBezTo>
                  <a:cubicBezTo>
                    <a:pt x="3" y="93"/>
                    <a:pt x="4" y="93"/>
                    <a:pt x="6" y="93"/>
                  </a:cubicBezTo>
                  <a:cubicBezTo>
                    <a:pt x="7" y="66"/>
                    <a:pt x="9" y="12"/>
                    <a:pt x="9" y="1"/>
                  </a:cubicBezTo>
                  <a:cubicBezTo>
                    <a:pt x="9" y="1"/>
                    <a:pt x="9" y="0"/>
                    <a:pt x="9" y="0"/>
                  </a:cubicBezTo>
                </a:path>
              </a:pathLst>
            </a:custGeom>
            <a:solidFill>
              <a:srgbClr val="6180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4">
              <a:extLst>
                <a:ext uri="{FF2B5EF4-FFF2-40B4-BE49-F238E27FC236}">
                  <a16:creationId xmlns:a16="http://schemas.microsoft.com/office/drawing/2014/main" id="{C45EECD1-538F-E869-AB10-6E9481316B72}"/>
                </a:ext>
              </a:extLst>
            </p:cNvPr>
            <p:cNvSpPr>
              <a:spLocks/>
            </p:cNvSpPr>
            <p:nvPr/>
          </p:nvSpPr>
          <p:spPr bwMode="auto">
            <a:xfrm>
              <a:off x="5913438" y="3541713"/>
              <a:ext cx="41275" cy="452438"/>
            </a:xfrm>
            <a:custGeom>
              <a:avLst/>
              <a:gdLst>
                <a:gd name="T0" fmla="*/ 0 w 8"/>
                <a:gd name="T1" fmla="*/ 0 h 88"/>
                <a:gd name="T2" fmla="*/ 0 w 8"/>
                <a:gd name="T3" fmla="*/ 1 h 88"/>
                <a:gd name="T4" fmla="*/ 3 w 8"/>
                <a:gd name="T5" fmla="*/ 88 h 88"/>
                <a:gd name="T6" fmla="*/ 3 w 8"/>
                <a:gd name="T7" fmla="*/ 88 h 88"/>
                <a:gd name="T8" fmla="*/ 8 w 8"/>
                <a:gd name="T9" fmla="*/ 88 h 88"/>
                <a:gd name="T10" fmla="*/ 0 w 8"/>
                <a:gd name="T11" fmla="*/ 0 h 88"/>
              </a:gdLst>
              <a:ahLst/>
              <a:cxnLst>
                <a:cxn ang="0">
                  <a:pos x="T0" y="T1"/>
                </a:cxn>
                <a:cxn ang="0">
                  <a:pos x="T2" y="T3"/>
                </a:cxn>
                <a:cxn ang="0">
                  <a:pos x="T4" y="T5"/>
                </a:cxn>
                <a:cxn ang="0">
                  <a:pos x="T6" y="T7"/>
                </a:cxn>
                <a:cxn ang="0">
                  <a:pos x="T8" y="T9"/>
                </a:cxn>
                <a:cxn ang="0">
                  <a:pos x="T10" y="T11"/>
                </a:cxn>
              </a:cxnLst>
              <a:rect l="0" t="0" r="r" b="b"/>
              <a:pathLst>
                <a:path w="8" h="88">
                  <a:moveTo>
                    <a:pt x="0" y="0"/>
                  </a:moveTo>
                  <a:cubicBezTo>
                    <a:pt x="0" y="0"/>
                    <a:pt x="0" y="1"/>
                    <a:pt x="0" y="1"/>
                  </a:cubicBezTo>
                  <a:cubicBezTo>
                    <a:pt x="0" y="12"/>
                    <a:pt x="2" y="61"/>
                    <a:pt x="3" y="88"/>
                  </a:cubicBezTo>
                  <a:cubicBezTo>
                    <a:pt x="3" y="88"/>
                    <a:pt x="3" y="88"/>
                    <a:pt x="3" y="88"/>
                  </a:cubicBezTo>
                  <a:cubicBezTo>
                    <a:pt x="5" y="88"/>
                    <a:pt x="6" y="88"/>
                    <a:pt x="8" y="88"/>
                  </a:cubicBezTo>
                  <a:cubicBezTo>
                    <a:pt x="8" y="51"/>
                    <a:pt x="0" y="0"/>
                    <a:pt x="0" y="0"/>
                  </a:cubicBezTo>
                </a:path>
              </a:pathLst>
            </a:custGeom>
            <a:solidFill>
              <a:srgbClr val="6180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5">
              <a:extLst>
                <a:ext uri="{FF2B5EF4-FFF2-40B4-BE49-F238E27FC236}">
                  <a16:creationId xmlns:a16="http://schemas.microsoft.com/office/drawing/2014/main" id="{8FC75F73-E714-AF4F-DCD2-CA7DA62D45ED}"/>
                </a:ext>
              </a:extLst>
            </p:cNvPr>
            <p:cNvSpPr>
              <a:spLocks/>
            </p:cNvSpPr>
            <p:nvPr/>
          </p:nvSpPr>
          <p:spPr bwMode="auto">
            <a:xfrm>
              <a:off x="5630863" y="3100388"/>
              <a:ext cx="323850" cy="312738"/>
            </a:xfrm>
            <a:custGeom>
              <a:avLst/>
              <a:gdLst>
                <a:gd name="T0" fmla="*/ 50 w 63"/>
                <a:gd name="T1" fmla="*/ 21 h 61"/>
                <a:gd name="T2" fmla="*/ 27 w 63"/>
                <a:gd name="T3" fmla="*/ 5 h 61"/>
                <a:gd name="T4" fmla="*/ 6 w 63"/>
                <a:gd name="T5" fmla="*/ 6 h 61"/>
                <a:gd name="T6" fmla="*/ 5 w 63"/>
                <a:gd name="T7" fmla="*/ 14 h 61"/>
                <a:gd name="T8" fmla="*/ 1 w 63"/>
                <a:gd name="T9" fmla="*/ 14 h 61"/>
                <a:gd name="T10" fmla="*/ 5 w 63"/>
                <a:gd name="T11" fmla="*/ 25 h 61"/>
                <a:gd name="T12" fmla="*/ 5 w 63"/>
                <a:gd name="T13" fmla="*/ 26 h 61"/>
                <a:gd name="T14" fmla="*/ 21 w 63"/>
                <a:gd name="T15" fmla="*/ 50 h 61"/>
                <a:gd name="T16" fmla="*/ 21 w 63"/>
                <a:gd name="T17" fmla="*/ 57 h 61"/>
                <a:gd name="T18" fmla="*/ 35 w 63"/>
                <a:gd name="T19" fmla="*/ 58 h 61"/>
                <a:gd name="T20" fmla="*/ 34 w 63"/>
                <a:gd name="T21" fmla="*/ 50 h 61"/>
                <a:gd name="T22" fmla="*/ 51 w 63"/>
                <a:gd name="T23" fmla="*/ 32 h 61"/>
                <a:gd name="T24" fmla="*/ 50 w 63"/>
                <a:gd name="T25" fmla="*/ 2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61">
                  <a:moveTo>
                    <a:pt x="50" y="21"/>
                  </a:moveTo>
                  <a:cubicBezTo>
                    <a:pt x="48" y="10"/>
                    <a:pt x="39" y="0"/>
                    <a:pt x="27" y="5"/>
                  </a:cubicBezTo>
                  <a:cubicBezTo>
                    <a:pt x="20" y="9"/>
                    <a:pt x="12" y="9"/>
                    <a:pt x="6" y="6"/>
                  </a:cubicBezTo>
                  <a:cubicBezTo>
                    <a:pt x="6" y="8"/>
                    <a:pt x="5" y="11"/>
                    <a:pt x="5" y="14"/>
                  </a:cubicBezTo>
                  <a:cubicBezTo>
                    <a:pt x="4" y="12"/>
                    <a:pt x="2" y="11"/>
                    <a:pt x="1" y="14"/>
                  </a:cubicBezTo>
                  <a:cubicBezTo>
                    <a:pt x="0" y="18"/>
                    <a:pt x="1" y="23"/>
                    <a:pt x="5" y="25"/>
                  </a:cubicBezTo>
                  <a:cubicBezTo>
                    <a:pt x="5" y="25"/>
                    <a:pt x="5" y="26"/>
                    <a:pt x="5" y="26"/>
                  </a:cubicBezTo>
                  <a:cubicBezTo>
                    <a:pt x="5" y="34"/>
                    <a:pt x="8" y="47"/>
                    <a:pt x="21" y="50"/>
                  </a:cubicBezTo>
                  <a:cubicBezTo>
                    <a:pt x="22" y="53"/>
                    <a:pt x="21" y="53"/>
                    <a:pt x="21" y="57"/>
                  </a:cubicBezTo>
                  <a:cubicBezTo>
                    <a:pt x="21" y="60"/>
                    <a:pt x="31" y="61"/>
                    <a:pt x="35" y="58"/>
                  </a:cubicBezTo>
                  <a:cubicBezTo>
                    <a:pt x="34" y="55"/>
                    <a:pt x="34" y="53"/>
                    <a:pt x="34" y="50"/>
                  </a:cubicBezTo>
                  <a:cubicBezTo>
                    <a:pt x="42" y="49"/>
                    <a:pt x="48" y="41"/>
                    <a:pt x="51" y="32"/>
                  </a:cubicBezTo>
                  <a:cubicBezTo>
                    <a:pt x="63" y="25"/>
                    <a:pt x="55" y="13"/>
                    <a:pt x="50" y="21"/>
                  </a:cubicBezTo>
                  <a:close/>
                </a:path>
              </a:pathLst>
            </a:custGeom>
            <a:solidFill>
              <a:srgbClr val="FFB4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6">
              <a:extLst>
                <a:ext uri="{FF2B5EF4-FFF2-40B4-BE49-F238E27FC236}">
                  <a16:creationId xmlns:a16="http://schemas.microsoft.com/office/drawing/2014/main" id="{CD6B9181-DF72-4303-0EA9-BCE3E0575171}"/>
                </a:ext>
              </a:extLst>
            </p:cNvPr>
            <p:cNvSpPr>
              <a:spLocks/>
            </p:cNvSpPr>
            <p:nvPr/>
          </p:nvSpPr>
          <p:spPr bwMode="auto">
            <a:xfrm>
              <a:off x="5476875" y="3984626"/>
              <a:ext cx="369888" cy="728663"/>
            </a:xfrm>
            <a:custGeom>
              <a:avLst/>
              <a:gdLst>
                <a:gd name="T0" fmla="*/ 69 w 72"/>
                <a:gd name="T1" fmla="*/ 30 h 142"/>
                <a:gd name="T2" fmla="*/ 51 w 72"/>
                <a:gd name="T3" fmla="*/ 36 h 142"/>
                <a:gd name="T4" fmla="*/ 43 w 72"/>
                <a:gd name="T5" fmla="*/ 37 h 142"/>
                <a:gd name="T6" fmla="*/ 48 w 72"/>
                <a:gd name="T7" fmla="*/ 88 h 142"/>
                <a:gd name="T8" fmla="*/ 51 w 72"/>
                <a:gd name="T9" fmla="*/ 140 h 142"/>
                <a:gd name="T10" fmla="*/ 41 w 72"/>
                <a:gd name="T11" fmla="*/ 142 h 142"/>
                <a:gd name="T12" fmla="*/ 4 w 72"/>
                <a:gd name="T13" fmla="*/ 45 h 142"/>
                <a:gd name="T14" fmla="*/ 14 w 72"/>
                <a:gd name="T15" fmla="*/ 12 h 142"/>
                <a:gd name="T16" fmla="*/ 63 w 72"/>
                <a:gd name="T17" fmla="*/ 7 h 142"/>
                <a:gd name="T18" fmla="*/ 69 w 72"/>
                <a:gd name="T19" fmla="*/ 3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2">
                  <a:moveTo>
                    <a:pt x="69" y="30"/>
                  </a:moveTo>
                  <a:cubicBezTo>
                    <a:pt x="67" y="36"/>
                    <a:pt x="58" y="36"/>
                    <a:pt x="51" y="36"/>
                  </a:cubicBezTo>
                  <a:cubicBezTo>
                    <a:pt x="46" y="35"/>
                    <a:pt x="42" y="35"/>
                    <a:pt x="43" y="37"/>
                  </a:cubicBezTo>
                  <a:cubicBezTo>
                    <a:pt x="47" y="52"/>
                    <a:pt x="48" y="70"/>
                    <a:pt x="48" y="88"/>
                  </a:cubicBezTo>
                  <a:cubicBezTo>
                    <a:pt x="49" y="104"/>
                    <a:pt x="49" y="122"/>
                    <a:pt x="51" y="140"/>
                  </a:cubicBezTo>
                  <a:cubicBezTo>
                    <a:pt x="41" y="142"/>
                    <a:pt x="41" y="142"/>
                    <a:pt x="41" y="142"/>
                  </a:cubicBezTo>
                  <a:cubicBezTo>
                    <a:pt x="23" y="107"/>
                    <a:pt x="10" y="79"/>
                    <a:pt x="4" y="45"/>
                  </a:cubicBezTo>
                  <a:cubicBezTo>
                    <a:pt x="2" y="35"/>
                    <a:pt x="0" y="19"/>
                    <a:pt x="14" y="12"/>
                  </a:cubicBezTo>
                  <a:cubicBezTo>
                    <a:pt x="28" y="6"/>
                    <a:pt x="51" y="0"/>
                    <a:pt x="63" y="7"/>
                  </a:cubicBezTo>
                  <a:cubicBezTo>
                    <a:pt x="69" y="10"/>
                    <a:pt x="72" y="18"/>
                    <a:pt x="69" y="30"/>
                  </a:cubicBezTo>
                </a:path>
              </a:pathLst>
            </a:custGeom>
            <a:solidFill>
              <a:srgbClr val="D15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7">
              <a:extLst>
                <a:ext uri="{FF2B5EF4-FFF2-40B4-BE49-F238E27FC236}">
                  <a16:creationId xmlns:a16="http://schemas.microsoft.com/office/drawing/2014/main" id="{7D9B9399-81D3-0D75-D1F5-6FAE7FCCAA82}"/>
                </a:ext>
              </a:extLst>
            </p:cNvPr>
            <p:cNvSpPr>
              <a:spLocks/>
            </p:cNvSpPr>
            <p:nvPr/>
          </p:nvSpPr>
          <p:spPr bwMode="auto">
            <a:xfrm>
              <a:off x="5708650" y="3963988"/>
              <a:ext cx="379413" cy="749300"/>
            </a:xfrm>
            <a:custGeom>
              <a:avLst/>
              <a:gdLst>
                <a:gd name="T0" fmla="*/ 49 w 74"/>
                <a:gd name="T1" fmla="*/ 144 h 146"/>
                <a:gd name="T2" fmla="*/ 41 w 74"/>
                <a:gd name="T3" fmla="*/ 43 h 146"/>
                <a:gd name="T4" fmla="*/ 65 w 74"/>
                <a:gd name="T5" fmla="*/ 31 h 146"/>
                <a:gd name="T6" fmla="*/ 13 w 74"/>
                <a:gd name="T7" fmla="*/ 15 h 146"/>
                <a:gd name="T8" fmla="*/ 2 w 74"/>
                <a:gd name="T9" fmla="*/ 42 h 146"/>
                <a:gd name="T10" fmla="*/ 39 w 74"/>
                <a:gd name="T11" fmla="*/ 146 h 146"/>
                <a:gd name="T12" fmla="*/ 49 w 74"/>
                <a:gd name="T13" fmla="*/ 144 h 146"/>
              </a:gdLst>
              <a:ahLst/>
              <a:cxnLst>
                <a:cxn ang="0">
                  <a:pos x="T0" y="T1"/>
                </a:cxn>
                <a:cxn ang="0">
                  <a:pos x="T2" y="T3"/>
                </a:cxn>
                <a:cxn ang="0">
                  <a:pos x="T4" y="T5"/>
                </a:cxn>
                <a:cxn ang="0">
                  <a:pos x="T6" y="T7"/>
                </a:cxn>
                <a:cxn ang="0">
                  <a:pos x="T8" y="T9"/>
                </a:cxn>
                <a:cxn ang="0">
                  <a:pos x="T10" y="T11"/>
                </a:cxn>
                <a:cxn ang="0">
                  <a:pos x="T12" y="T13"/>
                </a:cxn>
              </a:cxnLst>
              <a:rect l="0" t="0" r="r" b="b"/>
              <a:pathLst>
                <a:path w="74" h="146">
                  <a:moveTo>
                    <a:pt x="49" y="144"/>
                  </a:moveTo>
                  <a:cubicBezTo>
                    <a:pt x="45" y="107"/>
                    <a:pt x="50" y="72"/>
                    <a:pt x="41" y="43"/>
                  </a:cubicBezTo>
                  <a:cubicBezTo>
                    <a:pt x="39" y="36"/>
                    <a:pt x="61" y="43"/>
                    <a:pt x="65" y="31"/>
                  </a:cubicBezTo>
                  <a:cubicBezTo>
                    <a:pt x="74" y="4"/>
                    <a:pt x="38" y="0"/>
                    <a:pt x="13" y="15"/>
                  </a:cubicBezTo>
                  <a:cubicBezTo>
                    <a:pt x="4" y="21"/>
                    <a:pt x="0" y="33"/>
                    <a:pt x="2" y="42"/>
                  </a:cubicBezTo>
                  <a:cubicBezTo>
                    <a:pt x="9" y="76"/>
                    <a:pt x="21" y="111"/>
                    <a:pt x="39" y="146"/>
                  </a:cubicBezTo>
                  <a:cubicBezTo>
                    <a:pt x="49" y="144"/>
                    <a:pt x="49" y="144"/>
                    <a:pt x="49" y="144"/>
                  </a:cubicBezTo>
                </a:path>
              </a:pathLst>
            </a:custGeom>
            <a:solidFill>
              <a:srgbClr val="F971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28">
              <a:extLst>
                <a:ext uri="{FF2B5EF4-FFF2-40B4-BE49-F238E27FC236}">
                  <a16:creationId xmlns:a16="http://schemas.microsoft.com/office/drawing/2014/main" id="{2F8BFB62-5F96-5023-FF26-B1BBAD023116}"/>
                </a:ext>
              </a:extLst>
            </p:cNvPr>
            <p:cNvSpPr>
              <a:spLocks/>
            </p:cNvSpPr>
            <p:nvPr/>
          </p:nvSpPr>
          <p:spPr bwMode="auto">
            <a:xfrm>
              <a:off x="5646738" y="4019551"/>
              <a:ext cx="158750" cy="415925"/>
            </a:xfrm>
            <a:custGeom>
              <a:avLst/>
              <a:gdLst>
                <a:gd name="T0" fmla="*/ 30 w 31"/>
                <a:gd name="T1" fmla="*/ 0 h 81"/>
                <a:gd name="T2" fmla="*/ 14 w 31"/>
                <a:gd name="T3" fmla="*/ 7 h 81"/>
                <a:gd name="T4" fmla="*/ 2 w 31"/>
                <a:gd name="T5" fmla="*/ 34 h 81"/>
                <a:gd name="T6" fmla="*/ 15 w 31"/>
                <a:gd name="T7" fmla="*/ 81 h 81"/>
                <a:gd name="T8" fmla="*/ 13 w 31"/>
                <a:gd name="T9" fmla="*/ 49 h 81"/>
                <a:gd name="T10" fmla="*/ 12 w 31"/>
                <a:gd name="T11" fmla="*/ 41 h 81"/>
                <a:gd name="T12" fmla="*/ 10 w 31"/>
                <a:gd name="T13" fmla="*/ 30 h 81"/>
                <a:gd name="T14" fmla="*/ 10 w 31"/>
                <a:gd name="T15" fmla="*/ 30 h 81"/>
                <a:gd name="T16" fmla="*/ 13 w 31"/>
                <a:gd name="T17" fmla="*/ 29 h 81"/>
                <a:gd name="T18" fmla="*/ 25 w 31"/>
                <a:gd name="T19" fmla="*/ 4 h 81"/>
                <a:gd name="T20" fmla="*/ 31 w 31"/>
                <a:gd name="T21" fmla="*/ 1 h 81"/>
                <a:gd name="T22" fmla="*/ 30 w 31"/>
                <a:gd name="T23" fmla="*/ 0 h 81"/>
                <a:gd name="T24" fmla="*/ 30 w 31"/>
                <a:gd name="T25"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81">
                  <a:moveTo>
                    <a:pt x="30" y="0"/>
                  </a:moveTo>
                  <a:cubicBezTo>
                    <a:pt x="24" y="1"/>
                    <a:pt x="19" y="4"/>
                    <a:pt x="14" y="7"/>
                  </a:cubicBezTo>
                  <a:cubicBezTo>
                    <a:pt x="5" y="12"/>
                    <a:pt x="0" y="24"/>
                    <a:pt x="2" y="34"/>
                  </a:cubicBezTo>
                  <a:cubicBezTo>
                    <a:pt x="5" y="49"/>
                    <a:pt x="10" y="65"/>
                    <a:pt x="15" y="81"/>
                  </a:cubicBezTo>
                  <a:cubicBezTo>
                    <a:pt x="15" y="70"/>
                    <a:pt x="14" y="59"/>
                    <a:pt x="13" y="49"/>
                  </a:cubicBezTo>
                  <a:cubicBezTo>
                    <a:pt x="13" y="47"/>
                    <a:pt x="13" y="44"/>
                    <a:pt x="12" y="41"/>
                  </a:cubicBezTo>
                  <a:cubicBezTo>
                    <a:pt x="12" y="37"/>
                    <a:pt x="11" y="34"/>
                    <a:pt x="10" y="30"/>
                  </a:cubicBezTo>
                  <a:cubicBezTo>
                    <a:pt x="10" y="30"/>
                    <a:pt x="10" y="30"/>
                    <a:pt x="10" y="30"/>
                  </a:cubicBezTo>
                  <a:cubicBezTo>
                    <a:pt x="10" y="29"/>
                    <a:pt x="11" y="29"/>
                    <a:pt x="13" y="29"/>
                  </a:cubicBezTo>
                  <a:cubicBezTo>
                    <a:pt x="13" y="19"/>
                    <a:pt x="17" y="9"/>
                    <a:pt x="25" y="4"/>
                  </a:cubicBezTo>
                  <a:cubicBezTo>
                    <a:pt x="27" y="3"/>
                    <a:pt x="29" y="2"/>
                    <a:pt x="31" y="1"/>
                  </a:cubicBezTo>
                  <a:cubicBezTo>
                    <a:pt x="31" y="0"/>
                    <a:pt x="30" y="0"/>
                    <a:pt x="30" y="0"/>
                  </a:cubicBezTo>
                  <a:cubicBezTo>
                    <a:pt x="30" y="0"/>
                    <a:pt x="30" y="0"/>
                    <a:pt x="30" y="0"/>
                  </a:cubicBezTo>
                </a:path>
              </a:pathLst>
            </a:custGeom>
            <a:solidFill>
              <a:srgbClr val="CF46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29">
              <a:extLst>
                <a:ext uri="{FF2B5EF4-FFF2-40B4-BE49-F238E27FC236}">
                  <a16:creationId xmlns:a16="http://schemas.microsoft.com/office/drawing/2014/main" id="{371B6DCF-C173-DEAA-1DFF-1ACD21DFFA8C}"/>
                </a:ext>
              </a:extLst>
            </p:cNvPr>
            <p:cNvSpPr>
              <a:spLocks/>
            </p:cNvSpPr>
            <p:nvPr/>
          </p:nvSpPr>
          <p:spPr bwMode="auto">
            <a:xfrm>
              <a:off x="5713413" y="4024313"/>
              <a:ext cx="133350" cy="144463"/>
            </a:xfrm>
            <a:custGeom>
              <a:avLst/>
              <a:gdLst>
                <a:gd name="T0" fmla="*/ 18 w 26"/>
                <a:gd name="T1" fmla="*/ 0 h 28"/>
                <a:gd name="T2" fmla="*/ 18 w 26"/>
                <a:gd name="T3" fmla="*/ 0 h 28"/>
                <a:gd name="T4" fmla="*/ 12 w 26"/>
                <a:gd name="T5" fmla="*/ 3 h 28"/>
                <a:gd name="T6" fmla="*/ 0 w 26"/>
                <a:gd name="T7" fmla="*/ 28 h 28"/>
                <a:gd name="T8" fmla="*/ 1 w 26"/>
                <a:gd name="T9" fmla="*/ 28 h 28"/>
                <a:gd name="T10" fmla="*/ 5 w 26"/>
                <a:gd name="T11" fmla="*/ 28 h 28"/>
                <a:gd name="T12" fmla="*/ 8 w 26"/>
                <a:gd name="T13" fmla="*/ 28 h 28"/>
                <a:gd name="T14" fmla="*/ 23 w 26"/>
                <a:gd name="T15" fmla="*/ 22 h 28"/>
                <a:gd name="T16" fmla="*/ 18 w 26"/>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8">
                  <a:moveTo>
                    <a:pt x="18" y="0"/>
                  </a:moveTo>
                  <a:cubicBezTo>
                    <a:pt x="18" y="0"/>
                    <a:pt x="18" y="0"/>
                    <a:pt x="18" y="0"/>
                  </a:cubicBezTo>
                  <a:cubicBezTo>
                    <a:pt x="16" y="1"/>
                    <a:pt x="14" y="2"/>
                    <a:pt x="12" y="3"/>
                  </a:cubicBezTo>
                  <a:cubicBezTo>
                    <a:pt x="4" y="8"/>
                    <a:pt x="0" y="18"/>
                    <a:pt x="0" y="28"/>
                  </a:cubicBezTo>
                  <a:cubicBezTo>
                    <a:pt x="1" y="28"/>
                    <a:pt x="1" y="28"/>
                    <a:pt x="1" y="28"/>
                  </a:cubicBezTo>
                  <a:cubicBezTo>
                    <a:pt x="2" y="28"/>
                    <a:pt x="3" y="28"/>
                    <a:pt x="5" y="28"/>
                  </a:cubicBezTo>
                  <a:cubicBezTo>
                    <a:pt x="6" y="28"/>
                    <a:pt x="7" y="28"/>
                    <a:pt x="8" y="28"/>
                  </a:cubicBezTo>
                  <a:cubicBezTo>
                    <a:pt x="15" y="28"/>
                    <a:pt x="21" y="27"/>
                    <a:pt x="23" y="22"/>
                  </a:cubicBezTo>
                  <a:cubicBezTo>
                    <a:pt x="26" y="11"/>
                    <a:pt x="24" y="4"/>
                    <a:pt x="18" y="0"/>
                  </a:cubicBezTo>
                </a:path>
              </a:pathLst>
            </a:custGeom>
            <a:solidFill>
              <a:srgbClr val="F75E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0">
              <a:extLst>
                <a:ext uri="{FF2B5EF4-FFF2-40B4-BE49-F238E27FC236}">
                  <a16:creationId xmlns:a16="http://schemas.microsoft.com/office/drawing/2014/main" id="{8BEE29FF-82F9-7675-0775-E5D4FF5FAF80}"/>
                </a:ext>
              </a:extLst>
            </p:cNvPr>
            <p:cNvSpPr>
              <a:spLocks/>
            </p:cNvSpPr>
            <p:nvPr/>
          </p:nvSpPr>
          <p:spPr bwMode="auto">
            <a:xfrm>
              <a:off x="5708650" y="3963988"/>
              <a:ext cx="379413" cy="749300"/>
            </a:xfrm>
            <a:custGeom>
              <a:avLst/>
              <a:gdLst>
                <a:gd name="T0" fmla="*/ 49 w 74"/>
                <a:gd name="T1" fmla="*/ 144 h 146"/>
                <a:gd name="T2" fmla="*/ 41 w 74"/>
                <a:gd name="T3" fmla="*/ 43 h 146"/>
                <a:gd name="T4" fmla="*/ 65 w 74"/>
                <a:gd name="T5" fmla="*/ 31 h 146"/>
                <a:gd name="T6" fmla="*/ 13 w 74"/>
                <a:gd name="T7" fmla="*/ 15 h 146"/>
                <a:gd name="T8" fmla="*/ 2 w 74"/>
                <a:gd name="T9" fmla="*/ 42 h 146"/>
                <a:gd name="T10" fmla="*/ 39 w 74"/>
                <a:gd name="T11" fmla="*/ 146 h 146"/>
                <a:gd name="T12" fmla="*/ 49 w 74"/>
                <a:gd name="T13" fmla="*/ 144 h 146"/>
              </a:gdLst>
              <a:ahLst/>
              <a:cxnLst>
                <a:cxn ang="0">
                  <a:pos x="T0" y="T1"/>
                </a:cxn>
                <a:cxn ang="0">
                  <a:pos x="T2" y="T3"/>
                </a:cxn>
                <a:cxn ang="0">
                  <a:pos x="T4" y="T5"/>
                </a:cxn>
                <a:cxn ang="0">
                  <a:pos x="T6" y="T7"/>
                </a:cxn>
                <a:cxn ang="0">
                  <a:pos x="T8" y="T9"/>
                </a:cxn>
                <a:cxn ang="0">
                  <a:pos x="T10" y="T11"/>
                </a:cxn>
                <a:cxn ang="0">
                  <a:pos x="T12" y="T13"/>
                </a:cxn>
              </a:cxnLst>
              <a:rect l="0" t="0" r="r" b="b"/>
              <a:pathLst>
                <a:path w="74" h="146">
                  <a:moveTo>
                    <a:pt x="49" y="144"/>
                  </a:moveTo>
                  <a:cubicBezTo>
                    <a:pt x="45" y="107"/>
                    <a:pt x="50" y="72"/>
                    <a:pt x="41" y="43"/>
                  </a:cubicBezTo>
                  <a:cubicBezTo>
                    <a:pt x="39" y="36"/>
                    <a:pt x="61" y="43"/>
                    <a:pt x="65" y="31"/>
                  </a:cubicBezTo>
                  <a:cubicBezTo>
                    <a:pt x="74" y="4"/>
                    <a:pt x="38" y="0"/>
                    <a:pt x="13" y="15"/>
                  </a:cubicBezTo>
                  <a:cubicBezTo>
                    <a:pt x="4" y="21"/>
                    <a:pt x="0" y="33"/>
                    <a:pt x="2" y="42"/>
                  </a:cubicBezTo>
                  <a:cubicBezTo>
                    <a:pt x="9" y="76"/>
                    <a:pt x="21" y="111"/>
                    <a:pt x="39" y="146"/>
                  </a:cubicBezTo>
                  <a:lnTo>
                    <a:pt x="49" y="144"/>
                  </a:lnTo>
                  <a:close/>
                </a:path>
              </a:pathLst>
            </a:custGeom>
            <a:solidFill>
              <a:srgbClr val="F971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1">
              <a:extLst>
                <a:ext uri="{FF2B5EF4-FFF2-40B4-BE49-F238E27FC236}">
                  <a16:creationId xmlns:a16="http://schemas.microsoft.com/office/drawing/2014/main" id="{6F73FD7B-48A6-601F-40C1-F14C9F25922D}"/>
                </a:ext>
              </a:extLst>
            </p:cNvPr>
            <p:cNvSpPr>
              <a:spLocks/>
            </p:cNvSpPr>
            <p:nvPr/>
          </p:nvSpPr>
          <p:spPr bwMode="auto">
            <a:xfrm>
              <a:off x="5481638" y="4010026"/>
              <a:ext cx="581025" cy="30163"/>
            </a:xfrm>
            <a:custGeom>
              <a:avLst/>
              <a:gdLst>
                <a:gd name="T0" fmla="*/ 110 w 113"/>
                <a:gd name="T1" fmla="*/ 0 h 6"/>
                <a:gd name="T2" fmla="*/ 3 w 113"/>
                <a:gd name="T3" fmla="*/ 0 h 6"/>
                <a:gd name="T4" fmla="*/ 0 w 113"/>
                <a:gd name="T5" fmla="*/ 3 h 6"/>
                <a:gd name="T6" fmla="*/ 3 w 113"/>
                <a:gd name="T7" fmla="*/ 6 h 6"/>
                <a:gd name="T8" fmla="*/ 110 w 113"/>
                <a:gd name="T9" fmla="*/ 6 h 6"/>
                <a:gd name="T10" fmla="*/ 113 w 113"/>
                <a:gd name="T11" fmla="*/ 3 h 6"/>
                <a:gd name="T12" fmla="*/ 110 w 11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3" h="6">
                  <a:moveTo>
                    <a:pt x="110" y="0"/>
                  </a:moveTo>
                  <a:cubicBezTo>
                    <a:pt x="3" y="0"/>
                    <a:pt x="3" y="0"/>
                    <a:pt x="3" y="0"/>
                  </a:cubicBezTo>
                  <a:cubicBezTo>
                    <a:pt x="1" y="0"/>
                    <a:pt x="0" y="1"/>
                    <a:pt x="0" y="3"/>
                  </a:cubicBezTo>
                  <a:cubicBezTo>
                    <a:pt x="0" y="4"/>
                    <a:pt x="1" y="6"/>
                    <a:pt x="3" y="6"/>
                  </a:cubicBezTo>
                  <a:cubicBezTo>
                    <a:pt x="110" y="6"/>
                    <a:pt x="110" y="6"/>
                    <a:pt x="110" y="6"/>
                  </a:cubicBezTo>
                  <a:cubicBezTo>
                    <a:pt x="111" y="6"/>
                    <a:pt x="113" y="4"/>
                    <a:pt x="113" y="3"/>
                  </a:cubicBezTo>
                  <a:cubicBezTo>
                    <a:pt x="113" y="1"/>
                    <a:pt x="111" y="0"/>
                    <a:pt x="110" y="0"/>
                  </a:cubicBezTo>
                  <a:close/>
                </a:path>
              </a:pathLst>
            </a:custGeom>
            <a:solidFill>
              <a:srgbClr val="4A84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2">
              <a:extLst>
                <a:ext uri="{FF2B5EF4-FFF2-40B4-BE49-F238E27FC236}">
                  <a16:creationId xmlns:a16="http://schemas.microsoft.com/office/drawing/2014/main" id="{AE16BB3E-68D1-7B62-65C4-2DE771A1DA30}"/>
                </a:ext>
              </a:extLst>
            </p:cNvPr>
            <p:cNvSpPr>
              <a:spLocks/>
            </p:cNvSpPr>
            <p:nvPr/>
          </p:nvSpPr>
          <p:spPr bwMode="auto">
            <a:xfrm>
              <a:off x="5481638" y="3614738"/>
              <a:ext cx="581025" cy="395288"/>
            </a:xfrm>
            <a:custGeom>
              <a:avLst/>
              <a:gdLst>
                <a:gd name="T0" fmla="*/ 109 w 113"/>
                <a:gd name="T1" fmla="*/ 0 h 77"/>
                <a:gd name="T2" fmla="*/ 4 w 113"/>
                <a:gd name="T3" fmla="*/ 0 h 77"/>
                <a:gd name="T4" fmla="*/ 0 w 113"/>
                <a:gd name="T5" fmla="*/ 4 h 77"/>
                <a:gd name="T6" fmla="*/ 0 w 113"/>
                <a:gd name="T7" fmla="*/ 73 h 77"/>
                <a:gd name="T8" fmla="*/ 4 w 113"/>
                <a:gd name="T9" fmla="*/ 77 h 77"/>
                <a:gd name="T10" fmla="*/ 109 w 113"/>
                <a:gd name="T11" fmla="*/ 77 h 77"/>
                <a:gd name="T12" fmla="*/ 113 w 113"/>
                <a:gd name="T13" fmla="*/ 73 h 77"/>
                <a:gd name="T14" fmla="*/ 113 w 113"/>
                <a:gd name="T15" fmla="*/ 4 h 77"/>
                <a:gd name="T16" fmla="*/ 109 w 113"/>
                <a:gd name="T1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77">
                  <a:moveTo>
                    <a:pt x="109" y="0"/>
                  </a:moveTo>
                  <a:cubicBezTo>
                    <a:pt x="4" y="0"/>
                    <a:pt x="4" y="0"/>
                    <a:pt x="4" y="0"/>
                  </a:cubicBezTo>
                  <a:cubicBezTo>
                    <a:pt x="2" y="0"/>
                    <a:pt x="0" y="2"/>
                    <a:pt x="0" y="4"/>
                  </a:cubicBezTo>
                  <a:cubicBezTo>
                    <a:pt x="0" y="73"/>
                    <a:pt x="0" y="73"/>
                    <a:pt x="0" y="73"/>
                  </a:cubicBezTo>
                  <a:cubicBezTo>
                    <a:pt x="0" y="75"/>
                    <a:pt x="2" y="77"/>
                    <a:pt x="4" y="77"/>
                  </a:cubicBezTo>
                  <a:cubicBezTo>
                    <a:pt x="109" y="77"/>
                    <a:pt x="109" y="77"/>
                    <a:pt x="109" y="77"/>
                  </a:cubicBezTo>
                  <a:cubicBezTo>
                    <a:pt x="111" y="77"/>
                    <a:pt x="113" y="75"/>
                    <a:pt x="113" y="73"/>
                  </a:cubicBezTo>
                  <a:cubicBezTo>
                    <a:pt x="113" y="4"/>
                    <a:pt x="113" y="4"/>
                    <a:pt x="113" y="4"/>
                  </a:cubicBezTo>
                  <a:cubicBezTo>
                    <a:pt x="113" y="2"/>
                    <a:pt x="111" y="0"/>
                    <a:pt x="109" y="0"/>
                  </a:cubicBezTo>
                  <a:close/>
                </a:path>
              </a:pathLst>
            </a:custGeom>
            <a:solidFill>
              <a:srgbClr val="4CA1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Oval 33">
              <a:extLst>
                <a:ext uri="{FF2B5EF4-FFF2-40B4-BE49-F238E27FC236}">
                  <a16:creationId xmlns:a16="http://schemas.microsoft.com/office/drawing/2014/main" id="{4F19D22D-5C55-2CC0-72EC-53EE6CDC3DA9}"/>
                </a:ext>
              </a:extLst>
            </p:cNvPr>
            <p:cNvSpPr>
              <a:spLocks noChangeArrowheads="1"/>
            </p:cNvSpPr>
            <p:nvPr/>
          </p:nvSpPr>
          <p:spPr bwMode="auto">
            <a:xfrm>
              <a:off x="5692775" y="3732213"/>
              <a:ext cx="158750" cy="158750"/>
            </a:xfrm>
            <a:prstGeom prst="ellipse">
              <a:avLst/>
            </a:prstGeom>
            <a:solidFill>
              <a:srgbClr val="4A84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4">
              <a:extLst>
                <a:ext uri="{FF2B5EF4-FFF2-40B4-BE49-F238E27FC236}">
                  <a16:creationId xmlns:a16="http://schemas.microsoft.com/office/drawing/2014/main" id="{BF41A0B6-C68A-219C-DF7A-BDC1E02F1A31}"/>
                </a:ext>
              </a:extLst>
            </p:cNvPr>
            <p:cNvSpPr>
              <a:spLocks/>
            </p:cNvSpPr>
            <p:nvPr/>
          </p:nvSpPr>
          <p:spPr bwMode="auto">
            <a:xfrm>
              <a:off x="6299200" y="4159251"/>
              <a:ext cx="863600" cy="615950"/>
            </a:xfrm>
            <a:custGeom>
              <a:avLst/>
              <a:gdLst>
                <a:gd name="T0" fmla="*/ 0 w 168"/>
                <a:gd name="T1" fmla="*/ 0 h 120"/>
                <a:gd name="T2" fmla="*/ 17 w 168"/>
                <a:gd name="T3" fmla="*/ 114 h 120"/>
                <a:gd name="T4" fmla="*/ 24 w 168"/>
                <a:gd name="T5" fmla="*/ 120 h 120"/>
                <a:gd name="T6" fmla="*/ 145 w 168"/>
                <a:gd name="T7" fmla="*/ 120 h 120"/>
                <a:gd name="T8" fmla="*/ 151 w 168"/>
                <a:gd name="T9" fmla="*/ 114 h 120"/>
                <a:gd name="T10" fmla="*/ 168 w 168"/>
                <a:gd name="T11" fmla="*/ 0 h 120"/>
                <a:gd name="T12" fmla="*/ 0 w 168"/>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168" h="120">
                  <a:moveTo>
                    <a:pt x="0" y="0"/>
                  </a:moveTo>
                  <a:cubicBezTo>
                    <a:pt x="17" y="114"/>
                    <a:pt x="17" y="114"/>
                    <a:pt x="17" y="114"/>
                  </a:cubicBezTo>
                  <a:cubicBezTo>
                    <a:pt x="17" y="117"/>
                    <a:pt x="20" y="120"/>
                    <a:pt x="24" y="120"/>
                  </a:cubicBezTo>
                  <a:cubicBezTo>
                    <a:pt x="145" y="120"/>
                    <a:pt x="145" y="120"/>
                    <a:pt x="145" y="120"/>
                  </a:cubicBezTo>
                  <a:cubicBezTo>
                    <a:pt x="148" y="120"/>
                    <a:pt x="151" y="117"/>
                    <a:pt x="151" y="114"/>
                  </a:cubicBezTo>
                  <a:cubicBezTo>
                    <a:pt x="168" y="0"/>
                    <a:pt x="168" y="0"/>
                    <a:pt x="168" y="0"/>
                  </a:cubicBezTo>
                  <a:cubicBezTo>
                    <a:pt x="0" y="0"/>
                    <a:pt x="0" y="0"/>
                    <a:pt x="0" y="0"/>
                  </a:cubicBezTo>
                </a:path>
              </a:pathLst>
            </a:custGeom>
            <a:solidFill>
              <a:srgbClr val="4B48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5">
              <a:extLst>
                <a:ext uri="{FF2B5EF4-FFF2-40B4-BE49-F238E27FC236}">
                  <a16:creationId xmlns:a16="http://schemas.microsoft.com/office/drawing/2014/main" id="{24C92B1D-2D12-CC95-5310-812240DB87BB}"/>
                </a:ext>
              </a:extLst>
            </p:cNvPr>
            <p:cNvSpPr>
              <a:spLocks/>
            </p:cNvSpPr>
            <p:nvPr/>
          </p:nvSpPr>
          <p:spPr bwMode="auto">
            <a:xfrm>
              <a:off x="6391275" y="2046288"/>
              <a:ext cx="642938" cy="2138363"/>
            </a:xfrm>
            <a:custGeom>
              <a:avLst/>
              <a:gdLst>
                <a:gd name="T0" fmla="*/ 119 w 125"/>
                <a:gd name="T1" fmla="*/ 265 h 416"/>
                <a:gd name="T2" fmla="*/ 116 w 125"/>
                <a:gd name="T3" fmla="*/ 271 h 416"/>
                <a:gd name="T4" fmla="*/ 101 w 125"/>
                <a:gd name="T5" fmla="*/ 299 h 416"/>
                <a:gd name="T6" fmla="*/ 103 w 125"/>
                <a:gd name="T7" fmla="*/ 321 h 416"/>
                <a:gd name="T8" fmla="*/ 103 w 125"/>
                <a:gd name="T9" fmla="*/ 326 h 416"/>
                <a:gd name="T10" fmla="*/ 84 w 125"/>
                <a:gd name="T11" fmla="*/ 361 h 416"/>
                <a:gd name="T12" fmla="*/ 71 w 125"/>
                <a:gd name="T13" fmla="*/ 369 h 416"/>
                <a:gd name="T14" fmla="*/ 53 w 125"/>
                <a:gd name="T15" fmla="*/ 390 h 416"/>
                <a:gd name="T16" fmla="*/ 47 w 125"/>
                <a:gd name="T17" fmla="*/ 413 h 416"/>
                <a:gd name="T18" fmla="*/ 43 w 125"/>
                <a:gd name="T19" fmla="*/ 416 h 416"/>
                <a:gd name="T20" fmla="*/ 39 w 125"/>
                <a:gd name="T21" fmla="*/ 414 h 416"/>
                <a:gd name="T22" fmla="*/ 34 w 125"/>
                <a:gd name="T23" fmla="*/ 378 h 416"/>
                <a:gd name="T24" fmla="*/ 43 w 125"/>
                <a:gd name="T25" fmla="*/ 292 h 416"/>
                <a:gd name="T26" fmla="*/ 30 w 125"/>
                <a:gd name="T27" fmla="*/ 274 h 416"/>
                <a:gd name="T28" fmla="*/ 29 w 125"/>
                <a:gd name="T29" fmla="*/ 263 h 416"/>
                <a:gd name="T30" fmla="*/ 39 w 125"/>
                <a:gd name="T31" fmla="*/ 235 h 416"/>
                <a:gd name="T32" fmla="*/ 11 w 125"/>
                <a:gd name="T33" fmla="*/ 171 h 416"/>
                <a:gd name="T34" fmla="*/ 14 w 125"/>
                <a:gd name="T35" fmla="*/ 114 h 416"/>
                <a:gd name="T36" fmla="*/ 6 w 125"/>
                <a:gd name="T37" fmla="*/ 48 h 416"/>
                <a:gd name="T38" fmla="*/ 56 w 125"/>
                <a:gd name="T39" fmla="*/ 11 h 416"/>
                <a:gd name="T40" fmla="*/ 106 w 125"/>
                <a:gd name="T41" fmla="*/ 77 h 416"/>
                <a:gd name="T42" fmla="*/ 111 w 125"/>
                <a:gd name="T43" fmla="*/ 95 h 416"/>
                <a:gd name="T44" fmla="*/ 103 w 125"/>
                <a:gd name="T45" fmla="*/ 153 h 416"/>
                <a:gd name="T46" fmla="*/ 103 w 125"/>
                <a:gd name="T47" fmla="*/ 189 h 416"/>
                <a:gd name="T48" fmla="*/ 109 w 125"/>
                <a:gd name="T49" fmla="*/ 210 h 416"/>
                <a:gd name="T50" fmla="*/ 111 w 125"/>
                <a:gd name="T51" fmla="*/ 215 h 416"/>
                <a:gd name="T52" fmla="*/ 119 w 125"/>
                <a:gd name="T53" fmla="*/ 265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5" h="416">
                  <a:moveTo>
                    <a:pt x="119" y="265"/>
                  </a:moveTo>
                  <a:cubicBezTo>
                    <a:pt x="118" y="267"/>
                    <a:pt x="117" y="269"/>
                    <a:pt x="116" y="271"/>
                  </a:cubicBezTo>
                  <a:cubicBezTo>
                    <a:pt x="111" y="281"/>
                    <a:pt x="103" y="287"/>
                    <a:pt x="101" y="299"/>
                  </a:cubicBezTo>
                  <a:cubicBezTo>
                    <a:pt x="100" y="306"/>
                    <a:pt x="102" y="314"/>
                    <a:pt x="103" y="321"/>
                  </a:cubicBezTo>
                  <a:cubicBezTo>
                    <a:pt x="103" y="323"/>
                    <a:pt x="103" y="324"/>
                    <a:pt x="103" y="326"/>
                  </a:cubicBezTo>
                  <a:cubicBezTo>
                    <a:pt x="103" y="346"/>
                    <a:pt x="94" y="354"/>
                    <a:pt x="84" y="361"/>
                  </a:cubicBezTo>
                  <a:cubicBezTo>
                    <a:pt x="80" y="364"/>
                    <a:pt x="75" y="366"/>
                    <a:pt x="71" y="369"/>
                  </a:cubicBezTo>
                  <a:cubicBezTo>
                    <a:pt x="64" y="374"/>
                    <a:pt x="58" y="380"/>
                    <a:pt x="53" y="390"/>
                  </a:cubicBezTo>
                  <a:cubicBezTo>
                    <a:pt x="50" y="396"/>
                    <a:pt x="48" y="403"/>
                    <a:pt x="47" y="413"/>
                  </a:cubicBezTo>
                  <a:cubicBezTo>
                    <a:pt x="46" y="415"/>
                    <a:pt x="45" y="416"/>
                    <a:pt x="43" y="416"/>
                  </a:cubicBezTo>
                  <a:cubicBezTo>
                    <a:pt x="41" y="416"/>
                    <a:pt x="39" y="415"/>
                    <a:pt x="39" y="414"/>
                  </a:cubicBezTo>
                  <a:cubicBezTo>
                    <a:pt x="33" y="400"/>
                    <a:pt x="32" y="388"/>
                    <a:pt x="34" y="378"/>
                  </a:cubicBezTo>
                  <a:cubicBezTo>
                    <a:pt x="40" y="348"/>
                    <a:pt x="66" y="328"/>
                    <a:pt x="43" y="292"/>
                  </a:cubicBezTo>
                  <a:cubicBezTo>
                    <a:pt x="38" y="285"/>
                    <a:pt x="32" y="280"/>
                    <a:pt x="30" y="274"/>
                  </a:cubicBezTo>
                  <a:cubicBezTo>
                    <a:pt x="29" y="271"/>
                    <a:pt x="28" y="267"/>
                    <a:pt x="29" y="263"/>
                  </a:cubicBezTo>
                  <a:cubicBezTo>
                    <a:pt x="30" y="253"/>
                    <a:pt x="36" y="245"/>
                    <a:pt x="39" y="235"/>
                  </a:cubicBezTo>
                  <a:cubicBezTo>
                    <a:pt x="49" y="209"/>
                    <a:pt x="24" y="193"/>
                    <a:pt x="11" y="171"/>
                  </a:cubicBezTo>
                  <a:cubicBezTo>
                    <a:pt x="0" y="154"/>
                    <a:pt x="8" y="132"/>
                    <a:pt x="14" y="114"/>
                  </a:cubicBezTo>
                  <a:cubicBezTo>
                    <a:pt x="21" y="91"/>
                    <a:pt x="6" y="70"/>
                    <a:pt x="6" y="48"/>
                  </a:cubicBezTo>
                  <a:cubicBezTo>
                    <a:pt x="6" y="25"/>
                    <a:pt x="27" y="0"/>
                    <a:pt x="56" y="11"/>
                  </a:cubicBezTo>
                  <a:cubicBezTo>
                    <a:pt x="85" y="21"/>
                    <a:pt x="95" y="53"/>
                    <a:pt x="106" y="77"/>
                  </a:cubicBezTo>
                  <a:cubicBezTo>
                    <a:pt x="109" y="83"/>
                    <a:pt x="110" y="89"/>
                    <a:pt x="111" y="95"/>
                  </a:cubicBezTo>
                  <a:cubicBezTo>
                    <a:pt x="113" y="114"/>
                    <a:pt x="106" y="133"/>
                    <a:pt x="103" y="153"/>
                  </a:cubicBezTo>
                  <a:cubicBezTo>
                    <a:pt x="101" y="165"/>
                    <a:pt x="100" y="177"/>
                    <a:pt x="103" y="189"/>
                  </a:cubicBezTo>
                  <a:cubicBezTo>
                    <a:pt x="104" y="196"/>
                    <a:pt x="106" y="203"/>
                    <a:pt x="109" y="210"/>
                  </a:cubicBezTo>
                  <a:cubicBezTo>
                    <a:pt x="110" y="212"/>
                    <a:pt x="111" y="213"/>
                    <a:pt x="111" y="215"/>
                  </a:cubicBezTo>
                  <a:cubicBezTo>
                    <a:pt x="119" y="231"/>
                    <a:pt x="125" y="246"/>
                    <a:pt x="119" y="265"/>
                  </a:cubicBezTo>
                </a:path>
              </a:pathLst>
            </a:custGeom>
            <a:solidFill>
              <a:srgbClr val="8988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6">
              <a:extLst>
                <a:ext uri="{FF2B5EF4-FFF2-40B4-BE49-F238E27FC236}">
                  <a16:creationId xmlns:a16="http://schemas.microsoft.com/office/drawing/2014/main" id="{5AD329D5-820A-9BA7-BC1A-3F18254D554A}"/>
                </a:ext>
              </a:extLst>
            </p:cNvPr>
            <p:cNvSpPr>
              <a:spLocks/>
            </p:cNvSpPr>
            <p:nvPr/>
          </p:nvSpPr>
          <p:spPr bwMode="auto">
            <a:xfrm>
              <a:off x="6607175" y="2138363"/>
              <a:ext cx="185738" cy="1651000"/>
            </a:xfrm>
            <a:custGeom>
              <a:avLst/>
              <a:gdLst>
                <a:gd name="T0" fmla="*/ 2 w 36"/>
                <a:gd name="T1" fmla="*/ 0 h 321"/>
                <a:gd name="T2" fmla="*/ 1 w 36"/>
                <a:gd name="T3" fmla="*/ 3 h 321"/>
                <a:gd name="T4" fmla="*/ 19 w 36"/>
                <a:gd name="T5" fmla="*/ 37 h 321"/>
                <a:gd name="T6" fmla="*/ 22 w 36"/>
                <a:gd name="T7" fmla="*/ 55 h 321"/>
                <a:gd name="T8" fmla="*/ 19 w 36"/>
                <a:gd name="T9" fmla="*/ 73 h 321"/>
                <a:gd name="T10" fmla="*/ 13 w 36"/>
                <a:gd name="T11" fmla="*/ 107 h 321"/>
                <a:gd name="T12" fmla="*/ 17 w 36"/>
                <a:gd name="T13" fmla="*/ 123 h 321"/>
                <a:gd name="T14" fmla="*/ 20 w 36"/>
                <a:gd name="T15" fmla="*/ 131 h 321"/>
                <a:gd name="T16" fmla="*/ 19 w 36"/>
                <a:gd name="T17" fmla="*/ 141 h 321"/>
                <a:gd name="T18" fmla="*/ 13 w 36"/>
                <a:gd name="T19" fmla="*/ 157 h 321"/>
                <a:gd name="T20" fmla="*/ 14 w 36"/>
                <a:gd name="T21" fmla="*/ 172 h 321"/>
                <a:gd name="T22" fmla="*/ 20 w 36"/>
                <a:gd name="T23" fmla="*/ 205 h 321"/>
                <a:gd name="T24" fmla="*/ 19 w 36"/>
                <a:gd name="T25" fmla="*/ 222 h 321"/>
                <a:gd name="T26" fmla="*/ 18 w 36"/>
                <a:gd name="T27" fmla="*/ 238 h 321"/>
                <a:gd name="T28" fmla="*/ 25 w 36"/>
                <a:gd name="T29" fmla="*/ 253 h 321"/>
                <a:gd name="T30" fmla="*/ 32 w 36"/>
                <a:gd name="T31" fmla="*/ 270 h 321"/>
                <a:gd name="T32" fmla="*/ 26 w 36"/>
                <a:gd name="T33" fmla="*/ 317 h 321"/>
                <a:gd name="T34" fmla="*/ 28 w 36"/>
                <a:gd name="T35" fmla="*/ 321 h 321"/>
                <a:gd name="T36" fmla="*/ 36 w 36"/>
                <a:gd name="T37" fmla="*/ 283 h 321"/>
                <a:gd name="T38" fmla="*/ 33 w 36"/>
                <a:gd name="T39" fmla="*/ 265 h 321"/>
                <a:gd name="T40" fmla="*/ 25 w 36"/>
                <a:gd name="T41" fmla="*/ 249 h 321"/>
                <a:gd name="T42" fmla="*/ 19 w 36"/>
                <a:gd name="T43" fmla="*/ 232 h 321"/>
                <a:gd name="T44" fmla="*/ 23 w 36"/>
                <a:gd name="T45" fmla="*/ 214 h 321"/>
                <a:gd name="T46" fmla="*/ 18 w 36"/>
                <a:gd name="T47" fmla="*/ 181 h 321"/>
                <a:gd name="T48" fmla="*/ 15 w 36"/>
                <a:gd name="T49" fmla="*/ 165 h 321"/>
                <a:gd name="T50" fmla="*/ 19 w 36"/>
                <a:gd name="T51" fmla="*/ 147 h 321"/>
                <a:gd name="T52" fmla="*/ 22 w 36"/>
                <a:gd name="T53" fmla="*/ 131 h 321"/>
                <a:gd name="T54" fmla="*/ 17 w 36"/>
                <a:gd name="T55" fmla="*/ 114 h 321"/>
                <a:gd name="T56" fmla="*/ 21 w 36"/>
                <a:gd name="T57" fmla="*/ 78 h 321"/>
                <a:gd name="T58" fmla="*/ 25 w 36"/>
                <a:gd name="T59" fmla="*/ 58 h 321"/>
                <a:gd name="T60" fmla="*/ 22 w 36"/>
                <a:gd name="T61" fmla="*/ 38 h 321"/>
                <a:gd name="T62" fmla="*/ 3 w 36"/>
                <a:gd name="T63" fmla="*/ 1 h 321"/>
                <a:gd name="T64" fmla="*/ 2 w 36"/>
                <a:gd name="T65"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321">
                  <a:moveTo>
                    <a:pt x="2" y="0"/>
                  </a:moveTo>
                  <a:cubicBezTo>
                    <a:pt x="1" y="0"/>
                    <a:pt x="0" y="2"/>
                    <a:pt x="1" y="3"/>
                  </a:cubicBezTo>
                  <a:cubicBezTo>
                    <a:pt x="8" y="14"/>
                    <a:pt x="15" y="25"/>
                    <a:pt x="19" y="37"/>
                  </a:cubicBezTo>
                  <a:cubicBezTo>
                    <a:pt x="21" y="42"/>
                    <a:pt x="22" y="49"/>
                    <a:pt x="22" y="55"/>
                  </a:cubicBezTo>
                  <a:cubicBezTo>
                    <a:pt x="22" y="61"/>
                    <a:pt x="21" y="67"/>
                    <a:pt x="19" y="73"/>
                  </a:cubicBezTo>
                  <a:cubicBezTo>
                    <a:pt x="17" y="84"/>
                    <a:pt x="13" y="95"/>
                    <a:pt x="13" y="107"/>
                  </a:cubicBezTo>
                  <a:cubicBezTo>
                    <a:pt x="13" y="112"/>
                    <a:pt x="15" y="117"/>
                    <a:pt x="17" y="123"/>
                  </a:cubicBezTo>
                  <a:cubicBezTo>
                    <a:pt x="18" y="125"/>
                    <a:pt x="19" y="128"/>
                    <a:pt x="20" y="131"/>
                  </a:cubicBezTo>
                  <a:cubicBezTo>
                    <a:pt x="20" y="135"/>
                    <a:pt x="20" y="138"/>
                    <a:pt x="19" y="141"/>
                  </a:cubicBezTo>
                  <a:cubicBezTo>
                    <a:pt x="17" y="146"/>
                    <a:pt x="14" y="151"/>
                    <a:pt x="13" y="157"/>
                  </a:cubicBezTo>
                  <a:cubicBezTo>
                    <a:pt x="12" y="162"/>
                    <a:pt x="13" y="167"/>
                    <a:pt x="14" y="172"/>
                  </a:cubicBezTo>
                  <a:cubicBezTo>
                    <a:pt x="15" y="183"/>
                    <a:pt x="19" y="194"/>
                    <a:pt x="20" y="205"/>
                  </a:cubicBezTo>
                  <a:cubicBezTo>
                    <a:pt x="21" y="211"/>
                    <a:pt x="20" y="216"/>
                    <a:pt x="19" y="222"/>
                  </a:cubicBezTo>
                  <a:cubicBezTo>
                    <a:pt x="17" y="227"/>
                    <a:pt x="16" y="232"/>
                    <a:pt x="18" y="238"/>
                  </a:cubicBezTo>
                  <a:cubicBezTo>
                    <a:pt x="19" y="243"/>
                    <a:pt x="22" y="248"/>
                    <a:pt x="25" y="253"/>
                  </a:cubicBezTo>
                  <a:cubicBezTo>
                    <a:pt x="28" y="258"/>
                    <a:pt x="30" y="264"/>
                    <a:pt x="32" y="270"/>
                  </a:cubicBezTo>
                  <a:cubicBezTo>
                    <a:pt x="36" y="286"/>
                    <a:pt x="32" y="302"/>
                    <a:pt x="26" y="317"/>
                  </a:cubicBezTo>
                  <a:cubicBezTo>
                    <a:pt x="26" y="319"/>
                    <a:pt x="27" y="320"/>
                    <a:pt x="28" y="321"/>
                  </a:cubicBezTo>
                  <a:cubicBezTo>
                    <a:pt x="33" y="309"/>
                    <a:pt x="36" y="296"/>
                    <a:pt x="36" y="283"/>
                  </a:cubicBezTo>
                  <a:cubicBezTo>
                    <a:pt x="36" y="277"/>
                    <a:pt x="35" y="271"/>
                    <a:pt x="33" y="265"/>
                  </a:cubicBezTo>
                  <a:cubicBezTo>
                    <a:pt x="31" y="260"/>
                    <a:pt x="28" y="254"/>
                    <a:pt x="25" y="249"/>
                  </a:cubicBezTo>
                  <a:cubicBezTo>
                    <a:pt x="22" y="244"/>
                    <a:pt x="19" y="238"/>
                    <a:pt x="19" y="232"/>
                  </a:cubicBezTo>
                  <a:cubicBezTo>
                    <a:pt x="20" y="225"/>
                    <a:pt x="22" y="220"/>
                    <a:pt x="23" y="214"/>
                  </a:cubicBezTo>
                  <a:cubicBezTo>
                    <a:pt x="23" y="202"/>
                    <a:pt x="20" y="192"/>
                    <a:pt x="18" y="181"/>
                  </a:cubicBezTo>
                  <a:cubicBezTo>
                    <a:pt x="16" y="176"/>
                    <a:pt x="15" y="170"/>
                    <a:pt x="15" y="165"/>
                  </a:cubicBezTo>
                  <a:cubicBezTo>
                    <a:pt x="15" y="158"/>
                    <a:pt x="17" y="153"/>
                    <a:pt x="19" y="147"/>
                  </a:cubicBezTo>
                  <a:cubicBezTo>
                    <a:pt x="22" y="142"/>
                    <a:pt x="23" y="137"/>
                    <a:pt x="22" y="131"/>
                  </a:cubicBezTo>
                  <a:cubicBezTo>
                    <a:pt x="21" y="125"/>
                    <a:pt x="18" y="120"/>
                    <a:pt x="17" y="114"/>
                  </a:cubicBezTo>
                  <a:cubicBezTo>
                    <a:pt x="14" y="102"/>
                    <a:pt x="18" y="89"/>
                    <a:pt x="21" y="78"/>
                  </a:cubicBezTo>
                  <a:cubicBezTo>
                    <a:pt x="23" y="71"/>
                    <a:pt x="24" y="65"/>
                    <a:pt x="25" y="58"/>
                  </a:cubicBezTo>
                  <a:cubicBezTo>
                    <a:pt x="25" y="51"/>
                    <a:pt x="24" y="45"/>
                    <a:pt x="22" y="38"/>
                  </a:cubicBezTo>
                  <a:cubicBezTo>
                    <a:pt x="18" y="25"/>
                    <a:pt x="10" y="13"/>
                    <a:pt x="3" y="1"/>
                  </a:cubicBezTo>
                  <a:cubicBezTo>
                    <a:pt x="2" y="0"/>
                    <a:pt x="2" y="0"/>
                    <a:pt x="2" y="0"/>
                  </a:cubicBezTo>
                </a:path>
              </a:pathLst>
            </a:custGeom>
            <a:solidFill>
              <a:srgbClr val="9BAE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7">
              <a:extLst>
                <a:ext uri="{FF2B5EF4-FFF2-40B4-BE49-F238E27FC236}">
                  <a16:creationId xmlns:a16="http://schemas.microsoft.com/office/drawing/2014/main" id="{71D28B9D-CFCB-2601-CB0A-502EDFBAEDE5}"/>
                </a:ext>
              </a:extLst>
            </p:cNvPr>
            <p:cNvSpPr>
              <a:spLocks noEditPoints="1"/>
            </p:cNvSpPr>
            <p:nvPr/>
          </p:nvSpPr>
          <p:spPr bwMode="auto">
            <a:xfrm>
              <a:off x="6545263" y="3454401"/>
              <a:ext cx="236538" cy="514350"/>
            </a:xfrm>
            <a:custGeom>
              <a:avLst/>
              <a:gdLst>
                <a:gd name="T0" fmla="*/ 40 w 46"/>
                <a:gd name="T1" fmla="*/ 65 h 100"/>
                <a:gd name="T2" fmla="*/ 34 w 46"/>
                <a:gd name="T3" fmla="*/ 77 h 100"/>
                <a:gd name="T4" fmla="*/ 37 w 46"/>
                <a:gd name="T5" fmla="*/ 89 h 100"/>
                <a:gd name="T6" fmla="*/ 35 w 46"/>
                <a:gd name="T7" fmla="*/ 100 h 100"/>
                <a:gd name="T8" fmla="*/ 41 w 46"/>
                <a:gd name="T9" fmla="*/ 95 h 100"/>
                <a:gd name="T10" fmla="*/ 40 w 46"/>
                <a:gd name="T11" fmla="*/ 66 h 100"/>
                <a:gd name="T12" fmla="*/ 40 w 46"/>
                <a:gd name="T13" fmla="*/ 65 h 100"/>
                <a:gd name="T14" fmla="*/ 0 w 46"/>
                <a:gd name="T15" fmla="*/ 0 h 100"/>
                <a:gd name="T16" fmla="*/ 9 w 46"/>
                <a:gd name="T17" fmla="*/ 13 h 100"/>
                <a:gd name="T18" fmla="*/ 25 w 46"/>
                <a:gd name="T19" fmla="*/ 22 h 100"/>
                <a:gd name="T20" fmla="*/ 33 w 46"/>
                <a:gd name="T21" fmla="*/ 73 h 100"/>
                <a:gd name="T22" fmla="*/ 33 w 46"/>
                <a:gd name="T23" fmla="*/ 73 h 100"/>
                <a:gd name="T24" fmla="*/ 38 w 46"/>
                <a:gd name="T25" fmla="*/ 61 h 100"/>
                <a:gd name="T26" fmla="*/ 32 w 46"/>
                <a:gd name="T27" fmla="*/ 15 h 100"/>
                <a:gd name="T28" fmla="*/ 0 w 46"/>
                <a:gd name="T29"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00">
                  <a:moveTo>
                    <a:pt x="40" y="65"/>
                  </a:moveTo>
                  <a:cubicBezTo>
                    <a:pt x="38" y="69"/>
                    <a:pt x="36" y="73"/>
                    <a:pt x="34" y="77"/>
                  </a:cubicBezTo>
                  <a:cubicBezTo>
                    <a:pt x="36" y="81"/>
                    <a:pt x="37" y="85"/>
                    <a:pt x="37" y="89"/>
                  </a:cubicBezTo>
                  <a:cubicBezTo>
                    <a:pt x="37" y="93"/>
                    <a:pt x="36" y="96"/>
                    <a:pt x="35" y="100"/>
                  </a:cubicBezTo>
                  <a:cubicBezTo>
                    <a:pt x="37" y="98"/>
                    <a:pt x="39" y="97"/>
                    <a:pt x="41" y="95"/>
                  </a:cubicBezTo>
                  <a:cubicBezTo>
                    <a:pt x="44" y="86"/>
                    <a:pt x="46" y="79"/>
                    <a:pt x="40" y="66"/>
                  </a:cubicBezTo>
                  <a:cubicBezTo>
                    <a:pt x="40" y="65"/>
                    <a:pt x="40" y="65"/>
                    <a:pt x="40" y="65"/>
                  </a:cubicBezTo>
                  <a:moveTo>
                    <a:pt x="0" y="0"/>
                  </a:moveTo>
                  <a:cubicBezTo>
                    <a:pt x="2" y="5"/>
                    <a:pt x="5" y="8"/>
                    <a:pt x="9" y="13"/>
                  </a:cubicBezTo>
                  <a:cubicBezTo>
                    <a:pt x="15" y="14"/>
                    <a:pt x="20" y="16"/>
                    <a:pt x="25" y="22"/>
                  </a:cubicBezTo>
                  <a:cubicBezTo>
                    <a:pt x="32" y="35"/>
                    <a:pt x="25" y="56"/>
                    <a:pt x="33" y="73"/>
                  </a:cubicBezTo>
                  <a:cubicBezTo>
                    <a:pt x="33" y="73"/>
                    <a:pt x="33" y="73"/>
                    <a:pt x="33" y="73"/>
                  </a:cubicBezTo>
                  <a:cubicBezTo>
                    <a:pt x="35" y="69"/>
                    <a:pt x="36" y="65"/>
                    <a:pt x="38" y="61"/>
                  </a:cubicBezTo>
                  <a:cubicBezTo>
                    <a:pt x="33" y="45"/>
                    <a:pt x="39" y="26"/>
                    <a:pt x="32" y="15"/>
                  </a:cubicBezTo>
                  <a:cubicBezTo>
                    <a:pt x="24" y="3"/>
                    <a:pt x="13" y="8"/>
                    <a:pt x="0" y="0"/>
                  </a:cubicBezTo>
                </a:path>
              </a:pathLst>
            </a:custGeom>
            <a:solidFill>
              <a:srgbClr val="6865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8">
              <a:extLst>
                <a:ext uri="{FF2B5EF4-FFF2-40B4-BE49-F238E27FC236}">
                  <a16:creationId xmlns:a16="http://schemas.microsoft.com/office/drawing/2014/main" id="{1A857974-1087-1731-B54C-6DA3FE3C416E}"/>
                </a:ext>
              </a:extLst>
            </p:cNvPr>
            <p:cNvSpPr>
              <a:spLocks/>
            </p:cNvSpPr>
            <p:nvPr/>
          </p:nvSpPr>
          <p:spPr bwMode="auto">
            <a:xfrm>
              <a:off x="6715125" y="3768726"/>
              <a:ext cx="36513" cy="80963"/>
            </a:xfrm>
            <a:custGeom>
              <a:avLst/>
              <a:gdLst>
                <a:gd name="T0" fmla="*/ 5 w 7"/>
                <a:gd name="T1" fmla="*/ 0 h 16"/>
                <a:gd name="T2" fmla="*/ 0 w 7"/>
                <a:gd name="T3" fmla="*/ 12 h 16"/>
                <a:gd name="T4" fmla="*/ 1 w 7"/>
                <a:gd name="T5" fmla="*/ 16 h 16"/>
                <a:gd name="T6" fmla="*/ 7 w 7"/>
                <a:gd name="T7" fmla="*/ 4 h 16"/>
                <a:gd name="T8" fmla="*/ 5 w 7"/>
                <a:gd name="T9" fmla="*/ 0 h 16"/>
              </a:gdLst>
              <a:ahLst/>
              <a:cxnLst>
                <a:cxn ang="0">
                  <a:pos x="T0" y="T1"/>
                </a:cxn>
                <a:cxn ang="0">
                  <a:pos x="T2" y="T3"/>
                </a:cxn>
                <a:cxn ang="0">
                  <a:pos x="T4" y="T5"/>
                </a:cxn>
                <a:cxn ang="0">
                  <a:pos x="T6" y="T7"/>
                </a:cxn>
                <a:cxn ang="0">
                  <a:pos x="T8" y="T9"/>
                </a:cxn>
              </a:cxnLst>
              <a:rect l="0" t="0" r="r" b="b"/>
              <a:pathLst>
                <a:path w="7" h="16">
                  <a:moveTo>
                    <a:pt x="5" y="0"/>
                  </a:moveTo>
                  <a:cubicBezTo>
                    <a:pt x="3" y="4"/>
                    <a:pt x="2" y="8"/>
                    <a:pt x="0" y="12"/>
                  </a:cubicBezTo>
                  <a:cubicBezTo>
                    <a:pt x="0" y="13"/>
                    <a:pt x="1" y="15"/>
                    <a:pt x="1" y="16"/>
                  </a:cubicBezTo>
                  <a:cubicBezTo>
                    <a:pt x="3" y="12"/>
                    <a:pt x="5" y="8"/>
                    <a:pt x="7" y="4"/>
                  </a:cubicBezTo>
                  <a:cubicBezTo>
                    <a:pt x="6" y="3"/>
                    <a:pt x="5" y="2"/>
                    <a:pt x="5" y="0"/>
                  </a:cubicBezTo>
                </a:path>
              </a:pathLst>
            </a:custGeom>
            <a:solidFill>
              <a:srgbClr val="768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9">
              <a:extLst>
                <a:ext uri="{FF2B5EF4-FFF2-40B4-BE49-F238E27FC236}">
                  <a16:creationId xmlns:a16="http://schemas.microsoft.com/office/drawing/2014/main" id="{EF176132-03BE-AEF9-D280-03008F75F80D}"/>
                </a:ext>
              </a:extLst>
            </p:cNvPr>
            <p:cNvSpPr>
              <a:spLocks/>
            </p:cNvSpPr>
            <p:nvPr/>
          </p:nvSpPr>
          <p:spPr bwMode="auto">
            <a:xfrm>
              <a:off x="6807200" y="2535238"/>
              <a:ext cx="153988" cy="482600"/>
            </a:xfrm>
            <a:custGeom>
              <a:avLst/>
              <a:gdLst>
                <a:gd name="T0" fmla="*/ 30 w 30"/>
                <a:gd name="T1" fmla="*/ 0 h 94"/>
                <a:gd name="T2" fmla="*/ 14 w 30"/>
                <a:gd name="T3" fmla="*/ 19 h 94"/>
                <a:gd name="T4" fmla="*/ 22 w 30"/>
                <a:gd name="T5" fmla="*/ 94 h 94"/>
                <a:gd name="T6" fmla="*/ 20 w 30"/>
                <a:gd name="T7" fmla="*/ 78 h 94"/>
                <a:gd name="T8" fmla="*/ 21 w 30"/>
                <a:gd name="T9" fmla="*/ 19 h 94"/>
                <a:gd name="T10" fmla="*/ 30 w 30"/>
                <a:gd name="T11" fmla="*/ 5 h 94"/>
                <a:gd name="T12" fmla="*/ 30 w 30"/>
                <a:gd name="T13" fmla="*/ 0 h 94"/>
                <a:gd name="T14" fmla="*/ 30 w 30"/>
                <a:gd name="T15" fmla="*/ 0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94">
                  <a:moveTo>
                    <a:pt x="30" y="0"/>
                  </a:moveTo>
                  <a:cubicBezTo>
                    <a:pt x="23" y="5"/>
                    <a:pt x="18" y="11"/>
                    <a:pt x="14" y="19"/>
                  </a:cubicBezTo>
                  <a:cubicBezTo>
                    <a:pt x="0" y="50"/>
                    <a:pt x="9" y="71"/>
                    <a:pt x="22" y="94"/>
                  </a:cubicBezTo>
                  <a:cubicBezTo>
                    <a:pt x="21" y="89"/>
                    <a:pt x="20" y="84"/>
                    <a:pt x="20" y="78"/>
                  </a:cubicBezTo>
                  <a:cubicBezTo>
                    <a:pt x="12" y="61"/>
                    <a:pt x="9" y="42"/>
                    <a:pt x="21" y="19"/>
                  </a:cubicBezTo>
                  <a:cubicBezTo>
                    <a:pt x="23" y="14"/>
                    <a:pt x="26" y="9"/>
                    <a:pt x="30" y="5"/>
                  </a:cubicBezTo>
                  <a:cubicBezTo>
                    <a:pt x="30" y="4"/>
                    <a:pt x="30" y="2"/>
                    <a:pt x="30" y="0"/>
                  </a:cubicBezTo>
                  <a:cubicBezTo>
                    <a:pt x="30" y="0"/>
                    <a:pt x="30" y="0"/>
                    <a:pt x="30" y="0"/>
                  </a:cubicBezTo>
                </a:path>
              </a:pathLst>
            </a:custGeom>
            <a:solidFill>
              <a:srgbClr val="6865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0">
              <a:extLst>
                <a:ext uri="{FF2B5EF4-FFF2-40B4-BE49-F238E27FC236}">
                  <a16:creationId xmlns:a16="http://schemas.microsoft.com/office/drawing/2014/main" id="{F8B27FCD-4C71-93A0-9EA8-5FAFFC11052D}"/>
                </a:ext>
              </a:extLst>
            </p:cNvPr>
            <p:cNvSpPr>
              <a:spLocks/>
            </p:cNvSpPr>
            <p:nvPr/>
          </p:nvSpPr>
          <p:spPr bwMode="auto">
            <a:xfrm>
              <a:off x="6956425" y="3151188"/>
              <a:ext cx="46038" cy="287338"/>
            </a:xfrm>
            <a:custGeom>
              <a:avLst/>
              <a:gdLst>
                <a:gd name="T0" fmla="*/ 1 w 9"/>
                <a:gd name="T1" fmla="*/ 0 h 56"/>
                <a:gd name="T2" fmla="*/ 1 w 9"/>
                <a:gd name="T3" fmla="*/ 41 h 56"/>
                <a:gd name="T4" fmla="*/ 6 w 9"/>
                <a:gd name="T5" fmla="*/ 56 h 56"/>
                <a:gd name="T6" fmla="*/ 9 w 9"/>
                <a:gd name="T7" fmla="*/ 50 h 56"/>
                <a:gd name="T8" fmla="*/ 9 w 9"/>
                <a:gd name="T9" fmla="*/ 48 h 56"/>
                <a:gd name="T10" fmla="*/ 8 w 9"/>
                <a:gd name="T11" fmla="*/ 41 h 56"/>
                <a:gd name="T12" fmla="*/ 8 w 9"/>
                <a:gd name="T13" fmla="*/ 16 h 56"/>
                <a:gd name="T14" fmla="*/ 1 w 9"/>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56">
                  <a:moveTo>
                    <a:pt x="1" y="0"/>
                  </a:moveTo>
                  <a:cubicBezTo>
                    <a:pt x="3" y="13"/>
                    <a:pt x="0" y="26"/>
                    <a:pt x="1" y="41"/>
                  </a:cubicBezTo>
                  <a:cubicBezTo>
                    <a:pt x="2" y="47"/>
                    <a:pt x="4" y="52"/>
                    <a:pt x="6" y="56"/>
                  </a:cubicBezTo>
                  <a:cubicBezTo>
                    <a:pt x="7" y="54"/>
                    <a:pt x="8" y="52"/>
                    <a:pt x="9" y="50"/>
                  </a:cubicBezTo>
                  <a:cubicBezTo>
                    <a:pt x="9" y="49"/>
                    <a:pt x="9" y="49"/>
                    <a:pt x="9" y="48"/>
                  </a:cubicBezTo>
                  <a:cubicBezTo>
                    <a:pt x="9" y="46"/>
                    <a:pt x="8" y="43"/>
                    <a:pt x="8" y="41"/>
                  </a:cubicBezTo>
                  <a:cubicBezTo>
                    <a:pt x="7" y="32"/>
                    <a:pt x="8" y="24"/>
                    <a:pt x="8" y="16"/>
                  </a:cubicBezTo>
                  <a:cubicBezTo>
                    <a:pt x="6" y="10"/>
                    <a:pt x="4" y="5"/>
                    <a:pt x="1" y="0"/>
                  </a:cubicBezTo>
                </a:path>
              </a:pathLst>
            </a:custGeom>
            <a:solidFill>
              <a:srgbClr val="6865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1">
              <a:extLst>
                <a:ext uri="{FF2B5EF4-FFF2-40B4-BE49-F238E27FC236}">
                  <a16:creationId xmlns:a16="http://schemas.microsoft.com/office/drawing/2014/main" id="{055D1055-6702-1EA9-55CA-7B9C5A331179}"/>
                </a:ext>
              </a:extLst>
            </p:cNvPr>
            <p:cNvSpPr>
              <a:spLocks/>
            </p:cNvSpPr>
            <p:nvPr/>
          </p:nvSpPr>
          <p:spPr bwMode="auto">
            <a:xfrm>
              <a:off x="6823075" y="3695701"/>
              <a:ext cx="96838" cy="206375"/>
            </a:xfrm>
            <a:custGeom>
              <a:avLst/>
              <a:gdLst>
                <a:gd name="T0" fmla="*/ 19 w 19"/>
                <a:gd name="T1" fmla="*/ 0 h 40"/>
                <a:gd name="T2" fmla="*/ 10 w 19"/>
                <a:gd name="T3" fmla="*/ 7 h 40"/>
                <a:gd name="T4" fmla="*/ 0 w 19"/>
                <a:gd name="T5" fmla="*/ 39 h 40"/>
                <a:gd name="T6" fmla="*/ 0 w 19"/>
                <a:gd name="T7" fmla="*/ 40 h 40"/>
                <a:gd name="T8" fmla="*/ 8 w 19"/>
                <a:gd name="T9" fmla="*/ 34 h 40"/>
                <a:gd name="T10" fmla="*/ 16 w 19"/>
                <a:gd name="T11" fmla="*/ 7 h 40"/>
                <a:gd name="T12" fmla="*/ 19 w 19"/>
                <a:gd name="T13" fmla="*/ 4 h 40"/>
                <a:gd name="T14" fmla="*/ 19 w 19"/>
                <a:gd name="T15" fmla="*/ 4 h 40"/>
                <a:gd name="T16" fmla="*/ 19 w 19"/>
                <a:gd name="T17" fmla="*/ 0 h 40"/>
                <a:gd name="T18" fmla="*/ 19 w 19"/>
                <a:gd name="T1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40">
                  <a:moveTo>
                    <a:pt x="19" y="0"/>
                  </a:moveTo>
                  <a:cubicBezTo>
                    <a:pt x="16" y="2"/>
                    <a:pt x="12" y="4"/>
                    <a:pt x="10" y="7"/>
                  </a:cubicBezTo>
                  <a:cubicBezTo>
                    <a:pt x="3" y="16"/>
                    <a:pt x="3" y="29"/>
                    <a:pt x="0" y="39"/>
                  </a:cubicBezTo>
                  <a:cubicBezTo>
                    <a:pt x="0" y="40"/>
                    <a:pt x="0" y="40"/>
                    <a:pt x="0" y="40"/>
                  </a:cubicBezTo>
                  <a:cubicBezTo>
                    <a:pt x="3" y="38"/>
                    <a:pt x="6" y="36"/>
                    <a:pt x="8" y="34"/>
                  </a:cubicBezTo>
                  <a:cubicBezTo>
                    <a:pt x="9" y="25"/>
                    <a:pt x="10" y="14"/>
                    <a:pt x="16" y="7"/>
                  </a:cubicBezTo>
                  <a:cubicBezTo>
                    <a:pt x="17" y="6"/>
                    <a:pt x="18" y="5"/>
                    <a:pt x="19" y="4"/>
                  </a:cubicBezTo>
                  <a:cubicBezTo>
                    <a:pt x="19" y="4"/>
                    <a:pt x="19" y="4"/>
                    <a:pt x="19" y="4"/>
                  </a:cubicBezTo>
                  <a:cubicBezTo>
                    <a:pt x="19" y="3"/>
                    <a:pt x="19" y="1"/>
                    <a:pt x="19" y="0"/>
                  </a:cubicBezTo>
                  <a:cubicBezTo>
                    <a:pt x="19" y="0"/>
                    <a:pt x="19" y="0"/>
                    <a:pt x="19" y="0"/>
                  </a:cubicBezTo>
                </a:path>
              </a:pathLst>
            </a:custGeom>
            <a:solidFill>
              <a:srgbClr val="6865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2">
              <a:extLst>
                <a:ext uri="{FF2B5EF4-FFF2-40B4-BE49-F238E27FC236}">
                  <a16:creationId xmlns:a16="http://schemas.microsoft.com/office/drawing/2014/main" id="{8D5263AD-796F-D260-8960-5A4A0B1ACF88}"/>
                </a:ext>
              </a:extLst>
            </p:cNvPr>
            <p:cNvSpPr>
              <a:spLocks/>
            </p:cNvSpPr>
            <p:nvPr/>
          </p:nvSpPr>
          <p:spPr bwMode="auto">
            <a:xfrm>
              <a:off x="6694488" y="2473326"/>
              <a:ext cx="852488" cy="1679575"/>
            </a:xfrm>
            <a:custGeom>
              <a:avLst/>
              <a:gdLst>
                <a:gd name="T0" fmla="*/ 152 w 166"/>
                <a:gd name="T1" fmla="*/ 146 h 327"/>
                <a:gd name="T2" fmla="*/ 139 w 166"/>
                <a:gd name="T3" fmla="*/ 76 h 327"/>
                <a:gd name="T4" fmla="*/ 98 w 166"/>
                <a:gd name="T5" fmla="*/ 5 h 327"/>
                <a:gd name="T6" fmla="*/ 43 w 166"/>
                <a:gd name="T7" fmla="*/ 31 h 327"/>
                <a:gd name="T8" fmla="*/ 53 w 166"/>
                <a:gd name="T9" fmla="*/ 112 h 327"/>
                <a:gd name="T10" fmla="*/ 59 w 166"/>
                <a:gd name="T11" fmla="*/ 173 h 327"/>
                <a:gd name="T12" fmla="*/ 64 w 166"/>
                <a:gd name="T13" fmla="*/ 227 h 327"/>
                <a:gd name="T14" fmla="*/ 41 w 166"/>
                <a:gd name="T15" fmla="*/ 245 h 327"/>
                <a:gd name="T16" fmla="*/ 32 w 166"/>
                <a:gd name="T17" fmla="*/ 277 h 327"/>
                <a:gd name="T18" fmla="*/ 0 w 166"/>
                <a:gd name="T19" fmla="*/ 323 h 327"/>
                <a:gd name="T20" fmla="*/ 3 w 166"/>
                <a:gd name="T21" fmla="*/ 327 h 327"/>
                <a:gd name="T22" fmla="*/ 6 w 166"/>
                <a:gd name="T23" fmla="*/ 326 h 327"/>
                <a:gd name="T24" fmla="*/ 32 w 166"/>
                <a:gd name="T25" fmla="*/ 312 h 327"/>
                <a:gd name="T26" fmla="*/ 61 w 166"/>
                <a:gd name="T27" fmla="*/ 297 h 327"/>
                <a:gd name="T28" fmla="*/ 81 w 166"/>
                <a:gd name="T29" fmla="*/ 297 h 327"/>
                <a:gd name="T30" fmla="*/ 121 w 166"/>
                <a:gd name="T31" fmla="*/ 277 h 327"/>
                <a:gd name="T32" fmla="*/ 126 w 166"/>
                <a:gd name="T33" fmla="*/ 244 h 327"/>
                <a:gd name="T34" fmla="*/ 148 w 166"/>
                <a:gd name="T35" fmla="*/ 208 h 327"/>
                <a:gd name="T36" fmla="*/ 152 w 166"/>
                <a:gd name="T37" fmla="*/ 146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6" h="327">
                  <a:moveTo>
                    <a:pt x="152" y="146"/>
                  </a:moveTo>
                  <a:cubicBezTo>
                    <a:pt x="138" y="120"/>
                    <a:pt x="138" y="103"/>
                    <a:pt x="139" y="76"/>
                  </a:cubicBezTo>
                  <a:cubicBezTo>
                    <a:pt x="141" y="48"/>
                    <a:pt x="132" y="11"/>
                    <a:pt x="98" y="5"/>
                  </a:cubicBezTo>
                  <a:cubicBezTo>
                    <a:pt x="73" y="0"/>
                    <a:pt x="52" y="11"/>
                    <a:pt x="43" y="31"/>
                  </a:cubicBezTo>
                  <a:cubicBezTo>
                    <a:pt x="27" y="64"/>
                    <a:pt x="39" y="86"/>
                    <a:pt x="53" y="112"/>
                  </a:cubicBezTo>
                  <a:cubicBezTo>
                    <a:pt x="64" y="132"/>
                    <a:pt x="57" y="151"/>
                    <a:pt x="59" y="173"/>
                  </a:cubicBezTo>
                  <a:cubicBezTo>
                    <a:pt x="61" y="194"/>
                    <a:pt x="80" y="204"/>
                    <a:pt x="64" y="227"/>
                  </a:cubicBezTo>
                  <a:cubicBezTo>
                    <a:pt x="57" y="236"/>
                    <a:pt x="48" y="237"/>
                    <a:pt x="41" y="245"/>
                  </a:cubicBezTo>
                  <a:cubicBezTo>
                    <a:pt x="34" y="254"/>
                    <a:pt x="34" y="267"/>
                    <a:pt x="32" y="277"/>
                  </a:cubicBezTo>
                  <a:cubicBezTo>
                    <a:pt x="26" y="302"/>
                    <a:pt x="1" y="298"/>
                    <a:pt x="0" y="323"/>
                  </a:cubicBezTo>
                  <a:cubicBezTo>
                    <a:pt x="0" y="325"/>
                    <a:pt x="2" y="327"/>
                    <a:pt x="3" y="327"/>
                  </a:cubicBezTo>
                  <a:cubicBezTo>
                    <a:pt x="4" y="327"/>
                    <a:pt x="5" y="327"/>
                    <a:pt x="6" y="326"/>
                  </a:cubicBezTo>
                  <a:cubicBezTo>
                    <a:pt x="12" y="315"/>
                    <a:pt x="21" y="317"/>
                    <a:pt x="32" y="312"/>
                  </a:cubicBezTo>
                  <a:cubicBezTo>
                    <a:pt x="40" y="309"/>
                    <a:pt x="42" y="299"/>
                    <a:pt x="61" y="297"/>
                  </a:cubicBezTo>
                  <a:cubicBezTo>
                    <a:pt x="68" y="296"/>
                    <a:pt x="75" y="297"/>
                    <a:pt x="81" y="297"/>
                  </a:cubicBezTo>
                  <a:cubicBezTo>
                    <a:pt x="98" y="299"/>
                    <a:pt x="112" y="301"/>
                    <a:pt x="121" y="277"/>
                  </a:cubicBezTo>
                  <a:cubicBezTo>
                    <a:pt x="125" y="265"/>
                    <a:pt x="124" y="255"/>
                    <a:pt x="126" y="244"/>
                  </a:cubicBezTo>
                  <a:cubicBezTo>
                    <a:pt x="128" y="228"/>
                    <a:pt x="138" y="219"/>
                    <a:pt x="148" y="208"/>
                  </a:cubicBezTo>
                  <a:cubicBezTo>
                    <a:pt x="166" y="188"/>
                    <a:pt x="164" y="168"/>
                    <a:pt x="152" y="146"/>
                  </a:cubicBezTo>
                </a:path>
              </a:pathLst>
            </a:custGeom>
            <a:solidFill>
              <a:srgbClr val="D3CA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3">
              <a:extLst>
                <a:ext uri="{FF2B5EF4-FFF2-40B4-BE49-F238E27FC236}">
                  <a16:creationId xmlns:a16="http://schemas.microsoft.com/office/drawing/2014/main" id="{83B911AC-9576-D30C-F351-2A87C5131F6F}"/>
                </a:ext>
              </a:extLst>
            </p:cNvPr>
            <p:cNvSpPr>
              <a:spLocks/>
            </p:cNvSpPr>
            <p:nvPr/>
          </p:nvSpPr>
          <p:spPr bwMode="auto">
            <a:xfrm>
              <a:off x="6813550" y="2540001"/>
              <a:ext cx="404813" cy="1520825"/>
            </a:xfrm>
            <a:custGeom>
              <a:avLst/>
              <a:gdLst>
                <a:gd name="T0" fmla="*/ 77 w 79"/>
                <a:gd name="T1" fmla="*/ 0 h 296"/>
                <a:gd name="T2" fmla="*/ 76 w 79"/>
                <a:gd name="T3" fmla="*/ 0 h 296"/>
                <a:gd name="T4" fmla="*/ 62 w 79"/>
                <a:gd name="T5" fmla="*/ 57 h 296"/>
                <a:gd name="T6" fmla="*/ 67 w 79"/>
                <a:gd name="T7" fmla="*/ 87 h 296"/>
                <a:gd name="T8" fmla="*/ 73 w 79"/>
                <a:gd name="T9" fmla="*/ 122 h 296"/>
                <a:gd name="T10" fmla="*/ 67 w 79"/>
                <a:gd name="T11" fmla="*/ 156 h 296"/>
                <a:gd name="T12" fmla="*/ 71 w 79"/>
                <a:gd name="T13" fmla="*/ 186 h 296"/>
                <a:gd name="T14" fmla="*/ 71 w 79"/>
                <a:gd name="T15" fmla="*/ 202 h 296"/>
                <a:gd name="T16" fmla="*/ 65 w 79"/>
                <a:gd name="T17" fmla="*/ 216 h 296"/>
                <a:gd name="T18" fmla="*/ 56 w 79"/>
                <a:gd name="T19" fmla="*/ 228 h 296"/>
                <a:gd name="T20" fmla="*/ 50 w 79"/>
                <a:gd name="T21" fmla="*/ 241 h 296"/>
                <a:gd name="T22" fmla="*/ 38 w 79"/>
                <a:gd name="T23" fmla="*/ 253 h 296"/>
                <a:gd name="T24" fmla="*/ 24 w 79"/>
                <a:gd name="T25" fmla="*/ 265 h 296"/>
                <a:gd name="T26" fmla="*/ 1 w 79"/>
                <a:gd name="T27" fmla="*/ 292 h 296"/>
                <a:gd name="T28" fmla="*/ 2 w 79"/>
                <a:gd name="T29" fmla="*/ 296 h 296"/>
                <a:gd name="T30" fmla="*/ 3 w 79"/>
                <a:gd name="T31" fmla="*/ 295 h 296"/>
                <a:gd name="T32" fmla="*/ 24 w 79"/>
                <a:gd name="T33" fmla="*/ 271 h 296"/>
                <a:gd name="T34" fmla="*/ 36 w 79"/>
                <a:gd name="T35" fmla="*/ 260 h 296"/>
                <a:gd name="T36" fmla="*/ 48 w 79"/>
                <a:gd name="T37" fmla="*/ 250 h 296"/>
                <a:gd name="T38" fmla="*/ 55 w 79"/>
                <a:gd name="T39" fmla="*/ 238 h 296"/>
                <a:gd name="T40" fmla="*/ 62 w 79"/>
                <a:gd name="T41" fmla="*/ 225 h 296"/>
                <a:gd name="T42" fmla="*/ 74 w 79"/>
                <a:gd name="T43" fmla="*/ 199 h 296"/>
                <a:gd name="T44" fmla="*/ 70 w 79"/>
                <a:gd name="T45" fmla="*/ 169 h 296"/>
                <a:gd name="T46" fmla="*/ 70 w 79"/>
                <a:gd name="T47" fmla="*/ 153 h 296"/>
                <a:gd name="T48" fmla="*/ 74 w 79"/>
                <a:gd name="T49" fmla="*/ 136 h 296"/>
                <a:gd name="T50" fmla="*/ 66 w 79"/>
                <a:gd name="T51" fmla="*/ 70 h 296"/>
                <a:gd name="T52" fmla="*/ 78 w 79"/>
                <a:gd name="T53" fmla="*/ 3 h 296"/>
                <a:gd name="T54" fmla="*/ 77 w 79"/>
                <a:gd name="T55"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9" h="296">
                  <a:moveTo>
                    <a:pt x="77" y="0"/>
                  </a:moveTo>
                  <a:cubicBezTo>
                    <a:pt x="77" y="0"/>
                    <a:pt x="77" y="0"/>
                    <a:pt x="76" y="0"/>
                  </a:cubicBezTo>
                  <a:cubicBezTo>
                    <a:pt x="66" y="17"/>
                    <a:pt x="62" y="37"/>
                    <a:pt x="62" y="57"/>
                  </a:cubicBezTo>
                  <a:cubicBezTo>
                    <a:pt x="63" y="67"/>
                    <a:pt x="64" y="77"/>
                    <a:pt x="67" y="87"/>
                  </a:cubicBezTo>
                  <a:cubicBezTo>
                    <a:pt x="69" y="99"/>
                    <a:pt x="73" y="110"/>
                    <a:pt x="73" y="122"/>
                  </a:cubicBezTo>
                  <a:cubicBezTo>
                    <a:pt x="73" y="134"/>
                    <a:pt x="67" y="144"/>
                    <a:pt x="67" y="156"/>
                  </a:cubicBezTo>
                  <a:cubicBezTo>
                    <a:pt x="66" y="166"/>
                    <a:pt x="69" y="176"/>
                    <a:pt x="71" y="186"/>
                  </a:cubicBezTo>
                  <a:cubicBezTo>
                    <a:pt x="72" y="191"/>
                    <a:pt x="72" y="197"/>
                    <a:pt x="71" y="202"/>
                  </a:cubicBezTo>
                  <a:cubicBezTo>
                    <a:pt x="70" y="207"/>
                    <a:pt x="68" y="211"/>
                    <a:pt x="65" y="216"/>
                  </a:cubicBezTo>
                  <a:cubicBezTo>
                    <a:pt x="62" y="220"/>
                    <a:pt x="59" y="224"/>
                    <a:pt x="56" y="228"/>
                  </a:cubicBezTo>
                  <a:cubicBezTo>
                    <a:pt x="54" y="232"/>
                    <a:pt x="52" y="237"/>
                    <a:pt x="50" y="241"/>
                  </a:cubicBezTo>
                  <a:cubicBezTo>
                    <a:pt x="47" y="247"/>
                    <a:pt x="43" y="250"/>
                    <a:pt x="38" y="253"/>
                  </a:cubicBezTo>
                  <a:cubicBezTo>
                    <a:pt x="33" y="257"/>
                    <a:pt x="29" y="261"/>
                    <a:pt x="24" y="265"/>
                  </a:cubicBezTo>
                  <a:cubicBezTo>
                    <a:pt x="15" y="273"/>
                    <a:pt x="8" y="282"/>
                    <a:pt x="1" y="292"/>
                  </a:cubicBezTo>
                  <a:cubicBezTo>
                    <a:pt x="0" y="293"/>
                    <a:pt x="1" y="296"/>
                    <a:pt x="2" y="296"/>
                  </a:cubicBezTo>
                  <a:cubicBezTo>
                    <a:pt x="2" y="296"/>
                    <a:pt x="3" y="296"/>
                    <a:pt x="3" y="295"/>
                  </a:cubicBezTo>
                  <a:cubicBezTo>
                    <a:pt x="9" y="286"/>
                    <a:pt x="16" y="278"/>
                    <a:pt x="24" y="271"/>
                  </a:cubicBezTo>
                  <a:cubicBezTo>
                    <a:pt x="28" y="267"/>
                    <a:pt x="32" y="263"/>
                    <a:pt x="36" y="260"/>
                  </a:cubicBezTo>
                  <a:cubicBezTo>
                    <a:pt x="40" y="257"/>
                    <a:pt x="44" y="254"/>
                    <a:pt x="48" y="250"/>
                  </a:cubicBezTo>
                  <a:cubicBezTo>
                    <a:pt x="51" y="247"/>
                    <a:pt x="53" y="242"/>
                    <a:pt x="55" y="238"/>
                  </a:cubicBezTo>
                  <a:cubicBezTo>
                    <a:pt x="57" y="233"/>
                    <a:pt x="59" y="229"/>
                    <a:pt x="62" y="225"/>
                  </a:cubicBezTo>
                  <a:cubicBezTo>
                    <a:pt x="68" y="217"/>
                    <a:pt x="74" y="209"/>
                    <a:pt x="74" y="199"/>
                  </a:cubicBezTo>
                  <a:cubicBezTo>
                    <a:pt x="75" y="189"/>
                    <a:pt x="71" y="179"/>
                    <a:pt x="70" y="169"/>
                  </a:cubicBezTo>
                  <a:cubicBezTo>
                    <a:pt x="69" y="164"/>
                    <a:pt x="69" y="158"/>
                    <a:pt x="70" y="153"/>
                  </a:cubicBezTo>
                  <a:cubicBezTo>
                    <a:pt x="71" y="147"/>
                    <a:pt x="73" y="142"/>
                    <a:pt x="74" y="136"/>
                  </a:cubicBezTo>
                  <a:cubicBezTo>
                    <a:pt x="79" y="114"/>
                    <a:pt x="69" y="92"/>
                    <a:pt x="66" y="70"/>
                  </a:cubicBezTo>
                  <a:cubicBezTo>
                    <a:pt x="63" y="47"/>
                    <a:pt x="66" y="23"/>
                    <a:pt x="78" y="3"/>
                  </a:cubicBezTo>
                  <a:cubicBezTo>
                    <a:pt x="79" y="2"/>
                    <a:pt x="78" y="0"/>
                    <a:pt x="77" y="0"/>
                  </a:cubicBezTo>
                </a:path>
              </a:pathLst>
            </a:custGeom>
            <a:solidFill>
              <a:srgbClr val="DADB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4">
              <a:extLst>
                <a:ext uri="{FF2B5EF4-FFF2-40B4-BE49-F238E27FC236}">
                  <a16:creationId xmlns:a16="http://schemas.microsoft.com/office/drawing/2014/main" id="{DFEF8181-ED5E-9C1F-A3F0-459C8E89E338}"/>
                </a:ext>
              </a:extLst>
            </p:cNvPr>
            <p:cNvSpPr>
              <a:spLocks/>
            </p:cNvSpPr>
            <p:nvPr/>
          </p:nvSpPr>
          <p:spPr bwMode="auto">
            <a:xfrm>
              <a:off x="6083300" y="3105151"/>
              <a:ext cx="688975" cy="1068388"/>
            </a:xfrm>
            <a:custGeom>
              <a:avLst/>
              <a:gdLst>
                <a:gd name="T0" fmla="*/ 123 w 134"/>
                <a:gd name="T1" fmla="*/ 141 h 208"/>
                <a:gd name="T2" fmla="*/ 115 w 134"/>
                <a:gd name="T3" fmla="*/ 90 h 208"/>
                <a:gd name="T4" fmla="*/ 71 w 134"/>
                <a:gd name="T5" fmla="*/ 66 h 208"/>
                <a:gd name="T6" fmla="*/ 32 w 134"/>
                <a:gd name="T7" fmla="*/ 6 h 208"/>
                <a:gd name="T8" fmla="*/ 5 w 134"/>
                <a:gd name="T9" fmla="*/ 15 h 208"/>
                <a:gd name="T10" fmla="*/ 12 w 134"/>
                <a:gd name="T11" fmla="*/ 53 h 208"/>
                <a:gd name="T12" fmla="*/ 18 w 134"/>
                <a:gd name="T13" fmla="*/ 79 h 208"/>
                <a:gd name="T14" fmla="*/ 18 w 134"/>
                <a:gd name="T15" fmla="*/ 80 h 208"/>
                <a:gd name="T16" fmla="*/ 13 w 134"/>
                <a:gd name="T17" fmla="*/ 101 h 208"/>
                <a:gd name="T18" fmla="*/ 67 w 134"/>
                <a:gd name="T19" fmla="*/ 135 h 208"/>
                <a:gd name="T20" fmla="*/ 79 w 134"/>
                <a:gd name="T21" fmla="*/ 172 h 208"/>
                <a:gd name="T22" fmla="*/ 116 w 134"/>
                <a:gd name="T23" fmla="*/ 206 h 208"/>
                <a:gd name="T24" fmla="*/ 119 w 134"/>
                <a:gd name="T25" fmla="*/ 207 h 208"/>
                <a:gd name="T26" fmla="*/ 121 w 134"/>
                <a:gd name="T27" fmla="*/ 204 h 208"/>
                <a:gd name="T28" fmla="*/ 123 w 134"/>
                <a:gd name="T29" fmla="*/ 14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4" h="208">
                  <a:moveTo>
                    <a:pt x="123" y="141"/>
                  </a:moveTo>
                  <a:cubicBezTo>
                    <a:pt x="115" y="124"/>
                    <a:pt x="122" y="103"/>
                    <a:pt x="115" y="90"/>
                  </a:cubicBezTo>
                  <a:cubicBezTo>
                    <a:pt x="105" y="75"/>
                    <a:pt x="89" y="87"/>
                    <a:pt x="71" y="66"/>
                  </a:cubicBezTo>
                  <a:cubicBezTo>
                    <a:pt x="56" y="48"/>
                    <a:pt x="67" y="24"/>
                    <a:pt x="32" y="6"/>
                  </a:cubicBezTo>
                  <a:cubicBezTo>
                    <a:pt x="22" y="0"/>
                    <a:pt x="9" y="3"/>
                    <a:pt x="5" y="15"/>
                  </a:cubicBezTo>
                  <a:cubicBezTo>
                    <a:pt x="0" y="26"/>
                    <a:pt x="8" y="42"/>
                    <a:pt x="12" y="53"/>
                  </a:cubicBezTo>
                  <a:cubicBezTo>
                    <a:pt x="15" y="62"/>
                    <a:pt x="19" y="69"/>
                    <a:pt x="18" y="79"/>
                  </a:cubicBezTo>
                  <a:cubicBezTo>
                    <a:pt x="18" y="80"/>
                    <a:pt x="18" y="80"/>
                    <a:pt x="18" y="80"/>
                  </a:cubicBezTo>
                  <a:cubicBezTo>
                    <a:pt x="16" y="87"/>
                    <a:pt x="10" y="92"/>
                    <a:pt x="13" y="101"/>
                  </a:cubicBezTo>
                  <a:cubicBezTo>
                    <a:pt x="19" y="123"/>
                    <a:pt x="51" y="121"/>
                    <a:pt x="67" y="135"/>
                  </a:cubicBezTo>
                  <a:cubicBezTo>
                    <a:pt x="78" y="145"/>
                    <a:pt x="68" y="157"/>
                    <a:pt x="79" y="172"/>
                  </a:cubicBezTo>
                  <a:cubicBezTo>
                    <a:pt x="90" y="187"/>
                    <a:pt x="96" y="171"/>
                    <a:pt x="116" y="206"/>
                  </a:cubicBezTo>
                  <a:cubicBezTo>
                    <a:pt x="116" y="207"/>
                    <a:pt x="118" y="208"/>
                    <a:pt x="119" y="207"/>
                  </a:cubicBezTo>
                  <a:cubicBezTo>
                    <a:pt x="120" y="206"/>
                    <a:pt x="121" y="205"/>
                    <a:pt x="121" y="204"/>
                  </a:cubicBezTo>
                  <a:cubicBezTo>
                    <a:pt x="118" y="166"/>
                    <a:pt x="134" y="166"/>
                    <a:pt x="123" y="141"/>
                  </a:cubicBezTo>
                </a:path>
              </a:pathLst>
            </a:custGeom>
            <a:solidFill>
              <a:srgbClr val="4A84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5">
              <a:extLst>
                <a:ext uri="{FF2B5EF4-FFF2-40B4-BE49-F238E27FC236}">
                  <a16:creationId xmlns:a16="http://schemas.microsoft.com/office/drawing/2014/main" id="{1AC6D80F-3A7C-C5D8-7F71-76B929ECB7E7}"/>
                </a:ext>
              </a:extLst>
            </p:cNvPr>
            <p:cNvSpPr>
              <a:spLocks/>
            </p:cNvSpPr>
            <p:nvPr/>
          </p:nvSpPr>
          <p:spPr bwMode="auto">
            <a:xfrm>
              <a:off x="6083300" y="3105151"/>
              <a:ext cx="688975" cy="1068388"/>
            </a:xfrm>
            <a:custGeom>
              <a:avLst/>
              <a:gdLst>
                <a:gd name="T0" fmla="*/ 123 w 134"/>
                <a:gd name="T1" fmla="*/ 141 h 208"/>
                <a:gd name="T2" fmla="*/ 115 w 134"/>
                <a:gd name="T3" fmla="*/ 90 h 208"/>
                <a:gd name="T4" fmla="*/ 71 w 134"/>
                <a:gd name="T5" fmla="*/ 66 h 208"/>
                <a:gd name="T6" fmla="*/ 32 w 134"/>
                <a:gd name="T7" fmla="*/ 6 h 208"/>
                <a:gd name="T8" fmla="*/ 5 w 134"/>
                <a:gd name="T9" fmla="*/ 15 h 208"/>
                <a:gd name="T10" fmla="*/ 12 w 134"/>
                <a:gd name="T11" fmla="*/ 53 h 208"/>
                <a:gd name="T12" fmla="*/ 18 w 134"/>
                <a:gd name="T13" fmla="*/ 79 h 208"/>
                <a:gd name="T14" fmla="*/ 18 w 134"/>
                <a:gd name="T15" fmla="*/ 80 h 208"/>
                <a:gd name="T16" fmla="*/ 13 w 134"/>
                <a:gd name="T17" fmla="*/ 101 h 208"/>
                <a:gd name="T18" fmla="*/ 67 w 134"/>
                <a:gd name="T19" fmla="*/ 135 h 208"/>
                <a:gd name="T20" fmla="*/ 79 w 134"/>
                <a:gd name="T21" fmla="*/ 172 h 208"/>
                <a:gd name="T22" fmla="*/ 116 w 134"/>
                <a:gd name="T23" fmla="*/ 206 h 208"/>
                <a:gd name="T24" fmla="*/ 119 w 134"/>
                <a:gd name="T25" fmla="*/ 207 h 208"/>
                <a:gd name="T26" fmla="*/ 121 w 134"/>
                <a:gd name="T27" fmla="*/ 204 h 208"/>
                <a:gd name="T28" fmla="*/ 123 w 134"/>
                <a:gd name="T29" fmla="*/ 141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4" h="208">
                  <a:moveTo>
                    <a:pt x="123" y="141"/>
                  </a:moveTo>
                  <a:cubicBezTo>
                    <a:pt x="115" y="124"/>
                    <a:pt x="122" y="103"/>
                    <a:pt x="115" y="90"/>
                  </a:cubicBezTo>
                  <a:cubicBezTo>
                    <a:pt x="105" y="75"/>
                    <a:pt x="89" y="87"/>
                    <a:pt x="71" y="66"/>
                  </a:cubicBezTo>
                  <a:cubicBezTo>
                    <a:pt x="56" y="48"/>
                    <a:pt x="67" y="24"/>
                    <a:pt x="32" y="6"/>
                  </a:cubicBezTo>
                  <a:cubicBezTo>
                    <a:pt x="22" y="0"/>
                    <a:pt x="9" y="3"/>
                    <a:pt x="5" y="15"/>
                  </a:cubicBezTo>
                  <a:cubicBezTo>
                    <a:pt x="0" y="26"/>
                    <a:pt x="8" y="42"/>
                    <a:pt x="12" y="53"/>
                  </a:cubicBezTo>
                  <a:cubicBezTo>
                    <a:pt x="15" y="62"/>
                    <a:pt x="19" y="69"/>
                    <a:pt x="18" y="79"/>
                  </a:cubicBezTo>
                  <a:cubicBezTo>
                    <a:pt x="18" y="80"/>
                    <a:pt x="18" y="80"/>
                    <a:pt x="18" y="80"/>
                  </a:cubicBezTo>
                  <a:cubicBezTo>
                    <a:pt x="16" y="87"/>
                    <a:pt x="10" y="92"/>
                    <a:pt x="13" y="101"/>
                  </a:cubicBezTo>
                  <a:cubicBezTo>
                    <a:pt x="19" y="123"/>
                    <a:pt x="51" y="121"/>
                    <a:pt x="67" y="135"/>
                  </a:cubicBezTo>
                  <a:cubicBezTo>
                    <a:pt x="78" y="145"/>
                    <a:pt x="68" y="157"/>
                    <a:pt x="79" y="172"/>
                  </a:cubicBezTo>
                  <a:cubicBezTo>
                    <a:pt x="90" y="187"/>
                    <a:pt x="96" y="171"/>
                    <a:pt x="116" y="206"/>
                  </a:cubicBezTo>
                  <a:cubicBezTo>
                    <a:pt x="116" y="207"/>
                    <a:pt x="118" y="208"/>
                    <a:pt x="119" y="207"/>
                  </a:cubicBezTo>
                  <a:cubicBezTo>
                    <a:pt x="120" y="206"/>
                    <a:pt x="121" y="205"/>
                    <a:pt x="121" y="204"/>
                  </a:cubicBezTo>
                  <a:cubicBezTo>
                    <a:pt x="118" y="166"/>
                    <a:pt x="134" y="166"/>
                    <a:pt x="123" y="141"/>
                  </a:cubicBezTo>
                </a:path>
              </a:pathLst>
            </a:custGeom>
            <a:solidFill>
              <a:srgbClr val="9499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6">
              <a:extLst>
                <a:ext uri="{FF2B5EF4-FFF2-40B4-BE49-F238E27FC236}">
                  <a16:creationId xmlns:a16="http://schemas.microsoft.com/office/drawing/2014/main" id="{D5381A23-958D-366D-E7C6-A470AE88FEB6}"/>
                </a:ext>
              </a:extLst>
            </p:cNvPr>
            <p:cNvSpPr>
              <a:spLocks/>
            </p:cNvSpPr>
            <p:nvPr/>
          </p:nvSpPr>
          <p:spPr bwMode="auto">
            <a:xfrm>
              <a:off x="6211888" y="3203576"/>
              <a:ext cx="473075" cy="852488"/>
            </a:xfrm>
            <a:custGeom>
              <a:avLst/>
              <a:gdLst>
                <a:gd name="T0" fmla="*/ 1 w 92"/>
                <a:gd name="T1" fmla="*/ 0 h 166"/>
                <a:gd name="T2" fmla="*/ 0 w 92"/>
                <a:gd name="T3" fmla="*/ 1 h 166"/>
                <a:gd name="T4" fmla="*/ 1 w 92"/>
                <a:gd name="T5" fmla="*/ 3 h 166"/>
                <a:gd name="T6" fmla="*/ 23 w 92"/>
                <a:gd name="T7" fmla="*/ 37 h 166"/>
                <a:gd name="T8" fmla="*/ 34 w 92"/>
                <a:gd name="T9" fmla="*/ 68 h 166"/>
                <a:gd name="T10" fmla="*/ 39 w 92"/>
                <a:gd name="T11" fmla="*/ 73 h 166"/>
                <a:gd name="T12" fmla="*/ 48 w 92"/>
                <a:gd name="T13" fmla="*/ 79 h 166"/>
                <a:gd name="T14" fmla="*/ 55 w 92"/>
                <a:gd name="T15" fmla="*/ 95 h 166"/>
                <a:gd name="T16" fmla="*/ 67 w 92"/>
                <a:gd name="T17" fmla="*/ 107 h 166"/>
                <a:gd name="T18" fmla="*/ 80 w 92"/>
                <a:gd name="T19" fmla="*/ 120 h 166"/>
                <a:gd name="T20" fmla="*/ 90 w 92"/>
                <a:gd name="T21" fmla="*/ 165 h 166"/>
                <a:gd name="T22" fmla="*/ 91 w 92"/>
                <a:gd name="T23" fmla="*/ 166 h 166"/>
                <a:gd name="T24" fmla="*/ 92 w 92"/>
                <a:gd name="T25" fmla="*/ 163 h 166"/>
                <a:gd name="T26" fmla="*/ 83 w 92"/>
                <a:gd name="T27" fmla="*/ 122 h 166"/>
                <a:gd name="T28" fmla="*/ 73 w 92"/>
                <a:gd name="T29" fmla="*/ 108 h 166"/>
                <a:gd name="T30" fmla="*/ 58 w 92"/>
                <a:gd name="T31" fmla="*/ 96 h 166"/>
                <a:gd name="T32" fmla="*/ 52 w 92"/>
                <a:gd name="T33" fmla="*/ 79 h 166"/>
                <a:gd name="T34" fmla="*/ 38 w 92"/>
                <a:gd name="T35" fmla="*/ 68 h 166"/>
                <a:gd name="T36" fmla="*/ 25 w 92"/>
                <a:gd name="T37" fmla="*/ 35 h 166"/>
                <a:gd name="T38" fmla="*/ 1 w 92"/>
                <a:gd name="T39" fmla="*/ 0 h 166"/>
                <a:gd name="T40" fmla="*/ 1 w 92"/>
                <a:gd name="T41"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 h="166">
                  <a:moveTo>
                    <a:pt x="1" y="0"/>
                  </a:moveTo>
                  <a:cubicBezTo>
                    <a:pt x="0" y="0"/>
                    <a:pt x="0" y="0"/>
                    <a:pt x="0" y="1"/>
                  </a:cubicBezTo>
                  <a:cubicBezTo>
                    <a:pt x="0" y="2"/>
                    <a:pt x="0" y="3"/>
                    <a:pt x="1" y="3"/>
                  </a:cubicBezTo>
                  <a:cubicBezTo>
                    <a:pt x="11" y="12"/>
                    <a:pt x="19" y="24"/>
                    <a:pt x="23" y="37"/>
                  </a:cubicBezTo>
                  <a:cubicBezTo>
                    <a:pt x="26" y="47"/>
                    <a:pt x="27" y="59"/>
                    <a:pt x="34" y="68"/>
                  </a:cubicBezTo>
                  <a:cubicBezTo>
                    <a:pt x="35" y="70"/>
                    <a:pt x="37" y="72"/>
                    <a:pt x="39" y="73"/>
                  </a:cubicBezTo>
                  <a:cubicBezTo>
                    <a:pt x="42" y="75"/>
                    <a:pt x="46" y="76"/>
                    <a:pt x="48" y="79"/>
                  </a:cubicBezTo>
                  <a:cubicBezTo>
                    <a:pt x="53" y="83"/>
                    <a:pt x="53" y="90"/>
                    <a:pt x="55" y="95"/>
                  </a:cubicBezTo>
                  <a:cubicBezTo>
                    <a:pt x="57" y="101"/>
                    <a:pt x="61" y="104"/>
                    <a:pt x="67" y="107"/>
                  </a:cubicBezTo>
                  <a:cubicBezTo>
                    <a:pt x="72" y="110"/>
                    <a:pt x="77" y="114"/>
                    <a:pt x="80" y="120"/>
                  </a:cubicBezTo>
                  <a:cubicBezTo>
                    <a:pt x="86" y="134"/>
                    <a:pt x="83" y="150"/>
                    <a:pt x="90" y="165"/>
                  </a:cubicBezTo>
                  <a:cubicBezTo>
                    <a:pt x="90" y="165"/>
                    <a:pt x="90" y="166"/>
                    <a:pt x="91" y="166"/>
                  </a:cubicBezTo>
                  <a:cubicBezTo>
                    <a:pt x="91" y="166"/>
                    <a:pt x="92" y="164"/>
                    <a:pt x="92" y="163"/>
                  </a:cubicBezTo>
                  <a:cubicBezTo>
                    <a:pt x="86" y="150"/>
                    <a:pt x="88" y="135"/>
                    <a:pt x="83" y="122"/>
                  </a:cubicBezTo>
                  <a:cubicBezTo>
                    <a:pt x="81" y="116"/>
                    <a:pt x="78" y="111"/>
                    <a:pt x="73" y="108"/>
                  </a:cubicBezTo>
                  <a:cubicBezTo>
                    <a:pt x="68" y="104"/>
                    <a:pt x="61" y="102"/>
                    <a:pt x="58" y="96"/>
                  </a:cubicBezTo>
                  <a:cubicBezTo>
                    <a:pt x="55" y="91"/>
                    <a:pt x="55" y="85"/>
                    <a:pt x="52" y="79"/>
                  </a:cubicBezTo>
                  <a:cubicBezTo>
                    <a:pt x="49" y="73"/>
                    <a:pt x="43" y="72"/>
                    <a:pt x="38" y="68"/>
                  </a:cubicBezTo>
                  <a:cubicBezTo>
                    <a:pt x="28" y="61"/>
                    <a:pt x="28" y="46"/>
                    <a:pt x="25" y="35"/>
                  </a:cubicBezTo>
                  <a:cubicBezTo>
                    <a:pt x="21" y="21"/>
                    <a:pt x="12" y="9"/>
                    <a:pt x="1" y="0"/>
                  </a:cubicBezTo>
                  <a:cubicBezTo>
                    <a:pt x="1" y="0"/>
                    <a:pt x="1" y="0"/>
                    <a:pt x="1" y="0"/>
                  </a:cubicBezTo>
                </a:path>
              </a:pathLst>
            </a:custGeom>
            <a:solidFill>
              <a:srgbClr val="A4B9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7">
              <a:extLst>
                <a:ext uri="{FF2B5EF4-FFF2-40B4-BE49-F238E27FC236}">
                  <a16:creationId xmlns:a16="http://schemas.microsoft.com/office/drawing/2014/main" id="{D8AA84C4-639A-B4FA-25A4-5C06A192B44D}"/>
                </a:ext>
              </a:extLst>
            </p:cNvPr>
            <p:cNvSpPr>
              <a:spLocks/>
            </p:cNvSpPr>
            <p:nvPr/>
          </p:nvSpPr>
          <p:spPr bwMode="auto">
            <a:xfrm>
              <a:off x="6299200" y="4159251"/>
              <a:ext cx="9525" cy="71438"/>
            </a:xfrm>
            <a:custGeom>
              <a:avLst/>
              <a:gdLst>
                <a:gd name="T0" fmla="*/ 0 w 6"/>
                <a:gd name="T1" fmla="*/ 0 h 45"/>
                <a:gd name="T2" fmla="*/ 6 w 6"/>
                <a:gd name="T3" fmla="*/ 45 h 45"/>
                <a:gd name="T4" fmla="*/ 6 w 6"/>
                <a:gd name="T5" fmla="*/ 45 h 45"/>
                <a:gd name="T6" fmla="*/ 0 w 6"/>
                <a:gd name="T7" fmla="*/ 0 h 45"/>
              </a:gdLst>
              <a:ahLst/>
              <a:cxnLst>
                <a:cxn ang="0">
                  <a:pos x="T0" y="T1"/>
                </a:cxn>
                <a:cxn ang="0">
                  <a:pos x="T2" y="T3"/>
                </a:cxn>
                <a:cxn ang="0">
                  <a:pos x="T4" y="T5"/>
                </a:cxn>
                <a:cxn ang="0">
                  <a:pos x="T6" y="T7"/>
                </a:cxn>
              </a:cxnLst>
              <a:rect l="0" t="0" r="r" b="b"/>
              <a:pathLst>
                <a:path w="6" h="45">
                  <a:moveTo>
                    <a:pt x="0" y="0"/>
                  </a:moveTo>
                  <a:lnTo>
                    <a:pt x="6" y="45"/>
                  </a:lnTo>
                  <a:lnTo>
                    <a:pt x="6" y="45"/>
                  </a:lnTo>
                  <a:lnTo>
                    <a:pt x="0" y="0"/>
                  </a:lnTo>
                  <a:close/>
                </a:path>
              </a:pathLst>
            </a:custGeom>
            <a:solidFill>
              <a:srgbClr val="346D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8">
              <a:extLst>
                <a:ext uri="{FF2B5EF4-FFF2-40B4-BE49-F238E27FC236}">
                  <a16:creationId xmlns:a16="http://schemas.microsoft.com/office/drawing/2014/main" id="{93F50EAE-5AE3-51C0-1572-9688F5606674}"/>
                </a:ext>
              </a:extLst>
            </p:cNvPr>
            <p:cNvSpPr>
              <a:spLocks/>
            </p:cNvSpPr>
            <p:nvPr/>
          </p:nvSpPr>
          <p:spPr bwMode="auto">
            <a:xfrm>
              <a:off x="6299200" y="4159251"/>
              <a:ext cx="9525" cy="71438"/>
            </a:xfrm>
            <a:custGeom>
              <a:avLst/>
              <a:gdLst>
                <a:gd name="T0" fmla="*/ 0 w 6"/>
                <a:gd name="T1" fmla="*/ 0 h 45"/>
                <a:gd name="T2" fmla="*/ 6 w 6"/>
                <a:gd name="T3" fmla="*/ 45 h 45"/>
                <a:gd name="T4" fmla="*/ 6 w 6"/>
                <a:gd name="T5" fmla="*/ 45 h 45"/>
                <a:gd name="T6" fmla="*/ 0 w 6"/>
                <a:gd name="T7" fmla="*/ 0 h 45"/>
              </a:gdLst>
              <a:ahLst/>
              <a:cxnLst>
                <a:cxn ang="0">
                  <a:pos x="T0" y="T1"/>
                </a:cxn>
                <a:cxn ang="0">
                  <a:pos x="T2" y="T3"/>
                </a:cxn>
                <a:cxn ang="0">
                  <a:pos x="T4" y="T5"/>
                </a:cxn>
                <a:cxn ang="0">
                  <a:pos x="T6" y="T7"/>
                </a:cxn>
              </a:cxnLst>
              <a:rect l="0" t="0" r="r" b="b"/>
              <a:pathLst>
                <a:path w="6" h="45">
                  <a:moveTo>
                    <a:pt x="0" y="0"/>
                  </a:moveTo>
                  <a:lnTo>
                    <a:pt x="6" y="45"/>
                  </a:lnTo>
                  <a:lnTo>
                    <a:pt x="6" y="4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9">
              <a:extLst>
                <a:ext uri="{FF2B5EF4-FFF2-40B4-BE49-F238E27FC236}">
                  <a16:creationId xmlns:a16="http://schemas.microsoft.com/office/drawing/2014/main" id="{ABE0A333-FB35-FD7C-447E-372F957D2F9A}"/>
                </a:ext>
              </a:extLst>
            </p:cNvPr>
            <p:cNvSpPr>
              <a:spLocks/>
            </p:cNvSpPr>
            <p:nvPr/>
          </p:nvSpPr>
          <p:spPr bwMode="auto">
            <a:xfrm>
              <a:off x="6308725" y="4230688"/>
              <a:ext cx="6350" cy="20638"/>
            </a:xfrm>
            <a:custGeom>
              <a:avLst/>
              <a:gdLst>
                <a:gd name="T0" fmla="*/ 0 w 4"/>
                <a:gd name="T1" fmla="*/ 0 h 13"/>
                <a:gd name="T2" fmla="*/ 0 w 4"/>
                <a:gd name="T3" fmla="*/ 0 h 13"/>
                <a:gd name="T4" fmla="*/ 4 w 4"/>
                <a:gd name="T5" fmla="*/ 13 h 13"/>
                <a:gd name="T6" fmla="*/ 0 w 4"/>
                <a:gd name="T7" fmla="*/ 0 h 13"/>
              </a:gdLst>
              <a:ahLst/>
              <a:cxnLst>
                <a:cxn ang="0">
                  <a:pos x="T0" y="T1"/>
                </a:cxn>
                <a:cxn ang="0">
                  <a:pos x="T2" y="T3"/>
                </a:cxn>
                <a:cxn ang="0">
                  <a:pos x="T4" y="T5"/>
                </a:cxn>
                <a:cxn ang="0">
                  <a:pos x="T6" y="T7"/>
                </a:cxn>
              </a:cxnLst>
              <a:rect l="0" t="0" r="r" b="b"/>
              <a:pathLst>
                <a:path w="4" h="13">
                  <a:moveTo>
                    <a:pt x="0" y="0"/>
                  </a:moveTo>
                  <a:lnTo>
                    <a:pt x="0" y="0"/>
                  </a:lnTo>
                  <a:lnTo>
                    <a:pt x="4" y="13"/>
                  </a:lnTo>
                  <a:lnTo>
                    <a:pt x="0" y="0"/>
                  </a:lnTo>
                  <a:close/>
                </a:path>
              </a:pathLst>
            </a:custGeom>
            <a:solidFill>
              <a:srgbClr val="285F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0">
              <a:extLst>
                <a:ext uri="{FF2B5EF4-FFF2-40B4-BE49-F238E27FC236}">
                  <a16:creationId xmlns:a16="http://schemas.microsoft.com/office/drawing/2014/main" id="{6519973A-69EC-5053-2138-E51C1F1F60C9}"/>
                </a:ext>
              </a:extLst>
            </p:cNvPr>
            <p:cNvSpPr>
              <a:spLocks/>
            </p:cNvSpPr>
            <p:nvPr/>
          </p:nvSpPr>
          <p:spPr bwMode="auto">
            <a:xfrm>
              <a:off x="6308725" y="4230688"/>
              <a:ext cx="6350" cy="20638"/>
            </a:xfrm>
            <a:custGeom>
              <a:avLst/>
              <a:gdLst>
                <a:gd name="T0" fmla="*/ 0 w 4"/>
                <a:gd name="T1" fmla="*/ 0 h 13"/>
                <a:gd name="T2" fmla="*/ 0 w 4"/>
                <a:gd name="T3" fmla="*/ 0 h 13"/>
                <a:gd name="T4" fmla="*/ 4 w 4"/>
                <a:gd name="T5" fmla="*/ 13 h 13"/>
                <a:gd name="T6" fmla="*/ 0 w 4"/>
                <a:gd name="T7" fmla="*/ 0 h 13"/>
              </a:gdLst>
              <a:ahLst/>
              <a:cxnLst>
                <a:cxn ang="0">
                  <a:pos x="T0" y="T1"/>
                </a:cxn>
                <a:cxn ang="0">
                  <a:pos x="T2" y="T3"/>
                </a:cxn>
                <a:cxn ang="0">
                  <a:pos x="T4" y="T5"/>
                </a:cxn>
                <a:cxn ang="0">
                  <a:pos x="T6" y="T7"/>
                </a:cxn>
              </a:cxnLst>
              <a:rect l="0" t="0" r="r" b="b"/>
              <a:pathLst>
                <a:path w="4" h="13">
                  <a:moveTo>
                    <a:pt x="0" y="0"/>
                  </a:moveTo>
                  <a:lnTo>
                    <a:pt x="0" y="0"/>
                  </a:lnTo>
                  <a:lnTo>
                    <a:pt x="4" y="1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1">
              <a:extLst>
                <a:ext uri="{FF2B5EF4-FFF2-40B4-BE49-F238E27FC236}">
                  <a16:creationId xmlns:a16="http://schemas.microsoft.com/office/drawing/2014/main" id="{F22EF69A-75FA-5A3F-54A3-681B9F120A8A}"/>
                </a:ext>
              </a:extLst>
            </p:cNvPr>
            <p:cNvSpPr>
              <a:spLocks/>
            </p:cNvSpPr>
            <p:nvPr/>
          </p:nvSpPr>
          <p:spPr bwMode="auto">
            <a:xfrm>
              <a:off x="6299200" y="4159251"/>
              <a:ext cx="863600" cy="92075"/>
            </a:xfrm>
            <a:custGeom>
              <a:avLst/>
              <a:gdLst>
                <a:gd name="T0" fmla="*/ 168 w 168"/>
                <a:gd name="T1" fmla="*/ 0 h 18"/>
                <a:gd name="T2" fmla="*/ 79 w 168"/>
                <a:gd name="T3" fmla="*/ 0 h 18"/>
                <a:gd name="T4" fmla="*/ 77 w 168"/>
                <a:gd name="T5" fmla="*/ 2 h 18"/>
                <a:gd name="T6" fmla="*/ 76 w 168"/>
                <a:gd name="T7" fmla="*/ 2 h 18"/>
                <a:gd name="T8" fmla="*/ 74 w 168"/>
                <a:gd name="T9" fmla="*/ 1 h 18"/>
                <a:gd name="T10" fmla="*/ 73 w 168"/>
                <a:gd name="T11" fmla="*/ 0 h 18"/>
                <a:gd name="T12" fmla="*/ 65 w 168"/>
                <a:gd name="T13" fmla="*/ 0 h 18"/>
                <a:gd name="T14" fmla="*/ 65 w 168"/>
                <a:gd name="T15" fmla="*/ 2 h 18"/>
                <a:gd name="T16" fmla="*/ 61 w 168"/>
                <a:gd name="T17" fmla="*/ 5 h 18"/>
                <a:gd name="T18" fmla="*/ 60 w 168"/>
                <a:gd name="T19" fmla="*/ 5 h 18"/>
                <a:gd name="T20" fmla="*/ 57 w 168"/>
                <a:gd name="T21" fmla="*/ 3 h 18"/>
                <a:gd name="T22" fmla="*/ 55 w 168"/>
                <a:gd name="T23" fmla="*/ 0 h 18"/>
                <a:gd name="T24" fmla="*/ 0 w 168"/>
                <a:gd name="T25" fmla="*/ 0 h 18"/>
                <a:gd name="T26" fmla="*/ 2 w 168"/>
                <a:gd name="T27" fmla="*/ 14 h 18"/>
                <a:gd name="T28" fmla="*/ 3 w 168"/>
                <a:gd name="T29" fmla="*/ 18 h 18"/>
                <a:gd name="T30" fmla="*/ 166 w 168"/>
                <a:gd name="T31" fmla="*/ 18 h 18"/>
                <a:gd name="T32" fmla="*/ 168 w 168"/>
                <a:gd name="T3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8" h="18">
                  <a:moveTo>
                    <a:pt x="168" y="0"/>
                  </a:moveTo>
                  <a:cubicBezTo>
                    <a:pt x="79" y="0"/>
                    <a:pt x="79" y="0"/>
                    <a:pt x="79" y="0"/>
                  </a:cubicBezTo>
                  <a:cubicBezTo>
                    <a:pt x="79" y="1"/>
                    <a:pt x="78" y="1"/>
                    <a:pt x="77" y="2"/>
                  </a:cubicBezTo>
                  <a:cubicBezTo>
                    <a:pt x="77" y="2"/>
                    <a:pt x="76" y="2"/>
                    <a:pt x="76" y="2"/>
                  </a:cubicBezTo>
                  <a:cubicBezTo>
                    <a:pt x="75" y="2"/>
                    <a:pt x="74" y="2"/>
                    <a:pt x="74" y="1"/>
                  </a:cubicBezTo>
                  <a:cubicBezTo>
                    <a:pt x="73" y="0"/>
                    <a:pt x="73" y="0"/>
                    <a:pt x="73" y="0"/>
                  </a:cubicBezTo>
                  <a:cubicBezTo>
                    <a:pt x="65" y="0"/>
                    <a:pt x="65" y="0"/>
                    <a:pt x="65" y="0"/>
                  </a:cubicBezTo>
                  <a:cubicBezTo>
                    <a:pt x="65" y="0"/>
                    <a:pt x="65" y="1"/>
                    <a:pt x="65" y="2"/>
                  </a:cubicBezTo>
                  <a:cubicBezTo>
                    <a:pt x="64" y="4"/>
                    <a:pt x="63" y="5"/>
                    <a:pt x="61" y="5"/>
                  </a:cubicBezTo>
                  <a:cubicBezTo>
                    <a:pt x="61" y="5"/>
                    <a:pt x="61" y="5"/>
                    <a:pt x="60" y="5"/>
                  </a:cubicBezTo>
                  <a:cubicBezTo>
                    <a:pt x="59" y="5"/>
                    <a:pt x="57" y="4"/>
                    <a:pt x="57" y="3"/>
                  </a:cubicBezTo>
                  <a:cubicBezTo>
                    <a:pt x="56" y="2"/>
                    <a:pt x="56" y="1"/>
                    <a:pt x="55" y="0"/>
                  </a:cubicBezTo>
                  <a:cubicBezTo>
                    <a:pt x="0" y="0"/>
                    <a:pt x="0" y="0"/>
                    <a:pt x="0" y="0"/>
                  </a:cubicBezTo>
                  <a:cubicBezTo>
                    <a:pt x="2" y="14"/>
                    <a:pt x="2" y="14"/>
                    <a:pt x="2" y="14"/>
                  </a:cubicBezTo>
                  <a:cubicBezTo>
                    <a:pt x="3" y="18"/>
                    <a:pt x="3" y="18"/>
                    <a:pt x="3" y="18"/>
                  </a:cubicBezTo>
                  <a:cubicBezTo>
                    <a:pt x="166" y="18"/>
                    <a:pt x="166" y="18"/>
                    <a:pt x="166" y="18"/>
                  </a:cubicBezTo>
                  <a:cubicBezTo>
                    <a:pt x="168" y="0"/>
                    <a:pt x="168" y="0"/>
                    <a:pt x="168" y="0"/>
                  </a:cubicBezTo>
                </a:path>
              </a:pathLst>
            </a:custGeom>
            <a:solidFill>
              <a:srgbClr val="3330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52">
              <a:extLst>
                <a:ext uri="{FF2B5EF4-FFF2-40B4-BE49-F238E27FC236}">
                  <a16:creationId xmlns:a16="http://schemas.microsoft.com/office/drawing/2014/main" id="{B25BC645-E863-5D49-6485-F6357DB7523A}"/>
                </a:ext>
              </a:extLst>
            </p:cNvPr>
            <p:cNvSpPr>
              <a:spLocks/>
            </p:cNvSpPr>
            <p:nvPr/>
          </p:nvSpPr>
          <p:spPr bwMode="auto">
            <a:xfrm>
              <a:off x="6581775" y="4159251"/>
              <a:ext cx="50800" cy="25400"/>
            </a:xfrm>
            <a:custGeom>
              <a:avLst/>
              <a:gdLst>
                <a:gd name="T0" fmla="*/ 10 w 10"/>
                <a:gd name="T1" fmla="*/ 0 h 5"/>
                <a:gd name="T2" fmla="*/ 0 w 10"/>
                <a:gd name="T3" fmla="*/ 0 h 5"/>
                <a:gd name="T4" fmla="*/ 0 w 10"/>
                <a:gd name="T5" fmla="*/ 0 h 5"/>
                <a:gd name="T6" fmla="*/ 2 w 10"/>
                <a:gd name="T7" fmla="*/ 3 h 5"/>
                <a:gd name="T8" fmla="*/ 5 w 10"/>
                <a:gd name="T9" fmla="*/ 5 h 5"/>
                <a:gd name="T10" fmla="*/ 6 w 10"/>
                <a:gd name="T11" fmla="*/ 5 h 5"/>
                <a:gd name="T12" fmla="*/ 10 w 10"/>
                <a:gd name="T13" fmla="*/ 2 h 5"/>
                <a:gd name="T14" fmla="*/ 10 w 10"/>
                <a:gd name="T15" fmla="*/ 0 h 5"/>
                <a:gd name="T16" fmla="*/ 10 w 10"/>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5">
                  <a:moveTo>
                    <a:pt x="10" y="0"/>
                  </a:moveTo>
                  <a:cubicBezTo>
                    <a:pt x="0" y="0"/>
                    <a:pt x="0" y="0"/>
                    <a:pt x="0" y="0"/>
                  </a:cubicBezTo>
                  <a:cubicBezTo>
                    <a:pt x="0" y="0"/>
                    <a:pt x="0" y="0"/>
                    <a:pt x="0" y="0"/>
                  </a:cubicBezTo>
                  <a:cubicBezTo>
                    <a:pt x="1" y="1"/>
                    <a:pt x="1" y="2"/>
                    <a:pt x="2" y="3"/>
                  </a:cubicBezTo>
                  <a:cubicBezTo>
                    <a:pt x="2" y="4"/>
                    <a:pt x="4" y="5"/>
                    <a:pt x="5" y="5"/>
                  </a:cubicBezTo>
                  <a:cubicBezTo>
                    <a:pt x="6" y="5"/>
                    <a:pt x="6" y="5"/>
                    <a:pt x="6" y="5"/>
                  </a:cubicBezTo>
                  <a:cubicBezTo>
                    <a:pt x="8" y="5"/>
                    <a:pt x="9" y="4"/>
                    <a:pt x="10" y="2"/>
                  </a:cubicBezTo>
                  <a:cubicBezTo>
                    <a:pt x="10" y="1"/>
                    <a:pt x="10" y="0"/>
                    <a:pt x="10" y="0"/>
                  </a:cubicBezTo>
                  <a:cubicBezTo>
                    <a:pt x="10" y="0"/>
                    <a:pt x="10" y="0"/>
                    <a:pt x="10" y="0"/>
                  </a:cubicBezTo>
                </a:path>
              </a:pathLst>
            </a:custGeom>
            <a:solidFill>
              <a:srgbClr val="5E5CC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3">
              <a:extLst>
                <a:ext uri="{FF2B5EF4-FFF2-40B4-BE49-F238E27FC236}">
                  <a16:creationId xmlns:a16="http://schemas.microsoft.com/office/drawing/2014/main" id="{CE17EA46-3C08-6565-5084-B6F6AEEFE9BD}"/>
                </a:ext>
              </a:extLst>
            </p:cNvPr>
            <p:cNvSpPr>
              <a:spLocks/>
            </p:cNvSpPr>
            <p:nvPr/>
          </p:nvSpPr>
          <p:spPr bwMode="auto">
            <a:xfrm>
              <a:off x="6673850" y="4159251"/>
              <a:ext cx="31750" cy="9525"/>
            </a:xfrm>
            <a:custGeom>
              <a:avLst/>
              <a:gdLst>
                <a:gd name="T0" fmla="*/ 6 w 6"/>
                <a:gd name="T1" fmla="*/ 0 h 2"/>
                <a:gd name="T2" fmla="*/ 0 w 6"/>
                <a:gd name="T3" fmla="*/ 0 h 2"/>
                <a:gd name="T4" fmla="*/ 1 w 6"/>
                <a:gd name="T5" fmla="*/ 1 h 2"/>
                <a:gd name="T6" fmla="*/ 3 w 6"/>
                <a:gd name="T7" fmla="*/ 2 h 2"/>
                <a:gd name="T8" fmla="*/ 4 w 6"/>
                <a:gd name="T9" fmla="*/ 2 h 2"/>
                <a:gd name="T10" fmla="*/ 6 w 6"/>
                <a:gd name="T11" fmla="*/ 0 h 2"/>
              </a:gdLst>
              <a:ahLst/>
              <a:cxnLst>
                <a:cxn ang="0">
                  <a:pos x="T0" y="T1"/>
                </a:cxn>
                <a:cxn ang="0">
                  <a:pos x="T2" y="T3"/>
                </a:cxn>
                <a:cxn ang="0">
                  <a:pos x="T4" y="T5"/>
                </a:cxn>
                <a:cxn ang="0">
                  <a:pos x="T6" y="T7"/>
                </a:cxn>
                <a:cxn ang="0">
                  <a:pos x="T8" y="T9"/>
                </a:cxn>
                <a:cxn ang="0">
                  <a:pos x="T10" y="T11"/>
                </a:cxn>
              </a:cxnLst>
              <a:rect l="0" t="0" r="r" b="b"/>
              <a:pathLst>
                <a:path w="6" h="2">
                  <a:moveTo>
                    <a:pt x="6" y="0"/>
                  </a:moveTo>
                  <a:cubicBezTo>
                    <a:pt x="0" y="0"/>
                    <a:pt x="0" y="0"/>
                    <a:pt x="0" y="0"/>
                  </a:cubicBezTo>
                  <a:cubicBezTo>
                    <a:pt x="0" y="0"/>
                    <a:pt x="0" y="0"/>
                    <a:pt x="1" y="1"/>
                  </a:cubicBezTo>
                  <a:cubicBezTo>
                    <a:pt x="1" y="2"/>
                    <a:pt x="2" y="2"/>
                    <a:pt x="3" y="2"/>
                  </a:cubicBezTo>
                  <a:cubicBezTo>
                    <a:pt x="3" y="2"/>
                    <a:pt x="4" y="2"/>
                    <a:pt x="4" y="2"/>
                  </a:cubicBezTo>
                  <a:cubicBezTo>
                    <a:pt x="5" y="1"/>
                    <a:pt x="6" y="1"/>
                    <a:pt x="6" y="0"/>
                  </a:cubicBezTo>
                </a:path>
              </a:pathLst>
            </a:custGeom>
            <a:solidFill>
              <a:srgbClr val="6667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54">
              <a:extLst>
                <a:ext uri="{FF2B5EF4-FFF2-40B4-BE49-F238E27FC236}">
                  <a16:creationId xmlns:a16="http://schemas.microsoft.com/office/drawing/2014/main" id="{63C37908-5DCE-CCD1-3648-56797CBCAF81}"/>
                </a:ext>
              </a:extLst>
            </p:cNvPr>
            <p:cNvSpPr>
              <a:spLocks/>
            </p:cNvSpPr>
            <p:nvPr/>
          </p:nvSpPr>
          <p:spPr bwMode="auto">
            <a:xfrm>
              <a:off x="6253163" y="4102101"/>
              <a:ext cx="960438" cy="98425"/>
            </a:xfrm>
            <a:custGeom>
              <a:avLst/>
              <a:gdLst>
                <a:gd name="T0" fmla="*/ 183 w 187"/>
                <a:gd name="T1" fmla="*/ 19 h 19"/>
                <a:gd name="T2" fmla="*/ 3 w 187"/>
                <a:gd name="T3" fmla="*/ 19 h 19"/>
                <a:gd name="T4" fmla="*/ 0 w 187"/>
                <a:gd name="T5" fmla="*/ 16 h 19"/>
                <a:gd name="T6" fmla="*/ 0 w 187"/>
                <a:gd name="T7" fmla="*/ 4 h 19"/>
                <a:gd name="T8" fmla="*/ 3 w 187"/>
                <a:gd name="T9" fmla="*/ 0 h 19"/>
                <a:gd name="T10" fmla="*/ 183 w 187"/>
                <a:gd name="T11" fmla="*/ 0 h 19"/>
                <a:gd name="T12" fmla="*/ 187 w 187"/>
                <a:gd name="T13" fmla="*/ 4 h 19"/>
                <a:gd name="T14" fmla="*/ 187 w 187"/>
                <a:gd name="T15" fmla="*/ 16 h 19"/>
                <a:gd name="T16" fmla="*/ 183 w 187"/>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7" h="19">
                  <a:moveTo>
                    <a:pt x="183" y="19"/>
                  </a:moveTo>
                  <a:cubicBezTo>
                    <a:pt x="3" y="19"/>
                    <a:pt x="3" y="19"/>
                    <a:pt x="3" y="19"/>
                  </a:cubicBezTo>
                  <a:cubicBezTo>
                    <a:pt x="1" y="19"/>
                    <a:pt x="0" y="17"/>
                    <a:pt x="0" y="16"/>
                  </a:cubicBezTo>
                  <a:cubicBezTo>
                    <a:pt x="0" y="4"/>
                    <a:pt x="0" y="4"/>
                    <a:pt x="0" y="4"/>
                  </a:cubicBezTo>
                  <a:cubicBezTo>
                    <a:pt x="0" y="2"/>
                    <a:pt x="1" y="0"/>
                    <a:pt x="3" y="0"/>
                  </a:cubicBezTo>
                  <a:cubicBezTo>
                    <a:pt x="183" y="0"/>
                    <a:pt x="183" y="0"/>
                    <a:pt x="183" y="0"/>
                  </a:cubicBezTo>
                  <a:cubicBezTo>
                    <a:pt x="185" y="0"/>
                    <a:pt x="187" y="2"/>
                    <a:pt x="187" y="4"/>
                  </a:cubicBezTo>
                  <a:cubicBezTo>
                    <a:pt x="187" y="16"/>
                    <a:pt x="187" y="16"/>
                    <a:pt x="187" y="16"/>
                  </a:cubicBezTo>
                  <a:cubicBezTo>
                    <a:pt x="187" y="17"/>
                    <a:pt x="185" y="19"/>
                    <a:pt x="183" y="19"/>
                  </a:cubicBezTo>
                  <a:close/>
                </a:path>
              </a:pathLst>
            </a:custGeom>
            <a:solidFill>
              <a:srgbClr val="4B48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custDataLst>
      <p:tags r:id="rId2"/>
    </p:custDataLst>
    <p:extLst>
      <p:ext uri="{BB962C8B-B14F-4D97-AF65-F5344CB8AC3E}">
        <p14:creationId xmlns:p14="http://schemas.microsoft.com/office/powerpoint/2010/main" val="256251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7"/>
                                        </p:tgtEl>
                                        <p:attrNameLst>
                                          <p:attrName>style.visibility</p:attrName>
                                        </p:attrNameLst>
                                      </p:cBhvr>
                                      <p:to>
                                        <p:strVal val="visible"/>
                                      </p:to>
                                    </p:set>
                                    <p:anim calcmode="discrete" valueType="clr">
                                      <p:cBhvr override="childStyle">
                                        <p:cTn id="7"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
                                        </p:tgtEl>
                                        <p:attrNameLst>
                                          <p:attrName>fillcolor</p:attrName>
                                        </p:attrNameLst>
                                      </p:cBhvr>
                                      <p:tavLst>
                                        <p:tav tm="0">
                                          <p:val>
                                            <p:clrVal>
                                              <a:schemeClr val="accent2"/>
                                            </p:clrVal>
                                          </p:val>
                                        </p:tav>
                                        <p:tav tm="50000">
                                          <p:val>
                                            <p:clrVal>
                                              <a:schemeClr val="hlink"/>
                                            </p:clrVal>
                                          </p:val>
                                        </p:tav>
                                      </p:tavLst>
                                    </p:anim>
                                    <p:set>
                                      <p:cBhvr>
                                        <p:cTn id="9" dur="80"/>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5.5 </a:t>
            </a:r>
            <a:r>
              <a:rPr lang="zh-CN" altLang="en-US" dirty="0"/>
              <a:t>闭环系统性能的</a:t>
            </a:r>
            <a:r>
              <a:rPr lang="zh-CN" altLang="en-US" dirty="0" smtClean="0"/>
              <a:t>频域分析</a:t>
            </a:r>
            <a:endParaRPr lang="zh-CN" alt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1673025461"/>
              </p:ext>
            </p:extLst>
          </p:nvPr>
        </p:nvGraphicFramePr>
        <p:xfrm>
          <a:off x="3505200" y="2041526"/>
          <a:ext cx="5181600" cy="773112"/>
        </p:xfrm>
        <a:graphic>
          <a:graphicData uri="http://schemas.openxmlformats.org/presentationml/2006/ole">
            <mc:AlternateContent xmlns:mc="http://schemas.openxmlformats.org/markup-compatibility/2006">
              <mc:Choice xmlns:v="urn:schemas-microsoft-com:vml" Requires="v">
                <p:oleObj spid="_x0000_s80906" name="公式" r:id="rId3" imgW="2108160" imgH="317160" progId="Equation.3">
                  <p:embed/>
                </p:oleObj>
              </mc:Choice>
              <mc:Fallback>
                <p:oleObj name="公式" r:id="rId3" imgW="2108160" imgH="317160" progId="Equation.3">
                  <p:embed/>
                  <p:pic>
                    <p:nvPicPr>
                      <p:cNvPr id="79874"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5200" y="2041526"/>
                        <a:ext cx="5181600" cy="773112"/>
                      </a:xfrm>
                      <a:prstGeom prst="rect">
                        <a:avLst/>
                      </a:prstGeom>
                      <a:solidFill>
                        <a:schemeClr val="bg1">
                          <a:alpha val="0"/>
                        </a:schemeClr>
                      </a:solidFill>
                    </p:spPr>
                  </p:pic>
                </p:oleObj>
              </mc:Fallback>
            </mc:AlternateContent>
          </a:graphicData>
        </a:graphic>
      </p:graphicFrame>
      <p:sp>
        <p:nvSpPr>
          <p:cNvPr id="4" name="Text Box 3"/>
          <p:cNvSpPr txBox="1">
            <a:spLocks noChangeArrowheads="1"/>
          </p:cNvSpPr>
          <p:nvPr/>
        </p:nvSpPr>
        <p:spPr bwMode="auto">
          <a:xfrm>
            <a:off x="515939" y="3107011"/>
            <a:ext cx="11160125" cy="1463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71500" eaLnBrk="1" hangingPunct="1">
              <a:lnSpc>
                <a:spcPct val="150000"/>
              </a:lnSpc>
            </a:pPr>
            <a:r>
              <a:rPr lang="zh-CN" altLang="en-US" sz="2200" dirty="0" smtClean="0">
                <a:latin typeface="+mn-ea"/>
                <a:ea typeface="+mn-ea"/>
              </a:rPr>
              <a:t>当 </a:t>
            </a:r>
            <a:r>
              <a:rPr lang="en-US" altLang="zh-CN" sz="2200" b="1" i="1" dirty="0" smtClean="0">
                <a:latin typeface="+mn-lt"/>
                <a:ea typeface="+mn-ea"/>
              </a:rPr>
              <a:t>ξ </a:t>
            </a:r>
            <a:r>
              <a:rPr lang="zh-CN" altLang="en-US" sz="2200" dirty="0" smtClean="0">
                <a:latin typeface="+mn-ea"/>
                <a:ea typeface="+mn-ea"/>
              </a:rPr>
              <a:t>一定</a:t>
            </a:r>
            <a:r>
              <a:rPr lang="zh-CN" altLang="en-US" sz="2200" dirty="0">
                <a:latin typeface="+mn-ea"/>
                <a:ea typeface="+mn-ea"/>
              </a:rPr>
              <a:t>时，截止频率正比于系统无阻尼自然频率，因此无阻尼自然频率愈大，截止频率也就愈大，即带宽愈大，响应愈快。但带宽过大，系统抗高频干扰的性能下降，所以带宽也不宜过大。    </a:t>
            </a:r>
          </a:p>
        </p:txBody>
      </p:sp>
      <p:sp>
        <p:nvSpPr>
          <p:cNvPr id="5" name="Text Box 4"/>
          <p:cNvSpPr txBox="1">
            <a:spLocks noChangeArrowheads="1"/>
          </p:cNvSpPr>
          <p:nvPr/>
        </p:nvSpPr>
        <p:spPr bwMode="auto">
          <a:xfrm>
            <a:off x="515938" y="1319225"/>
            <a:ext cx="27352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a:t>
            </a:r>
            <a:r>
              <a:rPr lang="en-US" altLang="zh-CN" sz="2400" dirty="0">
                <a:latin typeface="+mn-ea"/>
                <a:ea typeface="+mn-ea"/>
              </a:rPr>
              <a:t>2</a:t>
            </a:r>
            <a:r>
              <a:rPr lang="zh-CN" altLang="en-US" sz="2400" dirty="0">
                <a:latin typeface="+mn-ea"/>
                <a:ea typeface="+mn-ea"/>
              </a:rPr>
              <a:t>）截止频率</a:t>
            </a:r>
          </a:p>
        </p:txBody>
      </p:sp>
      <p:sp>
        <p:nvSpPr>
          <p:cNvPr id="6" name="Text Box 5"/>
          <p:cNvSpPr txBox="1">
            <a:spLocks noChangeArrowheads="1"/>
          </p:cNvSpPr>
          <p:nvPr/>
        </p:nvSpPr>
        <p:spPr bwMode="auto">
          <a:xfrm>
            <a:off x="515938" y="5029200"/>
            <a:ext cx="11160125" cy="955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84200">
              <a:lnSpc>
                <a:spcPct val="150000"/>
              </a:lnSpc>
            </a:pPr>
            <a:r>
              <a:rPr lang="zh-CN" altLang="en-US" sz="2200" dirty="0" smtClean="0">
                <a:latin typeface="+mn-ea"/>
                <a:ea typeface="+mn-ea"/>
              </a:rPr>
              <a:t>一般来说</a:t>
            </a:r>
            <a:r>
              <a:rPr lang="zh-CN" altLang="en-US" sz="2200" dirty="0">
                <a:latin typeface="+mn-ea"/>
                <a:ea typeface="+mn-ea"/>
              </a:rPr>
              <a:t>，如果系统闭环谐振</a:t>
            </a:r>
            <a:r>
              <a:rPr lang="zh-CN" altLang="en-US" sz="2200" dirty="0" smtClean="0">
                <a:latin typeface="+mn-ea"/>
                <a:ea typeface="+mn-ea"/>
              </a:rPr>
              <a:t>峰值 </a:t>
            </a:r>
            <a:r>
              <a:rPr lang="en-US" altLang="zh-CN" sz="2200" b="1" i="1" dirty="0" err="1" smtClean="0">
                <a:latin typeface="+mj-ea"/>
                <a:ea typeface="+mj-ea"/>
              </a:rPr>
              <a:t>M</a:t>
            </a:r>
            <a:r>
              <a:rPr lang="en-US" altLang="zh-CN" sz="2200" b="1" baseline="-25000" dirty="0" err="1" smtClean="0">
                <a:latin typeface="+mj-ea"/>
                <a:ea typeface="+mj-ea"/>
              </a:rPr>
              <a:t>r</a:t>
            </a:r>
            <a:r>
              <a:rPr lang="en-US" altLang="zh-CN" sz="2200" b="1" baseline="-25000" dirty="0" smtClean="0">
                <a:latin typeface="+mj-ea"/>
                <a:ea typeface="+mj-ea"/>
              </a:rPr>
              <a:t> </a:t>
            </a:r>
            <a:r>
              <a:rPr lang="zh-CN" altLang="en-US" sz="2200" dirty="0" smtClean="0">
                <a:latin typeface="+mn-ea"/>
                <a:ea typeface="+mn-ea"/>
              </a:rPr>
              <a:t>愈</a:t>
            </a:r>
            <a:r>
              <a:rPr lang="zh-CN" altLang="en-US" sz="2200" dirty="0">
                <a:latin typeface="+mn-ea"/>
                <a:ea typeface="+mn-ea"/>
              </a:rPr>
              <a:t>高，时域响应的振荡性愈强；如果系统的带宽愈宽，即截止频率愈大，则时域响应的快速性愈好，系统复现输入信号的能力也愈强。 </a:t>
            </a:r>
          </a:p>
        </p:txBody>
      </p:sp>
    </p:spTree>
    <p:extLst>
      <p:ext uri="{BB962C8B-B14F-4D97-AF65-F5344CB8AC3E}">
        <p14:creationId xmlns:p14="http://schemas.microsoft.com/office/powerpoint/2010/main" val="343774398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5.5 </a:t>
            </a:r>
            <a:r>
              <a:rPr lang="zh-CN" altLang="en-US" dirty="0"/>
              <a:t>闭环系统性能的</a:t>
            </a:r>
            <a:r>
              <a:rPr lang="zh-CN" altLang="en-US" dirty="0" smtClean="0"/>
              <a:t>频域分析</a:t>
            </a:r>
            <a:endParaRPr lang="zh-CN" altLang="en-US" dirty="0"/>
          </a:p>
        </p:txBody>
      </p:sp>
      <p:sp>
        <p:nvSpPr>
          <p:cNvPr id="3" name="Text Box 2"/>
          <p:cNvSpPr txBox="1">
            <a:spLocks noChangeArrowheads="1"/>
          </p:cNvSpPr>
          <p:nvPr/>
        </p:nvSpPr>
        <p:spPr bwMode="auto">
          <a:xfrm>
            <a:off x="515938" y="1762925"/>
            <a:ext cx="36560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通常分为三个频段来加以分析</a:t>
            </a:r>
          </a:p>
        </p:txBody>
      </p:sp>
      <p:sp>
        <p:nvSpPr>
          <p:cNvPr id="4" name="Rectangle 3"/>
          <p:cNvSpPr>
            <a:spLocks noChangeArrowheads="1"/>
          </p:cNvSpPr>
          <p:nvPr/>
        </p:nvSpPr>
        <p:spPr bwMode="auto">
          <a:xfrm>
            <a:off x="515938" y="3849060"/>
            <a:ext cx="657066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eaLnBrk="1" hangingPunct="1">
              <a:lnSpc>
                <a:spcPct val="150000"/>
              </a:lnSpc>
            </a:pPr>
            <a:r>
              <a:rPr lang="en-US" altLang="zh-CN" sz="2000" dirty="0" smtClean="0">
                <a:latin typeface="+mn-ea"/>
                <a:ea typeface="+mn-ea"/>
              </a:rPr>
              <a:t>② </a:t>
            </a:r>
            <a:r>
              <a:rPr lang="zh-CN" altLang="en-US" sz="2000" dirty="0" smtClean="0">
                <a:latin typeface="+mn-ea"/>
                <a:ea typeface="+mn-ea"/>
              </a:rPr>
              <a:t>中</a:t>
            </a:r>
            <a:r>
              <a:rPr lang="zh-CN" altLang="en-US" sz="2000" dirty="0">
                <a:latin typeface="+mn-ea"/>
                <a:ea typeface="+mn-ea"/>
              </a:rPr>
              <a:t>频段通常是指折线对数幅频特性</a:t>
            </a:r>
            <a:r>
              <a:rPr lang="en-US" altLang="zh-CN" sz="2000" b="1" i="1" dirty="0" err="1">
                <a:latin typeface="+mj-ea"/>
                <a:ea typeface="+mj-ea"/>
              </a:rPr>
              <a:t>ω</a:t>
            </a:r>
            <a:r>
              <a:rPr lang="en-US" altLang="zh-CN" sz="2000" b="1" baseline="-25000" dirty="0" err="1">
                <a:latin typeface="+mj-ea"/>
                <a:ea typeface="+mj-ea"/>
              </a:rPr>
              <a:t>c</a:t>
            </a:r>
            <a:r>
              <a:rPr lang="zh-CN" altLang="en-US" sz="2000" dirty="0">
                <a:latin typeface="+mn-ea"/>
                <a:ea typeface="+mn-ea"/>
              </a:rPr>
              <a:t>前后转折频率之间的一段。有人认为是</a:t>
            </a:r>
            <a:r>
              <a:rPr lang="en-US" altLang="zh-CN" sz="2000" b="1" i="1" dirty="0">
                <a:latin typeface="+mj-ea"/>
                <a:ea typeface="+mj-ea"/>
              </a:rPr>
              <a:t>L</a:t>
            </a:r>
            <a:r>
              <a:rPr lang="en-US" altLang="zh-CN" sz="2000" b="1" dirty="0">
                <a:latin typeface="+mj-ea"/>
                <a:ea typeface="+mj-ea"/>
              </a:rPr>
              <a:t>(</a:t>
            </a:r>
            <a:r>
              <a:rPr lang="en-US" altLang="zh-CN" sz="2000" b="1" i="1" dirty="0">
                <a:latin typeface="+mj-ea"/>
                <a:ea typeface="+mj-ea"/>
              </a:rPr>
              <a:t>ω</a:t>
            </a:r>
            <a:r>
              <a:rPr lang="en-US" altLang="zh-CN" sz="2000" b="1" dirty="0">
                <a:latin typeface="+mj-ea"/>
                <a:ea typeface="+mj-ea"/>
              </a:rPr>
              <a:t>)</a:t>
            </a:r>
            <a:r>
              <a:rPr lang="zh-CN" altLang="en-US" sz="2000" dirty="0">
                <a:latin typeface="+mn-ea"/>
                <a:ea typeface="+mn-ea"/>
              </a:rPr>
              <a:t>从</a:t>
            </a:r>
            <a:r>
              <a:rPr lang="en-US" altLang="zh-CN" sz="2000" b="1" dirty="0">
                <a:latin typeface="+mj-ea"/>
                <a:ea typeface="+mj-ea"/>
              </a:rPr>
              <a:t>+30dB</a:t>
            </a:r>
            <a:r>
              <a:rPr lang="zh-CN" altLang="en-US" sz="2000" dirty="0">
                <a:latin typeface="+mn-ea"/>
                <a:ea typeface="+mn-ea"/>
              </a:rPr>
              <a:t>降到</a:t>
            </a:r>
            <a:r>
              <a:rPr lang="en-US" altLang="zh-CN" sz="2000" dirty="0">
                <a:latin typeface="+mn-ea"/>
                <a:ea typeface="+mn-ea"/>
              </a:rPr>
              <a:t>-</a:t>
            </a:r>
            <a:r>
              <a:rPr lang="en-US" altLang="zh-CN" sz="2000" b="1" dirty="0">
                <a:latin typeface="+mj-ea"/>
                <a:ea typeface="+mj-ea"/>
              </a:rPr>
              <a:t>15dB</a:t>
            </a:r>
            <a:r>
              <a:rPr lang="zh-CN" altLang="en-US" sz="2000" dirty="0">
                <a:latin typeface="+mn-ea"/>
                <a:ea typeface="+mn-ea"/>
              </a:rPr>
              <a:t>的一段。</a:t>
            </a:r>
          </a:p>
        </p:txBody>
      </p:sp>
      <p:sp>
        <p:nvSpPr>
          <p:cNvPr id="5" name="Text Box 4"/>
          <p:cNvSpPr txBox="1">
            <a:spLocks noChangeArrowheads="1"/>
          </p:cNvSpPr>
          <p:nvPr/>
        </p:nvSpPr>
        <p:spPr bwMode="auto">
          <a:xfrm>
            <a:off x="515939" y="1082688"/>
            <a:ext cx="2913062" cy="369887"/>
          </a:xfrm>
          <a:prstGeom prst="rect">
            <a:avLst/>
          </a:prstGeom>
          <a:solidFill>
            <a:schemeClr val="bg1"/>
          </a:solidFill>
          <a:ln>
            <a:noFill/>
          </a:ln>
          <a:extLs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solidFill>
                  <a:srgbClr val="0070C0"/>
                </a:solidFill>
                <a:latin typeface="+mj-ea"/>
                <a:ea typeface="+mj-ea"/>
              </a:rPr>
              <a:t>(4</a:t>
            </a:r>
            <a:r>
              <a:rPr lang="en-US" altLang="zh-CN" sz="2400" b="1" dirty="0" smtClean="0">
                <a:solidFill>
                  <a:srgbClr val="0070C0"/>
                </a:solidFill>
                <a:latin typeface="+mj-ea"/>
                <a:ea typeface="+mj-ea"/>
              </a:rPr>
              <a:t>) </a:t>
            </a:r>
            <a:r>
              <a:rPr lang="zh-CN" altLang="en-US" sz="2400" b="1" dirty="0" smtClean="0">
                <a:solidFill>
                  <a:srgbClr val="0070C0"/>
                </a:solidFill>
                <a:latin typeface="+mj-ea"/>
                <a:ea typeface="+mj-ea"/>
              </a:rPr>
              <a:t>频域分析</a:t>
            </a:r>
            <a:r>
              <a:rPr lang="zh-CN" altLang="en-US" sz="2400" b="1" dirty="0">
                <a:solidFill>
                  <a:srgbClr val="0070C0"/>
                </a:solidFill>
                <a:latin typeface="+mj-ea"/>
                <a:ea typeface="+mj-ea"/>
              </a:rPr>
              <a:t>的特点</a:t>
            </a:r>
          </a:p>
        </p:txBody>
      </p:sp>
      <p:sp>
        <p:nvSpPr>
          <p:cNvPr id="6" name="Line 5"/>
          <p:cNvSpPr>
            <a:spLocks noChangeShapeType="1"/>
          </p:cNvSpPr>
          <p:nvPr/>
        </p:nvSpPr>
        <p:spPr bwMode="auto">
          <a:xfrm>
            <a:off x="7391399" y="4448744"/>
            <a:ext cx="3816350" cy="0"/>
          </a:xfrm>
          <a:prstGeom prst="line">
            <a:avLst/>
          </a:prstGeom>
          <a:noFill/>
          <a:ln w="19050" cap="sq">
            <a:solidFill>
              <a:schemeClr val="tx1"/>
            </a:solidFill>
            <a:round/>
            <a:headEnd/>
            <a:tailEnd type="stealth" w="med"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7" name="Line 6"/>
          <p:cNvSpPr>
            <a:spLocks noChangeShapeType="1"/>
          </p:cNvSpPr>
          <p:nvPr/>
        </p:nvSpPr>
        <p:spPr bwMode="auto">
          <a:xfrm flipV="1">
            <a:off x="7562849" y="2802507"/>
            <a:ext cx="0" cy="1865312"/>
          </a:xfrm>
          <a:prstGeom prst="line">
            <a:avLst/>
          </a:prstGeom>
          <a:noFill/>
          <a:ln w="19050" cap="sq">
            <a:solidFill>
              <a:schemeClr val="tx1"/>
            </a:solidFill>
            <a:round/>
            <a:headEnd/>
            <a:tailEnd type="stealth" w="med"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8" name="Object 7"/>
          <p:cNvGraphicFramePr>
            <a:graphicFrameLocks noChangeAspect="1"/>
          </p:cNvGraphicFramePr>
          <p:nvPr>
            <p:extLst>
              <p:ext uri="{D42A27DB-BD31-4B8C-83A1-F6EECF244321}">
                <p14:modId xmlns:p14="http://schemas.microsoft.com/office/powerpoint/2010/main" val="936794834"/>
              </p:ext>
            </p:extLst>
          </p:nvPr>
        </p:nvGraphicFramePr>
        <p:xfrm>
          <a:off x="10918824" y="4459857"/>
          <a:ext cx="296863" cy="236537"/>
        </p:xfrm>
        <a:graphic>
          <a:graphicData uri="http://schemas.openxmlformats.org/presentationml/2006/ole">
            <mc:AlternateContent xmlns:mc="http://schemas.openxmlformats.org/markup-compatibility/2006">
              <mc:Choice xmlns:v="urn:schemas-microsoft-com:vml" Requires="v">
                <p:oleObj spid="_x0000_s82050" name="公式" r:id="rId3" imgW="152280" imgH="139680" progId="Equation.3">
                  <p:embed/>
                </p:oleObj>
              </mc:Choice>
              <mc:Fallback>
                <p:oleObj name="公式" r:id="rId3" imgW="152280" imgH="139680" progId="Equation.3">
                  <p:embed/>
                  <p:pic>
                    <p:nvPicPr>
                      <p:cNvPr id="80898"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18824" y="4459857"/>
                        <a:ext cx="296863" cy="236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023032068"/>
              </p:ext>
            </p:extLst>
          </p:nvPr>
        </p:nvGraphicFramePr>
        <p:xfrm>
          <a:off x="7597774" y="2767582"/>
          <a:ext cx="595313" cy="298450"/>
        </p:xfrm>
        <a:graphic>
          <a:graphicData uri="http://schemas.openxmlformats.org/presentationml/2006/ole">
            <mc:AlternateContent xmlns:mc="http://schemas.openxmlformats.org/markup-compatibility/2006">
              <mc:Choice xmlns:v="urn:schemas-microsoft-com:vml" Requires="v">
                <p:oleObj spid="_x0000_s82051" name="公式" r:id="rId5" imgW="355320" imgH="203040" progId="Equation.3">
                  <p:embed/>
                </p:oleObj>
              </mc:Choice>
              <mc:Fallback>
                <p:oleObj name="公式" r:id="rId5" imgW="355320" imgH="203040" progId="Equation.3">
                  <p:embed/>
                  <p:pic>
                    <p:nvPicPr>
                      <p:cNvPr id="80899"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97774" y="2767582"/>
                        <a:ext cx="595313" cy="298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Line 9"/>
          <p:cNvSpPr>
            <a:spLocks noChangeShapeType="1"/>
          </p:cNvSpPr>
          <p:nvPr/>
        </p:nvSpPr>
        <p:spPr bwMode="auto">
          <a:xfrm>
            <a:off x="7562849" y="3358132"/>
            <a:ext cx="652463" cy="268287"/>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1" name="Line 10"/>
          <p:cNvSpPr>
            <a:spLocks noChangeShapeType="1"/>
          </p:cNvSpPr>
          <p:nvPr/>
        </p:nvSpPr>
        <p:spPr bwMode="auto">
          <a:xfrm flipV="1">
            <a:off x="8215312" y="3628007"/>
            <a:ext cx="0" cy="820737"/>
          </a:xfrm>
          <a:prstGeom prst="line">
            <a:avLst/>
          </a:prstGeom>
          <a:noFill/>
          <a:ln w="12700"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2" name="Line 11"/>
          <p:cNvSpPr>
            <a:spLocks noChangeShapeType="1"/>
          </p:cNvSpPr>
          <p:nvPr/>
        </p:nvSpPr>
        <p:spPr bwMode="auto">
          <a:xfrm>
            <a:off x="8215312" y="3626419"/>
            <a:ext cx="584200" cy="446088"/>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3" name="Object 12"/>
          <p:cNvGraphicFramePr>
            <a:graphicFrameLocks noChangeAspect="1"/>
          </p:cNvGraphicFramePr>
          <p:nvPr>
            <p:extLst>
              <p:ext uri="{D42A27DB-BD31-4B8C-83A1-F6EECF244321}">
                <p14:modId xmlns:p14="http://schemas.microsoft.com/office/powerpoint/2010/main" val="2978827263"/>
              </p:ext>
            </p:extLst>
          </p:nvPr>
        </p:nvGraphicFramePr>
        <p:xfrm>
          <a:off x="7802562" y="3281932"/>
          <a:ext cx="446087" cy="230187"/>
        </p:xfrm>
        <a:graphic>
          <a:graphicData uri="http://schemas.openxmlformats.org/presentationml/2006/ole">
            <mc:AlternateContent xmlns:mc="http://schemas.openxmlformats.org/markup-compatibility/2006">
              <mc:Choice xmlns:v="urn:schemas-microsoft-com:vml" Requires="v">
                <p:oleObj spid="_x0000_s82052" name="公式" r:id="rId7" imgW="304560" imgH="177480" progId="Equation.3">
                  <p:embed/>
                </p:oleObj>
              </mc:Choice>
              <mc:Fallback>
                <p:oleObj name="公式" r:id="rId7" imgW="304560" imgH="177480" progId="Equation.3">
                  <p:embed/>
                  <p:pic>
                    <p:nvPicPr>
                      <p:cNvPr id="8090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02562" y="3281932"/>
                        <a:ext cx="446087" cy="2301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Line 13"/>
          <p:cNvSpPr>
            <a:spLocks noChangeShapeType="1"/>
          </p:cNvSpPr>
          <p:nvPr/>
        </p:nvSpPr>
        <p:spPr bwMode="auto">
          <a:xfrm>
            <a:off x="8799512" y="4072507"/>
            <a:ext cx="1439862" cy="660400"/>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5" name="Line 14"/>
          <p:cNvSpPr>
            <a:spLocks noChangeShapeType="1"/>
          </p:cNvSpPr>
          <p:nvPr/>
        </p:nvSpPr>
        <p:spPr bwMode="auto">
          <a:xfrm flipV="1">
            <a:off x="8799512" y="4072507"/>
            <a:ext cx="0" cy="376237"/>
          </a:xfrm>
          <a:prstGeom prst="line">
            <a:avLst/>
          </a:prstGeom>
          <a:noFill/>
          <a:ln w="12700"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6" name="Object 15"/>
          <p:cNvGraphicFramePr>
            <a:graphicFrameLocks noChangeAspect="1"/>
          </p:cNvGraphicFramePr>
          <p:nvPr>
            <p:extLst>
              <p:ext uri="{D42A27DB-BD31-4B8C-83A1-F6EECF244321}">
                <p14:modId xmlns:p14="http://schemas.microsoft.com/office/powerpoint/2010/main" val="1251990890"/>
              </p:ext>
            </p:extLst>
          </p:nvPr>
        </p:nvGraphicFramePr>
        <p:xfrm>
          <a:off x="9313862" y="4175694"/>
          <a:ext cx="446087" cy="230188"/>
        </p:xfrm>
        <a:graphic>
          <a:graphicData uri="http://schemas.openxmlformats.org/presentationml/2006/ole">
            <mc:AlternateContent xmlns:mc="http://schemas.openxmlformats.org/markup-compatibility/2006">
              <mc:Choice xmlns:v="urn:schemas-microsoft-com:vml" Requires="v">
                <p:oleObj spid="_x0000_s82053" name="公式" r:id="rId9" imgW="304560" imgH="177480" progId="Equation.3">
                  <p:embed/>
                </p:oleObj>
              </mc:Choice>
              <mc:Fallback>
                <p:oleObj name="公式" r:id="rId9" imgW="304560" imgH="177480" progId="Equation.3">
                  <p:embed/>
                  <p:pic>
                    <p:nvPicPr>
                      <p:cNvPr id="80901" name="Object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313862" y="4175694"/>
                        <a:ext cx="446087" cy="2301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3965567048"/>
              </p:ext>
            </p:extLst>
          </p:nvPr>
        </p:nvGraphicFramePr>
        <p:xfrm>
          <a:off x="8455024" y="3626419"/>
          <a:ext cx="433388" cy="247650"/>
        </p:xfrm>
        <a:graphic>
          <a:graphicData uri="http://schemas.openxmlformats.org/presentationml/2006/ole">
            <mc:AlternateContent xmlns:mc="http://schemas.openxmlformats.org/markup-compatibility/2006">
              <mc:Choice xmlns:v="urn:schemas-microsoft-com:vml" Requires="v">
                <p:oleObj spid="_x0000_s82054" name="公式" r:id="rId10" imgW="304560" imgH="177480" progId="Equation.3">
                  <p:embed/>
                </p:oleObj>
              </mc:Choice>
              <mc:Fallback>
                <p:oleObj name="公式" r:id="rId10" imgW="304560" imgH="177480" progId="Equation.3">
                  <p:embed/>
                  <p:pic>
                    <p:nvPicPr>
                      <p:cNvPr id="80902" name="Object 1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455024" y="3626419"/>
                        <a:ext cx="433388" cy="247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 name="Line 17"/>
          <p:cNvSpPr>
            <a:spLocks noChangeShapeType="1"/>
          </p:cNvSpPr>
          <p:nvPr/>
        </p:nvSpPr>
        <p:spPr bwMode="auto">
          <a:xfrm>
            <a:off x="10239374" y="4724969"/>
            <a:ext cx="584200" cy="446088"/>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9" name="Line 18"/>
          <p:cNvSpPr>
            <a:spLocks noChangeShapeType="1"/>
          </p:cNvSpPr>
          <p:nvPr/>
        </p:nvSpPr>
        <p:spPr bwMode="auto">
          <a:xfrm>
            <a:off x="10823574" y="5169469"/>
            <a:ext cx="342900" cy="652463"/>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0" name="Line 19"/>
          <p:cNvSpPr>
            <a:spLocks noChangeShapeType="1"/>
          </p:cNvSpPr>
          <p:nvPr/>
        </p:nvSpPr>
        <p:spPr bwMode="auto">
          <a:xfrm flipV="1">
            <a:off x="10239374" y="4448744"/>
            <a:ext cx="0" cy="276225"/>
          </a:xfrm>
          <a:prstGeom prst="line">
            <a:avLst/>
          </a:prstGeom>
          <a:noFill/>
          <a:ln w="12700"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1" name="Line 20"/>
          <p:cNvSpPr>
            <a:spLocks noChangeShapeType="1"/>
          </p:cNvSpPr>
          <p:nvPr/>
        </p:nvSpPr>
        <p:spPr bwMode="auto">
          <a:xfrm flipV="1">
            <a:off x="10823574" y="4448744"/>
            <a:ext cx="0" cy="719138"/>
          </a:xfrm>
          <a:prstGeom prst="line">
            <a:avLst/>
          </a:prstGeom>
          <a:noFill/>
          <a:ln w="12700"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2" name="Object 21"/>
          <p:cNvGraphicFramePr>
            <a:graphicFrameLocks noChangeAspect="1"/>
          </p:cNvGraphicFramePr>
          <p:nvPr>
            <p:extLst>
              <p:ext uri="{D42A27DB-BD31-4B8C-83A1-F6EECF244321}">
                <p14:modId xmlns:p14="http://schemas.microsoft.com/office/powerpoint/2010/main" val="440539646"/>
              </p:ext>
            </p:extLst>
          </p:nvPr>
        </p:nvGraphicFramePr>
        <p:xfrm>
          <a:off x="8043862" y="4345557"/>
          <a:ext cx="342900" cy="344487"/>
        </p:xfrm>
        <a:graphic>
          <a:graphicData uri="http://schemas.openxmlformats.org/presentationml/2006/ole">
            <mc:AlternateContent xmlns:mc="http://schemas.openxmlformats.org/markup-compatibility/2006">
              <mc:Choice xmlns:v="urn:schemas-microsoft-com:vml" Requires="v">
                <p:oleObj spid="_x0000_s82055" name="公式" r:id="rId12" imgW="177480" imgH="215640" progId="Equation.3">
                  <p:embed/>
                </p:oleObj>
              </mc:Choice>
              <mc:Fallback>
                <p:oleObj name="公式" r:id="rId12" imgW="177480" imgH="215640" progId="Equation.3">
                  <p:embed/>
                  <p:pic>
                    <p:nvPicPr>
                      <p:cNvPr id="80903" name="Object 2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043862" y="4345557"/>
                        <a:ext cx="342900" cy="344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3196981529"/>
              </p:ext>
            </p:extLst>
          </p:nvPr>
        </p:nvGraphicFramePr>
        <p:xfrm>
          <a:off x="8645524" y="4345557"/>
          <a:ext cx="393700" cy="344487"/>
        </p:xfrm>
        <a:graphic>
          <a:graphicData uri="http://schemas.openxmlformats.org/presentationml/2006/ole">
            <mc:AlternateContent xmlns:mc="http://schemas.openxmlformats.org/markup-compatibility/2006">
              <mc:Choice xmlns:v="urn:schemas-microsoft-com:vml" Requires="v">
                <p:oleObj spid="_x0000_s82056" name="公式" r:id="rId14" imgW="203040" imgH="215640" progId="Equation.3">
                  <p:embed/>
                </p:oleObj>
              </mc:Choice>
              <mc:Fallback>
                <p:oleObj name="公式" r:id="rId14" imgW="203040" imgH="215640" progId="Equation.3">
                  <p:embed/>
                  <p:pic>
                    <p:nvPicPr>
                      <p:cNvPr id="80904" name="Object 2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645524" y="4345557"/>
                        <a:ext cx="393700" cy="344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199469545"/>
              </p:ext>
            </p:extLst>
          </p:nvPr>
        </p:nvGraphicFramePr>
        <p:xfrm>
          <a:off x="10674349" y="4115369"/>
          <a:ext cx="392113" cy="342900"/>
        </p:xfrm>
        <a:graphic>
          <a:graphicData uri="http://schemas.openxmlformats.org/presentationml/2006/ole">
            <mc:AlternateContent xmlns:mc="http://schemas.openxmlformats.org/markup-compatibility/2006">
              <mc:Choice xmlns:v="urn:schemas-microsoft-com:vml" Requires="v">
                <p:oleObj spid="_x0000_s82057" name="公式" r:id="rId16" imgW="203040" imgH="215640" progId="Equation.3">
                  <p:embed/>
                </p:oleObj>
              </mc:Choice>
              <mc:Fallback>
                <p:oleObj name="公式" r:id="rId16" imgW="203040" imgH="215640" progId="Equation.3">
                  <p:embed/>
                  <p:pic>
                    <p:nvPicPr>
                      <p:cNvPr id="80905" name="Object 2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0674349" y="4115369"/>
                        <a:ext cx="392113"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24"/>
          <p:cNvGraphicFramePr>
            <a:graphicFrameLocks noChangeAspect="1"/>
          </p:cNvGraphicFramePr>
          <p:nvPr>
            <p:extLst>
              <p:ext uri="{D42A27DB-BD31-4B8C-83A1-F6EECF244321}">
                <p14:modId xmlns:p14="http://schemas.microsoft.com/office/powerpoint/2010/main" val="3105356921"/>
              </p:ext>
            </p:extLst>
          </p:nvPr>
        </p:nvGraphicFramePr>
        <p:xfrm>
          <a:off x="10112374" y="4120132"/>
          <a:ext cx="368300" cy="363537"/>
        </p:xfrm>
        <a:graphic>
          <a:graphicData uri="http://schemas.openxmlformats.org/presentationml/2006/ole">
            <mc:AlternateContent xmlns:mc="http://schemas.openxmlformats.org/markup-compatibility/2006">
              <mc:Choice xmlns:v="urn:schemas-microsoft-com:vml" Requires="v">
                <p:oleObj spid="_x0000_s82058" name="公式" r:id="rId18" imgW="190440" imgH="228600" progId="Equation.3">
                  <p:embed/>
                </p:oleObj>
              </mc:Choice>
              <mc:Fallback>
                <p:oleObj name="公式" r:id="rId18" imgW="190440" imgH="228600" progId="Equation.3">
                  <p:embed/>
                  <p:pic>
                    <p:nvPicPr>
                      <p:cNvPr id="80906" name="Object 2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0112374" y="4120132"/>
                        <a:ext cx="368300" cy="363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2142968799"/>
              </p:ext>
            </p:extLst>
          </p:nvPr>
        </p:nvGraphicFramePr>
        <p:xfrm>
          <a:off x="9359899" y="4372544"/>
          <a:ext cx="368300" cy="361950"/>
        </p:xfrm>
        <a:graphic>
          <a:graphicData uri="http://schemas.openxmlformats.org/presentationml/2006/ole">
            <mc:AlternateContent xmlns:mc="http://schemas.openxmlformats.org/markup-compatibility/2006">
              <mc:Choice xmlns:v="urn:schemas-microsoft-com:vml" Requires="v">
                <p:oleObj spid="_x0000_s82059" name="公式" r:id="rId20" imgW="190440" imgH="228600" progId="Equation.3">
                  <p:embed/>
                </p:oleObj>
              </mc:Choice>
              <mc:Fallback>
                <p:oleObj name="公式" r:id="rId20" imgW="190440" imgH="228600" progId="Equation.3">
                  <p:embed/>
                  <p:pic>
                    <p:nvPicPr>
                      <p:cNvPr id="80907" name="Object 25"/>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9359899" y="4372544"/>
                        <a:ext cx="368300" cy="361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Oval 26"/>
          <p:cNvSpPr>
            <a:spLocks noChangeArrowheads="1"/>
          </p:cNvSpPr>
          <p:nvPr/>
        </p:nvSpPr>
        <p:spPr bwMode="auto">
          <a:xfrm>
            <a:off x="9553574" y="4413819"/>
            <a:ext cx="68263" cy="68263"/>
          </a:xfrm>
          <a:prstGeom prst="ellipse">
            <a:avLst/>
          </a:prstGeom>
          <a:solidFill>
            <a:srgbClr val="0000FF"/>
          </a:solidFill>
          <a:ln w="12700" cap="sq" algn="ctr">
            <a:solidFill>
              <a:srgbClr val="FF00FF"/>
            </a:solidFill>
            <a:round/>
            <a:headEnd/>
            <a:tailEnd/>
          </a:ln>
        </p:spPr>
        <p:txBody>
          <a:bodyPr wrap="none"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 name="Text Box 27"/>
          <p:cNvSpPr txBox="1">
            <a:spLocks noChangeArrowheads="1"/>
          </p:cNvSpPr>
          <p:nvPr/>
        </p:nvSpPr>
        <p:spPr bwMode="auto">
          <a:xfrm>
            <a:off x="574674" y="4986766"/>
            <a:ext cx="68421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000" dirty="0">
                <a:latin typeface="+mn-ea"/>
                <a:ea typeface="+mn-ea"/>
              </a:rPr>
              <a:t>时域响应的动态指标主要由中频段的形状决定。</a:t>
            </a:r>
          </a:p>
        </p:txBody>
      </p:sp>
      <p:graphicFrame>
        <p:nvGraphicFramePr>
          <p:cNvPr id="29" name="Object 28"/>
          <p:cNvGraphicFramePr>
            <a:graphicFrameLocks noChangeAspect="1"/>
          </p:cNvGraphicFramePr>
          <p:nvPr>
            <p:extLst>
              <p:ext uri="{D42A27DB-BD31-4B8C-83A1-F6EECF244321}">
                <p14:modId xmlns:p14="http://schemas.microsoft.com/office/powerpoint/2010/main" val="4287064253"/>
              </p:ext>
            </p:extLst>
          </p:nvPr>
        </p:nvGraphicFramePr>
        <p:xfrm>
          <a:off x="10342562" y="4639244"/>
          <a:ext cx="433387" cy="247650"/>
        </p:xfrm>
        <a:graphic>
          <a:graphicData uri="http://schemas.openxmlformats.org/presentationml/2006/ole">
            <mc:AlternateContent xmlns:mc="http://schemas.openxmlformats.org/markup-compatibility/2006">
              <mc:Choice xmlns:v="urn:schemas-microsoft-com:vml" Requires="v">
                <p:oleObj spid="_x0000_s82060" name="公式" r:id="rId22" imgW="304560" imgH="177480" progId="Equation.3">
                  <p:embed/>
                </p:oleObj>
              </mc:Choice>
              <mc:Fallback>
                <p:oleObj name="公式" r:id="rId22" imgW="304560" imgH="177480" progId="Equation.3">
                  <p:embed/>
                  <p:pic>
                    <p:nvPicPr>
                      <p:cNvPr id="80908" name="Object 2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342562" y="4639244"/>
                        <a:ext cx="433387" cy="247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 name="Object 29"/>
          <p:cNvGraphicFramePr>
            <a:graphicFrameLocks noChangeAspect="1"/>
          </p:cNvGraphicFramePr>
          <p:nvPr>
            <p:extLst>
              <p:ext uri="{D42A27DB-BD31-4B8C-83A1-F6EECF244321}">
                <p14:modId xmlns:p14="http://schemas.microsoft.com/office/powerpoint/2010/main" val="2777667983"/>
              </p:ext>
            </p:extLst>
          </p:nvPr>
        </p:nvGraphicFramePr>
        <p:xfrm>
          <a:off x="10955337" y="5250432"/>
          <a:ext cx="433387" cy="247650"/>
        </p:xfrm>
        <a:graphic>
          <a:graphicData uri="http://schemas.openxmlformats.org/presentationml/2006/ole">
            <mc:AlternateContent xmlns:mc="http://schemas.openxmlformats.org/markup-compatibility/2006">
              <mc:Choice xmlns:v="urn:schemas-microsoft-com:vml" Requires="v">
                <p:oleObj spid="_x0000_s82061" name="公式" r:id="rId23" imgW="304560" imgH="177480" progId="Equation.3">
                  <p:embed/>
                </p:oleObj>
              </mc:Choice>
              <mc:Fallback>
                <p:oleObj name="公式" r:id="rId23" imgW="304560" imgH="177480" progId="Equation.3">
                  <p:embed/>
                  <p:pic>
                    <p:nvPicPr>
                      <p:cNvPr id="80909" name="Object 29"/>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0955337" y="5250432"/>
                        <a:ext cx="433387" cy="247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 name="Text Box 30"/>
          <p:cNvSpPr txBox="1">
            <a:spLocks noChangeArrowheads="1"/>
          </p:cNvSpPr>
          <p:nvPr/>
        </p:nvSpPr>
        <p:spPr bwMode="auto">
          <a:xfrm>
            <a:off x="519109" y="2245518"/>
            <a:ext cx="6567491"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eaLnBrk="1" hangingPunct="1">
              <a:lnSpc>
                <a:spcPct val="150000"/>
              </a:lnSpc>
            </a:pPr>
            <a:r>
              <a:rPr lang="en-US" altLang="zh-CN" sz="2000" dirty="0" smtClean="0">
                <a:latin typeface="+mn-ea"/>
                <a:ea typeface="+mn-ea"/>
              </a:rPr>
              <a:t>① </a:t>
            </a:r>
            <a:r>
              <a:rPr lang="zh-CN" altLang="en-US" sz="2000" dirty="0" smtClean="0">
                <a:latin typeface="+mn-ea"/>
                <a:ea typeface="+mn-ea"/>
              </a:rPr>
              <a:t>低频</a:t>
            </a:r>
            <a:r>
              <a:rPr lang="zh-CN" altLang="en-US" sz="2000" dirty="0">
                <a:latin typeface="+mn-ea"/>
                <a:ea typeface="+mn-ea"/>
              </a:rPr>
              <a:t>段一般是指折线对数幅频特性在第一个转折频率以前的频段。系统的稳态指标主要是由这个频段幅频特性的高度和斜率所决定的。</a:t>
            </a:r>
          </a:p>
        </p:txBody>
      </p:sp>
      <p:graphicFrame>
        <p:nvGraphicFramePr>
          <p:cNvPr id="32" name="Object 31"/>
          <p:cNvGraphicFramePr>
            <a:graphicFrameLocks noChangeAspect="1"/>
          </p:cNvGraphicFramePr>
          <p:nvPr>
            <p:extLst>
              <p:ext uri="{D42A27DB-BD31-4B8C-83A1-F6EECF244321}">
                <p14:modId xmlns:p14="http://schemas.microsoft.com/office/powerpoint/2010/main" val="439866832"/>
              </p:ext>
            </p:extLst>
          </p:nvPr>
        </p:nvGraphicFramePr>
        <p:xfrm>
          <a:off x="1454149" y="5438001"/>
          <a:ext cx="3254640" cy="491434"/>
        </p:xfrm>
        <a:graphic>
          <a:graphicData uri="http://schemas.openxmlformats.org/presentationml/2006/ole">
            <mc:AlternateContent xmlns:mc="http://schemas.openxmlformats.org/markup-compatibility/2006">
              <mc:Choice xmlns:v="urn:schemas-microsoft-com:vml" Requires="v">
                <p:oleObj spid="_x0000_s82062" name="公式" r:id="rId25" imgW="2108160" imgH="317160" progId="Equation.3">
                  <p:embed/>
                </p:oleObj>
              </mc:Choice>
              <mc:Fallback>
                <p:oleObj name="公式" r:id="rId25" imgW="2108160" imgH="317160" progId="Equation.3">
                  <p:embed/>
                  <p:pic>
                    <p:nvPicPr>
                      <p:cNvPr id="80910" name="Object 31"/>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454149" y="5438001"/>
                        <a:ext cx="3254640" cy="491434"/>
                      </a:xfrm>
                      <a:prstGeom prst="rect">
                        <a:avLst/>
                      </a:prstGeom>
                      <a:solidFill>
                        <a:schemeClr val="bg1">
                          <a:alpha val="0"/>
                        </a:schemeClr>
                      </a:solidFill>
                      <a:ln>
                        <a:noFill/>
                      </a:ln>
                      <a:effectLst/>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3336203028"/>
              </p:ext>
            </p:extLst>
          </p:nvPr>
        </p:nvGraphicFramePr>
        <p:xfrm>
          <a:off x="5426074" y="5607881"/>
          <a:ext cx="2312988" cy="422647"/>
        </p:xfrm>
        <a:graphic>
          <a:graphicData uri="http://schemas.openxmlformats.org/presentationml/2006/ole">
            <mc:AlternateContent xmlns:mc="http://schemas.openxmlformats.org/markup-compatibility/2006">
              <mc:Choice xmlns:v="urn:schemas-microsoft-com:vml" Requires="v">
                <p:oleObj spid="_x0000_s82063" name="公式" r:id="rId27" imgW="1320480" imgH="241200" progId="Equation.3">
                  <p:embed/>
                </p:oleObj>
              </mc:Choice>
              <mc:Fallback>
                <p:oleObj name="公式" r:id="rId27" imgW="1320480" imgH="241200" progId="Equation.3">
                  <p:embed/>
                  <p:pic>
                    <p:nvPicPr>
                      <p:cNvPr id="80911" name="Object 32"/>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5426074" y="5607881"/>
                        <a:ext cx="2312988" cy="422647"/>
                      </a:xfrm>
                      <a:prstGeom prst="rect">
                        <a:avLst/>
                      </a:prstGeom>
                      <a:solidFill>
                        <a:schemeClr val="bg1">
                          <a:alpha val="0"/>
                        </a:schemeClr>
                      </a:solidFill>
                      <a:ln>
                        <a:noFill/>
                      </a:ln>
                    </p:spPr>
                  </p:pic>
                </p:oleObj>
              </mc:Fallback>
            </mc:AlternateContent>
          </a:graphicData>
        </a:graphic>
      </p:graphicFrame>
      <p:graphicFrame>
        <p:nvGraphicFramePr>
          <p:cNvPr id="34" name="Object 33"/>
          <p:cNvGraphicFramePr>
            <a:graphicFrameLocks noChangeAspect="1"/>
          </p:cNvGraphicFramePr>
          <p:nvPr>
            <p:extLst>
              <p:ext uri="{D42A27DB-BD31-4B8C-83A1-F6EECF244321}">
                <p14:modId xmlns:p14="http://schemas.microsoft.com/office/powerpoint/2010/main" val="2504119588"/>
              </p:ext>
            </p:extLst>
          </p:nvPr>
        </p:nvGraphicFramePr>
        <p:xfrm>
          <a:off x="1454149" y="6031282"/>
          <a:ext cx="2218437" cy="458418"/>
        </p:xfrm>
        <a:graphic>
          <a:graphicData uri="http://schemas.openxmlformats.org/presentationml/2006/ole">
            <mc:AlternateContent xmlns:mc="http://schemas.openxmlformats.org/markup-compatibility/2006">
              <mc:Choice xmlns:v="urn:schemas-microsoft-com:vml" Requires="v">
                <p:oleObj spid="_x0000_s82064" name="公式" r:id="rId29" imgW="1536480" imgH="317160" progId="Equation.3">
                  <p:embed/>
                </p:oleObj>
              </mc:Choice>
              <mc:Fallback>
                <p:oleObj name="公式" r:id="rId29" imgW="1536480" imgH="317160" progId="Equation.3">
                  <p:embed/>
                  <p:pic>
                    <p:nvPicPr>
                      <p:cNvPr id="80912" name="Object 33"/>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454149" y="6031282"/>
                        <a:ext cx="2218437" cy="458418"/>
                      </a:xfrm>
                      <a:prstGeom prst="rect">
                        <a:avLst/>
                      </a:prstGeom>
                      <a:noFill/>
                      <a:ln>
                        <a:noFill/>
                      </a:ln>
                      <a:effectLst/>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2213896821"/>
              </p:ext>
            </p:extLst>
          </p:nvPr>
        </p:nvGraphicFramePr>
        <p:xfrm>
          <a:off x="6220723" y="6075008"/>
          <a:ext cx="979275" cy="422647"/>
        </p:xfrm>
        <a:graphic>
          <a:graphicData uri="http://schemas.openxmlformats.org/presentationml/2006/ole">
            <mc:AlternateContent xmlns:mc="http://schemas.openxmlformats.org/markup-compatibility/2006">
              <mc:Choice xmlns:v="urn:schemas-microsoft-com:vml" Requires="v">
                <p:oleObj spid="_x0000_s82065" name="公式" r:id="rId31" imgW="558720" imgH="241200" progId="Equation.3">
                  <p:embed/>
                </p:oleObj>
              </mc:Choice>
              <mc:Fallback>
                <p:oleObj name="公式" r:id="rId31" imgW="558720" imgH="241200" progId="Equation.3">
                  <p:embed/>
                  <p:pic>
                    <p:nvPicPr>
                      <p:cNvPr id="80913" name="Object 34"/>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6220723" y="6075008"/>
                        <a:ext cx="979275" cy="422647"/>
                      </a:xfrm>
                      <a:prstGeom prst="rect">
                        <a:avLst/>
                      </a:prstGeom>
                      <a:solidFill>
                        <a:schemeClr val="bg1">
                          <a:alpha val="0"/>
                        </a:schemeClr>
                      </a:solidFill>
                      <a:ln>
                        <a:noFill/>
                      </a:ln>
                    </p:spPr>
                  </p:pic>
                </p:oleObj>
              </mc:Fallback>
            </mc:AlternateContent>
          </a:graphicData>
        </a:graphic>
      </p:graphicFrame>
    </p:spTree>
    <p:extLst>
      <p:ext uri="{BB962C8B-B14F-4D97-AF65-F5344CB8AC3E}">
        <p14:creationId xmlns:p14="http://schemas.microsoft.com/office/powerpoint/2010/main" val="1569143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mph" presetSubtype="0" fill="hold" grpId="0" nodeType="clickEffect">
                                  <p:stCondLst>
                                    <p:cond delay="0"/>
                                  </p:stCondLst>
                                  <p:childTnLst>
                                    <p:animClr clrSpc="hsl" dir="cw">
                                      <p:cBhvr override="childStyle">
                                        <p:cTn id="6" dur="500" fill="hold"/>
                                        <p:tgtEl>
                                          <p:spTgt spid="10"/>
                                        </p:tgtEl>
                                        <p:attrNameLst>
                                          <p:attrName>style.color</p:attrName>
                                        </p:attrNameLst>
                                      </p:cBhvr>
                                      <p:by>
                                        <p:hsl h="7200000" s="0" l="0"/>
                                      </p:by>
                                    </p:animClr>
                                    <p:animClr clrSpc="hsl" dir="cw">
                                      <p:cBhvr>
                                        <p:cTn id="7" dur="500" fill="hold"/>
                                        <p:tgtEl>
                                          <p:spTgt spid="10"/>
                                        </p:tgtEl>
                                        <p:attrNameLst>
                                          <p:attrName>fillcolor</p:attrName>
                                        </p:attrNameLst>
                                      </p:cBhvr>
                                      <p:by>
                                        <p:hsl h="7200000" s="0" l="0"/>
                                      </p:by>
                                    </p:animClr>
                                    <p:animClr clrSpc="hsl" dir="cw">
                                      <p:cBhvr>
                                        <p:cTn id="8" dur="500" fill="hold"/>
                                        <p:tgtEl>
                                          <p:spTgt spid="10"/>
                                        </p:tgtEl>
                                        <p:attrNameLst>
                                          <p:attrName>stroke.color</p:attrName>
                                        </p:attrNameLst>
                                      </p:cBhvr>
                                      <p:by>
                                        <p:hsl h="7200000" s="0" l="0"/>
                                      </p:by>
                                    </p:animClr>
                                    <p:set>
                                      <p:cBhvr>
                                        <p:cTn id="9" dur="500" fill="hold"/>
                                        <p:tgtEl>
                                          <p:spTgt spid="10"/>
                                        </p:tgtEl>
                                        <p:attrNameLst>
                                          <p:attrName>fill.type</p:attrName>
                                        </p:attrNameLst>
                                      </p:cBhvr>
                                      <p:to>
                                        <p:strVal val="solid"/>
                                      </p:to>
                                    </p:set>
                                  </p:childTnLst>
                                  <p:subTnLst>
                                    <p:animClr clrSpc="rgb" dir="cw">
                                      <p:cBhvr override="childStyle">
                                        <p:cTn dur="1" fill="hold" display="0" masterRel="nextClick" afterEffect="1"/>
                                        <p:tgtEl>
                                          <p:spTgt spid="10"/>
                                        </p:tgtEl>
                                        <p:attrNameLst>
                                          <p:attrName>ppt_c</p:attrName>
                                        </p:attrNameLst>
                                      </p:cBhvr>
                                      <p:to>
                                        <a:srgbClr val="0000CC"/>
                                      </p:to>
                                    </p:animClr>
                                  </p:subTnLst>
                                </p:cTn>
                              </p:par>
                            </p:childTnLst>
                          </p:cTn>
                        </p:par>
                      </p:childTnLst>
                    </p:cTn>
                  </p:par>
                  <p:par>
                    <p:cTn id="10" fill="hold">
                      <p:stCondLst>
                        <p:cond delay="indefinite"/>
                      </p:stCondLst>
                      <p:childTnLst>
                        <p:par>
                          <p:cTn id="11" fill="hold">
                            <p:stCondLst>
                              <p:cond delay="0"/>
                            </p:stCondLst>
                            <p:childTnLst>
                              <p:par>
                                <p:cTn id="12" presetID="24" presetClass="emph" presetSubtype="0" fill="hold" grpId="0" nodeType="clickEffect">
                                  <p:stCondLst>
                                    <p:cond delay="0"/>
                                  </p:stCondLst>
                                  <p:childTnLst>
                                    <p:animClr clrSpc="hsl" dir="cw">
                                      <p:cBhvr override="childStyle">
                                        <p:cTn id="13" dur="500" fill="hold"/>
                                        <p:tgtEl>
                                          <p:spTgt spid="14"/>
                                        </p:tgtEl>
                                        <p:attrNameLst>
                                          <p:attrName>style.color</p:attrName>
                                        </p:attrNameLst>
                                      </p:cBhvr>
                                      <p:by>
                                        <p:hsl h="0" s="-12549" l="-25098"/>
                                      </p:by>
                                    </p:animClr>
                                    <p:animClr clrSpc="hsl" dir="cw">
                                      <p:cBhvr>
                                        <p:cTn id="14" dur="500" fill="hold"/>
                                        <p:tgtEl>
                                          <p:spTgt spid="14"/>
                                        </p:tgtEl>
                                        <p:attrNameLst>
                                          <p:attrName>fillcolor</p:attrName>
                                        </p:attrNameLst>
                                      </p:cBhvr>
                                      <p:by>
                                        <p:hsl h="0" s="-12549" l="-25098"/>
                                      </p:by>
                                    </p:animClr>
                                    <p:animClr clrSpc="hsl" dir="cw">
                                      <p:cBhvr>
                                        <p:cTn id="15" dur="500" fill="hold"/>
                                        <p:tgtEl>
                                          <p:spTgt spid="14"/>
                                        </p:tgtEl>
                                        <p:attrNameLst>
                                          <p:attrName>stroke.color</p:attrName>
                                        </p:attrNameLst>
                                      </p:cBhvr>
                                      <p:by>
                                        <p:hsl h="0" s="-12549" l="-25098"/>
                                      </p:by>
                                    </p:animClr>
                                    <p:set>
                                      <p:cBhvr>
                                        <p:cTn id="16" dur="500" fill="hold"/>
                                        <p:tgtEl>
                                          <p:spTgt spid="14"/>
                                        </p:tgtEl>
                                        <p:attrNameLst>
                                          <p:attrName>fill.type</p:attrName>
                                        </p:attrNameLst>
                                      </p:cBhvr>
                                      <p:to>
                                        <p:strVal val="solid"/>
                                      </p:to>
                                    </p:set>
                                  </p:childTnLst>
                                  <p:subTnLst>
                                    <p:animClr clrSpc="rgb" dir="cw">
                                      <p:cBhvr override="childStyle">
                                        <p:cTn dur="1" fill="hold" display="0" masterRel="nextClick" afterEffect="1"/>
                                        <p:tgtEl>
                                          <p:spTgt spid="14"/>
                                        </p:tgtEl>
                                        <p:attrNameLst>
                                          <p:attrName>ppt_c</p:attrName>
                                        </p:attrNameLst>
                                      </p:cBhvr>
                                      <p:to>
                                        <a:srgbClr val="0000CC"/>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5.1 </a:t>
            </a:r>
            <a:r>
              <a:rPr lang="zh-CN" altLang="en-US" dirty="0"/>
              <a:t>基本</a:t>
            </a:r>
            <a:r>
              <a:rPr lang="zh-CN" altLang="en-US" dirty="0" smtClean="0"/>
              <a:t>概念</a:t>
            </a:r>
            <a:endParaRPr lang="zh-CN" altLang="en-US" dirty="0"/>
          </a:p>
        </p:txBody>
      </p:sp>
      <p:sp>
        <p:nvSpPr>
          <p:cNvPr id="3" name="圆角矩形 2"/>
          <p:cNvSpPr/>
          <p:nvPr/>
        </p:nvSpPr>
        <p:spPr>
          <a:xfrm>
            <a:off x="515939" y="4011612"/>
            <a:ext cx="11160124" cy="2478088"/>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Text Box 48"/>
          <p:cNvSpPr txBox="1">
            <a:spLocks noChangeArrowheads="1"/>
          </p:cNvSpPr>
          <p:nvPr/>
        </p:nvSpPr>
        <p:spPr bwMode="auto">
          <a:xfrm>
            <a:off x="515938" y="1089025"/>
            <a:ext cx="11160125"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35350" indent="-3435350" eaLnBrk="1" hangingPunct="1">
              <a:lnSpc>
                <a:spcPct val="135000"/>
              </a:lnSpc>
            </a:pPr>
            <a:r>
              <a:rPr lang="zh-CN" altLang="en-US" b="1" dirty="0" smtClean="0">
                <a:solidFill>
                  <a:srgbClr val="0070C0"/>
                </a:solidFill>
                <a:latin typeface="+mj-ea"/>
                <a:ea typeface="+mj-ea"/>
              </a:rPr>
              <a:t>系统</a:t>
            </a:r>
            <a:r>
              <a:rPr lang="zh-CN" altLang="en-US" b="1" dirty="0">
                <a:solidFill>
                  <a:srgbClr val="0070C0"/>
                </a:solidFill>
                <a:latin typeface="+mj-ea"/>
                <a:ea typeface="+mj-ea"/>
              </a:rPr>
              <a:t>幅频特性函数的物理意义是</a:t>
            </a:r>
            <a:r>
              <a:rPr lang="zh-CN" altLang="en-US" dirty="0">
                <a:latin typeface="+mn-ea"/>
                <a:ea typeface="+mn-ea"/>
              </a:rPr>
              <a:t>：系统在谐波（正弦）函数输入下，稳态输出的幅值与输入幅值之比，也是系统频率特性</a:t>
            </a:r>
            <a:r>
              <a:rPr lang="zh-CN" altLang="en-US" dirty="0" smtClean="0">
                <a:latin typeface="+mn-ea"/>
                <a:ea typeface="+mn-ea"/>
              </a:rPr>
              <a:t>函数 </a:t>
            </a:r>
            <a:r>
              <a:rPr lang="el-GR" altLang="zh-CN" b="1" i="1" dirty="0" smtClean="0">
                <a:latin typeface="+mj-ea"/>
                <a:ea typeface="+mj-ea"/>
              </a:rPr>
              <a:t>Φ</a:t>
            </a:r>
            <a:r>
              <a:rPr lang="en-US" altLang="zh-CN" b="1" i="1" dirty="0">
                <a:latin typeface="+mj-ea"/>
                <a:ea typeface="+mj-ea"/>
              </a:rPr>
              <a:t>(j</a:t>
            </a:r>
            <a:r>
              <a:rPr lang="el-GR" altLang="zh-CN" b="1" i="1" dirty="0">
                <a:latin typeface="+mj-ea"/>
                <a:ea typeface="+mj-ea"/>
              </a:rPr>
              <a:t>ω</a:t>
            </a:r>
            <a:r>
              <a:rPr lang="en-US" altLang="zh-CN" b="1" i="1" dirty="0" smtClean="0">
                <a:latin typeface="+mj-ea"/>
                <a:ea typeface="+mj-ea"/>
              </a:rPr>
              <a:t>) </a:t>
            </a:r>
            <a:r>
              <a:rPr lang="zh-CN" altLang="en-US" dirty="0" smtClean="0">
                <a:latin typeface="+mn-ea"/>
                <a:ea typeface="+mn-ea"/>
              </a:rPr>
              <a:t>的</a:t>
            </a:r>
            <a:r>
              <a:rPr lang="zh-CN" altLang="en-US" dirty="0">
                <a:latin typeface="+mn-ea"/>
                <a:ea typeface="+mn-ea"/>
              </a:rPr>
              <a:t>幅值，即</a:t>
            </a:r>
            <a:endParaRPr lang="en-US" altLang="zh-CN" dirty="0">
              <a:latin typeface="+mn-ea"/>
              <a:ea typeface="+mn-ea"/>
            </a:endParaRPr>
          </a:p>
        </p:txBody>
      </p:sp>
      <p:sp>
        <p:nvSpPr>
          <p:cNvPr id="5" name="Text Box 8"/>
          <p:cNvSpPr txBox="1">
            <a:spLocks noChangeArrowheads="1"/>
          </p:cNvSpPr>
          <p:nvPr/>
        </p:nvSpPr>
        <p:spPr bwMode="auto">
          <a:xfrm>
            <a:off x="515938" y="4141810"/>
            <a:ext cx="111601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20700" eaLnBrk="1" hangingPunct="1">
              <a:lnSpc>
                <a:spcPct val="135000"/>
              </a:lnSpc>
              <a:spcBef>
                <a:spcPct val="50000"/>
              </a:spcBef>
            </a:pPr>
            <a:r>
              <a:rPr lang="zh-CN" altLang="en-US" sz="2000" dirty="0" smtClean="0">
                <a:latin typeface="+mn-ea"/>
                <a:ea typeface="+mn-ea"/>
              </a:rPr>
              <a:t>实际上</a:t>
            </a:r>
            <a:r>
              <a:rPr lang="zh-CN" altLang="en-US" sz="2000" dirty="0">
                <a:latin typeface="+mn-ea"/>
                <a:ea typeface="+mn-ea"/>
              </a:rPr>
              <a:t>，频率特性函数是系统传递函数的一种特殊形式，仍然是反映系统输入</a:t>
            </a:r>
            <a:r>
              <a:rPr lang="en-US" altLang="zh-CN" sz="2000" dirty="0">
                <a:latin typeface="+mn-ea"/>
                <a:ea typeface="+mn-ea"/>
              </a:rPr>
              <a:t>-</a:t>
            </a:r>
            <a:r>
              <a:rPr lang="zh-CN" altLang="en-US" sz="2000" dirty="0">
                <a:latin typeface="+mn-ea"/>
                <a:ea typeface="+mn-ea"/>
              </a:rPr>
              <a:t>输出之间关系的数学模型。频率特性函数是关于频率的复变函数，可以有三种表示方式：</a:t>
            </a:r>
          </a:p>
        </p:txBody>
      </p:sp>
      <p:graphicFrame>
        <p:nvGraphicFramePr>
          <p:cNvPr id="6" name="Object 9"/>
          <p:cNvGraphicFramePr>
            <a:graphicFrameLocks noChangeAspect="1"/>
          </p:cNvGraphicFramePr>
          <p:nvPr>
            <p:extLst>
              <p:ext uri="{D42A27DB-BD31-4B8C-83A1-F6EECF244321}">
                <p14:modId xmlns:p14="http://schemas.microsoft.com/office/powerpoint/2010/main" val="1708399607"/>
              </p:ext>
            </p:extLst>
          </p:nvPr>
        </p:nvGraphicFramePr>
        <p:xfrm>
          <a:off x="5240338" y="5152377"/>
          <a:ext cx="2449512" cy="319088"/>
        </p:xfrm>
        <a:graphic>
          <a:graphicData uri="http://schemas.openxmlformats.org/presentationml/2006/ole">
            <mc:AlternateContent xmlns:mc="http://schemas.openxmlformats.org/markup-compatibility/2006">
              <mc:Choice xmlns:v="urn:schemas-microsoft-com:vml" Requires="v">
                <p:oleObj spid="_x0000_s7460" r:id="rId3" imgW="1663700" imgH="215900" progId="Equation.3">
                  <p:embed/>
                </p:oleObj>
              </mc:Choice>
              <mc:Fallback>
                <p:oleObj r:id="rId3" imgW="1663700" imgH="215900" progId="Equation.3">
                  <p:embed/>
                  <p:pic>
                    <p:nvPicPr>
                      <p:cNvPr id="6146"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40338" y="5152377"/>
                        <a:ext cx="2449512"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Text Box 12"/>
          <p:cNvSpPr txBox="1">
            <a:spLocks noChangeArrowheads="1"/>
          </p:cNvSpPr>
          <p:nvPr/>
        </p:nvSpPr>
        <p:spPr bwMode="auto">
          <a:xfrm>
            <a:off x="3160713" y="5152377"/>
            <a:ext cx="10985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mn-ea"/>
                <a:ea typeface="+mn-ea"/>
              </a:rPr>
              <a:t>代数形式</a:t>
            </a:r>
          </a:p>
        </p:txBody>
      </p:sp>
      <p:sp>
        <p:nvSpPr>
          <p:cNvPr id="8" name="Text Box 13"/>
          <p:cNvSpPr txBox="1">
            <a:spLocks noChangeArrowheads="1"/>
          </p:cNvSpPr>
          <p:nvPr/>
        </p:nvSpPr>
        <p:spPr bwMode="auto">
          <a:xfrm>
            <a:off x="3160713" y="5606402"/>
            <a:ext cx="10985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mn-ea"/>
                <a:ea typeface="+mn-ea"/>
              </a:rPr>
              <a:t>指数形式</a:t>
            </a:r>
          </a:p>
        </p:txBody>
      </p:sp>
      <p:sp>
        <p:nvSpPr>
          <p:cNvPr id="9" name="Text Box 14"/>
          <p:cNvSpPr txBox="1">
            <a:spLocks noChangeArrowheads="1"/>
          </p:cNvSpPr>
          <p:nvPr/>
        </p:nvSpPr>
        <p:spPr bwMode="auto">
          <a:xfrm>
            <a:off x="3160713" y="6081065"/>
            <a:ext cx="15795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mn-ea"/>
                <a:ea typeface="+mn-ea"/>
              </a:rPr>
              <a:t>三角函数形式</a:t>
            </a:r>
          </a:p>
        </p:txBody>
      </p:sp>
      <p:graphicFrame>
        <p:nvGraphicFramePr>
          <p:cNvPr id="10" name="Object 15"/>
          <p:cNvGraphicFramePr>
            <a:graphicFrameLocks noChangeAspect="1"/>
          </p:cNvGraphicFramePr>
          <p:nvPr>
            <p:extLst>
              <p:ext uri="{D42A27DB-BD31-4B8C-83A1-F6EECF244321}">
                <p14:modId xmlns:p14="http://schemas.microsoft.com/office/powerpoint/2010/main" val="4126583120"/>
              </p:ext>
            </p:extLst>
          </p:nvPr>
        </p:nvGraphicFramePr>
        <p:xfrm>
          <a:off x="5240338" y="5615354"/>
          <a:ext cx="2160587" cy="390525"/>
        </p:xfrm>
        <a:graphic>
          <a:graphicData uri="http://schemas.openxmlformats.org/presentationml/2006/ole">
            <mc:AlternateContent xmlns:mc="http://schemas.openxmlformats.org/markup-compatibility/2006">
              <mc:Choice xmlns:v="urn:schemas-microsoft-com:vml" Requires="v">
                <p:oleObj spid="_x0000_s7461" r:id="rId5" imgW="1396394" imgH="253890" progId="Equation.3">
                  <p:embed/>
                </p:oleObj>
              </mc:Choice>
              <mc:Fallback>
                <p:oleObj r:id="rId5" imgW="1396394" imgH="253890" progId="Equation.3">
                  <p:embed/>
                  <p:pic>
                    <p:nvPicPr>
                      <p:cNvPr id="6147" name="Object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40338" y="5615354"/>
                        <a:ext cx="2160587"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 name="Object 16"/>
          <p:cNvGraphicFramePr>
            <a:graphicFrameLocks noChangeAspect="1"/>
          </p:cNvGraphicFramePr>
          <p:nvPr>
            <p:extLst>
              <p:ext uri="{D42A27DB-BD31-4B8C-83A1-F6EECF244321}">
                <p14:modId xmlns:p14="http://schemas.microsoft.com/office/powerpoint/2010/main" val="3634036471"/>
              </p:ext>
            </p:extLst>
          </p:nvPr>
        </p:nvGraphicFramePr>
        <p:xfrm>
          <a:off x="5240338" y="6081065"/>
          <a:ext cx="3887787" cy="403225"/>
        </p:xfrm>
        <a:graphic>
          <a:graphicData uri="http://schemas.openxmlformats.org/presentationml/2006/ole">
            <mc:AlternateContent xmlns:mc="http://schemas.openxmlformats.org/markup-compatibility/2006">
              <mc:Choice xmlns:v="urn:schemas-microsoft-com:vml" Requires="v">
                <p:oleObj spid="_x0000_s7462" r:id="rId7" imgW="2438400" imgH="254000" progId="Equation.3">
                  <p:embed/>
                </p:oleObj>
              </mc:Choice>
              <mc:Fallback>
                <p:oleObj r:id="rId7" imgW="2438400" imgH="254000" progId="Equation.3">
                  <p:embed/>
                  <p:pic>
                    <p:nvPicPr>
                      <p:cNvPr id="6148" name="Object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40338" y="6081065"/>
                        <a:ext cx="3887787"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2" name="Object 14"/>
          <p:cNvGraphicFramePr>
            <a:graphicFrameLocks noChangeAspect="1"/>
          </p:cNvGraphicFramePr>
          <p:nvPr>
            <p:extLst>
              <p:ext uri="{D42A27DB-BD31-4B8C-83A1-F6EECF244321}">
                <p14:modId xmlns:p14="http://schemas.microsoft.com/office/powerpoint/2010/main" val="28167906"/>
              </p:ext>
            </p:extLst>
          </p:nvPr>
        </p:nvGraphicFramePr>
        <p:xfrm>
          <a:off x="5322887" y="1997869"/>
          <a:ext cx="1692275" cy="719137"/>
        </p:xfrm>
        <a:graphic>
          <a:graphicData uri="http://schemas.openxmlformats.org/presentationml/2006/ole">
            <mc:AlternateContent xmlns:mc="http://schemas.openxmlformats.org/markup-compatibility/2006">
              <mc:Choice xmlns:v="urn:schemas-microsoft-com:vml" Requires="v">
                <p:oleObj spid="_x0000_s7463" r:id="rId9" imgW="1104900" imgH="469900" progId="Equations">
                  <p:embed/>
                </p:oleObj>
              </mc:Choice>
              <mc:Fallback>
                <p:oleObj r:id="rId9" imgW="1104900" imgH="469900" progId="Equations">
                  <p:embed/>
                  <p:pic>
                    <p:nvPicPr>
                      <p:cNvPr id="6149"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22887" y="1997869"/>
                        <a:ext cx="1692275"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3" name="Object 6"/>
          <p:cNvGraphicFramePr>
            <a:graphicFrameLocks noChangeAspect="1"/>
          </p:cNvGraphicFramePr>
          <p:nvPr>
            <p:extLst>
              <p:ext uri="{D42A27DB-BD31-4B8C-83A1-F6EECF244321}">
                <p14:modId xmlns:p14="http://schemas.microsoft.com/office/powerpoint/2010/main" val="1878210200"/>
              </p:ext>
            </p:extLst>
          </p:nvPr>
        </p:nvGraphicFramePr>
        <p:xfrm>
          <a:off x="4538661" y="3604419"/>
          <a:ext cx="3260725" cy="288925"/>
        </p:xfrm>
        <a:graphic>
          <a:graphicData uri="http://schemas.openxmlformats.org/presentationml/2006/ole">
            <mc:AlternateContent xmlns:mc="http://schemas.openxmlformats.org/markup-compatibility/2006">
              <mc:Choice xmlns:v="urn:schemas-microsoft-com:vml" Requires="v">
                <p:oleObj spid="_x0000_s7464" r:id="rId11" imgW="2286000" imgH="203200" progId="Equations">
                  <p:embed/>
                </p:oleObj>
              </mc:Choice>
              <mc:Fallback>
                <p:oleObj r:id="rId11" imgW="2286000" imgH="203200" progId="Equations">
                  <p:embed/>
                  <p:pic>
                    <p:nvPicPr>
                      <p:cNvPr id="6150"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38661" y="3604419"/>
                        <a:ext cx="326072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4" name="Text Box 48"/>
          <p:cNvSpPr txBox="1">
            <a:spLocks noChangeArrowheads="1"/>
          </p:cNvSpPr>
          <p:nvPr/>
        </p:nvSpPr>
        <p:spPr bwMode="auto">
          <a:xfrm>
            <a:off x="515938" y="2700337"/>
            <a:ext cx="11160125" cy="84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35350" indent="-3435350" eaLnBrk="1" hangingPunct="1">
              <a:lnSpc>
                <a:spcPct val="135000"/>
              </a:lnSpc>
            </a:pPr>
            <a:r>
              <a:rPr lang="zh-CN" altLang="en-US" b="1" dirty="0" smtClean="0">
                <a:solidFill>
                  <a:srgbClr val="0070C0"/>
                </a:solidFill>
                <a:latin typeface="+mj-ea"/>
                <a:ea typeface="+mj-ea"/>
              </a:rPr>
              <a:t>系统</a:t>
            </a:r>
            <a:r>
              <a:rPr lang="zh-CN" altLang="en-US" b="1" dirty="0">
                <a:solidFill>
                  <a:srgbClr val="0070C0"/>
                </a:solidFill>
                <a:latin typeface="+mj-ea"/>
                <a:ea typeface="+mj-ea"/>
              </a:rPr>
              <a:t>相频特性函数的物理意义是</a:t>
            </a:r>
            <a:r>
              <a:rPr lang="zh-CN" altLang="en-US" dirty="0">
                <a:latin typeface="+mn-ea"/>
                <a:ea typeface="+mn-ea"/>
              </a:rPr>
              <a:t>：系统在谐波（正弦）函数输入下，稳态输出的初相位与输入初相位之差，也是系统频率特性</a:t>
            </a:r>
            <a:r>
              <a:rPr lang="zh-CN" altLang="en-US" dirty="0" smtClean="0">
                <a:latin typeface="+mn-ea"/>
                <a:ea typeface="+mn-ea"/>
              </a:rPr>
              <a:t>函数 </a:t>
            </a:r>
            <a:r>
              <a:rPr lang="el-GR" altLang="zh-CN" b="1" i="1" dirty="0" smtClean="0">
                <a:latin typeface="+mj-ea"/>
                <a:ea typeface="+mj-ea"/>
              </a:rPr>
              <a:t>Φ</a:t>
            </a:r>
            <a:r>
              <a:rPr lang="en-US" altLang="zh-CN" b="1" i="1" dirty="0">
                <a:latin typeface="+mj-ea"/>
                <a:ea typeface="+mj-ea"/>
              </a:rPr>
              <a:t>(j</a:t>
            </a:r>
            <a:r>
              <a:rPr lang="el-GR" altLang="zh-CN" b="1" i="1" dirty="0">
                <a:latin typeface="+mj-ea"/>
                <a:ea typeface="+mj-ea"/>
              </a:rPr>
              <a:t>ω</a:t>
            </a:r>
            <a:r>
              <a:rPr lang="en-US" altLang="zh-CN" b="1" i="1" dirty="0" smtClean="0">
                <a:latin typeface="+mj-ea"/>
                <a:ea typeface="+mj-ea"/>
              </a:rPr>
              <a:t>) </a:t>
            </a:r>
            <a:r>
              <a:rPr lang="zh-CN" altLang="en-US" dirty="0" smtClean="0">
                <a:latin typeface="+mn-ea"/>
                <a:ea typeface="+mn-ea"/>
              </a:rPr>
              <a:t>的</a:t>
            </a:r>
            <a:r>
              <a:rPr lang="zh-CN" altLang="en-US" dirty="0">
                <a:latin typeface="+mn-ea"/>
                <a:ea typeface="+mn-ea"/>
              </a:rPr>
              <a:t>相位，即</a:t>
            </a:r>
            <a:endParaRPr lang="zh-CN" altLang="en-US" sz="2000" dirty="0">
              <a:latin typeface="+mn-ea"/>
              <a:ea typeface="+mn-ea"/>
            </a:endParaRPr>
          </a:p>
        </p:txBody>
      </p:sp>
    </p:spTree>
    <p:extLst>
      <p:ext uri="{BB962C8B-B14F-4D97-AF65-F5344CB8AC3E}">
        <p14:creationId xmlns:p14="http://schemas.microsoft.com/office/powerpoint/2010/main" val="99675836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5.5 </a:t>
            </a:r>
            <a:r>
              <a:rPr lang="zh-CN" altLang="en-US" dirty="0"/>
              <a:t>闭环系统性能的</a:t>
            </a:r>
            <a:r>
              <a:rPr lang="zh-CN" altLang="en-US" dirty="0" smtClean="0"/>
              <a:t>频域分析</a:t>
            </a:r>
            <a:endParaRPr lang="zh-CN" altLang="en-US" dirty="0"/>
          </a:p>
        </p:txBody>
      </p:sp>
      <p:sp>
        <p:nvSpPr>
          <p:cNvPr id="3" name="Text Box 2"/>
          <p:cNvSpPr txBox="1">
            <a:spLocks noChangeArrowheads="1"/>
          </p:cNvSpPr>
          <p:nvPr/>
        </p:nvSpPr>
        <p:spPr bwMode="auto">
          <a:xfrm>
            <a:off x="1041400" y="1731132"/>
            <a:ext cx="5137149" cy="959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square" lIns="0" tIns="0" rIns="0" bIns="360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08000" eaLnBrk="1" hangingPunct="1">
              <a:lnSpc>
                <a:spcPct val="150000"/>
              </a:lnSpc>
              <a:spcBef>
                <a:spcPct val="50000"/>
              </a:spcBef>
            </a:pPr>
            <a:r>
              <a:rPr lang="zh-CN" altLang="en-US" sz="2000" dirty="0" smtClean="0">
                <a:latin typeface="+mn-ea"/>
                <a:ea typeface="+mn-ea"/>
              </a:rPr>
              <a:t>所以</a:t>
            </a:r>
            <a:r>
              <a:rPr lang="zh-CN" altLang="en-US" sz="2000" dirty="0">
                <a:latin typeface="+mn-ea"/>
                <a:ea typeface="+mn-ea"/>
              </a:rPr>
              <a:t>对时域响应的快速性要求可以反映在对开环</a:t>
            </a:r>
            <a:r>
              <a:rPr lang="zh-CN" altLang="en-US" sz="2000" dirty="0" smtClean="0">
                <a:latin typeface="+mn-ea"/>
                <a:ea typeface="+mn-ea"/>
              </a:rPr>
              <a:t>截止频率 </a:t>
            </a:r>
            <a:r>
              <a:rPr lang="en-US" altLang="zh-CN" sz="2000" b="1" i="1" dirty="0" err="1" smtClean="0">
                <a:latin typeface="+mj-ea"/>
                <a:ea typeface="+mj-ea"/>
              </a:rPr>
              <a:t>ω</a:t>
            </a:r>
            <a:r>
              <a:rPr lang="en-US" altLang="zh-CN" sz="2000" b="1" baseline="-25000" dirty="0" err="1" smtClean="0">
                <a:latin typeface="+mj-ea"/>
                <a:ea typeface="+mj-ea"/>
              </a:rPr>
              <a:t>c</a:t>
            </a:r>
            <a:r>
              <a:rPr lang="en-US" altLang="zh-CN" sz="2000" b="1" baseline="-25000" dirty="0" smtClean="0">
                <a:latin typeface="+mj-ea"/>
                <a:ea typeface="+mj-ea"/>
              </a:rPr>
              <a:t> </a:t>
            </a:r>
            <a:r>
              <a:rPr lang="zh-CN" altLang="en-US" sz="2000" dirty="0" smtClean="0">
                <a:latin typeface="+mn-ea"/>
                <a:ea typeface="+mn-ea"/>
              </a:rPr>
              <a:t>大小</a:t>
            </a:r>
            <a:r>
              <a:rPr lang="zh-CN" altLang="en-US" sz="2000" dirty="0">
                <a:latin typeface="+mn-ea"/>
                <a:ea typeface="+mn-ea"/>
              </a:rPr>
              <a:t>的要求上。</a:t>
            </a:r>
          </a:p>
        </p:txBody>
      </p:sp>
      <p:sp>
        <p:nvSpPr>
          <p:cNvPr id="4" name="Text Box 3"/>
          <p:cNvSpPr txBox="1">
            <a:spLocks noChangeArrowheads="1"/>
          </p:cNvSpPr>
          <p:nvPr/>
        </p:nvSpPr>
        <p:spPr bwMode="auto">
          <a:xfrm>
            <a:off x="1041399" y="3945963"/>
            <a:ext cx="8331203"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27050" eaLnBrk="1" hangingPunct="1">
              <a:lnSpc>
                <a:spcPct val="150000"/>
              </a:lnSpc>
            </a:pPr>
            <a:r>
              <a:rPr lang="zh-CN" altLang="en-US" sz="2000" dirty="0" smtClean="0">
                <a:latin typeface="+mn-ea"/>
                <a:ea typeface="+mn-ea"/>
              </a:rPr>
              <a:t>当</a:t>
            </a:r>
            <a:r>
              <a:rPr lang="zh-CN" altLang="en-US" sz="2000" dirty="0">
                <a:latin typeface="+mn-ea"/>
                <a:ea typeface="+mn-ea"/>
              </a:rPr>
              <a:t>斜率</a:t>
            </a:r>
            <a:r>
              <a:rPr lang="zh-CN" altLang="en-US" sz="2000" dirty="0" smtClean="0">
                <a:latin typeface="+mn-ea"/>
                <a:ea typeface="+mn-ea"/>
              </a:rPr>
              <a:t>为 </a:t>
            </a:r>
            <a:r>
              <a:rPr lang="en-US" altLang="zh-CN" sz="2000" b="1" dirty="0" smtClean="0">
                <a:latin typeface="+mj-ea"/>
                <a:ea typeface="+mj-ea"/>
              </a:rPr>
              <a:t>-40dB/</a:t>
            </a:r>
            <a:r>
              <a:rPr lang="en-US" altLang="zh-CN" sz="2000" b="1" dirty="0" err="1" smtClean="0">
                <a:latin typeface="+mj-ea"/>
                <a:ea typeface="+mj-ea"/>
              </a:rPr>
              <a:t>dec</a:t>
            </a:r>
            <a:r>
              <a:rPr lang="en-US" altLang="zh-CN" sz="2000" b="1" dirty="0" smtClean="0">
                <a:latin typeface="+mj-ea"/>
                <a:ea typeface="+mj-ea"/>
              </a:rPr>
              <a:t> </a:t>
            </a:r>
            <a:r>
              <a:rPr lang="zh-CN" altLang="en-US" sz="2000" dirty="0" smtClean="0">
                <a:latin typeface="+mn-ea"/>
                <a:ea typeface="+mn-ea"/>
              </a:rPr>
              <a:t>时</a:t>
            </a:r>
            <a:r>
              <a:rPr lang="zh-CN" altLang="en-US" sz="2000" dirty="0">
                <a:latin typeface="+mn-ea"/>
                <a:ea typeface="+mn-ea"/>
              </a:rPr>
              <a:t>，相位裕量的值趋</a:t>
            </a:r>
            <a:r>
              <a:rPr lang="zh-CN" altLang="en-US" sz="2000" dirty="0" smtClean="0">
                <a:latin typeface="+mn-ea"/>
                <a:ea typeface="+mn-ea"/>
              </a:rPr>
              <a:t>近 </a:t>
            </a:r>
            <a:r>
              <a:rPr lang="en-US" altLang="zh-CN" sz="2000" b="1" dirty="0" smtClean="0">
                <a:latin typeface="+mj-ea"/>
                <a:ea typeface="+mj-ea"/>
              </a:rPr>
              <a:t>0° </a:t>
            </a:r>
            <a:r>
              <a:rPr lang="zh-CN" altLang="en-US" sz="2000" dirty="0" smtClean="0">
                <a:latin typeface="+mn-ea"/>
                <a:ea typeface="+mn-ea"/>
              </a:rPr>
              <a:t>，</a:t>
            </a:r>
            <a:r>
              <a:rPr lang="zh-CN" altLang="en-US" sz="2000" dirty="0">
                <a:latin typeface="+mn-ea"/>
                <a:ea typeface="+mn-ea"/>
              </a:rPr>
              <a:t>系统趋于</a:t>
            </a:r>
            <a:r>
              <a:rPr lang="zh-CN" altLang="en-US" sz="2000" dirty="0" smtClean="0">
                <a:latin typeface="+mn-ea"/>
                <a:ea typeface="+mn-ea"/>
              </a:rPr>
              <a:t>临界稳定状态</a:t>
            </a:r>
            <a:r>
              <a:rPr lang="zh-CN" altLang="en-US" sz="2000" dirty="0">
                <a:latin typeface="+mn-ea"/>
                <a:ea typeface="+mn-ea"/>
              </a:rPr>
              <a:t>，甚至系统不稳。为了使系统稳定，且有足够的稳定裕量，</a:t>
            </a:r>
            <a:r>
              <a:rPr lang="zh-CN" altLang="en-US" sz="2000" dirty="0" smtClean="0">
                <a:latin typeface="+mn-ea"/>
                <a:ea typeface="+mn-ea"/>
              </a:rPr>
              <a:t>一般希望</a:t>
            </a:r>
            <a:r>
              <a:rPr lang="zh-CN" altLang="en-US" sz="2000" dirty="0">
                <a:latin typeface="+mn-ea"/>
                <a:ea typeface="+mn-ea"/>
              </a:rPr>
              <a:t>中频段的斜率</a:t>
            </a:r>
            <a:r>
              <a:rPr lang="zh-CN" altLang="en-US" sz="2000" dirty="0" smtClean="0">
                <a:latin typeface="+mn-ea"/>
                <a:ea typeface="+mn-ea"/>
              </a:rPr>
              <a:t>为 </a:t>
            </a:r>
            <a:r>
              <a:rPr lang="en-US" altLang="zh-CN" sz="2000" b="1" dirty="0" smtClean="0">
                <a:latin typeface="+mj-ea"/>
                <a:ea typeface="+mj-ea"/>
              </a:rPr>
              <a:t>-20dB/</a:t>
            </a:r>
            <a:r>
              <a:rPr lang="en-US" altLang="zh-CN" sz="2000" b="1" dirty="0" err="1" smtClean="0">
                <a:latin typeface="+mj-ea"/>
                <a:ea typeface="+mj-ea"/>
              </a:rPr>
              <a:t>dec</a:t>
            </a:r>
            <a:r>
              <a:rPr lang="en-US" altLang="zh-CN" sz="2000" b="1" dirty="0" smtClean="0">
                <a:latin typeface="+mj-ea"/>
                <a:ea typeface="+mj-ea"/>
              </a:rPr>
              <a:t> </a:t>
            </a:r>
            <a:r>
              <a:rPr lang="zh-CN" altLang="en-US" sz="2000" dirty="0" smtClean="0">
                <a:latin typeface="+mn-ea"/>
                <a:ea typeface="+mn-ea"/>
              </a:rPr>
              <a:t>，</a:t>
            </a:r>
            <a:r>
              <a:rPr lang="zh-CN" altLang="en-US" sz="2000" dirty="0">
                <a:latin typeface="+mn-ea"/>
                <a:ea typeface="+mn-ea"/>
              </a:rPr>
              <a:t>且有足够的宽度。</a:t>
            </a:r>
          </a:p>
        </p:txBody>
      </p:sp>
      <p:sp>
        <p:nvSpPr>
          <p:cNvPr id="5" name="Line 5"/>
          <p:cNvSpPr>
            <a:spLocks noChangeShapeType="1"/>
          </p:cNvSpPr>
          <p:nvPr/>
        </p:nvSpPr>
        <p:spPr bwMode="auto">
          <a:xfrm>
            <a:off x="7024757" y="3172387"/>
            <a:ext cx="4152900" cy="0"/>
          </a:xfrm>
          <a:prstGeom prst="line">
            <a:avLst/>
          </a:prstGeom>
          <a:noFill/>
          <a:ln w="19050" cap="sq">
            <a:solidFill>
              <a:schemeClr val="tx1"/>
            </a:solidFill>
            <a:round/>
            <a:headEnd/>
            <a:tailEnd type="stealth" w="med"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6" name="Line 6"/>
          <p:cNvSpPr>
            <a:spLocks noChangeShapeType="1"/>
          </p:cNvSpPr>
          <p:nvPr/>
        </p:nvSpPr>
        <p:spPr bwMode="auto">
          <a:xfrm flipV="1">
            <a:off x="7196207" y="1526150"/>
            <a:ext cx="0" cy="1865312"/>
          </a:xfrm>
          <a:prstGeom prst="line">
            <a:avLst/>
          </a:prstGeom>
          <a:noFill/>
          <a:ln w="19050" cap="sq">
            <a:solidFill>
              <a:schemeClr val="tx1"/>
            </a:solidFill>
            <a:round/>
            <a:headEnd/>
            <a:tailEnd type="stealth" w="med" len="lg"/>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7" name="Object 7"/>
          <p:cNvGraphicFramePr>
            <a:graphicFrameLocks noChangeAspect="1"/>
          </p:cNvGraphicFramePr>
          <p:nvPr>
            <p:extLst>
              <p:ext uri="{D42A27DB-BD31-4B8C-83A1-F6EECF244321}">
                <p14:modId xmlns:p14="http://schemas.microsoft.com/office/powerpoint/2010/main" val="3498311590"/>
              </p:ext>
            </p:extLst>
          </p:nvPr>
        </p:nvGraphicFramePr>
        <p:xfrm>
          <a:off x="10868094" y="2946962"/>
          <a:ext cx="296863" cy="236538"/>
        </p:xfrm>
        <a:graphic>
          <a:graphicData uri="http://schemas.openxmlformats.org/presentationml/2006/ole">
            <mc:AlternateContent xmlns:mc="http://schemas.openxmlformats.org/markup-compatibility/2006">
              <mc:Choice xmlns:v="urn:schemas-microsoft-com:vml" Requires="v">
                <p:oleObj spid="_x0000_s83030" name="公式" r:id="rId4" imgW="152280" imgH="139680" progId="Equation.3">
                  <p:embed/>
                </p:oleObj>
              </mc:Choice>
              <mc:Fallback>
                <p:oleObj name="公式" r:id="rId4" imgW="152280" imgH="139680" progId="Equation.3">
                  <p:embed/>
                  <p:pic>
                    <p:nvPicPr>
                      <p:cNvPr id="81922"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68094" y="2946962"/>
                        <a:ext cx="296863" cy="236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8"/>
          <p:cNvGraphicFramePr>
            <a:graphicFrameLocks noChangeAspect="1"/>
          </p:cNvGraphicFramePr>
          <p:nvPr>
            <p:extLst>
              <p:ext uri="{D42A27DB-BD31-4B8C-83A1-F6EECF244321}">
                <p14:modId xmlns:p14="http://schemas.microsoft.com/office/powerpoint/2010/main" val="2090568432"/>
              </p:ext>
            </p:extLst>
          </p:nvPr>
        </p:nvGraphicFramePr>
        <p:xfrm>
          <a:off x="7231132" y="1491225"/>
          <a:ext cx="595312" cy="298450"/>
        </p:xfrm>
        <a:graphic>
          <a:graphicData uri="http://schemas.openxmlformats.org/presentationml/2006/ole">
            <mc:AlternateContent xmlns:mc="http://schemas.openxmlformats.org/markup-compatibility/2006">
              <mc:Choice xmlns:v="urn:schemas-microsoft-com:vml" Requires="v">
                <p:oleObj spid="_x0000_s83031" name="公式" r:id="rId6" imgW="355320" imgH="203040" progId="Equation.3">
                  <p:embed/>
                </p:oleObj>
              </mc:Choice>
              <mc:Fallback>
                <p:oleObj name="公式" r:id="rId6" imgW="355320" imgH="203040" progId="Equation.3">
                  <p:embed/>
                  <p:pic>
                    <p:nvPicPr>
                      <p:cNvPr id="81923"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31132" y="1491225"/>
                        <a:ext cx="595312" cy="298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Line 9"/>
          <p:cNvSpPr>
            <a:spLocks noChangeShapeType="1"/>
          </p:cNvSpPr>
          <p:nvPr/>
        </p:nvSpPr>
        <p:spPr bwMode="auto">
          <a:xfrm>
            <a:off x="7196207" y="2081775"/>
            <a:ext cx="652462" cy="268287"/>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0" name="Line 10"/>
          <p:cNvSpPr>
            <a:spLocks noChangeShapeType="1"/>
          </p:cNvSpPr>
          <p:nvPr/>
        </p:nvSpPr>
        <p:spPr bwMode="auto">
          <a:xfrm flipV="1">
            <a:off x="7848669" y="2351650"/>
            <a:ext cx="0" cy="820737"/>
          </a:xfrm>
          <a:prstGeom prst="line">
            <a:avLst/>
          </a:prstGeom>
          <a:noFill/>
          <a:ln w="12700"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1" name="Line 11"/>
          <p:cNvSpPr>
            <a:spLocks noChangeShapeType="1"/>
          </p:cNvSpPr>
          <p:nvPr/>
        </p:nvSpPr>
        <p:spPr bwMode="auto">
          <a:xfrm>
            <a:off x="7848669" y="2350062"/>
            <a:ext cx="584200" cy="446088"/>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2" name="Object 12"/>
          <p:cNvGraphicFramePr>
            <a:graphicFrameLocks noChangeAspect="1"/>
          </p:cNvGraphicFramePr>
          <p:nvPr>
            <p:extLst>
              <p:ext uri="{D42A27DB-BD31-4B8C-83A1-F6EECF244321}">
                <p14:modId xmlns:p14="http://schemas.microsoft.com/office/powerpoint/2010/main" val="2109727577"/>
              </p:ext>
            </p:extLst>
          </p:nvPr>
        </p:nvGraphicFramePr>
        <p:xfrm>
          <a:off x="7435919" y="2005575"/>
          <a:ext cx="446088" cy="230187"/>
        </p:xfrm>
        <a:graphic>
          <a:graphicData uri="http://schemas.openxmlformats.org/presentationml/2006/ole">
            <mc:AlternateContent xmlns:mc="http://schemas.openxmlformats.org/markup-compatibility/2006">
              <mc:Choice xmlns:v="urn:schemas-microsoft-com:vml" Requires="v">
                <p:oleObj spid="_x0000_s83032" name="公式" r:id="rId8" imgW="304560" imgH="177480" progId="Equation.3">
                  <p:embed/>
                </p:oleObj>
              </mc:Choice>
              <mc:Fallback>
                <p:oleObj name="公式" r:id="rId8" imgW="304560" imgH="177480" progId="Equation.3">
                  <p:embed/>
                  <p:pic>
                    <p:nvPicPr>
                      <p:cNvPr id="81924" name="Object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435919" y="2005575"/>
                        <a:ext cx="446088" cy="2301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Line 13"/>
          <p:cNvSpPr>
            <a:spLocks noChangeShapeType="1"/>
          </p:cNvSpPr>
          <p:nvPr/>
        </p:nvSpPr>
        <p:spPr bwMode="auto">
          <a:xfrm>
            <a:off x="8432869" y="2796150"/>
            <a:ext cx="1439863" cy="660400"/>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4" name="Line 14"/>
          <p:cNvSpPr>
            <a:spLocks noChangeShapeType="1"/>
          </p:cNvSpPr>
          <p:nvPr/>
        </p:nvSpPr>
        <p:spPr bwMode="auto">
          <a:xfrm flipV="1">
            <a:off x="8432869" y="2796150"/>
            <a:ext cx="0" cy="376237"/>
          </a:xfrm>
          <a:prstGeom prst="line">
            <a:avLst/>
          </a:prstGeom>
          <a:noFill/>
          <a:ln w="12700"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15" name="Object 15"/>
          <p:cNvGraphicFramePr>
            <a:graphicFrameLocks noChangeAspect="1"/>
          </p:cNvGraphicFramePr>
          <p:nvPr>
            <p:extLst>
              <p:ext uri="{D42A27DB-BD31-4B8C-83A1-F6EECF244321}">
                <p14:modId xmlns:p14="http://schemas.microsoft.com/office/powerpoint/2010/main" val="3809763263"/>
              </p:ext>
            </p:extLst>
          </p:nvPr>
        </p:nvGraphicFramePr>
        <p:xfrm>
          <a:off x="8947219" y="2899337"/>
          <a:ext cx="446088" cy="230188"/>
        </p:xfrm>
        <a:graphic>
          <a:graphicData uri="http://schemas.openxmlformats.org/presentationml/2006/ole">
            <mc:AlternateContent xmlns:mc="http://schemas.openxmlformats.org/markup-compatibility/2006">
              <mc:Choice xmlns:v="urn:schemas-microsoft-com:vml" Requires="v">
                <p:oleObj spid="_x0000_s83033" name="公式" r:id="rId10" imgW="304560" imgH="177480" progId="Equation.3">
                  <p:embed/>
                </p:oleObj>
              </mc:Choice>
              <mc:Fallback>
                <p:oleObj name="公式" r:id="rId10" imgW="304560" imgH="177480" progId="Equation.3">
                  <p:embed/>
                  <p:pic>
                    <p:nvPicPr>
                      <p:cNvPr id="81925" name="Object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947219" y="2899337"/>
                        <a:ext cx="446088" cy="2301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6" name="Object 16"/>
          <p:cNvGraphicFramePr>
            <a:graphicFrameLocks noChangeAspect="1"/>
          </p:cNvGraphicFramePr>
          <p:nvPr>
            <p:extLst>
              <p:ext uri="{D42A27DB-BD31-4B8C-83A1-F6EECF244321}">
                <p14:modId xmlns:p14="http://schemas.microsoft.com/office/powerpoint/2010/main" val="4209076669"/>
              </p:ext>
            </p:extLst>
          </p:nvPr>
        </p:nvGraphicFramePr>
        <p:xfrm>
          <a:off x="8088382" y="2350062"/>
          <a:ext cx="433387" cy="247650"/>
        </p:xfrm>
        <a:graphic>
          <a:graphicData uri="http://schemas.openxmlformats.org/presentationml/2006/ole">
            <mc:AlternateContent xmlns:mc="http://schemas.openxmlformats.org/markup-compatibility/2006">
              <mc:Choice xmlns:v="urn:schemas-microsoft-com:vml" Requires="v">
                <p:oleObj spid="_x0000_s83034" name="公式" r:id="rId11" imgW="304560" imgH="177480" progId="Equation.3">
                  <p:embed/>
                </p:oleObj>
              </mc:Choice>
              <mc:Fallback>
                <p:oleObj name="公式" r:id="rId11" imgW="304560" imgH="177480" progId="Equation.3">
                  <p:embed/>
                  <p:pic>
                    <p:nvPicPr>
                      <p:cNvPr id="81926" name="Object 1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088382" y="2350062"/>
                        <a:ext cx="433387" cy="247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Line 17"/>
          <p:cNvSpPr>
            <a:spLocks noChangeShapeType="1"/>
          </p:cNvSpPr>
          <p:nvPr/>
        </p:nvSpPr>
        <p:spPr bwMode="auto">
          <a:xfrm>
            <a:off x="9872732" y="3448612"/>
            <a:ext cx="584200" cy="446088"/>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8" name="Line 18"/>
          <p:cNvSpPr>
            <a:spLocks noChangeShapeType="1"/>
          </p:cNvSpPr>
          <p:nvPr/>
        </p:nvSpPr>
        <p:spPr bwMode="auto">
          <a:xfrm>
            <a:off x="10456932" y="3893112"/>
            <a:ext cx="342900" cy="652463"/>
          </a:xfrm>
          <a:prstGeom prst="line">
            <a:avLst/>
          </a:prstGeom>
          <a:noFill/>
          <a:ln w="28575"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19" name="Line 19"/>
          <p:cNvSpPr>
            <a:spLocks noChangeShapeType="1"/>
          </p:cNvSpPr>
          <p:nvPr/>
        </p:nvSpPr>
        <p:spPr bwMode="auto">
          <a:xfrm flipV="1">
            <a:off x="9872732" y="3172387"/>
            <a:ext cx="0" cy="276225"/>
          </a:xfrm>
          <a:prstGeom prst="line">
            <a:avLst/>
          </a:prstGeom>
          <a:noFill/>
          <a:ln w="12700"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sp>
        <p:nvSpPr>
          <p:cNvPr id="20" name="Line 20"/>
          <p:cNvSpPr>
            <a:spLocks noChangeShapeType="1"/>
          </p:cNvSpPr>
          <p:nvPr/>
        </p:nvSpPr>
        <p:spPr bwMode="auto">
          <a:xfrm flipV="1">
            <a:off x="10456932" y="3172387"/>
            <a:ext cx="0" cy="719138"/>
          </a:xfrm>
          <a:prstGeom prst="line">
            <a:avLst/>
          </a:prstGeom>
          <a:noFill/>
          <a:ln w="12700" cap="sq">
            <a:solidFill>
              <a:srgbClr val="FF0000"/>
            </a:solidFill>
            <a:round/>
            <a:headEnd/>
            <a:tailEnd/>
          </a:ln>
          <a:extLst>
            <a:ext uri="{909E8E84-426E-40DD-AFC4-6F175D3DCCD1}">
              <a14:hiddenFill xmlns:a14="http://schemas.microsoft.com/office/drawing/2010/main">
                <a:noFill/>
              </a14:hiddenFill>
            </a:ext>
          </a:extLst>
        </p:spPr>
        <p:txBody>
          <a:bodyPr lIns="0" tIns="0" rIns="0" bIns="0" anchor="ctr">
            <a:spAutoFit/>
          </a:bodyPr>
          <a:lstStyle/>
          <a:p>
            <a:endParaRPr lang="zh-CN" altLang="en-US"/>
          </a:p>
        </p:txBody>
      </p:sp>
      <p:graphicFrame>
        <p:nvGraphicFramePr>
          <p:cNvPr id="21" name="Object 21"/>
          <p:cNvGraphicFramePr>
            <a:graphicFrameLocks noChangeAspect="1"/>
          </p:cNvGraphicFramePr>
          <p:nvPr>
            <p:extLst>
              <p:ext uri="{D42A27DB-BD31-4B8C-83A1-F6EECF244321}">
                <p14:modId xmlns:p14="http://schemas.microsoft.com/office/powerpoint/2010/main" val="1679481348"/>
              </p:ext>
            </p:extLst>
          </p:nvPr>
        </p:nvGraphicFramePr>
        <p:xfrm>
          <a:off x="7677219" y="3069200"/>
          <a:ext cx="342900" cy="344487"/>
        </p:xfrm>
        <a:graphic>
          <a:graphicData uri="http://schemas.openxmlformats.org/presentationml/2006/ole">
            <mc:AlternateContent xmlns:mc="http://schemas.openxmlformats.org/markup-compatibility/2006">
              <mc:Choice xmlns:v="urn:schemas-microsoft-com:vml" Requires="v">
                <p:oleObj spid="_x0000_s83035" name="公式" r:id="rId13" imgW="177480" imgH="215640" progId="Equation.3">
                  <p:embed/>
                </p:oleObj>
              </mc:Choice>
              <mc:Fallback>
                <p:oleObj name="公式" r:id="rId13" imgW="177480" imgH="215640" progId="Equation.3">
                  <p:embed/>
                  <p:pic>
                    <p:nvPicPr>
                      <p:cNvPr id="81927" name="Object 2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677219" y="3069200"/>
                        <a:ext cx="342900" cy="344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22"/>
          <p:cNvGraphicFramePr>
            <a:graphicFrameLocks noChangeAspect="1"/>
          </p:cNvGraphicFramePr>
          <p:nvPr>
            <p:extLst>
              <p:ext uri="{D42A27DB-BD31-4B8C-83A1-F6EECF244321}">
                <p14:modId xmlns:p14="http://schemas.microsoft.com/office/powerpoint/2010/main" val="2365400095"/>
              </p:ext>
            </p:extLst>
          </p:nvPr>
        </p:nvGraphicFramePr>
        <p:xfrm>
          <a:off x="8278882" y="3069200"/>
          <a:ext cx="393700" cy="344487"/>
        </p:xfrm>
        <a:graphic>
          <a:graphicData uri="http://schemas.openxmlformats.org/presentationml/2006/ole">
            <mc:AlternateContent xmlns:mc="http://schemas.openxmlformats.org/markup-compatibility/2006">
              <mc:Choice xmlns:v="urn:schemas-microsoft-com:vml" Requires="v">
                <p:oleObj spid="_x0000_s83036" name="公式" r:id="rId15" imgW="203040" imgH="215640" progId="Equation.3">
                  <p:embed/>
                </p:oleObj>
              </mc:Choice>
              <mc:Fallback>
                <p:oleObj name="公式" r:id="rId15" imgW="203040" imgH="215640" progId="Equation.3">
                  <p:embed/>
                  <p:pic>
                    <p:nvPicPr>
                      <p:cNvPr id="81928" name="Object 2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278882" y="3069200"/>
                        <a:ext cx="393700" cy="344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 name="Object 23"/>
          <p:cNvGraphicFramePr>
            <a:graphicFrameLocks noChangeAspect="1"/>
          </p:cNvGraphicFramePr>
          <p:nvPr>
            <p:extLst>
              <p:ext uri="{D42A27DB-BD31-4B8C-83A1-F6EECF244321}">
                <p14:modId xmlns:p14="http://schemas.microsoft.com/office/powerpoint/2010/main" val="2443846884"/>
              </p:ext>
            </p:extLst>
          </p:nvPr>
        </p:nvGraphicFramePr>
        <p:xfrm>
          <a:off x="10307707" y="2839012"/>
          <a:ext cx="392112" cy="342900"/>
        </p:xfrm>
        <a:graphic>
          <a:graphicData uri="http://schemas.openxmlformats.org/presentationml/2006/ole">
            <mc:AlternateContent xmlns:mc="http://schemas.openxmlformats.org/markup-compatibility/2006">
              <mc:Choice xmlns:v="urn:schemas-microsoft-com:vml" Requires="v">
                <p:oleObj spid="_x0000_s83037" name="公式" r:id="rId17" imgW="203040" imgH="215640" progId="Equation.3">
                  <p:embed/>
                </p:oleObj>
              </mc:Choice>
              <mc:Fallback>
                <p:oleObj name="公式" r:id="rId17" imgW="203040" imgH="215640" progId="Equation.3">
                  <p:embed/>
                  <p:pic>
                    <p:nvPicPr>
                      <p:cNvPr id="81929" name="Object 2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0307707" y="2839012"/>
                        <a:ext cx="392112" cy="342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4" name="Object 24"/>
          <p:cNvGraphicFramePr>
            <a:graphicFrameLocks noChangeAspect="1"/>
          </p:cNvGraphicFramePr>
          <p:nvPr>
            <p:extLst>
              <p:ext uri="{D42A27DB-BD31-4B8C-83A1-F6EECF244321}">
                <p14:modId xmlns:p14="http://schemas.microsoft.com/office/powerpoint/2010/main" val="3118223580"/>
              </p:ext>
            </p:extLst>
          </p:nvPr>
        </p:nvGraphicFramePr>
        <p:xfrm>
          <a:off x="9745732" y="2843775"/>
          <a:ext cx="368300" cy="363537"/>
        </p:xfrm>
        <a:graphic>
          <a:graphicData uri="http://schemas.openxmlformats.org/presentationml/2006/ole">
            <mc:AlternateContent xmlns:mc="http://schemas.openxmlformats.org/markup-compatibility/2006">
              <mc:Choice xmlns:v="urn:schemas-microsoft-com:vml" Requires="v">
                <p:oleObj spid="_x0000_s83038" name="公式" r:id="rId19" imgW="190440" imgH="228600" progId="Equation.3">
                  <p:embed/>
                </p:oleObj>
              </mc:Choice>
              <mc:Fallback>
                <p:oleObj name="公式" r:id="rId19" imgW="190440" imgH="228600" progId="Equation.3">
                  <p:embed/>
                  <p:pic>
                    <p:nvPicPr>
                      <p:cNvPr id="81930" name="Object 2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745732" y="2843775"/>
                        <a:ext cx="368300" cy="363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25"/>
          <p:cNvGraphicFramePr>
            <a:graphicFrameLocks noChangeAspect="1"/>
          </p:cNvGraphicFramePr>
          <p:nvPr>
            <p:extLst>
              <p:ext uri="{D42A27DB-BD31-4B8C-83A1-F6EECF244321}">
                <p14:modId xmlns:p14="http://schemas.microsoft.com/office/powerpoint/2010/main" val="3426378942"/>
              </p:ext>
            </p:extLst>
          </p:nvPr>
        </p:nvGraphicFramePr>
        <p:xfrm>
          <a:off x="8993257" y="3096187"/>
          <a:ext cx="368300" cy="361950"/>
        </p:xfrm>
        <a:graphic>
          <a:graphicData uri="http://schemas.openxmlformats.org/presentationml/2006/ole">
            <mc:AlternateContent xmlns:mc="http://schemas.openxmlformats.org/markup-compatibility/2006">
              <mc:Choice xmlns:v="urn:schemas-microsoft-com:vml" Requires="v">
                <p:oleObj spid="_x0000_s83039" name="公式" r:id="rId21" imgW="190440" imgH="228600" progId="Equation.3">
                  <p:embed/>
                </p:oleObj>
              </mc:Choice>
              <mc:Fallback>
                <p:oleObj name="公式" r:id="rId21" imgW="190440" imgH="228600" progId="Equation.3">
                  <p:embed/>
                  <p:pic>
                    <p:nvPicPr>
                      <p:cNvPr id="81931" name="Object 2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8993257" y="3096187"/>
                        <a:ext cx="368300" cy="361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Oval 26"/>
          <p:cNvSpPr>
            <a:spLocks noChangeArrowheads="1"/>
          </p:cNvSpPr>
          <p:nvPr/>
        </p:nvSpPr>
        <p:spPr bwMode="auto">
          <a:xfrm>
            <a:off x="9186932" y="3137462"/>
            <a:ext cx="68262" cy="68263"/>
          </a:xfrm>
          <a:prstGeom prst="ellipse">
            <a:avLst/>
          </a:prstGeom>
          <a:solidFill>
            <a:srgbClr val="0000FF"/>
          </a:solidFill>
          <a:ln w="12700" cap="sq" algn="ctr">
            <a:solidFill>
              <a:srgbClr val="FF00FF"/>
            </a:solidFill>
            <a:round/>
            <a:headEnd/>
            <a:tailEnd/>
          </a:ln>
        </p:spPr>
        <p:txBody>
          <a:bodyPr wrap="none" lIns="0" tIns="0" rIns="0" bIns="0"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27" name="Object 27"/>
          <p:cNvGraphicFramePr>
            <a:graphicFrameLocks noChangeAspect="1"/>
          </p:cNvGraphicFramePr>
          <p:nvPr>
            <p:extLst>
              <p:ext uri="{D42A27DB-BD31-4B8C-83A1-F6EECF244321}">
                <p14:modId xmlns:p14="http://schemas.microsoft.com/office/powerpoint/2010/main" val="2209754567"/>
              </p:ext>
            </p:extLst>
          </p:nvPr>
        </p:nvGraphicFramePr>
        <p:xfrm>
          <a:off x="9975919" y="3362887"/>
          <a:ext cx="433388" cy="247650"/>
        </p:xfrm>
        <a:graphic>
          <a:graphicData uri="http://schemas.openxmlformats.org/presentationml/2006/ole">
            <mc:AlternateContent xmlns:mc="http://schemas.openxmlformats.org/markup-compatibility/2006">
              <mc:Choice xmlns:v="urn:schemas-microsoft-com:vml" Requires="v">
                <p:oleObj spid="_x0000_s83040" name="公式" r:id="rId23" imgW="304560" imgH="177480" progId="Equation.3">
                  <p:embed/>
                </p:oleObj>
              </mc:Choice>
              <mc:Fallback>
                <p:oleObj name="公式" r:id="rId23" imgW="304560" imgH="177480" progId="Equation.3">
                  <p:embed/>
                  <p:pic>
                    <p:nvPicPr>
                      <p:cNvPr id="81932" name="Object 2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975919" y="3362887"/>
                        <a:ext cx="433388" cy="247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8" name="Object 28"/>
          <p:cNvGraphicFramePr>
            <a:graphicFrameLocks noChangeAspect="1"/>
          </p:cNvGraphicFramePr>
          <p:nvPr>
            <p:extLst>
              <p:ext uri="{D42A27DB-BD31-4B8C-83A1-F6EECF244321}">
                <p14:modId xmlns:p14="http://schemas.microsoft.com/office/powerpoint/2010/main" val="1753659162"/>
              </p:ext>
            </p:extLst>
          </p:nvPr>
        </p:nvGraphicFramePr>
        <p:xfrm>
          <a:off x="10588694" y="3974075"/>
          <a:ext cx="433388" cy="247650"/>
        </p:xfrm>
        <a:graphic>
          <a:graphicData uri="http://schemas.openxmlformats.org/presentationml/2006/ole">
            <mc:AlternateContent xmlns:mc="http://schemas.openxmlformats.org/markup-compatibility/2006">
              <mc:Choice xmlns:v="urn:schemas-microsoft-com:vml" Requires="v">
                <p:oleObj spid="_x0000_s83041" name="公式" r:id="rId24" imgW="304560" imgH="177480" progId="Equation.3">
                  <p:embed/>
                </p:oleObj>
              </mc:Choice>
              <mc:Fallback>
                <p:oleObj name="公式" r:id="rId24" imgW="304560" imgH="177480" progId="Equation.3">
                  <p:embed/>
                  <p:pic>
                    <p:nvPicPr>
                      <p:cNvPr id="81933" name="Object 28"/>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0588694" y="3974075"/>
                        <a:ext cx="433388" cy="247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 name="Text Box 29"/>
          <p:cNvSpPr txBox="1">
            <a:spLocks noChangeArrowheads="1"/>
          </p:cNvSpPr>
          <p:nvPr/>
        </p:nvSpPr>
        <p:spPr bwMode="auto">
          <a:xfrm>
            <a:off x="1041400" y="2845148"/>
            <a:ext cx="51371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39750" eaLnBrk="1" hangingPunct="1">
              <a:lnSpc>
                <a:spcPct val="150000"/>
              </a:lnSpc>
            </a:pPr>
            <a:r>
              <a:rPr lang="zh-CN" altLang="en-US" sz="2000" dirty="0" smtClean="0">
                <a:latin typeface="+mn-ea"/>
                <a:ea typeface="+mn-ea"/>
              </a:rPr>
              <a:t>系统</a:t>
            </a:r>
            <a:r>
              <a:rPr lang="zh-CN" altLang="en-US" sz="2000" dirty="0">
                <a:latin typeface="+mn-ea"/>
                <a:ea typeface="+mn-ea"/>
              </a:rPr>
              <a:t>的相位裕量主要取决于中频段即开环</a:t>
            </a:r>
            <a:r>
              <a:rPr lang="zh-CN" altLang="en-US" sz="2000" dirty="0" smtClean="0">
                <a:latin typeface="+mn-ea"/>
                <a:ea typeface="+mn-ea"/>
              </a:rPr>
              <a:t>截止频率 </a:t>
            </a:r>
            <a:r>
              <a:rPr lang="en-US" altLang="zh-CN" sz="2000" b="1" i="1" dirty="0" err="1" smtClean="0">
                <a:latin typeface="+mj-ea"/>
                <a:ea typeface="+mj-ea"/>
              </a:rPr>
              <a:t>ω</a:t>
            </a:r>
            <a:r>
              <a:rPr lang="en-US" altLang="zh-CN" sz="2000" b="1" baseline="-25000" dirty="0" err="1" smtClean="0">
                <a:latin typeface="+mj-ea"/>
                <a:ea typeface="+mj-ea"/>
              </a:rPr>
              <a:t>c</a:t>
            </a:r>
            <a:r>
              <a:rPr lang="en-US" altLang="zh-CN" sz="2000" b="1" baseline="-25000" dirty="0" smtClean="0">
                <a:latin typeface="+mj-ea"/>
                <a:ea typeface="+mj-ea"/>
              </a:rPr>
              <a:t> </a:t>
            </a:r>
            <a:r>
              <a:rPr lang="zh-CN" altLang="en-US" sz="2000" dirty="0" smtClean="0">
                <a:latin typeface="+mn-ea"/>
                <a:ea typeface="+mn-ea"/>
              </a:rPr>
              <a:t>处</a:t>
            </a:r>
            <a:r>
              <a:rPr lang="zh-CN" altLang="en-US" sz="2000" dirty="0">
                <a:latin typeface="+mn-ea"/>
                <a:ea typeface="+mn-ea"/>
              </a:rPr>
              <a:t>的斜率。</a:t>
            </a:r>
          </a:p>
        </p:txBody>
      </p:sp>
      <p:sp>
        <p:nvSpPr>
          <p:cNvPr id="30" name="Text Box 30"/>
          <p:cNvSpPr txBox="1">
            <a:spLocks noChangeArrowheads="1"/>
          </p:cNvSpPr>
          <p:nvPr/>
        </p:nvSpPr>
        <p:spPr bwMode="auto">
          <a:xfrm>
            <a:off x="708025" y="5558794"/>
            <a:ext cx="45370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lgn="ctr">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000" dirty="0" smtClean="0">
                <a:latin typeface="+mn-ea"/>
                <a:ea typeface="+mn-ea"/>
              </a:rPr>
              <a:t>③ </a:t>
            </a:r>
            <a:r>
              <a:rPr lang="zh-CN" altLang="en-US" sz="2000" dirty="0" smtClean="0">
                <a:latin typeface="+mn-ea"/>
                <a:ea typeface="+mn-ea"/>
              </a:rPr>
              <a:t>高</a:t>
            </a:r>
            <a:r>
              <a:rPr lang="zh-CN" altLang="en-US" sz="2000" dirty="0">
                <a:latin typeface="+mn-ea"/>
                <a:ea typeface="+mn-ea"/>
              </a:rPr>
              <a:t>频段是指中频段以后的频段</a:t>
            </a:r>
          </a:p>
        </p:txBody>
      </p:sp>
      <p:sp>
        <p:nvSpPr>
          <p:cNvPr id="31" name="Text Box 31"/>
          <p:cNvSpPr txBox="1">
            <a:spLocks noChangeArrowheads="1"/>
          </p:cNvSpPr>
          <p:nvPr/>
        </p:nvSpPr>
        <p:spPr bwMode="auto">
          <a:xfrm>
            <a:off x="1041399" y="6060480"/>
            <a:ext cx="5486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高频段的斜率与系统抗干扰性能有关。</a:t>
            </a:r>
          </a:p>
        </p:txBody>
      </p:sp>
      <p:sp>
        <p:nvSpPr>
          <p:cNvPr id="32" name="Text Box 4"/>
          <p:cNvSpPr txBox="1">
            <a:spLocks noChangeArrowheads="1"/>
          </p:cNvSpPr>
          <p:nvPr/>
        </p:nvSpPr>
        <p:spPr bwMode="auto">
          <a:xfrm>
            <a:off x="532607" y="1206910"/>
            <a:ext cx="3852863" cy="369887"/>
          </a:xfrm>
          <a:prstGeom prst="rect">
            <a:avLst/>
          </a:prstGeom>
          <a:solidFill>
            <a:schemeClr val="bg1"/>
          </a:solidFill>
          <a:ln>
            <a:noFill/>
          </a:ln>
          <a:extLst>
            <a:ext uri="{91240B29-F687-4F45-9708-019B960494DF}">
              <a14:hiddenLine xmlns:a14="http://schemas.microsoft.com/office/drawing/2010/main" w="12700" cap="sq">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solidFill>
                  <a:srgbClr val="0070C0"/>
                </a:solidFill>
                <a:latin typeface="+mj-ea"/>
                <a:ea typeface="+mj-ea"/>
              </a:rPr>
              <a:t>(4</a:t>
            </a:r>
            <a:r>
              <a:rPr lang="en-US" altLang="zh-CN" sz="2400" b="1" dirty="0" smtClean="0">
                <a:solidFill>
                  <a:srgbClr val="0070C0"/>
                </a:solidFill>
                <a:latin typeface="+mj-ea"/>
                <a:ea typeface="+mj-ea"/>
              </a:rPr>
              <a:t>) </a:t>
            </a:r>
            <a:r>
              <a:rPr lang="zh-CN" altLang="en-US" sz="2400" b="1" dirty="0" smtClean="0">
                <a:solidFill>
                  <a:srgbClr val="0070C0"/>
                </a:solidFill>
                <a:latin typeface="+mj-ea"/>
                <a:ea typeface="+mj-ea"/>
              </a:rPr>
              <a:t>频域分析</a:t>
            </a:r>
            <a:r>
              <a:rPr lang="zh-CN" altLang="en-US" sz="2400" b="1" dirty="0">
                <a:solidFill>
                  <a:srgbClr val="0070C0"/>
                </a:solidFill>
                <a:latin typeface="+mj-ea"/>
                <a:ea typeface="+mj-ea"/>
              </a:rPr>
              <a:t>的特点</a:t>
            </a:r>
          </a:p>
        </p:txBody>
      </p:sp>
      <p:grpSp>
        <p:nvGrpSpPr>
          <p:cNvPr id="33" name="组合 3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95BB87BA-46C3-4A4A-B42D-7DAD3ED21911}"/>
              </a:ext>
            </a:extLst>
          </p:cNvPr>
          <p:cNvGrpSpPr>
            <a:grpSpLocks noChangeAspect="1"/>
          </p:cNvGrpSpPr>
          <p:nvPr/>
        </p:nvGrpSpPr>
        <p:grpSpPr>
          <a:xfrm>
            <a:off x="8215585" y="5182699"/>
            <a:ext cx="1699182" cy="1289294"/>
            <a:chOff x="3405188" y="1387475"/>
            <a:chExt cx="5383213" cy="4084638"/>
          </a:xfrm>
        </p:grpSpPr>
        <p:sp>
          <p:nvSpPr>
            <p:cNvPr id="34" name="íSlîďé">
              <a:extLst>
                <a:ext uri="{FF2B5EF4-FFF2-40B4-BE49-F238E27FC236}">
                  <a16:creationId xmlns:a16="http://schemas.microsoft.com/office/drawing/2014/main" id="{890C3362-80AD-42B2-9C75-24A4E938A861}"/>
                </a:ext>
              </a:extLst>
            </p:cNvPr>
            <p:cNvSpPr/>
            <p:nvPr/>
          </p:nvSpPr>
          <p:spPr bwMode="auto">
            <a:xfrm>
              <a:off x="3838575" y="2527300"/>
              <a:ext cx="4518025" cy="2944813"/>
            </a:xfrm>
            <a:custGeom>
              <a:avLst/>
              <a:gdLst>
                <a:gd name="T0" fmla="*/ 2686 w 2686"/>
                <a:gd name="T1" fmla="*/ 1662 h 1753"/>
                <a:gd name="T2" fmla="*/ 2608 w 2686"/>
                <a:gd name="T3" fmla="*/ 1753 h 1753"/>
                <a:gd name="T4" fmla="*/ 79 w 2686"/>
                <a:gd name="T5" fmla="*/ 1753 h 1753"/>
                <a:gd name="T6" fmla="*/ 0 w 2686"/>
                <a:gd name="T7" fmla="*/ 1662 h 1753"/>
                <a:gd name="T8" fmla="*/ 0 w 2686"/>
                <a:gd name="T9" fmla="*/ 91 h 1753"/>
                <a:gd name="T10" fmla="*/ 79 w 2686"/>
                <a:gd name="T11" fmla="*/ 0 h 1753"/>
                <a:gd name="T12" fmla="*/ 2608 w 2686"/>
                <a:gd name="T13" fmla="*/ 0 h 1753"/>
                <a:gd name="T14" fmla="*/ 2686 w 2686"/>
                <a:gd name="T15" fmla="*/ 91 h 1753"/>
                <a:gd name="T16" fmla="*/ 2686 w 2686"/>
                <a:gd name="T17" fmla="*/ 1662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6" h="1753">
                  <a:moveTo>
                    <a:pt x="2686" y="1662"/>
                  </a:moveTo>
                  <a:cubicBezTo>
                    <a:pt x="2686" y="1712"/>
                    <a:pt x="2651" y="1753"/>
                    <a:pt x="2608" y="1753"/>
                  </a:cubicBezTo>
                  <a:cubicBezTo>
                    <a:pt x="79" y="1753"/>
                    <a:pt x="79" y="1753"/>
                    <a:pt x="79" y="1753"/>
                  </a:cubicBezTo>
                  <a:cubicBezTo>
                    <a:pt x="35" y="1753"/>
                    <a:pt x="0" y="1712"/>
                    <a:pt x="0" y="1662"/>
                  </a:cubicBezTo>
                  <a:cubicBezTo>
                    <a:pt x="0" y="91"/>
                    <a:pt x="0" y="91"/>
                    <a:pt x="0" y="91"/>
                  </a:cubicBezTo>
                  <a:cubicBezTo>
                    <a:pt x="0" y="41"/>
                    <a:pt x="35" y="0"/>
                    <a:pt x="79" y="0"/>
                  </a:cubicBezTo>
                  <a:cubicBezTo>
                    <a:pt x="2608" y="0"/>
                    <a:pt x="2608" y="0"/>
                    <a:pt x="2608" y="0"/>
                  </a:cubicBezTo>
                  <a:cubicBezTo>
                    <a:pt x="2651" y="0"/>
                    <a:pt x="2686" y="41"/>
                    <a:pt x="2686" y="91"/>
                  </a:cubicBezTo>
                  <a:lnTo>
                    <a:pt x="2686" y="1662"/>
                  </a:lnTo>
                  <a:close/>
                </a:path>
              </a:pathLst>
            </a:cu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íṧḻîḍè">
              <a:extLst>
                <a:ext uri="{FF2B5EF4-FFF2-40B4-BE49-F238E27FC236}">
                  <a16:creationId xmlns:a16="http://schemas.microsoft.com/office/drawing/2014/main" id="{4141CE5E-74E0-4728-A302-BCC0332B9351}"/>
                </a:ext>
              </a:extLst>
            </p:cNvPr>
            <p:cNvSpPr/>
            <p:nvPr/>
          </p:nvSpPr>
          <p:spPr bwMode="auto">
            <a:xfrm>
              <a:off x="4122738" y="2746375"/>
              <a:ext cx="3949700" cy="1647825"/>
            </a:xfrm>
            <a:custGeom>
              <a:avLst/>
              <a:gdLst>
                <a:gd name="T0" fmla="*/ 2348 w 2348"/>
                <a:gd name="T1" fmla="*/ 892 h 980"/>
                <a:gd name="T2" fmla="*/ 2280 w 2348"/>
                <a:gd name="T3" fmla="*/ 980 h 980"/>
                <a:gd name="T4" fmla="*/ 69 w 2348"/>
                <a:gd name="T5" fmla="*/ 980 h 980"/>
                <a:gd name="T6" fmla="*/ 0 w 2348"/>
                <a:gd name="T7" fmla="*/ 892 h 980"/>
                <a:gd name="T8" fmla="*/ 0 w 2348"/>
                <a:gd name="T9" fmla="*/ 89 h 980"/>
                <a:gd name="T10" fmla="*/ 69 w 2348"/>
                <a:gd name="T11" fmla="*/ 0 h 980"/>
                <a:gd name="T12" fmla="*/ 2280 w 2348"/>
                <a:gd name="T13" fmla="*/ 0 h 980"/>
                <a:gd name="T14" fmla="*/ 2348 w 2348"/>
                <a:gd name="T15" fmla="*/ 89 h 980"/>
                <a:gd name="T16" fmla="*/ 2348 w 2348"/>
                <a:gd name="T17" fmla="*/ 892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8" h="980">
                  <a:moveTo>
                    <a:pt x="2348" y="892"/>
                  </a:moveTo>
                  <a:cubicBezTo>
                    <a:pt x="2348" y="941"/>
                    <a:pt x="2318" y="980"/>
                    <a:pt x="2280" y="980"/>
                  </a:cubicBezTo>
                  <a:cubicBezTo>
                    <a:pt x="69" y="980"/>
                    <a:pt x="69" y="980"/>
                    <a:pt x="69" y="980"/>
                  </a:cubicBezTo>
                  <a:cubicBezTo>
                    <a:pt x="31" y="980"/>
                    <a:pt x="0" y="941"/>
                    <a:pt x="0" y="892"/>
                  </a:cubicBezTo>
                  <a:cubicBezTo>
                    <a:pt x="0" y="89"/>
                    <a:pt x="0" y="89"/>
                    <a:pt x="0" y="89"/>
                  </a:cubicBezTo>
                  <a:cubicBezTo>
                    <a:pt x="0" y="40"/>
                    <a:pt x="31" y="0"/>
                    <a:pt x="69" y="0"/>
                  </a:cubicBezTo>
                  <a:cubicBezTo>
                    <a:pt x="2280" y="0"/>
                    <a:pt x="2280" y="0"/>
                    <a:pt x="2280" y="0"/>
                  </a:cubicBezTo>
                  <a:cubicBezTo>
                    <a:pt x="2318" y="0"/>
                    <a:pt x="2348" y="40"/>
                    <a:pt x="2348" y="89"/>
                  </a:cubicBezTo>
                  <a:lnTo>
                    <a:pt x="2348" y="892"/>
                  </a:lnTo>
                  <a:close/>
                </a:path>
              </a:pathLst>
            </a:cu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ïṣḷíďè">
              <a:extLst>
                <a:ext uri="{FF2B5EF4-FFF2-40B4-BE49-F238E27FC236}">
                  <a16:creationId xmlns:a16="http://schemas.microsoft.com/office/drawing/2014/main" id="{D4D713F6-0CED-49D6-B897-9F4892025437}"/>
                </a:ext>
              </a:extLst>
            </p:cNvPr>
            <p:cNvSpPr/>
            <p:nvPr/>
          </p:nvSpPr>
          <p:spPr bwMode="auto">
            <a:xfrm>
              <a:off x="5214938" y="3457575"/>
              <a:ext cx="206375" cy="2333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 name="îṣlíḍé">
              <a:extLst>
                <a:ext uri="{FF2B5EF4-FFF2-40B4-BE49-F238E27FC236}">
                  <a16:creationId xmlns:a16="http://schemas.microsoft.com/office/drawing/2014/main" id="{9AEA338A-B372-46C5-A222-BD92483C6C6D}"/>
                </a:ext>
              </a:extLst>
            </p:cNvPr>
            <p:cNvSpPr/>
            <p:nvPr/>
          </p:nvSpPr>
          <p:spPr bwMode="auto">
            <a:xfrm>
              <a:off x="5899150" y="3189288"/>
              <a:ext cx="204788" cy="2333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 name="iS1îḋé">
              <a:extLst>
                <a:ext uri="{FF2B5EF4-FFF2-40B4-BE49-F238E27FC236}">
                  <a16:creationId xmlns:a16="http://schemas.microsoft.com/office/drawing/2014/main" id="{8CEC9A0D-250C-4766-A11B-4A755C59C800}"/>
                </a:ext>
              </a:extLst>
            </p:cNvPr>
            <p:cNvSpPr/>
            <p:nvPr/>
          </p:nvSpPr>
          <p:spPr bwMode="auto">
            <a:xfrm>
              <a:off x="6153150" y="3189288"/>
              <a:ext cx="204788" cy="2333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9" name="íṣ1îḑê">
              <a:extLst>
                <a:ext uri="{FF2B5EF4-FFF2-40B4-BE49-F238E27FC236}">
                  <a16:creationId xmlns:a16="http://schemas.microsoft.com/office/drawing/2014/main" id="{E0F23B3E-694B-49E2-818E-207E470F050D}"/>
                </a:ext>
              </a:extLst>
            </p:cNvPr>
            <p:cNvSpPr/>
            <p:nvPr/>
          </p:nvSpPr>
          <p:spPr bwMode="auto">
            <a:xfrm>
              <a:off x="5643563" y="3189288"/>
              <a:ext cx="204788" cy="2333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0" name="i$líde">
              <a:extLst>
                <a:ext uri="{FF2B5EF4-FFF2-40B4-BE49-F238E27FC236}">
                  <a16:creationId xmlns:a16="http://schemas.microsoft.com/office/drawing/2014/main" id="{2CF96144-9647-4E7E-A2D7-A027EE5E4A69}"/>
                </a:ext>
              </a:extLst>
            </p:cNvPr>
            <p:cNvSpPr/>
            <p:nvPr/>
          </p:nvSpPr>
          <p:spPr bwMode="auto">
            <a:xfrm>
              <a:off x="5386388" y="3189288"/>
              <a:ext cx="206375" cy="2333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1" name="îṥļíḓé">
              <a:extLst>
                <a:ext uri="{FF2B5EF4-FFF2-40B4-BE49-F238E27FC236}">
                  <a16:creationId xmlns:a16="http://schemas.microsoft.com/office/drawing/2014/main" id="{F93861DC-CAA6-42F5-9674-85DFA8383117}"/>
                </a:ext>
              </a:extLst>
            </p:cNvPr>
            <p:cNvSpPr/>
            <p:nvPr/>
          </p:nvSpPr>
          <p:spPr bwMode="auto">
            <a:xfrm>
              <a:off x="4876800" y="3189288"/>
              <a:ext cx="206375" cy="2333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2" name="ïsliḍe">
              <a:extLst>
                <a:ext uri="{FF2B5EF4-FFF2-40B4-BE49-F238E27FC236}">
                  <a16:creationId xmlns:a16="http://schemas.microsoft.com/office/drawing/2014/main" id="{E37FA2F0-91C7-4E12-BD4F-D07CCB30CB56}"/>
                </a:ext>
              </a:extLst>
            </p:cNvPr>
            <p:cNvSpPr/>
            <p:nvPr/>
          </p:nvSpPr>
          <p:spPr bwMode="auto">
            <a:xfrm>
              <a:off x="6408738" y="3189288"/>
              <a:ext cx="204788" cy="2333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3" name="îsļîḍê">
              <a:extLst>
                <a:ext uri="{FF2B5EF4-FFF2-40B4-BE49-F238E27FC236}">
                  <a16:creationId xmlns:a16="http://schemas.microsoft.com/office/drawing/2014/main" id="{9CD11F4C-9874-451D-B6DF-8D267777FEF0}"/>
                </a:ext>
              </a:extLst>
            </p:cNvPr>
            <p:cNvSpPr/>
            <p:nvPr/>
          </p:nvSpPr>
          <p:spPr bwMode="auto">
            <a:xfrm>
              <a:off x="5132388" y="3189288"/>
              <a:ext cx="206375" cy="2333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4" name="íṧľídê">
              <a:extLst>
                <a:ext uri="{FF2B5EF4-FFF2-40B4-BE49-F238E27FC236}">
                  <a16:creationId xmlns:a16="http://schemas.microsoft.com/office/drawing/2014/main" id="{0F63CA15-BCF1-471E-B406-803B18745B58}"/>
                </a:ext>
              </a:extLst>
            </p:cNvPr>
            <p:cNvSpPr/>
            <p:nvPr/>
          </p:nvSpPr>
          <p:spPr bwMode="auto">
            <a:xfrm>
              <a:off x="7429500" y="3189288"/>
              <a:ext cx="204788" cy="2333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5" name="iś1iḋé">
              <a:extLst>
                <a:ext uri="{FF2B5EF4-FFF2-40B4-BE49-F238E27FC236}">
                  <a16:creationId xmlns:a16="http://schemas.microsoft.com/office/drawing/2014/main" id="{7FB99D68-0437-479E-B1F6-59CE99221032}"/>
                </a:ext>
              </a:extLst>
            </p:cNvPr>
            <p:cNvSpPr/>
            <p:nvPr/>
          </p:nvSpPr>
          <p:spPr bwMode="auto">
            <a:xfrm>
              <a:off x="7173913" y="3189288"/>
              <a:ext cx="204788" cy="2333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6" name="i$ļiḑê">
              <a:extLst>
                <a:ext uri="{FF2B5EF4-FFF2-40B4-BE49-F238E27FC236}">
                  <a16:creationId xmlns:a16="http://schemas.microsoft.com/office/drawing/2014/main" id="{97147808-6EDB-488B-B672-0E64F90AEDBC}"/>
                </a:ext>
              </a:extLst>
            </p:cNvPr>
            <p:cNvSpPr/>
            <p:nvPr/>
          </p:nvSpPr>
          <p:spPr bwMode="auto">
            <a:xfrm>
              <a:off x="6664325" y="3189288"/>
              <a:ext cx="204788" cy="2333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7" name="iŝľíďe">
              <a:extLst>
                <a:ext uri="{FF2B5EF4-FFF2-40B4-BE49-F238E27FC236}">
                  <a16:creationId xmlns:a16="http://schemas.microsoft.com/office/drawing/2014/main" id="{52628945-A7A6-439B-AF24-E495BA280149}"/>
                </a:ext>
              </a:extLst>
            </p:cNvPr>
            <p:cNvSpPr/>
            <p:nvPr/>
          </p:nvSpPr>
          <p:spPr bwMode="auto">
            <a:xfrm>
              <a:off x="6918325" y="3189288"/>
              <a:ext cx="204788" cy="2333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8" name="íśliďé">
              <a:extLst>
                <a:ext uri="{FF2B5EF4-FFF2-40B4-BE49-F238E27FC236}">
                  <a16:creationId xmlns:a16="http://schemas.microsoft.com/office/drawing/2014/main" id="{F4714171-7EF1-4762-BFEB-1D4C85109B38}"/>
                </a:ext>
              </a:extLst>
            </p:cNvPr>
            <p:cNvSpPr/>
            <p:nvPr/>
          </p:nvSpPr>
          <p:spPr bwMode="auto">
            <a:xfrm>
              <a:off x="6781800" y="3457575"/>
              <a:ext cx="204788" cy="2333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9" name="iṥḷíďè">
              <a:extLst>
                <a:ext uri="{FF2B5EF4-FFF2-40B4-BE49-F238E27FC236}">
                  <a16:creationId xmlns:a16="http://schemas.microsoft.com/office/drawing/2014/main" id="{9B432E36-4A5E-42A2-9CFD-09FC41EE3656}"/>
                </a:ext>
              </a:extLst>
            </p:cNvPr>
            <p:cNvSpPr/>
            <p:nvPr/>
          </p:nvSpPr>
          <p:spPr bwMode="auto">
            <a:xfrm>
              <a:off x="6521450" y="3457575"/>
              <a:ext cx="204788" cy="2333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0" name="îśľïḋè">
              <a:extLst>
                <a:ext uri="{FF2B5EF4-FFF2-40B4-BE49-F238E27FC236}">
                  <a16:creationId xmlns:a16="http://schemas.microsoft.com/office/drawing/2014/main" id="{F46424A0-6AE6-46B0-BB71-CF7F756D9D16}"/>
                </a:ext>
              </a:extLst>
            </p:cNvPr>
            <p:cNvSpPr/>
            <p:nvPr/>
          </p:nvSpPr>
          <p:spPr bwMode="auto">
            <a:xfrm>
              <a:off x="7302500" y="3457575"/>
              <a:ext cx="206375" cy="2333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1" name="îṧḻíďe">
              <a:extLst>
                <a:ext uri="{FF2B5EF4-FFF2-40B4-BE49-F238E27FC236}">
                  <a16:creationId xmlns:a16="http://schemas.microsoft.com/office/drawing/2014/main" id="{473C17B9-5081-4FC6-944B-32B8125CC33A}"/>
                </a:ext>
              </a:extLst>
            </p:cNvPr>
            <p:cNvSpPr/>
            <p:nvPr/>
          </p:nvSpPr>
          <p:spPr bwMode="auto">
            <a:xfrm>
              <a:off x="6259513" y="3457575"/>
              <a:ext cx="206375" cy="2333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2" name="íṩļîḍé">
              <a:extLst>
                <a:ext uri="{FF2B5EF4-FFF2-40B4-BE49-F238E27FC236}">
                  <a16:creationId xmlns:a16="http://schemas.microsoft.com/office/drawing/2014/main" id="{486FC46E-AD5A-461B-AB59-204BBC9EFC63}"/>
                </a:ext>
              </a:extLst>
            </p:cNvPr>
            <p:cNvSpPr/>
            <p:nvPr/>
          </p:nvSpPr>
          <p:spPr bwMode="auto">
            <a:xfrm>
              <a:off x="7042150" y="3457575"/>
              <a:ext cx="204788" cy="2333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3" name="îşḻídê">
              <a:extLst>
                <a:ext uri="{FF2B5EF4-FFF2-40B4-BE49-F238E27FC236}">
                  <a16:creationId xmlns:a16="http://schemas.microsoft.com/office/drawing/2014/main" id="{A64BB7C5-34EC-45FE-A1C6-67BFF7C1FA64}"/>
                </a:ext>
              </a:extLst>
            </p:cNvPr>
            <p:cNvSpPr/>
            <p:nvPr/>
          </p:nvSpPr>
          <p:spPr bwMode="auto">
            <a:xfrm>
              <a:off x="5738813" y="3457575"/>
              <a:ext cx="204788" cy="2333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4" name="î$ľíďé">
              <a:extLst>
                <a:ext uri="{FF2B5EF4-FFF2-40B4-BE49-F238E27FC236}">
                  <a16:creationId xmlns:a16="http://schemas.microsoft.com/office/drawing/2014/main" id="{3D26214C-EECA-4C6B-8F30-2CFE13B673C2}"/>
                </a:ext>
              </a:extLst>
            </p:cNvPr>
            <p:cNvSpPr/>
            <p:nvPr/>
          </p:nvSpPr>
          <p:spPr bwMode="auto">
            <a:xfrm>
              <a:off x="4954588" y="3457575"/>
              <a:ext cx="204788" cy="2333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5" name="ïṧľíḓe">
              <a:extLst>
                <a:ext uri="{FF2B5EF4-FFF2-40B4-BE49-F238E27FC236}">
                  <a16:creationId xmlns:a16="http://schemas.microsoft.com/office/drawing/2014/main" id="{3F613270-453C-4829-B03B-0B98D7EE9EA1}"/>
                </a:ext>
              </a:extLst>
            </p:cNvPr>
            <p:cNvSpPr/>
            <p:nvPr/>
          </p:nvSpPr>
          <p:spPr bwMode="auto">
            <a:xfrm>
              <a:off x="5999163" y="3457575"/>
              <a:ext cx="204788" cy="2333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6" name="î$ľïďe">
              <a:extLst>
                <a:ext uri="{FF2B5EF4-FFF2-40B4-BE49-F238E27FC236}">
                  <a16:creationId xmlns:a16="http://schemas.microsoft.com/office/drawing/2014/main" id="{2C47B9D9-4765-4AE2-A541-8EEFEB11802F}"/>
                </a:ext>
              </a:extLst>
            </p:cNvPr>
            <p:cNvSpPr/>
            <p:nvPr/>
          </p:nvSpPr>
          <p:spPr bwMode="auto">
            <a:xfrm>
              <a:off x="4270375" y="3189288"/>
              <a:ext cx="557213" cy="233363"/>
            </a:xfrm>
            <a:custGeom>
              <a:avLst/>
              <a:gdLst>
                <a:gd name="T0" fmla="*/ 351 w 351"/>
                <a:gd name="T1" fmla="*/ 0 h 147"/>
                <a:gd name="T2" fmla="*/ 251 w 351"/>
                <a:gd name="T3" fmla="*/ 0 h 147"/>
                <a:gd name="T4" fmla="*/ 96 w 351"/>
                <a:gd name="T5" fmla="*/ 0 h 147"/>
                <a:gd name="T6" fmla="*/ 90 w 351"/>
                <a:gd name="T7" fmla="*/ 0 h 147"/>
                <a:gd name="T8" fmla="*/ 0 w 351"/>
                <a:gd name="T9" fmla="*/ 0 h 147"/>
                <a:gd name="T10" fmla="*/ 0 w 351"/>
                <a:gd name="T11" fmla="*/ 147 h 147"/>
                <a:gd name="T12" fmla="*/ 90 w 351"/>
                <a:gd name="T13" fmla="*/ 147 h 147"/>
                <a:gd name="T14" fmla="*/ 96 w 351"/>
                <a:gd name="T15" fmla="*/ 147 h 147"/>
                <a:gd name="T16" fmla="*/ 251 w 351"/>
                <a:gd name="T17" fmla="*/ 147 h 147"/>
                <a:gd name="T18" fmla="*/ 351 w 351"/>
                <a:gd name="T19" fmla="*/ 147 h 147"/>
                <a:gd name="T20" fmla="*/ 351 w 351"/>
                <a:gd name="T21"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1" h="147">
                  <a:moveTo>
                    <a:pt x="351" y="0"/>
                  </a:moveTo>
                  <a:lnTo>
                    <a:pt x="251" y="0"/>
                  </a:lnTo>
                  <a:lnTo>
                    <a:pt x="96" y="0"/>
                  </a:lnTo>
                  <a:lnTo>
                    <a:pt x="90" y="0"/>
                  </a:lnTo>
                  <a:lnTo>
                    <a:pt x="0" y="0"/>
                  </a:lnTo>
                  <a:lnTo>
                    <a:pt x="0" y="147"/>
                  </a:lnTo>
                  <a:lnTo>
                    <a:pt x="90" y="147"/>
                  </a:lnTo>
                  <a:lnTo>
                    <a:pt x="96" y="147"/>
                  </a:lnTo>
                  <a:lnTo>
                    <a:pt x="251" y="147"/>
                  </a:lnTo>
                  <a:lnTo>
                    <a:pt x="351" y="147"/>
                  </a:lnTo>
                  <a:lnTo>
                    <a:pt x="351" y="0"/>
                  </a:lnTo>
                  <a:close/>
                </a:path>
              </a:pathLst>
            </a:custGeom>
            <a:solidFill>
              <a:srgbClr val="7E7E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išľiḑè">
              <a:extLst>
                <a:ext uri="{FF2B5EF4-FFF2-40B4-BE49-F238E27FC236}">
                  <a16:creationId xmlns:a16="http://schemas.microsoft.com/office/drawing/2014/main" id="{C2315F98-961C-4D26-A4A3-E16FAD36F4FE}"/>
                </a:ext>
              </a:extLst>
            </p:cNvPr>
            <p:cNvSpPr/>
            <p:nvPr/>
          </p:nvSpPr>
          <p:spPr bwMode="auto">
            <a:xfrm>
              <a:off x="5476875" y="3457575"/>
              <a:ext cx="204788" cy="23336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8" name="ïṩ1iḓê">
              <a:extLst>
                <a:ext uri="{FF2B5EF4-FFF2-40B4-BE49-F238E27FC236}">
                  <a16:creationId xmlns:a16="http://schemas.microsoft.com/office/drawing/2014/main" id="{3F603F0E-03CF-4E56-A5E9-0676D9A39073}"/>
                </a:ext>
              </a:extLst>
            </p:cNvPr>
            <p:cNvSpPr/>
            <p:nvPr/>
          </p:nvSpPr>
          <p:spPr bwMode="auto">
            <a:xfrm>
              <a:off x="4270375" y="3457575"/>
              <a:ext cx="620713" cy="233363"/>
            </a:xfrm>
            <a:custGeom>
              <a:avLst/>
              <a:gdLst>
                <a:gd name="T0" fmla="*/ 251 w 391"/>
                <a:gd name="T1" fmla="*/ 0 h 147"/>
                <a:gd name="T2" fmla="*/ 122 w 391"/>
                <a:gd name="T3" fmla="*/ 0 h 147"/>
                <a:gd name="T4" fmla="*/ 96 w 391"/>
                <a:gd name="T5" fmla="*/ 0 h 147"/>
                <a:gd name="T6" fmla="*/ 73 w 391"/>
                <a:gd name="T7" fmla="*/ 0 h 147"/>
                <a:gd name="T8" fmla="*/ 0 w 391"/>
                <a:gd name="T9" fmla="*/ 0 h 147"/>
                <a:gd name="T10" fmla="*/ 0 w 391"/>
                <a:gd name="T11" fmla="*/ 147 h 147"/>
                <a:gd name="T12" fmla="*/ 73 w 391"/>
                <a:gd name="T13" fmla="*/ 147 h 147"/>
                <a:gd name="T14" fmla="*/ 96 w 391"/>
                <a:gd name="T15" fmla="*/ 147 h 147"/>
                <a:gd name="T16" fmla="*/ 122 w 391"/>
                <a:gd name="T17" fmla="*/ 147 h 147"/>
                <a:gd name="T18" fmla="*/ 251 w 391"/>
                <a:gd name="T19" fmla="*/ 147 h 147"/>
                <a:gd name="T20" fmla="*/ 391 w 391"/>
                <a:gd name="T21" fmla="*/ 147 h 147"/>
                <a:gd name="T22" fmla="*/ 391 w 391"/>
                <a:gd name="T23" fmla="*/ 0 h 147"/>
                <a:gd name="T24" fmla="*/ 251 w 391"/>
                <a:gd name="T25"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1" h="147">
                  <a:moveTo>
                    <a:pt x="251" y="0"/>
                  </a:moveTo>
                  <a:lnTo>
                    <a:pt x="122" y="0"/>
                  </a:lnTo>
                  <a:lnTo>
                    <a:pt x="96" y="0"/>
                  </a:lnTo>
                  <a:lnTo>
                    <a:pt x="73" y="0"/>
                  </a:lnTo>
                  <a:lnTo>
                    <a:pt x="0" y="0"/>
                  </a:lnTo>
                  <a:lnTo>
                    <a:pt x="0" y="147"/>
                  </a:lnTo>
                  <a:lnTo>
                    <a:pt x="73" y="147"/>
                  </a:lnTo>
                  <a:lnTo>
                    <a:pt x="96" y="147"/>
                  </a:lnTo>
                  <a:lnTo>
                    <a:pt x="122" y="147"/>
                  </a:lnTo>
                  <a:lnTo>
                    <a:pt x="251" y="147"/>
                  </a:lnTo>
                  <a:lnTo>
                    <a:pt x="391" y="147"/>
                  </a:lnTo>
                  <a:lnTo>
                    <a:pt x="391" y="0"/>
                  </a:lnTo>
                  <a:lnTo>
                    <a:pt x="251" y="0"/>
                  </a:lnTo>
                  <a:close/>
                </a:path>
              </a:pathLst>
            </a:custGeom>
            <a:solidFill>
              <a:srgbClr val="7E7E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í$lîde">
              <a:extLst>
                <a:ext uri="{FF2B5EF4-FFF2-40B4-BE49-F238E27FC236}">
                  <a16:creationId xmlns:a16="http://schemas.microsoft.com/office/drawing/2014/main" id="{58787B09-EE95-403F-B82C-9C43DF7A85C3}"/>
                </a:ext>
              </a:extLst>
            </p:cNvPr>
            <p:cNvSpPr/>
            <p:nvPr/>
          </p:nvSpPr>
          <p:spPr bwMode="auto">
            <a:xfrm>
              <a:off x="4760913" y="4032250"/>
              <a:ext cx="206375" cy="16351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0" name="i$ḻiḑe">
              <a:extLst>
                <a:ext uri="{FF2B5EF4-FFF2-40B4-BE49-F238E27FC236}">
                  <a16:creationId xmlns:a16="http://schemas.microsoft.com/office/drawing/2014/main" id="{96D86F52-65F4-4792-A266-6A70E0F983FA}"/>
                </a:ext>
              </a:extLst>
            </p:cNvPr>
            <p:cNvSpPr/>
            <p:nvPr/>
          </p:nvSpPr>
          <p:spPr bwMode="auto">
            <a:xfrm>
              <a:off x="4502150" y="4032250"/>
              <a:ext cx="204788" cy="16351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1" name="ï$ḷíḋè">
              <a:extLst>
                <a:ext uri="{FF2B5EF4-FFF2-40B4-BE49-F238E27FC236}">
                  <a16:creationId xmlns:a16="http://schemas.microsoft.com/office/drawing/2014/main" id="{F16D879B-8839-4AE1-B77A-A04843D7EACE}"/>
                </a:ext>
              </a:extLst>
            </p:cNvPr>
            <p:cNvSpPr/>
            <p:nvPr/>
          </p:nvSpPr>
          <p:spPr bwMode="auto">
            <a:xfrm>
              <a:off x="4270375" y="4032250"/>
              <a:ext cx="152400" cy="16351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2" name="íṣ1ïde">
              <a:extLst>
                <a:ext uri="{FF2B5EF4-FFF2-40B4-BE49-F238E27FC236}">
                  <a16:creationId xmlns:a16="http://schemas.microsoft.com/office/drawing/2014/main" id="{165FCEB8-E0EE-49D6-979F-0127BBDCBE22}"/>
                </a:ext>
              </a:extLst>
            </p:cNvPr>
            <p:cNvSpPr/>
            <p:nvPr/>
          </p:nvSpPr>
          <p:spPr bwMode="auto">
            <a:xfrm>
              <a:off x="4270375" y="3756025"/>
              <a:ext cx="841375" cy="234950"/>
            </a:xfrm>
            <a:custGeom>
              <a:avLst/>
              <a:gdLst>
                <a:gd name="T0" fmla="*/ 495 w 530"/>
                <a:gd name="T1" fmla="*/ 0 h 148"/>
                <a:gd name="T2" fmla="*/ 400 w 530"/>
                <a:gd name="T3" fmla="*/ 0 h 148"/>
                <a:gd name="T4" fmla="*/ 391 w 530"/>
                <a:gd name="T5" fmla="*/ 0 h 148"/>
                <a:gd name="T6" fmla="*/ 262 w 530"/>
                <a:gd name="T7" fmla="*/ 0 h 148"/>
                <a:gd name="T8" fmla="*/ 251 w 530"/>
                <a:gd name="T9" fmla="*/ 0 h 148"/>
                <a:gd name="T10" fmla="*/ 122 w 530"/>
                <a:gd name="T11" fmla="*/ 0 h 148"/>
                <a:gd name="T12" fmla="*/ 0 w 530"/>
                <a:gd name="T13" fmla="*/ 0 h 148"/>
                <a:gd name="T14" fmla="*/ 0 w 530"/>
                <a:gd name="T15" fmla="*/ 148 h 148"/>
                <a:gd name="T16" fmla="*/ 122 w 530"/>
                <a:gd name="T17" fmla="*/ 148 h 148"/>
                <a:gd name="T18" fmla="*/ 251 w 530"/>
                <a:gd name="T19" fmla="*/ 148 h 148"/>
                <a:gd name="T20" fmla="*/ 262 w 530"/>
                <a:gd name="T21" fmla="*/ 148 h 148"/>
                <a:gd name="T22" fmla="*/ 391 w 530"/>
                <a:gd name="T23" fmla="*/ 148 h 148"/>
                <a:gd name="T24" fmla="*/ 400 w 530"/>
                <a:gd name="T25" fmla="*/ 148 h 148"/>
                <a:gd name="T26" fmla="*/ 495 w 530"/>
                <a:gd name="T27" fmla="*/ 148 h 148"/>
                <a:gd name="T28" fmla="*/ 530 w 530"/>
                <a:gd name="T29" fmla="*/ 148 h 148"/>
                <a:gd name="T30" fmla="*/ 530 w 530"/>
                <a:gd name="T31" fmla="*/ 0 h 148"/>
                <a:gd name="T32" fmla="*/ 495 w 530"/>
                <a:gd name="T33"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148">
                  <a:moveTo>
                    <a:pt x="495" y="0"/>
                  </a:moveTo>
                  <a:lnTo>
                    <a:pt x="400" y="0"/>
                  </a:lnTo>
                  <a:lnTo>
                    <a:pt x="391" y="0"/>
                  </a:lnTo>
                  <a:lnTo>
                    <a:pt x="262" y="0"/>
                  </a:lnTo>
                  <a:lnTo>
                    <a:pt x="251" y="0"/>
                  </a:lnTo>
                  <a:lnTo>
                    <a:pt x="122" y="0"/>
                  </a:lnTo>
                  <a:lnTo>
                    <a:pt x="0" y="0"/>
                  </a:lnTo>
                  <a:lnTo>
                    <a:pt x="0" y="148"/>
                  </a:lnTo>
                  <a:lnTo>
                    <a:pt x="122" y="148"/>
                  </a:lnTo>
                  <a:lnTo>
                    <a:pt x="251" y="148"/>
                  </a:lnTo>
                  <a:lnTo>
                    <a:pt x="262" y="148"/>
                  </a:lnTo>
                  <a:lnTo>
                    <a:pt x="391" y="148"/>
                  </a:lnTo>
                  <a:lnTo>
                    <a:pt x="400" y="148"/>
                  </a:lnTo>
                  <a:lnTo>
                    <a:pt x="495" y="148"/>
                  </a:lnTo>
                  <a:lnTo>
                    <a:pt x="530" y="148"/>
                  </a:lnTo>
                  <a:lnTo>
                    <a:pt x="530" y="0"/>
                  </a:lnTo>
                  <a:lnTo>
                    <a:pt x="495" y="0"/>
                  </a:lnTo>
                  <a:close/>
                </a:path>
              </a:pathLst>
            </a:custGeom>
            <a:solidFill>
              <a:srgbClr val="7E7E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íṣļïḍè">
              <a:extLst>
                <a:ext uri="{FF2B5EF4-FFF2-40B4-BE49-F238E27FC236}">
                  <a16:creationId xmlns:a16="http://schemas.microsoft.com/office/drawing/2014/main" id="{FCD75955-615B-42D9-9D26-1F30765AA6AF}"/>
                </a:ext>
              </a:extLst>
            </p:cNvPr>
            <p:cNvSpPr/>
            <p:nvPr/>
          </p:nvSpPr>
          <p:spPr bwMode="auto">
            <a:xfrm>
              <a:off x="5037138" y="4032250"/>
              <a:ext cx="1420813" cy="16351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4" name="îṧ1íďé">
              <a:extLst>
                <a:ext uri="{FF2B5EF4-FFF2-40B4-BE49-F238E27FC236}">
                  <a16:creationId xmlns:a16="http://schemas.microsoft.com/office/drawing/2014/main" id="{555F8209-60C3-4DC0-8D8C-DB41AB29F64F}"/>
                </a:ext>
              </a:extLst>
            </p:cNvPr>
            <p:cNvSpPr/>
            <p:nvPr/>
          </p:nvSpPr>
          <p:spPr bwMode="auto">
            <a:xfrm>
              <a:off x="4714875" y="2968625"/>
              <a:ext cx="204788" cy="165100"/>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5" name="ïş1íďé">
              <a:extLst>
                <a:ext uri="{FF2B5EF4-FFF2-40B4-BE49-F238E27FC236}">
                  <a16:creationId xmlns:a16="http://schemas.microsoft.com/office/drawing/2014/main" id="{12BA8311-3989-45B6-A94B-DDC55F38BE4F}"/>
                </a:ext>
              </a:extLst>
            </p:cNvPr>
            <p:cNvSpPr/>
            <p:nvPr/>
          </p:nvSpPr>
          <p:spPr bwMode="auto">
            <a:xfrm>
              <a:off x="5184775" y="2968625"/>
              <a:ext cx="206375" cy="165100"/>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6" name="iSlíḋè">
              <a:extLst>
                <a:ext uri="{FF2B5EF4-FFF2-40B4-BE49-F238E27FC236}">
                  <a16:creationId xmlns:a16="http://schemas.microsoft.com/office/drawing/2014/main" id="{17057947-B3E6-4CF6-BFF9-2FA7EEA75662}"/>
                </a:ext>
              </a:extLst>
            </p:cNvPr>
            <p:cNvSpPr/>
            <p:nvPr/>
          </p:nvSpPr>
          <p:spPr bwMode="auto">
            <a:xfrm>
              <a:off x="4270375" y="2968625"/>
              <a:ext cx="152400" cy="165100"/>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7" name="îṣlïḓe">
              <a:extLst>
                <a:ext uri="{FF2B5EF4-FFF2-40B4-BE49-F238E27FC236}">
                  <a16:creationId xmlns:a16="http://schemas.microsoft.com/office/drawing/2014/main" id="{F0A81DF5-6FE4-4F6E-A6C0-8C16F24E8653}"/>
                </a:ext>
              </a:extLst>
            </p:cNvPr>
            <p:cNvSpPr/>
            <p:nvPr/>
          </p:nvSpPr>
          <p:spPr bwMode="auto">
            <a:xfrm>
              <a:off x="4478338" y="2968625"/>
              <a:ext cx="206375" cy="165100"/>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8" name="ïṩ1idé">
              <a:extLst>
                <a:ext uri="{FF2B5EF4-FFF2-40B4-BE49-F238E27FC236}">
                  <a16:creationId xmlns:a16="http://schemas.microsoft.com/office/drawing/2014/main" id="{24DEE2FA-3E27-47DD-9F53-932AD410F0A6}"/>
                </a:ext>
              </a:extLst>
            </p:cNvPr>
            <p:cNvSpPr/>
            <p:nvPr/>
          </p:nvSpPr>
          <p:spPr bwMode="auto">
            <a:xfrm>
              <a:off x="4949825" y="2968625"/>
              <a:ext cx="204788" cy="165100"/>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9" name="íSḷîḑé">
              <a:extLst>
                <a:ext uri="{FF2B5EF4-FFF2-40B4-BE49-F238E27FC236}">
                  <a16:creationId xmlns:a16="http://schemas.microsoft.com/office/drawing/2014/main" id="{5E2AA3F8-1DEF-4187-AE65-7A273C522C51}"/>
                </a:ext>
              </a:extLst>
            </p:cNvPr>
            <p:cNvSpPr/>
            <p:nvPr/>
          </p:nvSpPr>
          <p:spPr bwMode="auto">
            <a:xfrm>
              <a:off x="7524750" y="4032250"/>
              <a:ext cx="206375" cy="16351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0" name="iṡlíḍe">
              <a:extLst>
                <a:ext uri="{FF2B5EF4-FFF2-40B4-BE49-F238E27FC236}">
                  <a16:creationId xmlns:a16="http://schemas.microsoft.com/office/drawing/2014/main" id="{0E23F2B8-7319-46CB-843B-F121289088FB}"/>
                </a:ext>
              </a:extLst>
            </p:cNvPr>
            <p:cNvSpPr/>
            <p:nvPr/>
          </p:nvSpPr>
          <p:spPr bwMode="auto">
            <a:xfrm>
              <a:off x="7273925" y="4032250"/>
              <a:ext cx="206375" cy="16351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1" name="iṧļíḓe">
              <a:extLst>
                <a:ext uri="{FF2B5EF4-FFF2-40B4-BE49-F238E27FC236}">
                  <a16:creationId xmlns:a16="http://schemas.microsoft.com/office/drawing/2014/main" id="{A6244177-5AB7-4FC3-880A-E8896C16C82F}"/>
                </a:ext>
              </a:extLst>
            </p:cNvPr>
            <p:cNvSpPr/>
            <p:nvPr/>
          </p:nvSpPr>
          <p:spPr bwMode="auto">
            <a:xfrm>
              <a:off x="7024688" y="4032250"/>
              <a:ext cx="204788" cy="16351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2" name="ïsľiḋê">
              <a:extLst>
                <a:ext uri="{FF2B5EF4-FFF2-40B4-BE49-F238E27FC236}">
                  <a16:creationId xmlns:a16="http://schemas.microsoft.com/office/drawing/2014/main" id="{6E6E0129-410B-4487-838E-35CD0C373AE3}"/>
                </a:ext>
              </a:extLst>
            </p:cNvPr>
            <p:cNvSpPr/>
            <p:nvPr/>
          </p:nvSpPr>
          <p:spPr bwMode="auto">
            <a:xfrm>
              <a:off x="7800975" y="4032250"/>
              <a:ext cx="153988" cy="16351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3" name="išḻïḑé">
              <a:extLst>
                <a:ext uri="{FF2B5EF4-FFF2-40B4-BE49-F238E27FC236}">
                  <a16:creationId xmlns:a16="http://schemas.microsoft.com/office/drawing/2014/main" id="{B44276B2-C869-4EA5-B514-1BBA79260A62}"/>
                </a:ext>
              </a:extLst>
            </p:cNvPr>
            <p:cNvSpPr/>
            <p:nvPr/>
          </p:nvSpPr>
          <p:spPr bwMode="auto">
            <a:xfrm>
              <a:off x="6773863" y="4032250"/>
              <a:ext cx="204788" cy="16351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4" name="íşḷîďê">
              <a:extLst>
                <a:ext uri="{FF2B5EF4-FFF2-40B4-BE49-F238E27FC236}">
                  <a16:creationId xmlns:a16="http://schemas.microsoft.com/office/drawing/2014/main" id="{D4CC5A00-7F64-41AD-B13E-4394AD6A0E85}"/>
                </a:ext>
              </a:extLst>
            </p:cNvPr>
            <p:cNvSpPr/>
            <p:nvPr/>
          </p:nvSpPr>
          <p:spPr bwMode="auto">
            <a:xfrm>
              <a:off x="7800975" y="3756025"/>
              <a:ext cx="153988" cy="234950"/>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5" name="iṩļîḋê">
              <a:extLst>
                <a:ext uri="{FF2B5EF4-FFF2-40B4-BE49-F238E27FC236}">
                  <a16:creationId xmlns:a16="http://schemas.microsoft.com/office/drawing/2014/main" id="{34F4A067-814C-473C-9A57-1C4406B6FE61}"/>
                </a:ext>
              </a:extLst>
            </p:cNvPr>
            <p:cNvSpPr/>
            <p:nvPr/>
          </p:nvSpPr>
          <p:spPr bwMode="auto">
            <a:xfrm>
              <a:off x="6523038" y="4032250"/>
              <a:ext cx="204788" cy="163513"/>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6" name="iślïḑe">
              <a:extLst>
                <a:ext uri="{FF2B5EF4-FFF2-40B4-BE49-F238E27FC236}">
                  <a16:creationId xmlns:a16="http://schemas.microsoft.com/office/drawing/2014/main" id="{1491D0F9-2E42-43A7-86B4-F274173CF011}"/>
                </a:ext>
              </a:extLst>
            </p:cNvPr>
            <p:cNvSpPr/>
            <p:nvPr/>
          </p:nvSpPr>
          <p:spPr bwMode="auto">
            <a:xfrm>
              <a:off x="5891213" y="2968625"/>
              <a:ext cx="206375" cy="165100"/>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7" name="îṩļide">
              <a:extLst>
                <a:ext uri="{FF2B5EF4-FFF2-40B4-BE49-F238E27FC236}">
                  <a16:creationId xmlns:a16="http://schemas.microsoft.com/office/drawing/2014/main" id="{E8DDF175-404A-4F2A-9D7B-3DDA08C401CC}"/>
                </a:ext>
              </a:extLst>
            </p:cNvPr>
            <p:cNvSpPr/>
            <p:nvPr/>
          </p:nvSpPr>
          <p:spPr bwMode="auto">
            <a:xfrm>
              <a:off x="7485063" y="3756025"/>
              <a:ext cx="204788" cy="234950"/>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8" name="i$ḷïḍé">
              <a:extLst>
                <a:ext uri="{FF2B5EF4-FFF2-40B4-BE49-F238E27FC236}">
                  <a16:creationId xmlns:a16="http://schemas.microsoft.com/office/drawing/2014/main" id="{3A029D74-9829-4769-B8B5-8EB1F316724B}"/>
                </a:ext>
              </a:extLst>
            </p:cNvPr>
            <p:cNvSpPr/>
            <p:nvPr/>
          </p:nvSpPr>
          <p:spPr bwMode="auto">
            <a:xfrm>
              <a:off x="7196138" y="3756025"/>
              <a:ext cx="204788" cy="234950"/>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9" name="îSḷïďè">
              <a:extLst>
                <a:ext uri="{FF2B5EF4-FFF2-40B4-BE49-F238E27FC236}">
                  <a16:creationId xmlns:a16="http://schemas.microsoft.com/office/drawing/2014/main" id="{ABF20A84-D6AE-4F64-98E0-933002F3F71A}"/>
                </a:ext>
              </a:extLst>
            </p:cNvPr>
            <p:cNvSpPr/>
            <p:nvPr/>
          </p:nvSpPr>
          <p:spPr bwMode="auto">
            <a:xfrm>
              <a:off x="6905625" y="3756025"/>
              <a:ext cx="206375" cy="234950"/>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0" name="íṣḷïḍè">
              <a:extLst>
                <a:ext uri="{FF2B5EF4-FFF2-40B4-BE49-F238E27FC236}">
                  <a16:creationId xmlns:a16="http://schemas.microsoft.com/office/drawing/2014/main" id="{16073AB9-66DF-4137-B1BA-0C6B00B4192C}"/>
                </a:ext>
              </a:extLst>
            </p:cNvPr>
            <p:cNvSpPr/>
            <p:nvPr/>
          </p:nvSpPr>
          <p:spPr bwMode="auto">
            <a:xfrm>
              <a:off x="7553325" y="3189288"/>
              <a:ext cx="401638" cy="503238"/>
            </a:xfrm>
            <a:custGeom>
              <a:avLst/>
              <a:gdLst>
                <a:gd name="T0" fmla="*/ 160 w 253"/>
                <a:gd name="T1" fmla="*/ 0 h 317"/>
                <a:gd name="T2" fmla="*/ 156 w 253"/>
                <a:gd name="T3" fmla="*/ 0 h 317"/>
                <a:gd name="T4" fmla="*/ 88 w 253"/>
                <a:gd name="T5" fmla="*/ 0 h 317"/>
                <a:gd name="T6" fmla="*/ 88 w 253"/>
                <a:gd name="T7" fmla="*/ 160 h 317"/>
                <a:gd name="T8" fmla="*/ 0 w 253"/>
                <a:gd name="T9" fmla="*/ 160 h 317"/>
                <a:gd name="T10" fmla="*/ 0 w 253"/>
                <a:gd name="T11" fmla="*/ 317 h 317"/>
                <a:gd name="T12" fmla="*/ 156 w 253"/>
                <a:gd name="T13" fmla="*/ 317 h 317"/>
                <a:gd name="T14" fmla="*/ 170 w 253"/>
                <a:gd name="T15" fmla="*/ 317 h 317"/>
                <a:gd name="T16" fmla="*/ 253 w 253"/>
                <a:gd name="T17" fmla="*/ 317 h 317"/>
                <a:gd name="T18" fmla="*/ 253 w 253"/>
                <a:gd name="T19" fmla="*/ 174 h 317"/>
                <a:gd name="T20" fmla="*/ 253 w 253"/>
                <a:gd name="T21" fmla="*/ 160 h 317"/>
                <a:gd name="T22" fmla="*/ 253 w 253"/>
                <a:gd name="T23" fmla="*/ 0 h 317"/>
                <a:gd name="T24" fmla="*/ 160 w 253"/>
                <a:gd name="T25"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317">
                  <a:moveTo>
                    <a:pt x="160" y="0"/>
                  </a:moveTo>
                  <a:lnTo>
                    <a:pt x="156" y="0"/>
                  </a:lnTo>
                  <a:lnTo>
                    <a:pt x="88" y="0"/>
                  </a:lnTo>
                  <a:lnTo>
                    <a:pt x="88" y="160"/>
                  </a:lnTo>
                  <a:lnTo>
                    <a:pt x="0" y="160"/>
                  </a:lnTo>
                  <a:lnTo>
                    <a:pt x="0" y="317"/>
                  </a:lnTo>
                  <a:lnTo>
                    <a:pt x="156" y="317"/>
                  </a:lnTo>
                  <a:lnTo>
                    <a:pt x="170" y="317"/>
                  </a:lnTo>
                  <a:lnTo>
                    <a:pt x="253" y="317"/>
                  </a:lnTo>
                  <a:lnTo>
                    <a:pt x="253" y="174"/>
                  </a:lnTo>
                  <a:lnTo>
                    <a:pt x="253" y="160"/>
                  </a:lnTo>
                  <a:lnTo>
                    <a:pt x="253" y="0"/>
                  </a:lnTo>
                  <a:lnTo>
                    <a:pt x="160" y="0"/>
                  </a:lnTo>
                  <a:close/>
                </a:path>
              </a:pathLst>
            </a:custGeom>
            <a:solidFill>
              <a:srgbClr val="7E7E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íṡḷíde">
              <a:extLst>
                <a:ext uri="{FF2B5EF4-FFF2-40B4-BE49-F238E27FC236}">
                  <a16:creationId xmlns:a16="http://schemas.microsoft.com/office/drawing/2014/main" id="{38AAA0D4-C6D1-4A7B-96B8-FFEBE0C80B83}"/>
                </a:ext>
              </a:extLst>
            </p:cNvPr>
            <p:cNvSpPr/>
            <p:nvPr/>
          </p:nvSpPr>
          <p:spPr bwMode="auto">
            <a:xfrm>
              <a:off x="5746750" y="3756025"/>
              <a:ext cx="206375" cy="234950"/>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2" name="î$lïḍe">
              <a:extLst>
                <a:ext uri="{FF2B5EF4-FFF2-40B4-BE49-F238E27FC236}">
                  <a16:creationId xmlns:a16="http://schemas.microsoft.com/office/drawing/2014/main" id="{725244D1-4F9B-4DF8-929E-7091F4F0D356}"/>
                </a:ext>
              </a:extLst>
            </p:cNvPr>
            <p:cNvSpPr/>
            <p:nvPr/>
          </p:nvSpPr>
          <p:spPr bwMode="auto">
            <a:xfrm>
              <a:off x="6615113" y="3756025"/>
              <a:ext cx="204788" cy="234950"/>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3" name="ïṡḻïḍê">
              <a:extLst>
                <a:ext uri="{FF2B5EF4-FFF2-40B4-BE49-F238E27FC236}">
                  <a16:creationId xmlns:a16="http://schemas.microsoft.com/office/drawing/2014/main" id="{9EC31CC6-2717-45CC-B456-F6B1BF46B9AB}"/>
                </a:ext>
              </a:extLst>
            </p:cNvPr>
            <p:cNvSpPr/>
            <p:nvPr/>
          </p:nvSpPr>
          <p:spPr bwMode="auto">
            <a:xfrm>
              <a:off x="5457825" y="3756025"/>
              <a:ext cx="204788" cy="234950"/>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4" name="iś1ïḓe">
              <a:extLst>
                <a:ext uri="{FF2B5EF4-FFF2-40B4-BE49-F238E27FC236}">
                  <a16:creationId xmlns:a16="http://schemas.microsoft.com/office/drawing/2014/main" id="{25A2A58B-FAA1-440B-A733-56A61A990C09}"/>
                </a:ext>
              </a:extLst>
            </p:cNvPr>
            <p:cNvSpPr/>
            <p:nvPr/>
          </p:nvSpPr>
          <p:spPr bwMode="auto">
            <a:xfrm>
              <a:off x="6035675" y="3756025"/>
              <a:ext cx="206375" cy="234950"/>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5" name="iśľïḑe">
              <a:extLst>
                <a:ext uri="{FF2B5EF4-FFF2-40B4-BE49-F238E27FC236}">
                  <a16:creationId xmlns:a16="http://schemas.microsoft.com/office/drawing/2014/main" id="{1FA930C1-97C4-49B3-B6E2-10B9125156EF}"/>
                </a:ext>
              </a:extLst>
            </p:cNvPr>
            <p:cNvSpPr/>
            <p:nvPr/>
          </p:nvSpPr>
          <p:spPr bwMode="auto">
            <a:xfrm>
              <a:off x="6326188" y="3756025"/>
              <a:ext cx="204788" cy="234950"/>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6" name="iŝ1íḑé">
              <a:extLst>
                <a:ext uri="{FF2B5EF4-FFF2-40B4-BE49-F238E27FC236}">
                  <a16:creationId xmlns:a16="http://schemas.microsoft.com/office/drawing/2014/main" id="{E0B4BB2D-5FFE-4DAF-A03B-B1B679B7ED1C}"/>
                </a:ext>
              </a:extLst>
            </p:cNvPr>
            <p:cNvSpPr/>
            <p:nvPr/>
          </p:nvSpPr>
          <p:spPr bwMode="auto">
            <a:xfrm>
              <a:off x="5656263" y="2968625"/>
              <a:ext cx="204788" cy="165100"/>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7" name="iŝ1ïde">
              <a:extLst>
                <a:ext uri="{FF2B5EF4-FFF2-40B4-BE49-F238E27FC236}">
                  <a16:creationId xmlns:a16="http://schemas.microsoft.com/office/drawing/2014/main" id="{E0E6BB07-9BC3-45CE-B40C-7B6736D3F998}"/>
                </a:ext>
              </a:extLst>
            </p:cNvPr>
            <p:cNvSpPr/>
            <p:nvPr/>
          </p:nvSpPr>
          <p:spPr bwMode="auto">
            <a:xfrm>
              <a:off x="6362700" y="2968625"/>
              <a:ext cx="204788" cy="165100"/>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8" name="íṧļîďè">
              <a:extLst>
                <a:ext uri="{FF2B5EF4-FFF2-40B4-BE49-F238E27FC236}">
                  <a16:creationId xmlns:a16="http://schemas.microsoft.com/office/drawing/2014/main" id="{1AC17406-B273-4F2B-B353-10FFED73111F}"/>
                </a:ext>
              </a:extLst>
            </p:cNvPr>
            <p:cNvSpPr/>
            <p:nvPr/>
          </p:nvSpPr>
          <p:spPr bwMode="auto">
            <a:xfrm>
              <a:off x="6597650" y="2968625"/>
              <a:ext cx="206375" cy="165100"/>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9" name="îṣliḑe">
              <a:extLst>
                <a:ext uri="{FF2B5EF4-FFF2-40B4-BE49-F238E27FC236}">
                  <a16:creationId xmlns:a16="http://schemas.microsoft.com/office/drawing/2014/main" id="{92563E1D-074A-429E-8354-E0D3384BA7AF}"/>
                </a:ext>
              </a:extLst>
            </p:cNvPr>
            <p:cNvSpPr/>
            <p:nvPr/>
          </p:nvSpPr>
          <p:spPr bwMode="auto">
            <a:xfrm>
              <a:off x="6834188" y="2968625"/>
              <a:ext cx="204788" cy="165100"/>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0" name="íṣļîḍê">
              <a:extLst>
                <a:ext uri="{FF2B5EF4-FFF2-40B4-BE49-F238E27FC236}">
                  <a16:creationId xmlns:a16="http://schemas.microsoft.com/office/drawing/2014/main" id="{E8FAEAE3-2FAB-422A-8C7B-4F10EBE7043C}"/>
                </a:ext>
              </a:extLst>
            </p:cNvPr>
            <p:cNvSpPr/>
            <p:nvPr/>
          </p:nvSpPr>
          <p:spPr bwMode="auto">
            <a:xfrm>
              <a:off x="5421313" y="2968625"/>
              <a:ext cx="204788" cy="165100"/>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1" name="îşļiḓé">
              <a:extLst>
                <a:ext uri="{FF2B5EF4-FFF2-40B4-BE49-F238E27FC236}">
                  <a16:creationId xmlns:a16="http://schemas.microsoft.com/office/drawing/2014/main" id="{B8BA90F9-2DFA-49E2-836C-2745DB4A69A5}"/>
                </a:ext>
              </a:extLst>
            </p:cNvPr>
            <p:cNvSpPr/>
            <p:nvPr/>
          </p:nvSpPr>
          <p:spPr bwMode="auto">
            <a:xfrm>
              <a:off x="5167313" y="3756025"/>
              <a:ext cx="204788" cy="234950"/>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2" name="ïṣḷiḑé">
              <a:extLst>
                <a:ext uri="{FF2B5EF4-FFF2-40B4-BE49-F238E27FC236}">
                  <a16:creationId xmlns:a16="http://schemas.microsoft.com/office/drawing/2014/main" id="{B4CC0904-9114-4C87-8340-CFCE2BDA78E0}"/>
                </a:ext>
              </a:extLst>
            </p:cNvPr>
            <p:cNvSpPr/>
            <p:nvPr/>
          </p:nvSpPr>
          <p:spPr bwMode="auto">
            <a:xfrm>
              <a:off x="6127750" y="2968625"/>
              <a:ext cx="204788" cy="165100"/>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3" name="îṡlïḍe">
              <a:extLst>
                <a:ext uri="{FF2B5EF4-FFF2-40B4-BE49-F238E27FC236}">
                  <a16:creationId xmlns:a16="http://schemas.microsoft.com/office/drawing/2014/main" id="{5CA899D0-42D5-4827-9C12-EFF802912B2D}"/>
                </a:ext>
              </a:extLst>
            </p:cNvPr>
            <p:cNvSpPr/>
            <p:nvPr/>
          </p:nvSpPr>
          <p:spPr bwMode="auto">
            <a:xfrm>
              <a:off x="7800975" y="2968625"/>
              <a:ext cx="153988" cy="165100"/>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4" name="îṡľïḋê">
              <a:extLst>
                <a:ext uri="{FF2B5EF4-FFF2-40B4-BE49-F238E27FC236}">
                  <a16:creationId xmlns:a16="http://schemas.microsoft.com/office/drawing/2014/main" id="{21702E36-2C2E-47FC-90C3-73B54F4CD1EA}"/>
                </a:ext>
              </a:extLst>
            </p:cNvPr>
            <p:cNvSpPr/>
            <p:nvPr/>
          </p:nvSpPr>
          <p:spPr bwMode="auto">
            <a:xfrm>
              <a:off x="7067550" y="2968625"/>
              <a:ext cx="204788" cy="165100"/>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5" name="ïs1idê">
              <a:extLst>
                <a:ext uri="{FF2B5EF4-FFF2-40B4-BE49-F238E27FC236}">
                  <a16:creationId xmlns:a16="http://schemas.microsoft.com/office/drawing/2014/main" id="{AA3577E4-4EBA-4123-9008-47A53CA1F2B5}"/>
                </a:ext>
              </a:extLst>
            </p:cNvPr>
            <p:cNvSpPr/>
            <p:nvPr/>
          </p:nvSpPr>
          <p:spPr bwMode="auto">
            <a:xfrm>
              <a:off x="7539038" y="2968625"/>
              <a:ext cx="204788" cy="165100"/>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6" name="iṣlíḋe">
              <a:extLst>
                <a:ext uri="{FF2B5EF4-FFF2-40B4-BE49-F238E27FC236}">
                  <a16:creationId xmlns:a16="http://schemas.microsoft.com/office/drawing/2014/main" id="{EAF9A328-4411-4AAA-8356-88454B3DFD66}"/>
                </a:ext>
              </a:extLst>
            </p:cNvPr>
            <p:cNvSpPr/>
            <p:nvPr/>
          </p:nvSpPr>
          <p:spPr bwMode="auto">
            <a:xfrm>
              <a:off x="7302500" y="2968625"/>
              <a:ext cx="206375" cy="165100"/>
            </a:xfrm>
            <a:prstGeom prst="rect">
              <a:avLst/>
            </a:prstGeom>
            <a:solidFill>
              <a:srgbClr val="7E7E7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7" name="îṡḻïḓe">
              <a:extLst>
                <a:ext uri="{FF2B5EF4-FFF2-40B4-BE49-F238E27FC236}">
                  <a16:creationId xmlns:a16="http://schemas.microsoft.com/office/drawing/2014/main" id="{E7ADFA92-D6AB-45E9-8C2D-1E0DE4ADB264}"/>
                </a:ext>
              </a:extLst>
            </p:cNvPr>
            <p:cNvSpPr/>
            <p:nvPr/>
          </p:nvSpPr>
          <p:spPr bwMode="auto">
            <a:xfrm>
              <a:off x="5461000" y="4498975"/>
              <a:ext cx="1293813" cy="803275"/>
            </a:xfrm>
            <a:custGeom>
              <a:avLst/>
              <a:gdLst>
                <a:gd name="T0" fmla="*/ 769 w 769"/>
                <a:gd name="T1" fmla="*/ 391 h 478"/>
                <a:gd name="T2" fmla="*/ 682 w 769"/>
                <a:gd name="T3" fmla="*/ 478 h 478"/>
                <a:gd name="T4" fmla="*/ 87 w 769"/>
                <a:gd name="T5" fmla="*/ 478 h 478"/>
                <a:gd name="T6" fmla="*/ 0 w 769"/>
                <a:gd name="T7" fmla="*/ 391 h 478"/>
                <a:gd name="T8" fmla="*/ 0 w 769"/>
                <a:gd name="T9" fmla="*/ 86 h 478"/>
                <a:gd name="T10" fmla="*/ 87 w 769"/>
                <a:gd name="T11" fmla="*/ 0 h 478"/>
                <a:gd name="T12" fmla="*/ 682 w 769"/>
                <a:gd name="T13" fmla="*/ 0 h 478"/>
                <a:gd name="T14" fmla="*/ 769 w 769"/>
                <a:gd name="T15" fmla="*/ 86 h 478"/>
                <a:gd name="T16" fmla="*/ 769 w 769"/>
                <a:gd name="T17" fmla="*/ 391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9" h="478">
                  <a:moveTo>
                    <a:pt x="769" y="391"/>
                  </a:moveTo>
                  <a:cubicBezTo>
                    <a:pt x="769" y="439"/>
                    <a:pt x="730" y="478"/>
                    <a:pt x="682" y="478"/>
                  </a:cubicBezTo>
                  <a:cubicBezTo>
                    <a:pt x="87" y="478"/>
                    <a:pt x="87" y="478"/>
                    <a:pt x="87" y="478"/>
                  </a:cubicBezTo>
                  <a:cubicBezTo>
                    <a:pt x="39" y="478"/>
                    <a:pt x="0" y="439"/>
                    <a:pt x="0" y="391"/>
                  </a:cubicBezTo>
                  <a:cubicBezTo>
                    <a:pt x="0" y="86"/>
                    <a:pt x="0" y="86"/>
                    <a:pt x="0" y="86"/>
                  </a:cubicBezTo>
                  <a:cubicBezTo>
                    <a:pt x="0" y="38"/>
                    <a:pt x="39" y="0"/>
                    <a:pt x="87" y="0"/>
                  </a:cubicBezTo>
                  <a:cubicBezTo>
                    <a:pt x="682" y="0"/>
                    <a:pt x="682" y="0"/>
                    <a:pt x="682" y="0"/>
                  </a:cubicBezTo>
                  <a:cubicBezTo>
                    <a:pt x="730" y="0"/>
                    <a:pt x="769" y="38"/>
                    <a:pt x="769" y="86"/>
                  </a:cubicBezTo>
                  <a:lnTo>
                    <a:pt x="769" y="391"/>
                  </a:lnTo>
                  <a:close/>
                </a:path>
              </a:pathLst>
            </a:cu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îṩ1îḍè">
              <a:extLst>
                <a:ext uri="{FF2B5EF4-FFF2-40B4-BE49-F238E27FC236}">
                  <a16:creationId xmlns:a16="http://schemas.microsoft.com/office/drawing/2014/main" id="{924A9932-575A-4440-BDE8-6E2D2F7E761D}"/>
                </a:ext>
              </a:extLst>
            </p:cNvPr>
            <p:cNvSpPr/>
            <p:nvPr/>
          </p:nvSpPr>
          <p:spPr bwMode="auto">
            <a:xfrm>
              <a:off x="3405188" y="1387475"/>
              <a:ext cx="5383213" cy="139700"/>
            </a:xfrm>
            <a:custGeom>
              <a:avLst/>
              <a:gdLst>
                <a:gd name="T0" fmla="*/ 3200 w 3200"/>
                <a:gd name="T1" fmla="*/ 78 h 83"/>
                <a:gd name="T2" fmla="*/ 3117 w 3200"/>
                <a:gd name="T3" fmla="*/ 0 h 83"/>
                <a:gd name="T4" fmla="*/ 83 w 3200"/>
                <a:gd name="T5" fmla="*/ 0 h 83"/>
                <a:gd name="T6" fmla="*/ 0 w 3200"/>
                <a:gd name="T7" fmla="*/ 78 h 83"/>
                <a:gd name="T8" fmla="*/ 0 w 3200"/>
                <a:gd name="T9" fmla="*/ 83 h 83"/>
                <a:gd name="T10" fmla="*/ 3200 w 3200"/>
                <a:gd name="T11" fmla="*/ 83 h 83"/>
                <a:gd name="T12" fmla="*/ 3200 w 3200"/>
                <a:gd name="T13" fmla="*/ 78 h 83"/>
              </a:gdLst>
              <a:ahLst/>
              <a:cxnLst>
                <a:cxn ang="0">
                  <a:pos x="T0" y="T1"/>
                </a:cxn>
                <a:cxn ang="0">
                  <a:pos x="T2" y="T3"/>
                </a:cxn>
                <a:cxn ang="0">
                  <a:pos x="T4" y="T5"/>
                </a:cxn>
                <a:cxn ang="0">
                  <a:pos x="T6" y="T7"/>
                </a:cxn>
                <a:cxn ang="0">
                  <a:pos x="T8" y="T9"/>
                </a:cxn>
                <a:cxn ang="0">
                  <a:pos x="T10" y="T11"/>
                </a:cxn>
                <a:cxn ang="0">
                  <a:pos x="T12" y="T13"/>
                </a:cxn>
              </a:cxnLst>
              <a:rect l="0" t="0" r="r" b="b"/>
              <a:pathLst>
                <a:path w="3200" h="83">
                  <a:moveTo>
                    <a:pt x="3200" y="78"/>
                  </a:moveTo>
                  <a:cubicBezTo>
                    <a:pt x="3200" y="35"/>
                    <a:pt x="3163" y="0"/>
                    <a:pt x="3117" y="0"/>
                  </a:cubicBezTo>
                  <a:cubicBezTo>
                    <a:pt x="83" y="0"/>
                    <a:pt x="83" y="0"/>
                    <a:pt x="83" y="0"/>
                  </a:cubicBezTo>
                  <a:cubicBezTo>
                    <a:pt x="37" y="0"/>
                    <a:pt x="0" y="35"/>
                    <a:pt x="0" y="78"/>
                  </a:cubicBezTo>
                  <a:cubicBezTo>
                    <a:pt x="0" y="80"/>
                    <a:pt x="0" y="82"/>
                    <a:pt x="0" y="83"/>
                  </a:cubicBezTo>
                  <a:cubicBezTo>
                    <a:pt x="3200" y="83"/>
                    <a:pt x="3200" y="83"/>
                    <a:pt x="3200" y="83"/>
                  </a:cubicBezTo>
                  <a:cubicBezTo>
                    <a:pt x="3200" y="82"/>
                    <a:pt x="3200" y="80"/>
                    <a:pt x="3200" y="78"/>
                  </a:cubicBezTo>
                  <a:close/>
                </a:path>
              </a:pathLst>
            </a:cu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ïṡlîde">
              <a:extLst>
                <a:ext uri="{FF2B5EF4-FFF2-40B4-BE49-F238E27FC236}">
                  <a16:creationId xmlns:a16="http://schemas.microsoft.com/office/drawing/2014/main" id="{006C0BE5-293A-47FE-A988-407E101D688E}"/>
                </a:ext>
              </a:extLst>
            </p:cNvPr>
            <p:cNvSpPr/>
            <p:nvPr/>
          </p:nvSpPr>
          <p:spPr bwMode="auto">
            <a:xfrm>
              <a:off x="3405188" y="1519238"/>
              <a:ext cx="5383213" cy="954088"/>
            </a:xfrm>
            <a:custGeom>
              <a:avLst/>
              <a:gdLst>
                <a:gd name="T0" fmla="*/ 0 w 3200"/>
                <a:gd name="T1" fmla="*/ 0 h 568"/>
                <a:gd name="T2" fmla="*/ 344 w 3200"/>
                <a:gd name="T3" fmla="*/ 568 h 568"/>
                <a:gd name="T4" fmla="*/ 2857 w 3200"/>
                <a:gd name="T5" fmla="*/ 568 h 568"/>
                <a:gd name="T6" fmla="*/ 3200 w 3200"/>
                <a:gd name="T7" fmla="*/ 0 h 568"/>
                <a:gd name="T8" fmla="*/ 0 w 3200"/>
                <a:gd name="T9" fmla="*/ 0 h 568"/>
              </a:gdLst>
              <a:ahLst/>
              <a:cxnLst>
                <a:cxn ang="0">
                  <a:pos x="T0" y="T1"/>
                </a:cxn>
                <a:cxn ang="0">
                  <a:pos x="T2" y="T3"/>
                </a:cxn>
                <a:cxn ang="0">
                  <a:pos x="T4" y="T5"/>
                </a:cxn>
                <a:cxn ang="0">
                  <a:pos x="T6" y="T7"/>
                </a:cxn>
                <a:cxn ang="0">
                  <a:pos x="T8" y="T9"/>
                </a:cxn>
              </a:cxnLst>
              <a:rect l="0" t="0" r="r" b="b"/>
              <a:pathLst>
                <a:path w="3200" h="568">
                  <a:moveTo>
                    <a:pt x="0" y="0"/>
                  </a:moveTo>
                  <a:cubicBezTo>
                    <a:pt x="3" y="42"/>
                    <a:pt x="307" y="568"/>
                    <a:pt x="344" y="568"/>
                  </a:cubicBezTo>
                  <a:cubicBezTo>
                    <a:pt x="2857" y="568"/>
                    <a:pt x="2857" y="568"/>
                    <a:pt x="2857" y="568"/>
                  </a:cubicBezTo>
                  <a:cubicBezTo>
                    <a:pt x="2893" y="568"/>
                    <a:pt x="3197" y="42"/>
                    <a:pt x="3200" y="0"/>
                  </a:cubicBezTo>
                  <a:cubicBezTo>
                    <a:pt x="0" y="0"/>
                    <a:pt x="0" y="0"/>
                    <a:pt x="0" y="0"/>
                  </a:cubicBezTo>
                </a:path>
              </a:pathLst>
            </a:custGeom>
            <a:solidFill>
              <a:srgbClr val="39393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íṣḷîḋé">
              <a:extLst>
                <a:ext uri="{FF2B5EF4-FFF2-40B4-BE49-F238E27FC236}">
                  <a16:creationId xmlns:a16="http://schemas.microsoft.com/office/drawing/2014/main" id="{8F7BF9D4-5FD6-4542-8CE5-27FE5C652FEC}"/>
                </a:ext>
              </a:extLst>
            </p:cNvPr>
            <p:cNvSpPr/>
            <p:nvPr/>
          </p:nvSpPr>
          <p:spPr bwMode="auto">
            <a:xfrm>
              <a:off x="3694113" y="1671638"/>
              <a:ext cx="4821238" cy="776288"/>
            </a:xfrm>
            <a:custGeom>
              <a:avLst/>
              <a:gdLst>
                <a:gd name="T0" fmla="*/ 0 w 2866"/>
                <a:gd name="T1" fmla="*/ 0 h 462"/>
                <a:gd name="T2" fmla="*/ 283 w 2866"/>
                <a:gd name="T3" fmla="*/ 462 h 462"/>
                <a:gd name="T4" fmla="*/ 2599 w 2866"/>
                <a:gd name="T5" fmla="*/ 462 h 462"/>
                <a:gd name="T6" fmla="*/ 2866 w 2866"/>
                <a:gd name="T7" fmla="*/ 0 h 462"/>
                <a:gd name="T8" fmla="*/ 0 w 2866"/>
                <a:gd name="T9" fmla="*/ 0 h 462"/>
              </a:gdLst>
              <a:ahLst/>
              <a:cxnLst>
                <a:cxn ang="0">
                  <a:pos x="T0" y="T1"/>
                </a:cxn>
                <a:cxn ang="0">
                  <a:pos x="T2" y="T3"/>
                </a:cxn>
                <a:cxn ang="0">
                  <a:pos x="T4" y="T5"/>
                </a:cxn>
                <a:cxn ang="0">
                  <a:pos x="T6" y="T7"/>
                </a:cxn>
                <a:cxn ang="0">
                  <a:pos x="T8" y="T9"/>
                </a:cxn>
              </a:cxnLst>
              <a:rect l="0" t="0" r="r" b="b"/>
              <a:pathLst>
                <a:path w="2866" h="462">
                  <a:moveTo>
                    <a:pt x="0" y="0"/>
                  </a:moveTo>
                  <a:cubicBezTo>
                    <a:pt x="2" y="33"/>
                    <a:pt x="250" y="462"/>
                    <a:pt x="283" y="462"/>
                  </a:cubicBezTo>
                  <a:cubicBezTo>
                    <a:pt x="2599" y="462"/>
                    <a:pt x="2599" y="462"/>
                    <a:pt x="2599" y="462"/>
                  </a:cubicBezTo>
                  <a:cubicBezTo>
                    <a:pt x="2631" y="462"/>
                    <a:pt x="2864" y="33"/>
                    <a:pt x="2866" y="0"/>
                  </a:cubicBezTo>
                  <a:cubicBezTo>
                    <a:pt x="0" y="0"/>
                    <a:pt x="0" y="0"/>
                    <a:pt x="0" y="0"/>
                  </a:cubicBezTo>
                </a:path>
              </a:pathLst>
            </a:custGeom>
            <a:solidFill>
              <a:srgbClr val="4071B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îşļïďe">
              <a:extLst>
                <a:ext uri="{FF2B5EF4-FFF2-40B4-BE49-F238E27FC236}">
                  <a16:creationId xmlns:a16="http://schemas.microsoft.com/office/drawing/2014/main" id="{2C3DEA50-B0EB-41E7-8633-86ECDE18B1B8}"/>
                </a:ext>
              </a:extLst>
            </p:cNvPr>
            <p:cNvSpPr/>
            <p:nvPr/>
          </p:nvSpPr>
          <p:spPr bwMode="auto">
            <a:xfrm>
              <a:off x="5311775" y="1671638"/>
              <a:ext cx="3203575" cy="776288"/>
            </a:xfrm>
            <a:custGeom>
              <a:avLst/>
              <a:gdLst>
                <a:gd name="T0" fmla="*/ 1905 w 1905"/>
                <a:gd name="T1" fmla="*/ 0 h 462"/>
                <a:gd name="T2" fmla="*/ 897 w 1905"/>
                <a:gd name="T3" fmla="*/ 0 h 462"/>
                <a:gd name="T4" fmla="*/ 33 w 1905"/>
                <a:gd name="T5" fmla="*/ 462 h 462"/>
                <a:gd name="T6" fmla="*/ 1638 w 1905"/>
                <a:gd name="T7" fmla="*/ 462 h 462"/>
                <a:gd name="T8" fmla="*/ 1905 w 1905"/>
                <a:gd name="T9" fmla="*/ 0 h 462"/>
              </a:gdLst>
              <a:ahLst/>
              <a:cxnLst>
                <a:cxn ang="0">
                  <a:pos x="T0" y="T1"/>
                </a:cxn>
                <a:cxn ang="0">
                  <a:pos x="T2" y="T3"/>
                </a:cxn>
                <a:cxn ang="0">
                  <a:pos x="T4" y="T5"/>
                </a:cxn>
                <a:cxn ang="0">
                  <a:pos x="T6" y="T7"/>
                </a:cxn>
                <a:cxn ang="0">
                  <a:pos x="T8" y="T9"/>
                </a:cxn>
              </a:cxnLst>
              <a:rect l="0" t="0" r="r" b="b"/>
              <a:pathLst>
                <a:path w="1905" h="462">
                  <a:moveTo>
                    <a:pt x="1905" y="0"/>
                  </a:moveTo>
                  <a:cubicBezTo>
                    <a:pt x="897" y="0"/>
                    <a:pt x="897" y="0"/>
                    <a:pt x="897" y="0"/>
                  </a:cubicBezTo>
                  <a:cubicBezTo>
                    <a:pt x="517" y="266"/>
                    <a:pt x="0" y="462"/>
                    <a:pt x="33" y="462"/>
                  </a:cubicBezTo>
                  <a:cubicBezTo>
                    <a:pt x="1638" y="462"/>
                    <a:pt x="1638" y="462"/>
                    <a:pt x="1638" y="462"/>
                  </a:cubicBezTo>
                  <a:cubicBezTo>
                    <a:pt x="1670" y="462"/>
                    <a:pt x="1903" y="33"/>
                    <a:pt x="1905" y="0"/>
                  </a:cubicBezTo>
                </a:path>
              </a:pathLst>
            </a:custGeom>
            <a:solidFill>
              <a:srgbClr val="537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custDataLst>
      <p:tags r:id="rId2"/>
    </p:custDataLst>
    <p:extLst>
      <p:ext uri="{BB962C8B-B14F-4D97-AF65-F5344CB8AC3E}">
        <p14:creationId xmlns:p14="http://schemas.microsoft.com/office/powerpoint/2010/main" val="229408818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zh-CN" altLang="en-US" dirty="0"/>
              <a:t>总  </a:t>
            </a:r>
            <a:r>
              <a:rPr lang="zh-CN" altLang="en-US" dirty="0" smtClean="0"/>
              <a:t>结</a:t>
            </a:r>
            <a:endParaRPr lang="zh-CN" altLang="en-US" dirty="0"/>
          </a:p>
        </p:txBody>
      </p:sp>
      <p:sp>
        <p:nvSpPr>
          <p:cNvPr id="3" name="Text Box 6"/>
          <p:cNvSpPr txBox="1">
            <a:spLocks noChangeArrowheads="1"/>
          </p:cNvSpPr>
          <p:nvPr/>
        </p:nvSpPr>
        <p:spPr bwMode="auto">
          <a:xfrm>
            <a:off x="515938" y="1589088"/>
            <a:ext cx="11160125" cy="372024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eaLnBrk="1" hangingPunct="1">
              <a:lnSpc>
                <a:spcPct val="150000"/>
              </a:lnSpc>
              <a:spcBef>
                <a:spcPts val="1800"/>
              </a:spcBef>
              <a:buFont typeface="Arial" panose="020B0604020202020204" pitchFamily="34" charset="0"/>
              <a:buChar char="•"/>
            </a:pPr>
            <a:r>
              <a:rPr lang="zh-CN" altLang="en-US" sz="2400">
                <a:latin typeface="+mn-ea"/>
                <a:ea typeface="+mn-ea"/>
              </a:rPr>
              <a:t> 频域分析法是经典控制理论的主要方法，是控制工程基础课程的重点内容</a:t>
            </a:r>
          </a:p>
          <a:p>
            <a:pPr marL="342900" indent="-342900" eaLnBrk="1" hangingPunct="1">
              <a:lnSpc>
                <a:spcPct val="150000"/>
              </a:lnSpc>
              <a:spcBef>
                <a:spcPts val="1800"/>
              </a:spcBef>
              <a:buFont typeface="Arial" panose="020B0604020202020204" pitchFamily="34" charset="0"/>
              <a:buChar char="•"/>
            </a:pPr>
            <a:r>
              <a:rPr lang="zh-CN" altLang="en-US" sz="2400">
                <a:latin typeface="+mn-ea"/>
                <a:ea typeface="+mn-ea"/>
              </a:rPr>
              <a:t> 频率特性函数是系统的一种数学模型，反映系统的稳态频率响应特性</a:t>
            </a:r>
          </a:p>
          <a:p>
            <a:pPr marL="342900" indent="-342900" eaLnBrk="1" hangingPunct="1">
              <a:lnSpc>
                <a:spcPct val="150000"/>
              </a:lnSpc>
              <a:spcBef>
                <a:spcPts val="1800"/>
              </a:spcBef>
              <a:buFont typeface="Arial" panose="020B0604020202020204" pitchFamily="34" charset="0"/>
              <a:buChar char="•"/>
            </a:pPr>
            <a:r>
              <a:rPr lang="zh-CN" altLang="en-US" sz="2400">
                <a:latin typeface="+mn-ea"/>
                <a:ea typeface="+mn-ea"/>
              </a:rPr>
              <a:t> 最小相位系统和非最小相位系统的特征和区别是什么？必须认识清楚</a:t>
            </a:r>
            <a:endParaRPr lang="en-US" altLang="zh-CN" sz="2400">
              <a:latin typeface="+mn-ea"/>
              <a:ea typeface="+mn-ea"/>
            </a:endParaRPr>
          </a:p>
          <a:p>
            <a:pPr marL="342900" indent="-342900" eaLnBrk="1" hangingPunct="1">
              <a:lnSpc>
                <a:spcPct val="150000"/>
              </a:lnSpc>
              <a:spcBef>
                <a:spcPts val="1800"/>
              </a:spcBef>
              <a:buFont typeface="Arial" panose="020B0604020202020204" pitchFamily="34" charset="0"/>
              <a:buChar char="•"/>
            </a:pPr>
            <a:r>
              <a:rPr lang="zh-CN" altLang="en-US" sz="2400">
                <a:latin typeface="+mn-ea"/>
                <a:ea typeface="+mn-ea"/>
              </a:rPr>
              <a:t> 频域稳定判据和相对稳定性是频域分析法的重点内容</a:t>
            </a:r>
          </a:p>
          <a:p>
            <a:pPr marL="342900" indent="-342900" eaLnBrk="1" hangingPunct="1">
              <a:lnSpc>
                <a:spcPct val="150000"/>
              </a:lnSpc>
              <a:spcBef>
                <a:spcPts val="1800"/>
              </a:spcBef>
              <a:buFont typeface="Arial" panose="020B0604020202020204" pitchFamily="34" charset="0"/>
              <a:buChar char="•"/>
            </a:pPr>
            <a:r>
              <a:rPr lang="zh-CN" altLang="en-US" sz="2400">
                <a:latin typeface="+mn-ea"/>
                <a:ea typeface="+mn-ea"/>
              </a:rPr>
              <a:t> 需掌握系统性能的频域指标与时域指标的关系</a:t>
            </a:r>
          </a:p>
        </p:txBody>
      </p:sp>
      <p:grpSp>
        <p:nvGrpSpPr>
          <p:cNvPr id="4" name="组合 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3AE33C11-A94E-4359-9986-ACEB8B348E00}"/>
              </a:ext>
            </a:extLst>
          </p:cNvPr>
          <p:cNvGrpSpPr>
            <a:grpSpLocks noChangeAspect="1"/>
          </p:cNvGrpSpPr>
          <p:nvPr/>
        </p:nvGrpSpPr>
        <p:grpSpPr>
          <a:xfrm>
            <a:off x="8405283" y="5111537"/>
            <a:ext cx="2200274" cy="1746463"/>
            <a:chOff x="3497263" y="1336675"/>
            <a:chExt cx="5180013" cy="4111626"/>
          </a:xfrm>
        </p:grpSpPr>
        <p:sp>
          <p:nvSpPr>
            <p:cNvPr id="5" name="iŝḻïḋè">
              <a:extLst>
                <a:ext uri="{FF2B5EF4-FFF2-40B4-BE49-F238E27FC236}">
                  <a16:creationId xmlns:a16="http://schemas.microsoft.com/office/drawing/2014/main" id="{F50EF23B-1058-4346-88A5-95C83EC6DEC2}"/>
                </a:ext>
              </a:extLst>
            </p:cNvPr>
            <p:cNvSpPr/>
            <p:nvPr/>
          </p:nvSpPr>
          <p:spPr bwMode="auto">
            <a:xfrm>
              <a:off x="6229351" y="1657350"/>
              <a:ext cx="1947863" cy="2557463"/>
            </a:xfrm>
            <a:custGeom>
              <a:avLst/>
              <a:gdLst>
                <a:gd name="T0" fmla="*/ 109 w 109"/>
                <a:gd name="T1" fmla="*/ 137 h 143"/>
                <a:gd name="T2" fmla="*/ 0 w 109"/>
                <a:gd name="T3" fmla="*/ 143 h 143"/>
                <a:gd name="T4" fmla="*/ 0 w 109"/>
                <a:gd name="T5" fmla="*/ 0 h 143"/>
                <a:gd name="T6" fmla="*/ 109 w 109"/>
                <a:gd name="T7" fmla="*/ 0 h 143"/>
                <a:gd name="T8" fmla="*/ 109 w 109"/>
                <a:gd name="T9" fmla="*/ 137 h 143"/>
              </a:gdLst>
              <a:ahLst/>
              <a:cxnLst>
                <a:cxn ang="0">
                  <a:pos x="T0" y="T1"/>
                </a:cxn>
                <a:cxn ang="0">
                  <a:pos x="T2" y="T3"/>
                </a:cxn>
                <a:cxn ang="0">
                  <a:pos x="T4" y="T5"/>
                </a:cxn>
                <a:cxn ang="0">
                  <a:pos x="T6" y="T7"/>
                </a:cxn>
                <a:cxn ang="0">
                  <a:pos x="T8" y="T9"/>
                </a:cxn>
              </a:cxnLst>
              <a:rect l="0" t="0" r="r" b="b"/>
              <a:pathLst>
                <a:path w="109" h="143">
                  <a:moveTo>
                    <a:pt x="109" y="137"/>
                  </a:moveTo>
                  <a:cubicBezTo>
                    <a:pt x="109" y="137"/>
                    <a:pt x="24" y="135"/>
                    <a:pt x="0" y="143"/>
                  </a:cubicBezTo>
                  <a:cubicBezTo>
                    <a:pt x="0" y="0"/>
                    <a:pt x="0" y="0"/>
                    <a:pt x="0" y="0"/>
                  </a:cubicBezTo>
                  <a:cubicBezTo>
                    <a:pt x="109" y="0"/>
                    <a:pt x="109" y="0"/>
                    <a:pt x="109" y="0"/>
                  </a:cubicBezTo>
                  <a:cubicBezTo>
                    <a:pt x="109" y="137"/>
                    <a:pt x="109" y="137"/>
                    <a:pt x="109" y="137"/>
                  </a:cubicBezTo>
                </a:path>
              </a:pathLst>
            </a:custGeom>
            <a:solidFill>
              <a:srgbClr val="41553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 name="îslïďé">
              <a:extLst>
                <a:ext uri="{FF2B5EF4-FFF2-40B4-BE49-F238E27FC236}">
                  <a16:creationId xmlns:a16="http://schemas.microsoft.com/office/drawing/2014/main" id="{B4FC0249-385E-40F4-B22E-E526AF802595}"/>
                </a:ext>
              </a:extLst>
            </p:cNvPr>
            <p:cNvSpPr/>
            <p:nvPr/>
          </p:nvSpPr>
          <p:spPr bwMode="auto">
            <a:xfrm>
              <a:off x="5962651" y="1676400"/>
              <a:ext cx="266700" cy="2574925"/>
            </a:xfrm>
            <a:custGeom>
              <a:avLst/>
              <a:gdLst>
                <a:gd name="T0" fmla="*/ 15 w 15"/>
                <a:gd name="T1" fmla="*/ 142 h 144"/>
                <a:gd name="T2" fmla="*/ 0 w 15"/>
                <a:gd name="T3" fmla="*/ 142 h 144"/>
                <a:gd name="T4" fmla="*/ 0 w 15"/>
                <a:gd name="T5" fmla="*/ 0 h 144"/>
                <a:gd name="T6" fmla="*/ 15 w 15"/>
                <a:gd name="T7" fmla="*/ 0 h 144"/>
                <a:gd name="T8" fmla="*/ 15 w 15"/>
                <a:gd name="T9" fmla="*/ 142 h 144"/>
              </a:gdLst>
              <a:ahLst/>
              <a:cxnLst>
                <a:cxn ang="0">
                  <a:pos x="T0" y="T1"/>
                </a:cxn>
                <a:cxn ang="0">
                  <a:pos x="T2" y="T3"/>
                </a:cxn>
                <a:cxn ang="0">
                  <a:pos x="T4" y="T5"/>
                </a:cxn>
                <a:cxn ang="0">
                  <a:pos x="T6" y="T7"/>
                </a:cxn>
                <a:cxn ang="0">
                  <a:pos x="T8" y="T9"/>
                </a:cxn>
              </a:cxnLst>
              <a:rect l="0" t="0" r="r" b="b"/>
              <a:pathLst>
                <a:path w="15" h="144">
                  <a:moveTo>
                    <a:pt x="15" y="142"/>
                  </a:moveTo>
                  <a:cubicBezTo>
                    <a:pt x="9" y="144"/>
                    <a:pt x="5" y="144"/>
                    <a:pt x="0" y="142"/>
                  </a:cubicBezTo>
                  <a:cubicBezTo>
                    <a:pt x="0" y="95"/>
                    <a:pt x="0" y="47"/>
                    <a:pt x="0" y="0"/>
                  </a:cubicBezTo>
                  <a:cubicBezTo>
                    <a:pt x="5" y="2"/>
                    <a:pt x="9" y="2"/>
                    <a:pt x="15" y="0"/>
                  </a:cubicBezTo>
                  <a:cubicBezTo>
                    <a:pt x="15" y="47"/>
                    <a:pt x="15" y="95"/>
                    <a:pt x="15" y="142"/>
                  </a:cubicBezTo>
                  <a:close/>
                </a:path>
              </a:pathLst>
            </a:custGeom>
            <a:solidFill>
              <a:srgbClr val="41553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 name="ïsḷîḋé">
              <a:extLst>
                <a:ext uri="{FF2B5EF4-FFF2-40B4-BE49-F238E27FC236}">
                  <a16:creationId xmlns:a16="http://schemas.microsoft.com/office/drawing/2014/main" id="{24562316-CF92-4C46-9A7B-D54FBDB61845}"/>
                </a:ext>
              </a:extLst>
            </p:cNvPr>
            <p:cNvSpPr/>
            <p:nvPr/>
          </p:nvSpPr>
          <p:spPr bwMode="auto">
            <a:xfrm>
              <a:off x="6086476" y="1336675"/>
              <a:ext cx="1839913" cy="2735263"/>
            </a:xfrm>
            <a:custGeom>
              <a:avLst/>
              <a:gdLst>
                <a:gd name="T0" fmla="*/ 0 w 103"/>
                <a:gd name="T1" fmla="*/ 153 h 153"/>
                <a:gd name="T2" fmla="*/ 103 w 103"/>
                <a:gd name="T3" fmla="*/ 139 h 153"/>
                <a:gd name="T4" fmla="*/ 103 w 103"/>
                <a:gd name="T5" fmla="*/ 139 h 153"/>
                <a:gd name="T6" fmla="*/ 103 w 103"/>
                <a:gd name="T7" fmla="*/ 4 h 153"/>
                <a:gd name="T8" fmla="*/ 0 w 103"/>
                <a:gd name="T9" fmla="*/ 18 h 153"/>
                <a:gd name="T10" fmla="*/ 0 w 103"/>
                <a:gd name="T11" fmla="*/ 153 h 153"/>
              </a:gdLst>
              <a:ahLst/>
              <a:cxnLst>
                <a:cxn ang="0">
                  <a:pos x="T0" y="T1"/>
                </a:cxn>
                <a:cxn ang="0">
                  <a:pos x="T2" y="T3"/>
                </a:cxn>
                <a:cxn ang="0">
                  <a:pos x="T4" y="T5"/>
                </a:cxn>
                <a:cxn ang="0">
                  <a:pos x="T6" y="T7"/>
                </a:cxn>
                <a:cxn ang="0">
                  <a:pos x="T8" y="T9"/>
                </a:cxn>
                <a:cxn ang="0">
                  <a:pos x="T10" y="T11"/>
                </a:cxn>
              </a:cxnLst>
              <a:rect l="0" t="0" r="r" b="b"/>
              <a:pathLst>
                <a:path w="103" h="153">
                  <a:moveTo>
                    <a:pt x="0" y="153"/>
                  </a:moveTo>
                  <a:cubicBezTo>
                    <a:pt x="20" y="135"/>
                    <a:pt x="65" y="139"/>
                    <a:pt x="103" y="139"/>
                  </a:cubicBezTo>
                  <a:cubicBezTo>
                    <a:pt x="103" y="139"/>
                    <a:pt x="103" y="139"/>
                    <a:pt x="103" y="139"/>
                  </a:cubicBezTo>
                  <a:cubicBezTo>
                    <a:pt x="103" y="4"/>
                    <a:pt x="103" y="4"/>
                    <a:pt x="103" y="4"/>
                  </a:cubicBezTo>
                  <a:cubicBezTo>
                    <a:pt x="65" y="4"/>
                    <a:pt x="20" y="0"/>
                    <a:pt x="0" y="18"/>
                  </a:cubicBezTo>
                  <a:cubicBezTo>
                    <a:pt x="0" y="153"/>
                    <a:pt x="0" y="153"/>
                    <a:pt x="0" y="153"/>
                  </a:cubicBezTo>
                </a:path>
              </a:pathLst>
            </a:custGeom>
            <a:solidFill>
              <a:srgbClr val="FFF0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iṣḻidé">
              <a:extLst>
                <a:ext uri="{FF2B5EF4-FFF2-40B4-BE49-F238E27FC236}">
                  <a16:creationId xmlns:a16="http://schemas.microsoft.com/office/drawing/2014/main" id="{9B3B4ECF-3F89-4A1E-8BD1-BD6BD6201F57}"/>
                </a:ext>
              </a:extLst>
            </p:cNvPr>
            <p:cNvSpPr/>
            <p:nvPr/>
          </p:nvSpPr>
          <p:spPr bwMode="auto">
            <a:xfrm>
              <a:off x="7926388" y="1408113"/>
              <a:ext cx="125413" cy="2592388"/>
            </a:xfrm>
            <a:custGeom>
              <a:avLst/>
              <a:gdLst>
                <a:gd name="T0" fmla="*/ 0 w 7"/>
                <a:gd name="T1" fmla="*/ 0 h 145"/>
                <a:gd name="T2" fmla="*/ 7 w 7"/>
                <a:gd name="T3" fmla="*/ 21 h 145"/>
                <a:gd name="T4" fmla="*/ 7 w 7"/>
                <a:gd name="T5" fmla="*/ 145 h 145"/>
                <a:gd name="T6" fmla="*/ 0 w 7"/>
                <a:gd name="T7" fmla="*/ 135 h 145"/>
                <a:gd name="T8" fmla="*/ 0 w 7"/>
                <a:gd name="T9" fmla="*/ 0 h 145"/>
              </a:gdLst>
              <a:ahLst/>
              <a:cxnLst>
                <a:cxn ang="0">
                  <a:pos x="T0" y="T1"/>
                </a:cxn>
                <a:cxn ang="0">
                  <a:pos x="T2" y="T3"/>
                </a:cxn>
                <a:cxn ang="0">
                  <a:pos x="T4" y="T5"/>
                </a:cxn>
                <a:cxn ang="0">
                  <a:pos x="T6" y="T7"/>
                </a:cxn>
                <a:cxn ang="0">
                  <a:pos x="T8" y="T9"/>
                </a:cxn>
              </a:cxnLst>
              <a:rect l="0" t="0" r="r" b="b"/>
              <a:pathLst>
                <a:path w="7" h="145">
                  <a:moveTo>
                    <a:pt x="0" y="0"/>
                  </a:moveTo>
                  <a:cubicBezTo>
                    <a:pt x="0" y="0"/>
                    <a:pt x="2" y="14"/>
                    <a:pt x="7" y="21"/>
                  </a:cubicBezTo>
                  <a:cubicBezTo>
                    <a:pt x="7" y="145"/>
                    <a:pt x="7" y="145"/>
                    <a:pt x="7" y="145"/>
                  </a:cubicBezTo>
                  <a:cubicBezTo>
                    <a:pt x="0" y="135"/>
                    <a:pt x="0" y="135"/>
                    <a:pt x="0" y="135"/>
                  </a:cubicBezTo>
                  <a:lnTo>
                    <a:pt x="0" y="0"/>
                  </a:lnTo>
                  <a:close/>
                </a:path>
              </a:pathLst>
            </a:custGeom>
            <a:solidFill>
              <a:srgbClr val="F0DCA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íṩ1iďe">
              <a:extLst>
                <a:ext uri="{FF2B5EF4-FFF2-40B4-BE49-F238E27FC236}">
                  <a16:creationId xmlns:a16="http://schemas.microsoft.com/office/drawing/2014/main" id="{AA065576-D16E-48A1-867A-746560013400}"/>
                </a:ext>
              </a:extLst>
            </p:cNvPr>
            <p:cNvSpPr/>
            <p:nvPr/>
          </p:nvSpPr>
          <p:spPr bwMode="auto">
            <a:xfrm>
              <a:off x="6086476" y="3678238"/>
              <a:ext cx="1965325" cy="465138"/>
            </a:xfrm>
            <a:custGeom>
              <a:avLst/>
              <a:gdLst>
                <a:gd name="T0" fmla="*/ 0 w 110"/>
                <a:gd name="T1" fmla="*/ 22 h 26"/>
                <a:gd name="T2" fmla="*/ 8 w 110"/>
                <a:gd name="T3" fmla="*/ 26 h 26"/>
                <a:gd name="T4" fmla="*/ 110 w 110"/>
                <a:gd name="T5" fmla="*/ 18 h 26"/>
                <a:gd name="T6" fmla="*/ 103 w 110"/>
                <a:gd name="T7" fmla="*/ 8 h 26"/>
                <a:gd name="T8" fmla="*/ 0 w 110"/>
                <a:gd name="T9" fmla="*/ 22 h 26"/>
              </a:gdLst>
              <a:ahLst/>
              <a:cxnLst>
                <a:cxn ang="0">
                  <a:pos x="T0" y="T1"/>
                </a:cxn>
                <a:cxn ang="0">
                  <a:pos x="T2" y="T3"/>
                </a:cxn>
                <a:cxn ang="0">
                  <a:pos x="T4" y="T5"/>
                </a:cxn>
                <a:cxn ang="0">
                  <a:pos x="T6" y="T7"/>
                </a:cxn>
                <a:cxn ang="0">
                  <a:pos x="T8" y="T9"/>
                </a:cxn>
              </a:cxnLst>
              <a:rect l="0" t="0" r="r" b="b"/>
              <a:pathLst>
                <a:path w="110" h="26">
                  <a:moveTo>
                    <a:pt x="0" y="22"/>
                  </a:moveTo>
                  <a:cubicBezTo>
                    <a:pt x="8" y="26"/>
                    <a:pt x="8" y="26"/>
                    <a:pt x="8" y="26"/>
                  </a:cubicBezTo>
                  <a:cubicBezTo>
                    <a:pt x="38" y="13"/>
                    <a:pt x="110" y="18"/>
                    <a:pt x="110" y="18"/>
                  </a:cubicBezTo>
                  <a:cubicBezTo>
                    <a:pt x="103" y="8"/>
                    <a:pt x="103" y="8"/>
                    <a:pt x="103" y="8"/>
                  </a:cubicBezTo>
                  <a:cubicBezTo>
                    <a:pt x="103" y="8"/>
                    <a:pt x="15" y="0"/>
                    <a:pt x="0" y="22"/>
                  </a:cubicBezTo>
                  <a:close/>
                </a:path>
              </a:pathLst>
            </a:custGeom>
            <a:solidFill>
              <a:srgbClr val="F0DCA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ïṣ1iḓê">
              <a:extLst>
                <a:ext uri="{FF2B5EF4-FFF2-40B4-BE49-F238E27FC236}">
                  <a16:creationId xmlns:a16="http://schemas.microsoft.com/office/drawing/2014/main" id="{AAAAC2E1-C63A-494A-83C3-8A93AE244A8B}"/>
                </a:ext>
              </a:extLst>
            </p:cNvPr>
            <p:cNvSpPr/>
            <p:nvPr/>
          </p:nvSpPr>
          <p:spPr bwMode="auto">
            <a:xfrm>
              <a:off x="5962651" y="4054475"/>
              <a:ext cx="266700" cy="125413"/>
            </a:xfrm>
            <a:custGeom>
              <a:avLst/>
              <a:gdLst>
                <a:gd name="T0" fmla="*/ 7 w 15"/>
                <a:gd name="T1" fmla="*/ 0 h 7"/>
                <a:gd name="T2" fmla="*/ 0 w 15"/>
                <a:gd name="T3" fmla="*/ 5 h 7"/>
                <a:gd name="T4" fmla="*/ 15 w 15"/>
                <a:gd name="T5" fmla="*/ 5 h 7"/>
                <a:gd name="T6" fmla="*/ 7 w 15"/>
                <a:gd name="T7" fmla="*/ 0 h 7"/>
              </a:gdLst>
              <a:ahLst/>
              <a:cxnLst>
                <a:cxn ang="0">
                  <a:pos x="T0" y="T1"/>
                </a:cxn>
                <a:cxn ang="0">
                  <a:pos x="T2" y="T3"/>
                </a:cxn>
                <a:cxn ang="0">
                  <a:pos x="T4" y="T5"/>
                </a:cxn>
                <a:cxn ang="0">
                  <a:pos x="T6" y="T7"/>
                </a:cxn>
              </a:cxnLst>
              <a:rect l="0" t="0" r="r" b="b"/>
              <a:pathLst>
                <a:path w="15" h="7">
                  <a:moveTo>
                    <a:pt x="7" y="0"/>
                  </a:moveTo>
                  <a:cubicBezTo>
                    <a:pt x="3" y="0"/>
                    <a:pt x="0" y="2"/>
                    <a:pt x="0" y="5"/>
                  </a:cubicBezTo>
                  <a:cubicBezTo>
                    <a:pt x="0" y="7"/>
                    <a:pt x="15" y="7"/>
                    <a:pt x="15" y="5"/>
                  </a:cubicBezTo>
                  <a:cubicBezTo>
                    <a:pt x="15" y="2"/>
                    <a:pt x="11" y="0"/>
                    <a:pt x="7" y="0"/>
                  </a:cubicBezTo>
                  <a:close/>
                </a:path>
              </a:pathLst>
            </a:custGeom>
            <a:solidFill>
              <a:srgbClr val="F0DCA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íşļïďe">
              <a:extLst>
                <a:ext uri="{FF2B5EF4-FFF2-40B4-BE49-F238E27FC236}">
                  <a16:creationId xmlns:a16="http://schemas.microsoft.com/office/drawing/2014/main" id="{6C23A881-FCCB-42AD-8FCD-2C1091187F1D}"/>
                </a:ext>
              </a:extLst>
            </p:cNvPr>
            <p:cNvSpPr/>
            <p:nvPr/>
          </p:nvSpPr>
          <p:spPr bwMode="auto">
            <a:xfrm>
              <a:off x="3997326" y="1657350"/>
              <a:ext cx="1965325" cy="2557463"/>
            </a:xfrm>
            <a:custGeom>
              <a:avLst/>
              <a:gdLst>
                <a:gd name="T0" fmla="*/ 0 w 110"/>
                <a:gd name="T1" fmla="*/ 137 h 143"/>
                <a:gd name="T2" fmla="*/ 110 w 110"/>
                <a:gd name="T3" fmla="*/ 143 h 143"/>
                <a:gd name="T4" fmla="*/ 110 w 110"/>
                <a:gd name="T5" fmla="*/ 0 h 143"/>
                <a:gd name="T6" fmla="*/ 0 w 110"/>
                <a:gd name="T7" fmla="*/ 0 h 143"/>
                <a:gd name="T8" fmla="*/ 0 w 110"/>
                <a:gd name="T9" fmla="*/ 137 h 143"/>
              </a:gdLst>
              <a:ahLst/>
              <a:cxnLst>
                <a:cxn ang="0">
                  <a:pos x="T0" y="T1"/>
                </a:cxn>
                <a:cxn ang="0">
                  <a:pos x="T2" y="T3"/>
                </a:cxn>
                <a:cxn ang="0">
                  <a:pos x="T4" y="T5"/>
                </a:cxn>
                <a:cxn ang="0">
                  <a:pos x="T6" y="T7"/>
                </a:cxn>
                <a:cxn ang="0">
                  <a:pos x="T8" y="T9"/>
                </a:cxn>
              </a:cxnLst>
              <a:rect l="0" t="0" r="r" b="b"/>
              <a:pathLst>
                <a:path w="110" h="143">
                  <a:moveTo>
                    <a:pt x="0" y="137"/>
                  </a:moveTo>
                  <a:cubicBezTo>
                    <a:pt x="0" y="137"/>
                    <a:pt x="85" y="135"/>
                    <a:pt x="110" y="143"/>
                  </a:cubicBezTo>
                  <a:cubicBezTo>
                    <a:pt x="110" y="0"/>
                    <a:pt x="110" y="0"/>
                    <a:pt x="110" y="0"/>
                  </a:cubicBezTo>
                  <a:cubicBezTo>
                    <a:pt x="0" y="0"/>
                    <a:pt x="0" y="0"/>
                    <a:pt x="0" y="0"/>
                  </a:cubicBezTo>
                  <a:cubicBezTo>
                    <a:pt x="0" y="137"/>
                    <a:pt x="0" y="137"/>
                    <a:pt x="0" y="137"/>
                  </a:cubicBezTo>
                </a:path>
              </a:pathLst>
            </a:custGeom>
            <a:solidFill>
              <a:srgbClr val="41553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íṡḻïďe">
              <a:extLst>
                <a:ext uri="{FF2B5EF4-FFF2-40B4-BE49-F238E27FC236}">
                  <a16:creationId xmlns:a16="http://schemas.microsoft.com/office/drawing/2014/main" id="{AC574A95-08E4-4B26-93BD-3782812B9F03}"/>
                </a:ext>
              </a:extLst>
            </p:cNvPr>
            <p:cNvSpPr/>
            <p:nvPr/>
          </p:nvSpPr>
          <p:spPr bwMode="auto">
            <a:xfrm>
              <a:off x="4246563" y="1336675"/>
              <a:ext cx="1839913" cy="2735263"/>
            </a:xfrm>
            <a:custGeom>
              <a:avLst/>
              <a:gdLst>
                <a:gd name="T0" fmla="*/ 103 w 103"/>
                <a:gd name="T1" fmla="*/ 153 h 153"/>
                <a:gd name="T2" fmla="*/ 0 w 103"/>
                <a:gd name="T3" fmla="*/ 139 h 153"/>
                <a:gd name="T4" fmla="*/ 0 w 103"/>
                <a:gd name="T5" fmla="*/ 139 h 153"/>
                <a:gd name="T6" fmla="*/ 0 w 103"/>
                <a:gd name="T7" fmla="*/ 4 h 153"/>
                <a:gd name="T8" fmla="*/ 103 w 103"/>
                <a:gd name="T9" fmla="*/ 18 h 153"/>
                <a:gd name="T10" fmla="*/ 103 w 103"/>
                <a:gd name="T11" fmla="*/ 153 h 153"/>
              </a:gdLst>
              <a:ahLst/>
              <a:cxnLst>
                <a:cxn ang="0">
                  <a:pos x="T0" y="T1"/>
                </a:cxn>
                <a:cxn ang="0">
                  <a:pos x="T2" y="T3"/>
                </a:cxn>
                <a:cxn ang="0">
                  <a:pos x="T4" y="T5"/>
                </a:cxn>
                <a:cxn ang="0">
                  <a:pos x="T6" y="T7"/>
                </a:cxn>
                <a:cxn ang="0">
                  <a:pos x="T8" y="T9"/>
                </a:cxn>
                <a:cxn ang="0">
                  <a:pos x="T10" y="T11"/>
                </a:cxn>
              </a:cxnLst>
              <a:rect l="0" t="0" r="r" b="b"/>
              <a:pathLst>
                <a:path w="103" h="153">
                  <a:moveTo>
                    <a:pt x="103" y="153"/>
                  </a:moveTo>
                  <a:cubicBezTo>
                    <a:pt x="83" y="135"/>
                    <a:pt x="38" y="139"/>
                    <a:pt x="0" y="139"/>
                  </a:cubicBezTo>
                  <a:cubicBezTo>
                    <a:pt x="0" y="139"/>
                    <a:pt x="0" y="139"/>
                    <a:pt x="0" y="139"/>
                  </a:cubicBezTo>
                  <a:cubicBezTo>
                    <a:pt x="0" y="4"/>
                    <a:pt x="0" y="4"/>
                    <a:pt x="0" y="4"/>
                  </a:cubicBezTo>
                  <a:cubicBezTo>
                    <a:pt x="38" y="4"/>
                    <a:pt x="83" y="0"/>
                    <a:pt x="103" y="18"/>
                  </a:cubicBezTo>
                  <a:cubicBezTo>
                    <a:pt x="103" y="153"/>
                    <a:pt x="103" y="153"/>
                    <a:pt x="103" y="153"/>
                  </a:cubicBezTo>
                </a:path>
              </a:pathLst>
            </a:custGeom>
            <a:solidFill>
              <a:srgbClr val="FFF0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iSḻíḓe">
              <a:extLst>
                <a:ext uri="{FF2B5EF4-FFF2-40B4-BE49-F238E27FC236}">
                  <a16:creationId xmlns:a16="http://schemas.microsoft.com/office/drawing/2014/main" id="{C4A5310D-89F6-4B38-9D1B-AC33D8832156}"/>
                </a:ext>
              </a:extLst>
            </p:cNvPr>
            <p:cNvSpPr/>
            <p:nvPr/>
          </p:nvSpPr>
          <p:spPr bwMode="auto">
            <a:xfrm>
              <a:off x="4122738" y="1408113"/>
              <a:ext cx="123825" cy="2592388"/>
            </a:xfrm>
            <a:custGeom>
              <a:avLst/>
              <a:gdLst>
                <a:gd name="T0" fmla="*/ 7 w 7"/>
                <a:gd name="T1" fmla="*/ 0 h 145"/>
                <a:gd name="T2" fmla="*/ 0 w 7"/>
                <a:gd name="T3" fmla="*/ 21 h 145"/>
                <a:gd name="T4" fmla="*/ 0 w 7"/>
                <a:gd name="T5" fmla="*/ 145 h 145"/>
                <a:gd name="T6" fmla="*/ 7 w 7"/>
                <a:gd name="T7" fmla="*/ 135 h 145"/>
                <a:gd name="T8" fmla="*/ 7 w 7"/>
                <a:gd name="T9" fmla="*/ 0 h 145"/>
              </a:gdLst>
              <a:ahLst/>
              <a:cxnLst>
                <a:cxn ang="0">
                  <a:pos x="T0" y="T1"/>
                </a:cxn>
                <a:cxn ang="0">
                  <a:pos x="T2" y="T3"/>
                </a:cxn>
                <a:cxn ang="0">
                  <a:pos x="T4" y="T5"/>
                </a:cxn>
                <a:cxn ang="0">
                  <a:pos x="T6" y="T7"/>
                </a:cxn>
                <a:cxn ang="0">
                  <a:pos x="T8" y="T9"/>
                </a:cxn>
              </a:cxnLst>
              <a:rect l="0" t="0" r="r" b="b"/>
              <a:pathLst>
                <a:path w="7" h="145">
                  <a:moveTo>
                    <a:pt x="7" y="0"/>
                  </a:moveTo>
                  <a:cubicBezTo>
                    <a:pt x="7" y="0"/>
                    <a:pt x="5" y="14"/>
                    <a:pt x="0" y="21"/>
                  </a:cubicBezTo>
                  <a:cubicBezTo>
                    <a:pt x="0" y="145"/>
                    <a:pt x="0" y="145"/>
                    <a:pt x="0" y="145"/>
                  </a:cubicBezTo>
                  <a:cubicBezTo>
                    <a:pt x="7" y="135"/>
                    <a:pt x="7" y="135"/>
                    <a:pt x="7" y="135"/>
                  </a:cubicBezTo>
                  <a:lnTo>
                    <a:pt x="7" y="0"/>
                  </a:lnTo>
                  <a:close/>
                </a:path>
              </a:pathLst>
            </a:custGeom>
            <a:solidFill>
              <a:srgbClr val="F0DCA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i$ḷiḑê">
              <a:extLst>
                <a:ext uri="{FF2B5EF4-FFF2-40B4-BE49-F238E27FC236}">
                  <a16:creationId xmlns:a16="http://schemas.microsoft.com/office/drawing/2014/main" id="{75983518-4C23-4CCA-8F3E-B4CC7D844505}"/>
                </a:ext>
              </a:extLst>
            </p:cNvPr>
            <p:cNvSpPr/>
            <p:nvPr/>
          </p:nvSpPr>
          <p:spPr bwMode="auto">
            <a:xfrm>
              <a:off x="4122738" y="3678238"/>
              <a:ext cx="1963738" cy="465138"/>
            </a:xfrm>
            <a:custGeom>
              <a:avLst/>
              <a:gdLst>
                <a:gd name="T0" fmla="*/ 110 w 110"/>
                <a:gd name="T1" fmla="*/ 22 h 26"/>
                <a:gd name="T2" fmla="*/ 103 w 110"/>
                <a:gd name="T3" fmla="*/ 26 h 26"/>
                <a:gd name="T4" fmla="*/ 0 w 110"/>
                <a:gd name="T5" fmla="*/ 18 h 26"/>
                <a:gd name="T6" fmla="*/ 7 w 110"/>
                <a:gd name="T7" fmla="*/ 8 h 26"/>
                <a:gd name="T8" fmla="*/ 110 w 110"/>
                <a:gd name="T9" fmla="*/ 22 h 26"/>
              </a:gdLst>
              <a:ahLst/>
              <a:cxnLst>
                <a:cxn ang="0">
                  <a:pos x="T0" y="T1"/>
                </a:cxn>
                <a:cxn ang="0">
                  <a:pos x="T2" y="T3"/>
                </a:cxn>
                <a:cxn ang="0">
                  <a:pos x="T4" y="T5"/>
                </a:cxn>
                <a:cxn ang="0">
                  <a:pos x="T6" y="T7"/>
                </a:cxn>
                <a:cxn ang="0">
                  <a:pos x="T8" y="T9"/>
                </a:cxn>
              </a:cxnLst>
              <a:rect l="0" t="0" r="r" b="b"/>
              <a:pathLst>
                <a:path w="110" h="26">
                  <a:moveTo>
                    <a:pt x="110" y="22"/>
                  </a:moveTo>
                  <a:cubicBezTo>
                    <a:pt x="103" y="26"/>
                    <a:pt x="103" y="26"/>
                    <a:pt x="103" y="26"/>
                  </a:cubicBezTo>
                  <a:cubicBezTo>
                    <a:pt x="73" y="13"/>
                    <a:pt x="0" y="18"/>
                    <a:pt x="0" y="18"/>
                  </a:cubicBezTo>
                  <a:cubicBezTo>
                    <a:pt x="7" y="8"/>
                    <a:pt x="7" y="8"/>
                    <a:pt x="7" y="8"/>
                  </a:cubicBezTo>
                  <a:cubicBezTo>
                    <a:pt x="7" y="8"/>
                    <a:pt x="95" y="0"/>
                    <a:pt x="110" y="22"/>
                  </a:cubicBezTo>
                  <a:close/>
                </a:path>
              </a:pathLst>
            </a:custGeom>
            <a:solidFill>
              <a:srgbClr val="F0DCA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íṩlidè">
              <a:extLst>
                <a:ext uri="{FF2B5EF4-FFF2-40B4-BE49-F238E27FC236}">
                  <a16:creationId xmlns:a16="http://schemas.microsoft.com/office/drawing/2014/main" id="{BF6509BB-09CF-4F8C-AD9A-4F79C1936EBA}"/>
                </a:ext>
              </a:extLst>
            </p:cNvPr>
            <p:cNvSpPr/>
            <p:nvPr/>
          </p:nvSpPr>
          <p:spPr bwMode="auto">
            <a:xfrm>
              <a:off x="6069013" y="1639888"/>
              <a:ext cx="36513" cy="2449513"/>
            </a:xfrm>
            <a:custGeom>
              <a:avLst/>
              <a:gdLst>
                <a:gd name="T0" fmla="*/ 1 w 2"/>
                <a:gd name="T1" fmla="*/ 137 h 137"/>
                <a:gd name="T2" fmla="*/ 0 w 2"/>
                <a:gd name="T3" fmla="*/ 136 h 137"/>
                <a:gd name="T4" fmla="*/ 0 w 2"/>
                <a:gd name="T5" fmla="*/ 1 h 137"/>
                <a:gd name="T6" fmla="*/ 1 w 2"/>
                <a:gd name="T7" fmla="*/ 0 h 137"/>
                <a:gd name="T8" fmla="*/ 2 w 2"/>
                <a:gd name="T9" fmla="*/ 1 h 137"/>
                <a:gd name="T10" fmla="*/ 2 w 2"/>
                <a:gd name="T11" fmla="*/ 136 h 137"/>
                <a:gd name="T12" fmla="*/ 1 w 2"/>
                <a:gd name="T13" fmla="*/ 137 h 137"/>
              </a:gdLst>
              <a:ahLst/>
              <a:cxnLst>
                <a:cxn ang="0">
                  <a:pos x="T0" y="T1"/>
                </a:cxn>
                <a:cxn ang="0">
                  <a:pos x="T2" y="T3"/>
                </a:cxn>
                <a:cxn ang="0">
                  <a:pos x="T4" y="T5"/>
                </a:cxn>
                <a:cxn ang="0">
                  <a:pos x="T6" y="T7"/>
                </a:cxn>
                <a:cxn ang="0">
                  <a:pos x="T8" y="T9"/>
                </a:cxn>
                <a:cxn ang="0">
                  <a:pos x="T10" y="T11"/>
                </a:cxn>
                <a:cxn ang="0">
                  <a:pos x="T12" y="T13"/>
                </a:cxn>
              </a:cxnLst>
              <a:rect l="0" t="0" r="r" b="b"/>
              <a:pathLst>
                <a:path w="2" h="137">
                  <a:moveTo>
                    <a:pt x="1" y="137"/>
                  </a:moveTo>
                  <a:cubicBezTo>
                    <a:pt x="0" y="137"/>
                    <a:pt x="0" y="137"/>
                    <a:pt x="0" y="136"/>
                  </a:cubicBezTo>
                  <a:cubicBezTo>
                    <a:pt x="0" y="1"/>
                    <a:pt x="0" y="1"/>
                    <a:pt x="0" y="1"/>
                  </a:cubicBezTo>
                  <a:cubicBezTo>
                    <a:pt x="0" y="0"/>
                    <a:pt x="0" y="0"/>
                    <a:pt x="1" y="0"/>
                  </a:cubicBezTo>
                  <a:cubicBezTo>
                    <a:pt x="2" y="0"/>
                    <a:pt x="2" y="0"/>
                    <a:pt x="2" y="1"/>
                  </a:cubicBezTo>
                  <a:cubicBezTo>
                    <a:pt x="2" y="136"/>
                    <a:pt x="2" y="136"/>
                    <a:pt x="2" y="136"/>
                  </a:cubicBezTo>
                  <a:cubicBezTo>
                    <a:pt x="2" y="137"/>
                    <a:pt x="2" y="137"/>
                    <a:pt x="1" y="137"/>
                  </a:cubicBezTo>
                  <a:close/>
                </a:path>
              </a:pathLst>
            </a:custGeom>
            <a:solidFill>
              <a:srgbClr val="F0DCA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îṣľïdè">
              <a:extLst>
                <a:ext uri="{FF2B5EF4-FFF2-40B4-BE49-F238E27FC236}">
                  <a16:creationId xmlns:a16="http://schemas.microsoft.com/office/drawing/2014/main" id="{0514CD48-3D71-4481-BD49-426BEEFC1B60}"/>
                </a:ext>
              </a:extLst>
            </p:cNvPr>
            <p:cNvSpPr/>
            <p:nvPr/>
          </p:nvSpPr>
          <p:spPr bwMode="auto">
            <a:xfrm>
              <a:off x="6229351" y="1533525"/>
              <a:ext cx="1519238" cy="249238"/>
            </a:xfrm>
            <a:custGeom>
              <a:avLst/>
              <a:gdLst>
                <a:gd name="T0" fmla="*/ 85 w 85"/>
                <a:gd name="T1" fmla="*/ 1 h 14"/>
                <a:gd name="T2" fmla="*/ 76 w 85"/>
                <a:gd name="T3" fmla="*/ 1 h 14"/>
                <a:gd name="T4" fmla="*/ 0 w 85"/>
                <a:gd name="T5" fmla="*/ 9 h 14"/>
                <a:gd name="T6" fmla="*/ 0 w 85"/>
                <a:gd name="T7" fmla="*/ 14 h 14"/>
                <a:gd name="T8" fmla="*/ 76 w 85"/>
                <a:gd name="T9" fmla="*/ 5 h 14"/>
                <a:gd name="T10" fmla="*/ 85 w 85"/>
                <a:gd name="T11" fmla="*/ 6 h 14"/>
                <a:gd name="T12" fmla="*/ 85 w 85"/>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85" h="14">
                  <a:moveTo>
                    <a:pt x="85" y="1"/>
                  </a:moveTo>
                  <a:cubicBezTo>
                    <a:pt x="82" y="1"/>
                    <a:pt x="79" y="1"/>
                    <a:pt x="76" y="1"/>
                  </a:cubicBezTo>
                  <a:cubicBezTo>
                    <a:pt x="48" y="0"/>
                    <a:pt x="19" y="0"/>
                    <a:pt x="0" y="9"/>
                  </a:cubicBezTo>
                  <a:cubicBezTo>
                    <a:pt x="0" y="14"/>
                    <a:pt x="0" y="14"/>
                    <a:pt x="0" y="14"/>
                  </a:cubicBezTo>
                  <a:cubicBezTo>
                    <a:pt x="18" y="5"/>
                    <a:pt x="47" y="5"/>
                    <a:pt x="76" y="5"/>
                  </a:cubicBezTo>
                  <a:cubicBezTo>
                    <a:pt x="79" y="6"/>
                    <a:pt x="82" y="6"/>
                    <a:pt x="85" y="6"/>
                  </a:cubicBezTo>
                  <a:lnTo>
                    <a:pt x="85" y="1"/>
                  </a:lnTo>
                  <a:close/>
                </a:path>
              </a:pathLst>
            </a:custGeom>
            <a:solidFill>
              <a:srgbClr val="DCC8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iśḷïḓé">
              <a:extLst>
                <a:ext uri="{FF2B5EF4-FFF2-40B4-BE49-F238E27FC236}">
                  <a16:creationId xmlns:a16="http://schemas.microsoft.com/office/drawing/2014/main" id="{915DAEA5-B2CC-400C-8262-BC4C89337F63}"/>
                </a:ext>
              </a:extLst>
            </p:cNvPr>
            <p:cNvSpPr/>
            <p:nvPr/>
          </p:nvSpPr>
          <p:spPr bwMode="auto">
            <a:xfrm>
              <a:off x="6229351" y="1711325"/>
              <a:ext cx="1519238" cy="250825"/>
            </a:xfrm>
            <a:custGeom>
              <a:avLst/>
              <a:gdLst>
                <a:gd name="T0" fmla="*/ 85 w 85"/>
                <a:gd name="T1" fmla="*/ 1 h 14"/>
                <a:gd name="T2" fmla="*/ 76 w 85"/>
                <a:gd name="T3" fmla="*/ 1 h 14"/>
                <a:gd name="T4" fmla="*/ 0 w 85"/>
                <a:gd name="T5" fmla="*/ 9 h 14"/>
                <a:gd name="T6" fmla="*/ 0 w 85"/>
                <a:gd name="T7" fmla="*/ 14 h 14"/>
                <a:gd name="T8" fmla="*/ 76 w 85"/>
                <a:gd name="T9" fmla="*/ 6 h 14"/>
                <a:gd name="T10" fmla="*/ 85 w 85"/>
                <a:gd name="T11" fmla="*/ 6 h 14"/>
                <a:gd name="T12" fmla="*/ 85 w 85"/>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85" h="14">
                  <a:moveTo>
                    <a:pt x="85" y="1"/>
                  </a:moveTo>
                  <a:cubicBezTo>
                    <a:pt x="82" y="1"/>
                    <a:pt x="79" y="1"/>
                    <a:pt x="76" y="1"/>
                  </a:cubicBezTo>
                  <a:cubicBezTo>
                    <a:pt x="48" y="1"/>
                    <a:pt x="19" y="0"/>
                    <a:pt x="0" y="9"/>
                  </a:cubicBezTo>
                  <a:cubicBezTo>
                    <a:pt x="0" y="14"/>
                    <a:pt x="0" y="14"/>
                    <a:pt x="0" y="14"/>
                  </a:cubicBezTo>
                  <a:cubicBezTo>
                    <a:pt x="18" y="5"/>
                    <a:pt x="47" y="5"/>
                    <a:pt x="76" y="6"/>
                  </a:cubicBezTo>
                  <a:cubicBezTo>
                    <a:pt x="79" y="6"/>
                    <a:pt x="82" y="6"/>
                    <a:pt x="85" y="6"/>
                  </a:cubicBezTo>
                  <a:lnTo>
                    <a:pt x="85" y="1"/>
                  </a:lnTo>
                  <a:close/>
                </a:path>
              </a:pathLst>
            </a:custGeom>
            <a:solidFill>
              <a:srgbClr val="DCC8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ïśļiďê">
              <a:extLst>
                <a:ext uri="{FF2B5EF4-FFF2-40B4-BE49-F238E27FC236}">
                  <a16:creationId xmlns:a16="http://schemas.microsoft.com/office/drawing/2014/main" id="{01D62729-6190-4735-BEBC-351FA094B091}"/>
                </a:ext>
              </a:extLst>
            </p:cNvPr>
            <p:cNvSpPr/>
            <p:nvPr/>
          </p:nvSpPr>
          <p:spPr bwMode="auto">
            <a:xfrm>
              <a:off x="6229351" y="1890713"/>
              <a:ext cx="1519238" cy="268288"/>
            </a:xfrm>
            <a:custGeom>
              <a:avLst/>
              <a:gdLst>
                <a:gd name="T0" fmla="*/ 85 w 85"/>
                <a:gd name="T1" fmla="*/ 1 h 15"/>
                <a:gd name="T2" fmla="*/ 76 w 85"/>
                <a:gd name="T3" fmla="*/ 1 h 15"/>
                <a:gd name="T4" fmla="*/ 0 w 85"/>
                <a:gd name="T5" fmla="*/ 9 h 15"/>
                <a:gd name="T6" fmla="*/ 0 w 85"/>
                <a:gd name="T7" fmla="*/ 15 h 15"/>
                <a:gd name="T8" fmla="*/ 76 w 85"/>
                <a:gd name="T9" fmla="*/ 6 h 15"/>
                <a:gd name="T10" fmla="*/ 85 w 85"/>
                <a:gd name="T11" fmla="*/ 6 h 15"/>
                <a:gd name="T12" fmla="*/ 85 w 85"/>
                <a:gd name="T13" fmla="*/ 1 h 15"/>
              </a:gdLst>
              <a:ahLst/>
              <a:cxnLst>
                <a:cxn ang="0">
                  <a:pos x="T0" y="T1"/>
                </a:cxn>
                <a:cxn ang="0">
                  <a:pos x="T2" y="T3"/>
                </a:cxn>
                <a:cxn ang="0">
                  <a:pos x="T4" y="T5"/>
                </a:cxn>
                <a:cxn ang="0">
                  <a:pos x="T6" y="T7"/>
                </a:cxn>
                <a:cxn ang="0">
                  <a:pos x="T8" y="T9"/>
                </a:cxn>
                <a:cxn ang="0">
                  <a:pos x="T10" y="T11"/>
                </a:cxn>
                <a:cxn ang="0">
                  <a:pos x="T12" y="T13"/>
                </a:cxn>
              </a:cxnLst>
              <a:rect l="0" t="0" r="r" b="b"/>
              <a:pathLst>
                <a:path w="85" h="15">
                  <a:moveTo>
                    <a:pt x="85" y="1"/>
                  </a:moveTo>
                  <a:cubicBezTo>
                    <a:pt x="82" y="1"/>
                    <a:pt x="79" y="1"/>
                    <a:pt x="76" y="1"/>
                  </a:cubicBezTo>
                  <a:cubicBezTo>
                    <a:pt x="48" y="1"/>
                    <a:pt x="19" y="0"/>
                    <a:pt x="0" y="9"/>
                  </a:cubicBezTo>
                  <a:cubicBezTo>
                    <a:pt x="0" y="15"/>
                    <a:pt x="0" y="15"/>
                    <a:pt x="0" y="15"/>
                  </a:cubicBezTo>
                  <a:cubicBezTo>
                    <a:pt x="18" y="5"/>
                    <a:pt x="47" y="6"/>
                    <a:pt x="76" y="6"/>
                  </a:cubicBezTo>
                  <a:cubicBezTo>
                    <a:pt x="79" y="6"/>
                    <a:pt x="82" y="6"/>
                    <a:pt x="85" y="6"/>
                  </a:cubicBezTo>
                  <a:lnTo>
                    <a:pt x="85" y="1"/>
                  </a:lnTo>
                  <a:close/>
                </a:path>
              </a:pathLst>
            </a:custGeom>
            <a:solidFill>
              <a:srgbClr val="DCC8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iṥḷïdé">
              <a:extLst>
                <a:ext uri="{FF2B5EF4-FFF2-40B4-BE49-F238E27FC236}">
                  <a16:creationId xmlns:a16="http://schemas.microsoft.com/office/drawing/2014/main" id="{29AF9F41-3CF4-460C-97F0-47482E47F883}"/>
                </a:ext>
              </a:extLst>
            </p:cNvPr>
            <p:cNvSpPr/>
            <p:nvPr/>
          </p:nvSpPr>
          <p:spPr bwMode="auto">
            <a:xfrm>
              <a:off x="6229351" y="2087563"/>
              <a:ext cx="1519238" cy="249238"/>
            </a:xfrm>
            <a:custGeom>
              <a:avLst/>
              <a:gdLst>
                <a:gd name="T0" fmla="*/ 85 w 85"/>
                <a:gd name="T1" fmla="*/ 1 h 14"/>
                <a:gd name="T2" fmla="*/ 76 w 85"/>
                <a:gd name="T3" fmla="*/ 1 h 14"/>
                <a:gd name="T4" fmla="*/ 0 w 85"/>
                <a:gd name="T5" fmla="*/ 9 h 14"/>
                <a:gd name="T6" fmla="*/ 0 w 85"/>
                <a:gd name="T7" fmla="*/ 14 h 14"/>
                <a:gd name="T8" fmla="*/ 76 w 85"/>
                <a:gd name="T9" fmla="*/ 5 h 14"/>
                <a:gd name="T10" fmla="*/ 85 w 85"/>
                <a:gd name="T11" fmla="*/ 6 h 14"/>
                <a:gd name="T12" fmla="*/ 85 w 85"/>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85" h="14">
                  <a:moveTo>
                    <a:pt x="85" y="1"/>
                  </a:moveTo>
                  <a:cubicBezTo>
                    <a:pt x="82" y="1"/>
                    <a:pt x="79" y="1"/>
                    <a:pt x="76" y="1"/>
                  </a:cubicBezTo>
                  <a:cubicBezTo>
                    <a:pt x="48" y="0"/>
                    <a:pt x="19" y="0"/>
                    <a:pt x="0" y="9"/>
                  </a:cubicBezTo>
                  <a:cubicBezTo>
                    <a:pt x="0" y="14"/>
                    <a:pt x="0" y="14"/>
                    <a:pt x="0" y="14"/>
                  </a:cubicBezTo>
                  <a:cubicBezTo>
                    <a:pt x="18" y="4"/>
                    <a:pt x="47" y="5"/>
                    <a:pt x="76" y="5"/>
                  </a:cubicBezTo>
                  <a:cubicBezTo>
                    <a:pt x="79" y="5"/>
                    <a:pt x="82" y="6"/>
                    <a:pt x="85" y="6"/>
                  </a:cubicBezTo>
                  <a:lnTo>
                    <a:pt x="85" y="1"/>
                  </a:lnTo>
                  <a:close/>
                </a:path>
              </a:pathLst>
            </a:custGeom>
            <a:solidFill>
              <a:srgbClr val="DCC8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i$ľïḍè">
              <a:extLst>
                <a:ext uri="{FF2B5EF4-FFF2-40B4-BE49-F238E27FC236}">
                  <a16:creationId xmlns:a16="http://schemas.microsoft.com/office/drawing/2014/main" id="{D0F5649F-0297-4D5E-8CDB-2ECD61AB76B0}"/>
                </a:ext>
              </a:extLst>
            </p:cNvPr>
            <p:cNvSpPr/>
            <p:nvPr/>
          </p:nvSpPr>
          <p:spPr bwMode="auto">
            <a:xfrm>
              <a:off x="6229351" y="2265363"/>
              <a:ext cx="1519238" cy="250825"/>
            </a:xfrm>
            <a:custGeom>
              <a:avLst/>
              <a:gdLst>
                <a:gd name="T0" fmla="*/ 85 w 85"/>
                <a:gd name="T1" fmla="*/ 1 h 14"/>
                <a:gd name="T2" fmla="*/ 76 w 85"/>
                <a:gd name="T3" fmla="*/ 1 h 14"/>
                <a:gd name="T4" fmla="*/ 0 w 85"/>
                <a:gd name="T5" fmla="*/ 9 h 14"/>
                <a:gd name="T6" fmla="*/ 0 w 85"/>
                <a:gd name="T7" fmla="*/ 14 h 14"/>
                <a:gd name="T8" fmla="*/ 76 w 85"/>
                <a:gd name="T9" fmla="*/ 6 h 14"/>
                <a:gd name="T10" fmla="*/ 85 w 85"/>
                <a:gd name="T11" fmla="*/ 6 h 14"/>
                <a:gd name="T12" fmla="*/ 85 w 85"/>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85" h="14">
                  <a:moveTo>
                    <a:pt x="85" y="1"/>
                  </a:moveTo>
                  <a:cubicBezTo>
                    <a:pt x="82" y="1"/>
                    <a:pt x="79" y="1"/>
                    <a:pt x="76" y="1"/>
                  </a:cubicBezTo>
                  <a:cubicBezTo>
                    <a:pt x="48" y="0"/>
                    <a:pt x="19" y="0"/>
                    <a:pt x="0" y="9"/>
                  </a:cubicBezTo>
                  <a:cubicBezTo>
                    <a:pt x="0" y="14"/>
                    <a:pt x="0" y="14"/>
                    <a:pt x="0" y="14"/>
                  </a:cubicBezTo>
                  <a:cubicBezTo>
                    <a:pt x="18" y="5"/>
                    <a:pt x="47" y="5"/>
                    <a:pt x="76" y="6"/>
                  </a:cubicBezTo>
                  <a:cubicBezTo>
                    <a:pt x="79" y="6"/>
                    <a:pt x="82" y="6"/>
                    <a:pt x="85" y="6"/>
                  </a:cubicBezTo>
                  <a:lnTo>
                    <a:pt x="85" y="1"/>
                  </a:lnTo>
                  <a:close/>
                </a:path>
              </a:pathLst>
            </a:custGeom>
            <a:solidFill>
              <a:srgbClr val="DCC8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ïsľîḍè">
              <a:extLst>
                <a:ext uri="{FF2B5EF4-FFF2-40B4-BE49-F238E27FC236}">
                  <a16:creationId xmlns:a16="http://schemas.microsoft.com/office/drawing/2014/main" id="{A997E591-9431-4AD1-969A-FC3A8F30A7E5}"/>
                </a:ext>
              </a:extLst>
            </p:cNvPr>
            <p:cNvSpPr/>
            <p:nvPr/>
          </p:nvSpPr>
          <p:spPr bwMode="auto">
            <a:xfrm>
              <a:off x="6229351" y="2444750"/>
              <a:ext cx="1519238" cy="268288"/>
            </a:xfrm>
            <a:custGeom>
              <a:avLst/>
              <a:gdLst>
                <a:gd name="T0" fmla="*/ 85 w 85"/>
                <a:gd name="T1" fmla="*/ 1 h 15"/>
                <a:gd name="T2" fmla="*/ 76 w 85"/>
                <a:gd name="T3" fmla="*/ 1 h 15"/>
                <a:gd name="T4" fmla="*/ 0 w 85"/>
                <a:gd name="T5" fmla="*/ 9 h 15"/>
                <a:gd name="T6" fmla="*/ 0 w 85"/>
                <a:gd name="T7" fmla="*/ 15 h 15"/>
                <a:gd name="T8" fmla="*/ 76 w 85"/>
                <a:gd name="T9" fmla="*/ 6 h 15"/>
                <a:gd name="T10" fmla="*/ 85 w 85"/>
                <a:gd name="T11" fmla="*/ 6 h 15"/>
                <a:gd name="T12" fmla="*/ 85 w 85"/>
                <a:gd name="T13" fmla="*/ 1 h 15"/>
              </a:gdLst>
              <a:ahLst/>
              <a:cxnLst>
                <a:cxn ang="0">
                  <a:pos x="T0" y="T1"/>
                </a:cxn>
                <a:cxn ang="0">
                  <a:pos x="T2" y="T3"/>
                </a:cxn>
                <a:cxn ang="0">
                  <a:pos x="T4" y="T5"/>
                </a:cxn>
                <a:cxn ang="0">
                  <a:pos x="T6" y="T7"/>
                </a:cxn>
                <a:cxn ang="0">
                  <a:pos x="T8" y="T9"/>
                </a:cxn>
                <a:cxn ang="0">
                  <a:pos x="T10" y="T11"/>
                </a:cxn>
                <a:cxn ang="0">
                  <a:pos x="T12" y="T13"/>
                </a:cxn>
              </a:cxnLst>
              <a:rect l="0" t="0" r="r" b="b"/>
              <a:pathLst>
                <a:path w="85" h="15">
                  <a:moveTo>
                    <a:pt x="85" y="1"/>
                  </a:moveTo>
                  <a:cubicBezTo>
                    <a:pt x="82" y="1"/>
                    <a:pt x="79" y="1"/>
                    <a:pt x="76" y="1"/>
                  </a:cubicBezTo>
                  <a:cubicBezTo>
                    <a:pt x="48" y="1"/>
                    <a:pt x="19" y="0"/>
                    <a:pt x="0" y="9"/>
                  </a:cubicBezTo>
                  <a:cubicBezTo>
                    <a:pt x="0" y="15"/>
                    <a:pt x="0" y="15"/>
                    <a:pt x="0" y="15"/>
                  </a:cubicBezTo>
                  <a:cubicBezTo>
                    <a:pt x="18" y="5"/>
                    <a:pt x="47" y="6"/>
                    <a:pt x="76" y="6"/>
                  </a:cubicBezTo>
                  <a:cubicBezTo>
                    <a:pt x="79" y="6"/>
                    <a:pt x="82" y="6"/>
                    <a:pt x="85" y="6"/>
                  </a:cubicBezTo>
                  <a:lnTo>
                    <a:pt x="85" y="1"/>
                  </a:lnTo>
                  <a:close/>
                </a:path>
              </a:pathLst>
            </a:custGeom>
            <a:solidFill>
              <a:srgbClr val="DCC8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î$ḻîḍé">
              <a:extLst>
                <a:ext uri="{FF2B5EF4-FFF2-40B4-BE49-F238E27FC236}">
                  <a16:creationId xmlns:a16="http://schemas.microsoft.com/office/drawing/2014/main" id="{8E13611D-3B5D-49BA-9E11-A7E516CB6A5A}"/>
                </a:ext>
              </a:extLst>
            </p:cNvPr>
            <p:cNvSpPr/>
            <p:nvPr/>
          </p:nvSpPr>
          <p:spPr bwMode="auto">
            <a:xfrm>
              <a:off x="6229351" y="2641600"/>
              <a:ext cx="1519238" cy="250825"/>
            </a:xfrm>
            <a:custGeom>
              <a:avLst/>
              <a:gdLst>
                <a:gd name="T0" fmla="*/ 85 w 85"/>
                <a:gd name="T1" fmla="*/ 1 h 14"/>
                <a:gd name="T2" fmla="*/ 76 w 85"/>
                <a:gd name="T3" fmla="*/ 1 h 14"/>
                <a:gd name="T4" fmla="*/ 0 w 85"/>
                <a:gd name="T5" fmla="*/ 9 h 14"/>
                <a:gd name="T6" fmla="*/ 0 w 85"/>
                <a:gd name="T7" fmla="*/ 14 h 14"/>
                <a:gd name="T8" fmla="*/ 76 w 85"/>
                <a:gd name="T9" fmla="*/ 5 h 14"/>
                <a:gd name="T10" fmla="*/ 85 w 85"/>
                <a:gd name="T11" fmla="*/ 5 h 14"/>
                <a:gd name="T12" fmla="*/ 85 w 85"/>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85" h="14">
                  <a:moveTo>
                    <a:pt x="85" y="1"/>
                  </a:moveTo>
                  <a:cubicBezTo>
                    <a:pt x="82" y="1"/>
                    <a:pt x="79" y="1"/>
                    <a:pt x="76" y="1"/>
                  </a:cubicBezTo>
                  <a:cubicBezTo>
                    <a:pt x="48" y="0"/>
                    <a:pt x="19" y="0"/>
                    <a:pt x="0" y="9"/>
                  </a:cubicBezTo>
                  <a:cubicBezTo>
                    <a:pt x="0" y="14"/>
                    <a:pt x="0" y="14"/>
                    <a:pt x="0" y="14"/>
                  </a:cubicBezTo>
                  <a:cubicBezTo>
                    <a:pt x="18" y="4"/>
                    <a:pt x="47" y="5"/>
                    <a:pt x="76" y="5"/>
                  </a:cubicBezTo>
                  <a:cubicBezTo>
                    <a:pt x="79" y="5"/>
                    <a:pt x="82" y="5"/>
                    <a:pt x="85" y="5"/>
                  </a:cubicBezTo>
                  <a:lnTo>
                    <a:pt x="85" y="1"/>
                  </a:lnTo>
                  <a:close/>
                </a:path>
              </a:pathLst>
            </a:custGeom>
            <a:solidFill>
              <a:srgbClr val="DCC8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îṡľiḍe">
              <a:extLst>
                <a:ext uri="{FF2B5EF4-FFF2-40B4-BE49-F238E27FC236}">
                  <a16:creationId xmlns:a16="http://schemas.microsoft.com/office/drawing/2014/main" id="{14799E2E-77B9-405F-9570-7B9FEB8A577B}"/>
                </a:ext>
              </a:extLst>
            </p:cNvPr>
            <p:cNvSpPr/>
            <p:nvPr/>
          </p:nvSpPr>
          <p:spPr bwMode="auto">
            <a:xfrm>
              <a:off x="6229351" y="2820988"/>
              <a:ext cx="1519238" cy="249238"/>
            </a:xfrm>
            <a:custGeom>
              <a:avLst/>
              <a:gdLst>
                <a:gd name="T0" fmla="*/ 85 w 85"/>
                <a:gd name="T1" fmla="*/ 1 h 14"/>
                <a:gd name="T2" fmla="*/ 76 w 85"/>
                <a:gd name="T3" fmla="*/ 1 h 14"/>
                <a:gd name="T4" fmla="*/ 0 w 85"/>
                <a:gd name="T5" fmla="*/ 9 h 14"/>
                <a:gd name="T6" fmla="*/ 0 w 85"/>
                <a:gd name="T7" fmla="*/ 14 h 14"/>
                <a:gd name="T8" fmla="*/ 76 w 85"/>
                <a:gd name="T9" fmla="*/ 6 h 14"/>
                <a:gd name="T10" fmla="*/ 85 w 85"/>
                <a:gd name="T11" fmla="*/ 6 h 14"/>
                <a:gd name="T12" fmla="*/ 85 w 85"/>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85" h="14">
                  <a:moveTo>
                    <a:pt x="85" y="1"/>
                  </a:moveTo>
                  <a:cubicBezTo>
                    <a:pt x="82" y="1"/>
                    <a:pt x="79" y="1"/>
                    <a:pt x="76" y="1"/>
                  </a:cubicBezTo>
                  <a:cubicBezTo>
                    <a:pt x="48" y="0"/>
                    <a:pt x="19" y="0"/>
                    <a:pt x="0" y="9"/>
                  </a:cubicBezTo>
                  <a:cubicBezTo>
                    <a:pt x="0" y="14"/>
                    <a:pt x="0" y="14"/>
                    <a:pt x="0" y="14"/>
                  </a:cubicBezTo>
                  <a:cubicBezTo>
                    <a:pt x="18" y="5"/>
                    <a:pt x="47" y="5"/>
                    <a:pt x="76" y="6"/>
                  </a:cubicBezTo>
                  <a:cubicBezTo>
                    <a:pt x="79" y="6"/>
                    <a:pt x="82" y="6"/>
                    <a:pt x="85" y="6"/>
                  </a:cubicBezTo>
                  <a:lnTo>
                    <a:pt x="85" y="1"/>
                  </a:lnTo>
                  <a:close/>
                </a:path>
              </a:pathLst>
            </a:custGeom>
            <a:solidFill>
              <a:srgbClr val="DCC8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iśļídé">
              <a:extLst>
                <a:ext uri="{FF2B5EF4-FFF2-40B4-BE49-F238E27FC236}">
                  <a16:creationId xmlns:a16="http://schemas.microsoft.com/office/drawing/2014/main" id="{BAE08C1A-7F0D-49F8-8800-9ECC84CCDDEC}"/>
                </a:ext>
              </a:extLst>
            </p:cNvPr>
            <p:cNvSpPr/>
            <p:nvPr/>
          </p:nvSpPr>
          <p:spPr bwMode="auto">
            <a:xfrm>
              <a:off x="6229351" y="2998788"/>
              <a:ext cx="1519238" cy="268288"/>
            </a:xfrm>
            <a:custGeom>
              <a:avLst/>
              <a:gdLst>
                <a:gd name="T0" fmla="*/ 85 w 85"/>
                <a:gd name="T1" fmla="*/ 1 h 15"/>
                <a:gd name="T2" fmla="*/ 76 w 85"/>
                <a:gd name="T3" fmla="*/ 1 h 15"/>
                <a:gd name="T4" fmla="*/ 0 w 85"/>
                <a:gd name="T5" fmla="*/ 9 h 15"/>
                <a:gd name="T6" fmla="*/ 0 w 85"/>
                <a:gd name="T7" fmla="*/ 15 h 15"/>
                <a:gd name="T8" fmla="*/ 76 w 85"/>
                <a:gd name="T9" fmla="*/ 6 h 15"/>
                <a:gd name="T10" fmla="*/ 85 w 85"/>
                <a:gd name="T11" fmla="*/ 6 h 15"/>
                <a:gd name="T12" fmla="*/ 85 w 85"/>
                <a:gd name="T13" fmla="*/ 1 h 15"/>
              </a:gdLst>
              <a:ahLst/>
              <a:cxnLst>
                <a:cxn ang="0">
                  <a:pos x="T0" y="T1"/>
                </a:cxn>
                <a:cxn ang="0">
                  <a:pos x="T2" y="T3"/>
                </a:cxn>
                <a:cxn ang="0">
                  <a:pos x="T4" y="T5"/>
                </a:cxn>
                <a:cxn ang="0">
                  <a:pos x="T6" y="T7"/>
                </a:cxn>
                <a:cxn ang="0">
                  <a:pos x="T8" y="T9"/>
                </a:cxn>
                <a:cxn ang="0">
                  <a:pos x="T10" y="T11"/>
                </a:cxn>
                <a:cxn ang="0">
                  <a:pos x="T12" y="T13"/>
                </a:cxn>
              </a:cxnLst>
              <a:rect l="0" t="0" r="r" b="b"/>
              <a:pathLst>
                <a:path w="85" h="15">
                  <a:moveTo>
                    <a:pt x="85" y="1"/>
                  </a:moveTo>
                  <a:cubicBezTo>
                    <a:pt x="82" y="1"/>
                    <a:pt x="79" y="1"/>
                    <a:pt x="76" y="1"/>
                  </a:cubicBezTo>
                  <a:cubicBezTo>
                    <a:pt x="48" y="1"/>
                    <a:pt x="19" y="0"/>
                    <a:pt x="0" y="9"/>
                  </a:cubicBezTo>
                  <a:cubicBezTo>
                    <a:pt x="0" y="15"/>
                    <a:pt x="0" y="15"/>
                    <a:pt x="0" y="15"/>
                  </a:cubicBezTo>
                  <a:cubicBezTo>
                    <a:pt x="18" y="5"/>
                    <a:pt x="47" y="5"/>
                    <a:pt x="76" y="6"/>
                  </a:cubicBezTo>
                  <a:cubicBezTo>
                    <a:pt x="79" y="6"/>
                    <a:pt x="82" y="6"/>
                    <a:pt x="85" y="6"/>
                  </a:cubicBezTo>
                  <a:cubicBezTo>
                    <a:pt x="85" y="1"/>
                    <a:pt x="85" y="1"/>
                    <a:pt x="85" y="1"/>
                  </a:cubicBezTo>
                </a:path>
              </a:pathLst>
            </a:custGeom>
            <a:solidFill>
              <a:srgbClr val="DCC8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íṧļîḑê">
              <a:extLst>
                <a:ext uri="{FF2B5EF4-FFF2-40B4-BE49-F238E27FC236}">
                  <a16:creationId xmlns:a16="http://schemas.microsoft.com/office/drawing/2014/main" id="{CDD50AB4-5159-4166-B677-DCE1C51DB03A}"/>
                </a:ext>
              </a:extLst>
            </p:cNvPr>
            <p:cNvSpPr/>
            <p:nvPr/>
          </p:nvSpPr>
          <p:spPr bwMode="auto">
            <a:xfrm>
              <a:off x="6229351" y="3195638"/>
              <a:ext cx="1519238" cy="250825"/>
            </a:xfrm>
            <a:custGeom>
              <a:avLst/>
              <a:gdLst>
                <a:gd name="T0" fmla="*/ 85 w 85"/>
                <a:gd name="T1" fmla="*/ 1 h 14"/>
                <a:gd name="T2" fmla="*/ 76 w 85"/>
                <a:gd name="T3" fmla="*/ 1 h 14"/>
                <a:gd name="T4" fmla="*/ 0 w 85"/>
                <a:gd name="T5" fmla="*/ 9 h 14"/>
                <a:gd name="T6" fmla="*/ 0 w 85"/>
                <a:gd name="T7" fmla="*/ 14 h 14"/>
                <a:gd name="T8" fmla="*/ 76 w 85"/>
                <a:gd name="T9" fmla="*/ 5 h 14"/>
                <a:gd name="T10" fmla="*/ 85 w 85"/>
                <a:gd name="T11" fmla="*/ 5 h 14"/>
                <a:gd name="T12" fmla="*/ 85 w 85"/>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85" h="14">
                  <a:moveTo>
                    <a:pt x="85" y="1"/>
                  </a:moveTo>
                  <a:cubicBezTo>
                    <a:pt x="82" y="1"/>
                    <a:pt x="79" y="1"/>
                    <a:pt x="76" y="1"/>
                  </a:cubicBezTo>
                  <a:cubicBezTo>
                    <a:pt x="48" y="0"/>
                    <a:pt x="19" y="0"/>
                    <a:pt x="0" y="9"/>
                  </a:cubicBezTo>
                  <a:cubicBezTo>
                    <a:pt x="0" y="14"/>
                    <a:pt x="0" y="14"/>
                    <a:pt x="0" y="14"/>
                  </a:cubicBezTo>
                  <a:cubicBezTo>
                    <a:pt x="18" y="4"/>
                    <a:pt x="47" y="5"/>
                    <a:pt x="76" y="5"/>
                  </a:cubicBezTo>
                  <a:cubicBezTo>
                    <a:pt x="79" y="5"/>
                    <a:pt x="82" y="5"/>
                    <a:pt x="85" y="5"/>
                  </a:cubicBezTo>
                  <a:cubicBezTo>
                    <a:pt x="85" y="1"/>
                    <a:pt x="85" y="1"/>
                    <a:pt x="85" y="1"/>
                  </a:cubicBezTo>
                </a:path>
              </a:pathLst>
            </a:custGeom>
            <a:solidFill>
              <a:srgbClr val="DCC8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ï$ḷíďé">
              <a:extLst>
                <a:ext uri="{FF2B5EF4-FFF2-40B4-BE49-F238E27FC236}">
                  <a16:creationId xmlns:a16="http://schemas.microsoft.com/office/drawing/2014/main" id="{BFD38F73-E26F-4C2F-AEE3-6D52C71D5770}"/>
                </a:ext>
              </a:extLst>
            </p:cNvPr>
            <p:cNvSpPr/>
            <p:nvPr/>
          </p:nvSpPr>
          <p:spPr bwMode="auto">
            <a:xfrm>
              <a:off x="6229351" y="3375025"/>
              <a:ext cx="1519238" cy="249238"/>
            </a:xfrm>
            <a:custGeom>
              <a:avLst/>
              <a:gdLst>
                <a:gd name="T0" fmla="*/ 85 w 85"/>
                <a:gd name="T1" fmla="*/ 1 h 14"/>
                <a:gd name="T2" fmla="*/ 76 w 85"/>
                <a:gd name="T3" fmla="*/ 1 h 14"/>
                <a:gd name="T4" fmla="*/ 0 w 85"/>
                <a:gd name="T5" fmla="*/ 9 h 14"/>
                <a:gd name="T6" fmla="*/ 0 w 85"/>
                <a:gd name="T7" fmla="*/ 14 h 14"/>
                <a:gd name="T8" fmla="*/ 76 w 85"/>
                <a:gd name="T9" fmla="*/ 6 h 14"/>
                <a:gd name="T10" fmla="*/ 85 w 85"/>
                <a:gd name="T11" fmla="*/ 6 h 14"/>
                <a:gd name="T12" fmla="*/ 85 w 85"/>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85" h="14">
                  <a:moveTo>
                    <a:pt x="85" y="1"/>
                  </a:moveTo>
                  <a:cubicBezTo>
                    <a:pt x="82" y="1"/>
                    <a:pt x="79" y="1"/>
                    <a:pt x="76" y="1"/>
                  </a:cubicBezTo>
                  <a:cubicBezTo>
                    <a:pt x="48" y="0"/>
                    <a:pt x="19" y="0"/>
                    <a:pt x="0" y="9"/>
                  </a:cubicBezTo>
                  <a:cubicBezTo>
                    <a:pt x="0" y="14"/>
                    <a:pt x="0" y="14"/>
                    <a:pt x="0" y="14"/>
                  </a:cubicBezTo>
                  <a:cubicBezTo>
                    <a:pt x="18" y="5"/>
                    <a:pt x="47" y="5"/>
                    <a:pt x="76" y="6"/>
                  </a:cubicBezTo>
                  <a:cubicBezTo>
                    <a:pt x="79" y="6"/>
                    <a:pt x="82" y="6"/>
                    <a:pt x="85" y="6"/>
                  </a:cubicBezTo>
                  <a:lnTo>
                    <a:pt x="85" y="1"/>
                  </a:lnTo>
                  <a:close/>
                </a:path>
              </a:pathLst>
            </a:custGeom>
            <a:solidFill>
              <a:srgbClr val="DCC8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í$ḻíḍé">
              <a:extLst>
                <a:ext uri="{FF2B5EF4-FFF2-40B4-BE49-F238E27FC236}">
                  <a16:creationId xmlns:a16="http://schemas.microsoft.com/office/drawing/2014/main" id="{5E15A0E0-E94D-4E90-80B9-9C0254CD9B97}"/>
                </a:ext>
              </a:extLst>
            </p:cNvPr>
            <p:cNvSpPr/>
            <p:nvPr/>
          </p:nvSpPr>
          <p:spPr bwMode="auto">
            <a:xfrm>
              <a:off x="6229351" y="3552825"/>
              <a:ext cx="1519238" cy="268288"/>
            </a:xfrm>
            <a:custGeom>
              <a:avLst/>
              <a:gdLst>
                <a:gd name="T0" fmla="*/ 85 w 85"/>
                <a:gd name="T1" fmla="*/ 1 h 15"/>
                <a:gd name="T2" fmla="*/ 76 w 85"/>
                <a:gd name="T3" fmla="*/ 1 h 15"/>
                <a:gd name="T4" fmla="*/ 0 w 85"/>
                <a:gd name="T5" fmla="*/ 9 h 15"/>
                <a:gd name="T6" fmla="*/ 0 w 85"/>
                <a:gd name="T7" fmla="*/ 15 h 15"/>
                <a:gd name="T8" fmla="*/ 76 w 85"/>
                <a:gd name="T9" fmla="*/ 6 h 15"/>
                <a:gd name="T10" fmla="*/ 85 w 85"/>
                <a:gd name="T11" fmla="*/ 6 h 15"/>
                <a:gd name="T12" fmla="*/ 85 w 85"/>
                <a:gd name="T13" fmla="*/ 1 h 15"/>
              </a:gdLst>
              <a:ahLst/>
              <a:cxnLst>
                <a:cxn ang="0">
                  <a:pos x="T0" y="T1"/>
                </a:cxn>
                <a:cxn ang="0">
                  <a:pos x="T2" y="T3"/>
                </a:cxn>
                <a:cxn ang="0">
                  <a:pos x="T4" y="T5"/>
                </a:cxn>
                <a:cxn ang="0">
                  <a:pos x="T6" y="T7"/>
                </a:cxn>
                <a:cxn ang="0">
                  <a:pos x="T8" y="T9"/>
                </a:cxn>
                <a:cxn ang="0">
                  <a:pos x="T10" y="T11"/>
                </a:cxn>
                <a:cxn ang="0">
                  <a:pos x="T12" y="T13"/>
                </a:cxn>
              </a:cxnLst>
              <a:rect l="0" t="0" r="r" b="b"/>
              <a:pathLst>
                <a:path w="85" h="15">
                  <a:moveTo>
                    <a:pt x="85" y="1"/>
                  </a:moveTo>
                  <a:cubicBezTo>
                    <a:pt x="82" y="1"/>
                    <a:pt x="79" y="1"/>
                    <a:pt x="76" y="1"/>
                  </a:cubicBezTo>
                  <a:cubicBezTo>
                    <a:pt x="48" y="1"/>
                    <a:pt x="19" y="0"/>
                    <a:pt x="0" y="9"/>
                  </a:cubicBezTo>
                  <a:cubicBezTo>
                    <a:pt x="0" y="15"/>
                    <a:pt x="0" y="15"/>
                    <a:pt x="0" y="15"/>
                  </a:cubicBezTo>
                  <a:cubicBezTo>
                    <a:pt x="18" y="5"/>
                    <a:pt x="47" y="5"/>
                    <a:pt x="76" y="6"/>
                  </a:cubicBezTo>
                  <a:cubicBezTo>
                    <a:pt x="79" y="6"/>
                    <a:pt x="82" y="6"/>
                    <a:pt x="85" y="6"/>
                  </a:cubicBezTo>
                  <a:lnTo>
                    <a:pt x="85" y="1"/>
                  </a:lnTo>
                  <a:close/>
                </a:path>
              </a:pathLst>
            </a:custGeom>
            <a:solidFill>
              <a:srgbClr val="DCC8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ïṡ1íḋé">
              <a:extLst>
                <a:ext uri="{FF2B5EF4-FFF2-40B4-BE49-F238E27FC236}">
                  <a16:creationId xmlns:a16="http://schemas.microsoft.com/office/drawing/2014/main" id="{7FC2D569-3A43-40CD-B57C-9BB5FF9784AF}"/>
                </a:ext>
              </a:extLst>
            </p:cNvPr>
            <p:cNvSpPr/>
            <p:nvPr/>
          </p:nvSpPr>
          <p:spPr bwMode="auto">
            <a:xfrm>
              <a:off x="4425951" y="2659063"/>
              <a:ext cx="625475" cy="1001713"/>
            </a:xfrm>
            <a:prstGeom prst="rect">
              <a:avLst/>
            </a:prstGeom>
            <a:solidFill>
              <a:srgbClr val="DCC89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 name="i$ḷiḓe">
              <a:extLst>
                <a:ext uri="{FF2B5EF4-FFF2-40B4-BE49-F238E27FC236}">
                  <a16:creationId xmlns:a16="http://schemas.microsoft.com/office/drawing/2014/main" id="{ED3B5EAD-66E3-4BC0-A302-9ACCB4F116D9}"/>
                </a:ext>
              </a:extLst>
            </p:cNvPr>
            <p:cNvSpPr/>
            <p:nvPr/>
          </p:nvSpPr>
          <p:spPr bwMode="auto">
            <a:xfrm>
              <a:off x="4425951" y="2659063"/>
              <a:ext cx="625475" cy="100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 name="ïṡḻïdé">
              <a:extLst>
                <a:ext uri="{FF2B5EF4-FFF2-40B4-BE49-F238E27FC236}">
                  <a16:creationId xmlns:a16="http://schemas.microsoft.com/office/drawing/2014/main" id="{28452394-D62F-42A9-A1AC-803BEED8BBD8}"/>
                </a:ext>
              </a:extLst>
            </p:cNvPr>
            <p:cNvSpPr/>
            <p:nvPr/>
          </p:nvSpPr>
          <p:spPr bwMode="auto">
            <a:xfrm>
              <a:off x="4425951" y="1533525"/>
              <a:ext cx="1517650" cy="249238"/>
            </a:xfrm>
            <a:custGeom>
              <a:avLst/>
              <a:gdLst>
                <a:gd name="T0" fmla="*/ 9 w 85"/>
                <a:gd name="T1" fmla="*/ 1 h 14"/>
                <a:gd name="T2" fmla="*/ 0 w 85"/>
                <a:gd name="T3" fmla="*/ 1 h 14"/>
                <a:gd name="T4" fmla="*/ 0 w 85"/>
                <a:gd name="T5" fmla="*/ 6 h 14"/>
                <a:gd name="T6" fmla="*/ 9 w 85"/>
                <a:gd name="T7" fmla="*/ 5 h 14"/>
                <a:gd name="T8" fmla="*/ 85 w 85"/>
                <a:gd name="T9" fmla="*/ 14 h 14"/>
                <a:gd name="T10" fmla="*/ 85 w 85"/>
                <a:gd name="T11" fmla="*/ 9 h 14"/>
                <a:gd name="T12" fmla="*/ 9 w 85"/>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85" h="14">
                  <a:moveTo>
                    <a:pt x="9" y="1"/>
                  </a:moveTo>
                  <a:cubicBezTo>
                    <a:pt x="6" y="1"/>
                    <a:pt x="3" y="1"/>
                    <a:pt x="0" y="1"/>
                  </a:cubicBezTo>
                  <a:cubicBezTo>
                    <a:pt x="0" y="6"/>
                    <a:pt x="0" y="6"/>
                    <a:pt x="0" y="6"/>
                  </a:cubicBezTo>
                  <a:cubicBezTo>
                    <a:pt x="3" y="6"/>
                    <a:pt x="6" y="6"/>
                    <a:pt x="9" y="5"/>
                  </a:cubicBezTo>
                  <a:cubicBezTo>
                    <a:pt x="38" y="5"/>
                    <a:pt x="68" y="5"/>
                    <a:pt x="85" y="14"/>
                  </a:cubicBezTo>
                  <a:cubicBezTo>
                    <a:pt x="85" y="9"/>
                    <a:pt x="85" y="9"/>
                    <a:pt x="85" y="9"/>
                  </a:cubicBezTo>
                  <a:cubicBezTo>
                    <a:pt x="66" y="0"/>
                    <a:pt x="37" y="0"/>
                    <a:pt x="9" y="1"/>
                  </a:cubicBezTo>
                  <a:close/>
                </a:path>
              </a:pathLst>
            </a:custGeom>
            <a:solidFill>
              <a:srgbClr val="DCC8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îşļiḓe">
              <a:extLst>
                <a:ext uri="{FF2B5EF4-FFF2-40B4-BE49-F238E27FC236}">
                  <a16:creationId xmlns:a16="http://schemas.microsoft.com/office/drawing/2014/main" id="{DF11077C-40ED-4111-A6B8-8B68FC2FD15E}"/>
                </a:ext>
              </a:extLst>
            </p:cNvPr>
            <p:cNvSpPr/>
            <p:nvPr/>
          </p:nvSpPr>
          <p:spPr bwMode="auto">
            <a:xfrm>
              <a:off x="4425951" y="1711325"/>
              <a:ext cx="1517650" cy="250825"/>
            </a:xfrm>
            <a:custGeom>
              <a:avLst/>
              <a:gdLst>
                <a:gd name="T0" fmla="*/ 9 w 85"/>
                <a:gd name="T1" fmla="*/ 1 h 14"/>
                <a:gd name="T2" fmla="*/ 0 w 85"/>
                <a:gd name="T3" fmla="*/ 1 h 14"/>
                <a:gd name="T4" fmla="*/ 0 w 85"/>
                <a:gd name="T5" fmla="*/ 6 h 14"/>
                <a:gd name="T6" fmla="*/ 9 w 85"/>
                <a:gd name="T7" fmla="*/ 6 h 14"/>
                <a:gd name="T8" fmla="*/ 85 w 85"/>
                <a:gd name="T9" fmla="*/ 14 h 14"/>
                <a:gd name="T10" fmla="*/ 85 w 85"/>
                <a:gd name="T11" fmla="*/ 9 h 14"/>
                <a:gd name="T12" fmla="*/ 9 w 85"/>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85" h="14">
                  <a:moveTo>
                    <a:pt x="9" y="1"/>
                  </a:moveTo>
                  <a:cubicBezTo>
                    <a:pt x="6" y="1"/>
                    <a:pt x="3" y="1"/>
                    <a:pt x="0" y="1"/>
                  </a:cubicBezTo>
                  <a:cubicBezTo>
                    <a:pt x="0" y="6"/>
                    <a:pt x="0" y="6"/>
                    <a:pt x="0" y="6"/>
                  </a:cubicBezTo>
                  <a:cubicBezTo>
                    <a:pt x="3" y="6"/>
                    <a:pt x="6" y="6"/>
                    <a:pt x="9" y="6"/>
                  </a:cubicBezTo>
                  <a:cubicBezTo>
                    <a:pt x="38" y="5"/>
                    <a:pt x="68" y="5"/>
                    <a:pt x="85" y="14"/>
                  </a:cubicBezTo>
                  <a:cubicBezTo>
                    <a:pt x="85" y="9"/>
                    <a:pt x="85" y="9"/>
                    <a:pt x="85" y="9"/>
                  </a:cubicBezTo>
                  <a:cubicBezTo>
                    <a:pt x="66" y="0"/>
                    <a:pt x="37" y="1"/>
                    <a:pt x="9" y="1"/>
                  </a:cubicBezTo>
                  <a:close/>
                </a:path>
              </a:pathLst>
            </a:custGeom>
            <a:solidFill>
              <a:srgbClr val="DCC8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î$ľïḓè">
              <a:extLst>
                <a:ext uri="{FF2B5EF4-FFF2-40B4-BE49-F238E27FC236}">
                  <a16:creationId xmlns:a16="http://schemas.microsoft.com/office/drawing/2014/main" id="{70B771EC-1A40-491A-807D-9B4432B60E83}"/>
                </a:ext>
              </a:extLst>
            </p:cNvPr>
            <p:cNvSpPr/>
            <p:nvPr/>
          </p:nvSpPr>
          <p:spPr bwMode="auto">
            <a:xfrm>
              <a:off x="4425951" y="1890713"/>
              <a:ext cx="1517650" cy="268288"/>
            </a:xfrm>
            <a:custGeom>
              <a:avLst/>
              <a:gdLst>
                <a:gd name="T0" fmla="*/ 9 w 85"/>
                <a:gd name="T1" fmla="*/ 1 h 15"/>
                <a:gd name="T2" fmla="*/ 0 w 85"/>
                <a:gd name="T3" fmla="*/ 1 h 15"/>
                <a:gd name="T4" fmla="*/ 0 w 85"/>
                <a:gd name="T5" fmla="*/ 6 h 15"/>
                <a:gd name="T6" fmla="*/ 9 w 85"/>
                <a:gd name="T7" fmla="*/ 6 h 15"/>
                <a:gd name="T8" fmla="*/ 85 w 85"/>
                <a:gd name="T9" fmla="*/ 15 h 15"/>
                <a:gd name="T10" fmla="*/ 85 w 85"/>
                <a:gd name="T11" fmla="*/ 9 h 15"/>
                <a:gd name="T12" fmla="*/ 9 w 85"/>
                <a:gd name="T13" fmla="*/ 1 h 15"/>
              </a:gdLst>
              <a:ahLst/>
              <a:cxnLst>
                <a:cxn ang="0">
                  <a:pos x="T0" y="T1"/>
                </a:cxn>
                <a:cxn ang="0">
                  <a:pos x="T2" y="T3"/>
                </a:cxn>
                <a:cxn ang="0">
                  <a:pos x="T4" y="T5"/>
                </a:cxn>
                <a:cxn ang="0">
                  <a:pos x="T6" y="T7"/>
                </a:cxn>
                <a:cxn ang="0">
                  <a:pos x="T8" y="T9"/>
                </a:cxn>
                <a:cxn ang="0">
                  <a:pos x="T10" y="T11"/>
                </a:cxn>
                <a:cxn ang="0">
                  <a:pos x="T12" y="T13"/>
                </a:cxn>
              </a:cxnLst>
              <a:rect l="0" t="0" r="r" b="b"/>
              <a:pathLst>
                <a:path w="85" h="15">
                  <a:moveTo>
                    <a:pt x="9" y="1"/>
                  </a:moveTo>
                  <a:cubicBezTo>
                    <a:pt x="6" y="1"/>
                    <a:pt x="3" y="1"/>
                    <a:pt x="0" y="1"/>
                  </a:cubicBezTo>
                  <a:cubicBezTo>
                    <a:pt x="0" y="6"/>
                    <a:pt x="0" y="6"/>
                    <a:pt x="0" y="6"/>
                  </a:cubicBezTo>
                  <a:cubicBezTo>
                    <a:pt x="3" y="6"/>
                    <a:pt x="6" y="6"/>
                    <a:pt x="9" y="6"/>
                  </a:cubicBezTo>
                  <a:cubicBezTo>
                    <a:pt x="38" y="6"/>
                    <a:pt x="68" y="5"/>
                    <a:pt x="85" y="15"/>
                  </a:cubicBezTo>
                  <a:cubicBezTo>
                    <a:pt x="85" y="9"/>
                    <a:pt x="85" y="9"/>
                    <a:pt x="85" y="9"/>
                  </a:cubicBezTo>
                  <a:cubicBezTo>
                    <a:pt x="66" y="0"/>
                    <a:pt x="37" y="1"/>
                    <a:pt x="9" y="1"/>
                  </a:cubicBezTo>
                  <a:close/>
                </a:path>
              </a:pathLst>
            </a:custGeom>
            <a:solidFill>
              <a:srgbClr val="DCC8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íṧḻïḑê">
              <a:extLst>
                <a:ext uri="{FF2B5EF4-FFF2-40B4-BE49-F238E27FC236}">
                  <a16:creationId xmlns:a16="http://schemas.microsoft.com/office/drawing/2014/main" id="{8A69FE92-4E29-4806-804F-5C61B4CEDB97}"/>
                </a:ext>
              </a:extLst>
            </p:cNvPr>
            <p:cNvSpPr/>
            <p:nvPr/>
          </p:nvSpPr>
          <p:spPr bwMode="auto">
            <a:xfrm>
              <a:off x="4425951" y="2087563"/>
              <a:ext cx="1517650" cy="249238"/>
            </a:xfrm>
            <a:custGeom>
              <a:avLst/>
              <a:gdLst>
                <a:gd name="T0" fmla="*/ 9 w 85"/>
                <a:gd name="T1" fmla="*/ 1 h 14"/>
                <a:gd name="T2" fmla="*/ 0 w 85"/>
                <a:gd name="T3" fmla="*/ 1 h 14"/>
                <a:gd name="T4" fmla="*/ 0 w 85"/>
                <a:gd name="T5" fmla="*/ 6 h 14"/>
                <a:gd name="T6" fmla="*/ 9 w 85"/>
                <a:gd name="T7" fmla="*/ 5 h 14"/>
                <a:gd name="T8" fmla="*/ 85 w 85"/>
                <a:gd name="T9" fmla="*/ 14 h 14"/>
                <a:gd name="T10" fmla="*/ 85 w 85"/>
                <a:gd name="T11" fmla="*/ 9 h 14"/>
                <a:gd name="T12" fmla="*/ 9 w 85"/>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85" h="14">
                  <a:moveTo>
                    <a:pt x="9" y="1"/>
                  </a:moveTo>
                  <a:cubicBezTo>
                    <a:pt x="6" y="1"/>
                    <a:pt x="3" y="1"/>
                    <a:pt x="0" y="1"/>
                  </a:cubicBezTo>
                  <a:cubicBezTo>
                    <a:pt x="0" y="6"/>
                    <a:pt x="0" y="6"/>
                    <a:pt x="0" y="6"/>
                  </a:cubicBezTo>
                  <a:cubicBezTo>
                    <a:pt x="3" y="6"/>
                    <a:pt x="6" y="5"/>
                    <a:pt x="9" y="5"/>
                  </a:cubicBezTo>
                  <a:cubicBezTo>
                    <a:pt x="38" y="5"/>
                    <a:pt x="68" y="4"/>
                    <a:pt x="85" y="14"/>
                  </a:cubicBezTo>
                  <a:cubicBezTo>
                    <a:pt x="85" y="9"/>
                    <a:pt x="85" y="9"/>
                    <a:pt x="85" y="9"/>
                  </a:cubicBezTo>
                  <a:cubicBezTo>
                    <a:pt x="66" y="0"/>
                    <a:pt x="37" y="0"/>
                    <a:pt x="9" y="1"/>
                  </a:cubicBezTo>
                  <a:close/>
                </a:path>
              </a:pathLst>
            </a:custGeom>
            <a:solidFill>
              <a:srgbClr val="DCC8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ísļïḑè">
              <a:extLst>
                <a:ext uri="{FF2B5EF4-FFF2-40B4-BE49-F238E27FC236}">
                  <a16:creationId xmlns:a16="http://schemas.microsoft.com/office/drawing/2014/main" id="{175F6E1C-92E6-4243-AB7E-31F78B2F43D2}"/>
                </a:ext>
              </a:extLst>
            </p:cNvPr>
            <p:cNvSpPr/>
            <p:nvPr/>
          </p:nvSpPr>
          <p:spPr bwMode="auto">
            <a:xfrm>
              <a:off x="4425951" y="2265363"/>
              <a:ext cx="1517650" cy="250825"/>
            </a:xfrm>
            <a:custGeom>
              <a:avLst/>
              <a:gdLst>
                <a:gd name="T0" fmla="*/ 9 w 85"/>
                <a:gd name="T1" fmla="*/ 1 h 14"/>
                <a:gd name="T2" fmla="*/ 0 w 85"/>
                <a:gd name="T3" fmla="*/ 1 h 14"/>
                <a:gd name="T4" fmla="*/ 0 w 85"/>
                <a:gd name="T5" fmla="*/ 6 h 14"/>
                <a:gd name="T6" fmla="*/ 9 w 85"/>
                <a:gd name="T7" fmla="*/ 6 h 14"/>
                <a:gd name="T8" fmla="*/ 85 w 85"/>
                <a:gd name="T9" fmla="*/ 14 h 14"/>
                <a:gd name="T10" fmla="*/ 85 w 85"/>
                <a:gd name="T11" fmla="*/ 9 h 14"/>
                <a:gd name="T12" fmla="*/ 9 w 85"/>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85" h="14">
                  <a:moveTo>
                    <a:pt x="9" y="1"/>
                  </a:moveTo>
                  <a:cubicBezTo>
                    <a:pt x="6" y="1"/>
                    <a:pt x="3" y="1"/>
                    <a:pt x="0" y="1"/>
                  </a:cubicBezTo>
                  <a:cubicBezTo>
                    <a:pt x="0" y="6"/>
                    <a:pt x="0" y="6"/>
                    <a:pt x="0" y="6"/>
                  </a:cubicBezTo>
                  <a:cubicBezTo>
                    <a:pt x="3" y="6"/>
                    <a:pt x="6" y="6"/>
                    <a:pt x="9" y="6"/>
                  </a:cubicBezTo>
                  <a:cubicBezTo>
                    <a:pt x="38" y="5"/>
                    <a:pt x="68" y="5"/>
                    <a:pt x="85" y="14"/>
                  </a:cubicBezTo>
                  <a:cubicBezTo>
                    <a:pt x="85" y="9"/>
                    <a:pt x="85" y="9"/>
                    <a:pt x="85" y="9"/>
                  </a:cubicBezTo>
                  <a:cubicBezTo>
                    <a:pt x="66" y="0"/>
                    <a:pt x="37" y="0"/>
                    <a:pt x="9" y="1"/>
                  </a:cubicBezTo>
                  <a:close/>
                </a:path>
              </a:pathLst>
            </a:custGeom>
            <a:solidFill>
              <a:srgbClr val="DCC8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iŝļîḍé">
              <a:extLst>
                <a:ext uri="{FF2B5EF4-FFF2-40B4-BE49-F238E27FC236}">
                  <a16:creationId xmlns:a16="http://schemas.microsoft.com/office/drawing/2014/main" id="{A6A9C2D0-33C0-4426-B37A-10E0265889EB}"/>
                </a:ext>
              </a:extLst>
            </p:cNvPr>
            <p:cNvSpPr/>
            <p:nvPr/>
          </p:nvSpPr>
          <p:spPr bwMode="auto">
            <a:xfrm>
              <a:off x="4425951" y="2444750"/>
              <a:ext cx="1517650" cy="268288"/>
            </a:xfrm>
            <a:custGeom>
              <a:avLst/>
              <a:gdLst>
                <a:gd name="T0" fmla="*/ 9 w 85"/>
                <a:gd name="T1" fmla="*/ 1 h 15"/>
                <a:gd name="T2" fmla="*/ 0 w 85"/>
                <a:gd name="T3" fmla="*/ 1 h 15"/>
                <a:gd name="T4" fmla="*/ 0 w 85"/>
                <a:gd name="T5" fmla="*/ 6 h 15"/>
                <a:gd name="T6" fmla="*/ 9 w 85"/>
                <a:gd name="T7" fmla="*/ 6 h 15"/>
                <a:gd name="T8" fmla="*/ 85 w 85"/>
                <a:gd name="T9" fmla="*/ 15 h 15"/>
                <a:gd name="T10" fmla="*/ 85 w 85"/>
                <a:gd name="T11" fmla="*/ 9 h 15"/>
                <a:gd name="T12" fmla="*/ 9 w 85"/>
                <a:gd name="T13" fmla="*/ 1 h 15"/>
              </a:gdLst>
              <a:ahLst/>
              <a:cxnLst>
                <a:cxn ang="0">
                  <a:pos x="T0" y="T1"/>
                </a:cxn>
                <a:cxn ang="0">
                  <a:pos x="T2" y="T3"/>
                </a:cxn>
                <a:cxn ang="0">
                  <a:pos x="T4" y="T5"/>
                </a:cxn>
                <a:cxn ang="0">
                  <a:pos x="T6" y="T7"/>
                </a:cxn>
                <a:cxn ang="0">
                  <a:pos x="T8" y="T9"/>
                </a:cxn>
                <a:cxn ang="0">
                  <a:pos x="T10" y="T11"/>
                </a:cxn>
                <a:cxn ang="0">
                  <a:pos x="T12" y="T13"/>
                </a:cxn>
              </a:cxnLst>
              <a:rect l="0" t="0" r="r" b="b"/>
              <a:pathLst>
                <a:path w="85" h="15">
                  <a:moveTo>
                    <a:pt x="9" y="1"/>
                  </a:moveTo>
                  <a:cubicBezTo>
                    <a:pt x="6" y="1"/>
                    <a:pt x="3" y="1"/>
                    <a:pt x="0" y="1"/>
                  </a:cubicBezTo>
                  <a:cubicBezTo>
                    <a:pt x="0" y="6"/>
                    <a:pt x="0" y="6"/>
                    <a:pt x="0" y="6"/>
                  </a:cubicBezTo>
                  <a:cubicBezTo>
                    <a:pt x="3" y="6"/>
                    <a:pt x="6" y="6"/>
                    <a:pt x="9" y="6"/>
                  </a:cubicBezTo>
                  <a:cubicBezTo>
                    <a:pt x="38" y="6"/>
                    <a:pt x="68" y="5"/>
                    <a:pt x="85" y="15"/>
                  </a:cubicBezTo>
                  <a:cubicBezTo>
                    <a:pt x="85" y="9"/>
                    <a:pt x="85" y="9"/>
                    <a:pt x="85" y="9"/>
                  </a:cubicBezTo>
                  <a:cubicBezTo>
                    <a:pt x="66" y="0"/>
                    <a:pt x="37" y="1"/>
                    <a:pt x="9" y="1"/>
                  </a:cubicBezTo>
                  <a:close/>
                </a:path>
              </a:pathLst>
            </a:custGeom>
            <a:solidFill>
              <a:srgbClr val="DCC8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îṥ1íḑè">
              <a:extLst>
                <a:ext uri="{FF2B5EF4-FFF2-40B4-BE49-F238E27FC236}">
                  <a16:creationId xmlns:a16="http://schemas.microsoft.com/office/drawing/2014/main" id="{72343796-AD68-443B-8B7A-E8D5AC27D75C}"/>
                </a:ext>
              </a:extLst>
            </p:cNvPr>
            <p:cNvSpPr/>
            <p:nvPr/>
          </p:nvSpPr>
          <p:spPr bwMode="auto">
            <a:xfrm>
              <a:off x="5157788" y="2659063"/>
              <a:ext cx="785813" cy="233363"/>
            </a:xfrm>
            <a:custGeom>
              <a:avLst/>
              <a:gdLst>
                <a:gd name="T0" fmla="*/ 0 w 44"/>
                <a:gd name="T1" fmla="*/ 4 h 13"/>
                <a:gd name="T2" fmla="*/ 44 w 44"/>
                <a:gd name="T3" fmla="*/ 13 h 13"/>
                <a:gd name="T4" fmla="*/ 44 w 44"/>
                <a:gd name="T5" fmla="*/ 8 h 13"/>
                <a:gd name="T6" fmla="*/ 0 w 44"/>
                <a:gd name="T7" fmla="*/ 0 h 13"/>
                <a:gd name="T8" fmla="*/ 0 w 44"/>
                <a:gd name="T9" fmla="*/ 4 h 13"/>
              </a:gdLst>
              <a:ahLst/>
              <a:cxnLst>
                <a:cxn ang="0">
                  <a:pos x="T0" y="T1"/>
                </a:cxn>
                <a:cxn ang="0">
                  <a:pos x="T2" y="T3"/>
                </a:cxn>
                <a:cxn ang="0">
                  <a:pos x="T4" y="T5"/>
                </a:cxn>
                <a:cxn ang="0">
                  <a:pos x="T6" y="T7"/>
                </a:cxn>
                <a:cxn ang="0">
                  <a:pos x="T8" y="T9"/>
                </a:cxn>
              </a:cxnLst>
              <a:rect l="0" t="0" r="r" b="b"/>
              <a:pathLst>
                <a:path w="44" h="13">
                  <a:moveTo>
                    <a:pt x="0" y="4"/>
                  </a:moveTo>
                  <a:cubicBezTo>
                    <a:pt x="18" y="5"/>
                    <a:pt x="33" y="7"/>
                    <a:pt x="44" y="13"/>
                  </a:cubicBezTo>
                  <a:cubicBezTo>
                    <a:pt x="44" y="8"/>
                    <a:pt x="44" y="8"/>
                    <a:pt x="44" y="8"/>
                  </a:cubicBezTo>
                  <a:cubicBezTo>
                    <a:pt x="33" y="2"/>
                    <a:pt x="17" y="0"/>
                    <a:pt x="0" y="0"/>
                  </a:cubicBezTo>
                  <a:lnTo>
                    <a:pt x="0" y="4"/>
                  </a:lnTo>
                  <a:close/>
                </a:path>
              </a:pathLst>
            </a:custGeom>
            <a:solidFill>
              <a:srgbClr val="DCC8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išḷïḑe">
              <a:extLst>
                <a:ext uri="{FF2B5EF4-FFF2-40B4-BE49-F238E27FC236}">
                  <a16:creationId xmlns:a16="http://schemas.microsoft.com/office/drawing/2014/main" id="{85D8D672-0195-4A25-8C91-667F1B995BA6}"/>
                </a:ext>
              </a:extLst>
            </p:cNvPr>
            <p:cNvSpPr/>
            <p:nvPr/>
          </p:nvSpPr>
          <p:spPr bwMode="auto">
            <a:xfrm>
              <a:off x="5157788" y="2838450"/>
              <a:ext cx="785813" cy="231775"/>
            </a:xfrm>
            <a:custGeom>
              <a:avLst/>
              <a:gdLst>
                <a:gd name="T0" fmla="*/ 44 w 44"/>
                <a:gd name="T1" fmla="*/ 13 h 13"/>
                <a:gd name="T2" fmla="*/ 44 w 44"/>
                <a:gd name="T3" fmla="*/ 8 h 13"/>
                <a:gd name="T4" fmla="*/ 0 w 44"/>
                <a:gd name="T5" fmla="*/ 0 h 13"/>
                <a:gd name="T6" fmla="*/ 0 w 44"/>
                <a:gd name="T7" fmla="*/ 5 h 13"/>
                <a:gd name="T8" fmla="*/ 44 w 44"/>
                <a:gd name="T9" fmla="*/ 13 h 13"/>
              </a:gdLst>
              <a:ahLst/>
              <a:cxnLst>
                <a:cxn ang="0">
                  <a:pos x="T0" y="T1"/>
                </a:cxn>
                <a:cxn ang="0">
                  <a:pos x="T2" y="T3"/>
                </a:cxn>
                <a:cxn ang="0">
                  <a:pos x="T4" y="T5"/>
                </a:cxn>
                <a:cxn ang="0">
                  <a:pos x="T6" y="T7"/>
                </a:cxn>
                <a:cxn ang="0">
                  <a:pos x="T8" y="T9"/>
                </a:cxn>
              </a:cxnLst>
              <a:rect l="0" t="0" r="r" b="b"/>
              <a:pathLst>
                <a:path w="44" h="13">
                  <a:moveTo>
                    <a:pt x="44" y="13"/>
                  </a:moveTo>
                  <a:cubicBezTo>
                    <a:pt x="44" y="8"/>
                    <a:pt x="44" y="8"/>
                    <a:pt x="44" y="8"/>
                  </a:cubicBezTo>
                  <a:cubicBezTo>
                    <a:pt x="33" y="2"/>
                    <a:pt x="17" y="0"/>
                    <a:pt x="0" y="0"/>
                  </a:cubicBezTo>
                  <a:cubicBezTo>
                    <a:pt x="0" y="5"/>
                    <a:pt x="0" y="5"/>
                    <a:pt x="0" y="5"/>
                  </a:cubicBezTo>
                  <a:cubicBezTo>
                    <a:pt x="18" y="5"/>
                    <a:pt x="33" y="7"/>
                    <a:pt x="44" y="13"/>
                  </a:cubicBezTo>
                  <a:close/>
                </a:path>
              </a:pathLst>
            </a:custGeom>
            <a:solidFill>
              <a:srgbClr val="DCC8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í$ļíďê">
              <a:extLst>
                <a:ext uri="{FF2B5EF4-FFF2-40B4-BE49-F238E27FC236}">
                  <a16:creationId xmlns:a16="http://schemas.microsoft.com/office/drawing/2014/main" id="{5EDD0899-2733-4A14-B7B4-B7BF28BC57DD}"/>
                </a:ext>
              </a:extLst>
            </p:cNvPr>
            <p:cNvSpPr/>
            <p:nvPr/>
          </p:nvSpPr>
          <p:spPr bwMode="auto">
            <a:xfrm>
              <a:off x="5157788" y="3016250"/>
              <a:ext cx="785813" cy="250825"/>
            </a:xfrm>
            <a:custGeom>
              <a:avLst/>
              <a:gdLst>
                <a:gd name="T0" fmla="*/ 44 w 44"/>
                <a:gd name="T1" fmla="*/ 14 h 14"/>
                <a:gd name="T2" fmla="*/ 44 w 44"/>
                <a:gd name="T3" fmla="*/ 8 h 14"/>
                <a:gd name="T4" fmla="*/ 0 w 44"/>
                <a:gd name="T5" fmla="*/ 0 h 14"/>
                <a:gd name="T6" fmla="*/ 0 w 44"/>
                <a:gd name="T7" fmla="*/ 5 h 14"/>
                <a:gd name="T8" fmla="*/ 44 w 44"/>
                <a:gd name="T9" fmla="*/ 14 h 14"/>
              </a:gdLst>
              <a:ahLst/>
              <a:cxnLst>
                <a:cxn ang="0">
                  <a:pos x="T0" y="T1"/>
                </a:cxn>
                <a:cxn ang="0">
                  <a:pos x="T2" y="T3"/>
                </a:cxn>
                <a:cxn ang="0">
                  <a:pos x="T4" y="T5"/>
                </a:cxn>
                <a:cxn ang="0">
                  <a:pos x="T6" y="T7"/>
                </a:cxn>
                <a:cxn ang="0">
                  <a:pos x="T8" y="T9"/>
                </a:cxn>
              </a:cxnLst>
              <a:rect l="0" t="0" r="r" b="b"/>
              <a:pathLst>
                <a:path w="44" h="14">
                  <a:moveTo>
                    <a:pt x="44" y="14"/>
                  </a:moveTo>
                  <a:cubicBezTo>
                    <a:pt x="44" y="8"/>
                    <a:pt x="44" y="8"/>
                    <a:pt x="44" y="8"/>
                  </a:cubicBezTo>
                  <a:cubicBezTo>
                    <a:pt x="33" y="3"/>
                    <a:pt x="17" y="1"/>
                    <a:pt x="0" y="0"/>
                  </a:cubicBezTo>
                  <a:cubicBezTo>
                    <a:pt x="0" y="5"/>
                    <a:pt x="0" y="5"/>
                    <a:pt x="0" y="5"/>
                  </a:cubicBezTo>
                  <a:cubicBezTo>
                    <a:pt x="18" y="6"/>
                    <a:pt x="33" y="8"/>
                    <a:pt x="44" y="14"/>
                  </a:cubicBezTo>
                  <a:close/>
                </a:path>
              </a:pathLst>
            </a:custGeom>
            <a:solidFill>
              <a:srgbClr val="DCC8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ísḻiḍê">
              <a:extLst>
                <a:ext uri="{FF2B5EF4-FFF2-40B4-BE49-F238E27FC236}">
                  <a16:creationId xmlns:a16="http://schemas.microsoft.com/office/drawing/2014/main" id="{08982665-F679-46E3-9939-766ABA43E79B}"/>
                </a:ext>
              </a:extLst>
            </p:cNvPr>
            <p:cNvSpPr/>
            <p:nvPr/>
          </p:nvSpPr>
          <p:spPr bwMode="auto">
            <a:xfrm>
              <a:off x="5157788" y="3213100"/>
              <a:ext cx="785813" cy="233363"/>
            </a:xfrm>
            <a:custGeom>
              <a:avLst/>
              <a:gdLst>
                <a:gd name="T0" fmla="*/ 44 w 44"/>
                <a:gd name="T1" fmla="*/ 13 h 13"/>
                <a:gd name="T2" fmla="*/ 44 w 44"/>
                <a:gd name="T3" fmla="*/ 8 h 13"/>
                <a:gd name="T4" fmla="*/ 0 w 44"/>
                <a:gd name="T5" fmla="*/ 0 h 13"/>
                <a:gd name="T6" fmla="*/ 0 w 44"/>
                <a:gd name="T7" fmla="*/ 4 h 13"/>
                <a:gd name="T8" fmla="*/ 44 w 44"/>
                <a:gd name="T9" fmla="*/ 13 h 13"/>
              </a:gdLst>
              <a:ahLst/>
              <a:cxnLst>
                <a:cxn ang="0">
                  <a:pos x="T0" y="T1"/>
                </a:cxn>
                <a:cxn ang="0">
                  <a:pos x="T2" y="T3"/>
                </a:cxn>
                <a:cxn ang="0">
                  <a:pos x="T4" y="T5"/>
                </a:cxn>
                <a:cxn ang="0">
                  <a:pos x="T6" y="T7"/>
                </a:cxn>
                <a:cxn ang="0">
                  <a:pos x="T8" y="T9"/>
                </a:cxn>
              </a:cxnLst>
              <a:rect l="0" t="0" r="r" b="b"/>
              <a:pathLst>
                <a:path w="44" h="13">
                  <a:moveTo>
                    <a:pt x="44" y="13"/>
                  </a:moveTo>
                  <a:cubicBezTo>
                    <a:pt x="44" y="8"/>
                    <a:pt x="44" y="8"/>
                    <a:pt x="44" y="8"/>
                  </a:cubicBezTo>
                  <a:cubicBezTo>
                    <a:pt x="33" y="2"/>
                    <a:pt x="17" y="0"/>
                    <a:pt x="0" y="0"/>
                  </a:cubicBezTo>
                  <a:cubicBezTo>
                    <a:pt x="0" y="4"/>
                    <a:pt x="0" y="4"/>
                    <a:pt x="0" y="4"/>
                  </a:cubicBezTo>
                  <a:cubicBezTo>
                    <a:pt x="18" y="5"/>
                    <a:pt x="33" y="7"/>
                    <a:pt x="44" y="13"/>
                  </a:cubicBezTo>
                  <a:close/>
                </a:path>
              </a:pathLst>
            </a:custGeom>
            <a:solidFill>
              <a:srgbClr val="DCC8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işľiḓe">
              <a:extLst>
                <a:ext uri="{FF2B5EF4-FFF2-40B4-BE49-F238E27FC236}">
                  <a16:creationId xmlns:a16="http://schemas.microsoft.com/office/drawing/2014/main" id="{CBB91B29-759E-4D66-B831-85CC658DA2BE}"/>
                </a:ext>
              </a:extLst>
            </p:cNvPr>
            <p:cNvSpPr/>
            <p:nvPr/>
          </p:nvSpPr>
          <p:spPr bwMode="auto">
            <a:xfrm>
              <a:off x="5157788" y="3392488"/>
              <a:ext cx="785813" cy="231775"/>
            </a:xfrm>
            <a:custGeom>
              <a:avLst/>
              <a:gdLst>
                <a:gd name="T0" fmla="*/ 44 w 44"/>
                <a:gd name="T1" fmla="*/ 13 h 13"/>
                <a:gd name="T2" fmla="*/ 44 w 44"/>
                <a:gd name="T3" fmla="*/ 8 h 13"/>
                <a:gd name="T4" fmla="*/ 0 w 44"/>
                <a:gd name="T5" fmla="*/ 0 h 13"/>
                <a:gd name="T6" fmla="*/ 0 w 44"/>
                <a:gd name="T7" fmla="*/ 5 h 13"/>
                <a:gd name="T8" fmla="*/ 44 w 44"/>
                <a:gd name="T9" fmla="*/ 13 h 13"/>
              </a:gdLst>
              <a:ahLst/>
              <a:cxnLst>
                <a:cxn ang="0">
                  <a:pos x="T0" y="T1"/>
                </a:cxn>
                <a:cxn ang="0">
                  <a:pos x="T2" y="T3"/>
                </a:cxn>
                <a:cxn ang="0">
                  <a:pos x="T4" y="T5"/>
                </a:cxn>
                <a:cxn ang="0">
                  <a:pos x="T6" y="T7"/>
                </a:cxn>
                <a:cxn ang="0">
                  <a:pos x="T8" y="T9"/>
                </a:cxn>
              </a:cxnLst>
              <a:rect l="0" t="0" r="r" b="b"/>
              <a:pathLst>
                <a:path w="44" h="13">
                  <a:moveTo>
                    <a:pt x="44" y="13"/>
                  </a:moveTo>
                  <a:cubicBezTo>
                    <a:pt x="44" y="8"/>
                    <a:pt x="44" y="8"/>
                    <a:pt x="44" y="8"/>
                  </a:cubicBezTo>
                  <a:cubicBezTo>
                    <a:pt x="33" y="2"/>
                    <a:pt x="17" y="0"/>
                    <a:pt x="0" y="0"/>
                  </a:cubicBezTo>
                  <a:cubicBezTo>
                    <a:pt x="0" y="5"/>
                    <a:pt x="0" y="5"/>
                    <a:pt x="0" y="5"/>
                  </a:cubicBezTo>
                  <a:cubicBezTo>
                    <a:pt x="18" y="5"/>
                    <a:pt x="33" y="7"/>
                    <a:pt x="44" y="13"/>
                  </a:cubicBezTo>
                  <a:close/>
                </a:path>
              </a:pathLst>
            </a:custGeom>
            <a:solidFill>
              <a:srgbClr val="DCC8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îsḷïḋe">
              <a:extLst>
                <a:ext uri="{FF2B5EF4-FFF2-40B4-BE49-F238E27FC236}">
                  <a16:creationId xmlns:a16="http://schemas.microsoft.com/office/drawing/2014/main" id="{245B0067-2BFD-4401-A95B-DA5E3B66CC9A}"/>
                </a:ext>
              </a:extLst>
            </p:cNvPr>
            <p:cNvSpPr/>
            <p:nvPr/>
          </p:nvSpPr>
          <p:spPr bwMode="auto">
            <a:xfrm>
              <a:off x="5157788" y="3571875"/>
              <a:ext cx="785813" cy="249238"/>
            </a:xfrm>
            <a:custGeom>
              <a:avLst/>
              <a:gdLst>
                <a:gd name="T0" fmla="*/ 44 w 44"/>
                <a:gd name="T1" fmla="*/ 14 h 14"/>
                <a:gd name="T2" fmla="*/ 44 w 44"/>
                <a:gd name="T3" fmla="*/ 8 h 14"/>
                <a:gd name="T4" fmla="*/ 0 w 44"/>
                <a:gd name="T5" fmla="*/ 0 h 14"/>
                <a:gd name="T6" fmla="*/ 0 w 44"/>
                <a:gd name="T7" fmla="*/ 5 h 14"/>
                <a:gd name="T8" fmla="*/ 44 w 44"/>
                <a:gd name="T9" fmla="*/ 14 h 14"/>
              </a:gdLst>
              <a:ahLst/>
              <a:cxnLst>
                <a:cxn ang="0">
                  <a:pos x="T0" y="T1"/>
                </a:cxn>
                <a:cxn ang="0">
                  <a:pos x="T2" y="T3"/>
                </a:cxn>
                <a:cxn ang="0">
                  <a:pos x="T4" y="T5"/>
                </a:cxn>
                <a:cxn ang="0">
                  <a:pos x="T6" y="T7"/>
                </a:cxn>
                <a:cxn ang="0">
                  <a:pos x="T8" y="T9"/>
                </a:cxn>
              </a:cxnLst>
              <a:rect l="0" t="0" r="r" b="b"/>
              <a:pathLst>
                <a:path w="44" h="14">
                  <a:moveTo>
                    <a:pt x="44" y="14"/>
                  </a:moveTo>
                  <a:cubicBezTo>
                    <a:pt x="44" y="8"/>
                    <a:pt x="44" y="8"/>
                    <a:pt x="44" y="8"/>
                  </a:cubicBezTo>
                  <a:cubicBezTo>
                    <a:pt x="33" y="3"/>
                    <a:pt x="17" y="1"/>
                    <a:pt x="0" y="0"/>
                  </a:cubicBezTo>
                  <a:cubicBezTo>
                    <a:pt x="0" y="5"/>
                    <a:pt x="0" y="5"/>
                    <a:pt x="0" y="5"/>
                  </a:cubicBezTo>
                  <a:cubicBezTo>
                    <a:pt x="18" y="6"/>
                    <a:pt x="33" y="8"/>
                    <a:pt x="44" y="14"/>
                  </a:cubicBezTo>
                  <a:close/>
                </a:path>
              </a:pathLst>
            </a:custGeom>
            <a:solidFill>
              <a:srgbClr val="DCC8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iSlîḓé">
              <a:extLst>
                <a:ext uri="{FF2B5EF4-FFF2-40B4-BE49-F238E27FC236}">
                  <a16:creationId xmlns:a16="http://schemas.microsoft.com/office/drawing/2014/main" id="{C4D73542-7234-4BF0-B55D-60D8492EFA3A}"/>
                </a:ext>
              </a:extLst>
            </p:cNvPr>
            <p:cNvSpPr/>
            <p:nvPr/>
          </p:nvSpPr>
          <p:spPr bwMode="auto">
            <a:xfrm>
              <a:off x="7283451" y="2408238"/>
              <a:ext cx="1393825" cy="2111375"/>
            </a:xfrm>
            <a:custGeom>
              <a:avLst/>
              <a:gdLst>
                <a:gd name="T0" fmla="*/ 50 w 78"/>
                <a:gd name="T1" fmla="*/ 0 h 118"/>
                <a:gd name="T2" fmla="*/ 58 w 78"/>
                <a:gd name="T3" fmla="*/ 0 h 118"/>
                <a:gd name="T4" fmla="*/ 78 w 78"/>
                <a:gd name="T5" fmla="*/ 52 h 118"/>
                <a:gd name="T6" fmla="*/ 73 w 78"/>
                <a:gd name="T7" fmla="*/ 118 h 118"/>
                <a:gd name="T8" fmla="*/ 38 w 78"/>
                <a:gd name="T9" fmla="*/ 118 h 118"/>
                <a:gd name="T10" fmla="*/ 14 w 78"/>
                <a:gd name="T11" fmla="*/ 34 h 118"/>
                <a:gd name="T12" fmla="*/ 31 w 78"/>
                <a:gd name="T13" fmla="*/ 51 h 118"/>
                <a:gd name="T14" fmla="*/ 44 w 78"/>
                <a:gd name="T15" fmla="*/ 68 h 118"/>
                <a:gd name="T16" fmla="*/ 50 w 78"/>
                <a:gd name="T17" fmla="*/ 52 h 118"/>
                <a:gd name="T18" fmla="*/ 50 w 78"/>
                <a:gd name="T19"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118">
                  <a:moveTo>
                    <a:pt x="50" y="0"/>
                  </a:moveTo>
                  <a:cubicBezTo>
                    <a:pt x="58" y="0"/>
                    <a:pt x="58" y="0"/>
                    <a:pt x="58" y="0"/>
                  </a:cubicBezTo>
                  <a:cubicBezTo>
                    <a:pt x="78" y="52"/>
                    <a:pt x="78" y="52"/>
                    <a:pt x="78" y="52"/>
                  </a:cubicBezTo>
                  <a:cubicBezTo>
                    <a:pt x="73" y="118"/>
                    <a:pt x="73" y="118"/>
                    <a:pt x="73" y="118"/>
                  </a:cubicBezTo>
                  <a:cubicBezTo>
                    <a:pt x="38" y="118"/>
                    <a:pt x="38" y="118"/>
                    <a:pt x="38" y="118"/>
                  </a:cubicBezTo>
                  <a:cubicBezTo>
                    <a:pt x="31" y="81"/>
                    <a:pt x="0" y="41"/>
                    <a:pt x="14" y="34"/>
                  </a:cubicBezTo>
                  <a:cubicBezTo>
                    <a:pt x="21" y="30"/>
                    <a:pt x="26" y="40"/>
                    <a:pt x="31" y="51"/>
                  </a:cubicBezTo>
                  <a:cubicBezTo>
                    <a:pt x="35" y="60"/>
                    <a:pt x="39" y="69"/>
                    <a:pt x="44" y="68"/>
                  </a:cubicBezTo>
                  <a:cubicBezTo>
                    <a:pt x="48" y="68"/>
                    <a:pt x="49" y="61"/>
                    <a:pt x="50" y="52"/>
                  </a:cubicBezTo>
                  <a:cubicBezTo>
                    <a:pt x="50" y="0"/>
                    <a:pt x="50" y="0"/>
                    <a:pt x="50" y="0"/>
                  </a:cubicBezTo>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iṩļíḑè">
              <a:extLst>
                <a:ext uri="{FF2B5EF4-FFF2-40B4-BE49-F238E27FC236}">
                  <a16:creationId xmlns:a16="http://schemas.microsoft.com/office/drawing/2014/main" id="{0412C357-7735-4194-99B2-669D7DF9886C}"/>
                </a:ext>
              </a:extLst>
            </p:cNvPr>
            <p:cNvSpPr/>
            <p:nvPr/>
          </p:nvSpPr>
          <p:spPr bwMode="auto">
            <a:xfrm>
              <a:off x="7837488" y="4500563"/>
              <a:ext cx="839788" cy="947738"/>
            </a:xfrm>
            <a:prstGeom prst="rect">
              <a:avLst/>
            </a:prstGeom>
            <a:solidFill>
              <a:srgbClr val="00829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4" name="ïŝḷîḍè">
              <a:extLst>
                <a:ext uri="{FF2B5EF4-FFF2-40B4-BE49-F238E27FC236}">
                  <a16:creationId xmlns:a16="http://schemas.microsoft.com/office/drawing/2014/main" id="{29DFDA7A-94F0-468D-B071-E4C6A0FAEF31}"/>
                </a:ext>
              </a:extLst>
            </p:cNvPr>
            <p:cNvSpPr/>
            <p:nvPr/>
          </p:nvSpPr>
          <p:spPr bwMode="auto">
            <a:xfrm>
              <a:off x="8248651" y="4500563"/>
              <a:ext cx="428625" cy="947738"/>
            </a:xfrm>
            <a:prstGeom prst="rect">
              <a:avLst/>
            </a:prstGeom>
            <a:solidFill>
              <a:srgbClr val="008CA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5" name="îṡ1iḋé">
              <a:extLst>
                <a:ext uri="{FF2B5EF4-FFF2-40B4-BE49-F238E27FC236}">
                  <a16:creationId xmlns:a16="http://schemas.microsoft.com/office/drawing/2014/main" id="{5CB2E702-EEAD-4DA9-B80B-94555CB44C0D}"/>
                </a:ext>
              </a:extLst>
            </p:cNvPr>
            <p:cNvSpPr/>
            <p:nvPr/>
          </p:nvSpPr>
          <p:spPr bwMode="auto">
            <a:xfrm>
              <a:off x="7462838" y="3035300"/>
              <a:ext cx="231775" cy="214313"/>
            </a:xfrm>
            <a:custGeom>
              <a:avLst/>
              <a:gdLst>
                <a:gd name="T0" fmla="*/ 7 w 13"/>
                <a:gd name="T1" fmla="*/ 0 h 12"/>
                <a:gd name="T2" fmla="*/ 5 w 13"/>
                <a:gd name="T3" fmla="*/ 0 h 12"/>
                <a:gd name="T4" fmla="*/ 5 w 13"/>
                <a:gd name="T5" fmla="*/ 12 h 12"/>
                <a:gd name="T6" fmla="*/ 6 w 13"/>
                <a:gd name="T7" fmla="*/ 12 h 12"/>
                <a:gd name="T8" fmla="*/ 13 w 13"/>
                <a:gd name="T9" fmla="*/ 8 h 12"/>
                <a:gd name="T10" fmla="*/ 7 w 13"/>
                <a:gd name="T11" fmla="*/ 0 h 12"/>
              </a:gdLst>
              <a:ahLst/>
              <a:cxnLst>
                <a:cxn ang="0">
                  <a:pos x="T0" y="T1"/>
                </a:cxn>
                <a:cxn ang="0">
                  <a:pos x="T2" y="T3"/>
                </a:cxn>
                <a:cxn ang="0">
                  <a:pos x="T4" y="T5"/>
                </a:cxn>
                <a:cxn ang="0">
                  <a:pos x="T6" y="T7"/>
                </a:cxn>
                <a:cxn ang="0">
                  <a:pos x="T8" y="T9"/>
                </a:cxn>
                <a:cxn ang="0">
                  <a:pos x="T10" y="T11"/>
                </a:cxn>
              </a:cxnLst>
              <a:rect l="0" t="0" r="r" b="b"/>
              <a:pathLst>
                <a:path w="13" h="12">
                  <a:moveTo>
                    <a:pt x="7" y="0"/>
                  </a:moveTo>
                  <a:cubicBezTo>
                    <a:pt x="6" y="0"/>
                    <a:pt x="5" y="0"/>
                    <a:pt x="5" y="0"/>
                  </a:cubicBezTo>
                  <a:cubicBezTo>
                    <a:pt x="0" y="3"/>
                    <a:pt x="2" y="9"/>
                    <a:pt x="5" y="12"/>
                  </a:cubicBezTo>
                  <a:cubicBezTo>
                    <a:pt x="5" y="12"/>
                    <a:pt x="6" y="12"/>
                    <a:pt x="6" y="12"/>
                  </a:cubicBezTo>
                  <a:cubicBezTo>
                    <a:pt x="9" y="12"/>
                    <a:pt x="12" y="11"/>
                    <a:pt x="13" y="8"/>
                  </a:cubicBezTo>
                  <a:cubicBezTo>
                    <a:pt x="12" y="5"/>
                    <a:pt x="10" y="0"/>
                    <a:pt x="7" y="0"/>
                  </a:cubicBezTo>
                </a:path>
              </a:pathLst>
            </a:custGeom>
            <a:solidFill>
              <a:srgbClr val="FEE6C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ïş1îḋé">
              <a:extLst>
                <a:ext uri="{FF2B5EF4-FFF2-40B4-BE49-F238E27FC236}">
                  <a16:creationId xmlns:a16="http://schemas.microsoft.com/office/drawing/2014/main" id="{9A8C753C-066D-4430-8F7F-A648B14EF710}"/>
                </a:ext>
              </a:extLst>
            </p:cNvPr>
            <p:cNvSpPr/>
            <p:nvPr/>
          </p:nvSpPr>
          <p:spPr bwMode="auto">
            <a:xfrm>
              <a:off x="3497263" y="2408238"/>
              <a:ext cx="1392238" cy="2111375"/>
            </a:xfrm>
            <a:custGeom>
              <a:avLst/>
              <a:gdLst>
                <a:gd name="T0" fmla="*/ 28 w 78"/>
                <a:gd name="T1" fmla="*/ 0 h 118"/>
                <a:gd name="T2" fmla="*/ 21 w 78"/>
                <a:gd name="T3" fmla="*/ 0 h 118"/>
                <a:gd name="T4" fmla="*/ 0 w 78"/>
                <a:gd name="T5" fmla="*/ 52 h 118"/>
                <a:gd name="T6" fmla="*/ 5 w 78"/>
                <a:gd name="T7" fmla="*/ 118 h 118"/>
                <a:gd name="T8" fmla="*/ 41 w 78"/>
                <a:gd name="T9" fmla="*/ 118 h 118"/>
                <a:gd name="T10" fmla="*/ 65 w 78"/>
                <a:gd name="T11" fmla="*/ 34 h 118"/>
                <a:gd name="T12" fmla="*/ 47 w 78"/>
                <a:gd name="T13" fmla="*/ 51 h 118"/>
                <a:gd name="T14" fmla="*/ 34 w 78"/>
                <a:gd name="T15" fmla="*/ 68 h 118"/>
                <a:gd name="T16" fmla="*/ 28 w 78"/>
                <a:gd name="T17" fmla="*/ 52 h 118"/>
                <a:gd name="T18" fmla="*/ 28 w 78"/>
                <a:gd name="T19"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118">
                  <a:moveTo>
                    <a:pt x="28" y="0"/>
                  </a:moveTo>
                  <a:cubicBezTo>
                    <a:pt x="21" y="0"/>
                    <a:pt x="21" y="0"/>
                    <a:pt x="21" y="0"/>
                  </a:cubicBezTo>
                  <a:cubicBezTo>
                    <a:pt x="0" y="52"/>
                    <a:pt x="0" y="52"/>
                    <a:pt x="0" y="52"/>
                  </a:cubicBezTo>
                  <a:cubicBezTo>
                    <a:pt x="5" y="118"/>
                    <a:pt x="5" y="118"/>
                    <a:pt x="5" y="118"/>
                  </a:cubicBezTo>
                  <a:cubicBezTo>
                    <a:pt x="41" y="118"/>
                    <a:pt x="41" y="118"/>
                    <a:pt x="41" y="118"/>
                  </a:cubicBezTo>
                  <a:cubicBezTo>
                    <a:pt x="47" y="81"/>
                    <a:pt x="78" y="41"/>
                    <a:pt x="65" y="34"/>
                  </a:cubicBezTo>
                  <a:cubicBezTo>
                    <a:pt x="58" y="30"/>
                    <a:pt x="52" y="40"/>
                    <a:pt x="47" y="51"/>
                  </a:cubicBezTo>
                  <a:cubicBezTo>
                    <a:pt x="43" y="60"/>
                    <a:pt x="39" y="69"/>
                    <a:pt x="34" y="68"/>
                  </a:cubicBezTo>
                  <a:cubicBezTo>
                    <a:pt x="31" y="68"/>
                    <a:pt x="29" y="61"/>
                    <a:pt x="28" y="52"/>
                  </a:cubicBezTo>
                  <a:cubicBezTo>
                    <a:pt x="28" y="0"/>
                    <a:pt x="28" y="0"/>
                    <a:pt x="28" y="0"/>
                  </a:cubicBezTo>
                </a:path>
              </a:pathLst>
            </a:custGeom>
            <a:solidFill>
              <a:srgbClr val="FED9A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íṩḻíḋê">
              <a:extLst>
                <a:ext uri="{FF2B5EF4-FFF2-40B4-BE49-F238E27FC236}">
                  <a16:creationId xmlns:a16="http://schemas.microsoft.com/office/drawing/2014/main" id="{464FCEF7-7FA3-476E-9252-81EBDF61F27C}"/>
                </a:ext>
              </a:extLst>
            </p:cNvPr>
            <p:cNvSpPr/>
            <p:nvPr/>
          </p:nvSpPr>
          <p:spPr bwMode="auto">
            <a:xfrm>
              <a:off x="3497263" y="4500563"/>
              <a:ext cx="857250" cy="947738"/>
            </a:xfrm>
            <a:prstGeom prst="rect">
              <a:avLst/>
            </a:prstGeom>
            <a:solidFill>
              <a:srgbClr val="00829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8" name="îŝľidê">
              <a:extLst>
                <a:ext uri="{FF2B5EF4-FFF2-40B4-BE49-F238E27FC236}">
                  <a16:creationId xmlns:a16="http://schemas.microsoft.com/office/drawing/2014/main" id="{C293000A-5DDD-4972-A456-6B4819BD94F4}"/>
                </a:ext>
              </a:extLst>
            </p:cNvPr>
            <p:cNvSpPr/>
            <p:nvPr/>
          </p:nvSpPr>
          <p:spPr bwMode="auto">
            <a:xfrm>
              <a:off x="3497263" y="4500563"/>
              <a:ext cx="428625" cy="947738"/>
            </a:xfrm>
            <a:prstGeom prst="rect">
              <a:avLst/>
            </a:prstGeom>
            <a:solidFill>
              <a:srgbClr val="008CA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9" name="íṣľiḋe">
              <a:extLst>
                <a:ext uri="{FF2B5EF4-FFF2-40B4-BE49-F238E27FC236}">
                  <a16:creationId xmlns:a16="http://schemas.microsoft.com/office/drawing/2014/main" id="{1AAB6153-470E-4EFC-ADA0-FAFD6A4B1BBB}"/>
                </a:ext>
              </a:extLst>
            </p:cNvPr>
            <p:cNvSpPr/>
            <p:nvPr/>
          </p:nvSpPr>
          <p:spPr bwMode="auto">
            <a:xfrm>
              <a:off x="4479926" y="3035300"/>
              <a:ext cx="231775" cy="214313"/>
            </a:xfrm>
            <a:custGeom>
              <a:avLst/>
              <a:gdLst>
                <a:gd name="T0" fmla="*/ 7 w 13"/>
                <a:gd name="T1" fmla="*/ 0 h 12"/>
                <a:gd name="T2" fmla="*/ 0 w 13"/>
                <a:gd name="T3" fmla="*/ 8 h 12"/>
                <a:gd name="T4" fmla="*/ 7 w 13"/>
                <a:gd name="T5" fmla="*/ 12 h 12"/>
                <a:gd name="T6" fmla="*/ 9 w 13"/>
                <a:gd name="T7" fmla="*/ 12 h 12"/>
                <a:gd name="T8" fmla="*/ 9 w 13"/>
                <a:gd name="T9" fmla="*/ 0 h 12"/>
                <a:gd name="T10" fmla="*/ 7 w 13"/>
                <a:gd name="T11" fmla="*/ 0 h 12"/>
              </a:gdLst>
              <a:ahLst/>
              <a:cxnLst>
                <a:cxn ang="0">
                  <a:pos x="T0" y="T1"/>
                </a:cxn>
                <a:cxn ang="0">
                  <a:pos x="T2" y="T3"/>
                </a:cxn>
                <a:cxn ang="0">
                  <a:pos x="T4" y="T5"/>
                </a:cxn>
                <a:cxn ang="0">
                  <a:pos x="T6" y="T7"/>
                </a:cxn>
                <a:cxn ang="0">
                  <a:pos x="T8" y="T9"/>
                </a:cxn>
                <a:cxn ang="0">
                  <a:pos x="T10" y="T11"/>
                </a:cxn>
              </a:cxnLst>
              <a:rect l="0" t="0" r="r" b="b"/>
              <a:pathLst>
                <a:path w="13" h="12">
                  <a:moveTo>
                    <a:pt x="7" y="0"/>
                  </a:moveTo>
                  <a:cubicBezTo>
                    <a:pt x="3" y="0"/>
                    <a:pt x="1" y="5"/>
                    <a:pt x="0" y="8"/>
                  </a:cubicBezTo>
                  <a:cubicBezTo>
                    <a:pt x="2" y="11"/>
                    <a:pt x="5" y="12"/>
                    <a:pt x="7" y="12"/>
                  </a:cubicBezTo>
                  <a:cubicBezTo>
                    <a:pt x="8" y="12"/>
                    <a:pt x="8" y="12"/>
                    <a:pt x="9" y="12"/>
                  </a:cubicBezTo>
                  <a:cubicBezTo>
                    <a:pt x="11" y="9"/>
                    <a:pt x="13" y="3"/>
                    <a:pt x="9" y="0"/>
                  </a:cubicBezTo>
                  <a:cubicBezTo>
                    <a:pt x="8" y="0"/>
                    <a:pt x="7" y="0"/>
                    <a:pt x="7" y="0"/>
                  </a:cubicBezTo>
                </a:path>
              </a:pathLst>
            </a:custGeom>
            <a:solidFill>
              <a:srgbClr val="FEE6C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extLst>
      <p:ext uri="{BB962C8B-B14F-4D97-AF65-F5344CB8AC3E}">
        <p14:creationId xmlns:p14="http://schemas.microsoft.com/office/powerpoint/2010/main" val="111791541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722300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VECTOR" val="#350076;"/>
</p:tagLst>
</file>

<file path=ppt/tags/tag2.xml><?xml version="1.0" encoding="utf-8"?>
<p:tagLst xmlns:a="http://schemas.openxmlformats.org/drawingml/2006/main" xmlns:r="http://schemas.openxmlformats.org/officeDocument/2006/relationships" xmlns:p="http://schemas.openxmlformats.org/presentationml/2006/main">
  <p:tag name="ISLIDE.VECTOR" val="#271439;"/>
</p:tagLst>
</file>

<file path=ppt/tags/tag3.xml><?xml version="1.0" encoding="utf-8"?>
<p:tagLst xmlns:a="http://schemas.openxmlformats.org/drawingml/2006/main" xmlns:r="http://schemas.openxmlformats.org/officeDocument/2006/relationships" xmlns:p="http://schemas.openxmlformats.org/presentationml/2006/main">
  <p:tag name="ISLIDE.VECTOR" val="#251077;"/>
</p:tagLst>
</file>

<file path=ppt/tags/tag4.xml><?xml version="1.0" encoding="utf-8"?>
<p:tagLst xmlns:a="http://schemas.openxmlformats.org/drawingml/2006/main" xmlns:r="http://schemas.openxmlformats.org/officeDocument/2006/relationships" xmlns:p="http://schemas.openxmlformats.org/presentationml/2006/main">
  <p:tag name="ISLIDE.VECTOR" val="#906398;"/>
</p:tagLst>
</file>

<file path=ppt/tags/tag5.xml><?xml version="1.0" encoding="utf-8"?>
<p:tagLst xmlns:a="http://schemas.openxmlformats.org/drawingml/2006/main" xmlns:r="http://schemas.openxmlformats.org/officeDocument/2006/relationships" xmlns:p="http://schemas.openxmlformats.org/presentationml/2006/main">
  <p:tag name="ISLIDE.VECTOR" val="#212494;"/>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003460"/>
      </a:accent1>
      <a:accent2>
        <a:srgbClr val="06436F"/>
      </a:accent2>
      <a:accent3>
        <a:srgbClr val="124F7B"/>
      </a:accent3>
      <a:accent4>
        <a:srgbClr val="0D6897"/>
      </a:accent4>
      <a:accent5>
        <a:srgbClr val="B4B4B4"/>
      </a:accent5>
      <a:accent6>
        <a:srgbClr val="D8D8D8"/>
      </a:accent6>
      <a:hlink>
        <a:srgbClr val="4472C4"/>
      </a:hlink>
      <a:folHlink>
        <a:srgbClr val="BFBFBF"/>
      </a:folHlink>
    </a:clrScheme>
    <a:fontScheme name="自定义">
      <a:majorFont>
        <a:latin typeface="Times New Roman"/>
        <a:ea typeface="微软雅黑"/>
        <a:cs typeface=""/>
      </a:majorFont>
      <a:minorFont>
        <a:latin typeface="Times New Roman"/>
        <a:ea typeface="华文中宋"/>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526</TotalTime>
  <Words>6459</Words>
  <Application>Microsoft Office PowerPoint</Application>
  <PresentationFormat>宽屏</PresentationFormat>
  <Paragraphs>801</Paragraphs>
  <Slides>92</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5</vt:i4>
      </vt:variant>
      <vt:variant>
        <vt:lpstr>幻灯片标题</vt:lpstr>
      </vt:variant>
      <vt:variant>
        <vt:i4>92</vt:i4>
      </vt:variant>
    </vt:vector>
  </HeadingPairs>
  <TitlesOfParts>
    <vt:vector size="109" baseType="lpstr">
      <vt:lpstr>华文中宋</vt:lpstr>
      <vt:lpstr>楷体_GB2312</vt:lpstr>
      <vt:lpstr>宋体</vt:lpstr>
      <vt:lpstr>微软雅黑</vt:lpstr>
      <vt:lpstr>优设标题黑</vt:lpstr>
      <vt:lpstr>字体圈欣意冠黑体</vt:lpstr>
      <vt:lpstr>Arial</vt:lpstr>
      <vt:lpstr>Helvetica</vt:lpstr>
      <vt:lpstr>Symbol</vt:lpstr>
      <vt:lpstr>Times New Roman</vt:lpstr>
      <vt:lpstr>Wingdings</vt:lpstr>
      <vt:lpstr>Office 主题​​</vt:lpstr>
      <vt:lpstr>公式</vt:lpstr>
      <vt:lpstr>Equation.3</vt:lpstr>
      <vt:lpstr>Equations</vt:lpstr>
      <vt:lpstr>MathType 6.0 Equation</vt:lpstr>
      <vt:lpstr>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Happy</dc:creator>
  <cp:lastModifiedBy>Administrator</cp:lastModifiedBy>
  <cp:revision>72</cp:revision>
  <dcterms:created xsi:type="dcterms:W3CDTF">2022-11-21T13:21:31Z</dcterms:created>
  <dcterms:modified xsi:type="dcterms:W3CDTF">2022-11-28T06:25:55Z</dcterms:modified>
</cp:coreProperties>
</file>