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tags/tag5.xml" ContentType="application/vnd.openxmlformats-officedocument.presentationml.tags+xml"/>
  <Override PartName="/ppt/tags/tag6.xml" ContentType="application/vnd.openxmlformats-officedocument.presentationml.tags+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tags/tag7.xml" ContentType="application/vnd.openxmlformats-officedocument.presentationml.tags+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12" r:id="rId55"/>
    <p:sldId id="313" r:id="rId56"/>
    <p:sldId id="314" r:id="rId57"/>
    <p:sldId id="315" r:id="rId58"/>
    <p:sldId id="316" r:id="rId59"/>
    <p:sldId id="317" r:id="rId60"/>
    <p:sldId id="318" r:id="rId61"/>
    <p:sldId id="319" r:id="rId62"/>
    <p:sldId id="260" r:id="rId6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6" autoAdjust="0"/>
    <p:restoredTop sz="94660"/>
  </p:normalViewPr>
  <p:slideViewPr>
    <p:cSldViewPr snapToGrid="0" showGuides="1">
      <p:cViewPr varScale="1">
        <p:scale>
          <a:sx n="143" d="100"/>
          <a:sy n="143" d="100"/>
        </p:scale>
        <p:origin x="100" y="5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74FF7AD-AB01-449E-9773-720E47FE680B}" type="doc">
      <dgm:prSet loTypeId="urn:microsoft.com/office/officeart/2005/8/layout/list1" loCatId="list" qsTypeId="urn:microsoft.com/office/officeart/2005/8/quickstyle/simple1" qsCatId="simple" csTypeId="urn:microsoft.com/office/officeart/2005/8/colors/colorful4" csCatId="colorful" phldr="1"/>
      <dgm:spPr/>
      <dgm:t>
        <a:bodyPr/>
        <a:lstStyle/>
        <a:p>
          <a:endParaRPr lang="zh-CN" altLang="en-US"/>
        </a:p>
      </dgm:t>
    </dgm:pt>
    <dgm:pt modelId="{6E80D817-F1E0-456C-9BFE-D5BB695BB5DF}">
      <dgm:prSet/>
      <dgm:spPr/>
      <dgm:t>
        <a:bodyPr/>
        <a:lstStyle/>
        <a:p>
          <a:pPr rtl="0"/>
          <a:r>
            <a:rPr lang="zh-CN" b="1" dirty="0" smtClean="0"/>
            <a:t>根轨迹：</a:t>
          </a:r>
          <a:endParaRPr lang="zh-CN" dirty="0"/>
        </a:p>
      </dgm:t>
    </dgm:pt>
    <dgm:pt modelId="{28F254E8-695E-4975-9DCD-6CEBAED9DC50}" type="parTrans" cxnId="{84AA6397-8DA6-450B-A774-52ADB2B3643F}">
      <dgm:prSet/>
      <dgm:spPr/>
      <dgm:t>
        <a:bodyPr/>
        <a:lstStyle/>
        <a:p>
          <a:endParaRPr lang="zh-CN" altLang="en-US"/>
        </a:p>
      </dgm:t>
    </dgm:pt>
    <dgm:pt modelId="{4C928FEB-770D-42DF-A7B3-069A9D076369}" type="sibTrans" cxnId="{84AA6397-8DA6-450B-A774-52ADB2B3643F}">
      <dgm:prSet/>
      <dgm:spPr/>
      <dgm:t>
        <a:bodyPr/>
        <a:lstStyle/>
        <a:p>
          <a:endParaRPr lang="zh-CN" altLang="en-US"/>
        </a:p>
      </dgm:t>
    </dgm:pt>
    <dgm:pt modelId="{B0E93D74-9E64-4348-BEE2-70CCC9F5DD8D}">
      <dgm:prSet/>
      <dgm:spPr/>
      <dgm:t>
        <a:bodyPr/>
        <a:lstStyle/>
        <a:p>
          <a:pPr rtl="0"/>
          <a:r>
            <a:rPr lang="zh-CN" b="1" dirty="0" smtClean="0"/>
            <a:t>系统特征方程的根</a:t>
          </a:r>
          <a:r>
            <a:rPr lang="en-US" b="1" dirty="0" smtClean="0"/>
            <a:t>(</a:t>
          </a:r>
          <a:r>
            <a:rPr lang="zh-CN" b="1" dirty="0" smtClean="0"/>
            <a:t>特征根，亦是系统极点或闭环传递函数极点</a:t>
          </a:r>
          <a:r>
            <a:rPr lang="en-US" b="1" dirty="0" smtClean="0"/>
            <a:t>)</a:t>
          </a:r>
          <a:r>
            <a:rPr lang="zh-CN" b="1" dirty="0" smtClean="0"/>
            <a:t>随系统参数变化在复平面上描绘的曲线</a:t>
          </a:r>
          <a:endParaRPr lang="zh-CN" dirty="0"/>
        </a:p>
      </dgm:t>
    </dgm:pt>
    <dgm:pt modelId="{FC9EF4D9-2C99-4229-BDA6-5D0B98039DF2}" type="parTrans" cxnId="{1EBF8407-B07D-4848-81C4-F8D1904F6336}">
      <dgm:prSet/>
      <dgm:spPr/>
      <dgm:t>
        <a:bodyPr/>
        <a:lstStyle/>
        <a:p>
          <a:endParaRPr lang="zh-CN" altLang="en-US"/>
        </a:p>
      </dgm:t>
    </dgm:pt>
    <dgm:pt modelId="{E36D0CD6-CF57-4367-B1E5-7D601660B8B1}" type="sibTrans" cxnId="{1EBF8407-B07D-4848-81C4-F8D1904F6336}">
      <dgm:prSet/>
      <dgm:spPr/>
      <dgm:t>
        <a:bodyPr/>
        <a:lstStyle/>
        <a:p>
          <a:endParaRPr lang="zh-CN" altLang="en-US"/>
        </a:p>
      </dgm:t>
    </dgm:pt>
    <dgm:pt modelId="{0A6E140F-6A90-4D70-B6F8-555F908F9D07}" type="pres">
      <dgm:prSet presAssocID="{274FF7AD-AB01-449E-9773-720E47FE680B}" presName="linear" presStyleCnt="0">
        <dgm:presLayoutVars>
          <dgm:dir/>
          <dgm:animLvl val="lvl"/>
          <dgm:resizeHandles val="exact"/>
        </dgm:presLayoutVars>
      </dgm:prSet>
      <dgm:spPr/>
      <dgm:t>
        <a:bodyPr/>
        <a:lstStyle/>
        <a:p>
          <a:endParaRPr lang="zh-CN" altLang="en-US"/>
        </a:p>
      </dgm:t>
    </dgm:pt>
    <dgm:pt modelId="{0AEA98E9-E2EB-41AE-8334-2910D65234E1}" type="pres">
      <dgm:prSet presAssocID="{6E80D817-F1E0-456C-9BFE-D5BB695BB5DF}" presName="parentLin" presStyleCnt="0"/>
      <dgm:spPr/>
    </dgm:pt>
    <dgm:pt modelId="{0BA0E63F-B9FB-44D9-BAF1-0BD31BA883E0}" type="pres">
      <dgm:prSet presAssocID="{6E80D817-F1E0-456C-9BFE-D5BB695BB5DF}" presName="parentLeftMargin" presStyleLbl="node1" presStyleIdx="0" presStyleCnt="1"/>
      <dgm:spPr/>
      <dgm:t>
        <a:bodyPr/>
        <a:lstStyle/>
        <a:p>
          <a:endParaRPr lang="zh-CN" altLang="en-US"/>
        </a:p>
      </dgm:t>
    </dgm:pt>
    <dgm:pt modelId="{8F11D77D-FF28-4A40-A6D5-D1EB4474D70D}" type="pres">
      <dgm:prSet presAssocID="{6E80D817-F1E0-456C-9BFE-D5BB695BB5DF}" presName="parentText" presStyleLbl="node1" presStyleIdx="0" presStyleCnt="1" custScaleX="18884">
        <dgm:presLayoutVars>
          <dgm:chMax val="0"/>
          <dgm:bulletEnabled val="1"/>
        </dgm:presLayoutVars>
      </dgm:prSet>
      <dgm:spPr/>
      <dgm:t>
        <a:bodyPr/>
        <a:lstStyle/>
        <a:p>
          <a:endParaRPr lang="zh-CN" altLang="en-US"/>
        </a:p>
      </dgm:t>
    </dgm:pt>
    <dgm:pt modelId="{CDA43364-D590-4153-A5B1-DB14D457C1AD}" type="pres">
      <dgm:prSet presAssocID="{6E80D817-F1E0-456C-9BFE-D5BB695BB5DF}" presName="negativeSpace" presStyleCnt="0"/>
      <dgm:spPr/>
    </dgm:pt>
    <dgm:pt modelId="{E7E6A3F1-077C-4491-9404-636D3305E733}" type="pres">
      <dgm:prSet presAssocID="{6E80D817-F1E0-456C-9BFE-D5BB695BB5DF}" presName="childText" presStyleLbl="conFgAcc1" presStyleIdx="0" presStyleCnt="1">
        <dgm:presLayoutVars>
          <dgm:bulletEnabled val="1"/>
        </dgm:presLayoutVars>
      </dgm:prSet>
      <dgm:spPr/>
      <dgm:t>
        <a:bodyPr/>
        <a:lstStyle/>
        <a:p>
          <a:endParaRPr lang="zh-CN" altLang="en-US"/>
        </a:p>
      </dgm:t>
    </dgm:pt>
  </dgm:ptLst>
  <dgm:cxnLst>
    <dgm:cxn modelId="{289600FF-2CF1-4638-9113-444925698862}" type="presOf" srcId="{274FF7AD-AB01-449E-9773-720E47FE680B}" destId="{0A6E140F-6A90-4D70-B6F8-555F908F9D07}" srcOrd="0" destOrd="0" presId="urn:microsoft.com/office/officeart/2005/8/layout/list1"/>
    <dgm:cxn modelId="{1EBF8407-B07D-4848-81C4-F8D1904F6336}" srcId="{6E80D817-F1E0-456C-9BFE-D5BB695BB5DF}" destId="{B0E93D74-9E64-4348-BEE2-70CCC9F5DD8D}" srcOrd="0" destOrd="0" parTransId="{FC9EF4D9-2C99-4229-BDA6-5D0B98039DF2}" sibTransId="{E36D0CD6-CF57-4367-B1E5-7D601660B8B1}"/>
    <dgm:cxn modelId="{D29D2A20-641F-49C8-85F8-E6DBAB2EA847}" type="presOf" srcId="{6E80D817-F1E0-456C-9BFE-D5BB695BB5DF}" destId="{0BA0E63F-B9FB-44D9-BAF1-0BD31BA883E0}" srcOrd="0" destOrd="0" presId="urn:microsoft.com/office/officeart/2005/8/layout/list1"/>
    <dgm:cxn modelId="{84AA6397-8DA6-450B-A774-52ADB2B3643F}" srcId="{274FF7AD-AB01-449E-9773-720E47FE680B}" destId="{6E80D817-F1E0-456C-9BFE-D5BB695BB5DF}" srcOrd="0" destOrd="0" parTransId="{28F254E8-695E-4975-9DCD-6CEBAED9DC50}" sibTransId="{4C928FEB-770D-42DF-A7B3-069A9D076369}"/>
    <dgm:cxn modelId="{50E81A54-252B-465E-874B-A87A3BAF9A97}" type="presOf" srcId="{B0E93D74-9E64-4348-BEE2-70CCC9F5DD8D}" destId="{E7E6A3F1-077C-4491-9404-636D3305E733}" srcOrd="0" destOrd="0" presId="urn:microsoft.com/office/officeart/2005/8/layout/list1"/>
    <dgm:cxn modelId="{D34DDE2F-5498-4A1A-80A0-947F2509EDE0}" type="presOf" srcId="{6E80D817-F1E0-456C-9BFE-D5BB695BB5DF}" destId="{8F11D77D-FF28-4A40-A6D5-D1EB4474D70D}" srcOrd="1" destOrd="0" presId="urn:microsoft.com/office/officeart/2005/8/layout/list1"/>
    <dgm:cxn modelId="{9F72ED88-8622-42CF-95AA-AF3BC7E3F19A}" type="presParOf" srcId="{0A6E140F-6A90-4D70-B6F8-555F908F9D07}" destId="{0AEA98E9-E2EB-41AE-8334-2910D65234E1}" srcOrd="0" destOrd="0" presId="urn:microsoft.com/office/officeart/2005/8/layout/list1"/>
    <dgm:cxn modelId="{12435618-EEB7-4F61-A6F2-B4D77772E092}" type="presParOf" srcId="{0AEA98E9-E2EB-41AE-8334-2910D65234E1}" destId="{0BA0E63F-B9FB-44D9-BAF1-0BD31BA883E0}" srcOrd="0" destOrd="0" presId="urn:microsoft.com/office/officeart/2005/8/layout/list1"/>
    <dgm:cxn modelId="{026C22CA-508B-4C86-B258-72847E3CC713}" type="presParOf" srcId="{0AEA98E9-E2EB-41AE-8334-2910D65234E1}" destId="{8F11D77D-FF28-4A40-A6D5-D1EB4474D70D}" srcOrd="1" destOrd="0" presId="urn:microsoft.com/office/officeart/2005/8/layout/list1"/>
    <dgm:cxn modelId="{4A7FB318-9EC8-4F23-95D8-A3456F916736}" type="presParOf" srcId="{0A6E140F-6A90-4D70-B6F8-555F908F9D07}" destId="{CDA43364-D590-4153-A5B1-DB14D457C1AD}" srcOrd="1" destOrd="0" presId="urn:microsoft.com/office/officeart/2005/8/layout/list1"/>
    <dgm:cxn modelId="{4A212C82-3D6C-4276-AFDE-D12562B74839}" type="presParOf" srcId="{0A6E140F-6A90-4D70-B6F8-555F908F9D07}" destId="{E7E6A3F1-077C-4491-9404-636D3305E733}"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CF9CC3F-082D-46E8-A13A-C2B402F7C1E0}"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zh-CN" altLang="en-US"/>
        </a:p>
      </dgm:t>
    </dgm:pt>
    <dgm:pt modelId="{19AB2FC8-D78A-4918-AB47-38FF9E030D8E}">
      <dgm:prSet custT="1"/>
      <dgm:spPr/>
      <dgm:t>
        <a:bodyPr/>
        <a:lstStyle/>
        <a:p>
          <a:pPr rtl="0"/>
          <a:r>
            <a:rPr lang="zh-CN" sz="2800" smtClean="0"/>
            <a:t>（</a:t>
          </a:r>
          <a:r>
            <a:rPr lang="en-US" sz="2800" smtClean="0"/>
            <a:t>1</a:t>
          </a:r>
          <a:r>
            <a:rPr lang="zh-CN" sz="2800" smtClean="0"/>
            <a:t>）</a:t>
          </a:r>
          <a:endParaRPr lang="zh-CN" sz="2800"/>
        </a:p>
      </dgm:t>
    </dgm:pt>
    <dgm:pt modelId="{8B423022-C847-4F40-8ACF-5D69A1791A76}" type="parTrans" cxnId="{608BB70D-FFCA-437B-ABA6-1D34C940EACC}">
      <dgm:prSet/>
      <dgm:spPr/>
      <dgm:t>
        <a:bodyPr/>
        <a:lstStyle/>
        <a:p>
          <a:endParaRPr lang="zh-CN" altLang="en-US"/>
        </a:p>
      </dgm:t>
    </dgm:pt>
    <dgm:pt modelId="{9422CC74-47E0-4CB6-95B2-409E71145AE4}" type="sibTrans" cxnId="{608BB70D-FFCA-437B-ABA6-1D34C940EACC}">
      <dgm:prSet/>
      <dgm:spPr/>
      <dgm:t>
        <a:bodyPr/>
        <a:lstStyle/>
        <a:p>
          <a:endParaRPr lang="zh-CN" altLang="en-US"/>
        </a:p>
      </dgm:t>
    </dgm:pt>
    <dgm:pt modelId="{5E8CFA51-CFCA-459F-B79B-5894EEB54379}">
      <dgm:prSet custT="1"/>
      <dgm:spPr/>
      <dgm:t>
        <a:bodyPr/>
        <a:lstStyle/>
        <a:p>
          <a:pPr rtl="0"/>
          <a:r>
            <a:rPr lang="en-US" sz="2400" smtClean="0"/>
            <a:t>180</a:t>
          </a:r>
          <a:r>
            <a:rPr lang="zh-CN" sz="2400" smtClean="0"/>
            <a:t>度根轨迹相角条件</a:t>
          </a:r>
          <a:endParaRPr lang="zh-CN" sz="2400"/>
        </a:p>
      </dgm:t>
    </dgm:pt>
    <dgm:pt modelId="{76BA3AAF-896B-432A-B878-A08BB3A931B8}" type="parTrans" cxnId="{11C6E5F9-7514-4823-9EBA-5FCA8BAD3AEF}">
      <dgm:prSet/>
      <dgm:spPr/>
      <dgm:t>
        <a:bodyPr/>
        <a:lstStyle/>
        <a:p>
          <a:endParaRPr lang="zh-CN" altLang="en-US"/>
        </a:p>
      </dgm:t>
    </dgm:pt>
    <dgm:pt modelId="{13396BD5-6D34-4D35-AED2-2DA7B841328B}" type="sibTrans" cxnId="{11C6E5F9-7514-4823-9EBA-5FCA8BAD3AEF}">
      <dgm:prSet/>
      <dgm:spPr/>
      <dgm:t>
        <a:bodyPr/>
        <a:lstStyle/>
        <a:p>
          <a:endParaRPr lang="zh-CN" altLang="en-US"/>
        </a:p>
      </dgm:t>
    </dgm:pt>
    <dgm:pt modelId="{3D857AF5-531E-4CB1-BE1C-321FAF155E1A}">
      <dgm:prSet custT="1"/>
      <dgm:spPr/>
      <dgm:t>
        <a:bodyPr/>
        <a:lstStyle/>
        <a:p>
          <a:pPr rtl="0"/>
          <a:r>
            <a:rPr lang="zh-CN" sz="2800" smtClean="0"/>
            <a:t>（</a:t>
          </a:r>
          <a:r>
            <a:rPr lang="en-US" sz="2800" smtClean="0"/>
            <a:t>2</a:t>
          </a:r>
          <a:r>
            <a:rPr lang="zh-CN" sz="2800" smtClean="0"/>
            <a:t>）</a:t>
          </a:r>
          <a:endParaRPr lang="zh-CN" sz="2800"/>
        </a:p>
      </dgm:t>
    </dgm:pt>
    <dgm:pt modelId="{7EED7DD8-8B13-4152-9E78-9160B9FDE740}" type="parTrans" cxnId="{F2ECB240-09C4-4616-A176-321D176250DD}">
      <dgm:prSet/>
      <dgm:spPr/>
      <dgm:t>
        <a:bodyPr/>
        <a:lstStyle/>
        <a:p>
          <a:endParaRPr lang="zh-CN" altLang="en-US"/>
        </a:p>
      </dgm:t>
    </dgm:pt>
    <dgm:pt modelId="{0328F5E7-F0BB-4ADC-87C4-B2F61A62B919}" type="sibTrans" cxnId="{F2ECB240-09C4-4616-A176-321D176250DD}">
      <dgm:prSet/>
      <dgm:spPr/>
      <dgm:t>
        <a:bodyPr/>
        <a:lstStyle/>
        <a:p>
          <a:endParaRPr lang="zh-CN" altLang="en-US"/>
        </a:p>
      </dgm:t>
    </dgm:pt>
    <dgm:pt modelId="{0091B2CC-C13E-4764-B278-1C188667E447}">
      <dgm:prSet custT="1"/>
      <dgm:spPr/>
      <dgm:t>
        <a:bodyPr/>
        <a:lstStyle/>
        <a:p>
          <a:pPr rtl="0"/>
          <a:r>
            <a:rPr lang="zh-CN" altLang="en-US" sz="2400" smtClean="0"/>
            <a:t>零度根轨迹相角条件</a:t>
          </a:r>
          <a:endParaRPr lang="zh-CN" altLang="en-US" sz="2400"/>
        </a:p>
      </dgm:t>
    </dgm:pt>
    <dgm:pt modelId="{AEEFEE87-E1FC-43E8-BC51-5D046D57DBF0}" type="parTrans" cxnId="{776B8426-947B-4F04-9DEF-5558BBBF4FA0}">
      <dgm:prSet/>
      <dgm:spPr/>
      <dgm:t>
        <a:bodyPr/>
        <a:lstStyle/>
        <a:p>
          <a:endParaRPr lang="zh-CN" altLang="en-US"/>
        </a:p>
      </dgm:t>
    </dgm:pt>
    <dgm:pt modelId="{082000E2-DBDB-4A94-9248-AEAFBDCEB750}" type="sibTrans" cxnId="{776B8426-947B-4F04-9DEF-5558BBBF4FA0}">
      <dgm:prSet/>
      <dgm:spPr/>
      <dgm:t>
        <a:bodyPr/>
        <a:lstStyle/>
        <a:p>
          <a:endParaRPr lang="zh-CN" altLang="en-US"/>
        </a:p>
      </dgm:t>
    </dgm:pt>
    <dgm:pt modelId="{825DE7A1-55CD-4453-8866-DE750D32B088}" type="pres">
      <dgm:prSet presAssocID="{1CF9CC3F-082D-46E8-A13A-C2B402F7C1E0}" presName="Name0" presStyleCnt="0">
        <dgm:presLayoutVars>
          <dgm:dir/>
          <dgm:animLvl val="lvl"/>
          <dgm:resizeHandles val="exact"/>
        </dgm:presLayoutVars>
      </dgm:prSet>
      <dgm:spPr/>
      <dgm:t>
        <a:bodyPr/>
        <a:lstStyle/>
        <a:p>
          <a:endParaRPr lang="zh-CN" altLang="en-US"/>
        </a:p>
      </dgm:t>
    </dgm:pt>
    <dgm:pt modelId="{7F0D991C-0B8F-4944-80DB-3874D6070D3C}" type="pres">
      <dgm:prSet presAssocID="{19AB2FC8-D78A-4918-AB47-38FF9E030D8E}" presName="linNode" presStyleCnt="0"/>
      <dgm:spPr/>
    </dgm:pt>
    <dgm:pt modelId="{648C4FEE-0033-4137-9BB6-EFF091B73099}" type="pres">
      <dgm:prSet presAssocID="{19AB2FC8-D78A-4918-AB47-38FF9E030D8E}" presName="parentText" presStyleLbl="node1" presStyleIdx="0" presStyleCnt="2" custScaleX="41055">
        <dgm:presLayoutVars>
          <dgm:chMax val="1"/>
          <dgm:bulletEnabled val="1"/>
        </dgm:presLayoutVars>
      </dgm:prSet>
      <dgm:spPr/>
      <dgm:t>
        <a:bodyPr/>
        <a:lstStyle/>
        <a:p>
          <a:endParaRPr lang="zh-CN" altLang="en-US"/>
        </a:p>
      </dgm:t>
    </dgm:pt>
    <dgm:pt modelId="{F952961A-635B-4D1F-8C68-E072A18384AB}" type="pres">
      <dgm:prSet presAssocID="{19AB2FC8-D78A-4918-AB47-38FF9E030D8E}" presName="descendantText" presStyleLbl="alignAccFollowNode1" presStyleIdx="0" presStyleCnt="2" custScaleX="121460">
        <dgm:presLayoutVars>
          <dgm:bulletEnabled val="1"/>
        </dgm:presLayoutVars>
      </dgm:prSet>
      <dgm:spPr/>
      <dgm:t>
        <a:bodyPr/>
        <a:lstStyle/>
        <a:p>
          <a:endParaRPr lang="zh-CN" altLang="en-US"/>
        </a:p>
      </dgm:t>
    </dgm:pt>
    <dgm:pt modelId="{A2AA98B1-72D3-4C07-8FA2-9855AD9E1C9A}" type="pres">
      <dgm:prSet presAssocID="{9422CC74-47E0-4CB6-95B2-409E71145AE4}" presName="sp" presStyleCnt="0"/>
      <dgm:spPr/>
    </dgm:pt>
    <dgm:pt modelId="{DCA60A53-63C0-46DA-8F1B-EF45F2A5526A}" type="pres">
      <dgm:prSet presAssocID="{3D857AF5-531E-4CB1-BE1C-321FAF155E1A}" presName="linNode" presStyleCnt="0"/>
      <dgm:spPr/>
    </dgm:pt>
    <dgm:pt modelId="{352FB5ED-664F-4E89-AC03-C26B756DB64B}" type="pres">
      <dgm:prSet presAssocID="{3D857AF5-531E-4CB1-BE1C-321FAF155E1A}" presName="parentText" presStyleLbl="node1" presStyleIdx="1" presStyleCnt="2" custScaleX="41055">
        <dgm:presLayoutVars>
          <dgm:chMax val="1"/>
          <dgm:bulletEnabled val="1"/>
        </dgm:presLayoutVars>
      </dgm:prSet>
      <dgm:spPr/>
      <dgm:t>
        <a:bodyPr/>
        <a:lstStyle/>
        <a:p>
          <a:endParaRPr lang="zh-CN" altLang="en-US"/>
        </a:p>
      </dgm:t>
    </dgm:pt>
    <dgm:pt modelId="{4DCBA56C-4587-4987-BE31-3AAC2FB8E5D4}" type="pres">
      <dgm:prSet presAssocID="{3D857AF5-531E-4CB1-BE1C-321FAF155E1A}" presName="descendantText" presStyleLbl="alignAccFollowNode1" presStyleIdx="1" presStyleCnt="2" custScaleX="121460">
        <dgm:presLayoutVars>
          <dgm:bulletEnabled val="1"/>
        </dgm:presLayoutVars>
      </dgm:prSet>
      <dgm:spPr/>
      <dgm:t>
        <a:bodyPr/>
        <a:lstStyle/>
        <a:p>
          <a:endParaRPr lang="zh-CN" altLang="en-US"/>
        </a:p>
      </dgm:t>
    </dgm:pt>
  </dgm:ptLst>
  <dgm:cxnLst>
    <dgm:cxn modelId="{4911F261-F4BF-42F3-A27D-EC7CFF17F4BD}" type="presOf" srcId="{1CF9CC3F-082D-46E8-A13A-C2B402F7C1E0}" destId="{825DE7A1-55CD-4453-8866-DE750D32B088}" srcOrd="0" destOrd="0" presId="urn:microsoft.com/office/officeart/2005/8/layout/vList5"/>
    <dgm:cxn modelId="{D401BC31-A61C-4B8A-AAD3-0628F801721B}" type="presOf" srcId="{19AB2FC8-D78A-4918-AB47-38FF9E030D8E}" destId="{648C4FEE-0033-4137-9BB6-EFF091B73099}" srcOrd="0" destOrd="0" presId="urn:microsoft.com/office/officeart/2005/8/layout/vList5"/>
    <dgm:cxn modelId="{F2ECB240-09C4-4616-A176-321D176250DD}" srcId="{1CF9CC3F-082D-46E8-A13A-C2B402F7C1E0}" destId="{3D857AF5-531E-4CB1-BE1C-321FAF155E1A}" srcOrd="1" destOrd="0" parTransId="{7EED7DD8-8B13-4152-9E78-9160B9FDE740}" sibTransId="{0328F5E7-F0BB-4ADC-87C4-B2F61A62B919}"/>
    <dgm:cxn modelId="{AA6AE54D-5D43-4109-83EE-DF2DEC8AED0F}" type="presOf" srcId="{5E8CFA51-CFCA-459F-B79B-5894EEB54379}" destId="{F952961A-635B-4D1F-8C68-E072A18384AB}" srcOrd="0" destOrd="0" presId="urn:microsoft.com/office/officeart/2005/8/layout/vList5"/>
    <dgm:cxn modelId="{11C6E5F9-7514-4823-9EBA-5FCA8BAD3AEF}" srcId="{19AB2FC8-D78A-4918-AB47-38FF9E030D8E}" destId="{5E8CFA51-CFCA-459F-B79B-5894EEB54379}" srcOrd="0" destOrd="0" parTransId="{76BA3AAF-896B-432A-B878-A08BB3A931B8}" sibTransId="{13396BD5-6D34-4D35-AED2-2DA7B841328B}"/>
    <dgm:cxn modelId="{776B8426-947B-4F04-9DEF-5558BBBF4FA0}" srcId="{3D857AF5-531E-4CB1-BE1C-321FAF155E1A}" destId="{0091B2CC-C13E-4764-B278-1C188667E447}" srcOrd="0" destOrd="0" parTransId="{AEEFEE87-E1FC-43E8-BC51-5D046D57DBF0}" sibTransId="{082000E2-DBDB-4A94-9248-AEAFBDCEB750}"/>
    <dgm:cxn modelId="{7EBDCF59-05C7-4F85-AA04-8914F4046EF8}" type="presOf" srcId="{0091B2CC-C13E-4764-B278-1C188667E447}" destId="{4DCBA56C-4587-4987-BE31-3AAC2FB8E5D4}" srcOrd="0" destOrd="0" presId="urn:microsoft.com/office/officeart/2005/8/layout/vList5"/>
    <dgm:cxn modelId="{608BB70D-FFCA-437B-ABA6-1D34C940EACC}" srcId="{1CF9CC3F-082D-46E8-A13A-C2B402F7C1E0}" destId="{19AB2FC8-D78A-4918-AB47-38FF9E030D8E}" srcOrd="0" destOrd="0" parTransId="{8B423022-C847-4F40-8ACF-5D69A1791A76}" sibTransId="{9422CC74-47E0-4CB6-95B2-409E71145AE4}"/>
    <dgm:cxn modelId="{4FAE2FC8-A940-4CF8-80ED-3456D02F3D90}" type="presOf" srcId="{3D857AF5-531E-4CB1-BE1C-321FAF155E1A}" destId="{352FB5ED-664F-4E89-AC03-C26B756DB64B}" srcOrd="0" destOrd="0" presId="urn:microsoft.com/office/officeart/2005/8/layout/vList5"/>
    <dgm:cxn modelId="{655F70FE-EBC0-4ED6-A26D-0A12BB3CE673}" type="presParOf" srcId="{825DE7A1-55CD-4453-8866-DE750D32B088}" destId="{7F0D991C-0B8F-4944-80DB-3874D6070D3C}" srcOrd="0" destOrd="0" presId="urn:microsoft.com/office/officeart/2005/8/layout/vList5"/>
    <dgm:cxn modelId="{2B474E51-50EC-4A80-BDB8-51403D99BE22}" type="presParOf" srcId="{7F0D991C-0B8F-4944-80DB-3874D6070D3C}" destId="{648C4FEE-0033-4137-9BB6-EFF091B73099}" srcOrd="0" destOrd="0" presId="urn:microsoft.com/office/officeart/2005/8/layout/vList5"/>
    <dgm:cxn modelId="{B5B3E7D0-D112-4A77-95A4-53F77A070D98}" type="presParOf" srcId="{7F0D991C-0B8F-4944-80DB-3874D6070D3C}" destId="{F952961A-635B-4D1F-8C68-E072A18384AB}" srcOrd="1" destOrd="0" presId="urn:microsoft.com/office/officeart/2005/8/layout/vList5"/>
    <dgm:cxn modelId="{3192242E-CB45-446E-9244-73347C2A6616}" type="presParOf" srcId="{825DE7A1-55CD-4453-8866-DE750D32B088}" destId="{A2AA98B1-72D3-4C07-8FA2-9855AD9E1C9A}" srcOrd="1" destOrd="0" presId="urn:microsoft.com/office/officeart/2005/8/layout/vList5"/>
    <dgm:cxn modelId="{A9817B6E-0777-4CA2-8BDE-313EC78BFA54}" type="presParOf" srcId="{825DE7A1-55CD-4453-8866-DE750D32B088}" destId="{DCA60A53-63C0-46DA-8F1B-EF45F2A5526A}" srcOrd="2" destOrd="0" presId="urn:microsoft.com/office/officeart/2005/8/layout/vList5"/>
    <dgm:cxn modelId="{8E5C1DA2-D26D-47ED-951A-ADFAAC124F69}" type="presParOf" srcId="{DCA60A53-63C0-46DA-8F1B-EF45F2A5526A}" destId="{352FB5ED-664F-4E89-AC03-C26B756DB64B}" srcOrd="0" destOrd="0" presId="urn:microsoft.com/office/officeart/2005/8/layout/vList5"/>
    <dgm:cxn modelId="{2F74243E-AD63-4C26-B9D0-048D72B10C1E}" type="presParOf" srcId="{DCA60A53-63C0-46DA-8F1B-EF45F2A5526A}" destId="{4DCBA56C-4587-4987-BE31-3AAC2FB8E5D4}" srcOrd="1"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9DC618F0-A98C-4802-976D-CDAB646D43B4}" type="doc">
      <dgm:prSet loTypeId="urn:microsoft.com/office/officeart/2005/8/layout/list1" loCatId="list" qsTypeId="urn:microsoft.com/office/officeart/2005/8/quickstyle/simple1" qsCatId="simple" csTypeId="urn:microsoft.com/office/officeart/2005/8/colors/colorful3" csCatId="colorful" phldr="1"/>
      <dgm:spPr/>
      <dgm:t>
        <a:bodyPr/>
        <a:lstStyle/>
        <a:p>
          <a:endParaRPr lang="zh-CN" altLang="en-US"/>
        </a:p>
      </dgm:t>
    </dgm:pt>
    <dgm:pt modelId="{EB3D5038-51F7-4DEB-A338-6178C07B2B4A}">
      <dgm:prSet/>
      <dgm:spPr/>
      <dgm:t>
        <a:bodyPr/>
        <a:lstStyle/>
        <a:p>
          <a:pPr rtl="0"/>
          <a:r>
            <a:rPr lang="en-US" b="1" dirty="0" smtClean="0"/>
            <a:t>(1) </a:t>
          </a:r>
          <a:r>
            <a:rPr lang="zh-CN" b="1" dirty="0" smtClean="0"/>
            <a:t>研究系统参数变化对系统性能的影响。</a:t>
          </a:r>
          <a:endParaRPr lang="zh-CN" dirty="0"/>
        </a:p>
      </dgm:t>
    </dgm:pt>
    <dgm:pt modelId="{42C721BE-8C36-440F-AE5D-B5F703B578E7}" type="parTrans" cxnId="{71693583-AE8B-4A3D-B2C1-0CC624F5DB57}">
      <dgm:prSet/>
      <dgm:spPr/>
      <dgm:t>
        <a:bodyPr/>
        <a:lstStyle/>
        <a:p>
          <a:endParaRPr lang="zh-CN" altLang="en-US"/>
        </a:p>
      </dgm:t>
    </dgm:pt>
    <dgm:pt modelId="{88C62D61-0B78-4F66-BD7A-B5D59A5EE994}" type="sibTrans" cxnId="{71693583-AE8B-4A3D-B2C1-0CC624F5DB57}">
      <dgm:prSet/>
      <dgm:spPr/>
      <dgm:t>
        <a:bodyPr/>
        <a:lstStyle/>
        <a:p>
          <a:endParaRPr lang="zh-CN" altLang="en-US"/>
        </a:p>
      </dgm:t>
    </dgm:pt>
    <dgm:pt modelId="{A1FFF40D-3F42-4F39-AA38-7FE6CA6CFB75}">
      <dgm:prSet/>
      <dgm:spPr/>
      <dgm:t>
        <a:bodyPr/>
        <a:lstStyle/>
        <a:p>
          <a:pPr rtl="0"/>
          <a:r>
            <a:rPr lang="zh-CN" b="1" smtClean="0"/>
            <a:t>通过对参数变化引起的根轨迹上对应点（特征根）的变化，可以掌握系统性能的变化。</a:t>
          </a:r>
          <a:endParaRPr lang="zh-CN"/>
        </a:p>
      </dgm:t>
    </dgm:pt>
    <dgm:pt modelId="{6FABC542-8D0E-46B0-93D9-CB369141E780}" type="parTrans" cxnId="{CAFBC655-B2C4-4B83-99FB-A1E776E83617}">
      <dgm:prSet/>
      <dgm:spPr/>
      <dgm:t>
        <a:bodyPr/>
        <a:lstStyle/>
        <a:p>
          <a:endParaRPr lang="zh-CN" altLang="en-US"/>
        </a:p>
      </dgm:t>
    </dgm:pt>
    <dgm:pt modelId="{41D90EA0-DDFF-4D1F-8342-1BD9A519DB62}" type="sibTrans" cxnId="{CAFBC655-B2C4-4B83-99FB-A1E776E83617}">
      <dgm:prSet/>
      <dgm:spPr/>
      <dgm:t>
        <a:bodyPr/>
        <a:lstStyle/>
        <a:p>
          <a:endParaRPr lang="zh-CN" altLang="en-US"/>
        </a:p>
      </dgm:t>
    </dgm:pt>
    <dgm:pt modelId="{38937D19-BDC5-483E-9D97-99936468AF2E}">
      <dgm:prSet/>
      <dgm:spPr/>
      <dgm:t>
        <a:bodyPr/>
        <a:lstStyle/>
        <a:p>
          <a:pPr rtl="0"/>
          <a:r>
            <a:rPr lang="en-US" b="1" dirty="0" smtClean="0"/>
            <a:t>(2) </a:t>
          </a:r>
          <a:r>
            <a:rPr lang="zh-CN" b="1" dirty="0" smtClean="0"/>
            <a:t>研究开环</a:t>
          </a:r>
          <a:r>
            <a:rPr lang="en-US" b="1" dirty="0" smtClean="0"/>
            <a:t>/</a:t>
          </a:r>
          <a:r>
            <a:rPr lang="zh-CN" b="1" dirty="0" smtClean="0"/>
            <a:t>零极点的增减对闭环系统性能的影响。</a:t>
          </a:r>
          <a:endParaRPr lang="zh-CN" dirty="0"/>
        </a:p>
      </dgm:t>
    </dgm:pt>
    <dgm:pt modelId="{1D5FD63F-2442-4F2A-B2A8-9C3D536937D2}" type="parTrans" cxnId="{10FD1332-36C4-4362-9EFC-C10328E57F3E}">
      <dgm:prSet/>
      <dgm:spPr/>
      <dgm:t>
        <a:bodyPr/>
        <a:lstStyle/>
        <a:p>
          <a:endParaRPr lang="zh-CN" altLang="en-US"/>
        </a:p>
      </dgm:t>
    </dgm:pt>
    <dgm:pt modelId="{BADE2EEA-8638-48F6-BDD5-A97C59C1AE64}" type="sibTrans" cxnId="{10FD1332-36C4-4362-9EFC-C10328E57F3E}">
      <dgm:prSet/>
      <dgm:spPr/>
      <dgm:t>
        <a:bodyPr/>
        <a:lstStyle/>
        <a:p>
          <a:endParaRPr lang="zh-CN" altLang="en-US"/>
        </a:p>
      </dgm:t>
    </dgm:pt>
    <dgm:pt modelId="{3BC7C0F2-4C1C-4398-B16A-70F964361209}">
      <dgm:prSet/>
      <dgm:spPr/>
      <dgm:t>
        <a:bodyPr/>
        <a:lstStyle/>
        <a:p>
          <a:pPr rtl="0"/>
          <a:r>
            <a:rPr lang="zh-CN" b="1" smtClean="0"/>
            <a:t>通过增减开环零点</a:t>
          </a:r>
          <a:r>
            <a:rPr lang="en-US" b="1" smtClean="0"/>
            <a:t>/</a:t>
          </a:r>
          <a:r>
            <a:rPr lang="zh-CN" b="1" smtClean="0"/>
            <a:t>极点，可以改变系统的根轨迹，从而可改变系统的性能。</a:t>
          </a:r>
          <a:endParaRPr lang="zh-CN"/>
        </a:p>
      </dgm:t>
    </dgm:pt>
    <dgm:pt modelId="{1894A662-990A-4FC8-8578-5A21F896BFF2}" type="parTrans" cxnId="{B806D972-34E6-41C8-A682-35023D855DC7}">
      <dgm:prSet/>
      <dgm:spPr/>
      <dgm:t>
        <a:bodyPr/>
        <a:lstStyle/>
        <a:p>
          <a:endParaRPr lang="zh-CN" altLang="en-US"/>
        </a:p>
      </dgm:t>
    </dgm:pt>
    <dgm:pt modelId="{FF39154D-8AA9-4F07-B7D1-DEF3166F5302}" type="sibTrans" cxnId="{B806D972-34E6-41C8-A682-35023D855DC7}">
      <dgm:prSet/>
      <dgm:spPr/>
      <dgm:t>
        <a:bodyPr/>
        <a:lstStyle/>
        <a:p>
          <a:endParaRPr lang="zh-CN" altLang="en-US"/>
        </a:p>
      </dgm:t>
    </dgm:pt>
    <dgm:pt modelId="{B3E9B0A0-5F46-4CBC-9C3D-D44BD2EC5216}" type="pres">
      <dgm:prSet presAssocID="{9DC618F0-A98C-4802-976D-CDAB646D43B4}" presName="linear" presStyleCnt="0">
        <dgm:presLayoutVars>
          <dgm:dir/>
          <dgm:animLvl val="lvl"/>
          <dgm:resizeHandles val="exact"/>
        </dgm:presLayoutVars>
      </dgm:prSet>
      <dgm:spPr/>
      <dgm:t>
        <a:bodyPr/>
        <a:lstStyle/>
        <a:p>
          <a:endParaRPr lang="zh-CN" altLang="en-US"/>
        </a:p>
      </dgm:t>
    </dgm:pt>
    <dgm:pt modelId="{3B9F0F35-DA55-4C51-A313-E63B94C7AB80}" type="pres">
      <dgm:prSet presAssocID="{EB3D5038-51F7-4DEB-A338-6178C07B2B4A}" presName="parentLin" presStyleCnt="0"/>
      <dgm:spPr/>
    </dgm:pt>
    <dgm:pt modelId="{17E5BB08-FCF1-4A98-83AF-B100950042F4}" type="pres">
      <dgm:prSet presAssocID="{EB3D5038-51F7-4DEB-A338-6178C07B2B4A}" presName="parentLeftMargin" presStyleLbl="node1" presStyleIdx="0" presStyleCnt="2"/>
      <dgm:spPr/>
      <dgm:t>
        <a:bodyPr/>
        <a:lstStyle/>
        <a:p>
          <a:endParaRPr lang="zh-CN" altLang="en-US"/>
        </a:p>
      </dgm:t>
    </dgm:pt>
    <dgm:pt modelId="{322CEDFA-2273-4BE3-B36F-9532DD909364}" type="pres">
      <dgm:prSet presAssocID="{EB3D5038-51F7-4DEB-A338-6178C07B2B4A}" presName="parentText" presStyleLbl="node1" presStyleIdx="0" presStyleCnt="2">
        <dgm:presLayoutVars>
          <dgm:chMax val="0"/>
          <dgm:bulletEnabled val="1"/>
        </dgm:presLayoutVars>
      </dgm:prSet>
      <dgm:spPr/>
      <dgm:t>
        <a:bodyPr/>
        <a:lstStyle/>
        <a:p>
          <a:endParaRPr lang="zh-CN" altLang="en-US"/>
        </a:p>
      </dgm:t>
    </dgm:pt>
    <dgm:pt modelId="{33E71A79-FB65-43FF-B4C6-5DC127E561A5}" type="pres">
      <dgm:prSet presAssocID="{EB3D5038-51F7-4DEB-A338-6178C07B2B4A}" presName="negativeSpace" presStyleCnt="0"/>
      <dgm:spPr/>
    </dgm:pt>
    <dgm:pt modelId="{7041C31C-4AD0-480F-B34E-B8AA7D0541AA}" type="pres">
      <dgm:prSet presAssocID="{EB3D5038-51F7-4DEB-A338-6178C07B2B4A}" presName="childText" presStyleLbl="conFgAcc1" presStyleIdx="0" presStyleCnt="2">
        <dgm:presLayoutVars>
          <dgm:bulletEnabled val="1"/>
        </dgm:presLayoutVars>
      </dgm:prSet>
      <dgm:spPr/>
      <dgm:t>
        <a:bodyPr/>
        <a:lstStyle/>
        <a:p>
          <a:endParaRPr lang="zh-CN" altLang="en-US"/>
        </a:p>
      </dgm:t>
    </dgm:pt>
    <dgm:pt modelId="{8A8BECEA-AAF2-4A13-A868-0DD88803E0E0}" type="pres">
      <dgm:prSet presAssocID="{88C62D61-0B78-4F66-BD7A-B5D59A5EE994}" presName="spaceBetweenRectangles" presStyleCnt="0"/>
      <dgm:spPr/>
    </dgm:pt>
    <dgm:pt modelId="{5211F38C-23DE-409B-AF24-EF7873DB4F3C}" type="pres">
      <dgm:prSet presAssocID="{38937D19-BDC5-483E-9D97-99936468AF2E}" presName="parentLin" presStyleCnt="0"/>
      <dgm:spPr/>
    </dgm:pt>
    <dgm:pt modelId="{6745768B-8E31-4C74-ADA1-0AA46F85ECEC}" type="pres">
      <dgm:prSet presAssocID="{38937D19-BDC5-483E-9D97-99936468AF2E}" presName="parentLeftMargin" presStyleLbl="node1" presStyleIdx="0" presStyleCnt="2"/>
      <dgm:spPr/>
      <dgm:t>
        <a:bodyPr/>
        <a:lstStyle/>
        <a:p>
          <a:endParaRPr lang="zh-CN" altLang="en-US"/>
        </a:p>
      </dgm:t>
    </dgm:pt>
    <dgm:pt modelId="{E3A96B4C-F329-436F-836D-694AC02D57E7}" type="pres">
      <dgm:prSet presAssocID="{38937D19-BDC5-483E-9D97-99936468AF2E}" presName="parentText" presStyleLbl="node1" presStyleIdx="1" presStyleCnt="2">
        <dgm:presLayoutVars>
          <dgm:chMax val="0"/>
          <dgm:bulletEnabled val="1"/>
        </dgm:presLayoutVars>
      </dgm:prSet>
      <dgm:spPr/>
      <dgm:t>
        <a:bodyPr/>
        <a:lstStyle/>
        <a:p>
          <a:endParaRPr lang="zh-CN" altLang="en-US"/>
        </a:p>
      </dgm:t>
    </dgm:pt>
    <dgm:pt modelId="{549AF4B3-C9BA-45E0-AF2B-291F57460863}" type="pres">
      <dgm:prSet presAssocID="{38937D19-BDC5-483E-9D97-99936468AF2E}" presName="negativeSpace" presStyleCnt="0"/>
      <dgm:spPr/>
    </dgm:pt>
    <dgm:pt modelId="{CA990AF9-D226-47E7-99FE-4ECCDA21D7C1}" type="pres">
      <dgm:prSet presAssocID="{38937D19-BDC5-483E-9D97-99936468AF2E}" presName="childText" presStyleLbl="conFgAcc1" presStyleIdx="1" presStyleCnt="2">
        <dgm:presLayoutVars>
          <dgm:bulletEnabled val="1"/>
        </dgm:presLayoutVars>
      </dgm:prSet>
      <dgm:spPr/>
      <dgm:t>
        <a:bodyPr/>
        <a:lstStyle/>
        <a:p>
          <a:endParaRPr lang="zh-CN" altLang="en-US"/>
        </a:p>
      </dgm:t>
    </dgm:pt>
  </dgm:ptLst>
  <dgm:cxnLst>
    <dgm:cxn modelId="{0B9F57BA-79E8-46E6-8CE5-D050A68AB2EA}" type="presOf" srcId="{9DC618F0-A98C-4802-976D-CDAB646D43B4}" destId="{B3E9B0A0-5F46-4CBC-9C3D-D44BD2EC5216}" srcOrd="0" destOrd="0" presId="urn:microsoft.com/office/officeart/2005/8/layout/list1"/>
    <dgm:cxn modelId="{71693583-AE8B-4A3D-B2C1-0CC624F5DB57}" srcId="{9DC618F0-A98C-4802-976D-CDAB646D43B4}" destId="{EB3D5038-51F7-4DEB-A338-6178C07B2B4A}" srcOrd="0" destOrd="0" parTransId="{42C721BE-8C36-440F-AE5D-B5F703B578E7}" sibTransId="{88C62D61-0B78-4F66-BD7A-B5D59A5EE994}"/>
    <dgm:cxn modelId="{778B2716-FBB5-4291-8D2D-18ED4548C993}" type="presOf" srcId="{EB3D5038-51F7-4DEB-A338-6178C07B2B4A}" destId="{322CEDFA-2273-4BE3-B36F-9532DD909364}" srcOrd="1" destOrd="0" presId="urn:microsoft.com/office/officeart/2005/8/layout/list1"/>
    <dgm:cxn modelId="{CAFBC655-B2C4-4B83-99FB-A1E776E83617}" srcId="{EB3D5038-51F7-4DEB-A338-6178C07B2B4A}" destId="{A1FFF40D-3F42-4F39-AA38-7FE6CA6CFB75}" srcOrd="0" destOrd="0" parTransId="{6FABC542-8D0E-46B0-93D9-CB369141E780}" sibTransId="{41D90EA0-DDFF-4D1F-8342-1BD9A519DB62}"/>
    <dgm:cxn modelId="{FE9A301E-D058-4BCB-9096-06FA23AA864F}" type="presOf" srcId="{EB3D5038-51F7-4DEB-A338-6178C07B2B4A}" destId="{17E5BB08-FCF1-4A98-83AF-B100950042F4}" srcOrd="0" destOrd="0" presId="urn:microsoft.com/office/officeart/2005/8/layout/list1"/>
    <dgm:cxn modelId="{71E88C42-E17A-4178-ADF1-F58057329832}" type="presOf" srcId="{38937D19-BDC5-483E-9D97-99936468AF2E}" destId="{E3A96B4C-F329-436F-836D-694AC02D57E7}" srcOrd="1" destOrd="0" presId="urn:microsoft.com/office/officeart/2005/8/layout/list1"/>
    <dgm:cxn modelId="{4CD0B34E-8EF9-4CD0-AC92-3F62CE6408E3}" type="presOf" srcId="{38937D19-BDC5-483E-9D97-99936468AF2E}" destId="{6745768B-8E31-4C74-ADA1-0AA46F85ECEC}" srcOrd="0" destOrd="0" presId="urn:microsoft.com/office/officeart/2005/8/layout/list1"/>
    <dgm:cxn modelId="{AC704BCF-89C3-4B3A-8124-41CDD69DE01A}" type="presOf" srcId="{A1FFF40D-3F42-4F39-AA38-7FE6CA6CFB75}" destId="{7041C31C-4AD0-480F-B34E-B8AA7D0541AA}" srcOrd="0" destOrd="0" presId="urn:microsoft.com/office/officeart/2005/8/layout/list1"/>
    <dgm:cxn modelId="{68E3ABAA-564F-4714-9CE3-812FA555C129}" type="presOf" srcId="{3BC7C0F2-4C1C-4398-B16A-70F964361209}" destId="{CA990AF9-D226-47E7-99FE-4ECCDA21D7C1}" srcOrd="0" destOrd="0" presId="urn:microsoft.com/office/officeart/2005/8/layout/list1"/>
    <dgm:cxn modelId="{10FD1332-36C4-4362-9EFC-C10328E57F3E}" srcId="{9DC618F0-A98C-4802-976D-CDAB646D43B4}" destId="{38937D19-BDC5-483E-9D97-99936468AF2E}" srcOrd="1" destOrd="0" parTransId="{1D5FD63F-2442-4F2A-B2A8-9C3D536937D2}" sibTransId="{BADE2EEA-8638-48F6-BDD5-A97C59C1AE64}"/>
    <dgm:cxn modelId="{B806D972-34E6-41C8-A682-35023D855DC7}" srcId="{38937D19-BDC5-483E-9D97-99936468AF2E}" destId="{3BC7C0F2-4C1C-4398-B16A-70F964361209}" srcOrd="0" destOrd="0" parTransId="{1894A662-990A-4FC8-8578-5A21F896BFF2}" sibTransId="{FF39154D-8AA9-4F07-B7D1-DEF3166F5302}"/>
    <dgm:cxn modelId="{96B81E31-9699-4844-93FD-09E0D33ECB34}" type="presParOf" srcId="{B3E9B0A0-5F46-4CBC-9C3D-D44BD2EC5216}" destId="{3B9F0F35-DA55-4C51-A313-E63B94C7AB80}" srcOrd="0" destOrd="0" presId="urn:microsoft.com/office/officeart/2005/8/layout/list1"/>
    <dgm:cxn modelId="{565937F0-8B85-426D-ABB2-57FAD87B7EDB}" type="presParOf" srcId="{3B9F0F35-DA55-4C51-A313-E63B94C7AB80}" destId="{17E5BB08-FCF1-4A98-83AF-B100950042F4}" srcOrd="0" destOrd="0" presId="urn:microsoft.com/office/officeart/2005/8/layout/list1"/>
    <dgm:cxn modelId="{0F9CC406-3DFD-4C25-A195-D3F762DEE136}" type="presParOf" srcId="{3B9F0F35-DA55-4C51-A313-E63B94C7AB80}" destId="{322CEDFA-2273-4BE3-B36F-9532DD909364}" srcOrd="1" destOrd="0" presId="urn:microsoft.com/office/officeart/2005/8/layout/list1"/>
    <dgm:cxn modelId="{B232A7B5-0865-45DB-981E-40DF5F54AB8D}" type="presParOf" srcId="{B3E9B0A0-5F46-4CBC-9C3D-D44BD2EC5216}" destId="{33E71A79-FB65-43FF-B4C6-5DC127E561A5}" srcOrd="1" destOrd="0" presId="urn:microsoft.com/office/officeart/2005/8/layout/list1"/>
    <dgm:cxn modelId="{C9B91E55-5459-41B6-9833-59806B381763}" type="presParOf" srcId="{B3E9B0A0-5F46-4CBC-9C3D-D44BD2EC5216}" destId="{7041C31C-4AD0-480F-B34E-B8AA7D0541AA}" srcOrd="2" destOrd="0" presId="urn:microsoft.com/office/officeart/2005/8/layout/list1"/>
    <dgm:cxn modelId="{E188F830-8042-4DBD-8661-0776D1707022}" type="presParOf" srcId="{B3E9B0A0-5F46-4CBC-9C3D-D44BD2EC5216}" destId="{8A8BECEA-AAF2-4A13-A868-0DD88803E0E0}" srcOrd="3" destOrd="0" presId="urn:microsoft.com/office/officeart/2005/8/layout/list1"/>
    <dgm:cxn modelId="{65C018FC-52D6-403B-AE26-E2F38E407AE4}" type="presParOf" srcId="{B3E9B0A0-5F46-4CBC-9C3D-D44BD2EC5216}" destId="{5211F38C-23DE-409B-AF24-EF7873DB4F3C}" srcOrd="4" destOrd="0" presId="urn:microsoft.com/office/officeart/2005/8/layout/list1"/>
    <dgm:cxn modelId="{DCC790D6-9DFA-49B0-B285-89EBB983204C}" type="presParOf" srcId="{5211F38C-23DE-409B-AF24-EF7873DB4F3C}" destId="{6745768B-8E31-4C74-ADA1-0AA46F85ECEC}" srcOrd="0" destOrd="0" presId="urn:microsoft.com/office/officeart/2005/8/layout/list1"/>
    <dgm:cxn modelId="{9D1B61B6-4BD8-476E-B44E-2A0013ED06DA}" type="presParOf" srcId="{5211F38C-23DE-409B-AF24-EF7873DB4F3C}" destId="{E3A96B4C-F329-436F-836D-694AC02D57E7}" srcOrd="1" destOrd="0" presId="urn:microsoft.com/office/officeart/2005/8/layout/list1"/>
    <dgm:cxn modelId="{DCAB5B4C-2084-417E-A161-97D946CC0C5F}" type="presParOf" srcId="{B3E9B0A0-5F46-4CBC-9C3D-D44BD2EC5216}" destId="{549AF4B3-C9BA-45E0-AF2B-291F57460863}" srcOrd="5" destOrd="0" presId="urn:microsoft.com/office/officeart/2005/8/layout/list1"/>
    <dgm:cxn modelId="{A169F917-585B-4295-9FA3-8BA9276F3D02}" type="presParOf" srcId="{B3E9B0A0-5F46-4CBC-9C3D-D44BD2EC5216}" destId="{CA990AF9-D226-47E7-99FE-4ECCDA21D7C1}"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562F25F1-EC48-49E2-9AF3-F32A0DCF9D2C}"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zh-CN" altLang="en-US"/>
        </a:p>
      </dgm:t>
    </dgm:pt>
    <dgm:pt modelId="{D68631DF-D15E-4F3A-B2EF-25C500F45265}">
      <dgm:prSet custT="1"/>
      <dgm:spPr/>
      <dgm:t>
        <a:bodyPr/>
        <a:lstStyle/>
        <a:p>
          <a:pPr rtl="0"/>
          <a:r>
            <a:rPr lang="zh-CN" altLang="en-US" sz="2400" dirty="0" smtClean="0"/>
            <a:t>可见，</a:t>
          </a:r>
          <a:endParaRPr lang="zh-CN" altLang="en-US" sz="2400" dirty="0"/>
        </a:p>
      </dgm:t>
    </dgm:pt>
    <dgm:pt modelId="{586ABF4A-78A0-418C-99B0-1028D192F97E}" type="parTrans" cxnId="{243F9940-FEE3-4C4D-989F-F938AB741A81}">
      <dgm:prSet/>
      <dgm:spPr/>
      <dgm:t>
        <a:bodyPr/>
        <a:lstStyle/>
        <a:p>
          <a:endParaRPr lang="zh-CN" altLang="en-US"/>
        </a:p>
      </dgm:t>
    </dgm:pt>
    <dgm:pt modelId="{EAFC8B80-DBD2-4801-B753-34D5A112C437}" type="sibTrans" cxnId="{243F9940-FEE3-4C4D-989F-F938AB741A81}">
      <dgm:prSet/>
      <dgm:spPr/>
      <dgm:t>
        <a:bodyPr/>
        <a:lstStyle/>
        <a:p>
          <a:endParaRPr lang="zh-CN" altLang="en-US"/>
        </a:p>
      </dgm:t>
    </dgm:pt>
    <dgm:pt modelId="{F9824CE1-CB73-4F5D-8A01-3D860981FE6B}">
      <dgm:prSet custT="1"/>
      <dgm:spPr/>
      <dgm:t>
        <a:bodyPr/>
        <a:lstStyle/>
        <a:p>
          <a:pPr rtl="0"/>
          <a:r>
            <a:rPr lang="zh-CN" sz="1800" smtClean="0"/>
            <a:t>对此例增加开环极点有使根轨迹靠近</a:t>
          </a:r>
          <a:r>
            <a:rPr lang="en-US" sz="1800" smtClean="0"/>
            <a:t>s</a:t>
          </a:r>
          <a:r>
            <a:rPr lang="zh-CN" sz="1800" smtClean="0"/>
            <a:t>平面上虚轴的趋势；增加开环零点有使根轨迹远离</a:t>
          </a:r>
          <a:r>
            <a:rPr lang="en-US" sz="1800" smtClean="0"/>
            <a:t>s</a:t>
          </a:r>
          <a:r>
            <a:rPr lang="zh-CN" sz="1800" smtClean="0"/>
            <a:t>平面上虚轴的趋势。</a:t>
          </a:r>
          <a:endParaRPr lang="zh-CN" sz="1800"/>
        </a:p>
      </dgm:t>
    </dgm:pt>
    <dgm:pt modelId="{702029E4-7E23-45F4-A1CD-1194327517C2}" type="parTrans" cxnId="{638BED50-FF60-49FB-A60E-9DDA3109146C}">
      <dgm:prSet/>
      <dgm:spPr/>
      <dgm:t>
        <a:bodyPr/>
        <a:lstStyle/>
        <a:p>
          <a:endParaRPr lang="zh-CN" altLang="en-US"/>
        </a:p>
      </dgm:t>
    </dgm:pt>
    <dgm:pt modelId="{2E8F1798-8311-4CF8-B6F7-959B2C4BA275}" type="sibTrans" cxnId="{638BED50-FF60-49FB-A60E-9DDA3109146C}">
      <dgm:prSet/>
      <dgm:spPr/>
      <dgm:t>
        <a:bodyPr/>
        <a:lstStyle/>
        <a:p>
          <a:endParaRPr lang="zh-CN" altLang="en-US"/>
        </a:p>
      </dgm:t>
    </dgm:pt>
    <dgm:pt modelId="{B8699C08-4B50-4117-A314-D8D506B070C0}" type="pres">
      <dgm:prSet presAssocID="{562F25F1-EC48-49E2-9AF3-F32A0DCF9D2C}" presName="Name0" presStyleCnt="0">
        <dgm:presLayoutVars>
          <dgm:dir/>
          <dgm:animLvl val="lvl"/>
          <dgm:resizeHandles val="exact"/>
        </dgm:presLayoutVars>
      </dgm:prSet>
      <dgm:spPr/>
      <dgm:t>
        <a:bodyPr/>
        <a:lstStyle/>
        <a:p>
          <a:endParaRPr lang="zh-CN" altLang="en-US"/>
        </a:p>
      </dgm:t>
    </dgm:pt>
    <dgm:pt modelId="{D286149A-81BD-4545-8F3B-BAD0D35A3CED}" type="pres">
      <dgm:prSet presAssocID="{D68631DF-D15E-4F3A-B2EF-25C500F45265}" presName="linNode" presStyleCnt="0"/>
      <dgm:spPr/>
    </dgm:pt>
    <dgm:pt modelId="{A7123F64-821F-4B9D-A419-6D2F50EDD6E7}" type="pres">
      <dgm:prSet presAssocID="{D68631DF-D15E-4F3A-B2EF-25C500F45265}" presName="parentText" presStyleLbl="node1" presStyleIdx="0" presStyleCnt="1" custScaleX="34819">
        <dgm:presLayoutVars>
          <dgm:chMax val="1"/>
          <dgm:bulletEnabled val="1"/>
        </dgm:presLayoutVars>
      </dgm:prSet>
      <dgm:spPr/>
      <dgm:t>
        <a:bodyPr/>
        <a:lstStyle/>
        <a:p>
          <a:endParaRPr lang="zh-CN" altLang="en-US"/>
        </a:p>
      </dgm:t>
    </dgm:pt>
    <dgm:pt modelId="{EB1DD20B-225E-4E08-8FE6-FB3AE69DD0D2}" type="pres">
      <dgm:prSet presAssocID="{D68631DF-D15E-4F3A-B2EF-25C500F45265}" presName="descendantText" presStyleLbl="alignAccFollowNode1" presStyleIdx="0" presStyleCnt="1" custScaleX="132930">
        <dgm:presLayoutVars>
          <dgm:bulletEnabled val="1"/>
        </dgm:presLayoutVars>
      </dgm:prSet>
      <dgm:spPr/>
      <dgm:t>
        <a:bodyPr/>
        <a:lstStyle/>
        <a:p>
          <a:endParaRPr lang="zh-CN" altLang="en-US"/>
        </a:p>
      </dgm:t>
    </dgm:pt>
  </dgm:ptLst>
  <dgm:cxnLst>
    <dgm:cxn modelId="{9BF902A5-68B9-437C-A2D9-EB8CA95C627E}" type="presOf" srcId="{D68631DF-D15E-4F3A-B2EF-25C500F45265}" destId="{A7123F64-821F-4B9D-A419-6D2F50EDD6E7}" srcOrd="0" destOrd="0" presId="urn:microsoft.com/office/officeart/2005/8/layout/vList5"/>
    <dgm:cxn modelId="{EDEF6D6E-5C3D-4FC6-80C3-94DE0E7C30B3}" type="presOf" srcId="{562F25F1-EC48-49E2-9AF3-F32A0DCF9D2C}" destId="{B8699C08-4B50-4117-A314-D8D506B070C0}" srcOrd="0" destOrd="0" presId="urn:microsoft.com/office/officeart/2005/8/layout/vList5"/>
    <dgm:cxn modelId="{D2897BA1-3B0A-4660-BCA9-FDD62098A980}" type="presOf" srcId="{F9824CE1-CB73-4F5D-8A01-3D860981FE6B}" destId="{EB1DD20B-225E-4E08-8FE6-FB3AE69DD0D2}" srcOrd="0" destOrd="0" presId="urn:microsoft.com/office/officeart/2005/8/layout/vList5"/>
    <dgm:cxn modelId="{243F9940-FEE3-4C4D-989F-F938AB741A81}" srcId="{562F25F1-EC48-49E2-9AF3-F32A0DCF9D2C}" destId="{D68631DF-D15E-4F3A-B2EF-25C500F45265}" srcOrd="0" destOrd="0" parTransId="{586ABF4A-78A0-418C-99B0-1028D192F97E}" sibTransId="{EAFC8B80-DBD2-4801-B753-34D5A112C437}"/>
    <dgm:cxn modelId="{638BED50-FF60-49FB-A60E-9DDA3109146C}" srcId="{D68631DF-D15E-4F3A-B2EF-25C500F45265}" destId="{F9824CE1-CB73-4F5D-8A01-3D860981FE6B}" srcOrd="0" destOrd="0" parTransId="{702029E4-7E23-45F4-A1CD-1194327517C2}" sibTransId="{2E8F1798-8311-4CF8-B6F7-959B2C4BA275}"/>
    <dgm:cxn modelId="{CA182DEF-5122-4150-B9B0-3CD7A1347907}" type="presParOf" srcId="{B8699C08-4B50-4117-A314-D8D506B070C0}" destId="{D286149A-81BD-4545-8F3B-BAD0D35A3CED}" srcOrd="0" destOrd="0" presId="urn:microsoft.com/office/officeart/2005/8/layout/vList5"/>
    <dgm:cxn modelId="{E4B7B55F-1DF8-402C-8870-8AAEA08ADE16}" type="presParOf" srcId="{D286149A-81BD-4545-8F3B-BAD0D35A3CED}" destId="{A7123F64-821F-4B9D-A419-6D2F50EDD6E7}" srcOrd="0" destOrd="0" presId="urn:microsoft.com/office/officeart/2005/8/layout/vList5"/>
    <dgm:cxn modelId="{F98644B7-C4CC-4D84-ADAF-8D3D2058E91A}" type="presParOf" srcId="{D286149A-81BD-4545-8F3B-BAD0D35A3CED}" destId="{EB1DD20B-225E-4E08-8FE6-FB3AE69DD0D2}" srcOrd="1" destOrd="0" presId="urn:microsoft.com/office/officeart/2005/8/layout/vList5"/>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FA23CFC-2DC3-40A9-BAF8-3A201BE83A1F}" type="doc">
      <dgm:prSet loTypeId="urn:microsoft.com/office/officeart/2005/8/layout/chevron2" loCatId="list" qsTypeId="urn:microsoft.com/office/officeart/2005/8/quickstyle/simple1" qsCatId="simple" csTypeId="urn:microsoft.com/office/officeart/2005/8/colors/colorful3" csCatId="colorful"/>
      <dgm:spPr/>
      <dgm:t>
        <a:bodyPr/>
        <a:lstStyle/>
        <a:p>
          <a:endParaRPr lang="zh-CN" altLang="en-US"/>
        </a:p>
      </dgm:t>
    </dgm:pt>
    <dgm:pt modelId="{DEEB34D3-77C2-443C-998C-F760D579589A}">
      <dgm:prSet custT="1"/>
      <dgm:spPr/>
      <dgm:t>
        <a:bodyPr/>
        <a:lstStyle/>
        <a:p>
          <a:pPr rtl="0"/>
          <a:r>
            <a:rPr kumimoji="1" lang="en-US" sz="2800" b="1" smtClean="0"/>
            <a:t>(1)</a:t>
          </a:r>
          <a:r>
            <a:rPr kumimoji="1" lang="zh-CN" sz="2800" b="1" smtClean="0"/>
            <a:t> </a:t>
          </a:r>
          <a:endParaRPr lang="zh-CN" sz="2800"/>
        </a:p>
      </dgm:t>
    </dgm:pt>
    <dgm:pt modelId="{B7E88578-BEC8-4D6E-9C41-29C5A4CA5C6A}" type="parTrans" cxnId="{72298048-2962-4758-B0EC-1E09C0FD698A}">
      <dgm:prSet/>
      <dgm:spPr/>
      <dgm:t>
        <a:bodyPr/>
        <a:lstStyle/>
        <a:p>
          <a:endParaRPr lang="zh-CN" altLang="en-US" sz="1600"/>
        </a:p>
      </dgm:t>
    </dgm:pt>
    <dgm:pt modelId="{04407D53-E863-435E-A46A-36253418FAB0}" type="sibTrans" cxnId="{72298048-2962-4758-B0EC-1E09C0FD698A}">
      <dgm:prSet/>
      <dgm:spPr/>
      <dgm:t>
        <a:bodyPr/>
        <a:lstStyle/>
        <a:p>
          <a:endParaRPr lang="zh-CN" altLang="en-US" sz="1600"/>
        </a:p>
      </dgm:t>
    </dgm:pt>
    <dgm:pt modelId="{E2614B15-44AA-4BB7-82D8-8EE5B5D591D0}">
      <dgm:prSet custT="1"/>
      <dgm:spPr/>
      <dgm:t>
        <a:bodyPr/>
        <a:lstStyle/>
        <a:p>
          <a:pPr rtl="0"/>
          <a:r>
            <a:rPr kumimoji="1" lang="zh-CN" altLang="en-US" sz="2400" b="1" dirty="0" smtClean="0"/>
            <a:t>分析结构和参数已知的闭环系统的稳定性和动态响应特性，还可分析参数变化对系统性能的影响。</a:t>
          </a:r>
          <a:endParaRPr lang="zh-CN" altLang="en-US" sz="2400" dirty="0"/>
        </a:p>
      </dgm:t>
    </dgm:pt>
    <dgm:pt modelId="{09A2608D-227D-48A5-99F0-A6EC81DBC491}" type="parTrans" cxnId="{55FD2C93-B8F0-464C-9759-E39B870CBECB}">
      <dgm:prSet/>
      <dgm:spPr/>
      <dgm:t>
        <a:bodyPr/>
        <a:lstStyle/>
        <a:p>
          <a:endParaRPr lang="zh-CN" altLang="en-US" sz="1600"/>
        </a:p>
      </dgm:t>
    </dgm:pt>
    <dgm:pt modelId="{DAD84471-8441-4463-BE66-DE46B35F2305}" type="sibTrans" cxnId="{55FD2C93-B8F0-464C-9759-E39B870CBECB}">
      <dgm:prSet/>
      <dgm:spPr/>
      <dgm:t>
        <a:bodyPr/>
        <a:lstStyle/>
        <a:p>
          <a:endParaRPr lang="zh-CN" altLang="en-US" sz="1600"/>
        </a:p>
      </dgm:t>
    </dgm:pt>
    <dgm:pt modelId="{6466A2D1-6E06-475B-9599-B75DD4FB9AC3}">
      <dgm:prSet custT="1"/>
      <dgm:spPr/>
      <dgm:t>
        <a:bodyPr/>
        <a:lstStyle/>
        <a:p>
          <a:pPr rtl="0"/>
          <a:r>
            <a:rPr kumimoji="1" lang="en-US" sz="2800" b="1" smtClean="0"/>
            <a:t>(2)</a:t>
          </a:r>
          <a:endParaRPr lang="zh-CN" sz="2800"/>
        </a:p>
      </dgm:t>
    </dgm:pt>
    <dgm:pt modelId="{A6294A92-A09C-4A78-BDB7-83EDB44F215C}" type="parTrans" cxnId="{F974A622-C8C8-4FDB-87A6-33F078F5F653}">
      <dgm:prSet/>
      <dgm:spPr/>
      <dgm:t>
        <a:bodyPr/>
        <a:lstStyle/>
        <a:p>
          <a:endParaRPr lang="zh-CN" altLang="en-US" sz="1600"/>
        </a:p>
      </dgm:t>
    </dgm:pt>
    <dgm:pt modelId="{ED08BEFE-0FC0-430C-9BB8-63EBFECD5461}" type="sibTrans" cxnId="{F974A622-C8C8-4FDB-87A6-33F078F5F653}">
      <dgm:prSet/>
      <dgm:spPr/>
      <dgm:t>
        <a:bodyPr/>
        <a:lstStyle/>
        <a:p>
          <a:endParaRPr lang="zh-CN" altLang="en-US" sz="1600"/>
        </a:p>
      </dgm:t>
    </dgm:pt>
    <dgm:pt modelId="{8A37D67B-C65F-48F6-98CD-90C28DD09229}">
      <dgm:prSet custT="1"/>
      <dgm:spPr/>
      <dgm:t>
        <a:bodyPr/>
        <a:lstStyle/>
        <a:p>
          <a:pPr rtl="0"/>
          <a:r>
            <a:rPr kumimoji="1" lang="zh-CN" altLang="en-US" sz="2400" b="1" smtClean="0"/>
            <a:t>在设计控制系统时，可以根据对系统性能指标的要求确定可调整参数以及系统开环零极点的位置。</a:t>
          </a:r>
          <a:endParaRPr lang="zh-CN" altLang="en-US" sz="2400"/>
        </a:p>
      </dgm:t>
    </dgm:pt>
    <dgm:pt modelId="{C96F163E-A8D7-4360-9B43-DE4E1167C473}" type="parTrans" cxnId="{A3854824-6E40-4A03-9C64-81187F6DEE7C}">
      <dgm:prSet/>
      <dgm:spPr/>
      <dgm:t>
        <a:bodyPr/>
        <a:lstStyle/>
        <a:p>
          <a:endParaRPr lang="zh-CN" altLang="en-US" sz="1600"/>
        </a:p>
      </dgm:t>
    </dgm:pt>
    <dgm:pt modelId="{B9709616-0F08-42DB-9E36-1A6ADF123E5C}" type="sibTrans" cxnId="{A3854824-6E40-4A03-9C64-81187F6DEE7C}">
      <dgm:prSet/>
      <dgm:spPr/>
      <dgm:t>
        <a:bodyPr/>
        <a:lstStyle/>
        <a:p>
          <a:endParaRPr lang="zh-CN" altLang="en-US" sz="1600"/>
        </a:p>
      </dgm:t>
    </dgm:pt>
    <dgm:pt modelId="{0BEBD780-B45E-44C2-8C97-8ECAB6F3BCCC}" type="pres">
      <dgm:prSet presAssocID="{AFA23CFC-2DC3-40A9-BAF8-3A201BE83A1F}" presName="linearFlow" presStyleCnt="0">
        <dgm:presLayoutVars>
          <dgm:dir/>
          <dgm:animLvl val="lvl"/>
          <dgm:resizeHandles val="exact"/>
        </dgm:presLayoutVars>
      </dgm:prSet>
      <dgm:spPr/>
      <dgm:t>
        <a:bodyPr/>
        <a:lstStyle/>
        <a:p>
          <a:endParaRPr lang="zh-CN" altLang="en-US"/>
        </a:p>
      </dgm:t>
    </dgm:pt>
    <dgm:pt modelId="{FD2CB947-D466-48DC-85E4-ED02081E17E6}" type="pres">
      <dgm:prSet presAssocID="{DEEB34D3-77C2-443C-998C-F760D579589A}" presName="composite" presStyleCnt="0"/>
      <dgm:spPr/>
    </dgm:pt>
    <dgm:pt modelId="{964E6CB8-2072-41BB-9E9F-363355450EDA}" type="pres">
      <dgm:prSet presAssocID="{DEEB34D3-77C2-443C-998C-F760D579589A}" presName="parentText" presStyleLbl="alignNode1" presStyleIdx="0" presStyleCnt="2">
        <dgm:presLayoutVars>
          <dgm:chMax val="1"/>
          <dgm:bulletEnabled val="1"/>
        </dgm:presLayoutVars>
      </dgm:prSet>
      <dgm:spPr/>
      <dgm:t>
        <a:bodyPr/>
        <a:lstStyle/>
        <a:p>
          <a:endParaRPr lang="zh-CN" altLang="en-US"/>
        </a:p>
      </dgm:t>
    </dgm:pt>
    <dgm:pt modelId="{A1C24501-7F03-4B6C-9C8C-8AC56DEF5828}" type="pres">
      <dgm:prSet presAssocID="{DEEB34D3-77C2-443C-998C-F760D579589A}" presName="descendantText" presStyleLbl="alignAcc1" presStyleIdx="0" presStyleCnt="2">
        <dgm:presLayoutVars>
          <dgm:bulletEnabled val="1"/>
        </dgm:presLayoutVars>
      </dgm:prSet>
      <dgm:spPr/>
      <dgm:t>
        <a:bodyPr/>
        <a:lstStyle/>
        <a:p>
          <a:endParaRPr lang="zh-CN" altLang="en-US"/>
        </a:p>
      </dgm:t>
    </dgm:pt>
    <dgm:pt modelId="{5D656AC8-588F-4596-821A-D0A1D81C9473}" type="pres">
      <dgm:prSet presAssocID="{04407D53-E863-435E-A46A-36253418FAB0}" presName="sp" presStyleCnt="0"/>
      <dgm:spPr/>
    </dgm:pt>
    <dgm:pt modelId="{6F2EC51A-C83F-493C-A52D-6F2E97565A71}" type="pres">
      <dgm:prSet presAssocID="{6466A2D1-6E06-475B-9599-B75DD4FB9AC3}" presName="composite" presStyleCnt="0"/>
      <dgm:spPr/>
    </dgm:pt>
    <dgm:pt modelId="{2563150E-7C81-41BB-BBF8-0F7F9EF38B08}" type="pres">
      <dgm:prSet presAssocID="{6466A2D1-6E06-475B-9599-B75DD4FB9AC3}" presName="parentText" presStyleLbl="alignNode1" presStyleIdx="1" presStyleCnt="2">
        <dgm:presLayoutVars>
          <dgm:chMax val="1"/>
          <dgm:bulletEnabled val="1"/>
        </dgm:presLayoutVars>
      </dgm:prSet>
      <dgm:spPr/>
      <dgm:t>
        <a:bodyPr/>
        <a:lstStyle/>
        <a:p>
          <a:endParaRPr lang="zh-CN" altLang="en-US"/>
        </a:p>
      </dgm:t>
    </dgm:pt>
    <dgm:pt modelId="{A9E15CC6-6F21-4ACC-A1BC-8392C3F76767}" type="pres">
      <dgm:prSet presAssocID="{6466A2D1-6E06-475B-9599-B75DD4FB9AC3}" presName="descendantText" presStyleLbl="alignAcc1" presStyleIdx="1" presStyleCnt="2">
        <dgm:presLayoutVars>
          <dgm:bulletEnabled val="1"/>
        </dgm:presLayoutVars>
      </dgm:prSet>
      <dgm:spPr/>
      <dgm:t>
        <a:bodyPr/>
        <a:lstStyle/>
        <a:p>
          <a:endParaRPr lang="zh-CN" altLang="en-US"/>
        </a:p>
      </dgm:t>
    </dgm:pt>
  </dgm:ptLst>
  <dgm:cxnLst>
    <dgm:cxn modelId="{BE380894-C3EC-4765-921C-2995BB88473D}" type="presOf" srcId="{AFA23CFC-2DC3-40A9-BAF8-3A201BE83A1F}" destId="{0BEBD780-B45E-44C2-8C97-8ECAB6F3BCCC}" srcOrd="0" destOrd="0" presId="urn:microsoft.com/office/officeart/2005/8/layout/chevron2"/>
    <dgm:cxn modelId="{BC83186C-FD2E-4A9C-84E4-3FFA455F6C24}" type="presOf" srcId="{DEEB34D3-77C2-443C-998C-F760D579589A}" destId="{964E6CB8-2072-41BB-9E9F-363355450EDA}" srcOrd="0" destOrd="0" presId="urn:microsoft.com/office/officeart/2005/8/layout/chevron2"/>
    <dgm:cxn modelId="{55FD2C93-B8F0-464C-9759-E39B870CBECB}" srcId="{DEEB34D3-77C2-443C-998C-F760D579589A}" destId="{E2614B15-44AA-4BB7-82D8-8EE5B5D591D0}" srcOrd="0" destOrd="0" parTransId="{09A2608D-227D-48A5-99F0-A6EC81DBC491}" sibTransId="{DAD84471-8441-4463-BE66-DE46B35F2305}"/>
    <dgm:cxn modelId="{F974A622-C8C8-4FDB-87A6-33F078F5F653}" srcId="{AFA23CFC-2DC3-40A9-BAF8-3A201BE83A1F}" destId="{6466A2D1-6E06-475B-9599-B75DD4FB9AC3}" srcOrd="1" destOrd="0" parTransId="{A6294A92-A09C-4A78-BDB7-83EDB44F215C}" sibTransId="{ED08BEFE-0FC0-430C-9BB8-63EBFECD5461}"/>
    <dgm:cxn modelId="{27C6610E-E105-455B-9E93-A116135982D4}" type="presOf" srcId="{8A37D67B-C65F-48F6-98CD-90C28DD09229}" destId="{A9E15CC6-6F21-4ACC-A1BC-8392C3F76767}" srcOrd="0" destOrd="0" presId="urn:microsoft.com/office/officeart/2005/8/layout/chevron2"/>
    <dgm:cxn modelId="{72298048-2962-4758-B0EC-1E09C0FD698A}" srcId="{AFA23CFC-2DC3-40A9-BAF8-3A201BE83A1F}" destId="{DEEB34D3-77C2-443C-998C-F760D579589A}" srcOrd="0" destOrd="0" parTransId="{B7E88578-BEC8-4D6E-9C41-29C5A4CA5C6A}" sibTransId="{04407D53-E863-435E-A46A-36253418FAB0}"/>
    <dgm:cxn modelId="{9EA50C99-6227-4D95-B96E-E45438D28BF7}" type="presOf" srcId="{6466A2D1-6E06-475B-9599-B75DD4FB9AC3}" destId="{2563150E-7C81-41BB-BBF8-0F7F9EF38B08}" srcOrd="0" destOrd="0" presId="urn:microsoft.com/office/officeart/2005/8/layout/chevron2"/>
    <dgm:cxn modelId="{EDA6B3CD-E444-464B-9D1E-A8F8CA22B305}" type="presOf" srcId="{E2614B15-44AA-4BB7-82D8-8EE5B5D591D0}" destId="{A1C24501-7F03-4B6C-9C8C-8AC56DEF5828}" srcOrd="0" destOrd="0" presId="urn:microsoft.com/office/officeart/2005/8/layout/chevron2"/>
    <dgm:cxn modelId="{A3854824-6E40-4A03-9C64-81187F6DEE7C}" srcId="{6466A2D1-6E06-475B-9599-B75DD4FB9AC3}" destId="{8A37D67B-C65F-48F6-98CD-90C28DD09229}" srcOrd="0" destOrd="0" parTransId="{C96F163E-A8D7-4360-9B43-DE4E1167C473}" sibTransId="{B9709616-0F08-42DB-9E36-1A6ADF123E5C}"/>
    <dgm:cxn modelId="{2C0B9B74-64D1-4A53-A627-0D6238B26153}" type="presParOf" srcId="{0BEBD780-B45E-44C2-8C97-8ECAB6F3BCCC}" destId="{FD2CB947-D466-48DC-85E4-ED02081E17E6}" srcOrd="0" destOrd="0" presId="urn:microsoft.com/office/officeart/2005/8/layout/chevron2"/>
    <dgm:cxn modelId="{127414C6-B579-4792-8C10-F0CCC1320C11}" type="presParOf" srcId="{FD2CB947-D466-48DC-85E4-ED02081E17E6}" destId="{964E6CB8-2072-41BB-9E9F-363355450EDA}" srcOrd="0" destOrd="0" presId="urn:microsoft.com/office/officeart/2005/8/layout/chevron2"/>
    <dgm:cxn modelId="{8ED64853-38E0-475E-82D6-F6C96E5696C2}" type="presParOf" srcId="{FD2CB947-D466-48DC-85E4-ED02081E17E6}" destId="{A1C24501-7F03-4B6C-9C8C-8AC56DEF5828}" srcOrd="1" destOrd="0" presId="urn:microsoft.com/office/officeart/2005/8/layout/chevron2"/>
    <dgm:cxn modelId="{0E4139D2-F5C1-42FC-8A9F-6A953B1D9F03}" type="presParOf" srcId="{0BEBD780-B45E-44C2-8C97-8ECAB6F3BCCC}" destId="{5D656AC8-588F-4596-821A-D0A1D81C9473}" srcOrd="1" destOrd="0" presId="urn:microsoft.com/office/officeart/2005/8/layout/chevron2"/>
    <dgm:cxn modelId="{D643D6E5-58A7-468B-B250-15D6DB90E412}" type="presParOf" srcId="{0BEBD780-B45E-44C2-8C97-8ECAB6F3BCCC}" destId="{6F2EC51A-C83F-493C-A52D-6F2E97565A71}" srcOrd="2" destOrd="0" presId="urn:microsoft.com/office/officeart/2005/8/layout/chevron2"/>
    <dgm:cxn modelId="{8C4E4A29-AB26-406D-BC70-349AA7682E33}" type="presParOf" srcId="{6F2EC51A-C83F-493C-A52D-6F2E97565A71}" destId="{2563150E-7C81-41BB-BBF8-0F7F9EF38B08}" srcOrd="0" destOrd="0" presId="urn:microsoft.com/office/officeart/2005/8/layout/chevron2"/>
    <dgm:cxn modelId="{D6CE12FD-3547-431A-8506-BDA3C626D0CB}" type="presParOf" srcId="{6F2EC51A-C83F-493C-A52D-6F2E97565A71}" destId="{A9E15CC6-6F21-4ACC-A1BC-8392C3F76767}"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2A5EA30-E81D-4F39-9498-4CADE121CEF9}" type="doc">
      <dgm:prSet loTypeId="urn:microsoft.com/office/officeart/2005/8/layout/vList5" loCatId="list" qsTypeId="urn:microsoft.com/office/officeart/2005/8/quickstyle/simple1" qsCatId="simple" csTypeId="urn:microsoft.com/office/officeart/2005/8/colors/colorful4" csCatId="colorful" phldr="1"/>
      <dgm:spPr/>
      <dgm:t>
        <a:bodyPr/>
        <a:lstStyle/>
        <a:p>
          <a:endParaRPr lang="zh-CN" altLang="en-US"/>
        </a:p>
      </dgm:t>
    </dgm:pt>
    <dgm:pt modelId="{43162E65-36EB-4566-8118-4CE9B79BC02B}">
      <dgm:prSet custT="1"/>
      <dgm:spPr/>
      <dgm:t>
        <a:bodyPr/>
        <a:lstStyle/>
        <a:p>
          <a:pPr rtl="0"/>
          <a:r>
            <a:rPr lang="zh-CN" altLang="en-US" sz="2800" dirty="0" smtClean="0"/>
            <a:t>问题：</a:t>
          </a:r>
          <a:endParaRPr lang="zh-CN" altLang="en-US" sz="2800" dirty="0"/>
        </a:p>
      </dgm:t>
    </dgm:pt>
    <dgm:pt modelId="{F14A3CFF-7ACD-46C3-9E48-79CB06B87836}" type="parTrans" cxnId="{BF086FB1-8351-434B-9630-072AD8D3E980}">
      <dgm:prSet/>
      <dgm:spPr/>
      <dgm:t>
        <a:bodyPr/>
        <a:lstStyle/>
        <a:p>
          <a:endParaRPr lang="zh-CN" altLang="en-US"/>
        </a:p>
      </dgm:t>
    </dgm:pt>
    <dgm:pt modelId="{30BEC925-713A-41B6-82D5-39E8F9B0894E}" type="sibTrans" cxnId="{BF086FB1-8351-434B-9630-072AD8D3E980}">
      <dgm:prSet/>
      <dgm:spPr/>
      <dgm:t>
        <a:bodyPr/>
        <a:lstStyle/>
        <a:p>
          <a:endParaRPr lang="zh-CN" altLang="en-US"/>
        </a:p>
      </dgm:t>
    </dgm:pt>
    <dgm:pt modelId="{1E88FCFE-298C-48AF-8905-5DD395D37A59}">
      <dgm:prSet/>
      <dgm:spPr/>
      <dgm:t>
        <a:bodyPr/>
        <a:lstStyle/>
        <a:p>
          <a:pPr rtl="0"/>
          <a:r>
            <a:rPr lang="zh-CN" u="none" dirty="0" smtClean="0"/>
            <a:t>已知闭环系统的开环传递函数，当开环增益</a:t>
          </a:r>
          <a:r>
            <a:rPr lang="en-US" u="none" dirty="0" smtClean="0"/>
            <a:t>K=0→∞</a:t>
          </a:r>
          <a:r>
            <a:rPr lang="zh-CN" u="none" dirty="0" smtClean="0"/>
            <a:t>时如何绘制出系统的根轨迹。</a:t>
          </a:r>
          <a:endParaRPr lang="zh-CN" u="none" dirty="0"/>
        </a:p>
      </dgm:t>
    </dgm:pt>
    <dgm:pt modelId="{470A96A6-CE8F-43B4-905D-D842649B6D50}" type="parTrans" cxnId="{B0433040-5541-4173-A138-EF1C54E565AB}">
      <dgm:prSet/>
      <dgm:spPr/>
      <dgm:t>
        <a:bodyPr/>
        <a:lstStyle/>
        <a:p>
          <a:endParaRPr lang="zh-CN" altLang="en-US"/>
        </a:p>
      </dgm:t>
    </dgm:pt>
    <dgm:pt modelId="{2672FFC8-38A8-40A8-A174-87321495392A}" type="sibTrans" cxnId="{B0433040-5541-4173-A138-EF1C54E565AB}">
      <dgm:prSet/>
      <dgm:spPr/>
      <dgm:t>
        <a:bodyPr/>
        <a:lstStyle/>
        <a:p>
          <a:endParaRPr lang="zh-CN" altLang="en-US"/>
        </a:p>
      </dgm:t>
    </dgm:pt>
    <dgm:pt modelId="{61F6F64A-C013-4E10-97D9-C158AE5DB519}" type="pres">
      <dgm:prSet presAssocID="{D2A5EA30-E81D-4F39-9498-4CADE121CEF9}" presName="Name0" presStyleCnt="0">
        <dgm:presLayoutVars>
          <dgm:dir/>
          <dgm:animLvl val="lvl"/>
          <dgm:resizeHandles val="exact"/>
        </dgm:presLayoutVars>
      </dgm:prSet>
      <dgm:spPr/>
      <dgm:t>
        <a:bodyPr/>
        <a:lstStyle/>
        <a:p>
          <a:endParaRPr lang="zh-CN" altLang="en-US"/>
        </a:p>
      </dgm:t>
    </dgm:pt>
    <dgm:pt modelId="{8EACC7D2-475B-4409-A95F-760CB1EEADBE}" type="pres">
      <dgm:prSet presAssocID="{43162E65-36EB-4566-8118-4CE9B79BC02B}" presName="linNode" presStyleCnt="0"/>
      <dgm:spPr/>
    </dgm:pt>
    <dgm:pt modelId="{D72A400C-EBE0-43E0-9692-111C734873DD}" type="pres">
      <dgm:prSet presAssocID="{43162E65-36EB-4566-8118-4CE9B79BC02B}" presName="parentText" presStyleLbl="node1" presStyleIdx="0" presStyleCnt="1" custScaleX="52317">
        <dgm:presLayoutVars>
          <dgm:chMax val="1"/>
          <dgm:bulletEnabled val="1"/>
        </dgm:presLayoutVars>
      </dgm:prSet>
      <dgm:spPr/>
      <dgm:t>
        <a:bodyPr/>
        <a:lstStyle/>
        <a:p>
          <a:endParaRPr lang="zh-CN" altLang="en-US"/>
        </a:p>
      </dgm:t>
    </dgm:pt>
    <dgm:pt modelId="{505AFCA6-E629-40D3-BBA2-0E571D81E777}" type="pres">
      <dgm:prSet presAssocID="{43162E65-36EB-4566-8118-4CE9B79BC02B}" presName="descendantText" presStyleLbl="alignAccFollowNode1" presStyleIdx="0" presStyleCnt="1" custScaleX="135920">
        <dgm:presLayoutVars>
          <dgm:bulletEnabled val="1"/>
        </dgm:presLayoutVars>
      </dgm:prSet>
      <dgm:spPr/>
      <dgm:t>
        <a:bodyPr/>
        <a:lstStyle/>
        <a:p>
          <a:endParaRPr lang="zh-CN" altLang="en-US"/>
        </a:p>
      </dgm:t>
    </dgm:pt>
  </dgm:ptLst>
  <dgm:cxnLst>
    <dgm:cxn modelId="{BF086FB1-8351-434B-9630-072AD8D3E980}" srcId="{D2A5EA30-E81D-4F39-9498-4CADE121CEF9}" destId="{43162E65-36EB-4566-8118-4CE9B79BC02B}" srcOrd="0" destOrd="0" parTransId="{F14A3CFF-7ACD-46C3-9E48-79CB06B87836}" sibTransId="{30BEC925-713A-41B6-82D5-39E8F9B0894E}"/>
    <dgm:cxn modelId="{E92162E5-C8A7-4B91-8394-BAB26BAC2462}" type="presOf" srcId="{43162E65-36EB-4566-8118-4CE9B79BC02B}" destId="{D72A400C-EBE0-43E0-9692-111C734873DD}" srcOrd="0" destOrd="0" presId="urn:microsoft.com/office/officeart/2005/8/layout/vList5"/>
    <dgm:cxn modelId="{C1FE6A7E-7605-4AC9-872C-3AC06D1BA52F}" type="presOf" srcId="{1E88FCFE-298C-48AF-8905-5DD395D37A59}" destId="{505AFCA6-E629-40D3-BBA2-0E571D81E777}" srcOrd="0" destOrd="0" presId="urn:microsoft.com/office/officeart/2005/8/layout/vList5"/>
    <dgm:cxn modelId="{B0433040-5541-4173-A138-EF1C54E565AB}" srcId="{43162E65-36EB-4566-8118-4CE9B79BC02B}" destId="{1E88FCFE-298C-48AF-8905-5DD395D37A59}" srcOrd="0" destOrd="0" parTransId="{470A96A6-CE8F-43B4-905D-D842649B6D50}" sibTransId="{2672FFC8-38A8-40A8-A174-87321495392A}"/>
    <dgm:cxn modelId="{5692C525-1BF7-4D21-B9B5-7A82AC75FB0D}" type="presOf" srcId="{D2A5EA30-E81D-4F39-9498-4CADE121CEF9}" destId="{61F6F64A-C013-4E10-97D9-C158AE5DB519}" srcOrd="0" destOrd="0" presId="urn:microsoft.com/office/officeart/2005/8/layout/vList5"/>
    <dgm:cxn modelId="{D8DE2D20-B9B6-48FF-ACB0-F489774DD19F}" type="presParOf" srcId="{61F6F64A-C013-4E10-97D9-C158AE5DB519}" destId="{8EACC7D2-475B-4409-A95F-760CB1EEADBE}" srcOrd="0" destOrd="0" presId="urn:microsoft.com/office/officeart/2005/8/layout/vList5"/>
    <dgm:cxn modelId="{6D47FB9B-95BF-4552-B219-C4D0C5668DEA}" type="presParOf" srcId="{8EACC7D2-475B-4409-A95F-760CB1EEADBE}" destId="{D72A400C-EBE0-43E0-9692-111C734873DD}" srcOrd="0" destOrd="0" presId="urn:microsoft.com/office/officeart/2005/8/layout/vList5"/>
    <dgm:cxn modelId="{D2805762-827F-409B-9A87-54144D79ABD7}" type="presParOf" srcId="{8EACC7D2-475B-4409-A95F-760CB1EEADBE}" destId="{505AFCA6-E629-40D3-BBA2-0E571D81E777}"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C97B5EE-0284-4BBD-888B-F797AB5D353E}" type="doc">
      <dgm:prSet loTypeId="urn:microsoft.com/office/officeart/2005/8/layout/process5" loCatId="process" qsTypeId="urn:microsoft.com/office/officeart/2005/8/quickstyle/simple1" qsCatId="simple" csTypeId="urn:microsoft.com/office/officeart/2005/8/colors/colorful3" csCatId="colorful" phldr="1"/>
      <dgm:spPr/>
      <dgm:t>
        <a:bodyPr/>
        <a:lstStyle/>
        <a:p>
          <a:endParaRPr lang="zh-CN" altLang="en-US"/>
        </a:p>
      </dgm:t>
    </dgm:pt>
    <dgm:pt modelId="{9711A168-DE7A-4163-9101-560C7A5076D4}">
      <dgm:prSet/>
      <dgm:spPr/>
      <dgm:t>
        <a:bodyPr/>
        <a:lstStyle/>
        <a:p>
          <a:pPr rtl="0"/>
          <a:r>
            <a:rPr lang="en-US" smtClean="0"/>
            <a:t>(1)</a:t>
          </a:r>
          <a:endParaRPr lang="zh-CN"/>
        </a:p>
      </dgm:t>
    </dgm:pt>
    <dgm:pt modelId="{BB8A9C9A-F0C2-4F6A-AC9C-4BA9FAD89038}" type="parTrans" cxnId="{0976C331-AB99-4174-92F1-511CE04EED4C}">
      <dgm:prSet/>
      <dgm:spPr/>
      <dgm:t>
        <a:bodyPr/>
        <a:lstStyle/>
        <a:p>
          <a:endParaRPr lang="zh-CN" altLang="en-US"/>
        </a:p>
      </dgm:t>
    </dgm:pt>
    <dgm:pt modelId="{2C8F33F0-D1FB-408A-B365-C2C472D956D8}" type="sibTrans" cxnId="{0976C331-AB99-4174-92F1-511CE04EED4C}">
      <dgm:prSet/>
      <dgm:spPr/>
      <dgm:t>
        <a:bodyPr/>
        <a:lstStyle/>
        <a:p>
          <a:endParaRPr lang="zh-CN" altLang="en-US"/>
        </a:p>
      </dgm:t>
    </dgm:pt>
    <dgm:pt modelId="{F24F5A4B-F563-430D-8A92-1AF8FA734166}">
      <dgm:prSet/>
      <dgm:spPr/>
      <dgm:t>
        <a:bodyPr/>
        <a:lstStyle/>
        <a:p>
          <a:pPr rtl="0"/>
          <a:r>
            <a:rPr lang="zh-CN" dirty="0" smtClean="0"/>
            <a:t>在</a:t>
          </a:r>
          <a:r>
            <a:rPr lang="en-US" altLang="zh-CN" dirty="0" smtClean="0"/>
            <a:t> </a:t>
          </a:r>
          <a:r>
            <a:rPr lang="en-US" b="1" dirty="0" smtClean="0">
              <a:latin typeface="+mj-ea"/>
              <a:ea typeface="+mj-ea"/>
            </a:rPr>
            <a:t>s </a:t>
          </a:r>
          <a:r>
            <a:rPr lang="zh-CN" dirty="0" smtClean="0"/>
            <a:t>平面上标注出开环零点、极点；</a:t>
          </a:r>
          <a:endParaRPr lang="zh-CN" dirty="0"/>
        </a:p>
      </dgm:t>
    </dgm:pt>
    <dgm:pt modelId="{1162AE3D-3E21-4067-998A-B57330AFAC5B}" type="parTrans" cxnId="{ED0353E6-C4F2-4468-A8C7-1E88B2021B13}">
      <dgm:prSet/>
      <dgm:spPr/>
      <dgm:t>
        <a:bodyPr/>
        <a:lstStyle/>
        <a:p>
          <a:endParaRPr lang="zh-CN" altLang="en-US"/>
        </a:p>
      </dgm:t>
    </dgm:pt>
    <dgm:pt modelId="{6D4BD43A-CB04-42B7-BF59-F7644E5506D0}" type="sibTrans" cxnId="{ED0353E6-C4F2-4468-A8C7-1E88B2021B13}">
      <dgm:prSet/>
      <dgm:spPr/>
      <dgm:t>
        <a:bodyPr/>
        <a:lstStyle/>
        <a:p>
          <a:endParaRPr lang="zh-CN" altLang="en-US"/>
        </a:p>
      </dgm:t>
    </dgm:pt>
    <dgm:pt modelId="{E93BC22B-2509-4595-B45E-2332A94141FC}">
      <dgm:prSet/>
      <dgm:spPr/>
      <dgm:t>
        <a:bodyPr/>
        <a:lstStyle/>
        <a:p>
          <a:pPr rtl="0"/>
          <a:r>
            <a:rPr lang="en-US" smtClean="0"/>
            <a:t>(2)</a:t>
          </a:r>
          <a:endParaRPr lang="zh-CN"/>
        </a:p>
      </dgm:t>
    </dgm:pt>
    <dgm:pt modelId="{DBD7CDA0-4C3D-4C63-ACF9-82F72163A0E0}" type="parTrans" cxnId="{DD990755-0889-4BDE-8BFF-5D1EED492F56}">
      <dgm:prSet/>
      <dgm:spPr/>
      <dgm:t>
        <a:bodyPr/>
        <a:lstStyle/>
        <a:p>
          <a:endParaRPr lang="zh-CN" altLang="en-US"/>
        </a:p>
      </dgm:t>
    </dgm:pt>
    <dgm:pt modelId="{DF2F505C-9F17-421B-8D87-6E03D084FCA2}" type="sibTrans" cxnId="{DD990755-0889-4BDE-8BFF-5D1EED492F56}">
      <dgm:prSet/>
      <dgm:spPr/>
      <dgm:t>
        <a:bodyPr/>
        <a:lstStyle/>
        <a:p>
          <a:endParaRPr lang="zh-CN" altLang="en-US"/>
        </a:p>
      </dgm:t>
    </dgm:pt>
    <dgm:pt modelId="{62677B63-F953-480E-9EAA-68717470D472}">
      <dgm:prSet/>
      <dgm:spPr/>
      <dgm:t>
        <a:bodyPr/>
        <a:lstStyle/>
        <a:p>
          <a:pPr rtl="0"/>
          <a:r>
            <a:rPr lang="zh-CN" dirty="0" smtClean="0"/>
            <a:t>在复平面上试探性的确定出满足相角条件的点</a:t>
          </a:r>
          <a:r>
            <a:rPr lang="en-US" altLang="zh-CN" dirty="0" smtClean="0"/>
            <a:t> </a:t>
          </a:r>
          <a:r>
            <a:rPr lang="en-US" b="1" dirty="0" smtClean="0">
              <a:latin typeface="+mj-ea"/>
              <a:ea typeface="+mj-ea"/>
            </a:rPr>
            <a:t>s </a:t>
          </a:r>
          <a:r>
            <a:rPr lang="zh-CN" dirty="0" smtClean="0"/>
            <a:t>，并将这些点连成曲线；</a:t>
          </a:r>
          <a:endParaRPr lang="zh-CN" dirty="0"/>
        </a:p>
      </dgm:t>
    </dgm:pt>
    <dgm:pt modelId="{73A86F97-8B01-429A-BB05-42E67B245E36}" type="parTrans" cxnId="{5326FB74-36E7-458C-9CA7-9F9059D182B4}">
      <dgm:prSet/>
      <dgm:spPr/>
      <dgm:t>
        <a:bodyPr/>
        <a:lstStyle/>
        <a:p>
          <a:endParaRPr lang="zh-CN" altLang="en-US"/>
        </a:p>
      </dgm:t>
    </dgm:pt>
    <dgm:pt modelId="{859C6FAA-E1C2-4B0E-BFF5-C6FE37973094}" type="sibTrans" cxnId="{5326FB74-36E7-458C-9CA7-9F9059D182B4}">
      <dgm:prSet/>
      <dgm:spPr/>
      <dgm:t>
        <a:bodyPr/>
        <a:lstStyle/>
        <a:p>
          <a:endParaRPr lang="zh-CN" altLang="en-US"/>
        </a:p>
      </dgm:t>
    </dgm:pt>
    <dgm:pt modelId="{B3B6B83A-BCC5-4CC8-A7B2-53AE46683273}">
      <dgm:prSet/>
      <dgm:spPr/>
      <dgm:t>
        <a:bodyPr/>
        <a:lstStyle/>
        <a:p>
          <a:pPr rtl="0"/>
          <a:r>
            <a:rPr lang="en-US" smtClean="0"/>
            <a:t>(3)</a:t>
          </a:r>
          <a:endParaRPr lang="zh-CN"/>
        </a:p>
      </dgm:t>
    </dgm:pt>
    <dgm:pt modelId="{D6A66388-E930-4719-8FF2-3196AF619D06}" type="parTrans" cxnId="{EBB5CB0C-080D-4BF9-A487-BF7C686446FC}">
      <dgm:prSet/>
      <dgm:spPr/>
      <dgm:t>
        <a:bodyPr/>
        <a:lstStyle/>
        <a:p>
          <a:endParaRPr lang="zh-CN" altLang="en-US"/>
        </a:p>
      </dgm:t>
    </dgm:pt>
    <dgm:pt modelId="{159F6A2E-1887-4E0B-BCB7-54B22358EB4C}" type="sibTrans" cxnId="{EBB5CB0C-080D-4BF9-A487-BF7C686446FC}">
      <dgm:prSet/>
      <dgm:spPr/>
      <dgm:t>
        <a:bodyPr/>
        <a:lstStyle/>
        <a:p>
          <a:endParaRPr lang="zh-CN" altLang="en-US"/>
        </a:p>
      </dgm:t>
    </dgm:pt>
    <dgm:pt modelId="{5480CDA9-4777-461F-8482-4C7DFF497EB9}">
      <dgm:prSet/>
      <dgm:spPr/>
      <dgm:t>
        <a:bodyPr/>
        <a:lstStyle/>
        <a:p>
          <a:pPr rtl="0"/>
          <a:r>
            <a:rPr lang="zh-CN" smtClean="0"/>
            <a:t>根据需要，用幅值条件确定根轨迹上某点对应的</a:t>
          </a:r>
          <a:r>
            <a:rPr lang="en-US" smtClean="0"/>
            <a:t>K</a:t>
          </a:r>
          <a:r>
            <a:rPr lang="zh-CN" smtClean="0"/>
            <a:t>值。</a:t>
          </a:r>
          <a:endParaRPr lang="zh-CN"/>
        </a:p>
      </dgm:t>
    </dgm:pt>
    <dgm:pt modelId="{D48D5B66-E916-415D-8A91-038090288B40}" type="parTrans" cxnId="{31C6D755-5909-429F-AFD2-FF364044C6B1}">
      <dgm:prSet/>
      <dgm:spPr/>
      <dgm:t>
        <a:bodyPr/>
        <a:lstStyle/>
        <a:p>
          <a:endParaRPr lang="zh-CN" altLang="en-US"/>
        </a:p>
      </dgm:t>
    </dgm:pt>
    <dgm:pt modelId="{EAB6BEB6-C3FA-498C-A18C-9C7857C2CE49}" type="sibTrans" cxnId="{31C6D755-5909-429F-AFD2-FF364044C6B1}">
      <dgm:prSet/>
      <dgm:spPr/>
      <dgm:t>
        <a:bodyPr/>
        <a:lstStyle/>
        <a:p>
          <a:endParaRPr lang="zh-CN" altLang="en-US"/>
        </a:p>
      </dgm:t>
    </dgm:pt>
    <dgm:pt modelId="{D0C9BE90-9B4E-4AC7-909E-1F45C2C309F0}" type="pres">
      <dgm:prSet presAssocID="{7C97B5EE-0284-4BBD-888B-F797AB5D353E}" presName="diagram" presStyleCnt="0">
        <dgm:presLayoutVars>
          <dgm:dir/>
          <dgm:resizeHandles val="exact"/>
        </dgm:presLayoutVars>
      </dgm:prSet>
      <dgm:spPr/>
      <dgm:t>
        <a:bodyPr/>
        <a:lstStyle/>
        <a:p>
          <a:endParaRPr lang="zh-CN" altLang="en-US"/>
        </a:p>
      </dgm:t>
    </dgm:pt>
    <dgm:pt modelId="{B5A3C421-AB1D-4F05-B09B-FC4717289867}" type="pres">
      <dgm:prSet presAssocID="{9711A168-DE7A-4163-9101-560C7A5076D4}" presName="node" presStyleLbl="node1" presStyleIdx="0" presStyleCnt="3">
        <dgm:presLayoutVars>
          <dgm:bulletEnabled val="1"/>
        </dgm:presLayoutVars>
      </dgm:prSet>
      <dgm:spPr/>
      <dgm:t>
        <a:bodyPr/>
        <a:lstStyle/>
        <a:p>
          <a:endParaRPr lang="zh-CN" altLang="en-US"/>
        </a:p>
      </dgm:t>
    </dgm:pt>
    <dgm:pt modelId="{35A70033-C9AC-4892-BB07-9C83BD660E1E}" type="pres">
      <dgm:prSet presAssocID="{2C8F33F0-D1FB-408A-B365-C2C472D956D8}" presName="sibTrans" presStyleLbl="sibTrans2D1" presStyleIdx="0" presStyleCnt="2"/>
      <dgm:spPr/>
      <dgm:t>
        <a:bodyPr/>
        <a:lstStyle/>
        <a:p>
          <a:endParaRPr lang="zh-CN" altLang="en-US"/>
        </a:p>
      </dgm:t>
    </dgm:pt>
    <dgm:pt modelId="{08D21BD7-997E-4339-AE6E-4D820B6C9A69}" type="pres">
      <dgm:prSet presAssocID="{2C8F33F0-D1FB-408A-B365-C2C472D956D8}" presName="connectorText" presStyleLbl="sibTrans2D1" presStyleIdx="0" presStyleCnt="2"/>
      <dgm:spPr/>
      <dgm:t>
        <a:bodyPr/>
        <a:lstStyle/>
        <a:p>
          <a:endParaRPr lang="zh-CN" altLang="en-US"/>
        </a:p>
      </dgm:t>
    </dgm:pt>
    <dgm:pt modelId="{05911808-4C2F-479C-A782-C774FE1B32BA}" type="pres">
      <dgm:prSet presAssocID="{E93BC22B-2509-4595-B45E-2332A94141FC}" presName="node" presStyleLbl="node1" presStyleIdx="1" presStyleCnt="3">
        <dgm:presLayoutVars>
          <dgm:bulletEnabled val="1"/>
        </dgm:presLayoutVars>
      </dgm:prSet>
      <dgm:spPr/>
      <dgm:t>
        <a:bodyPr/>
        <a:lstStyle/>
        <a:p>
          <a:endParaRPr lang="zh-CN" altLang="en-US"/>
        </a:p>
      </dgm:t>
    </dgm:pt>
    <dgm:pt modelId="{B1353575-D883-4329-BAAD-A38405D799BA}" type="pres">
      <dgm:prSet presAssocID="{DF2F505C-9F17-421B-8D87-6E03D084FCA2}" presName="sibTrans" presStyleLbl="sibTrans2D1" presStyleIdx="1" presStyleCnt="2"/>
      <dgm:spPr/>
      <dgm:t>
        <a:bodyPr/>
        <a:lstStyle/>
        <a:p>
          <a:endParaRPr lang="zh-CN" altLang="en-US"/>
        </a:p>
      </dgm:t>
    </dgm:pt>
    <dgm:pt modelId="{08BADD8A-33D0-449F-9FCE-CEE5DB79898F}" type="pres">
      <dgm:prSet presAssocID="{DF2F505C-9F17-421B-8D87-6E03D084FCA2}" presName="connectorText" presStyleLbl="sibTrans2D1" presStyleIdx="1" presStyleCnt="2"/>
      <dgm:spPr/>
      <dgm:t>
        <a:bodyPr/>
        <a:lstStyle/>
        <a:p>
          <a:endParaRPr lang="zh-CN" altLang="en-US"/>
        </a:p>
      </dgm:t>
    </dgm:pt>
    <dgm:pt modelId="{0DD24BBD-222F-454F-A6C4-E5E04E20C53D}" type="pres">
      <dgm:prSet presAssocID="{B3B6B83A-BCC5-4CC8-A7B2-53AE46683273}" presName="node" presStyleLbl="node1" presStyleIdx="2" presStyleCnt="3">
        <dgm:presLayoutVars>
          <dgm:bulletEnabled val="1"/>
        </dgm:presLayoutVars>
      </dgm:prSet>
      <dgm:spPr/>
      <dgm:t>
        <a:bodyPr/>
        <a:lstStyle/>
        <a:p>
          <a:endParaRPr lang="zh-CN" altLang="en-US"/>
        </a:p>
      </dgm:t>
    </dgm:pt>
  </dgm:ptLst>
  <dgm:cxnLst>
    <dgm:cxn modelId="{5326FB74-36E7-458C-9CA7-9F9059D182B4}" srcId="{E93BC22B-2509-4595-B45E-2332A94141FC}" destId="{62677B63-F953-480E-9EAA-68717470D472}" srcOrd="0" destOrd="0" parTransId="{73A86F97-8B01-429A-BB05-42E67B245E36}" sibTransId="{859C6FAA-E1C2-4B0E-BFF5-C6FE37973094}"/>
    <dgm:cxn modelId="{EBB5CB0C-080D-4BF9-A487-BF7C686446FC}" srcId="{7C97B5EE-0284-4BBD-888B-F797AB5D353E}" destId="{B3B6B83A-BCC5-4CC8-A7B2-53AE46683273}" srcOrd="2" destOrd="0" parTransId="{D6A66388-E930-4719-8FF2-3196AF619D06}" sibTransId="{159F6A2E-1887-4E0B-BCB7-54B22358EB4C}"/>
    <dgm:cxn modelId="{59C76757-AB17-42C3-8B4A-D5EC30C3B887}" type="presOf" srcId="{7C97B5EE-0284-4BBD-888B-F797AB5D353E}" destId="{D0C9BE90-9B4E-4AC7-909E-1F45C2C309F0}" srcOrd="0" destOrd="0" presId="urn:microsoft.com/office/officeart/2005/8/layout/process5"/>
    <dgm:cxn modelId="{5A3817B2-6E79-4210-9D30-8E9B5D4708ED}" type="presOf" srcId="{62677B63-F953-480E-9EAA-68717470D472}" destId="{05911808-4C2F-479C-A782-C774FE1B32BA}" srcOrd="0" destOrd="1" presId="urn:microsoft.com/office/officeart/2005/8/layout/process5"/>
    <dgm:cxn modelId="{D88CFC03-2D35-4564-B6E0-FCD3F42F972B}" type="presOf" srcId="{F24F5A4B-F563-430D-8A92-1AF8FA734166}" destId="{B5A3C421-AB1D-4F05-B09B-FC4717289867}" srcOrd="0" destOrd="1" presId="urn:microsoft.com/office/officeart/2005/8/layout/process5"/>
    <dgm:cxn modelId="{ACA608FC-3BC1-48BF-ACD0-5D46E0E37AAD}" type="presOf" srcId="{2C8F33F0-D1FB-408A-B365-C2C472D956D8}" destId="{08D21BD7-997E-4339-AE6E-4D820B6C9A69}" srcOrd="1" destOrd="0" presId="urn:microsoft.com/office/officeart/2005/8/layout/process5"/>
    <dgm:cxn modelId="{0976C331-AB99-4174-92F1-511CE04EED4C}" srcId="{7C97B5EE-0284-4BBD-888B-F797AB5D353E}" destId="{9711A168-DE7A-4163-9101-560C7A5076D4}" srcOrd="0" destOrd="0" parTransId="{BB8A9C9A-F0C2-4F6A-AC9C-4BA9FAD89038}" sibTransId="{2C8F33F0-D1FB-408A-B365-C2C472D956D8}"/>
    <dgm:cxn modelId="{98CD6B9D-6D95-4E09-8B1F-53DD8CEAC689}" type="presOf" srcId="{DF2F505C-9F17-421B-8D87-6E03D084FCA2}" destId="{B1353575-D883-4329-BAAD-A38405D799BA}" srcOrd="0" destOrd="0" presId="urn:microsoft.com/office/officeart/2005/8/layout/process5"/>
    <dgm:cxn modelId="{DD990755-0889-4BDE-8BFF-5D1EED492F56}" srcId="{7C97B5EE-0284-4BBD-888B-F797AB5D353E}" destId="{E93BC22B-2509-4595-B45E-2332A94141FC}" srcOrd="1" destOrd="0" parTransId="{DBD7CDA0-4C3D-4C63-ACF9-82F72163A0E0}" sibTransId="{DF2F505C-9F17-421B-8D87-6E03D084FCA2}"/>
    <dgm:cxn modelId="{D31D35BB-A16A-40F3-9B53-A4797EBED9D9}" type="presOf" srcId="{5480CDA9-4777-461F-8482-4C7DFF497EB9}" destId="{0DD24BBD-222F-454F-A6C4-E5E04E20C53D}" srcOrd="0" destOrd="1" presId="urn:microsoft.com/office/officeart/2005/8/layout/process5"/>
    <dgm:cxn modelId="{2DBCAC53-705E-458D-BE5D-51F2CF8DC856}" type="presOf" srcId="{2C8F33F0-D1FB-408A-B365-C2C472D956D8}" destId="{35A70033-C9AC-4892-BB07-9C83BD660E1E}" srcOrd="0" destOrd="0" presId="urn:microsoft.com/office/officeart/2005/8/layout/process5"/>
    <dgm:cxn modelId="{EE5101C5-E634-4BB0-9487-7ED0A764794E}" type="presOf" srcId="{9711A168-DE7A-4163-9101-560C7A5076D4}" destId="{B5A3C421-AB1D-4F05-B09B-FC4717289867}" srcOrd="0" destOrd="0" presId="urn:microsoft.com/office/officeart/2005/8/layout/process5"/>
    <dgm:cxn modelId="{31C6D755-5909-429F-AFD2-FF364044C6B1}" srcId="{B3B6B83A-BCC5-4CC8-A7B2-53AE46683273}" destId="{5480CDA9-4777-461F-8482-4C7DFF497EB9}" srcOrd="0" destOrd="0" parTransId="{D48D5B66-E916-415D-8A91-038090288B40}" sibTransId="{EAB6BEB6-C3FA-498C-A18C-9C7857C2CE49}"/>
    <dgm:cxn modelId="{5B91BDD2-DDB0-4D77-AC62-30D52148BE48}" type="presOf" srcId="{E93BC22B-2509-4595-B45E-2332A94141FC}" destId="{05911808-4C2F-479C-A782-C774FE1B32BA}" srcOrd="0" destOrd="0" presId="urn:microsoft.com/office/officeart/2005/8/layout/process5"/>
    <dgm:cxn modelId="{754A201A-0FDC-4EDA-A2CC-4D81E4BE2C57}" type="presOf" srcId="{DF2F505C-9F17-421B-8D87-6E03D084FCA2}" destId="{08BADD8A-33D0-449F-9FCE-CEE5DB79898F}" srcOrd="1" destOrd="0" presId="urn:microsoft.com/office/officeart/2005/8/layout/process5"/>
    <dgm:cxn modelId="{FD8468FB-BC58-4687-B177-8B2D8A16DD78}" type="presOf" srcId="{B3B6B83A-BCC5-4CC8-A7B2-53AE46683273}" destId="{0DD24BBD-222F-454F-A6C4-E5E04E20C53D}" srcOrd="0" destOrd="0" presId="urn:microsoft.com/office/officeart/2005/8/layout/process5"/>
    <dgm:cxn modelId="{ED0353E6-C4F2-4468-A8C7-1E88B2021B13}" srcId="{9711A168-DE7A-4163-9101-560C7A5076D4}" destId="{F24F5A4B-F563-430D-8A92-1AF8FA734166}" srcOrd="0" destOrd="0" parTransId="{1162AE3D-3E21-4067-998A-B57330AFAC5B}" sibTransId="{6D4BD43A-CB04-42B7-BF59-F7644E5506D0}"/>
    <dgm:cxn modelId="{61D22CF8-7BDB-4DE4-9E62-7A2A5AD20E74}" type="presParOf" srcId="{D0C9BE90-9B4E-4AC7-909E-1F45C2C309F0}" destId="{B5A3C421-AB1D-4F05-B09B-FC4717289867}" srcOrd="0" destOrd="0" presId="urn:microsoft.com/office/officeart/2005/8/layout/process5"/>
    <dgm:cxn modelId="{17891D0B-2D86-4635-8EDE-D90A2A113CCA}" type="presParOf" srcId="{D0C9BE90-9B4E-4AC7-909E-1F45C2C309F0}" destId="{35A70033-C9AC-4892-BB07-9C83BD660E1E}" srcOrd="1" destOrd="0" presId="urn:microsoft.com/office/officeart/2005/8/layout/process5"/>
    <dgm:cxn modelId="{8033F02A-809F-431E-A624-25F69AA47AC1}" type="presParOf" srcId="{35A70033-C9AC-4892-BB07-9C83BD660E1E}" destId="{08D21BD7-997E-4339-AE6E-4D820B6C9A69}" srcOrd="0" destOrd="0" presId="urn:microsoft.com/office/officeart/2005/8/layout/process5"/>
    <dgm:cxn modelId="{A8761714-424B-4F67-BB9D-3BA1D8530BC3}" type="presParOf" srcId="{D0C9BE90-9B4E-4AC7-909E-1F45C2C309F0}" destId="{05911808-4C2F-479C-A782-C774FE1B32BA}" srcOrd="2" destOrd="0" presId="urn:microsoft.com/office/officeart/2005/8/layout/process5"/>
    <dgm:cxn modelId="{1C891C3E-6932-4D89-AA87-5411F8093041}" type="presParOf" srcId="{D0C9BE90-9B4E-4AC7-909E-1F45C2C309F0}" destId="{B1353575-D883-4329-BAAD-A38405D799BA}" srcOrd="3" destOrd="0" presId="urn:microsoft.com/office/officeart/2005/8/layout/process5"/>
    <dgm:cxn modelId="{CA3B2AE2-8D08-444A-8ED1-879A41F4B7FA}" type="presParOf" srcId="{B1353575-D883-4329-BAAD-A38405D799BA}" destId="{08BADD8A-33D0-449F-9FCE-CEE5DB79898F}" srcOrd="0" destOrd="0" presId="urn:microsoft.com/office/officeart/2005/8/layout/process5"/>
    <dgm:cxn modelId="{398244FF-2733-451E-A303-550178BC9524}" type="presParOf" srcId="{D0C9BE90-9B4E-4AC7-909E-1F45C2C309F0}" destId="{0DD24BBD-222F-454F-A6C4-E5E04E20C53D}" srcOrd="4"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80D097C-EB1F-43ED-B369-5C5CD9D2483B}"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zh-CN" altLang="en-US"/>
        </a:p>
      </dgm:t>
    </dgm:pt>
    <dgm:pt modelId="{014D9052-F80F-4609-ACEE-FA3A25072700}">
      <dgm:prSet/>
      <dgm:spPr/>
      <dgm:t>
        <a:bodyPr/>
        <a:lstStyle/>
        <a:p>
          <a:pPr rtl="0"/>
          <a:r>
            <a:rPr lang="en-US" smtClean="0"/>
            <a:t>(a)</a:t>
          </a:r>
          <a:endParaRPr lang="zh-CN"/>
        </a:p>
      </dgm:t>
    </dgm:pt>
    <dgm:pt modelId="{2BA8003A-6A9F-40DA-93D3-E095DDB8565F}" type="parTrans" cxnId="{5F0A3C00-7A4C-4EE5-8C75-33B4B0519957}">
      <dgm:prSet/>
      <dgm:spPr/>
      <dgm:t>
        <a:bodyPr/>
        <a:lstStyle/>
        <a:p>
          <a:endParaRPr lang="zh-CN" altLang="en-US"/>
        </a:p>
      </dgm:t>
    </dgm:pt>
    <dgm:pt modelId="{BBB81118-EECE-4383-A226-F8C6E2FE36FB}" type="sibTrans" cxnId="{5F0A3C00-7A4C-4EE5-8C75-33B4B0519957}">
      <dgm:prSet/>
      <dgm:spPr/>
      <dgm:t>
        <a:bodyPr/>
        <a:lstStyle/>
        <a:p>
          <a:endParaRPr lang="zh-CN" altLang="en-US"/>
        </a:p>
      </dgm:t>
    </dgm:pt>
    <dgm:pt modelId="{0A92CDB9-4F29-4A97-B4C2-0D50860D1E9E}">
      <dgm:prSet/>
      <dgm:spPr/>
      <dgm:t>
        <a:bodyPr/>
        <a:lstStyle/>
        <a:p>
          <a:pPr rtl="0"/>
          <a:r>
            <a:rPr lang="zh-CN" smtClean="0"/>
            <a:t>令</a:t>
          </a:r>
          <a:r>
            <a:rPr lang="en-US" i="1" smtClean="0"/>
            <a:t>s=j</a:t>
          </a:r>
          <a:r>
            <a:rPr lang="el-GR" i="1" smtClean="0"/>
            <a:t>ω</a:t>
          </a:r>
          <a:r>
            <a:rPr lang="zh-CN" smtClean="0"/>
            <a:t>，代入系统特征方程进行计算</a:t>
          </a:r>
          <a:endParaRPr lang="zh-CN"/>
        </a:p>
      </dgm:t>
    </dgm:pt>
    <dgm:pt modelId="{1B25D1A8-C90C-43F5-9F14-FF28F9212E7F}" type="parTrans" cxnId="{7E69D48A-564D-4854-A367-A7440E24CEF7}">
      <dgm:prSet/>
      <dgm:spPr/>
      <dgm:t>
        <a:bodyPr/>
        <a:lstStyle/>
        <a:p>
          <a:endParaRPr lang="zh-CN" altLang="en-US"/>
        </a:p>
      </dgm:t>
    </dgm:pt>
    <dgm:pt modelId="{F6A9FCD7-9277-4626-B668-FCE6F7219815}" type="sibTrans" cxnId="{7E69D48A-564D-4854-A367-A7440E24CEF7}">
      <dgm:prSet/>
      <dgm:spPr/>
      <dgm:t>
        <a:bodyPr/>
        <a:lstStyle/>
        <a:p>
          <a:endParaRPr lang="zh-CN" altLang="en-US"/>
        </a:p>
      </dgm:t>
    </dgm:pt>
    <dgm:pt modelId="{A4D83066-2557-4C9C-B35D-5755208CE50F}">
      <dgm:prSet/>
      <dgm:spPr/>
      <dgm:t>
        <a:bodyPr/>
        <a:lstStyle/>
        <a:p>
          <a:pPr rtl="0"/>
          <a:r>
            <a:rPr lang="en-US" smtClean="0"/>
            <a:t>(b)</a:t>
          </a:r>
          <a:endParaRPr lang="zh-CN"/>
        </a:p>
      </dgm:t>
    </dgm:pt>
    <dgm:pt modelId="{BE4A014F-E09D-4E90-B386-44659BBDE5B8}" type="parTrans" cxnId="{5876825D-F0E1-4CEC-B43A-26C09886C217}">
      <dgm:prSet/>
      <dgm:spPr/>
      <dgm:t>
        <a:bodyPr/>
        <a:lstStyle/>
        <a:p>
          <a:endParaRPr lang="zh-CN" altLang="en-US"/>
        </a:p>
      </dgm:t>
    </dgm:pt>
    <dgm:pt modelId="{8F172F86-78BA-4DCC-B627-FF78C66B4E81}" type="sibTrans" cxnId="{5876825D-F0E1-4CEC-B43A-26C09886C217}">
      <dgm:prSet/>
      <dgm:spPr/>
      <dgm:t>
        <a:bodyPr/>
        <a:lstStyle/>
        <a:p>
          <a:endParaRPr lang="zh-CN" altLang="en-US"/>
        </a:p>
      </dgm:t>
    </dgm:pt>
    <dgm:pt modelId="{E4919A1C-04CF-4006-A944-489B5E63B006}">
      <dgm:prSet/>
      <dgm:spPr/>
      <dgm:t>
        <a:bodyPr/>
        <a:lstStyle/>
        <a:p>
          <a:pPr rtl="0"/>
          <a:r>
            <a:rPr lang="zh-CN" smtClean="0"/>
            <a:t>依据劳斯判据分析系统处于临界稳定的条件进行计算</a:t>
          </a:r>
          <a:endParaRPr lang="zh-CN"/>
        </a:p>
      </dgm:t>
    </dgm:pt>
    <dgm:pt modelId="{DDC1813C-9616-4322-9D65-2BEA715EE66E}" type="parTrans" cxnId="{E8C8BAED-8BCA-49BF-8154-6AA24012299E}">
      <dgm:prSet/>
      <dgm:spPr/>
      <dgm:t>
        <a:bodyPr/>
        <a:lstStyle/>
        <a:p>
          <a:endParaRPr lang="zh-CN" altLang="en-US"/>
        </a:p>
      </dgm:t>
    </dgm:pt>
    <dgm:pt modelId="{F134ADB1-F3AD-43AE-A3E7-E7E6856101F3}" type="sibTrans" cxnId="{E8C8BAED-8BCA-49BF-8154-6AA24012299E}">
      <dgm:prSet/>
      <dgm:spPr/>
      <dgm:t>
        <a:bodyPr/>
        <a:lstStyle/>
        <a:p>
          <a:endParaRPr lang="zh-CN" altLang="en-US"/>
        </a:p>
      </dgm:t>
    </dgm:pt>
    <dgm:pt modelId="{DE79B563-FF3C-49A7-8140-256CCADD33EB}" type="pres">
      <dgm:prSet presAssocID="{580D097C-EB1F-43ED-B369-5C5CD9D2483B}" presName="Name0" presStyleCnt="0">
        <dgm:presLayoutVars>
          <dgm:dir/>
          <dgm:animLvl val="lvl"/>
          <dgm:resizeHandles val="exact"/>
        </dgm:presLayoutVars>
      </dgm:prSet>
      <dgm:spPr/>
      <dgm:t>
        <a:bodyPr/>
        <a:lstStyle/>
        <a:p>
          <a:endParaRPr lang="zh-CN" altLang="en-US"/>
        </a:p>
      </dgm:t>
    </dgm:pt>
    <dgm:pt modelId="{EDC98F35-B572-468A-B243-9595D5C9A35A}" type="pres">
      <dgm:prSet presAssocID="{014D9052-F80F-4609-ACEE-FA3A25072700}" presName="linNode" presStyleCnt="0"/>
      <dgm:spPr/>
    </dgm:pt>
    <dgm:pt modelId="{CB5DB7E6-702D-4FFF-923F-F1BCC0C1869F}" type="pres">
      <dgm:prSet presAssocID="{014D9052-F80F-4609-ACEE-FA3A25072700}" presName="parentText" presStyleLbl="node1" presStyleIdx="0" presStyleCnt="2" custScaleX="61897">
        <dgm:presLayoutVars>
          <dgm:chMax val="1"/>
          <dgm:bulletEnabled val="1"/>
        </dgm:presLayoutVars>
      </dgm:prSet>
      <dgm:spPr/>
      <dgm:t>
        <a:bodyPr/>
        <a:lstStyle/>
        <a:p>
          <a:endParaRPr lang="zh-CN" altLang="en-US"/>
        </a:p>
      </dgm:t>
    </dgm:pt>
    <dgm:pt modelId="{D6675447-44AB-403E-9625-B597122EC5DE}" type="pres">
      <dgm:prSet presAssocID="{014D9052-F80F-4609-ACEE-FA3A25072700}" presName="descendantText" presStyleLbl="alignAccFollowNode1" presStyleIdx="0" presStyleCnt="2" custScaleX="113783">
        <dgm:presLayoutVars>
          <dgm:bulletEnabled val="1"/>
        </dgm:presLayoutVars>
      </dgm:prSet>
      <dgm:spPr/>
      <dgm:t>
        <a:bodyPr/>
        <a:lstStyle/>
        <a:p>
          <a:endParaRPr lang="zh-CN" altLang="en-US"/>
        </a:p>
      </dgm:t>
    </dgm:pt>
    <dgm:pt modelId="{FE1E24D6-5B5F-46FC-AF5C-1862335067FE}" type="pres">
      <dgm:prSet presAssocID="{BBB81118-EECE-4383-A226-F8C6E2FE36FB}" presName="sp" presStyleCnt="0"/>
      <dgm:spPr/>
    </dgm:pt>
    <dgm:pt modelId="{290F285B-23EA-4C26-A705-3AECFE68E12C}" type="pres">
      <dgm:prSet presAssocID="{A4D83066-2557-4C9C-B35D-5755208CE50F}" presName="linNode" presStyleCnt="0"/>
      <dgm:spPr/>
    </dgm:pt>
    <dgm:pt modelId="{9965311B-C491-40D3-90F8-5B2764026383}" type="pres">
      <dgm:prSet presAssocID="{A4D83066-2557-4C9C-B35D-5755208CE50F}" presName="parentText" presStyleLbl="node1" presStyleIdx="1" presStyleCnt="2" custScaleX="61897">
        <dgm:presLayoutVars>
          <dgm:chMax val="1"/>
          <dgm:bulletEnabled val="1"/>
        </dgm:presLayoutVars>
      </dgm:prSet>
      <dgm:spPr/>
      <dgm:t>
        <a:bodyPr/>
        <a:lstStyle/>
        <a:p>
          <a:endParaRPr lang="zh-CN" altLang="en-US"/>
        </a:p>
      </dgm:t>
    </dgm:pt>
    <dgm:pt modelId="{3818E750-19E0-4935-968B-D8620116433C}" type="pres">
      <dgm:prSet presAssocID="{A4D83066-2557-4C9C-B35D-5755208CE50F}" presName="descendantText" presStyleLbl="alignAccFollowNode1" presStyleIdx="1" presStyleCnt="2" custScaleX="113783">
        <dgm:presLayoutVars>
          <dgm:bulletEnabled val="1"/>
        </dgm:presLayoutVars>
      </dgm:prSet>
      <dgm:spPr/>
      <dgm:t>
        <a:bodyPr/>
        <a:lstStyle/>
        <a:p>
          <a:endParaRPr lang="zh-CN" altLang="en-US"/>
        </a:p>
      </dgm:t>
    </dgm:pt>
  </dgm:ptLst>
  <dgm:cxnLst>
    <dgm:cxn modelId="{FA895622-34B0-4C89-BC29-AD21112409BE}" type="presOf" srcId="{A4D83066-2557-4C9C-B35D-5755208CE50F}" destId="{9965311B-C491-40D3-90F8-5B2764026383}" srcOrd="0" destOrd="0" presId="urn:microsoft.com/office/officeart/2005/8/layout/vList5"/>
    <dgm:cxn modelId="{111AFF76-823F-4FE5-A463-B65C9EF5D838}" type="presOf" srcId="{0A92CDB9-4F29-4A97-B4C2-0D50860D1E9E}" destId="{D6675447-44AB-403E-9625-B597122EC5DE}" srcOrd="0" destOrd="0" presId="urn:microsoft.com/office/officeart/2005/8/layout/vList5"/>
    <dgm:cxn modelId="{E8C8BAED-8BCA-49BF-8154-6AA24012299E}" srcId="{A4D83066-2557-4C9C-B35D-5755208CE50F}" destId="{E4919A1C-04CF-4006-A944-489B5E63B006}" srcOrd="0" destOrd="0" parTransId="{DDC1813C-9616-4322-9D65-2BEA715EE66E}" sibTransId="{F134ADB1-F3AD-43AE-A3E7-E7E6856101F3}"/>
    <dgm:cxn modelId="{C4BD5CC7-B4F4-4FA8-9CFD-0B28E39338D5}" type="presOf" srcId="{E4919A1C-04CF-4006-A944-489B5E63B006}" destId="{3818E750-19E0-4935-968B-D8620116433C}" srcOrd="0" destOrd="0" presId="urn:microsoft.com/office/officeart/2005/8/layout/vList5"/>
    <dgm:cxn modelId="{5F0A3C00-7A4C-4EE5-8C75-33B4B0519957}" srcId="{580D097C-EB1F-43ED-B369-5C5CD9D2483B}" destId="{014D9052-F80F-4609-ACEE-FA3A25072700}" srcOrd="0" destOrd="0" parTransId="{2BA8003A-6A9F-40DA-93D3-E095DDB8565F}" sibTransId="{BBB81118-EECE-4383-A226-F8C6E2FE36FB}"/>
    <dgm:cxn modelId="{D3706B90-DB7C-42C4-B21E-EE9C215A1C2B}" type="presOf" srcId="{014D9052-F80F-4609-ACEE-FA3A25072700}" destId="{CB5DB7E6-702D-4FFF-923F-F1BCC0C1869F}" srcOrd="0" destOrd="0" presId="urn:microsoft.com/office/officeart/2005/8/layout/vList5"/>
    <dgm:cxn modelId="{7E69D48A-564D-4854-A367-A7440E24CEF7}" srcId="{014D9052-F80F-4609-ACEE-FA3A25072700}" destId="{0A92CDB9-4F29-4A97-B4C2-0D50860D1E9E}" srcOrd="0" destOrd="0" parTransId="{1B25D1A8-C90C-43F5-9F14-FF28F9212E7F}" sibTransId="{F6A9FCD7-9277-4626-B668-FCE6F7219815}"/>
    <dgm:cxn modelId="{5876825D-F0E1-4CEC-B43A-26C09886C217}" srcId="{580D097C-EB1F-43ED-B369-5C5CD9D2483B}" destId="{A4D83066-2557-4C9C-B35D-5755208CE50F}" srcOrd="1" destOrd="0" parTransId="{BE4A014F-E09D-4E90-B386-44659BBDE5B8}" sibTransId="{8F172F86-78BA-4DCC-B627-FF78C66B4E81}"/>
    <dgm:cxn modelId="{83B765D4-66D3-42E4-97F8-549ACA2CC9B1}" type="presOf" srcId="{580D097C-EB1F-43ED-B369-5C5CD9D2483B}" destId="{DE79B563-FF3C-49A7-8140-256CCADD33EB}" srcOrd="0" destOrd="0" presId="urn:microsoft.com/office/officeart/2005/8/layout/vList5"/>
    <dgm:cxn modelId="{FDFAA603-E377-43FA-896B-955B5339312E}" type="presParOf" srcId="{DE79B563-FF3C-49A7-8140-256CCADD33EB}" destId="{EDC98F35-B572-468A-B243-9595D5C9A35A}" srcOrd="0" destOrd="0" presId="urn:microsoft.com/office/officeart/2005/8/layout/vList5"/>
    <dgm:cxn modelId="{0F3506F3-7058-464E-8FE6-A683BCD10F1E}" type="presParOf" srcId="{EDC98F35-B572-468A-B243-9595D5C9A35A}" destId="{CB5DB7E6-702D-4FFF-923F-F1BCC0C1869F}" srcOrd="0" destOrd="0" presId="urn:microsoft.com/office/officeart/2005/8/layout/vList5"/>
    <dgm:cxn modelId="{7B17C67E-AE38-418C-A506-14E988357DBB}" type="presParOf" srcId="{EDC98F35-B572-468A-B243-9595D5C9A35A}" destId="{D6675447-44AB-403E-9625-B597122EC5DE}" srcOrd="1" destOrd="0" presId="urn:microsoft.com/office/officeart/2005/8/layout/vList5"/>
    <dgm:cxn modelId="{604A14A5-27C1-4325-AFB6-119B4490C65E}" type="presParOf" srcId="{DE79B563-FF3C-49A7-8140-256CCADD33EB}" destId="{FE1E24D6-5B5F-46FC-AF5C-1862335067FE}" srcOrd="1" destOrd="0" presId="urn:microsoft.com/office/officeart/2005/8/layout/vList5"/>
    <dgm:cxn modelId="{2E51AC20-3451-401A-9E10-CD407D893143}" type="presParOf" srcId="{DE79B563-FF3C-49A7-8140-256CCADD33EB}" destId="{290F285B-23EA-4C26-A705-3AECFE68E12C}" srcOrd="2" destOrd="0" presId="urn:microsoft.com/office/officeart/2005/8/layout/vList5"/>
    <dgm:cxn modelId="{6E4457D7-1744-480B-B416-1158FF39C519}" type="presParOf" srcId="{290F285B-23EA-4C26-A705-3AECFE68E12C}" destId="{9965311B-C491-40D3-90F8-5B2764026383}" srcOrd="0" destOrd="0" presId="urn:microsoft.com/office/officeart/2005/8/layout/vList5"/>
    <dgm:cxn modelId="{6C0F4CB6-AF27-4BEF-9C6A-B0224B0FDFF7}" type="presParOf" srcId="{290F285B-23EA-4C26-A705-3AECFE68E12C}" destId="{3818E750-19E0-4935-968B-D8620116433C}"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3917596-070E-4F02-93D0-D0B013D4673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C1ED8038-45F2-4386-BDED-9C5A204EAAE3}">
      <dgm:prSet custT="1"/>
      <dgm:spPr/>
      <dgm:t>
        <a:bodyPr/>
        <a:lstStyle/>
        <a:p>
          <a:pPr rtl="0"/>
          <a:r>
            <a:rPr lang="zh-CN" altLang="en-US" sz="2000" smtClean="0"/>
            <a:t>必须指出：</a:t>
          </a:r>
          <a:endParaRPr lang="zh-CN" altLang="en-US" sz="2000"/>
        </a:p>
      </dgm:t>
    </dgm:pt>
    <dgm:pt modelId="{E54E272B-A1FF-4643-BA01-501AEABDBA15}" type="parTrans" cxnId="{BA5D21E4-96DA-4C62-9971-DCF028C7F722}">
      <dgm:prSet/>
      <dgm:spPr/>
      <dgm:t>
        <a:bodyPr/>
        <a:lstStyle/>
        <a:p>
          <a:endParaRPr lang="zh-CN" altLang="en-US"/>
        </a:p>
      </dgm:t>
    </dgm:pt>
    <dgm:pt modelId="{24EEE05B-CBD0-43FF-9E36-681E23CDFBEF}" type="sibTrans" cxnId="{BA5D21E4-96DA-4C62-9971-DCF028C7F722}">
      <dgm:prSet/>
      <dgm:spPr/>
      <dgm:t>
        <a:bodyPr/>
        <a:lstStyle/>
        <a:p>
          <a:endParaRPr lang="zh-CN" altLang="en-US"/>
        </a:p>
      </dgm:t>
    </dgm:pt>
    <dgm:pt modelId="{81E1B089-1794-4E64-B3A3-68846AD8B36B}">
      <dgm:prSet/>
      <dgm:spPr/>
      <dgm:t>
        <a:bodyPr/>
        <a:lstStyle/>
        <a:p>
          <a:pPr rtl="0"/>
          <a:r>
            <a:rPr lang="zh-CN" smtClean="0"/>
            <a:t>应用根轨迹的绘制规则只能绘出根轨迹的大致形状。要获得精确根轨迹须按照根轨迹条件逐点绘制，系统性能分析关注的重点是靠近虚轴区域的根轨迹。</a:t>
          </a:r>
          <a:endParaRPr lang="zh-CN"/>
        </a:p>
      </dgm:t>
    </dgm:pt>
    <dgm:pt modelId="{EDCAD45B-D3F7-4E2E-A5A8-1A40910ADEC1}" type="parTrans" cxnId="{33A74DB0-9E77-4D38-87A2-2CCC5C926056}">
      <dgm:prSet/>
      <dgm:spPr/>
      <dgm:t>
        <a:bodyPr/>
        <a:lstStyle/>
        <a:p>
          <a:endParaRPr lang="zh-CN" altLang="en-US"/>
        </a:p>
      </dgm:t>
    </dgm:pt>
    <dgm:pt modelId="{E4AEDFD0-1A04-4C62-A7C9-DFB424F228F3}" type="sibTrans" cxnId="{33A74DB0-9E77-4D38-87A2-2CCC5C926056}">
      <dgm:prSet/>
      <dgm:spPr/>
      <dgm:t>
        <a:bodyPr/>
        <a:lstStyle/>
        <a:p>
          <a:endParaRPr lang="zh-CN" altLang="en-US"/>
        </a:p>
      </dgm:t>
    </dgm:pt>
    <dgm:pt modelId="{EEB1CF4C-B0E8-4CCD-9AB5-C46470861FB3}">
      <dgm:prSet/>
      <dgm:spPr/>
      <dgm:t>
        <a:bodyPr/>
        <a:lstStyle/>
        <a:p>
          <a:pPr rtl="0"/>
          <a:r>
            <a:rPr lang="zh-CN" dirty="0" smtClean="0"/>
            <a:t>按以上规则绘制的根轨迹称为</a:t>
          </a:r>
          <a:r>
            <a:rPr lang="en-US" altLang="zh-CN" dirty="0" smtClean="0"/>
            <a:t> </a:t>
          </a:r>
          <a:r>
            <a:rPr lang="en-US" b="1" dirty="0" smtClean="0">
              <a:latin typeface="+mj-ea"/>
              <a:ea typeface="+mj-ea"/>
            </a:rPr>
            <a:t>180</a:t>
          </a:r>
          <a:r>
            <a:rPr lang="en-US" b="1" baseline="30000" dirty="0" smtClean="0">
              <a:latin typeface="+mj-ea"/>
              <a:ea typeface="+mj-ea"/>
            </a:rPr>
            <a:t>0 </a:t>
          </a:r>
          <a:r>
            <a:rPr lang="zh-CN" dirty="0" smtClean="0"/>
            <a:t>根轨迹，其相角条件是</a:t>
          </a:r>
          <a:r>
            <a:rPr lang="en-US" altLang="zh-CN" dirty="0" smtClean="0"/>
            <a:t> </a:t>
          </a:r>
          <a:r>
            <a:rPr lang="en-US" b="1" dirty="0" smtClean="0">
              <a:latin typeface="+mj-ea"/>
              <a:ea typeface="+mj-ea"/>
            </a:rPr>
            <a:t>180</a:t>
          </a:r>
          <a:r>
            <a:rPr lang="en-US" b="1" baseline="30000" dirty="0" smtClean="0">
              <a:latin typeface="+mj-ea"/>
              <a:ea typeface="+mj-ea"/>
            </a:rPr>
            <a:t>0 </a:t>
          </a:r>
          <a:r>
            <a:rPr lang="zh-CN" dirty="0" smtClean="0"/>
            <a:t>的奇数倍。</a:t>
          </a:r>
          <a:endParaRPr lang="zh-CN" dirty="0"/>
        </a:p>
      </dgm:t>
    </dgm:pt>
    <dgm:pt modelId="{CF20C0DA-B096-4FB9-9567-0E8C22F19459}" type="parTrans" cxnId="{8DE6386F-9941-4E4B-A808-D9236D165439}">
      <dgm:prSet/>
      <dgm:spPr/>
      <dgm:t>
        <a:bodyPr/>
        <a:lstStyle/>
        <a:p>
          <a:endParaRPr lang="zh-CN" altLang="en-US"/>
        </a:p>
      </dgm:t>
    </dgm:pt>
    <dgm:pt modelId="{ADAFC895-B036-44F8-B6BF-EA46BBECB4E2}" type="sibTrans" cxnId="{8DE6386F-9941-4E4B-A808-D9236D165439}">
      <dgm:prSet/>
      <dgm:spPr/>
      <dgm:t>
        <a:bodyPr/>
        <a:lstStyle/>
        <a:p>
          <a:endParaRPr lang="zh-CN" altLang="en-US"/>
        </a:p>
      </dgm:t>
    </dgm:pt>
    <dgm:pt modelId="{0330DBA2-5BAD-476D-AC3A-4D2E30D3412F}" type="pres">
      <dgm:prSet presAssocID="{63917596-070E-4F02-93D0-D0B013D46734}" presName="linear" presStyleCnt="0">
        <dgm:presLayoutVars>
          <dgm:dir/>
          <dgm:animLvl val="lvl"/>
          <dgm:resizeHandles val="exact"/>
        </dgm:presLayoutVars>
      </dgm:prSet>
      <dgm:spPr/>
      <dgm:t>
        <a:bodyPr/>
        <a:lstStyle/>
        <a:p>
          <a:endParaRPr lang="zh-CN" altLang="en-US"/>
        </a:p>
      </dgm:t>
    </dgm:pt>
    <dgm:pt modelId="{344FA7C2-A615-40F5-8E18-AF4D00A924FC}" type="pres">
      <dgm:prSet presAssocID="{C1ED8038-45F2-4386-BDED-9C5A204EAAE3}" presName="parentLin" presStyleCnt="0"/>
      <dgm:spPr/>
    </dgm:pt>
    <dgm:pt modelId="{9F4F4963-89EC-4552-8B78-7F9C15F4CC34}" type="pres">
      <dgm:prSet presAssocID="{C1ED8038-45F2-4386-BDED-9C5A204EAAE3}" presName="parentLeftMargin" presStyleLbl="node1" presStyleIdx="0" presStyleCnt="1"/>
      <dgm:spPr/>
      <dgm:t>
        <a:bodyPr/>
        <a:lstStyle/>
        <a:p>
          <a:endParaRPr lang="zh-CN" altLang="en-US"/>
        </a:p>
      </dgm:t>
    </dgm:pt>
    <dgm:pt modelId="{AFC89029-66AB-482F-93F4-BB9348C9BE25}" type="pres">
      <dgm:prSet presAssocID="{C1ED8038-45F2-4386-BDED-9C5A204EAAE3}" presName="parentText" presStyleLbl="node1" presStyleIdx="0" presStyleCnt="1" custScaleX="21590">
        <dgm:presLayoutVars>
          <dgm:chMax val="0"/>
          <dgm:bulletEnabled val="1"/>
        </dgm:presLayoutVars>
      </dgm:prSet>
      <dgm:spPr/>
      <dgm:t>
        <a:bodyPr/>
        <a:lstStyle/>
        <a:p>
          <a:endParaRPr lang="zh-CN" altLang="en-US"/>
        </a:p>
      </dgm:t>
    </dgm:pt>
    <dgm:pt modelId="{36B74A60-92EB-4664-A070-75B61018F137}" type="pres">
      <dgm:prSet presAssocID="{C1ED8038-45F2-4386-BDED-9C5A204EAAE3}" presName="negativeSpace" presStyleCnt="0"/>
      <dgm:spPr/>
    </dgm:pt>
    <dgm:pt modelId="{D746387F-84DC-4710-B6FC-2B9AFE523481}" type="pres">
      <dgm:prSet presAssocID="{C1ED8038-45F2-4386-BDED-9C5A204EAAE3}" presName="childText" presStyleLbl="conFgAcc1" presStyleIdx="0" presStyleCnt="1">
        <dgm:presLayoutVars>
          <dgm:bulletEnabled val="1"/>
        </dgm:presLayoutVars>
      </dgm:prSet>
      <dgm:spPr/>
      <dgm:t>
        <a:bodyPr/>
        <a:lstStyle/>
        <a:p>
          <a:endParaRPr lang="zh-CN" altLang="en-US"/>
        </a:p>
      </dgm:t>
    </dgm:pt>
  </dgm:ptLst>
  <dgm:cxnLst>
    <dgm:cxn modelId="{B18A204A-A7DA-45A6-92D9-35E24ECB4109}" type="presOf" srcId="{C1ED8038-45F2-4386-BDED-9C5A204EAAE3}" destId="{9F4F4963-89EC-4552-8B78-7F9C15F4CC34}" srcOrd="0" destOrd="0" presId="urn:microsoft.com/office/officeart/2005/8/layout/list1"/>
    <dgm:cxn modelId="{EC51C66A-62D7-49BB-82B9-165D04B3C833}" type="presOf" srcId="{81E1B089-1794-4E64-B3A3-68846AD8B36B}" destId="{D746387F-84DC-4710-B6FC-2B9AFE523481}" srcOrd="0" destOrd="0" presId="urn:microsoft.com/office/officeart/2005/8/layout/list1"/>
    <dgm:cxn modelId="{1AAC151B-1999-40E7-8C3D-8527A969CFAB}" type="presOf" srcId="{EEB1CF4C-B0E8-4CCD-9AB5-C46470861FB3}" destId="{D746387F-84DC-4710-B6FC-2B9AFE523481}" srcOrd="0" destOrd="1" presId="urn:microsoft.com/office/officeart/2005/8/layout/list1"/>
    <dgm:cxn modelId="{BA5D21E4-96DA-4C62-9971-DCF028C7F722}" srcId="{63917596-070E-4F02-93D0-D0B013D46734}" destId="{C1ED8038-45F2-4386-BDED-9C5A204EAAE3}" srcOrd="0" destOrd="0" parTransId="{E54E272B-A1FF-4643-BA01-501AEABDBA15}" sibTransId="{24EEE05B-CBD0-43FF-9E36-681E23CDFBEF}"/>
    <dgm:cxn modelId="{8DE6386F-9941-4E4B-A808-D9236D165439}" srcId="{C1ED8038-45F2-4386-BDED-9C5A204EAAE3}" destId="{EEB1CF4C-B0E8-4CCD-9AB5-C46470861FB3}" srcOrd="1" destOrd="0" parTransId="{CF20C0DA-B096-4FB9-9567-0E8C22F19459}" sibTransId="{ADAFC895-B036-44F8-B6BF-EA46BBECB4E2}"/>
    <dgm:cxn modelId="{A98871DC-59E2-4108-B23C-D4B6966F994A}" type="presOf" srcId="{C1ED8038-45F2-4386-BDED-9C5A204EAAE3}" destId="{AFC89029-66AB-482F-93F4-BB9348C9BE25}" srcOrd="1" destOrd="0" presId="urn:microsoft.com/office/officeart/2005/8/layout/list1"/>
    <dgm:cxn modelId="{F5643967-F7AC-45F4-9148-24DD503097B1}" type="presOf" srcId="{63917596-070E-4F02-93D0-D0B013D46734}" destId="{0330DBA2-5BAD-476D-AC3A-4D2E30D3412F}" srcOrd="0" destOrd="0" presId="urn:microsoft.com/office/officeart/2005/8/layout/list1"/>
    <dgm:cxn modelId="{33A74DB0-9E77-4D38-87A2-2CCC5C926056}" srcId="{C1ED8038-45F2-4386-BDED-9C5A204EAAE3}" destId="{81E1B089-1794-4E64-B3A3-68846AD8B36B}" srcOrd="0" destOrd="0" parTransId="{EDCAD45B-D3F7-4E2E-A5A8-1A40910ADEC1}" sibTransId="{E4AEDFD0-1A04-4C62-A7C9-DFB424F228F3}"/>
    <dgm:cxn modelId="{D92DE706-F771-47F0-B205-25C20992B1A7}" type="presParOf" srcId="{0330DBA2-5BAD-476D-AC3A-4D2E30D3412F}" destId="{344FA7C2-A615-40F5-8E18-AF4D00A924FC}" srcOrd="0" destOrd="0" presId="urn:microsoft.com/office/officeart/2005/8/layout/list1"/>
    <dgm:cxn modelId="{4A597462-9F5D-4C53-AA8B-BA0C44BEFC6B}" type="presParOf" srcId="{344FA7C2-A615-40F5-8E18-AF4D00A924FC}" destId="{9F4F4963-89EC-4552-8B78-7F9C15F4CC34}" srcOrd="0" destOrd="0" presId="urn:microsoft.com/office/officeart/2005/8/layout/list1"/>
    <dgm:cxn modelId="{6A91E574-EADE-4583-9801-72E669F17AE7}" type="presParOf" srcId="{344FA7C2-A615-40F5-8E18-AF4D00A924FC}" destId="{AFC89029-66AB-482F-93F4-BB9348C9BE25}" srcOrd="1" destOrd="0" presId="urn:microsoft.com/office/officeart/2005/8/layout/list1"/>
    <dgm:cxn modelId="{F09CC398-FFA7-4E6D-8BC1-B5A4440C47EE}" type="presParOf" srcId="{0330DBA2-5BAD-476D-AC3A-4D2E30D3412F}" destId="{36B74A60-92EB-4664-A070-75B61018F137}" srcOrd="1" destOrd="0" presId="urn:microsoft.com/office/officeart/2005/8/layout/list1"/>
    <dgm:cxn modelId="{1EE1A238-BB72-49E8-B330-9695D101844E}" type="presParOf" srcId="{0330DBA2-5BAD-476D-AC3A-4D2E30D3412F}" destId="{D746387F-84DC-4710-B6FC-2B9AFE523481}" srcOrd="2" destOrd="0" presId="urn:microsoft.com/office/officeart/2005/8/layout/list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11E3FC7-3914-4B10-A5A1-CAF8276F1055}" type="doc">
      <dgm:prSet loTypeId="urn:microsoft.com/office/officeart/2005/8/layout/list1" loCatId="list" qsTypeId="urn:microsoft.com/office/officeart/2005/8/quickstyle/simple1" qsCatId="simple" csTypeId="urn:microsoft.com/office/officeart/2005/8/colors/colorful4" csCatId="colorful" phldr="1"/>
      <dgm:spPr/>
      <dgm:t>
        <a:bodyPr/>
        <a:lstStyle/>
        <a:p>
          <a:endParaRPr lang="zh-CN" altLang="en-US"/>
        </a:p>
      </dgm:t>
    </dgm:pt>
    <dgm:pt modelId="{D0BFB23F-EF66-4EFE-A694-6F181007CF73}">
      <dgm:prSet custT="1"/>
      <dgm:spPr/>
      <dgm:t>
        <a:bodyPr/>
        <a:lstStyle/>
        <a:p>
          <a:pPr rtl="0"/>
          <a:r>
            <a:rPr lang="zh-CN" altLang="en-US" sz="1800" smtClean="0"/>
            <a:t>注意：</a:t>
          </a:r>
          <a:endParaRPr lang="zh-CN" altLang="en-US" sz="1800"/>
        </a:p>
      </dgm:t>
    </dgm:pt>
    <dgm:pt modelId="{09259BAB-62F3-42E9-9650-F58E060C2706}" type="parTrans" cxnId="{208047D0-5A8D-46DC-9D08-B4B3FC85D697}">
      <dgm:prSet/>
      <dgm:spPr/>
      <dgm:t>
        <a:bodyPr/>
        <a:lstStyle/>
        <a:p>
          <a:endParaRPr lang="zh-CN" altLang="en-US" sz="2000"/>
        </a:p>
      </dgm:t>
    </dgm:pt>
    <dgm:pt modelId="{56DEA001-2119-4338-B21F-50F928575B0D}" type="sibTrans" cxnId="{208047D0-5A8D-46DC-9D08-B4B3FC85D697}">
      <dgm:prSet/>
      <dgm:spPr/>
      <dgm:t>
        <a:bodyPr/>
        <a:lstStyle/>
        <a:p>
          <a:endParaRPr lang="zh-CN" altLang="en-US" sz="2000"/>
        </a:p>
      </dgm:t>
    </dgm:pt>
    <dgm:pt modelId="{AAC0694D-0BBF-4445-8609-027A4BE4C4ED}">
      <dgm:prSet custT="1"/>
      <dgm:spPr/>
      <dgm:t>
        <a:bodyPr/>
        <a:lstStyle/>
        <a:p>
          <a:pPr rtl="0"/>
          <a:r>
            <a:rPr lang="zh-CN" sz="1800" smtClean="0"/>
            <a:t>闭环系统的特征方程应是三阶方程。对于开环传递函数存在零点与极点相消的现象，若按根轨迹绘制规则，由其开环传递函数绘制出的根轨迹就不是闭环系统的</a:t>
          </a:r>
          <a:r>
            <a:rPr lang="zh-CN" sz="1800" u="sng" smtClean="0"/>
            <a:t>全部根轨迹</a:t>
          </a:r>
          <a:r>
            <a:rPr lang="zh-CN" sz="1800" smtClean="0"/>
            <a:t>。开环零点与开环极点相重，表明系统极点从该点出发又终止于该点，或者说这条根轨迹与</a:t>
          </a:r>
          <a:r>
            <a:rPr lang="en-US" sz="1800" smtClean="0"/>
            <a:t>K</a:t>
          </a:r>
          <a:r>
            <a:rPr lang="zh-CN" sz="1800" smtClean="0"/>
            <a:t>的变化无关。</a:t>
          </a:r>
          <a:endParaRPr lang="zh-CN" sz="1800"/>
        </a:p>
      </dgm:t>
    </dgm:pt>
    <dgm:pt modelId="{B5F4CC89-3952-46D4-9A13-5B21F0EDD757}" type="parTrans" cxnId="{B9E6F8D3-91E7-4745-B7ED-5A2C00AAC920}">
      <dgm:prSet/>
      <dgm:spPr/>
      <dgm:t>
        <a:bodyPr/>
        <a:lstStyle/>
        <a:p>
          <a:endParaRPr lang="zh-CN" altLang="en-US" sz="2000"/>
        </a:p>
      </dgm:t>
    </dgm:pt>
    <dgm:pt modelId="{D144D47A-6448-4FCD-9CC3-CDF1D18F89B0}" type="sibTrans" cxnId="{B9E6F8D3-91E7-4745-B7ED-5A2C00AAC920}">
      <dgm:prSet/>
      <dgm:spPr/>
      <dgm:t>
        <a:bodyPr/>
        <a:lstStyle/>
        <a:p>
          <a:endParaRPr lang="zh-CN" altLang="en-US" sz="2000"/>
        </a:p>
      </dgm:t>
    </dgm:pt>
    <dgm:pt modelId="{1D5612C8-294D-4067-93D2-420567853502}" type="pres">
      <dgm:prSet presAssocID="{111E3FC7-3914-4B10-A5A1-CAF8276F1055}" presName="linear" presStyleCnt="0">
        <dgm:presLayoutVars>
          <dgm:dir/>
          <dgm:animLvl val="lvl"/>
          <dgm:resizeHandles val="exact"/>
        </dgm:presLayoutVars>
      </dgm:prSet>
      <dgm:spPr/>
      <dgm:t>
        <a:bodyPr/>
        <a:lstStyle/>
        <a:p>
          <a:endParaRPr lang="zh-CN" altLang="en-US"/>
        </a:p>
      </dgm:t>
    </dgm:pt>
    <dgm:pt modelId="{8E65ECB1-D07F-4112-A1EE-4C2DB354E304}" type="pres">
      <dgm:prSet presAssocID="{D0BFB23F-EF66-4EFE-A694-6F181007CF73}" presName="parentLin" presStyleCnt="0"/>
      <dgm:spPr/>
    </dgm:pt>
    <dgm:pt modelId="{F41423BA-FB13-4DFF-A940-E54B30512A23}" type="pres">
      <dgm:prSet presAssocID="{D0BFB23F-EF66-4EFE-A694-6F181007CF73}" presName="parentLeftMargin" presStyleLbl="node1" presStyleIdx="0" presStyleCnt="1"/>
      <dgm:spPr/>
      <dgm:t>
        <a:bodyPr/>
        <a:lstStyle/>
        <a:p>
          <a:endParaRPr lang="zh-CN" altLang="en-US"/>
        </a:p>
      </dgm:t>
    </dgm:pt>
    <dgm:pt modelId="{573C98A3-77A7-43A7-9CD1-9F26ECD61202}" type="pres">
      <dgm:prSet presAssocID="{D0BFB23F-EF66-4EFE-A694-6F181007CF73}" presName="parentText" presStyleLbl="node1" presStyleIdx="0" presStyleCnt="1" custScaleX="20119">
        <dgm:presLayoutVars>
          <dgm:chMax val="0"/>
          <dgm:bulletEnabled val="1"/>
        </dgm:presLayoutVars>
      </dgm:prSet>
      <dgm:spPr/>
      <dgm:t>
        <a:bodyPr/>
        <a:lstStyle/>
        <a:p>
          <a:endParaRPr lang="zh-CN" altLang="en-US"/>
        </a:p>
      </dgm:t>
    </dgm:pt>
    <dgm:pt modelId="{A64D74FB-C00F-4781-985B-67E4827445EA}" type="pres">
      <dgm:prSet presAssocID="{D0BFB23F-EF66-4EFE-A694-6F181007CF73}" presName="negativeSpace" presStyleCnt="0"/>
      <dgm:spPr/>
    </dgm:pt>
    <dgm:pt modelId="{1A33F330-0F0F-401B-9251-63720A10F18C}" type="pres">
      <dgm:prSet presAssocID="{D0BFB23F-EF66-4EFE-A694-6F181007CF73}" presName="childText" presStyleLbl="conFgAcc1" presStyleIdx="0" presStyleCnt="1">
        <dgm:presLayoutVars>
          <dgm:bulletEnabled val="1"/>
        </dgm:presLayoutVars>
      </dgm:prSet>
      <dgm:spPr/>
      <dgm:t>
        <a:bodyPr/>
        <a:lstStyle/>
        <a:p>
          <a:endParaRPr lang="zh-CN" altLang="en-US"/>
        </a:p>
      </dgm:t>
    </dgm:pt>
  </dgm:ptLst>
  <dgm:cxnLst>
    <dgm:cxn modelId="{B9E6F8D3-91E7-4745-B7ED-5A2C00AAC920}" srcId="{D0BFB23F-EF66-4EFE-A694-6F181007CF73}" destId="{AAC0694D-0BBF-4445-8609-027A4BE4C4ED}" srcOrd="0" destOrd="0" parTransId="{B5F4CC89-3952-46D4-9A13-5B21F0EDD757}" sibTransId="{D144D47A-6448-4FCD-9CC3-CDF1D18F89B0}"/>
    <dgm:cxn modelId="{B0441256-61DE-47C7-9F2D-8E23B63B1D01}" type="presOf" srcId="{D0BFB23F-EF66-4EFE-A694-6F181007CF73}" destId="{F41423BA-FB13-4DFF-A940-E54B30512A23}" srcOrd="0" destOrd="0" presId="urn:microsoft.com/office/officeart/2005/8/layout/list1"/>
    <dgm:cxn modelId="{208047D0-5A8D-46DC-9D08-B4B3FC85D697}" srcId="{111E3FC7-3914-4B10-A5A1-CAF8276F1055}" destId="{D0BFB23F-EF66-4EFE-A694-6F181007CF73}" srcOrd="0" destOrd="0" parTransId="{09259BAB-62F3-42E9-9650-F58E060C2706}" sibTransId="{56DEA001-2119-4338-B21F-50F928575B0D}"/>
    <dgm:cxn modelId="{CC2B69BE-6F47-4DF1-8EC4-185A5C0B0272}" type="presOf" srcId="{AAC0694D-0BBF-4445-8609-027A4BE4C4ED}" destId="{1A33F330-0F0F-401B-9251-63720A10F18C}" srcOrd="0" destOrd="0" presId="urn:microsoft.com/office/officeart/2005/8/layout/list1"/>
    <dgm:cxn modelId="{0701F0B1-23D3-49DA-8393-0092F22B16D0}" type="presOf" srcId="{111E3FC7-3914-4B10-A5A1-CAF8276F1055}" destId="{1D5612C8-294D-4067-93D2-420567853502}" srcOrd="0" destOrd="0" presId="urn:microsoft.com/office/officeart/2005/8/layout/list1"/>
    <dgm:cxn modelId="{947E0D2B-7E34-4060-A72E-2E4D8D5CA4C4}" type="presOf" srcId="{D0BFB23F-EF66-4EFE-A694-6F181007CF73}" destId="{573C98A3-77A7-43A7-9CD1-9F26ECD61202}" srcOrd="1" destOrd="0" presId="urn:microsoft.com/office/officeart/2005/8/layout/list1"/>
    <dgm:cxn modelId="{FD469BAF-70DE-4E8B-BC5A-F6921469E794}" type="presParOf" srcId="{1D5612C8-294D-4067-93D2-420567853502}" destId="{8E65ECB1-D07F-4112-A1EE-4C2DB354E304}" srcOrd="0" destOrd="0" presId="urn:microsoft.com/office/officeart/2005/8/layout/list1"/>
    <dgm:cxn modelId="{1B669730-7C47-4DF1-8709-70823A490877}" type="presParOf" srcId="{8E65ECB1-D07F-4112-A1EE-4C2DB354E304}" destId="{F41423BA-FB13-4DFF-A940-E54B30512A23}" srcOrd="0" destOrd="0" presId="urn:microsoft.com/office/officeart/2005/8/layout/list1"/>
    <dgm:cxn modelId="{B8DD8986-3AA7-44C0-B0C0-DEBA55C41E51}" type="presParOf" srcId="{8E65ECB1-D07F-4112-A1EE-4C2DB354E304}" destId="{573C98A3-77A7-43A7-9CD1-9F26ECD61202}" srcOrd="1" destOrd="0" presId="urn:microsoft.com/office/officeart/2005/8/layout/list1"/>
    <dgm:cxn modelId="{7CE774BF-87FA-4DA0-9BB5-D0552404C972}" type="presParOf" srcId="{1D5612C8-294D-4067-93D2-420567853502}" destId="{A64D74FB-C00F-4781-985B-67E4827445EA}" srcOrd="1" destOrd="0" presId="urn:microsoft.com/office/officeart/2005/8/layout/list1"/>
    <dgm:cxn modelId="{91108C57-7415-4CAB-8831-74FA709E43D8}" type="presParOf" srcId="{1D5612C8-294D-4067-93D2-420567853502}" destId="{1A33F330-0F0F-401B-9251-63720A10F18C}" srcOrd="2" destOrd="0" presId="urn:microsoft.com/office/officeart/2005/8/layout/list1"/>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D76E6F0-A881-4E31-B966-E404A0E699C8}"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zh-CN" altLang="en-US"/>
        </a:p>
      </dgm:t>
    </dgm:pt>
    <dgm:pt modelId="{00DD5BBF-4D39-4CA4-B780-66EE3C326676}">
      <dgm:prSet custT="1"/>
      <dgm:spPr/>
      <dgm:t>
        <a:bodyPr/>
        <a:lstStyle/>
        <a:p>
          <a:pPr rtl="0"/>
          <a:r>
            <a:rPr lang="zh-CN" altLang="en-US" sz="2000" smtClean="0"/>
            <a:t>最小相位系统：</a:t>
          </a:r>
          <a:endParaRPr lang="zh-CN" altLang="en-US" sz="2000"/>
        </a:p>
      </dgm:t>
    </dgm:pt>
    <dgm:pt modelId="{953F1BAA-97C9-4021-A672-BDF88D8B8E0A}" type="parTrans" cxnId="{592CE4B5-2FAC-4702-86E1-026DC70E8941}">
      <dgm:prSet/>
      <dgm:spPr/>
      <dgm:t>
        <a:bodyPr/>
        <a:lstStyle/>
        <a:p>
          <a:endParaRPr lang="zh-CN" altLang="en-US"/>
        </a:p>
      </dgm:t>
    </dgm:pt>
    <dgm:pt modelId="{AB633301-E48F-438B-B27C-853E6807994D}" type="sibTrans" cxnId="{592CE4B5-2FAC-4702-86E1-026DC70E8941}">
      <dgm:prSet/>
      <dgm:spPr/>
      <dgm:t>
        <a:bodyPr/>
        <a:lstStyle/>
        <a:p>
          <a:endParaRPr lang="zh-CN" altLang="en-US"/>
        </a:p>
      </dgm:t>
    </dgm:pt>
    <dgm:pt modelId="{DBBCF4FA-5BAB-4F1D-998B-DBCD41100F58}">
      <dgm:prSet custT="1"/>
      <dgm:spPr/>
      <dgm:t>
        <a:bodyPr/>
        <a:lstStyle/>
        <a:p>
          <a:pPr rtl="0"/>
          <a:r>
            <a:rPr lang="zh-CN" altLang="en-US" sz="1800" dirty="0" smtClean="0"/>
            <a:t>若系统</a:t>
          </a:r>
          <a:r>
            <a:rPr lang="zh-CN" altLang="en-US" sz="1800" b="1" u="none" dirty="0" smtClean="0">
              <a:solidFill>
                <a:srgbClr val="C00000"/>
              </a:solidFill>
              <a:latin typeface="+mj-ea"/>
              <a:ea typeface="+mj-ea"/>
            </a:rPr>
            <a:t>开环传递函数</a:t>
          </a:r>
          <a:r>
            <a:rPr lang="zh-CN" altLang="en-US" sz="1800" dirty="0" smtClean="0"/>
            <a:t>的所有极点和零点都位于复平面虚轴的左边（即其实部小于或等于零），称这系统是最小相位系统。</a:t>
          </a:r>
          <a:endParaRPr lang="zh-CN" altLang="en-US" sz="1800" dirty="0"/>
        </a:p>
      </dgm:t>
    </dgm:pt>
    <dgm:pt modelId="{BDEE2960-23EC-44DF-AD21-D1719B2CE8FC}" type="parTrans" cxnId="{2D8ECB9F-EB31-4450-B9A0-978DA3551CE0}">
      <dgm:prSet/>
      <dgm:spPr/>
      <dgm:t>
        <a:bodyPr/>
        <a:lstStyle/>
        <a:p>
          <a:endParaRPr lang="zh-CN" altLang="en-US"/>
        </a:p>
      </dgm:t>
    </dgm:pt>
    <dgm:pt modelId="{E9970158-F483-4A7F-B391-12A30DBFAB4C}" type="sibTrans" cxnId="{2D8ECB9F-EB31-4450-B9A0-978DA3551CE0}">
      <dgm:prSet/>
      <dgm:spPr/>
      <dgm:t>
        <a:bodyPr/>
        <a:lstStyle/>
        <a:p>
          <a:endParaRPr lang="zh-CN" altLang="en-US"/>
        </a:p>
      </dgm:t>
    </dgm:pt>
    <dgm:pt modelId="{E5ACDB91-2B76-406A-B656-BDCFBB5CC2EC}">
      <dgm:prSet custT="1"/>
      <dgm:spPr/>
      <dgm:t>
        <a:bodyPr/>
        <a:lstStyle/>
        <a:p>
          <a:pPr rtl="0"/>
          <a:r>
            <a:rPr lang="zh-CN" altLang="en-US" sz="2000" dirty="0" smtClean="0"/>
            <a:t>非最小相位系统：</a:t>
          </a:r>
          <a:endParaRPr lang="zh-CN" altLang="en-US" sz="2000" dirty="0"/>
        </a:p>
      </dgm:t>
    </dgm:pt>
    <dgm:pt modelId="{1CF45C82-32DB-4C67-8ACF-9635753AB36B}" type="parTrans" cxnId="{86EC0D1C-A495-4B3D-A933-BECF37CE9839}">
      <dgm:prSet/>
      <dgm:spPr/>
      <dgm:t>
        <a:bodyPr/>
        <a:lstStyle/>
        <a:p>
          <a:endParaRPr lang="zh-CN" altLang="en-US"/>
        </a:p>
      </dgm:t>
    </dgm:pt>
    <dgm:pt modelId="{6E81D566-08FB-480A-81A4-9AD857565BAC}" type="sibTrans" cxnId="{86EC0D1C-A495-4B3D-A933-BECF37CE9839}">
      <dgm:prSet/>
      <dgm:spPr/>
      <dgm:t>
        <a:bodyPr/>
        <a:lstStyle/>
        <a:p>
          <a:endParaRPr lang="zh-CN" altLang="en-US"/>
        </a:p>
      </dgm:t>
    </dgm:pt>
    <dgm:pt modelId="{EAAE5C88-9477-41C2-91B4-26BB9C107D60}">
      <dgm:prSet custT="1"/>
      <dgm:spPr/>
      <dgm:t>
        <a:bodyPr/>
        <a:lstStyle/>
        <a:p>
          <a:pPr rtl="0"/>
          <a:r>
            <a:rPr lang="zh-CN" altLang="en-US" sz="1800" dirty="0" smtClean="0"/>
            <a:t>若系统</a:t>
          </a:r>
          <a:r>
            <a:rPr lang="zh-CN" altLang="en-US" sz="1800" b="1" u="none" dirty="0" smtClean="0">
              <a:solidFill>
                <a:srgbClr val="C00000"/>
              </a:solidFill>
              <a:latin typeface="+mj-ea"/>
              <a:ea typeface="+mj-ea"/>
            </a:rPr>
            <a:t>开环传递函数</a:t>
          </a:r>
          <a:r>
            <a:rPr lang="zh-CN" altLang="en-US" sz="1800" dirty="0" smtClean="0"/>
            <a:t>的极点和零点至少有一个位于复平面虚轴的右边（即其实部大于零），称这系统是非最小相位系统。</a:t>
          </a:r>
          <a:endParaRPr lang="zh-CN" altLang="en-US" sz="1800" dirty="0"/>
        </a:p>
      </dgm:t>
    </dgm:pt>
    <dgm:pt modelId="{B47E0F52-9322-4FE8-B4ED-DAB23BCD4D4A}" type="parTrans" cxnId="{A9B7835E-2D24-40FB-981F-65ED1EEC5A97}">
      <dgm:prSet/>
      <dgm:spPr/>
      <dgm:t>
        <a:bodyPr/>
        <a:lstStyle/>
        <a:p>
          <a:endParaRPr lang="zh-CN" altLang="en-US"/>
        </a:p>
      </dgm:t>
    </dgm:pt>
    <dgm:pt modelId="{B2B643CF-0087-4403-A19F-836D04CB825E}" type="sibTrans" cxnId="{A9B7835E-2D24-40FB-981F-65ED1EEC5A97}">
      <dgm:prSet/>
      <dgm:spPr/>
      <dgm:t>
        <a:bodyPr/>
        <a:lstStyle/>
        <a:p>
          <a:endParaRPr lang="zh-CN" altLang="en-US"/>
        </a:p>
      </dgm:t>
    </dgm:pt>
    <dgm:pt modelId="{2FEAA7F0-391B-44B0-ABFB-FC1E2D0EA2A7}" type="pres">
      <dgm:prSet presAssocID="{BD76E6F0-A881-4E31-B966-E404A0E699C8}" presName="Name0" presStyleCnt="0">
        <dgm:presLayoutVars>
          <dgm:dir/>
          <dgm:animLvl val="lvl"/>
          <dgm:resizeHandles val="exact"/>
        </dgm:presLayoutVars>
      </dgm:prSet>
      <dgm:spPr/>
      <dgm:t>
        <a:bodyPr/>
        <a:lstStyle/>
        <a:p>
          <a:endParaRPr lang="zh-CN" altLang="en-US"/>
        </a:p>
      </dgm:t>
    </dgm:pt>
    <dgm:pt modelId="{B9DB5943-2524-454A-91E3-4B246A15782C}" type="pres">
      <dgm:prSet presAssocID="{00DD5BBF-4D39-4CA4-B780-66EE3C326676}" presName="linNode" presStyleCnt="0"/>
      <dgm:spPr/>
    </dgm:pt>
    <dgm:pt modelId="{3E39F1C4-A8F3-46AC-8F66-FB9A106A823F}" type="pres">
      <dgm:prSet presAssocID="{00DD5BBF-4D39-4CA4-B780-66EE3C326676}" presName="parentText" presStyleLbl="node1" presStyleIdx="0" presStyleCnt="2" custScaleX="69972">
        <dgm:presLayoutVars>
          <dgm:chMax val="1"/>
          <dgm:bulletEnabled val="1"/>
        </dgm:presLayoutVars>
      </dgm:prSet>
      <dgm:spPr/>
      <dgm:t>
        <a:bodyPr/>
        <a:lstStyle/>
        <a:p>
          <a:endParaRPr lang="zh-CN" altLang="en-US"/>
        </a:p>
      </dgm:t>
    </dgm:pt>
    <dgm:pt modelId="{9CBCF748-F036-4BD1-96E9-93E5CD8B8C52}" type="pres">
      <dgm:prSet presAssocID="{00DD5BBF-4D39-4CA4-B780-66EE3C326676}" presName="descendantText" presStyleLbl="alignAccFollowNode1" presStyleIdx="0" presStyleCnt="2" custScaleX="122301">
        <dgm:presLayoutVars>
          <dgm:bulletEnabled val="1"/>
        </dgm:presLayoutVars>
      </dgm:prSet>
      <dgm:spPr/>
      <dgm:t>
        <a:bodyPr/>
        <a:lstStyle/>
        <a:p>
          <a:endParaRPr lang="zh-CN" altLang="en-US"/>
        </a:p>
      </dgm:t>
    </dgm:pt>
    <dgm:pt modelId="{7251710E-8C3D-4D34-9A97-C83D5824AF29}" type="pres">
      <dgm:prSet presAssocID="{AB633301-E48F-438B-B27C-853E6807994D}" presName="sp" presStyleCnt="0"/>
      <dgm:spPr/>
    </dgm:pt>
    <dgm:pt modelId="{E6952EC6-B52B-4766-9DF7-B953074A7BA4}" type="pres">
      <dgm:prSet presAssocID="{E5ACDB91-2B76-406A-B656-BDCFBB5CC2EC}" presName="linNode" presStyleCnt="0"/>
      <dgm:spPr/>
    </dgm:pt>
    <dgm:pt modelId="{E9124D08-7545-43B6-9764-993F1B50F293}" type="pres">
      <dgm:prSet presAssocID="{E5ACDB91-2B76-406A-B656-BDCFBB5CC2EC}" presName="parentText" presStyleLbl="node1" presStyleIdx="1" presStyleCnt="2" custScaleX="69972">
        <dgm:presLayoutVars>
          <dgm:chMax val="1"/>
          <dgm:bulletEnabled val="1"/>
        </dgm:presLayoutVars>
      </dgm:prSet>
      <dgm:spPr/>
      <dgm:t>
        <a:bodyPr/>
        <a:lstStyle/>
        <a:p>
          <a:endParaRPr lang="zh-CN" altLang="en-US"/>
        </a:p>
      </dgm:t>
    </dgm:pt>
    <dgm:pt modelId="{98618E09-F949-466A-98C4-3F419760704B}" type="pres">
      <dgm:prSet presAssocID="{E5ACDB91-2B76-406A-B656-BDCFBB5CC2EC}" presName="descendantText" presStyleLbl="alignAccFollowNode1" presStyleIdx="1" presStyleCnt="2" custScaleX="122301">
        <dgm:presLayoutVars>
          <dgm:bulletEnabled val="1"/>
        </dgm:presLayoutVars>
      </dgm:prSet>
      <dgm:spPr/>
      <dgm:t>
        <a:bodyPr/>
        <a:lstStyle/>
        <a:p>
          <a:endParaRPr lang="zh-CN" altLang="en-US"/>
        </a:p>
      </dgm:t>
    </dgm:pt>
  </dgm:ptLst>
  <dgm:cxnLst>
    <dgm:cxn modelId="{592CE4B5-2FAC-4702-86E1-026DC70E8941}" srcId="{BD76E6F0-A881-4E31-B966-E404A0E699C8}" destId="{00DD5BBF-4D39-4CA4-B780-66EE3C326676}" srcOrd="0" destOrd="0" parTransId="{953F1BAA-97C9-4021-A672-BDF88D8B8E0A}" sibTransId="{AB633301-E48F-438B-B27C-853E6807994D}"/>
    <dgm:cxn modelId="{789AE62C-0BB5-4006-A741-CB78FEA80179}" type="presOf" srcId="{DBBCF4FA-5BAB-4F1D-998B-DBCD41100F58}" destId="{9CBCF748-F036-4BD1-96E9-93E5CD8B8C52}" srcOrd="0" destOrd="0" presId="urn:microsoft.com/office/officeart/2005/8/layout/vList5"/>
    <dgm:cxn modelId="{8C5C6FE0-27B4-4CB2-AF67-122B26B28423}" type="presOf" srcId="{00DD5BBF-4D39-4CA4-B780-66EE3C326676}" destId="{3E39F1C4-A8F3-46AC-8F66-FB9A106A823F}" srcOrd="0" destOrd="0" presId="urn:microsoft.com/office/officeart/2005/8/layout/vList5"/>
    <dgm:cxn modelId="{86EC0D1C-A495-4B3D-A933-BECF37CE9839}" srcId="{BD76E6F0-A881-4E31-B966-E404A0E699C8}" destId="{E5ACDB91-2B76-406A-B656-BDCFBB5CC2EC}" srcOrd="1" destOrd="0" parTransId="{1CF45C82-32DB-4C67-8ACF-9635753AB36B}" sibTransId="{6E81D566-08FB-480A-81A4-9AD857565BAC}"/>
    <dgm:cxn modelId="{658BFE8E-7460-4A0A-B757-C413DCDEE4FF}" type="presOf" srcId="{BD76E6F0-A881-4E31-B966-E404A0E699C8}" destId="{2FEAA7F0-391B-44B0-ABFB-FC1E2D0EA2A7}" srcOrd="0" destOrd="0" presId="urn:microsoft.com/office/officeart/2005/8/layout/vList5"/>
    <dgm:cxn modelId="{E23E06A2-CCC5-4FB3-AF7A-3BE4664CB8BA}" type="presOf" srcId="{EAAE5C88-9477-41C2-91B4-26BB9C107D60}" destId="{98618E09-F949-466A-98C4-3F419760704B}" srcOrd="0" destOrd="0" presId="urn:microsoft.com/office/officeart/2005/8/layout/vList5"/>
    <dgm:cxn modelId="{B4C39188-2FC6-4684-9612-66BFD396A444}" type="presOf" srcId="{E5ACDB91-2B76-406A-B656-BDCFBB5CC2EC}" destId="{E9124D08-7545-43B6-9764-993F1B50F293}" srcOrd="0" destOrd="0" presId="urn:microsoft.com/office/officeart/2005/8/layout/vList5"/>
    <dgm:cxn modelId="{2D8ECB9F-EB31-4450-B9A0-978DA3551CE0}" srcId="{00DD5BBF-4D39-4CA4-B780-66EE3C326676}" destId="{DBBCF4FA-5BAB-4F1D-998B-DBCD41100F58}" srcOrd="0" destOrd="0" parTransId="{BDEE2960-23EC-44DF-AD21-D1719B2CE8FC}" sibTransId="{E9970158-F483-4A7F-B391-12A30DBFAB4C}"/>
    <dgm:cxn modelId="{A9B7835E-2D24-40FB-981F-65ED1EEC5A97}" srcId="{E5ACDB91-2B76-406A-B656-BDCFBB5CC2EC}" destId="{EAAE5C88-9477-41C2-91B4-26BB9C107D60}" srcOrd="0" destOrd="0" parTransId="{B47E0F52-9322-4FE8-B4ED-DAB23BCD4D4A}" sibTransId="{B2B643CF-0087-4403-A19F-836D04CB825E}"/>
    <dgm:cxn modelId="{CB9C6693-5919-49E3-98F0-6E03896735F3}" type="presParOf" srcId="{2FEAA7F0-391B-44B0-ABFB-FC1E2D0EA2A7}" destId="{B9DB5943-2524-454A-91E3-4B246A15782C}" srcOrd="0" destOrd="0" presId="urn:microsoft.com/office/officeart/2005/8/layout/vList5"/>
    <dgm:cxn modelId="{5710F536-633D-49A8-8866-8630DD19E747}" type="presParOf" srcId="{B9DB5943-2524-454A-91E3-4B246A15782C}" destId="{3E39F1C4-A8F3-46AC-8F66-FB9A106A823F}" srcOrd="0" destOrd="0" presId="urn:microsoft.com/office/officeart/2005/8/layout/vList5"/>
    <dgm:cxn modelId="{EED281EF-5305-45BD-B56E-5A6EFAB9ED28}" type="presParOf" srcId="{B9DB5943-2524-454A-91E3-4B246A15782C}" destId="{9CBCF748-F036-4BD1-96E9-93E5CD8B8C52}" srcOrd="1" destOrd="0" presId="urn:microsoft.com/office/officeart/2005/8/layout/vList5"/>
    <dgm:cxn modelId="{5481F771-5421-4261-ACE2-2605629A0920}" type="presParOf" srcId="{2FEAA7F0-391B-44B0-ABFB-FC1E2D0EA2A7}" destId="{7251710E-8C3D-4D34-9A97-C83D5824AF29}" srcOrd="1" destOrd="0" presId="urn:microsoft.com/office/officeart/2005/8/layout/vList5"/>
    <dgm:cxn modelId="{4A094B0F-1EE6-4227-A9F8-744BF3EBE41F}" type="presParOf" srcId="{2FEAA7F0-391B-44B0-ABFB-FC1E2D0EA2A7}" destId="{E6952EC6-B52B-4766-9DF7-B953074A7BA4}" srcOrd="2" destOrd="0" presId="urn:microsoft.com/office/officeart/2005/8/layout/vList5"/>
    <dgm:cxn modelId="{09CC493B-D315-4933-B6B7-CE1EE22FB688}" type="presParOf" srcId="{E6952EC6-B52B-4766-9DF7-B953074A7BA4}" destId="{E9124D08-7545-43B6-9764-993F1B50F293}" srcOrd="0" destOrd="0" presId="urn:microsoft.com/office/officeart/2005/8/layout/vList5"/>
    <dgm:cxn modelId="{CE73DA99-A13D-4B67-B97E-446239F436B0}" type="presParOf" srcId="{E6952EC6-B52B-4766-9DF7-B953074A7BA4}" destId="{98618E09-F949-466A-98C4-3F419760704B}" srcOrd="1"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47D4A81-5FA3-4FB2-9824-7769F9DAC563}" type="doc">
      <dgm:prSet loTypeId="urn:microsoft.com/office/officeart/2005/8/layout/vList5" loCatId="list" qsTypeId="urn:microsoft.com/office/officeart/2005/8/quickstyle/simple1" qsCatId="simple" csTypeId="urn:microsoft.com/office/officeart/2005/8/colors/colorful4" csCatId="colorful" phldr="1"/>
      <dgm:spPr/>
      <dgm:t>
        <a:bodyPr/>
        <a:lstStyle/>
        <a:p>
          <a:endParaRPr lang="zh-CN" altLang="en-US"/>
        </a:p>
      </dgm:t>
    </dgm:pt>
    <dgm:pt modelId="{45638C15-E28A-4AB9-B551-40AFDA743767}">
      <dgm:prSet custT="1"/>
      <dgm:spPr/>
      <dgm:t>
        <a:bodyPr/>
        <a:lstStyle/>
        <a:p>
          <a:pPr rtl="0"/>
          <a:r>
            <a:rPr lang="en-US" sz="2000" smtClean="0"/>
            <a:t>(1)</a:t>
          </a:r>
          <a:endParaRPr lang="zh-CN" sz="2000"/>
        </a:p>
      </dgm:t>
    </dgm:pt>
    <dgm:pt modelId="{E4C45040-217C-426F-ABD7-708841681F4A}" type="parTrans" cxnId="{7DF95A45-1E3B-44D3-B82E-1A982FF17EF3}">
      <dgm:prSet/>
      <dgm:spPr/>
      <dgm:t>
        <a:bodyPr/>
        <a:lstStyle/>
        <a:p>
          <a:endParaRPr lang="zh-CN" altLang="en-US"/>
        </a:p>
      </dgm:t>
    </dgm:pt>
    <dgm:pt modelId="{BB3839CE-F391-4BE8-8277-8C9506289BFB}" type="sibTrans" cxnId="{7DF95A45-1E3B-44D3-B82E-1A982FF17EF3}">
      <dgm:prSet/>
      <dgm:spPr/>
      <dgm:t>
        <a:bodyPr/>
        <a:lstStyle/>
        <a:p>
          <a:endParaRPr lang="zh-CN" altLang="en-US"/>
        </a:p>
      </dgm:t>
    </dgm:pt>
    <dgm:pt modelId="{7C2BCB08-8C1E-4AEE-9FB7-46DF87EE3B0F}">
      <dgm:prSet custT="1"/>
      <dgm:spPr/>
      <dgm:t>
        <a:bodyPr/>
        <a:lstStyle/>
        <a:p>
          <a:pPr rtl="0"/>
          <a:r>
            <a:rPr lang="zh-CN" altLang="en-US" sz="1800" smtClean="0"/>
            <a:t>系统中存在局部正反馈回路</a:t>
          </a:r>
          <a:endParaRPr lang="zh-CN" altLang="en-US" sz="1800"/>
        </a:p>
      </dgm:t>
    </dgm:pt>
    <dgm:pt modelId="{BC4F2BC3-5241-4FC2-829B-6F55E7FDA4F1}" type="parTrans" cxnId="{15B03659-FA27-4EDE-B710-A4797425BAAA}">
      <dgm:prSet/>
      <dgm:spPr/>
      <dgm:t>
        <a:bodyPr/>
        <a:lstStyle/>
        <a:p>
          <a:endParaRPr lang="zh-CN" altLang="en-US"/>
        </a:p>
      </dgm:t>
    </dgm:pt>
    <dgm:pt modelId="{2E281C98-9BCD-4E27-A5BA-F655394156F5}" type="sibTrans" cxnId="{15B03659-FA27-4EDE-B710-A4797425BAAA}">
      <dgm:prSet/>
      <dgm:spPr/>
      <dgm:t>
        <a:bodyPr/>
        <a:lstStyle/>
        <a:p>
          <a:endParaRPr lang="zh-CN" altLang="en-US"/>
        </a:p>
      </dgm:t>
    </dgm:pt>
    <dgm:pt modelId="{51389FA4-B4C1-4A48-BBFB-251908003309}">
      <dgm:prSet custT="1"/>
      <dgm:spPr/>
      <dgm:t>
        <a:bodyPr/>
        <a:lstStyle/>
        <a:p>
          <a:pPr rtl="0"/>
          <a:r>
            <a:rPr lang="en-US" sz="2000" smtClean="0"/>
            <a:t>(2)</a:t>
          </a:r>
          <a:endParaRPr lang="zh-CN" sz="2000"/>
        </a:p>
      </dgm:t>
    </dgm:pt>
    <dgm:pt modelId="{066EF6DE-8CD8-47C8-816B-F3459D346876}" type="parTrans" cxnId="{D9B61584-62E1-4919-B864-93E8891DB05F}">
      <dgm:prSet/>
      <dgm:spPr/>
      <dgm:t>
        <a:bodyPr/>
        <a:lstStyle/>
        <a:p>
          <a:endParaRPr lang="zh-CN" altLang="en-US"/>
        </a:p>
      </dgm:t>
    </dgm:pt>
    <dgm:pt modelId="{BBBD806A-4578-4272-A8C9-251E3B40E65F}" type="sibTrans" cxnId="{D9B61584-62E1-4919-B864-93E8891DB05F}">
      <dgm:prSet/>
      <dgm:spPr/>
      <dgm:t>
        <a:bodyPr/>
        <a:lstStyle/>
        <a:p>
          <a:endParaRPr lang="zh-CN" altLang="en-US"/>
        </a:p>
      </dgm:t>
    </dgm:pt>
    <dgm:pt modelId="{078D7776-DA61-4802-8A8B-9F6F66F07D2C}">
      <dgm:prSet custT="1"/>
      <dgm:spPr/>
      <dgm:t>
        <a:bodyPr/>
        <a:lstStyle/>
        <a:p>
          <a:pPr rtl="0"/>
          <a:r>
            <a:rPr lang="zh-CN" altLang="en-US" sz="1800" smtClean="0"/>
            <a:t>系统含有非最小相位元件（或函数项）</a:t>
          </a:r>
          <a:endParaRPr lang="zh-CN" altLang="en-US" sz="1800"/>
        </a:p>
      </dgm:t>
    </dgm:pt>
    <dgm:pt modelId="{1506B0B7-C064-464E-AAC0-24012398E323}" type="parTrans" cxnId="{3D8AC397-CB30-4682-AD69-E9266E066602}">
      <dgm:prSet/>
      <dgm:spPr/>
      <dgm:t>
        <a:bodyPr/>
        <a:lstStyle/>
        <a:p>
          <a:endParaRPr lang="zh-CN" altLang="en-US"/>
        </a:p>
      </dgm:t>
    </dgm:pt>
    <dgm:pt modelId="{BBC7032E-BF74-4BF4-BB8E-32594C0DB144}" type="sibTrans" cxnId="{3D8AC397-CB30-4682-AD69-E9266E066602}">
      <dgm:prSet/>
      <dgm:spPr/>
      <dgm:t>
        <a:bodyPr/>
        <a:lstStyle/>
        <a:p>
          <a:endParaRPr lang="zh-CN" altLang="en-US"/>
        </a:p>
      </dgm:t>
    </dgm:pt>
    <dgm:pt modelId="{1151EC98-ADA5-4017-ACD7-CB6ECA77FC38}">
      <dgm:prSet custT="1"/>
      <dgm:spPr/>
      <dgm:t>
        <a:bodyPr/>
        <a:lstStyle/>
        <a:p>
          <a:pPr rtl="0"/>
          <a:r>
            <a:rPr lang="en-US" sz="2000" smtClean="0"/>
            <a:t>(3)</a:t>
          </a:r>
          <a:endParaRPr lang="zh-CN" sz="2000"/>
        </a:p>
      </dgm:t>
    </dgm:pt>
    <dgm:pt modelId="{47081525-393E-4584-AAE9-DB377D6A4920}" type="parTrans" cxnId="{682B0340-2CB7-4585-974A-B3C7D560AF6E}">
      <dgm:prSet/>
      <dgm:spPr/>
      <dgm:t>
        <a:bodyPr/>
        <a:lstStyle/>
        <a:p>
          <a:endParaRPr lang="zh-CN" altLang="en-US"/>
        </a:p>
      </dgm:t>
    </dgm:pt>
    <dgm:pt modelId="{B8751B34-409A-4543-A9D5-5C5230B78C88}" type="sibTrans" cxnId="{682B0340-2CB7-4585-974A-B3C7D560AF6E}">
      <dgm:prSet/>
      <dgm:spPr/>
      <dgm:t>
        <a:bodyPr/>
        <a:lstStyle/>
        <a:p>
          <a:endParaRPr lang="zh-CN" altLang="en-US"/>
        </a:p>
      </dgm:t>
    </dgm:pt>
    <dgm:pt modelId="{E14E66CA-5D35-44D9-8CF0-6ECFFF1A8A6B}">
      <dgm:prSet custT="1"/>
      <dgm:spPr/>
      <dgm:t>
        <a:bodyPr/>
        <a:lstStyle/>
        <a:p>
          <a:pPr rtl="0"/>
          <a:r>
            <a:rPr lang="zh-CN" altLang="en-US" sz="1800" smtClean="0"/>
            <a:t>系统中含有滞后环节</a:t>
          </a:r>
          <a:endParaRPr lang="zh-CN" altLang="en-US" sz="1800"/>
        </a:p>
      </dgm:t>
    </dgm:pt>
    <dgm:pt modelId="{721AAEC6-BFC4-4F9F-A093-4B2252640AFB}" type="parTrans" cxnId="{C41CDB8A-7E18-483C-A5B3-B8C95895A899}">
      <dgm:prSet/>
      <dgm:spPr/>
      <dgm:t>
        <a:bodyPr/>
        <a:lstStyle/>
        <a:p>
          <a:endParaRPr lang="zh-CN" altLang="en-US"/>
        </a:p>
      </dgm:t>
    </dgm:pt>
    <dgm:pt modelId="{ED21E9F4-682D-4590-A9A9-B669D779700D}" type="sibTrans" cxnId="{C41CDB8A-7E18-483C-A5B3-B8C95895A899}">
      <dgm:prSet/>
      <dgm:spPr/>
      <dgm:t>
        <a:bodyPr/>
        <a:lstStyle/>
        <a:p>
          <a:endParaRPr lang="zh-CN" altLang="en-US"/>
        </a:p>
      </dgm:t>
    </dgm:pt>
    <dgm:pt modelId="{78737528-0911-4FD0-A9D0-69EB329C9105}" type="pres">
      <dgm:prSet presAssocID="{147D4A81-5FA3-4FB2-9824-7769F9DAC563}" presName="Name0" presStyleCnt="0">
        <dgm:presLayoutVars>
          <dgm:dir/>
          <dgm:animLvl val="lvl"/>
          <dgm:resizeHandles val="exact"/>
        </dgm:presLayoutVars>
      </dgm:prSet>
      <dgm:spPr/>
      <dgm:t>
        <a:bodyPr/>
        <a:lstStyle/>
        <a:p>
          <a:endParaRPr lang="zh-CN" altLang="en-US"/>
        </a:p>
      </dgm:t>
    </dgm:pt>
    <dgm:pt modelId="{E8ED484B-523D-4C7F-813A-AC64103D28F8}" type="pres">
      <dgm:prSet presAssocID="{45638C15-E28A-4AB9-B551-40AFDA743767}" presName="linNode" presStyleCnt="0"/>
      <dgm:spPr/>
    </dgm:pt>
    <dgm:pt modelId="{45E3FDE0-5B20-4F43-89FF-CC27131D54FE}" type="pres">
      <dgm:prSet presAssocID="{45638C15-E28A-4AB9-B551-40AFDA743767}" presName="parentText" presStyleLbl="node1" presStyleIdx="0" presStyleCnt="3" custScaleX="55406">
        <dgm:presLayoutVars>
          <dgm:chMax val="1"/>
          <dgm:bulletEnabled val="1"/>
        </dgm:presLayoutVars>
      </dgm:prSet>
      <dgm:spPr/>
      <dgm:t>
        <a:bodyPr/>
        <a:lstStyle/>
        <a:p>
          <a:endParaRPr lang="zh-CN" altLang="en-US"/>
        </a:p>
      </dgm:t>
    </dgm:pt>
    <dgm:pt modelId="{19887209-3795-449E-822A-D32272885C74}" type="pres">
      <dgm:prSet presAssocID="{45638C15-E28A-4AB9-B551-40AFDA743767}" presName="descendantText" presStyleLbl="alignAccFollowNode1" presStyleIdx="0" presStyleCnt="3" custScaleX="113351">
        <dgm:presLayoutVars>
          <dgm:bulletEnabled val="1"/>
        </dgm:presLayoutVars>
      </dgm:prSet>
      <dgm:spPr/>
      <dgm:t>
        <a:bodyPr/>
        <a:lstStyle/>
        <a:p>
          <a:endParaRPr lang="zh-CN" altLang="en-US"/>
        </a:p>
      </dgm:t>
    </dgm:pt>
    <dgm:pt modelId="{E3F2D7C3-183A-4D60-B7C9-CC09F5B968D9}" type="pres">
      <dgm:prSet presAssocID="{BB3839CE-F391-4BE8-8277-8C9506289BFB}" presName="sp" presStyleCnt="0"/>
      <dgm:spPr/>
    </dgm:pt>
    <dgm:pt modelId="{C5FF777B-7F44-4A61-9FEC-913166ADFE13}" type="pres">
      <dgm:prSet presAssocID="{51389FA4-B4C1-4A48-BBFB-251908003309}" presName="linNode" presStyleCnt="0"/>
      <dgm:spPr/>
    </dgm:pt>
    <dgm:pt modelId="{BEDF444B-E722-4740-B2AC-8A8280D41508}" type="pres">
      <dgm:prSet presAssocID="{51389FA4-B4C1-4A48-BBFB-251908003309}" presName="parentText" presStyleLbl="node1" presStyleIdx="1" presStyleCnt="3" custScaleX="55406">
        <dgm:presLayoutVars>
          <dgm:chMax val="1"/>
          <dgm:bulletEnabled val="1"/>
        </dgm:presLayoutVars>
      </dgm:prSet>
      <dgm:spPr/>
      <dgm:t>
        <a:bodyPr/>
        <a:lstStyle/>
        <a:p>
          <a:endParaRPr lang="zh-CN" altLang="en-US"/>
        </a:p>
      </dgm:t>
    </dgm:pt>
    <dgm:pt modelId="{BF34F8DC-344C-477D-A7A3-D336E0F6A1F5}" type="pres">
      <dgm:prSet presAssocID="{51389FA4-B4C1-4A48-BBFB-251908003309}" presName="descendantText" presStyleLbl="alignAccFollowNode1" presStyleIdx="1" presStyleCnt="3" custScaleX="113351">
        <dgm:presLayoutVars>
          <dgm:bulletEnabled val="1"/>
        </dgm:presLayoutVars>
      </dgm:prSet>
      <dgm:spPr/>
      <dgm:t>
        <a:bodyPr/>
        <a:lstStyle/>
        <a:p>
          <a:endParaRPr lang="zh-CN" altLang="en-US"/>
        </a:p>
      </dgm:t>
    </dgm:pt>
    <dgm:pt modelId="{C2632BD8-A27C-416C-A052-EFE12863349C}" type="pres">
      <dgm:prSet presAssocID="{BBBD806A-4578-4272-A8C9-251E3B40E65F}" presName="sp" presStyleCnt="0"/>
      <dgm:spPr/>
    </dgm:pt>
    <dgm:pt modelId="{5B2187C0-5464-4496-90D3-5DD158968FD4}" type="pres">
      <dgm:prSet presAssocID="{1151EC98-ADA5-4017-ACD7-CB6ECA77FC38}" presName="linNode" presStyleCnt="0"/>
      <dgm:spPr/>
    </dgm:pt>
    <dgm:pt modelId="{59BDEDE0-6AAE-4DE2-AF42-324C21FDA17B}" type="pres">
      <dgm:prSet presAssocID="{1151EC98-ADA5-4017-ACD7-CB6ECA77FC38}" presName="parentText" presStyleLbl="node1" presStyleIdx="2" presStyleCnt="3" custScaleX="55406">
        <dgm:presLayoutVars>
          <dgm:chMax val="1"/>
          <dgm:bulletEnabled val="1"/>
        </dgm:presLayoutVars>
      </dgm:prSet>
      <dgm:spPr/>
      <dgm:t>
        <a:bodyPr/>
        <a:lstStyle/>
        <a:p>
          <a:endParaRPr lang="zh-CN" altLang="en-US"/>
        </a:p>
      </dgm:t>
    </dgm:pt>
    <dgm:pt modelId="{0E964DE2-0FF6-4A24-A5C6-AF2E443BD3C1}" type="pres">
      <dgm:prSet presAssocID="{1151EC98-ADA5-4017-ACD7-CB6ECA77FC38}" presName="descendantText" presStyleLbl="alignAccFollowNode1" presStyleIdx="2" presStyleCnt="3" custScaleX="113351">
        <dgm:presLayoutVars>
          <dgm:bulletEnabled val="1"/>
        </dgm:presLayoutVars>
      </dgm:prSet>
      <dgm:spPr/>
      <dgm:t>
        <a:bodyPr/>
        <a:lstStyle/>
        <a:p>
          <a:endParaRPr lang="zh-CN" altLang="en-US"/>
        </a:p>
      </dgm:t>
    </dgm:pt>
  </dgm:ptLst>
  <dgm:cxnLst>
    <dgm:cxn modelId="{EAEFBA30-6F9B-4FD0-9CC5-15E1CF796DB4}" type="presOf" srcId="{078D7776-DA61-4802-8A8B-9F6F66F07D2C}" destId="{BF34F8DC-344C-477D-A7A3-D336E0F6A1F5}" srcOrd="0" destOrd="0" presId="urn:microsoft.com/office/officeart/2005/8/layout/vList5"/>
    <dgm:cxn modelId="{131429AC-A0F4-4A4D-9596-8BB412C785A6}" type="presOf" srcId="{E14E66CA-5D35-44D9-8CF0-6ECFFF1A8A6B}" destId="{0E964DE2-0FF6-4A24-A5C6-AF2E443BD3C1}" srcOrd="0" destOrd="0" presId="urn:microsoft.com/office/officeart/2005/8/layout/vList5"/>
    <dgm:cxn modelId="{C41CDB8A-7E18-483C-A5B3-B8C95895A899}" srcId="{1151EC98-ADA5-4017-ACD7-CB6ECA77FC38}" destId="{E14E66CA-5D35-44D9-8CF0-6ECFFF1A8A6B}" srcOrd="0" destOrd="0" parTransId="{721AAEC6-BFC4-4F9F-A093-4B2252640AFB}" sibTransId="{ED21E9F4-682D-4590-A9A9-B669D779700D}"/>
    <dgm:cxn modelId="{A5E54A71-63FC-41C8-A437-07030E4E0159}" type="presOf" srcId="{147D4A81-5FA3-4FB2-9824-7769F9DAC563}" destId="{78737528-0911-4FD0-A9D0-69EB329C9105}" srcOrd="0" destOrd="0" presId="urn:microsoft.com/office/officeart/2005/8/layout/vList5"/>
    <dgm:cxn modelId="{682B0340-2CB7-4585-974A-B3C7D560AF6E}" srcId="{147D4A81-5FA3-4FB2-9824-7769F9DAC563}" destId="{1151EC98-ADA5-4017-ACD7-CB6ECA77FC38}" srcOrd="2" destOrd="0" parTransId="{47081525-393E-4584-AAE9-DB377D6A4920}" sibTransId="{B8751B34-409A-4543-A9D5-5C5230B78C88}"/>
    <dgm:cxn modelId="{D9B61584-62E1-4919-B864-93E8891DB05F}" srcId="{147D4A81-5FA3-4FB2-9824-7769F9DAC563}" destId="{51389FA4-B4C1-4A48-BBFB-251908003309}" srcOrd="1" destOrd="0" parTransId="{066EF6DE-8CD8-47C8-816B-F3459D346876}" sibTransId="{BBBD806A-4578-4272-A8C9-251E3B40E65F}"/>
    <dgm:cxn modelId="{5ACD715F-4922-4FE8-AC0C-3CFC74AB5D5D}" type="presOf" srcId="{1151EC98-ADA5-4017-ACD7-CB6ECA77FC38}" destId="{59BDEDE0-6AAE-4DE2-AF42-324C21FDA17B}" srcOrd="0" destOrd="0" presId="urn:microsoft.com/office/officeart/2005/8/layout/vList5"/>
    <dgm:cxn modelId="{3D8AC397-CB30-4682-AD69-E9266E066602}" srcId="{51389FA4-B4C1-4A48-BBFB-251908003309}" destId="{078D7776-DA61-4802-8A8B-9F6F66F07D2C}" srcOrd="0" destOrd="0" parTransId="{1506B0B7-C064-464E-AAC0-24012398E323}" sibTransId="{BBC7032E-BF74-4BF4-BB8E-32594C0DB144}"/>
    <dgm:cxn modelId="{7DF95A45-1E3B-44D3-B82E-1A982FF17EF3}" srcId="{147D4A81-5FA3-4FB2-9824-7769F9DAC563}" destId="{45638C15-E28A-4AB9-B551-40AFDA743767}" srcOrd="0" destOrd="0" parTransId="{E4C45040-217C-426F-ABD7-708841681F4A}" sibTransId="{BB3839CE-F391-4BE8-8277-8C9506289BFB}"/>
    <dgm:cxn modelId="{E937D5BC-3073-4BBF-BE31-13A02F77A0B9}" type="presOf" srcId="{45638C15-E28A-4AB9-B551-40AFDA743767}" destId="{45E3FDE0-5B20-4F43-89FF-CC27131D54FE}" srcOrd="0" destOrd="0" presId="urn:microsoft.com/office/officeart/2005/8/layout/vList5"/>
    <dgm:cxn modelId="{34DFD398-F825-408C-8BAC-FC1279C1868E}" type="presOf" srcId="{51389FA4-B4C1-4A48-BBFB-251908003309}" destId="{BEDF444B-E722-4740-B2AC-8A8280D41508}" srcOrd="0" destOrd="0" presId="urn:microsoft.com/office/officeart/2005/8/layout/vList5"/>
    <dgm:cxn modelId="{15B03659-FA27-4EDE-B710-A4797425BAAA}" srcId="{45638C15-E28A-4AB9-B551-40AFDA743767}" destId="{7C2BCB08-8C1E-4AEE-9FB7-46DF87EE3B0F}" srcOrd="0" destOrd="0" parTransId="{BC4F2BC3-5241-4FC2-829B-6F55E7FDA4F1}" sibTransId="{2E281C98-9BCD-4E27-A5BA-F655394156F5}"/>
    <dgm:cxn modelId="{4DBA9BD2-AF20-4142-95D2-5BA723E6F34F}" type="presOf" srcId="{7C2BCB08-8C1E-4AEE-9FB7-46DF87EE3B0F}" destId="{19887209-3795-449E-822A-D32272885C74}" srcOrd="0" destOrd="0" presId="urn:microsoft.com/office/officeart/2005/8/layout/vList5"/>
    <dgm:cxn modelId="{6ABB6BB7-3947-49DE-A55A-492DBAB9510E}" type="presParOf" srcId="{78737528-0911-4FD0-A9D0-69EB329C9105}" destId="{E8ED484B-523D-4C7F-813A-AC64103D28F8}" srcOrd="0" destOrd="0" presId="urn:microsoft.com/office/officeart/2005/8/layout/vList5"/>
    <dgm:cxn modelId="{0C0A9352-24BE-459D-845B-37CB507BB43A}" type="presParOf" srcId="{E8ED484B-523D-4C7F-813A-AC64103D28F8}" destId="{45E3FDE0-5B20-4F43-89FF-CC27131D54FE}" srcOrd="0" destOrd="0" presId="urn:microsoft.com/office/officeart/2005/8/layout/vList5"/>
    <dgm:cxn modelId="{D22AAD64-67F0-4EA5-A58D-20DE09413742}" type="presParOf" srcId="{E8ED484B-523D-4C7F-813A-AC64103D28F8}" destId="{19887209-3795-449E-822A-D32272885C74}" srcOrd="1" destOrd="0" presId="urn:microsoft.com/office/officeart/2005/8/layout/vList5"/>
    <dgm:cxn modelId="{58B2D405-6753-42A1-B5B0-48AAB9D6AC63}" type="presParOf" srcId="{78737528-0911-4FD0-A9D0-69EB329C9105}" destId="{E3F2D7C3-183A-4D60-B7C9-CC09F5B968D9}" srcOrd="1" destOrd="0" presId="urn:microsoft.com/office/officeart/2005/8/layout/vList5"/>
    <dgm:cxn modelId="{1BEC6DBA-A299-413F-9E97-0FC5F1D33083}" type="presParOf" srcId="{78737528-0911-4FD0-A9D0-69EB329C9105}" destId="{C5FF777B-7F44-4A61-9FEC-913166ADFE13}" srcOrd="2" destOrd="0" presId="urn:microsoft.com/office/officeart/2005/8/layout/vList5"/>
    <dgm:cxn modelId="{8DDC3618-E511-468C-98C8-5C2A89D9FF10}" type="presParOf" srcId="{C5FF777B-7F44-4A61-9FEC-913166ADFE13}" destId="{BEDF444B-E722-4740-B2AC-8A8280D41508}" srcOrd="0" destOrd="0" presId="urn:microsoft.com/office/officeart/2005/8/layout/vList5"/>
    <dgm:cxn modelId="{4780EE65-D75E-4B76-B698-C5E6F24C03A3}" type="presParOf" srcId="{C5FF777B-7F44-4A61-9FEC-913166ADFE13}" destId="{BF34F8DC-344C-477D-A7A3-D336E0F6A1F5}" srcOrd="1" destOrd="0" presId="urn:microsoft.com/office/officeart/2005/8/layout/vList5"/>
    <dgm:cxn modelId="{D2C3FB65-6A79-4B6D-995C-26705EBA7422}" type="presParOf" srcId="{78737528-0911-4FD0-A9D0-69EB329C9105}" destId="{C2632BD8-A27C-416C-A052-EFE12863349C}" srcOrd="3" destOrd="0" presId="urn:microsoft.com/office/officeart/2005/8/layout/vList5"/>
    <dgm:cxn modelId="{4CF874E0-B987-4706-B4E2-66C08E85E95B}" type="presParOf" srcId="{78737528-0911-4FD0-A9D0-69EB329C9105}" destId="{5B2187C0-5464-4496-90D3-5DD158968FD4}" srcOrd="4" destOrd="0" presId="urn:microsoft.com/office/officeart/2005/8/layout/vList5"/>
    <dgm:cxn modelId="{8F47A6E8-06B7-468A-85B6-7E1E1F149C2A}" type="presParOf" srcId="{5B2187C0-5464-4496-90D3-5DD158968FD4}" destId="{59BDEDE0-6AAE-4DE2-AF42-324C21FDA17B}" srcOrd="0" destOrd="0" presId="urn:microsoft.com/office/officeart/2005/8/layout/vList5"/>
    <dgm:cxn modelId="{85BA6892-7058-411C-8C06-947075A90FAE}" type="presParOf" srcId="{5B2187C0-5464-4496-90D3-5DD158968FD4}" destId="{0E964DE2-0FF6-4A24-A5C6-AF2E443BD3C1}" srcOrd="1" destOrd="0" presId="urn:microsoft.com/office/officeart/2005/8/layout/vList5"/>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E6A3F1-077C-4491-9404-636D3305E733}">
      <dsp:nvSpPr>
        <dsp:cNvPr id="0" name=""/>
        <dsp:cNvSpPr/>
      </dsp:nvSpPr>
      <dsp:spPr>
        <a:xfrm>
          <a:off x="0" y="338006"/>
          <a:ext cx="11160125" cy="13230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6150" tIns="437388" rIns="866150" bIns="149352" numCol="1" spcCol="1270" anchor="t" anchorCtr="0">
          <a:noAutofit/>
        </a:bodyPr>
        <a:lstStyle/>
        <a:p>
          <a:pPr marL="228600" lvl="1" indent="-228600" algn="l" defTabSz="933450" rtl="0">
            <a:lnSpc>
              <a:spcPct val="90000"/>
            </a:lnSpc>
            <a:spcBef>
              <a:spcPct val="0"/>
            </a:spcBef>
            <a:spcAft>
              <a:spcPct val="15000"/>
            </a:spcAft>
            <a:buChar char="••"/>
          </a:pPr>
          <a:r>
            <a:rPr lang="zh-CN" sz="2100" b="1" kern="1200" dirty="0" smtClean="0"/>
            <a:t>系统特征方程的根</a:t>
          </a:r>
          <a:r>
            <a:rPr lang="en-US" sz="2100" b="1" kern="1200" dirty="0" smtClean="0"/>
            <a:t>(</a:t>
          </a:r>
          <a:r>
            <a:rPr lang="zh-CN" sz="2100" b="1" kern="1200" dirty="0" smtClean="0"/>
            <a:t>特征根，亦是系统极点或闭环传递函数极点</a:t>
          </a:r>
          <a:r>
            <a:rPr lang="en-US" sz="2100" b="1" kern="1200" dirty="0" smtClean="0"/>
            <a:t>)</a:t>
          </a:r>
          <a:r>
            <a:rPr lang="zh-CN" sz="2100" b="1" kern="1200" dirty="0" smtClean="0"/>
            <a:t>随系统参数变化在复平面上描绘的曲线</a:t>
          </a:r>
          <a:endParaRPr lang="zh-CN" sz="2100" kern="1200" dirty="0"/>
        </a:p>
      </dsp:txBody>
      <dsp:txXfrm>
        <a:off x="0" y="338006"/>
        <a:ext cx="11160125" cy="1323000"/>
      </dsp:txXfrm>
    </dsp:sp>
    <dsp:sp modelId="{8F11D77D-FF28-4A40-A6D5-D1EB4474D70D}">
      <dsp:nvSpPr>
        <dsp:cNvPr id="0" name=""/>
        <dsp:cNvSpPr/>
      </dsp:nvSpPr>
      <dsp:spPr>
        <a:xfrm>
          <a:off x="557461" y="28045"/>
          <a:ext cx="1473793" cy="61992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278" tIns="0" rIns="295278" bIns="0" numCol="1" spcCol="1270" anchor="ctr" anchorCtr="0">
          <a:noAutofit/>
        </a:bodyPr>
        <a:lstStyle/>
        <a:p>
          <a:pPr lvl="0" algn="l" defTabSz="933450" rtl="0">
            <a:lnSpc>
              <a:spcPct val="90000"/>
            </a:lnSpc>
            <a:spcBef>
              <a:spcPct val="0"/>
            </a:spcBef>
            <a:spcAft>
              <a:spcPct val="35000"/>
            </a:spcAft>
          </a:pPr>
          <a:r>
            <a:rPr lang="zh-CN" altLang="en-US" sz="2100" b="1" kern="1200" dirty="0" smtClean="0"/>
            <a:t>根轨迹：</a:t>
          </a:r>
          <a:endParaRPr lang="zh-CN" altLang="en-US" sz="2100" kern="1200" dirty="0"/>
        </a:p>
      </dsp:txBody>
      <dsp:txXfrm>
        <a:off x="587723" y="58307"/>
        <a:ext cx="1413269" cy="55939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52961A-635B-4D1F-8C68-E072A18384AB}">
      <dsp:nvSpPr>
        <dsp:cNvPr id="0" name=""/>
        <dsp:cNvSpPr/>
      </dsp:nvSpPr>
      <dsp:spPr>
        <a:xfrm rot="5400000">
          <a:off x="5488121" y="-3514258"/>
          <a:ext cx="707249" cy="7912623"/>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rtl="0">
            <a:lnSpc>
              <a:spcPct val="90000"/>
            </a:lnSpc>
            <a:spcBef>
              <a:spcPct val="0"/>
            </a:spcBef>
            <a:spcAft>
              <a:spcPct val="15000"/>
            </a:spcAft>
            <a:buChar char="••"/>
          </a:pPr>
          <a:r>
            <a:rPr lang="en-US" sz="2400" kern="1200" smtClean="0"/>
            <a:t>180</a:t>
          </a:r>
          <a:r>
            <a:rPr lang="zh-CN" sz="2400" kern="1200" smtClean="0"/>
            <a:t>度根轨迹相角条件</a:t>
          </a:r>
          <a:endParaRPr lang="zh-CN" sz="2400" kern="1200"/>
        </a:p>
      </dsp:txBody>
      <dsp:txXfrm rot="-5400000">
        <a:off x="1885435" y="122953"/>
        <a:ext cx="7878098" cy="638199"/>
      </dsp:txXfrm>
    </dsp:sp>
    <dsp:sp modelId="{648C4FEE-0033-4137-9BB6-EFF091B73099}">
      <dsp:nvSpPr>
        <dsp:cNvPr id="0" name=""/>
        <dsp:cNvSpPr/>
      </dsp:nvSpPr>
      <dsp:spPr>
        <a:xfrm>
          <a:off x="380991" y="22"/>
          <a:ext cx="1504443" cy="884061"/>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zh-CN" sz="2800" kern="1200" smtClean="0"/>
            <a:t>（</a:t>
          </a:r>
          <a:r>
            <a:rPr lang="en-US" sz="2800" kern="1200" smtClean="0"/>
            <a:t>1</a:t>
          </a:r>
          <a:r>
            <a:rPr lang="zh-CN" sz="2800" kern="1200" smtClean="0"/>
            <a:t>）</a:t>
          </a:r>
          <a:endParaRPr lang="zh-CN" sz="2800" kern="1200"/>
        </a:p>
      </dsp:txBody>
      <dsp:txXfrm>
        <a:off x="424147" y="43178"/>
        <a:ext cx="1418131" cy="797749"/>
      </dsp:txXfrm>
    </dsp:sp>
    <dsp:sp modelId="{4DCBA56C-4587-4987-BE31-3AAC2FB8E5D4}">
      <dsp:nvSpPr>
        <dsp:cNvPr id="0" name=""/>
        <dsp:cNvSpPr/>
      </dsp:nvSpPr>
      <dsp:spPr>
        <a:xfrm rot="5400000">
          <a:off x="5488121" y="-2585993"/>
          <a:ext cx="707249" cy="7912623"/>
        </a:xfrm>
        <a:prstGeom prst="round2SameRect">
          <a:avLst/>
        </a:prstGeom>
        <a:solidFill>
          <a:schemeClr val="accent3">
            <a:tint val="40000"/>
            <a:alpha val="90000"/>
            <a:hueOff val="-249666"/>
            <a:satOff val="8216"/>
            <a:lumOff val="1180"/>
            <a:alphaOff val="0"/>
          </a:schemeClr>
        </a:solidFill>
        <a:ln w="12700" cap="flat" cmpd="sng" algn="ctr">
          <a:solidFill>
            <a:schemeClr val="accent3">
              <a:tint val="40000"/>
              <a:alpha val="90000"/>
              <a:hueOff val="-249666"/>
              <a:satOff val="8216"/>
              <a:lumOff val="118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rtl="0">
            <a:lnSpc>
              <a:spcPct val="90000"/>
            </a:lnSpc>
            <a:spcBef>
              <a:spcPct val="0"/>
            </a:spcBef>
            <a:spcAft>
              <a:spcPct val="15000"/>
            </a:spcAft>
            <a:buChar char="••"/>
          </a:pPr>
          <a:r>
            <a:rPr lang="zh-CN" altLang="en-US" sz="2400" kern="1200" smtClean="0"/>
            <a:t>零度根轨迹相角条件</a:t>
          </a:r>
          <a:endParaRPr lang="zh-CN" altLang="en-US" sz="2400" kern="1200"/>
        </a:p>
      </dsp:txBody>
      <dsp:txXfrm rot="-5400000">
        <a:off x="1885435" y="1051218"/>
        <a:ext cx="7878098" cy="638199"/>
      </dsp:txXfrm>
    </dsp:sp>
    <dsp:sp modelId="{352FB5ED-664F-4E89-AC03-C26B756DB64B}">
      <dsp:nvSpPr>
        <dsp:cNvPr id="0" name=""/>
        <dsp:cNvSpPr/>
      </dsp:nvSpPr>
      <dsp:spPr>
        <a:xfrm>
          <a:off x="380991" y="928287"/>
          <a:ext cx="1504443" cy="884061"/>
        </a:xfrm>
        <a:prstGeom prst="roundRect">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zh-CN" sz="2800" kern="1200" smtClean="0"/>
            <a:t>（</a:t>
          </a:r>
          <a:r>
            <a:rPr lang="en-US" sz="2800" kern="1200" smtClean="0"/>
            <a:t>2</a:t>
          </a:r>
          <a:r>
            <a:rPr lang="zh-CN" sz="2800" kern="1200" smtClean="0"/>
            <a:t>）</a:t>
          </a:r>
          <a:endParaRPr lang="zh-CN" sz="2800" kern="1200"/>
        </a:p>
      </dsp:txBody>
      <dsp:txXfrm>
        <a:off x="424147" y="971443"/>
        <a:ext cx="1418131" cy="79774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41C31C-4AD0-480F-B34E-B8AA7D0541AA}">
      <dsp:nvSpPr>
        <dsp:cNvPr id="0" name=""/>
        <dsp:cNvSpPr/>
      </dsp:nvSpPr>
      <dsp:spPr>
        <a:xfrm>
          <a:off x="0" y="554062"/>
          <a:ext cx="11160125" cy="13860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6150" tIns="458216" rIns="866150" bIns="156464" numCol="1" spcCol="1270" anchor="t" anchorCtr="0">
          <a:noAutofit/>
        </a:bodyPr>
        <a:lstStyle/>
        <a:p>
          <a:pPr marL="228600" lvl="1" indent="-228600" algn="l" defTabSz="977900" rtl="0">
            <a:lnSpc>
              <a:spcPct val="90000"/>
            </a:lnSpc>
            <a:spcBef>
              <a:spcPct val="0"/>
            </a:spcBef>
            <a:spcAft>
              <a:spcPct val="15000"/>
            </a:spcAft>
            <a:buChar char="••"/>
          </a:pPr>
          <a:r>
            <a:rPr lang="zh-CN" sz="2200" b="1" kern="1200" smtClean="0"/>
            <a:t>通过对参数变化引起的根轨迹上对应点（特征根）的变化，可以掌握系统性能的变化。</a:t>
          </a:r>
          <a:endParaRPr lang="zh-CN" sz="2200" kern="1200"/>
        </a:p>
      </dsp:txBody>
      <dsp:txXfrm>
        <a:off x="0" y="554062"/>
        <a:ext cx="11160125" cy="1386000"/>
      </dsp:txXfrm>
    </dsp:sp>
    <dsp:sp modelId="{322CEDFA-2273-4BE3-B36F-9532DD909364}">
      <dsp:nvSpPr>
        <dsp:cNvPr id="0" name=""/>
        <dsp:cNvSpPr/>
      </dsp:nvSpPr>
      <dsp:spPr>
        <a:xfrm>
          <a:off x="558006" y="229342"/>
          <a:ext cx="7812087" cy="64944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278" tIns="0" rIns="295278" bIns="0" numCol="1" spcCol="1270" anchor="ctr" anchorCtr="0">
          <a:noAutofit/>
        </a:bodyPr>
        <a:lstStyle/>
        <a:p>
          <a:pPr lvl="0" algn="l" defTabSz="977900" rtl="0">
            <a:lnSpc>
              <a:spcPct val="90000"/>
            </a:lnSpc>
            <a:spcBef>
              <a:spcPct val="0"/>
            </a:spcBef>
            <a:spcAft>
              <a:spcPct val="35000"/>
            </a:spcAft>
          </a:pPr>
          <a:r>
            <a:rPr lang="en-US" sz="2200" b="1" kern="1200" dirty="0" smtClean="0"/>
            <a:t>(1) </a:t>
          </a:r>
          <a:r>
            <a:rPr lang="zh-CN" sz="2200" b="1" kern="1200" dirty="0" smtClean="0"/>
            <a:t>研究系统参数变化对系统性能的影响。</a:t>
          </a:r>
          <a:endParaRPr lang="zh-CN" sz="2200" kern="1200" dirty="0"/>
        </a:p>
      </dsp:txBody>
      <dsp:txXfrm>
        <a:off x="589709" y="261045"/>
        <a:ext cx="7748681" cy="586034"/>
      </dsp:txXfrm>
    </dsp:sp>
    <dsp:sp modelId="{CA990AF9-D226-47E7-99FE-4ECCDA21D7C1}">
      <dsp:nvSpPr>
        <dsp:cNvPr id="0" name=""/>
        <dsp:cNvSpPr/>
      </dsp:nvSpPr>
      <dsp:spPr>
        <a:xfrm>
          <a:off x="0" y="2383582"/>
          <a:ext cx="11160125" cy="987525"/>
        </a:xfrm>
        <a:prstGeom prst="rect">
          <a:avLst/>
        </a:prstGeom>
        <a:solidFill>
          <a:schemeClr val="lt1">
            <a:alpha val="90000"/>
            <a:hueOff val="0"/>
            <a:satOff val="0"/>
            <a:lumOff val="0"/>
            <a:alphaOff val="0"/>
          </a:schemeClr>
        </a:solidFill>
        <a:ln w="12700" cap="flat" cmpd="sng" algn="ctr">
          <a:solidFill>
            <a:schemeClr val="accent3">
              <a:hueOff val="-282579"/>
              <a:satOff val="9696"/>
              <a:lumOff val="450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6150" tIns="458216" rIns="866150" bIns="156464" numCol="1" spcCol="1270" anchor="t" anchorCtr="0">
          <a:noAutofit/>
        </a:bodyPr>
        <a:lstStyle/>
        <a:p>
          <a:pPr marL="228600" lvl="1" indent="-228600" algn="l" defTabSz="977900" rtl="0">
            <a:lnSpc>
              <a:spcPct val="90000"/>
            </a:lnSpc>
            <a:spcBef>
              <a:spcPct val="0"/>
            </a:spcBef>
            <a:spcAft>
              <a:spcPct val="15000"/>
            </a:spcAft>
            <a:buChar char="••"/>
          </a:pPr>
          <a:r>
            <a:rPr lang="zh-CN" sz="2200" b="1" kern="1200" smtClean="0"/>
            <a:t>通过增减开环零点</a:t>
          </a:r>
          <a:r>
            <a:rPr lang="en-US" sz="2200" b="1" kern="1200" smtClean="0"/>
            <a:t>/</a:t>
          </a:r>
          <a:r>
            <a:rPr lang="zh-CN" sz="2200" b="1" kern="1200" smtClean="0"/>
            <a:t>极点，可以改变系统的根轨迹，从而可改变系统的性能。</a:t>
          </a:r>
          <a:endParaRPr lang="zh-CN" sz="2200" kern="1200"/>
        </a:p>
      </dsp:txBody>
      <dsp:txXfrm>
        <a:off x="0" y="2383582"/>
        <a:ext cx="11160125" cy="987525"/>
      </dsp:txXfrm>
    </dsp:sp>
    <dsp:sp modelId="{E3A96B4C-F329-436F-836D-694AC02D57E7}">
      <dsp:nvSpPr>
        <dsp:cNvPr id="0" name=""/>
        <dsp:cNvSpPr/>
      </dsp:nvSpPr>
      <dsp:spPr>
        <a:xfrm>
          <a:off x="558006" y="2058862"/>
          <a:ext cx="7812087" cy="649440"/>
        </a:xfrm>
        <a:prstGeom prst="roundRect">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278" tIns="0" rIns="295278" bIns="0" numCol="1" spcCol="1270" anchor="ctr" anchorCtr="0">
          <a:noAutofit/>
        </a:bodyPr>
        <a:lstStyle/>
        <a:p>
          <a:pPr lvl="0" algn="l" defTabSz="977900" rtl="0">
            <a:lnSpc>
              <a:spcPct val="90000"/>
            </a:lnSpc>
            <a:spcBef>
              <a:spcPct val="0"/>
            </a:spcBef>
            <a:spcAft>
              <a:spcPct val="35000"/>
            </a:spcAft>
          </a:pPr>
          <a:r>
            <a:rPr lang="en-US" sz="2200" b="1" kern="1200" dirty="0" smtClean="0"/>
            <a:t>(2) </a:t>
          </a:r>
          <a:r>
            <a:rPr lang="zh-CN" sz="2200" b="1" kern="1200" dirty="0" smtClean="0"/>
            <a:t>研究开环</a:t>
          </a:r>
          <a:r>
            <a:rPr lang="en-US" sz="2200" b="1" kern="1200" dirty="0" smtClean="0"/>
            <a:t>/</a:t>
          </a:r>
          <a:r>
            <a:rPr lang="zh-CN" sz="2200" b="1" kern="1200" dirty="0" smtClean="0"/>
            <a:t>零极点的增减对闭环系统性能的影响。</a:t>
          </a:r>
          <a:endParaRPr lang="zh-CN" sz="2200" kern="1200" dirty="0"/>
        </a:p>
      </dsp:txBody>
      <dsp:txXfrm>
        <a:off x="589709" y="2090565"/>
        <a:ext cx="7748681" cy="58603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1DD20B-225E-4E08-8FE6-FB3AE69DD0D2}">
      <dsp:nvSpPr>
        <dsp:cNvPr id="0" name=""/>
        <dsp:cNvSpPr/>
      </dsp:nvSpPr>
      <dsp:spPr>
        <a:xfrm rot="5400000">
          <a:off x="5506587" y="-4011944"/>
          <a:ext cx="609733" cy="8786800"/>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zh-CN" sz="1800" kern="1200" smtClean="0"/>
            <a:t>对此例增加开环极点有使根轨迹靠近</a:t>
          </a:r>
          <a:r>
            <a:rPr lang="en-US" sz="1800" kern="1200" smtClean="0"/>
            <a:t>s</a:t>
          </a:r>
          <a:r>
            <a:rPr lang="zh-CN" sz="1800" kern="1200" smtClean="0"/>
            <a:t>平面上虚轴的趋势；增加开环零点有使根轨迹远离</a:t>
          </a:r>
          <a:r>
            <a:rPr lang="en-US" sz="1800" kern="1200" smtClean="0"/>
            <a:t>s</a:t>
          </a:r>
          <a:r>
            <a:rPr lang="zh-CN" sz="1800" kern="1200" smtClean="0"/>
            <a:t>平面上虚轴的趋势。</a:t>
          </a:r>
          <a:endParaRPr lang="zh-CN" sz="1800" kern="1200"/>
        </a:p>
      </dsp:txBody>
      <dsp:txXfrm rot="-5400000">
        <a:off x="1418054" y="106354"/>
        <a:ext cx="8757035" cy="550203"/>
      </dsp:txXfrm>
    </dsp:sp>
    <dsp:sp modelId="{A7123F64-821F-4B9D-A419-6D2F50EDD6E7}">
      <dsp:nvSpPr>
        <dsp:cNvPr id="0" name=""/>
        <dsp:cNvSpPr/>
      </dsp:nvSpPr>
      <dsp:spPr>
        <a:xfrm>
          <a:off x="123420" y="372"/>
          <a:ext cx="1294632" cy="762166"/>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zh-CN" altLang="en-US" sz="2400" kern="1200" dirty="0" smtClean="0"/>
            <a:t>可见，</a:t>
          </a:r>
          <a:endParaRPr lang="zh-CN" altLang="en-US" sz="2400" kern="1200" dirty="0"/>
        </a:p>
      </dsp:txBody>
      <dsp:txXfrm>
        <a:off x="160626" y="37578"/>
        <a:ext cx="1220220" cy="68775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4E6CB8-2072-41BB-9E9F-363355450EDA}">
      <dsp:nvSpPr>
        <dsp:cNvPr id="0" name=""/>
        <dsp:cNvSpPr/>
      </dsp:nvSpPr>
      <dsp:spPr>
        <a:xfrm rot="5400000">
          <a:off x="-266307" y="268564"/>
          <a:ext cx="1775383" cy="1242768"/>
        </a:xfrm>
        <a:prstGeom prst="chevron">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rtl="0">
            <a:lnSpc>
              <a:spcPct val="90000"/>
            </a:lnSpc>
            <a:spcBef>
              <a:spcPct val="0"/>
            </a:spcBef>
            <a:spcAft>
              <a:spcPct val="35000"/>
            </a:spcAft>
          </a:pPr>
          <a:r>
            <a:rPr kumimoji="1" lang="en-US" sz="2800" b="1" kern="1200" smtClean="0"/>
            <a:t>(1)</a:t>
          </a:r>
          <a:r>
            <a:rPr kumimoji="1" lang="zh-CN" sz="2800" b="1" kern="1200" smtClean="0"/>
            <a:t> </a:t>
          </a:r>
          <a:endParaRPr lang="zh-CN" sz="2800" kern="1200"/>
        </a:p>
      </dsp:txBody>
      <dsp:txXfrm rot="-5400000">
        <a:off x="1" y="623640"/>
        <a:ext cx="1242768" cy="532615"/>
      </dsp:txXfrm>
    </dsp:sp>
    <dsp:sp modelId="{A1C24501-7F03-4B6C-9C8C-8AC56DEF5828}">
      <dsp:nvSpPr>
        <dsp:cNvPr id="0" name=""/>
        <dsp:cNvSpPr/>
      </dsp:nvSpPr>
      <dsp:spPr>
        <a:xfrm rot="5400000">
          <a:off x="4705284" y="-3460259"/>
          <a:ext cx="1153999" cy="8079031"/>
        </a:xfrm>
        <a:prstGeom prst="round2Same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rtl="0">
            <a:lnSpc>
              <a:spcPct val="90000"/>
            </a:lnSpc>
            <a:spcBef>
              <a:spcPct val="0"/>
            </a:spcBef>
            <a:spcAft>
              <a:spcPct val="15000"/>
            </a:spcAft>
            <a:buChar char="••"/>
          </a:pPr>
          <a:r>
            <a:rPr kumimoji="1" lang="zh-CN" altLang="en-US" sz="2400" b="1" kern="1200" dirty="0" smtClean="0"/>
            <a:t>分析结构和参数已知的闭环系统的稳定性和动态响应特性，还可分析参数变化对系统性能的影响。</a:t>
          </a:r>
          <a:endParaRPr lang="zh-CN" altLang="en-US" sz="2400" kern="1200" dirty="0"/>
        </a:p>
      </dsp:txBody>
      <dsp:txXfrm rot="-5400000">
        <a:off x="1242768" y="58591"/>
        <a:ext cx="8022697" cy="1041331"/>
      </dsp:txXfrm>
    </dsp:sp>
    <dsp:sp modelId="{2563150E-7C81-41BB-BBF8-0F7F9EF38B08}">
      <dsp:nvSpPr>
        <dsp:cNvPr id="0" name=""/>
        <dsp:cNvSpPr/>
      </dsp:nvSpPr>
      <dsp:spPr>
        <a:xfrm rot="5400000">
          <a:off x="-266307" y="1752567"/>
          <a:ext cx="1775383" cy="1242768"/>
        </a:xfrm>
        <a:prstGeom prst="chevron">
          <a:avLst/>
        </a:prstGeom>
        <a:solidFill>
          <a:schemeClr val="accent3">
            <a:hueOff val="-282579"/>
            <a:satOff val="9696"/>
            <a:lumOff val="4506"/>
            <a:alphaOff val="0"/>
          </a:schemeClr>
        </a:solidFill>
        <a:ln w="12700" cap="flat" cmpd="sng" algn="ctr">
          <a:solidFill>
            <a:schemeClr val="accent3">
              <a:hueOff val="-282579"/>
              <a:satOff val="9696"/>
              <a:lumOff val="450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rtl="0">
            <a:lnSpc>
              <a:spcPct val="90000"/>
            </a:lnSpc>
            <a:spcBef>
              <a:spcPct val="0"/>
            </a:spcBef>
            <a:spcAft>
              <a:spcPct val="35000"/>
            </a:spcAft>
          </a:pPr>
          <a:r>
            <a:rPr kumimoji="1" lang="en-US" sz="2800" b="1" kern="1200" smtClean="0"/>
            <a:t>(2)</a:t>
          </a:r>
          <a:endParaRPr lang="zh-CN" sz="2800" kern="1200"/>
        </a:p>
      </dsp:txBody>
      <dsp:txXfrm rot="-5400000">
        <a:off x="1" y="2107643"/>
        <a:ext cx="1242768" cy="532615"/>
      </dsp:txXfrm>
    </dsp:sp>
    <dsp:sp modelId="{A9E15CC6-6F21-4ACC-A1BC-8392C3F76767}">
      <dsp:nvSpPr>
        <dsp:cNvPr id="0" name=""/>
        <dsp:cNvSpPr/>
      </dsp:nvSpPr>
      <dsp:spPr>
        <a:xfrm rot="5400000">
          <a:off x="4705284" y="-1976256"/>
          <a:ext cx="1153999" cy="8079031"/>
        </a:xfrm>
        <a:prstGeom prst="round2SameRect">
          <a:avLst/>
        </a:prstGeom>
        <a:solidFill>
          <a:schemeClr val="lt1">
            <a:alpha val="90000"/>
            <a:hueOff val="0"/>
            <a:satOff val="0"/>
            <a:lumOff val="0"/>
            <a:alphaOff val="0"/>
          </a:schemeClr>
        </a:solidFill>
        <a:ln w="12700" cap="flat" cmpd="sng" algn="ctr">
          <a:solidFill>
            <a:schemeClr val="accent3">
              <a:hueOff val="-282579"/>
              <a:satOff val="9696"/>
              <a:lumOff val="450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228600" lvl="1" indent="-228600" algn="l" defTabSz="1066800" rtl="0">
            <a:lnSpc>
              <a:spcPct val="90000"/>
            </a:lnSpc>
            <a:spcBef>
              <a:spcPct val="0"/>
            </a:spcBef>
            <a:spcAft>
              <a:spcPct val="15000"/>
            </a:spcAft>
            <a:buChar char="••"/>
          </a:pPr>
          <a:r>
            <a:rPr kumimoji="1" lang="zh-CN" altLang="en-US" sz="2400" b="1" kern="1200" smtClean="0"/>
            <a:t>在设计控制系统时，可以根据对系统性能指标的要求确定可调整参数以及系统开环零极点的位置。</a:t>
          </a:r>
          <a:endParaRPr lang="zh-CN" altLang="en-US" sz="2400" kern="1200"/>
        </a:p>
      </dsp:txBody>
      <dsp:txXfrm rot="-5400000">
        <a:off x="1242768" y="1542594"/>
        <a:ext cx="8022697" cy="104133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5AFCA6-E629-40D3-BBA2-0E571D81E777}">
      <dsp:nvSpPr>
        <dsp:cNvPr id="0" name=""/>
        <dsp:cNvSpPr/>
      </dsp:nvSpPr>
      <dsp:spPr>
        <a:xfrm rot="5400000">
          <a:off x="5764033" y="-3756112"/>
          <a:ext cx="955040" cy="8706024"/>
        </a:xfrm>
        <a:prstGeom prst="round2Same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41910" rIns="83820" bIns="41910" numCol="1" spcCol="1270" anchor="ctr" anchorCtr="0">
          <a:noAutofit/>
        </a:bodyPr>
        <a:lstStyle/>
        <a:p>
          <a:pPr marL="228600" lvl="1" indent="-228600" algn="l" defTabSz="977900" rtl="0">
            <a:lnSpc>
              <a:spcPct val="90000"/>
            </a:lnSpc>
            <a:spcBef>
              <a:spcPct val="0"/>
            </a:spcBef>
            <a:spcAft>
              <a:spcPct val="15000"/>
            </a:spcAft>
            <a:buChar char="••"/>
          </a:pPr>
          <a:r>
            <a:rPr lang="zh-CN" sz="2200" u="none" kern="1200" dirty="0" smtClean="0"/>
            <a:t>已知闭环系统的开环传递函数，当开环增益</a:t>
          </a:r>
          <a:r>
            <a:rPr lang="en-US" sz="2200" u="none" kern="1200" dirty="0" smtClean="0"/>
            <a:t>K=0→∞</a:t>
          </a:r>
          <a:r>
            <a:rPr lang="zh-CN" sz="2200" u="none" kern="1200" dirty="0" smtClean="0"/>
            <a:t>时如何绘制出系统的根轨迹。</a:t>
          </a:r>
          <a:endParaRPr lang="zh-CN" sz="2200" u="none" kern="1200" dirty="0"/>
        </a:p>
      </dsp:txBody>
      <dsp:txXfrm rot="-5400000">
        <a:off x="1888542" y="166000"/>
        <a:ext cx="8659403" cy="861798"/>
      </dsp:txXfrm>
    </dsp:sp>
    <dsp:sp modelId="{D72A400C-EBE0-43E0-9692-111C734873DD}">
      <dsp:nvSpPr>
        <dsp:cNvPr id="0" name=""/>
        <dsp:cNvSpPr/>
      </dsp:nvSpPr>
      <dsp:spPr>
        <a:xfrm>
          <a:off x="3582" y="0"/>
          <a:ext cx="1884958" cy="119380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zh-CN" altLang="en-US" sz="2800" kern="1200" dirty="0" smtClean="0"/>
            <a:t>问题：</a:t>
          </a:r>
          <a:endParaRPr lang="zh-CN" altLang="en-US" sz="2800" kern="1200" dirty="0"/>
        </a:p>
      </dsp:txBody>
      <dsp:txXfrm>
        <a:off x="61859" y="58277"/>
        <a:ext cx="1768404" cy="107724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A3C421-AB1D-4F05-B09B-FC4717289867}">
      <dsp:nvSpPr>
        <dsp:cNvPr id="0" name=""/>
        <dsp:cNvSpPr/>
      </dsp:nvSpPr>
      <dsp:spPr>
        <a:xfrm>
          <a:off x="9808" y="55174"/>
          <a:ext cx="2931712" cy="1759027"/>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t" anchorCtr="0">
          <a:noAutofit/>
        </a:bodyPr>
        <a:lstStyle/>
        <a:p>
          <a:pPr lvl="0" algn="l" defTabSz="1022350" rtl="0">
            <a:lnSpc>
              <a:spcPct val="90000"/>
            </a:lnSpc>
            <a:spcBef>
              <a:spcPct val="0"/>
            </a:spcBef>
            <a:spcAft>
              <a:spcPct val="35000"/>
            </a:spcAft>
          </a:pPr>
          <a:r>
            <a:rPr lang="en-US" sz="2300" kern="1200" smtClean="0"/>
            <a:t>(1)</a:t>
          </a:r>
          <a:endParaRPr lang="zh-CN" sz="2300" kern="1200"/>
        </a:p>
        <a:p>
          <a:pPr marL="171450" lvl="1" indent="-171450" algn="l" defTabSz="800100" rtl="0">
            <a:lnSpc>
              <a:spcPct val="90000"/>
            </a:lnSpc>
            <a:spcBef>
              <a:spcPct val="0"/>
            </a:spcBef>
            <a:spcAft>
              <a:spcPct val="15000"/>
            </a:spcAft>
            <a:buChar char="••"/>
          </a:pPr>
          <a:r>
            <a:rPr lang="zh-CN" sz="1800" kern="1200" dirty="0" smtClean="0"/>
            <a:t>在</a:t>
          </a:r>
          <a:r>
            <a:rPr lang="en-US" altLang="zh-CN" sz="1800" kern="1200" dirty="0" smtClean="0"/>
            <a:t> </a:t>
          </a:r>
          <a:r>
            <a:rPr lang="en-US" sz="1800" b="1" kern="1200" dirty="0" smtClean="0">
              <a:latin typeface="+mj-ea"/>
              <a:ea typeface="+mj-ea"/>
            </a:rPr>
            <a:t>s </a:t>
          </a:r>
          <a:r>
            <a:rPr lang="zh-CN" sz="1800" kern="1200" dirty="0" smtClean="0"/>
            <a:t>平面上标注出开环零点、极点；</a:t>
          </a:r>
          <a:endParaRPr lang="zh-CN" sz="1800" kern="1200" dirty="0"/>
        </a:p>
      </dsp:txBody>
      <dsp:txXfrm>
        <a:off x="61328" y="106694"/>
        <a:ext cx="2828672" cy="1655987"/>
      </dsp:txXfrm>
    </dsp:sp>
    <dsp:sp modelId="{35A70033-C9AC-4892-BB07-9C83BD660E1E}">
      <dsp:nvSpPr>
        <dsp:cNvPr id="0" name=""/>
        <dsp:cNvSpPr/>
      </dsp:nvSpPr>
      <dsp:spPr>
        <a:xfrm>
          <a:off x="3199511" y="571156"/>
          <a:ext cx="621522" cy="727064"/>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zh-CN" altLang="en-US" sz="1900" kern="1200"/>
        </a:p>
      </dsp:txBody>
      <dsp:txXfrm>
        <a:off x="3199511" y="716569"/>
        <a:ext cx="435065" cy="436238"/>
      </dsp:txXfrm>
    </dsp:sp>
    <dsp:sp modelId="{05911808-4C2F-479C-A782-C774FE1B32BA}">
      <dsp:nvSpPr>
        <dsp:cNvPr id="0" name=""/>
        <dsp:cNvSpPr/>
      </dsp:nvSpPr>
      <dsp:spPr>
        <a:xfrm>
          <a:off x="4114205" y="55174"/>
          <a:ext cx="2931712" cy="1759027"/>
        </a:xfrm>
        <a:prstGeom prst="roundRect">
          <a:avLst>
            <a:gd name="adj" fmla="val 10000"/>
          </a:avLst>
        </a:prstGeom>
        <a:solidFill>
          <a:schemeClr val="accent3">
            <a:hueOff val="-141290"/>
            <a:satOff val="4848"/>
            <a:lumOff val="22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t" anchorCtr="0">
          <a:noAutofit/>
        </a:bodyPr>
        <a:lstStyle/>
        <a:p>
          <a:pPr lvl="0" algn="l" defTabSz="1022350" rtl="0">
            <a:lnSpc>
              <a:spcPct val="90000"/>
            </a:lnSpc>
            <a:spcBef>
              <a:spcPct val="0"/>
            </a:spcBef>
            <a:spcAft>
              <a:spcPct val="35000"/>
            </a:spcAft>
          </a:pPr>
          <a:r>
            <a:rPr lang="en-US" sz="2300" kern="1200" smtClean="0"/>
            <a:t>(2)</a:t>
          </a:r>
          <a:endParaRPr lang="zh-CN" sz="2300" kern="1200"/>
        </a:p>
        <a:p>
          <a:pPr marL="171450" lvl="1" indent="-171450" algn="l" defTabSz="800100" rtl="0">
            <a:lnSpc>
              <a:spcPct val="90000"/>
            </a:lnSpc>
            <a:spcBef>
              <a:spcPct val="0"/>
            </a:spcBef>
            <a:spcAft>
              <a:spcPct val="15000"/>
            </a:spcAft>
            <a:buChar char="••"/>
          </a:pPr>
          <a:r>
            <a:rPr lang="zh-CN" sz="1800" kern="1200" dirty="0" smtClean="0"/>
            <a:t>在复平面上试探性的确定出满足相角条件的点</a:t>
          </a:r>
          <a:r>
            <a:rPr lang="en-US" altLang="zh-CN" sz="1800" kern="1200" dirty="0" smtClean="0"/>
            <a:t> </a:t>
          </a:r>
          <a:r>
            <a:rPr lang="en-US" sz="1800" b="1" kern="1200" dirty="0" smtClean="0">
              <a:latin typeface="+mj-ea"/>
              <a:ea typeface="+mj-ea"/>
            </a:rPr>
            <a:t>s </a:t>
          </a:r>
          <a:r>
            <a:rPr lang="zh-CN" sz="1800" kern="1200" dirty="0" smtClean="0"/>
            <a:t>，并将这些点连成曲线；</a:t>
          </a:r>
          <a:endParaRPr lang="zh-CN" sz="1800" kern="1200" dirty="0"/>
        </a:p>
      </dsp:txBody>
      <dsp:txXfrm>
        <a:off x="4165725" y="106694"/>
        <a:ext cx="2828672" cy="1655987"/>
      </dsp:txXfrm>
    </dsp:sp>
    <dsp:sp modelId="{B1353575-D883-4329-BAAD-A38405D799BA}">
      <dsp:nvSpPr>
        <dsp:cNvPr id="0" name=""/>
        <dsp:cNvSpPr/>
      </dsp:nvSpPr>
      <dsp:spPr>
        <a:xfrm>
          <a:off x="7303908" y="571156"/>
          <a:ext cx="621522" cy="727064"/>
        </a:xfrm>
        <a:prstGeom prst="rightArrow">
          <a:avLst>
            <a:gd name="adj1" fmla="val 60000"/>
            <a:gd name="adj2" fmla="val 50000"/>
          </a:avLst>
        </a:prstGeom>
        <a:solidFill>
          <a:schemeClr val="accent3">
            <a:hueOff val="-282579"/>
            <a:satOff val="9696"/>
            <a:lumOff val="450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zh-CN" altLang="en-US" sz="1900" kern="1200"/>
        </a:p>
      </dsp:txBody>
      <dsp:txXfrm>
        <a:off x="7303908" y="716569"/>
        <a:ext cx="435065" cy="436238"/>
      </dsp:txXfrm>
    </dsp:sp>
    <dsp:sp modelId="{0DD24BBD-222F-454F-A6C4-E5E04E20C53D}">
      <dsp:nvSpPr>
        <dsp:cNvPr id="0" name=""/>
        <dsp:cNvSpPr/>
      </dsp:nvSpPr>
      <dsp:spPr>
        <a:xfrm>
          <a:off x="8218603" y="55174"/>
          <a:ext cx="2931712" cy="1759027"/>
        </a:xfrm>
        <a:prstGeom prst="roundRect">
          <a:avLst>
            <a:gd name="adj" fmla="val 10000"/>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t" anchorCtr="0">
          <a:noAutofit/>
        </a:bodyPr>
        <a:lstStyle/>
        <a:p>
          <a:pPr lvl="0" algn="l" defTabSz="1022350" rtl="0">
            <a:lnSpc>
              <a:spcPct val="90000"/>
            </a:lnSpc>
            <a:spcBef>
              <a:spcPct val="0"/>
            </a:spcBef>
            <a:spcAft>
              <a:spcPct val="35000"/>
            </a:spcAft>
          </a:pPr>
          <a:r>
            <a:rPr lang="en-US" sz="2300" kern="1200" smtClean="0"/>
            <a:t>(3)</a:t>
          </a:r>
          <a:endParaRPr lang="zh-CN" sz="2300" kern="1200"/>
        </a:p>
        <a:p>
          <a:pPr marL="171450" lvl="1" indent="-171450" algn="l" defTabSz="800100" rtl="0">
            <a:lnSpc>
              <a:spcPct val="90000"/>
            </a:lnSpc>
            <a:spcBef>
              <a:spcPct val="0"/>
            </a:spcBef>
            <a:spcAft>
              <a:spcPct val="15000"/>
            </a:spcAft>
            <a:buChar char="••"/>
          </a:pPr>
          <a:r>
            <a:rPr lang="zh-CN" sz="1800" kern="1200" smtClean="0"/>
            <a:t>根据需要，用幅值条件确定根轨迹上某点对应的</a:t>
          </a:r>
          <a:r>
            <a:rPr lang="en-US" sz="1800" kern="1200" smtClean="0"/>
            <a:t>K</a:t>
          </a:r>
          <a:r>
            <a:rPr lang="zh-CN" sz="1800" kern="1200" smtClean="0"/>
            <a:t>值。</a:t>
          </a:r>
          <a:endParaRPr lang="zh-CN" sz="1800" kern="1200"/>
        </a:p>
      </dsp:txBody>
      <dsp:txXfrm>
        <a:off x="8270123" y="106694"/>
        <a:ext cx="2828672" cy="165598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675447-44AB-403E-9625-B597122EC5DE}">
      <dsp:nvSpPr>
        <dsp:cNvPr id="0" name=""/>
        <dsp:cNvSpPr/>
      </dsp:nvSpPr>
      <dsp:spPr>
        <a:xfrm rot="5400000">
          <a:off x="5543268" y="-3140390"/>
          <a:ext cx="491025" cy="6894594"/>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rtl="0">
            <a:lnSpc>
              <a:spcPct val="90000"/>
            </a:lnSpc>
            <a:spcBef>
              <a:spcPct val="0"/>
            </a:spcBef>
            <a:spcAft>
              <a:spcPct val="15000"/>
            </a:spcAft>
            <a:buChar char="••"/>
          </a:pPr>
          <a:r>
            <a:rPr lang="zh-CN" sz="1900" kern="1200" smtClean="0"/>
            <a:t>令</a:t>
          </a:r>
          <a:r>
            <a:rPr lang="en-US" sz="1900" i="1" kern="1200" smtClean="0"/>
            <a:t>s=j</a:t>
          </a:r>
          <a:r>
            <a:rPr lang="el-GR" sz="1900" i="1" kern="1200" smtClean="0"/>
            <a:t>ω</a:t>
          </a:r>
          <a:r>
            <a:rPr lang="zh-CN" sz="1900" kern="1200" smtClean="0"/>
            <a:t>，代入系统特征方程进行计算</a:t>
          </a:r>
          <a:endParaRPr lang="zh-CN" sz="1900" kern="1200"/>
        </a:p>
      </dsp:txBody>
      <dsp:txXfrm rot="-5400000">
        <a:off x="2341484" y="85364"/>
        <a:ext cx="6870624" cy="443085"/>
      </dsp:txXfrm>
    </dsp:sp>
    <dsp:sp modelId="{CB5DB7E6-702D-4FFF-923F-F1BCC0C1869F}">
      <dsp:nvSpPr>
        <dsp:cNvPr id="0" name=""/>
        <dsp:cNvSpPr/>
      </dsp:nvSpPr>
      <dsp:spPr>
        <a:xfrm>
          <a:off x="231771" y="15"/>
          <a:ext cx="2109713" cy="613782"/>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rtl="0">
            <a:lnSpc>
              <a:spcPct val="90000"/>
            </a:lnSpc>
            <a:spcBef>
              <a:spcPct val="0"/>
            </a:spcBef>
            <a:spcAft>
              <a:spcPct val="35000"/>
            </a:spcAft>
          </a:pPr>
          <a:r>
            <a:rPr lang="en-US" sz="3200" kern="1200" smtClean="0"/>
            <a:t>(a)</a:t>
          </a:r>
          <a:endParaRPr lang="zh-CN" sz="3200" kern="1200"/>
        </a:p>
      </dsp:txBody>
      <dsp:txXfrm>
        <a:off x="261733" y="29977"/>
        <a:ext cx="2049789" cy="553858"/>
      </dsp:txXfrm>
    </dsp:sp>
    <dsp:sp modelId="{3818E750-19E0-4935-968B-D8620116433C}">
      <dsp:nvSpPr>
        <dsp:cNvPr id="0" name=""/>
        <dsp:cNvSpPr/>
      </dsp:nvSpPr>
      <dsp:spPr>
        <a:xfrm rot="5400000">
          <a:off x="5543268" y="-2495919"/>
          <a:ext cx="491025" cy="6894594"/>
        </a:xfrm>
        <a:prstGeom prst="round2SameRect">
          <a:avLst/>
        </a:prstGeom>
        <a:solidFill>
          <a:schemeClr val="accent3">
            <a:tint val="40000"/>
            <a:alpha val="90000"/>
            <a:hueOff val="-249666"/>
            <a:satOff val="8216"/>
            <a:lumOff val="1180"/>
            <a:alphaOff val="0"/>
          </a:schemeClr>
        </a:solidFill>
        <a:ln w="12700" cap="flat" cmpd="sng" algn="ctr">
          <a:solidFill>
            <a:schemeClr val="accent3">
              <a:tint val="40000"/>
              <a:alpha val="90000"/>
              <a:hueOff val="-249666"/>
              <a:satOff val="8216"/>
              <a:lumOff val="118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rtl="0">
            <a:lnSpc>
              <a:spcPct val="90000"/>
            </a:lnSpc>
            <a:spcBef>
              <a:spcPct val="0"/>
            </a:spcBef>
            <a:spcAft>
              <a:spcPct val="15000"/>
            </a:spcAft>
            <a:buChar char="••"/>
          </a:pPr>
          <a:r>
            <a:rPr lang="zh-CN" sz="1900" kern="1200" smtClean="0"/>
            <a:t>依据劳斯判据分析系统处于临界稳定的条件进行计算</a:t>
          </a:r>
          <a:endParaRPr lang="zh-CN" sz="1900" kern="1200"/>
        </a:p>
      </dsp:txBody>
      <dsp:txXfrm rot="-5400000">
        <a:off x="2341484" y="729835"/>
        <a:ext cx="6870624" cy="443085"/>
      </dsp:txXfrm>
    </dsp:sp>
    <dsp:sp modelId="{9965311B-C491-40D3-90F8-5B2764026383}">
      <dsp:nvSpPr>
        <dsp:cNvPr id="0" name=""/>
        <dsp:cNvSpPr/>
      </dsp:nvSpPr>
      <dsp:spPr>
        <a:xfrm>
          <a:off x="231771" y="644486"/>
          <a:ext cx="2109713" cy="613782"/>
        </a:xfrm>
        <a:prstGeom prst="roundRect">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60960" rIns="121920" bIns="60960" numCol="1" spcCol="1270" anchor="ctr" anchorCtr="0">
          <a:noAutofit/>
        </a:bodyPr>
        <a:lstStyle/>
        <a:p>
          <a:pPr lvl="0" algn="ctr" defTabSz="1422400" rtl="0">
            <a:lnSpc>
              <a:spcPct val="90000"/>
            </a:lnSpc>
            <a:spcBef>
              <a:spcPct val="0"/>
            </a:spcBef>
            <a:spcAft>
              <a:spcPct val="35000"/>
            </a:spcAft>
          </a:pPr>
          <a:r>
            <a:rPr lang="en-US" sz="3200" kern="1200" smtClean="0"/>
            <a:t>(b)</a:t>
          </a:r>
          <a:endParaRPr lang="zh-CN" sz="3200" kern="1200"/>
        </a:p>
      </dsp:txBody>
      <dsp:txXfrm>
        <a:off x="261733" y="674448"/>
        <a:ext cx="2049789" cy="55385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46387F-84DC-4710-B6FC-2B9AFE523481}">
      <dsp:nvSpPr>
        <dsp:cNvPr id="0" name=""/>
        <dsp:cNvSpPr/>
      </dsp:nvSpPr>
      <dsp:spPr>
        <a:xfrm>
          <a:off x="0" y="290520"/>
          <a:ext cx="11160124" cy="15309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6150" tIns="374904" rIns="866150" bIns="128016" numCol="1" spcCol="1270" anchor="t" anchorCtr="0">
          <a:noAutofit/>
        </a:bodyPr>
        <a:lstStyle/>
        <a:p>
          <a:pPr marL="171450" lvl="1" indent="-171450" algn="l" defTabSz="800100" rtl="0">
            <a:lnSpc>
              <a:spcPct val="90000"/>
            </a:lnSpc>
            <a:spcBef>
              <a:spcPct val="0"/>
            </a:spcBef>
            <a:spcAft>
              <a:spcPct val="15000"/>
            </a:spcAft>
            <a:buChar char="••"/>
          </a:pPr>
          <a:r>
            <a:rPr lang="zh-CN" sz="1800" kern="1200" smtClean="0"/>
            <a:t>应用根轨迹的绘制规则只能绘出根轨迹的大致形状。要获得精确根轨迹须按照根轨迹条件逐点绘制，系统性能分析关注的重点是靠近虚轴区域的根轨迹。</a:t>
          </a:r>
          <a:endParaRPr lang="zh-CN" sz="1800" kern="1200"/>
        </a:p>
        <a:p>
          <a:pPr marL="171450" lvl="1" indent="-171450" algn="l" defTabSz="800100" rtl="0">
            <a:lnSpc>
              <a:spcPct val="90000"/>
            </a:lnSpc>
            <a:spcBef>
              <a:spcPct val="0"/>
            </a:spcBef>
            <a:spcAft>
              <a:spcPct val="15000"/>
            </a:spcAft>
            <a:buChar char="••"/>
          </a:pPr>
          <a:r>
            <a:rPr lang="zh-CN" sz="1800" kern="1200" dirty="0" smtClean="0"/>
            <a:t>按以上规则绘制的根轨迹称为</a:t>
          </a:r>
          <a:r>
            <a:rPr lang="en-US" altLang="zh-CN" sz="1800" kern="1200" dirty="0" smtClean="0"/>
            <a:t> </a:t>
          </a:r>
          <a:r>
            <a:rPr lang="en-US" sz="1800" b="1" kern="1200" dirty="0" smtClean="0">
              <a:latin typeface="+mj-ea"/>
              <a:ea typeface="+mj-ea"/>
            </a:rPr>
            <a:t>180</a:t>
          </a:r>
          <a:r>
            <a:rPr lang="en-US" sz="1800" b="1" kern="1200" baseline="30000" dirty="0" smtClean="0">
              <a:latin typeface="+mj-ea"/>
              <a:ea typeface="+mj-ea"/>
            </a:rPr>
            <a:t>0 </a:t>
          </a:r>
          <a:r>
            <a:rPr lang="zh-CN" sz="1800" kern="1200" dirty="0" smtClean="0"/>
            <a:t>根轨迹，其相角条件是</a:t>
          </a:r>
          <a:r>
            <a:rPr lang="en-US" altLang="zh-CN" sz="1800" kern="1200" dirty="0" smtClean="0"/>
            <a:t> </a:t>
          </a:r>
          <a:r>
            <a:rPr lang="en-US" sz="1800" b="1" kern="1200" dirty="0" smtClean="0">
              <a:latin typeface="+mj-ea"/>
              <a:ea typeface="+mj-ea"/>
            </a:rPr>
            <a:t>180</a:t>
          </a:r>
          <a:r>
            <a:rPr lang="en-US" sz="1800" b="1" kern="1200" baseline="30000" dirty="0" smtClean="0">
              <a:latin typeface="+mj-ea"/>
              <a:ea typeface="+mj-ea"/>
            </a:rPr>
            <a:t>0 </a:t>
          </a:r>
          <a:r>
            <a:rPr lang="zh-CN" sz="1800" kern="1200" dirty="0" smtClean="0"/>
            <a:t>的奇数倍。</a:t>
          </a:r>
          <a:endParaRPr lang="zh-CN" sz="1800" kern="1200" dirty="0"/>
        </a:p>
      </dsp:txBody>
      <dsp:txXfrm>
        <a:off x="0" y="290520"/>
        <a:ext cx="11160124" cy="1530900"/>
      </dsp:txXfrm>
    </dsp:sp>
    <dsp:sp modelId="{AFC89029-66AB-482F-93F4-BB9348C9BE25}">
      <dsp:nvSpPr>
        <dsp:cNvPr id="0" name=""/>
        <dsp:cNvSpPr/>
      </dsp:nvSpPr>
      <dsp:spPr>
        <a:xfrm>
          <a:off x="557461" y="24840"/>
          <a:ext cx="1684982" cy="53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278" tIns="0" rIns="295278" bIns="0" numCol="1" spcCol="1270" anchor="ctr" anchorCtr="0">
          <a:noAutofit/>
        </a:bodyPr>
        <a:lstStyle/>
        <a:p>
          <a:pPr lvl="0" algn="l" defTabSz="889000" rtl="0">
            <a:lnSpc>
              <a:spcPct val="90000"/>
            </a:lnSpc>
            <a:spcBef>
              <a:spcPct val="0"/>
            </a:spcBef>
            <a:spcAft>
              <a:spcPct val="35000"/>
            </a:spcAft>
          </a:pPr>
          <a:r>
            <a:rPr lang="zh-CN" altLang="en-US" sz="2000" kern="1200" smtClean="0"/>
            <a:t>必须指出：</a:t>
          </a:r>
          <a:endParaRPr lang="zh-CN" altLang="en-US" sz="2000" kern="1200"/>
        </a:p>
      </dsp:txBody>
      <dsp:txXfrm>
        <a:off x="583400" y="50779"/>
        <a:ext cx="1633104" cy="47948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33F330-0F0F-401B-9251-63720A10F18C}">
      <dsp:nvSpPr>
        <dsp:cNvPr id="0" name=""/>
        <dsp:cNvSpPr/>
      </dsp:nvSpPr>
      <dsp:spPr>
        <a:xfrm>
          <a:off x="0" y="413638"/>
          <a:ext cx="6880225" cy="25578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982" tIns="583184" rIns="533982" bIns="128016" numCol="1" spcCol="1270" anchor="t" anchorCtr="0">
          <a:noAutofit/>
        </a:bodyPr>
        <a:lstStyle/>
        <a:p>
          <a:pPr marL="171450" lvl="1" indent="-171450" algn="l" defTabSz="800100" rtl="0">
            <a:lnSpc>
              <a:spcPct val="90000"/>
            </a:lnSpc>
            <a:spcBef>
              <a:spcPct val="0"/>
            </a:spcBef>
            <a:spcAft>
              <a:spcPct val="15000"/>
            </a:spcAft>
            <a:buChar char="••"/>
          </a:pPr>
          <a:r>
            <a:rPr lang="zh-CN" sz="1800" kern="1200" smtClean="0"/>
            <a:t>闭环系统的特征方程应是三阶方程。对于开环传递函数存在零点与极点相消的现象，若按根轨迹绘制规则，由其开环传递函数绘制出的根轨迹就不是闭环系统的</a:t>
          </a:r>
          <a:r>
            <a:rPr lang="zh-CN" sz="1800" u="sng" kern="1200" smtClean="0"/>
            <a:t>全部根轨迹</a:t>
          </a:r>
          <a:r>
            <a:rPr lang="zh-CN" sz="1800" kern="1200" smtClean="0"/>
            <a:t>。开环零点与开环极点相重，表明系统极点从该点出发又终止于该点，或者说这条根轨迹与</a:t>
          </a:r>
          <a:r>
            <a:rPr lang="en-US" sz="1800" kern="1200" smtClean="0"/>
            <a:t>K</a:t>
          </a:r>
          <a:r>
            <a:rPr lang="zh-CN" sz="1800" kern="1200" smtClean="0"/>
            <a:t>的变化无关。</a:t>
          </a:r>
          <a:endParaRPr lang="zh-CN" sz="1800" kern="1200"/>
        </a:p>
      </dsp:txBody>
      <dsp:txXfrm>
        <a:off x="0" y="413638"/>
        <a:ext cx="6880225" cy="2557800"/>
      </dsp:txXfrm>
    </dsp:sp>
    <dsp:sp modelId="{573C98A3-77A7-43A7-9CD1-9F26ECD61202}">
      <dsp:nvSpPr>
        <dsp:cNvPr id="0" name=""/>
        <dsp:cNvSpPr/>
      </dsp:nvSpPr>
      <dsp:spPr>
        <a:xfrm>
          <a:off x="344011" y="358"/>
          <a:ext cx="968962" cy="82656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2039" tIns="0" rIns="182039" bIns="0" numCol="1" spcCol="1270" anchor="ctr" anchorCtr="0">
          <a:noAutofit/>
        </a:bodyPr>
        <a:lstStyle/>
        <a:p>
          <a:pPr lvl="0" algn="l" defTabSz="800100" rtl="0">
            <a:lnSpc>
              <a:spcPct val="90000"/>
            </a:lnSpc>
            <a:spcBef>
              <a:spcPct val="0"/>
            </a:spcBef>
            <a:spcAft>
              <a:spcPct val="35000"/>
            </a:spcAft>
          </a:pPr>
          <a:r>
            <a:rPr lang="zh-CN" altLang="en-US" sz="1800" kern="1200" smtClean="0"/>
            <a:t>注意：</a:t>
          </a:r>
          <a:endParaRPr lang="zh-CN" altLang="en-US" sz="1800" kern="1200"/>
        </a:p>
      </dsp:txBody>
      <dsp:txXfrm>
        <a:off x="384360" y="40707"/>
        <a:ext cx="888264" cy="74586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BCF748-F036-4BD1-96E9-93E5CD8B8C52}">
      <dsp:nvSpPr>
        <dsp:cNvPr id="0" name=""/>
        <dsp:cNvSpPr/>
      </dsp:nvSpPr>
      <dsp:spPr>
        <a:xfrm rot="5400000">
          <a:off x="5765676" y="-3277333"/>
          <a:ext cx="711641" cy="7444263"/>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zh-CN" altLang="en-US" sz="1800" kern="1200" dirty="0" smtClean="0"/>
            <a:t>若系统</a:t>
          </a:r>
          <a:r>
            <a:rPr lang="zh-CN" altLang="en-US" sz="1800" b="1" u="none" kern="1200" dirty="0" smtClean="0">
              <a:solidFill>
                <a:srgbClr val="C00000"/>
              </a:solidFill>
              <a:latin typeface="+mj-ea"/>
              <a:ea typeface="+mj-ea"/>
            </a:rPr>
            <a:t>开环传递函数</a:t>
          </a:r>
          <a:r>
            <a:rPr lang="zh-CN" altLang="en-US" sz="1800" kern="1200" dirty="0" smtClean="0"/>
            <a:t>的所有极点和零点都位于复平面虚轴的左边（即其实部小于或等于零），称这系统是最小相位系统。</a:t>
          </a:r>
          <a:endParaRPr lang="zh-CN" altLang="en-US" sz="1800" kern="1200" dirty="0"/>
        </a:p>
      </dsp:txBody>
      <dsp:txXfrm rot="-5400000">
        <a:off x="2399366" y="123716"/>
        <a:ext cx="7409524" cy="642163"/>
      </dsp:txXfrm>
    </dsp:sp>
    <dsp:sp modelId="{3E39F1C4-A8F3-46AC-8F66-FB9A106A823F}">
      <dsp:nvSpPr>
        <dsp:cNvPr id="0" name=""/>
        <dsp:cNvSpPr/>
      </dsp:nvSpPr>
      <dsp:spPr>
        <a:xfrm>
          <a:off x="3631" y="22"/>
          <a:ext cx="2395733" cy="889552"/>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zh-CN" altLang="en-US" sz="2000" kern="1200" smtClean="0"/>
            <a:t>最小相位系统：</a:t>
          </a:r>
          <a:endParaRPr lang="zh-CN" altLang="en-US" sz="2000" kern="1200"/>
        </a:p>
      </dsp:txBody>
      <dsp:txXfrm>
        <a:off x="47055" y="43446"/>
        <a:ext cx="2308885" cy="802704"/>
      </dsp:txXfrm>
    </dsp:sp>
    <dsp:sp modelId="{98618E09-F949-466A-98C4-3F419760704B}">
      <dsp:nvSpPr>
        <dsp:cNvPr id="0" name=""/>
        <dsp:cNvSpPr/>
      </dsp:nvSpPr>
      <dsp:spPr>
        <a:xfrm rot="5400000">
          <a:off x="5765676" y="-2343303"/>
          <a:ext cx="711641" cy="7444263"/>
        </a:xfrm>
        <a:prstGeom prst="round2SameRect">
          <a:avLst/>
        </a:prstGeom>
        <a:solidFill>
          <a:schemeClr val="accent3">
            <a:tint val="40000"/>
            <a:alpha val="90000"/>
            <a:hueOff val="-249666"/>
            <a:satOff val="8216"/>
            <a:lumOff val="1180"/>
            <a:alphaOff val="0"/>
          </a:schemeClr>
        </a:solidFill>
        <a:ln w="12700" cap="flat" cmpd="sng" algn="ctr">
          <a:solidFill>
            <a:schemeClr val="accent3">
              <a:tint val="40000"/>
              <a:alpha val="90000"/>
              <a:hueOff val="-249666"/>
              <a:satOff val="8216"/>
              <a:lumOff val="118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zh-CN" altLang="en-US" sz="1800" kern="1200" dirty="0" smtClean="0"/>
            <a:t>若系统</a:t>
          </a:r>
          <a:r>
            <a:rPr lang="zh-CN" altLang="en-US" sz="1800" b="1" u="none" kern="1200" dirty="0" smtClean="0">
              <a:solidFill>
                <a:srgbClr val="C00000"/>
              </a:solidFill>
              <a:latin typeface="+mj-ea"/>
              <a:ea typeface="+mj-ea"/>
            </a:rPr>
            <a:t>开环传递函数</a:t>
          </a:r>
          <a:r>
            <a:rPr lang="zh-CN" altLang="en-US" sz="1800" kern="1200" dirty="0" smtClean="0"/>
            <a:t>的极点和零点至少有一个位于复平面虚轴的右边（即其实部大于零），称这系统是非最小相位系统。</a:t>
          </a:r>
          <a:endParaRPr lang="zh-CN" altLang="en-US" sz="1800" kern="1200" dirty="0"/>
        </a:p>
      </dsp:txBody>
      <dsp:txXfrm rot="-5400000">
        <a:off x="2399366" y="1057746"/>
        <a:ext cx="7409524" cy="642163"/>
      </dsp:txXfrm>
    </dsp:sp>
    <dsp:sp modelId="{E9124D08-7545-43B6-9764-993F1B50F293}">
      <dsp:nvSpPr>
        <dsp:cNvPr id="0" name=""/>
        <dsp:cNvSpPr/>
      </dsp:nvSpPr>
      <dsp:spPr>
        <a:xfrm>
          <a:off x="3631" y="934052"/>
          <a:ext cx="2395733" cy="889552"/>
        </a:xfrm>
        <a:prstGeom prst="roundRect">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zh-CN" altLang="en-US" sz="2000" kern="1200" dirty="0" smtClean="0"/>
            <a:t>非最小相位系统：</a:t>
          </a:r>
          <a:endParaRPr lang="zh-CN" altLang="en-US" sz="2000" kern="1200" dirty="0"/>
        </a:p>
      </dsp:txBody>
      <dsp:txXfrm>
        <a:off x="47055" y="977476"/>
        <a:ext cx="2308885" cy="80270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887209-3795-449E-822A-D32272885C74}">
      <dsp:nvSpPr>
        <dsp:cNvPr id="0" name=""/>
        <dsp:cNvSpPr/>
      </dsp:nvSpPr>
      <dsp:spPr>
        <a:xfrm rot="5400000">
          <a:off x="5685057" y="-3287150"/>
          <a:ext cx="466053" cy="7158633"/>
        </a:xfrm>
        <a:prstGeom prst="round2Same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zh-CN" altLang="en-US" sz="1800" kern="1200" smtClean="0"/>
            <a:t>系统中存在局部正反馈回路</a:t>
          </a:r>
          <a:endParaRPr lang="zh-CN" altLang="en-US" sz="1800" kern="1200"/>
        </a:p>
      </dsp:txBody>
      <dsp:txXfrm rot="-5400000">
        <a:off x="2338768" y="81890"/>
        <a:ext cx="7135882" cy="420551"/>
      </dsp:txXfrm>
    </dsp:sp>
    <dsp:sp modelId="{45E3FDE0-5B20-4F43-89FF-CC27131D54FE}">
      <dsp:nvSpPr>
        <dsp:cNvPr id="0" name=""/>
        <dsp:cNvSpPr/>
      </dsp:nvSpPr>
      <dsp:spPr>
        <a:xfrm>
          <a:off x="370500" y="882"/>
          <a:ext cx="1968267" cy="582566"/>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smtClean="0"/>
            <a:t>(1)</a:t>
          </a:r>
          <a:endParaRPr lang="zh-CN" sz="2000" kern="1200"/>
        </a:p>
      </dsp:txBody>
      <dsp:txXfrm>
        <a:off x="398939" y="29321"/>
        <a:ext cx="1911389" cy="525688"/>
      </dsp:txXfrm>
    </dsp:sp>
    <dsp:sp modelId="{BF34F8DC-344C-477D-A7A3-D336E0F6A1F5}">
      <dsp:nvSpPr>
        <dsp:cNvPr id="0" name=""/>
        <dsp:cNvSpPr/>
      </dsp:nvSpPr>
      <dsp:spPr>
        <a:xfrm rot="5400000">
          <a:off x="5685057" y="-2675456"/>
          <a:ext cx="466053" cy="7158633"/>
        </a:xfrm>
        <a:prstGeom prst="round2SameRect">
          <a:avLst/>
        </a:prstGeom>
        <a:solidFill>
          <a:schemeClr val="accent4">
            <a:tint val="40000"/>
            <a:alpha val="90000"/>
            <a:hueOff val="-6383959"/>
            <a:satOff val="-10227"/>
            <a:lumOff val="3233"/>
            <a:alphaOff val="0"/>
          </a:schemeClr>
        </a:solidFill>
        <a:ln w="12700" cap="flat" cmpd="sng" algn="ctr">
          <a:solidFill>
            <a:schemeClr val="accent4">
              <a:tint val="40000"/>
              <a:alpha val="90000"/>
              <a:hueOff val="-6383959"/>
              <a:satOff val="-10227"/>
              <a:lumOff val="323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zh-CN" altLang="en-US" sz="1800" kern="1200" smtClean="0"/>
            <a:t>系统含有非最小相位元件（或函数项）</a:t>
          </a:r>
          <a:endParaRPr lang="zh-CN" altLang="en-US" sz="1800" kern="1200"/>
        </a:p>
      </dsp:txBody>
      <dsp:txXfrm rot="-5400000">
        <a:off x="2338768" y="693584"/>
        <a:ext cx="7135882" cy="420551"/>
      </dsp:txXfrm>
    </dsp:sp>
    <dsp:sp modelId="{BEDF444B-E722-4740-B2AC-8A8280D41508}">
      <dsp:nvSpPr>
        <dsp:cNvPr id="0" name=""/>
        <dsp:cNvSpPr/>
      </dsp:nvSpPr>
      <dsp:spPr>
        <a:xfrm>
          <a:off x="370500" y="612577"/>
          <a:ext cx="1968267" cy="582566"/>
        </a:xfrm>
        <a:prstGeom prst="roundRect">
          <a:avLst/>
        </a:prstGeom>
        <a:solidFill>
          <a:schemeClr val="accent4">
            <a:hueOff val="-6012995"/>
            <a:satOff val="-42081"/>
            <a:lumOff val="1921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smtClean="0"/>
            <a:t>(2)</a:t>
          </a:r>
          <a:endParaRPr lang="zh-CN" sz="2000" kern="1200"/>
        </a:p>
      </dsp:txBody>
      <dsp:txXfrm>
        <a:off x="398939" y="641016"/>
        <a:ext cx="1911389" cy="525688"/>
      </dsp:txXfrm>
    </dsp:sp>
    <dsp:sp modelId="{0E964DE2-0FF6-4A24-A5C6-AF2E443BD3C1}">
      <dsp:nvSpPr>
        <dsp:cNvPr id="0" name=""/>
        <dsp:cNvSpPr/>
      </dsp:nvSpPr>
      <dsp:spPr>
        <a:xfrm rot="5400000">
          <a:off x="5685057" y="-2063761"/>
          <a:ext cx="466053" cy="7158633"/>
        </a:xfrm>
        <a:prstGeom prst="round2SameRect">
          <a:avLst/>
        </a:prstGeom>
        <a:solidFill>
          <a:schemeClr val="accent4">
            <a:tint val="40000"/>
            <a:alpha val="90000"/>
            <a:hueOff val="-12767919"/>
            <a:satOff val="-20454"/>
            <a:lumOff val="6467"/>
            <a:alphaOff val="0"/>
          </a:schemeClr>
        </a:solidFill>
        <a:ln w="12700" cap="flat" cmpd="sng" algn="ctr">
          <a:solidFill>
            <a:schemeClr val="accent4">
              <a:tint val="40000"/>
              <a:alpha val="90000"/>
              <a:hueOff val="-12767919"/>
              <a:satOff val="-20454"/>
              <a:lumOff val="646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zh-CN" altLang="en-US" sz="1800" kern="1200" smtClean="0"/>
            <a:t>系统中含有滞后环节</a:t>
          </a:r>
          <a:endParaRPr lang="zh-CN" altLang="en-US" sz="1800" kern="1200"/>
        </a:p>
      </dsp:txBody>
      <dsp:txXfrm rot="-5400000">
        <a:off x="2338768" y="1305279"/>
        <a:ext cx="7135882" cy="420551"/>
      </dsp:txXfrm>
    </dsp:sp>
    <dsp:sp modelId="{59BDEDE0-6AAE-4DE2-AF42-324C21FDA17B}">
      <dsp:nvSpPr>
        <dsp:cNvPr id="0" name=""/>
        <dsp:cNvSpPr/>
      </dsp:nvSpPr>
      <dsp:spPr>
        <a:xfrm>
          <a:off x="370500" y="1224271"/>
          <a:ext cx="1968267" cy="582566"/>
        </a:xfrm>
        <a:prstGeom prst="roundRect">
          <a:avLst/>
        </a:prstGeom>
        <a:solidFill>
          <a:schemeClr val="accent4">
            <a:hueOff val="-12025989"/>
            <a:satOff val="-84161"/>
            <a:lumOff val="3843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en-US" sz="2000" kern="1200" smtClean="0"/>
            <a:t>(3)</a:t>
          </a:r>
          <a:endParaRPr lang="zh-CN" sz="2000" kern="1200"/>
        </a:p>
      </dsp:txBody>
      <dsp:txXfrm>
        <a:off x="398939" y="1252710"/>
        <a:ext cx="1911389" cy="525688"/>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 Id="rId5" Type="http://schemas.openxmlformats.org/officeDocument/2006/relationships/image" Target="../media/image12.wmf"/><Relationship Id="rId4" Type="http://schemas.openxmlformats.org/officeDocument/2006/relationships/image" Target="../media/image11.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51.wmf"/><Relationship Id="rId3" Type="http://schemas.openxmlformats.org/officeDocument/2006/relationships/image" Target="../media/image46.wmf"/><Relationship Id="rId7" Type="http://schemas.openxmlformats.org/officeDocument/2006/relationships/image" Target="../media/image50.wmf"/><Relationship Id="rId2" Type="http://schemas.openxmlformats.org/officeDocument/2006/relationships/image" Target="../media/image45.wmf"/><Relationship Id="rId1" Type="http://schemas.openxmlformats.org/officeDocument/2006/relationships/image" Target="../media/image44.wmf"/><Relationship Id="rId6" Type="http://schemas.openxmlformats.org/officeDocument/2006/relationships/image" Target="../media/image49.wmf"/><Relationship Id="rId5" Type="http://schemas.openxmlformats.org/officeDocument/2006/relationships/image" Target="../media/image48.wmf"/><Relationship Id="rId4" Type="http://schemas.openxmlformats.org/officeDocument/2006/relationships/image" Target="../media/image47.wmf"/><Relationship Id="rId9" Type="http://schemas.openxmlformats.org/officeDocument/2006/relationships/image" Target="../media/image52.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image" Target="../media/image55.wmf"/><Relationship Id="rId1" Type="http://schemas.openxmlformats.org/officeDocument/2006/relationships/image" Target="../media/image54.wmf"/><Relationship Id="rId4" Type="http://schemas.openxmlformats.org/officeDocument/2006/relationships/image" Target="../media/image57.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64.wmf"/><Relationship Id="rId3" Type="http://schemas.openxmlformats.org/officeDocument/2006/relationships/image" Target="../media/image60.wmf"/><Relationship Id="rId7" Type="http://schemas.openxmlformats.org/officeDocument/2006/relationships/image" Target="../media/image63.wmf"/><Relationship Id="rId2" Type="http://schemas.openxmlformats.org/officeDocument/2006/relationships/image" Target="../media/image59.wmf"/><Relationship Id="rId1" Type="http://schemas.openxmlformats.org/officeDocument/2006/relationships/image" Target="../media/image58.wmf"/><Relationship Id="rId6" Type="http://schemas.openxmlformats.org/officeDocument/2006/relationships/image" Target="../media/image62.wmf"/><Relationship Id="rId5" Type="http://schemas.openxmlformats.org/officeDocument/2006/relationships/image" Target="../media/image61.wmf"/><Relationship Id="rId4" Type="http://schemas.openxmlformats.org/officeDocument/2006/relationships/image" Target="../media/image55.w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66.wmf"/><Relationship Id="rId1" Type="http://schemas.openxmlformats.org/officeDocument/2006/relationships/image" Target="../media/image65.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69.wmf"/><Relationship Id="rId2" Type="http://schemas.openxmlformats.org/officeDocument/2006/relationships/image" Target="../media/image68.wmf"/><Relationship Id="rId1" Type="http://schemas.openxmlformats.org/officeDocument/2006/relationships/image" Target="../media/image67.wmf"/><Relationship Id="rId4" Type="http://schemas.openxmlformats.org/officeDocument/2006/relationships/image" Target="../media/image70.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72.wmf"/><Relationship Id="rId1" Type="http://schemas.openxmlformats.org/officeDocument/2006/relationships/image" Target="../media/image71.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75.wmf"/><Relationship Id="rId2" Type="http://schemas.openxmlformats.org/officeDocument/2006/relationships/image" Target="../media/image74.wmf"/><Relationship Id="rId1" Type="http://schemas.openxmlformats.org/officeDocument/2006/relationships/image" Target="../media/image73.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78.wmf"/><Relationship Id="rId7" Type="http://schemas.openxmlformats.org/officeDocument/2006/relationships/image" Target="../media/image82.wmf"/><Relationship Id="rId2" Type="http://schemas.openxmlformats.org/officeDocument/2006/relationships/image" Target="../media/image77.wmf"/><Relationship Id="rId1" Type="http://schemas.openxmlformats.org/officeDocument/2006/relationships/image" Target="../media/image76.wmf"/><Relationship Id="rId6" Type="http://schemas.openxmlformats.org/officeDocument/2006/relationships/image" Target="../media/image81.wmf"/><Relationship Id="rId5" Type="http://schemas.openxmlformats.org/officeDocument/2006/relationships/image" Target="../media/image80.wmf"/><Relationship Id="rId4" Type="http://schemas.openxmlformats.org/officeDocument/2006/relationships/image" Target="../media/image79.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85.wmf"/><Relationship Id="rId2" Type="http://schemas.openxmlformats.org/officeDocument/2006/relationships/image" Target="../media/image84.wmf"/><Relationship Id="rId1" Type="http://schemas.openxmlformats.org/officeDocument/2006/relationships/image" Target="../media/image83.wmf"/><Relationship Id="rId5" Type="http://schemas.openxmlformats.org/officeDocument/2006/relationships/image" Target="../media/image87.wmf"/><Relationship Id="rId4" Type="http://schemas.openxmlformats.org/officeDocument/2006/relationships/image" Target="../media/image86.wmf"/></Relationships>
</file>

<file path=ppt/drawings/_rels/vmlDrawing19.vml.rels><?xml version="1.0" encoding="UTF-8" standalone="yes"?>
<Relationships xmlns="http://schemas.openxmlformats.org/package/2006/relationships"><Relationship Id="rId8" Type="http://schemas.openxmlformats.org/officeDocument/2006/relationships/image" Target="../media/image95.wmf"/><Relationship Id="rId3" Type="http://schemas.openxmlformats.org/officeDocument/2006/relationships/image" Target="../media/image90.wmf"/><Relationship Id="rId7" Type="http://schemas.openxmlformats.org/officeDocument/2006/relationships/image" Target="../media/image94.wmf"/><Relationship Id="rId2" Type="http://schemas.openxmlformats.org/officeDocument/2006/relationships/image" Target="../media/image89.wmf"/><Relationship Id="rId1" Type="http://schemas.openxmlformats.org/officeDocument/2006/relationships/image" Target="../media/image88.wmf"/><Relationship Id="rId6" Type="http://schemas.openxmlformats.org/officeDocument/2006/relationships/image" Target="../media/image93.wmf"/><Relationship Id="rId11" Type="http://schemas.openxmlformats.org/officeDocument/2006/relationships/image" Target="../media/image97.wmf"/><Relationship Id="rId5" Type="http://schemas.openxmlformats.org/officeDocument/2006/relationships/image" Target="../media/image92.wmf"/><Relationship Id="rId10" Type="http://schemas.openxmlformats.org/officeDocument/2006/relationships/image" Target="../media/image73.wmf"/><Relationship Id="rId4" Type="http://schemas.openxmlformats.org/officeDocument/2006/relationships/image" Target="../media/image91.wmf"/><Relationship Id="rId9" Type="http://schemas.openxmlformats.org/officeDocument/2006/relationships/image" Target="../media/image96.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98.wmf"/></Relationships>
</file>

<file path=ppt/drawings/_rels/vmlDrawing21.vml.rels><?xml version="1.0" encoding="UTF-8" standalone="yes"?>
<Relationships xmlns="http://schemas.openxmlformats.org/package/2006/relationships"><Relationship Id="rId8" Type="http://schemas.openxmlformats.org/officeDocument/2006/relationships/image" Target="../media/image106.wmf"/><Relationship Id="rId13" Type="http://schemas.openxmlformats.org/officeDocument/2006/relationships/image" Target="../media/image111.wmf"/><Relationship Id="rId3" Type="http://schemas.openxmlformats.org/officeDocument/2006/relationships/image" Target="../media/image101.wmf"/><Relationship Id="rId7" Type="http://schemas.openxmlformats.org/officeDocument/2006/relationships/image" Target="../media/image105.wmf"/><Relationship Id="rId12" Type="http://schemas.openxmlformats.org/officeDocument/2006/relationships/image" Target="../media/image110.wmf"/><Relationship Id="rId2" Type="http://schemas.openxmlformats.org/officeDocument/2006/relationships/image" Target="../media/image100.wmf"/><Relationship Id="rId1" Type="http://schemas.openxmlformats.org/officeDocument/2006/relationships/image" Target="../media/image99.wmf"/><Relationship Id="rId6" Type="http://schemas.openxmlformats.org/officeDocument/2006/relationships/image" Target="../media/image104.wmf"/><Relationship Id="rId11" Type="http://schemas.openxmlformats.org/officeDocument/2006/relationships/image" Target="../media/image109.wmf"/><Relationship Id="rId5" Type="http://schemas.openxmlformats.org/officeDocument/2006/relationships/image" Target="../media/image103.wmf"/><Relationship Id="rId10" Type="http://schemas.openxmlformats.org/officeDocument/2006/relationships/image" Target="../media/image108.wmf"/><Relationship Id="rId4" Type="http://schemas.openxmlformats.org/officeDocument/2006/relationships/image" Target="../media/image102.wmf"/><Relationship Id="rId9" Type="http://schemas.openxmlformats.org/officeDocument/2006/relationships/image" Target="../media/image107.wmf"/><Relationship Id="rId14" Type="http://schemas.openxmlformats.org/officeDocument/2006/relationships/image" Target="../media/image112.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115.wmf"/><Relationship Id="rId7" Type="http://schemas.openxmlformats.org/officeDocument/2006/relationships/image" Target="../media/image119.wmf"/><Relationship Id="rId2" Type="http://schemas.openxmlformats.org/officeDocument/2006/relationships/image" Target="../media/image114.wmf"/><Relationship Id="rId1" Type="http://schemas.openxmlformats.org/officeDocument/2006/relationships/image" Target="../media/image113.wmf"/><Relationship Id="rId6" Type="http://schemas.openxmlformats.org/officeDocument/2006/relationships/image" Target="../media/image118.wmf"/><Relationship Id="rId5" Type="http://schemas.openxmlformats.org/officeDocument/2006/relationships/image" Target="../media/image117.wmf"/><Relationship Id="rId4" Type="http://schemas.openxmlformats.org/officeDocument/2006/relationships/image" Target="../media/image116.wmf"/></Relationships>
</file>

<file path=ppt/drawings/_rels/vmlDrawing23.vml.rels><?xml version="1.0" encoding="UTF-8" standalone="yes"?>
<Relationships xmlns="http://schemas.openxmlformats.org/package/2006/relationships"><Relationship Id="rId8" Type="http://schemas.openxmlformats.org/officeDocument/2006/relationships/image" Target="../media/image127.wmf"/><Relationship Id="rId3" Type="http://schemas.openxmlformats.org/officeDocument/2006/relationships/image" Target="../media/image122.wmf"/><Relationship Id="rId7" Type="http://schemas.openxmlformats.org/officeDocument/2006/relationships/image" Target="../media/image126.wmf"/><Relationship Id="rId2" Type="http://schemas.openxmlformats.org/officeDocument/2006/relationships/image" Target="../media/image121.wmf"/><Relationship Id="rId1" Type="http://schemas.openxmlformats.org/officeDocument/2006/relationships/image" Target="../media/image120.wmf"/><Relationship Id="rId6" Type="http://schemas.openxmlformats.org/officeDocument/2006/relationships/image" Target="../media/image125.wmf"/><Relationship Id="rId5" Type="http://schemas.openxmlformats.org/officeDocument/2006/relationships/image" Target="../media/image124.wmf"/><Relationship Id="rId4" Type="http://schemas.openxmlformats.org/officeDocument/2006/relationships/image" Target="../media/image123.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128.wmf"/><Relationship Id="rId2" Type="http://schemas.openxmlformats.org/officeDocument/2006/relationships/image" Target="../media/image125.wmf"/><Relationship Id="rId1" Type="http://schemas.openxmlformats.org/officeDocument/2006/relationships/image" Target="../media/image124.wmf"/><Relationship Id="rId4" Type="http://schemas.openxmlformats.org/officeDocument/2006/relationships/image" Target="../media/image129.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132.wmf"/><Relationship Id="rId2" Type="http://schemas.openxmlformats.org/officeDocument/2006/relationships/image" Target="../media/image131.wmf"/><Relationship Id="rId1" Type="http://schemas.openxmlformats.org/officeDocument/2006/relationships/image" Target="../media/image130.wmf"/><Relationship Id="rId6" Type="http://schemas.openxmlformats.org/officeDocument/2006/relationships/image" Target="../media/image107.wmf"/><Relationship Id="rId5" Type="http://schemas.openxmlformats.org/officeDocument/2006/relationships/image" Target="../media/image106.wmf"/><Relationship Id="rId4" Type="http://schemas.openxmlformats.org/officeDocument/2006/relationships/image" Target="../media/image133.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106.wmf"/><Relationship Id="rId2" Type="http://schemas.openxmlformats.org/officeDocument/2006/relationships/image" Target="../media/image135.wmf"/><Relationship Id="rId1" Type="http://schemas.openxmlformats.org/officeDocument/2006/relationships/image" Target="../media/image134.wmf"/><Relationship Id="rId5" Type="http://schemas.openxmlformats.org/officeDocument/2006/relationships/image" Target="../media/image136.wmf"/><Relationship Id="rId4" Type="http://schemas.openxmlformats.org/officeDocument/2006/relationships/image" Target="../media/image107.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37.w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140.wmf"/><Relationship Id="rId2" Type="http://schemas.openxmlformats.org/officeDocument/2006/relationships/image" Target="../media/image139.wmf"/><Relationship Id="rId1" Type="http://schemas.openxmlformats.org/officeDocument/2006/relationships/image" Target="../media/image138.wmf"/><Relationship Id="rId4" Type="http://schemas.openxmlformats.org/officeDocument/2006/relationships/image" Target="../media/image141.w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144.wmf"/><Relationship Id="rId2" Type="http://schemas.openxmlformats.org/officeDocument/2006/relationships/image" Target="../media/image143.wmf"/><Relationship Id="rId1" Type="http://schemas.openxmlformats.org/officeDocument/2006/relationships/image" Target="../media/image142.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 Id="rId5" Type="http://schemas.openxmlformats.org/officeDocument/2006/relationships/image" Target="../media/image21.wmf"/><Relationship Id="rId4" Type="http://schemas.openxmlformats.org/officeDocument/2006/relationships/image" Target="../media/image20.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149.wmf"/><Relationship Id="rId2" Type="http://schemas.openxmlformats.org/officeDocument/2006/relationships/image" Target="../media/image148.wmf"/><Relationship Id="rId1" Type="http://schemas.openxmlformats.org/officeDocument/2006/relationships/image" Target="../media/image147.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153.wmf"/><Relationship Id="rId2" Type="http://schemas.openxmlformats.org/officeDocument/2006/relationships/image" Target="../media/image152.wmf"/><Relationship Id="rId1" Type="http://schemas.openxmlformats.org/officeDocument/2006/relationships/image" Target="../media/image151.wmf"/><Relationship Id="rId6" Type="http://schemas.openxmlformats.org/officeDocument/2006/relationships/image" Target="../media/image156.wmf"/><Relationship Id="rId5" Type="http://schemas.openxmlformats.org/officeDocument/2006/relationships/image" Target="../media/image155.wmf"/><Relationship Id="rId4" Type="http://schemas.openxmlformats.org/officeDocument/2006/relationships/image" Target="../media/image154.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159.wmf"/><Relationship Id="rId2" Type="http://schemas.openxmlformats.org/officeDocument/2006/relationships/image" Target="../media/image158.wmf"/><Relationship Id="rId1" Type="http://schemas.openxmlformats.org/officeDocument/2006/relationships/image" Target="../media/image157.wmf"/><Relationship Id="rId5" Type="http://schemas.openxmlformats.org/officeDocument/2006/relationships/image" Target="../media/image161.wmf"/><Relationship Id="rId4" Type="http://schemas.openxmlformats.org/officeDocument/2006/relationships/image" Target="../media/image160.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163.wmf"/><Relationship Id="rId2" Type="http://schemas.openxmlformats.org/officeDocument/2006/relationships/image" Target="../media/image162.wmf"/><Relationship Id="rId1" Type="http://schemas.openxmlformats.org/officeDocument/2006/relationships/image" Target="../media/image157.wmf"/><Relationship Id="rId6" Type="http://schemas.openxmlformats.org/officeDocument/2006/relationships/image" Target="../media/image166.wmf"/><Relationship Id="rId5" Type="http://schemas.openxmlformats.org/officeDocument/2006/relationships/image" Target="../media/image165.wmf"/><Relationship Id="rId4" Type="http://schemas.openxmlformats.org/officeDocument/2006/relationships/image" Target="../media/image164.w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171.wmf"/><Relationship Id="rId2" Type="http://schemas.openxmlformats.org/officeDocument/2006/relationships/image" Target="../media/image170.wmf"/><Relationship Id="rId1" Type="http://schemas.openxmlformats.org/officeDocument/2006/relationships/image" Target="../media/image169.wmf"/><Relationship Id="rId5" Type="http://schemas.openxmlformats.org/officeDocument/2006/relationships/image" Target="../media/image173.wmf"/><Relationship Id="rId4" Type="http://schemas.openxmlformats.org/officeDocument/2006/relationships/image" Target="../media/image172.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176.wmf"/><Relationship Id="rId2" Type="http://schemas.openxmlformats.org/officeDocument/2006/relationships/image" Target="../media/image175.wmf"/><Relationship Id="rId1" Type="http://schemas.openxmlformats.org/officeDocument/2006/relationships/image" Target="../media/image174.wmf"/><Relationship Id="rId5" Type="http://schemas.openxmlformats.org/officeDocument/2006/relationships/image" Target="../media/image178.wmf"/><Relationship Id="rId4" Type="http://schemas.openxmlformats.org/officeDocument/2006/relationships/image" Target="../media/image177.wmf"/></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180.wmf"/><Relationship Id="rId2" Type="http://schemas.openxmlformats.org/officeDocument/2006/relationships/image" Target="../media/image178.wmf"/><Relationship Id="rId1" Type="http://schemas.openxmlformats.org/officeDocument/2006/relationships/image" Target="../media/image179.wmf"/></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183.wmf"/><Relationship Id="rId2" Type="http://schemas.openxmlformats.org/officeDocument/2006/relationships/image" Target="../media/image182.wmf"/><Relationship Id="rId1" Type="http://schemas.openxmlformats.org/officeDocument/2006/relationships/image" Target="../media/image181.wmf"/><Relationship Id="rId4" Type="http://schemas.openxmlformats.org/officeDocument/2006/relationships/image" Target="../media/image184.wmf"/></Relationships>
</file>

<file path=ppt/drawings/_rels/vmlDrawing38.vml.rels><?xml version="1.0" encoding="UTF-8" standalone="yes"?>
<Relationships xmlns="http://schemas.openxmlformats.org/package/2006/relationships"><Relationship Id="rId3" Type="http://schemas.openxmlformats.org/officeDocument/2006/relationships/image" Target="../media/image187.wmf"/><Relationship Id="rId2" Type="http://schemas.openxmlformats.org/officeDocument/2006/relationships/image" Target="../media/image186.wmf"/><Relationship Id="rId1" Type="http://schemas.openxmlformats.org/officeDocument/2006/relationships/image" Target="../media/image185.wmf"/><Relationship Id="rId4" Type="http://schemas.openxmlformats.org/officeDocument/2006/relationships/image" Target="../media/image188.wmf"/></Relationships>
</file>

<file path=ppt/drawings/_rels/vmlDrawing39.vml.rels><?xml version="1.0" encoding="UTF-8" standalone="yes"?>
<Relationships xmlns="http://schemas.openxmlformats.org/package/2006/relationships"><Relationship Id="rId3" Type="http://schemas.openxmlformats.org/officeDocument/2006/relationships/image" Target="../media/image192.wmf"/><Relationship Id="rId2" Type="http://schemas.openxmlformats.org/officeDocument/2006/relationships/image" Target="../media/image191.wmf"/><Relationship Id="rId1" Type="http://schemas.openxmlformats.org/officeDocument/2006/relationships/image" Target="../media/image190.wmf"/><Relationship Id="rId5" Type="http://schemas.openxmlformats.org/officeDocument/2006/relationships/image" Target="../media/image194.wmf"/><Relationship Id="rId4" Type="http://schemas.openxmlformats.org/officeDocument/2006/relationships/image" Target="../media/image193.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2.wmf"/></Relationships>
</file>

<file path=ppt/drawings/_rels/vmlDrawing40.vml.rels><?xml version="1.0" encoding="UTF-8" standalone="yes"?>
<Relationships xmlns="http://schemas.openxmlformats.org/package/2006/relationships"><Relationship Id="rId3" Type="http://schemas.openxmlformats.org/officeDocument/2006/relationships/image" Target="../media/image196.wmf"/><Relationship Id="rId7" Type="http://schemas.openxmlformats.org/officeDocument/2006/relationships/image" Target="../media/image200.wmf"/><Relationship Id="rId2" Type="http://schemas.openxmlformats.org/officeDocument/2006/relationships/image" Target="../media/image195.wmf"/><Relationship Id="rId1" Type="http://schemas.openxmlformats.org/officeDocument/2006/relationships/image" Target="../media/image194.wmf"/><Relationship Id="rId6" Type="http://schemas.openxmlformats.org/officeDocument/2006/relationships/image" Target="../media/image199.wmf"/><Relationship Id="rId5" Type="http://schemas.openxmlformats.org/officeDocument/2006/relationships/image" Target="../media/image198.wmf"/><Relationship Id="rId4" Type="http://schemas.openxmlformats.org/officeDocument/2006/relationships/image" Target="../media/image197.wmf"/></Relationships>
</file>

<file path=ppt/drawings/_rels/vmlDrawing41.vml.rels><?xml version="1.0" encoding="UTF-8" standalone="yes"?>
<Relationships xmlns="http://schemas.openxmlformats.org/package/2006/relationships"><Relationship Id="rId2" Type="http://schemas.openxmlformats.org/officeDocument/2006/relationships/image" Target="../media/image202.wmf"/><Relationship Id="rId1" Type="http://schemas.openxmlformats.org/officeDocument/2006/relationships/image" Target="../media/image201.wmf"/></Relationships>
</file>

<file path=ppt/drawings/_rels/vmlDrawing42.vml.rels><?xml version="1.0" encoding="UTF-8" standalone="yes"?>
<Relationships xmlns="http://schemas.openxmlformats.org/package/2006/relationships"><Relationship Id="rId8" Type="http://schemas.openxmlformats.org/officeDocument/2006/relationships/image" Target="../media/image210.wmf"/><Relationship Id="rId3" Type="http://schemas.openxmlformats.org/officeDocument/2006/relationships/image" Target="../media/image205.wmf"/><Relationship Id="rId7" Type="http://schemas.openxmlformats.org/officeDocument/2006/relationships/image" Target="../media/image209.wmf"/><Relationship Id="rId2" Type="http://schemas.openxmlformats.org/officeDocument/2006/relationships/image" Target="../media/image204.wmf"/><Relationship Id="rId1" Type="http://schemas.openxmlformats.org/officeDocument/2006/relationships/image" Target="../media/image203.wmf"/><Relationship Id="rId6" Type="http://schemas.openxmlformats.org/officeDocument/2006/relationships/image" Target="../media/image208.wmf"/><Relationship Id="rId5" Type="http://schemas.openxmlformats.org/officeDocument/2006/relationships/image" Target="../media/image207.wmf"/><Relationship Id="rId10" Type="http://schemas.openxmlformats.org/officeDocument/2006/relationships/image" Target="../media/image212.wmf"/><Relationship Id="rId4" Type="http://schemas.openxmlformats.org/officeDocument/2006/relationships/image" Target="../media/image206.wmf"/><Relationship Id="rId9" Type="http://schemas.openxmlformats.org/officeDocument/2006/relationships/image" Target="../media/image211.wmf"/></Relationships>
</file>

<file path=ppt/drawings/_rels/vmlDrawing43.vml.rels><?xml version="1.0" encoding="UTF-8" standalone="yes"?>
<Relationships xmlns="http://schemas.openxmlformats.org/package/2006/relationships"><Relationship Id="rId3" Type="http://schemas.openxmlformats.org/officeDocument/2006/relationships/image" Target="../media/image216.wmf"/><Relationship Id="rId2" Type="http://schemas.openxmlformats.org/officeDocument/2006/relationships/image" Target="../media/image215.wmf"/><Relationship Id="rId1" Type="http://schemas.openxmlformats.org/officeDocument/2006/relationships/image" Target="../media/image214.wmf"/></Relationships>
</file>

<file path=ppt/drawings/_rels/vmlDrawing44.vml.rels><?xml version="1.0" encoding="UTF-8" standalone="yes"?>
<Relationships xmlns="http://schemas.openxmlformats.org/package/2006/relationships"><Relationship Id="rId3" Type="http://schemas.openxmlformats.org/officeDocument/2006/relationships/image" Target="../media/image216.wmf"/><Relationship Id="rId2" Type="http://schemas.openxmlformats.org/officeDocument/2006/relationships/image" Target="../media/image215.wmf"/><Relationship Id="rId1" Type="http://schemas.openxmlformats.org/officeDocument/2006/relationships/image" Target="../media/image214.wmf"/></Relationships>
</file>

<file path=ppt/drawings/_rels/vmlDrawing45.vml.rels><?xml version="1.0" encoding="UTF-8" standalone="yes"?>
<Relationships xmlns="http://schemas.openxmlformats.org/package/2006/relationships"><Relationship Id="rId3" Type="http://schemas.openxmlformats.org/officeDocument/2006/relationships/image" Target="../media/image218.wmf"/><Relationship Id="rId2" Type="http://schemas.openxmlformats.org/officeDocument/2006/relationships/image" Target="../media/image217.wmf"/><Relationship Id="rId1" Type="http://schemas.openxmlformats.org/officeDocument/2006/relationships/image" Target="../media/image214.wmf"/></Relationships>
</file>

<file path=ppt/drawings/_rels/vmlDrawing46.vml.rels><?xml version="1.0" encoding="UTF-8" standalone="yes"?>
<Relationships xmlns="http://schemas.openxmlformats.org/package/2006/relationships"><Relationship Id="rId3" Type="http://schemas.openxmlformats.org/officeDocument/2006/relationships/image" Target="../media/image221.wmf"/><Relationship Id="rId2" Type="http://schemas.openxmlformats.org/officeDocument/2006/relationships/image" Target="../media/image220.wmf"/><Relationship Id="rId1" Type="http://schemas.openxmlformats.org/officeDocument/2006/relationships/image" Target="../media/image219.wmf"/><Relationship Id="rId6" Type="http://schemas.openxmlformats.org/officeDocument/2006/relationships/image" Target="../media/image224.wmf"/><Relationship Id="rId5" Type="http://schemas.openxmlformats.org/officeDocument/2006/relationships/image" Target="../media/image223.wmf"/><Relationship Id="rId4" Type="http://schemas.openxmlformats.org/officeDocument/2006/relationships/image" Target="../media/image222.wmf"/></Relationships>
</file>

<file path=ppt/drawings/_rels/vmlDrawing47.vml.rels><?xml version="1.0" encoding="UTF-8" standalone="yes"?>
<Relationships xmlns="http://schemas.openxmlformats.org/package/2006/relationships"><Relationship Id="rId3" Type="http://schemas.openxmlformats.org/officeDocument/2006/relationships/image" Target="../media/image227.wmf"/><Relationship Id="rId2" Type="http://schemas.openxmlformats.org/officeDocument/2006/relationships/image" Target="../media/image226.wmf"/><Relationship Id="rId1" Type="http://schemas.openxmlformats.org/officeDocument/2006/relationships/image" Target="../media/image225.wmf"/><Relationship Id="rId6" Type="http://schemas.openxmlformats.org/officeDocument/2006/relationships/image" Target="../media/image230.wmf"/><Relationship Id="rId5" Type="http://schemas.openxmlformats.org/officeDocument/2006/relationships/image" Target="../media/image229.wmf"/><Relationship Id="rId4" Type="http://schemas.openxmlformats.org/officeDocument/2006/relationships/image" Target="../media/image228.wmf"/></Relationships>
</file>

<file path=ppt/drawings/_rels/vmlDrawing48.vml.rels><?xml version="1.0" encoding="UTF-8" standalone="yes"?>
<Relationships xmlns="http://schemas.openxmlformats.org/package/2006/relationships"><Relationship Id="rId8" Type="http://schemas.openxmlformats.org/officeDocument/2006/relationships/image" Target="../media/image237.wmf"/><Relationship Id="rId3" Type="http://schemas.openxmlformats.org/officeDocument/2006/relationships/image" Target="../media/image232.wmf"/><Relationship Id="rId7" Type="http://schemas.openxmlformats.org/officeDocument/2006/relationships/image" Target="../media/image236.wmf"/><Relationship Id="rId2" Type="http://schemas.openxmlformats.org/officeDocument/2006/relationships/image" Target="../media/image227.wmf"/><Relationship Id="rId1" Type="http://schemas.openxmlformats.org/officeDocument/2006/relationships/image" Target="../media/image231.wmf"/><Relationship Id="rId6" Type="http://schemas.openxmlformats.org/officeDocument/2006/relationships/image" Target="../media/image235.wmf"/><Relationship Id="rId5" Type="http://schemas.openxmlformats.org/officeDocument/2006/relationships/image" Target="../media/image234.wmf"/><Relationship Id="rId4" Type="http://schemas.openxmlformats.org/officeDocument/2006/relationships/image" Target="../media/image233.wmf"/><Relationship Id="rId9" Type="http://schemas.openxmlformats.org/officeDocument/2006/relationships/image" Target="../media/image238.wmf"/></Relationships>
</file>

<file path=ppt/drawings/_rels/vmlDrawing49.vml.rels><?xml version="1.0" encoding="UTF-8" standalone="yes"?>
<Relationships xmlns="http://schemas.openxmlformats.org/package/2006/relationships"><Relationship Id="rId8" Type="http://schemas.openxmlformats.org/officeDocument/2006/relationships/image" Target="../media/image242.wmf"/><Relationship Id="rId3" Type="http://schemas.openxmlformats.org/officeDocument/2006/relationships/image" Target="../media/image240.wmf"/><Relationship Id="rId7" Type="http://schemas.openxmlformats.org/officeDocument/2006/relationships/image" Target="../media/image238.wmf"/><Relationship Id="rId2" Type="http://schemas.openxmlformats.org/officeDocument/2006/relationships/image" Target="../media/image227.wmf"/><Relationship Id="rId1" Type="http://schemas.openxmlformats.org/officeDocument/2006/relationships/image" Target="../media/image239.wmf"/><Relationship Id="rId6" Type="http://schemas.openxmlformats.org/officeDocument/2006/relationships/image" Target="../media/image241.wmf"/><Relationship Id="rId11" Type="http://schemas.openxmlformats.org/officeDocument/2006/relationships/image" Target="../media/image245.wmf"/><Relationship Id="rId5" Type="http://schemas.openxmlformats.org/officeDocument/2006/relationships/image" Target="../media/image237.wmf"/><Relationship Id="rId10" Type="http://schemas.openxmlformats.org/officeDocument/2006/relationships/image" Target="../media/image244.wmf"/><Relationship Id="rId4" Type="http://schemas.openxmlformats.org/officeDocument/2006/relationships/image" Target="../media/image236.wmf"/><Relationship Id="rId9" Type="http://schemas.openxmlformats.org/officeDocument/2006/relationships/image" Target="../media/image243.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 Id="rId5" Type="http://schemas.openxmlformats.org/officeDocument/2006/relationships/image" Target="../media/image28.wmf"/><Relationship Id="rId4" Type="http://schemas.openxmlformats.org/officeDocument/2006/relationships/image" Target="../media/image27.wmf"/></Relationships>
</file>

<file path=ppt/drawings/_rels/vmlDrawing50.vml.rels><?xml version="1.0" encoding="UTF-8" standalone="yes"?>
<Relationships xmlns="http://schemas.openxmlformats.org/package/2006/relationships"><Relationship Id="rId3" Type="http://schemas.openxmlformats.org/officeDocument/2006/relationships/image" Target="../media/image248.wmf"/><Relationship Id="rId2" Type="http://schemas.openxmlformats.org/officeDocument/2006/relationships/image" Target="../media/image247.wmf"/><Relationship Id="rId1" Type="http://schemas.openxmlformats.org/officeDocument/2006/relationships/image" Target="../media/image246.wmf"/><Relationship Id="rId4" Type="http://schemas.openxmlformats.org/officeDocument/2006/relationships/image" Target="../media/image249.wmf"/></Relationships>
</file>

<file path=ppt/drawings/_rels/vmlDrawing51.vml.rels><?xml version="1.0" encoding="UTF-8" standalone="yes"?>
<Relationships xmlns="http://schemas.openxmlformats.org/package/2006/relationships"><Relationship Id="rId3" Type="http://schemas.openxmlformats.org/officeDocument/2006/relationships/image" Target="../media/image252.wmf"/><Relationship Id="rId2" Type="http://schemas.openxmlformats.org/officeDocument/2006/relationships/image" Target="../media/image251.wmf"/><Relationship Id="rId1" Type="http://schemas.openxmlformats.org/officeDocument/2006/relationships/image" Target="../media/image250.wmf"/><Relationship Id="rId6" Type="http://schemas.openxmlformats.org/officeDocument/2006/relationships/image" Target="../media/image254.wmf"/><Relationship Id="rId5" Type="http://schemas.openxmlformats.org/officeDocument/2006/relationships/image" Target="../media/image246.wmf"/><Relationship Id="rId4" Type="http://schemas.openxmlformats.org/officeDocument/2006/relationships/image" Target="../media/image253.wmf"/></Relationships>
</file>

<file path=ppt/drawings/_rels/vmlDrawing52.vml.rels><?xml version="1.0" encoding="UTF-8" standalone="yes"?>
<Relationships xmlns="http://schemas.openxmlformats.org/package/2006/relationships"><Relationship Id="rId3" Type="http://schemas.openxmlformats.org/officeDocument/2006/relationships/image" Target="../media/image257.wmf"/><Relationship Id="rId7" Type="http://schemas.openxmlformats.org/officeDocument/2006/relationships/image" Target="../media/image253.wmf"/><Relationship Id="rId2" Type="http://schemas.openxmlformats.org/officeDocument/2006/relationships/image" Target="../media/image256.wmf"/><Relationship Id="rId1" Type="http://schemas.openxmlformats.org/officeDocument/2006/relationships/image" Target="../media/image255.wmf"/><Relationship Id="rId6" Type="http://schemas.openxmlformats.org/officeDocument/2006/relationships/image" Target="../media/image260.wmf"/><Relationship Id="rId5" Type="http://schemas.openxmlformats.org/officeDocument/2006/relationships/image" Target="../media/image259.wmf"/><Relationship Id="rId4" Type="http://schemas.openxmlformats.org/officeDocument/2006/relationships/image" Target="../media/image258.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29.wmf"/><Relationship Id="rId1" Type="http://schemas.openxmlformats.org/officeDocument/2006/relationships/image" Target="../media/image23.wmf"/><Relationship Id="rId6" Type="http://schemas.openxmlformats.org/officeDocument/2006/relationships/image" Target="../media/image31.wmf"/><Relationship Id="rId5" Type="http://schemas.openxmlformats.org/officeDocument/2006/relationships/image" Target="../media/image30.wmf"/><Relationship Id="rId4" Type="http://schemas.openxmlformats.org/officeDocument/2006/relationships/image" Target="../media/image8.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3.wmf"/><Relationship Id="rId1" Type="http://schemas.openxmlformats.org/officeDocument/2006/relationships/image" Target="../media/image32.wmf"/><Relationship Id="rId4" Type="http://schemas.openxmlformats.org/officeDocument/2006/relationships/image" Target="../media/image35.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wmf"/><Relationship Id="rId1" Type="http://schemas.openxmlformats.org/officeDocument/2006/relationships/image" Target="../media/image36.wmf"/><Relationship Id="rId4" Type="http://schemas.openxmlformats.org/officeDocument/2006/relationships/image" Target="../media/image39.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image" Target="../media/image41.wmf"/><Relationship Id="rId1" Type="http://schemas.openxmlformats.org/officeDocument/2006/relationships/image" Target="../media/image40.w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8ED73D7-8A68-9AA0-C42F-B1F3CF82AEAA}"/>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3" name="文本框 12">
            <a:extLst>
              <a:ext uri="{FF2B5EF4-FFF2-40B4-BE49-F238E27FC236}">
                <a16:creationId xmlns:a16="http://schemas.microsoft.com/office/drawing/2014/main" id="{BA45E8F4-93E9-5F93-2C7F-94D8B3851122}"/>
              </a:ext>
            </a:extLst>
          </p:cNvPr>
          <p:cNvSpPr txBox="1"/>
          <p:nvPr userDrawn="1"/>
        </p:nvSpPr>
        <p:spPr>
          <a:xfrm>
            <a:off x="776326" y="3099816"/>
            <a:ext cx="5391302" cy="658368"/>
          </a:xfrm>
          <a:custGeom>
            <a:avLst/>
            <a:gdLst/>
            <a:ahLst/>
            <a:cxnLst/>
            <a:rect l="l" t="t" r="r" b="b"/>
            <a:pathLst>
              <a:path w="5391302" h="658368">
                <a:moveTo>
                  <a:pt x="3978554" y="373075"/>
                </a:moveTo>
                <a:lnTo>
                  <a:pt x="3937406" y="425196"/>
                </a:lnTo>
                <a:lnTo>
                  <a:pt x="3988613" y="425196"/>
                </a:lnTo>
                <a:lnTo>
                  <a:pt x="3994099" y="390449"/>
                </a:lnTo>
                <a:lnTo>
                  <a:pt x="4167835" y="390449"/>
                </a:lnTo>
                <a:lnTo>
                  <a:pt x="4162349" y="425196"/>
                </a:lnTo>
                <a:lnTo>
                  <a:pt x="4214470" y="425196"/>
                </a:lnTo>
                <a:lnTo>
                  <a:pt x="4187038" y="373075"/>
                </a:lnTo>
                <a:close/>
                <a:moveTo>
                  <a:pt x="331013" y="348386"/>
                </a:moveTo>
                <a:lnTo>
                  <a:pt x="782726" y="348386"/>
                </a:lnTo>
                <a:lnTo>
                  <a:pt x="770839" y="430682"/>
                </a:lnTo>
                <a:lnTo>
                  <a:pt x="629107" y="430682"/>
                </a:lnTo>
                <a:lnTo>
                  <a:pt x="611733" y="556869"/>
                </a:lnTo>
                <a:lnTo>
                  <a:pt x="776325" y="556869"/>
                </a:lnTo>
                <a:lnTo>
                  <a:pt x="764438" y="641909"/>
                </a:lnTo>
                <a:lnTo>
                  <a:pt x="274320" y="641909"/>
                </a:lnTo>
                <a:lnTo>
                  <a:pt x="286207" y="556869"/>
                </a:lnTo>
                <a:lnTo>
                  <a:pt x="440741" y="556869"/>
                </a:lnTo>
                <a:lnTo>
                  <a:pt x="458114" y="430682"/>
                </a:lnTo>
                <a:lnTo>
                  <a:pt x="319125" y="430682"/>
                </a:lnTo>
                <a:close/>
                <a:moveTo>
                  <a:pt x="4767681" y="323697"/>
                </a:moveTo>
                <a:lnTo>
                  <a:pt x="4734763" y="556869"/>
                </a:lnTo>
                <a:lnTo>
                  <a:pt x="4771339" y="556869"/>
                </a:lnTo>
                <a:lnTo>
                  <a:pt x="4804257" y="323697"/>
                </a:lnTo>
                <a:close/>
                <a:moveTo>
                  <a:pt x="3014776" y="303581"/>
                </a:moveTo>
                <a:lnTo>
                  <a:pt x="3092500" y="303581"/>
                </a:lnTo>
                <a:lnTo>
                  <a:pt x="3059582" y="625449"/>
                </a:lnTo>
                <a:lnTo>
                  <a:pt x="2981858" y="625449"/>
                </a:lnTo>
                <a:close/>
                <a:moveTo>
                  <a:pt x="2809037" y="303581"/>
                </a:moveTo>
                <a:lnTo>
                  <a:pt x="2886761" y="303581"/>
                </a:lnTo>
                <a:lnTo>
                  <a:pt x="2828239" y="625449"/>
                </a:lnTo>
                <a:lnTo>
                  <a:pt x="2750515" y="625449"/>
                </a:lnTo>
                <a:close/>
                <a:moveTo>
                  <a:pt x="3118104" y="288036"/>
                </a:moveTo>
                <a:lnTo>
                  <a:pt x="3553358" y="288036"/>
                </a:lnTo>
                <a:lnTo>
                  <a:pt x="3542386" y="367589"/>
                </a:lnTo>
                <a:lnTo>
                  <a:pt x="3403397" y="367589"/>
                </a:lnTo>
                <a:lnTo>
                  <a:pt x="3396081" y="423367"/>
                </a:lnTo>
                <a:lnTo>
                  <a:pt x="3517697" y="423367"/>
                </a:lnTo>
                <a:lnTo>
                  <a:pt x="3505809" y="506577"/>
                </a:lnTo>
                <a:lnTo>
                  <a:pt x="3384194" y="506577"/>
                </a:lnTo>
                <a:lnTo>
                  <a:pt x="3374136" y="575157"/>
                </a:lnTo>
                <a:lnTo>
                  <a:pt x="3519525" y="575157"/>
                </a:lnTo>
                <a:lnTo>
                  <a:pt x="3507638" y="655625"/>
                </a:lnTo>
                <a:lnTo>
                  <a:pt x="3061411" y="655625"/>
                </a:lnTo>
                <a:lnTo>
                  <a:pt x="3073298" y="575157"/>
                </a:lnTo>
                <a:lnTo>
                  <a:pt x="3215030" y="575157"/>
                </a:lnTo>
                <a:lnTo>
                  <a:pt x="3225089" y="506577"/>
                </a:lnTo>
                <a:lnTo>
                  <a:pt x="3104388" y="506577"/>
                </a:lnTo>
                <a:lnTo>
                  <a:pt x="3116275" y="423367"/>
                </a:lnTo>
                <a:lnTo>
                  <a:pt x="3236976" y="423367"/>
                </a:lnTo>
                <a:lnTo>
                  <a:pt x="3244291" y="367589"/>
                </a:lnTo>
                <a:lnTo>
                  <a:pt x="3107131" y="367589"/>
                </a:lnTo>
                <a:close/>
                <a:moveTo>
                  <a:pt x="3994099" y="268833"/>
                </a:moveTo>
                <a:lnTo>
                  <a:pt x="3991356" y="286207"/>
                </a:lnTo>
                <a:lnTo>
                  <a:pt x="4199839" y="286207"/>
                </a:lnTo>
                <a:lnTo>
                  <a:pt x="4202582" y="268833"/>
                </a:lnTo>
                <a:close/>
                <a:moveTo>
                  <a:pt x="606247" y="215798"/>
                </a:moveTo>
                <a:lnTo>
                  <a:pt x="763524" y="215798"/>
                </a:lnTo>
                <a:lnTo>
                  <a:pt x="806501" y="331013"/>
                </a:lnTo>
                <a:lnTo>
                  <a:pt x="649224" y="331013"/>
                </a:lnTo>
                <a:close/>
                <a:moveTo>
                  <a:pt x="387705" y="215798"/>
                </a:moveTo>
                <a:lnTo>
                  <a:pt x="544982" y="215798"/>
                </a:lnTo>
                <a:lnTo>
                  <a:pt x="470916" y="331013"/>
                </a:lnTo>
                <a:lnTo>
                  <a:pt x="313639" y="331013"/>
                </a:lnTo>
                <a:close/>
                <a:moveTo>
                  <a:pt x="4003243" y="199339"/>
                </a:moveTo>
                <a:lnTo>
                  <a:pt x="4001414" y="216713"/>
                </a:lnTo>
                <a:lnTo>
                  <a:pt x="4209898" y="216713"/>
                </a:lnTo>
                <a:lnTo>
                  <a:pt x="4211726" y="199339"/>
                </a:lnTo>
                <a:close/>
                <a:moveTo>
                  <a:pt x="4013301" y="129845"/>
                </a:moveTo>
                <a:lnTo>
                  <a:pt x="4010558" y="147218"/>
                </a:lnTo>
                <a:lnTo>
                  <a:pt x="4219041" y="147218"/>
                </a:lnTo>
                <a:lnTo>
                  <a:pt x="4221785" y="129845"/>
                </a:lnTo>
                <a:close/>
                <a:moveTo>
                  <a:pt x="3299155" y="96926"/>
                </a:moveTo>
                <a:lnTo>
                  <a:pt x="3289097" y="172821"/>
                </a:lnTo>
                <a:lnTo>
                  <a:pt x="3418941" y="172821"/>
                </a:lnTo>
                <a:lnTo>
                  <a:pt x="3429000" y="96926"/>
                </a:lnTo>
                <a:close/>
                <a:moveTo>
                  <a:pt x="1461211" y="86868"/>
                </a:moveTo>
                <a:lnTo>
                  <a:pt x="1556309" y="86868"/>
                </a:lnTo>
                <a:lnTo>
                  <a:pt x="1490472" y="555955"/>
                </a:lnTo>
                <a:lnTo>
                  <a:pt x="1395374" y="555955"/>
                </a:lnTo>
                <a:close/>
                <a:moveTo>
                  <a:pt x="1934870" y="34747"/>
                </a:moveTo>
                <a:lnTo>
                  <a:pt x="2664561" y="34747"/>
                </a:lnTo>
                <a:lnTo>
                  <a:pt x="2652674" y="121615"/>
                </a:lnTo>
                <a:lnTo>
                  <a:pt x="2374697" y="121615"/>
                </a:lnTo>
                <a:lnTo>
                  <a:pt x="2316175" y="538581"/>
                </a:lnTo>
                <a:lnTo>
                  <a:pt x="2611526" y="538581"/>
                </a:lnTo>
                <a:lnTo>
                  <a:pt x="2599639" y="625449"/>
                </a:lnTo>
                <a:lnTo>
                  <a:pt x="1835201" y="625449"/>
                </a:lnTo>
                <a:lnTo>
                  <a:pt x="1847088" y="538581"/>
                </a:lnTo>
                <a:lnTo>
                  <a:pt x="2142439" y="538581"/>
                </a:lnTo>
                <a:lnTo>
                  <a:pt x="2200961" y="121615"/>
                </a:lnTo>
                <a:lnTo>
                  <a:pt x="1922983" y="121615"/>
                </a:lnTo>
                <a:close/>
                <a:moveTo>
                  <a:pt x="4665269" y="19202"/>
                </a:moveTo>
                <a:lnTo>
                  <a:pt x="4960619" y="19202"/>
                </a:lnTo>
                <a:lnTo>
                  <a:pt x="4946903" y="114300"/>
                </a:lnTo>
                <a:lnTo>
                  <a:pt x="4846320" y="114300"/>
                </a:lnTo>
                <a:lnTo>
                  <a:pt x="4801514" y="229514"/>
                </a:lnTo>
                <a:lnTo>
                  <a:pt x="4929530" y="229514"/>
                </a:lnTo>
                <a:lnTo>
                  <a:pt x="4871923" y="640080"/>
                </a:lnTo>
                <a:lnTo>
                  <a:pt x="4606747" y="640080"/>
                </a:lnTo>
                <a:lnTo>
                  <a:pt x="4638751" y="408737"/>
                </a:lnTo>
                <a:lnTo>
                  <a:pt x="4594860" y="408737"/>
                </a:lnTo>
                <a:lnTo>
                  <a:pt x="4708246" y="114300"/>
                </a:lnTo>
                <a:lnTo>
                  <a:pt x="4651553" y="114300"/>
                </a:lnTo>
                <a:close/>
                <a:moveTo>
                  <a:pt x="3173882" y="17373"/>
                </a:moveTo>
                <a:lnTo>
                  <a:pt x="3578047" y="17373"/>
                </a:lnTo>
                <a:lnTo>
                  <a:pt x="3545129" y="252374"/>
                </a:lnTo>
                <a:lnTo>
                  <a:pt x="3140964" y="252374"/>
                </a:lnTo>
                <a:close/>
                <a:moveTo>
                  <a:pt x="1567281" y="17373"/>
                </a:moveTo>
                <a:lnTo>
                  <a:pt x="1731873" y="17373"/>
                </a:lnTo>
                <a:lnTo>
                  <a:pt x="1652321" y="580644"/>
                </a:lnTo>
                <a:cubicBezTo>
                  <a:pt x="1649882" y="598322"/>
                  <a:pt x="1641957" y="613105"/>
                  <a:pt x="1628547" y="624992"/>
                </a:cubicBezTo>
                <a:cubicBezTo>
                  <a:pt x="1615135" y="636879"/>
                  <a:pt x="1599590" y="642823"/>
                  <a:pt x="1581912" y="642823"/>
                </a:cubicBezTo>
                <a:lnTo>
                  <a:pt x="1435608" y="642823"/>
                </a:lnTo>
                <a:lnTo>
                  <a:pt x="1516990" y="555955"/>
                </a:lnTo>
                <a:lnTo>
                  <a:pt x="1589227" y="42977"/>
                </a:lnTo>
                <a:close/>
                <a:moveTo>
                  <a:pt x="3127248" y="8229"/>
                </a:moveTo>
                <a:lnTo>
                  <a:pt x="3115361" y="92354"/>
                </a:lnTo>
                <a:lnTo>
                  <a:pt x="3048609" y="98755"/>
                </a:lnTo>
                <a:lnTo>
                  <a:pt x="3036722" y="184709"/>
                </a:lnTo>
                <a:lnTo>
                  <a:pt x="3115361" y="184709"/>
                </a:lnTo>
                <a:lnTo>
                  <a:pt x="3103473" y="268833"/>
                </a:lnTo>
                <a:lnTo>
                  <a:pt x="3014776" y="268833"/>
                </a:lnTo>
                <a:lnTo>
                  <a:pt x="2959913" y="658368"/>
                </a:lnTo>
                <a:lnTo>
                  <a:pt x="2839212" y="658368"/>
                </a:lnTo>
                <a:lnTo>
                  <a:pt x="2894076" y="268833"/>
                </a:lnTo>
                <a:lnTo>
                  <a:pt x="2800807" y="268833"/>
                </a:lnTo>
                <a:lnTo>
                  <a:pt x="2812694" y="184709"/>
                </a:lnTo>
                <a:lnTo>
                  <a:pt x="2895905" y="184709"/>
                </a:lnTo>
                <a:lnTo>
                  <a:pt x="2906878" y="111557"/>
                </a:lnTo>
                <a:lnTo>
                  <a:pt x="2828239" y="118872"/>
                </a:lnTo>
                <a:lnTo>
                  <a:pt x="2840126" y="34747"/>
                </a:lnTo>
                <a:close/>
                <a:moveTo>
                  <a:pt x="5109667" y="1828"/>
                </a:moveTo>
                <a:lnTo>
                  <a:pt x="5264200" y="1828"/>
                </a:lnTo>
                <a:lnTo>
                  <a:pt x="5230367" y="242316"/>
                </a:lnTo>
                <a:lnTo>
                  <a:pt x="5263286" y="242316"/>
                </a:lnTo>
                <a:lnTo>
                  <a:pt x="5287061" y="69494"/>
                </a:lnTo>
                <a:lnTo>
                  <a:pt x="5266944" y="43891"/>
                </a:lnTo>
                <a:lnTo>
                  <a:pt x="5391302" y="43891"/>
                </a:lnTo>
                <a:lnTo>
                  <a:pt x="5351983" y="321869"/>
                </a:lnTo>
                <a:lnTo>
                  <a:pt x="5219395" y="321869"/>
                </a:lnTo>
                <a:lnTo>
                  <a:pt x="5185562" y="558698"/>
                </a:lnTo>
                <a:lnTo>
                  <a:pt x="5228539" y="558698"/>
                </a:lnTo>
                <a:lnTo>
                  <a:pt x="5254142" y="378561"/>
                </a:lnTo>
                <a:lnTo>
                  <a:pt x="5360212" y="378561"/>
                </a:lnTo>
                <a:lnTo>
                  <a:pt x="5322722" y="645566"/>
                </a:lnTo>
                <a:lnTo>
                  <a:pt x="4894783" y="645566"/>
                </a:lnTo>
                <a:lnTo>
                  <a:pt x="4932273" y="378561"/>
                </a:lnTo>
                <a:lnTo>
                  <a:pt x="5046573" y="378561"/>
                </a:lnTo>
                <a:lnTo>
                  <a:pt x="5020970" y="558698"/>
                </a:lnTo>
                <a:lnTo>
                  <a:pt x="5056632" y="558698"/>
                </a:lnTo>
                <a:lnTo>
                  <a:pt x="5090464" y="321869"/>
                </a:lnTo>
                <a:lnTo>
                  <a:pt x="4950561" y="321869"/>
                </a:lnTo>
                <a:lnTo>
                  <a:pt x="4986223" y="70409"/>
                </a:lnTo>
                <a:lnTo>
                  <a:pt x="4971593" y="43891"/>
                </a:lnTo>
                <a:lnTo>
                  <a:pt x="5097780" y="43891"/>
                </a:lnTo>
                <a:lnTo>
                  <a:pt x="5070348" y="242316"/>
                </a:lnTo>
                <a:lnTo>
                  <a:pt x="5101437" y="242316"/>
                </a:lnTo>
                <a:lnTo>
                  <a:pt x="5130698" y="36576"/>
                </a:lnTo>
                <a:close/>
                <a:moveTo>
                  <a:pt x="115214" y="1828"/>
                </a:moveTo>
                <a:lnTo>
                  <a:pt x="295351" y="1828"/>
                </a:lnTo>
                <a:lnTo>
                  <a:pt x="278892" y="117957"/>
                </a:lnTo>
                <a:lnTo>
                  <a:pt x="310896" y="117957"/>
                </a:lnTo>
                <a:lnTo>
                  <a:pt x="299009" y="199339"/>
                </a:lnTo>
                <a:lnTo>
                  <a:pt x="267005" y="199339"/>
                </a:lnTo>
                <a:lnTo>
                  <a:pt x="253289" y="298094"/>
                </a:lnTo>
                <a:lnTo>
                  <a:pt x="277977" y="290779"/>
                </a:lnTo>
                <a:lnTo>
                  <a:pt x="264261" y="385877"/>
                </a:lnTo>
                <a:lnTo>
                  <a:pt x="240487" y="393192"/>
                </a:lnTo>
                <a:lnTo>
                  <a:pt x="212141" y="597103"/>
                </a:lnTo>
                <a:cubicBezTo>
                  <a:pt x="209702" y="614781"/>
                  <a:pt x="201625" y="629259"/>
                  <a:pt x="187909" y="640537"/>
                </a:cubicBezTo>
                <a:cubicBezTo>
                  <a:pt x="174193" y="651815"/>
                  <a:pt x="158801" y="657453"/>
                  <a:pt x="141732" y="657453"/>
                </a:cubicBezTo>
                <a:lnTo>
                  <a:pt x="0" y="657453"/>
                </a:lnTo>
                <a:lnTo>
                  <a:pt x="61265" y="575157"/>
                </a:lnTo>
                <a:lnTo>
                  <a:pt x="79553" y="444398"/>
                </a:lnTo>
                <a:lnTo>
                  <a:pt x="28346" y="459943"/>
                </a:lnTo>
                <a:lnTo>
                  <a:pt x="42062" y="363931"/>
                </a:lnTo>
                <a:lnTo>
                  <a:pt x="93269" y="348386"/>
                </a:lnTo>
                <a:lnTo>
                  <a:pt x="114300" y="199339"/>
                </a:lnTo>
                <a:lnTo>
                  <a:pt x="65837" y="199339"/>
                </a:lnTo>
                <a:lnTo>
                  <a:pt x="77724" y="117957"/>
                </a:lnTo>
                <a:lnTo>
                  <a:pt x="125273" y="117957"/>
                </a:lnTo>
                <a:lnTo>
                  <a:pt x="138074" y="28346"/>
                </a:lnTo>
                <a:close/>
                <a:moveTo>
                  <a:pt x="476402" y="914"/>
                </a:moveTo>
                <a:lnTo>
                  <a:pt x="688543" y="914"/>
                </a:lnTo>
                <a:lnTo>
                  <a:pt x="679399" y="64922"/>
                </a:lnTo>
                <a:lnTo>
                  <a:pt x="843991" y="64922"/>
                </a:lnTo>
                <a:lnTo>
                  <a:pt x="824789" y="196596"/>
                </a:lnTo>
                <a:lnTo>
                  <a:pt x="679399" y="196596"/>
                </a:lnTo>
                <a:lnTo>
                  <a:pt x="688543" y="132588"/>
                </a:lnTo>
                <a:lnTo>
                  <a:pt x="484632" y="132588"/>
                </a:lnTo>
                <a:lnTo>
                  <a:pt x="475488" y="196596"/>
                </a:lnTo>
                <a:lnTo>
                  <a:pt x="325526" y="196596"/>
                </a:lnTo>
                <a:lnTo>
                  <a:pt x="344729" y="64922"/>
                </a:lnTo>
                <a:lnTo>
                  <a:pt x="506577" y="64922"/>
                </a:lnTo>
                <a:lnTo>
                  <a:pt x="511149" y="35661"/>
                </a:lnTo>
                <a:close/>
                <a:moveTo>
                  <a:pt x="3840480" y="0"/>
                </a:moveTo>
                <a:lnTo>
                  <a:pt x="4031589" y="0"/>
                </a:lnTo>
                <a:lnTo>
                  <a:pt x="4025189" y="42977"/>
                </a:lnTo>
                <a:lnTo>
                  <a:pt x="4233672" y="42977"/>
                </a:lnTo>
                <a:lnTo>
                  <a:pt x="4235501" y="34747"/>
                </a:lnTo>
                <a:lnTo>
                  <a:pt x="4205325" y="0"/>
                </a:lnTo>
                <a:lnTo>
                  <a:pt x="4396435" y="0"/>
                </a:lnTo>
                <a:lnTo>
                  <a:pt x="4390034" y="42977"/>
                </a:lnTo>
                <a:lnTo>
                  <a:pt x="4477817" y="42977"/>
                </a:lnTo>
                <a:lnTo>
                  <a:pt x="4465015" y="129845"/>
                </a:lnTo>
                <a:lnTo>
                  <a:pt x="4378147" y="129845"/>
                </a:lnTo>
                <a:lnTo>
                  <a:pt x="4356201" y="286207"/>
                </a:lnTo>
                <a:lnTo>
                  <a:pt x="4460443" y="286207"/>
                </a:lnTo>
                <a:lnTo>
                  <a:pt x="4448556" y="373075"/>
                </a:lnTo>
                <a:lnTo>
                  <a:pt x="4360773" y="373075"/>
                </a:lnTo>
                <a:lnTo>
                  <a:pt x="4443984" y="530352"/>
                </a:lnTo>
                <a:lnTo>
                  <a:pt x="4270248" y="530352"/>
                </a:lnTo>
                <a:lnTo>
                  <a:pt x="4260190" y="512064"/>
                </a:lnTo>
                <a:lnTo>
                  <a:pt x="4150462" y="512064"/>
                </a:lnTo>
                <a:lnTo>
                  <a:pt x="4144975" y="555955"/>
                </a:lnTo>
                <a:lnTo>
                  <a:pt x="4422953" y="555955"/>
                </a:lnTo>
                <a:lnTo>
                  <a:pt x="4411065" y="642823"/>
                </a:lnTo>
                <a:lnTo>
                  <a:pt x="3681374" y="642823"/>
                </a:lnTo>
                <a:lnTo>
                  <a:pt x="3693261" y="555955"/>
                </a:lnTo>
                <a:lnTo>
                  <a:pt x="3971239" y="555955"/>
                </a:lnTo>
                <a:lnTo>
                  <a:pt x="3976725" y="512064"/>
                </a:lnTo>
                <a:lnTo>
                  <a:pt x="3867912" y="512064"/>
                </a:lnTo>
                <a:lnTo>
                  <a:pt x="3853281" y="530352"/>
                </a:lnTo>
                <a:lnTo>
                  <a:pt x="3679545" y="530352"/>
                </a:lnTo>
                <a:lnTo>
                  <a:pt x="3804818" y="373075"/>
                </a:lnTo>
                <a:lnTo>
                  <a:pt x="3718865" y="373075"/>
                </a:lnTo>
                <a:lnTo>
                  <a:pt x="3730752" y="286207"/>
                </a:lnTo>
                <a:lnTo>
                  <a:pt x="3834994" y="286207"/>
                </a:lnTo>
                <a:lnTo>
                  <a:pt x="3856939" y="129845"/>
                </a:lnTo>
                <a:lnTo>
                  <a:pt x="3770071" y="129845"/>
                </a:lnTo>
                <a:lnTo>
                  <a:pt x="3782873" y="42977"/>
                </a:lnTo>
                <a:lnTo>
                  <a:pt x="3868826" y="42977"/>
                </a:lnTo>
                <a:lnTo>
                  <a:pt x="3870655" y="34747"/>
                </a:lnTo>
                <a:close/>
                <a:moveTo>
                  <a:pt x="1126541" y="0"/>
                </a:moveTo>
                <a:lnTo>
                  <a:pt x="1300277" y="0"/>
                </a:lnTo>
                <a:lnTo>
                  <a:pt x="1287475" y="86868"/>
                </a:lnTo>
                <a:lnTo>
                  <a:pt x="1418234" y="86868"/>
                </a:lnTo>
                <a:lnTo>
                  <a:pt x="1406347" y="173736"/>
                </a:lnTo>
                <a:lnTo>
                  <a:pt x="1275588" y="173736"/>
                </a:lnTo>
                <a:lnTo>
                  <a:pt x="1268273" y="225857"/>
                </a:lnTo>
                <a:lnTo>
                  <a:pt x="1424635" y="225857"/>
                </a:lnTo>
                <a:lnTo>
                  <a:pt x="1412748" y="312725"/>
                </a:lnTo>
                <a:lnTo>
                  <a:pt x="1255471" y="312725"/>
                </a:lnTo>
                <a:lnTo>
                  <a:pt x="1250899" y="347472"/>
                </a:lnTo>
                <a:lnTo>
                  <a:pt x="1389888" y="347472"/>
                </a:lnTo>
                <a:lnTo>
                  <a:pt x="1361542" y="553212"/>
                </a:lnTo>
                <a:cubicBezTo>
                  <a:pt x="1359713" y="563575"/>
                  <a:pt x="1354684" y="572414"/>
                  <a:pt x="1346454" y="579729"/>
                </a:cubicBezTo>
                <a:cubicBezTo>
                  <a:pt x="1338224" y="587045"/>
                  <a:pt x="1328928" y="590702"/>
                  <a:pt x="1318565" y="590702"/>
                </a:cubicBezTo>
                <a:lnTo>
                  <a:pt x="1217981" y="590702"/>
                </a:lnTo>
                <a:lnTo>
                  <a:pt x="1259129" y="539496"/>
                </a:lnTo>
                <a:lnTo>
                  <a:pt x="1273759" y="434340"/>
                </a:lnTo>
                <a:lnTo>
                  <a:pt x="1238097" y="434340"/>
                </a:lnTo>
                <a:lnTo>
                  <a:pt x="1207008" y="658368"/>
                </a:lnTo>
                <a:lnTo>
                  <a:pt x="1068019" y="658368"/>
                </a:lnTo>
                <a:lnTo>
                  <a:pt x="1099109" y="434340"/>
                </a:lnTo>
                <a:lnTo>
                  <a:pt x="1065276" y="434340"/>
                </a:lnTo>
                <a:lnTo>
                  <a:pt x="1043330" y="590702"/>
                </a:lnTo>
                <a:lnTo>
                  <a:pt x="939089" y="590702"/>
                </a:lnTo>
                <a:lnTo>
                  <a:pt x="972921" y="347472"/>
                </a:lnTo>
                <a:lnTo>
                  <a:pt x="1111910" y="347472"/>
                </a:lnTo>
                <a:lnTo>
                  <a:pt x="1116482" y="312725"/>
                </a:lnTo>
                <a:lnTo>
                  <a:pt x="961034" y="312725"/>
                </a:lnTo>
                <a:lnTo>
                  <a:pt x="972921" y="225857"/>
                </a:lnTo>
                <a:lnTo>
                  <a:pt x="1129284" y="225857"/>
                </a:lnTo>
                <a:lnTo>
                  <a:pt x="1136599" y="173736"/>
                </a:lnTo>
                <a:lnTo>
                  <a:pt x="1088136" y="173736"/>
                </a:lnTo>
                <a:lnTo>
                  <a:pt x="1079906" y="208483"/>
                </a:lnTo>
                <a:lnTo>
                  <a:pt x="975665" y="208483"/>
                </a:lnTo>
                <a:lnTo>
                  <a:pt x="1014984" y="52121"/>
                </a:lnTo>
                <a:lnTo>
                  <a:pt x="1119225" y="52121"/>
                </a:lnTo>
                <a:lnTo>
                  <a:pt x="1110081" y="86868"/>
                </a:lnTo>
                <a:lnTo>
                  <a:pt x="1148486" y="86868"/>
                </a:lnTo>
                <a:lnTo>
                  <a:pt x="1155801" y="34747"/>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7200" spc="600" dirty="0">
              <a:solidFill>
                <a:schemeClr val="accent1"/>
              </a:solidFill>
              <a:latin typeface="优设标题黑" panose="00000500000000000000" pitchFamily="2" charset="-122"/>
              <a:ea typeface="优设标题黑" panose="00000500000000000000" pitchFamily="2" charset="-122"/>
            </a:endParaRPr>
          </a:p>
        </p:txBody>
      </p:sp>
      <p:pic>
        <p:nvPicPr>
          <p:cNvPr id="11" name="图片 10">
            <a:extLst>
              <a:ext uri="{FF2B5EF4-FFF2-40B4-BE49-F238E27FC236}">
                <a16:creationId xmlns:a16="http://schemas.microsoft.com/office/drawing/2014/main" id="{3F330488-3A21-7EC0-5653-C89090F7C515}"/>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685800" y="694418"/>
            <a:ext cx="3592551" cy="720000"/>
          </a:xfrm>
          <a:prstGeom prst="rect">
            <a:avLst/>
          </a:prstGeom>
        </p:spPr>
      </p:pic>
      <p:sp>
        <p:nvSpPr>
          <p:cNvPr id="17" name="文本框 16">
            <a:extLst>
              <a:ext uri="{FF2B5EF4-FFF2-40B4-BE49-F238E27FC236}">
                <a16:creationId xmlns:a16="http://schemas.microsoft.com/office/drawing/2014/main" id="{17399E68-739D-401B-B03B-64C1CF1691A0}"/>
              </a:ext>
            </a:extLst>
          </p:cNvPr>
          <p:cNvSpPr txBox="1"/>
          <p:nvPr userDrawn="1"/>
        </p:nvSpPr>
        <p:spPr>
          <a:xfrm>
            <a:off x="776326" y="3916245"/>
            <a:ext cx="5286603" cy="226314"/>
          </a:xfrm>
          <a:custGeom>
            <a:avLst/>
            <a:gdLst/>
            <a:ahLst/>
            <a:cxnLst/>
            <a:rect l="l" t="t" r="r" b="b"/>
            <a:pathLst>
              <a:path w="5286603" h="226314">
                <a:moveTo>
                  <a:pt x="4281525" y="181737"/>
                </a:moveTo>
                <a:lnTo>
                  <a:pt x="4303928" y="181737"/>
                </a:lnTo>
                <a:lnTo>
                  <a:pt x="4301413" y="204139"/>
                </a:lnTo>
                <a:lnTo>
                  <a:pt x="4288154" y="226314"/>
                </a:lnTo>
                <a:lnTo>
                  <a:pt x="4276724" y="226314"/>
                </a:lnTo>
                <a:lnTo>
                  <a:pt x="4290440" y="204139"/>
                </a:lnTo>
                <a:lnTo>
                  <a:pt x="4279239" y="204139"/>
                </a:lnTo>
                <a:close/>
                <a:moveTo>
                  <a:pt x="2614650" y="181737"/>
                </a:moveTo>
                <a:lnTo>
                  <a:pt x="2637053" y="181737"/>
                </a:lnTo>
                <a:lnTo>
                  <a:pt x="2634538" y="204139"/>
                </a:lnTo>
                <a:lnTo>
                  <a:pt x="2621279" y="226314"/>
                </a:lnTo>
                <a:lnTo>
                  <a:pt x="2609849" y="226314"/>
                </a:lnTo>
                <a:lnTo>
                  <a:pt x="2623565" y="204139"/>
                </a:lnTo>
                <a:lnTo>
                  <a:pt x="2612364" y="204139"/>
                </a:lnTo>
                <a:close/>
                <a:moveTo>
                  <a:pt x="1118996" y="122072"/>
                </a:moveTo>
                <a:lnTo>
                  <a:pt x="1089964" y="148132"/>
                </a:lnTo>
                <a:lnTo>
                  <a:pt x="1121968" y="148132"/>
                </a:lnTo>
                <a:lnTo>
                  <a:pt x="1124026" y="130073"/>
                </a:lnTo>
                <a:lnTo>
                  <a:pt x="1146428" y="130073"/>
                </a:lnTo>
                <a:lnTo>
                  <a:pt x="1144828" y="148132"/>
                </a:lnTo>
                <a:lnTo>
                  <a:pt x="1176604" y="148132"/>
                </a:lnTo>
                <a:lnTo>
                  <a:pt x="1153286" y="122072"/>
                </a:lnTo>
                <a:close/>
                <a:moveTo>
                  <a:pt x="1685010" y="115671"/>
                </a:moveTo>
                <a:lnTo>
                  <a:pt x="1683410" y="133273"/>
                </a:lnTo>
                <a:lnTo>
                  <a:pt x="1722957" y="133273"/>
                </a:lnTo>
                <a:lnTo>
                  <a:pt x="1725015" y="115671"/>
                </a:lnTo>
                <a:close/>
                <a:moveTo>
                  <a:pt x="238125" y="109042"/>
                </a:moveTo>
                <a:lnTo>
                  <a:pt x="339852" y="109042"/>
                </a:lnTo>
                <a:lnTo>
                  <a:pt x="337794" y="130302"/>
                </a:lnTo>
                <a:lnTo>
                  <a:pt x="297560" y="130302"/>
                </a:lnTo>
                <a:lnTo>
                  <a:pt x="292074" y="186080"/>
                </a:lnTo>
                <a:lnTo>
                  <a:pt x="339166" y="186080"/>
                </a:lnTo>
                <a:lnTo>
                  <a:pt x="336880" y="207568"/>
                </a:lnTo>
                <a:lnTo>
                  <a:pt x="219379" y="207568"/>
                </a:lnTo>
                <a:lnTo>
                  <a:pt x="221665" y="186080"/>
                </a:lnTo>
                <a:lnTo>
                  <a:pt x="269443" y="186080"/>
                </a:lnTo>
                <a:lnTo>
                  <a:pt x="274929" y="130302"/>
                </a:lnTo>
                <a:lnTo>
                  <a:pt x="236067" y="130302"/>
                </a:lnTo>
                <a:close/>
                <a:moveTo>
                  <a:pt x="4101083" y="100812"/>
                </a:moveTo>
                <a:lnTo>
                  <a:pt x="4122114" y="100812"/>
                </a:lnTo>
                <a:lnTo>
                  <a:pt x="4124629" y="151333"/>
                </a:lnTo>
                <a:lnTo>
                  <a:pt x="4109313" y="151333"/>
                </a:lnTo>
                <a:close/>
                <a:moveTo>
                  <a:pt x="2836239" y="97612"/>
                </a:moveTo>
                <a:lnTo>
                  <a:pt x="2832353" y="135102"/>
                </a:lnTo>
                <a:lnTo>
                  <a:pt x="2875101" y="135102"/>
                </a:lnTo>
                <a:lnTo>
                  <a:pt x="2878988" y="97612"/>
                </a:lnTo>
                <a:close/>
                <a:moveTo>
                  <a:pt x="2768345" y="97612"/>
                </a:moveTo>
                <a:lnTo>
                  <a:pt x="2764459" y="135102"/>
                </a:lnTo>
                <a:lnTo>
                  <a:pt x="2807664" y="135102"/>
                </a:lnTo>
                <a:lnTo>
                  <a:pt x="2811551" y="97612"/>
                </a:lnTo>
                <a:close/>
                <a:moveTo>
                  <a:pt x="1302181" y="95783"/>
                </a:moveTo>
                <a:lnTo>
                  <a:pt x="1293266" y="180822"/>
                </a:lnTo>
                <a:lnTo>
                  <a:pt x="1306068" y="180822"/>
                </a:lnTo>
                <a:lnTo>
                  <a:pt x="1315211" y="95783"/>
                </a:lnTo>
                <a:close/>
                <a:moveTo>
                  <a:pt x="900607" y="93497"/>
                </a:moveTo>
                <a:lnTo>
                  <a:pt x="1003706" y="93497"/>
                </a:lnTo>
                <a:lnTo>
                  <a:pt x="1001649" y="113842"/>
                </a:lnTo>
                <a:lnTo>
                  <a:pt x="961644" y="113842"/>
                </a:lnTo>
                <a:lnTo>
                  <a:pt x="959129" y="136702"/>
                </a:lnTo>
                <a:lnTo>
                  <a:pt x="994790" y="136702"/>
                </a:lnTo>
                <a:lnTo>
                  <a:pt x="992962" y="157276"/>
                </a:lnTo>
                <a:lnTo>
                  <a:pt x="957300" y="157276"/>
                </a:lnTo>
                <a:lnTo>
                  <a:pt x="953871" y="187909"/>
                </a:lnTo>
                <a:lnTo>
                  <a:pt x="996848" y="187909"/>
                </a:lnTo>
                <a:lnTo>
                  <a:pt x="994790" y="208254"/>
                </a:lnTo>
                <a:lnTo>
                  <a:pt x="884148" y="208254"/>
                </a:lnTo>
                <a:lnTo>
                  <a:pt x="886434" y="187909"/>
                </a:lnTo>
                <a:lnTo>
                  <a:pt x="931925" y="187909"/>
                </a:lnTo>
                <a:lnTo>
                  <a:pt x="935126" y="157276"/>
                </a:lnTo>
                <a:lnTo>
                  <a:pt x="898093" y="157276"/>
                </a:lnTo>
                <a:lnTo>
                  <a:pt x="899922" y="136702"/>
                </a:lnTo>
                <a:lnTo>
                  <a:pt x="937183" y="136702"/>
                </a:lnTo>
                <a:lnTo>
                  <a:pt x="939469" y="113842"/>
                </a:lnTo>
                <a:lnTo>
                  <a:pt x="898321" y="113842"/>
                </a:lnTo>
                <a:close/>
                <a:moveTo>
                  <a:pt x="5153786" y="93268"/>
                </a:moveTo>
                <a:lnTo>
                  <a:pt x="5148985" y="138760"/>
                </a:lnTo>
                <a:lnTo>
                  <a:pt x="5193105" y="138760"/>
                </a:lnTo>
                <a:lnTo>
                  <a:pt x="5198135" y="93268"/>
                </a:lnTo>
                <a:close/>
                <a:moveTo>
                  <a:pt x="1105966" y="89839"/>
                </a:moveTo>
                <a:lnTo>
                  <a:pt x="1104595" y="103098"/>
                </a:lnTo>
                <a:lnTo>
                  <a:pt x="1171117" y="103098"/>
                </a:lnTo>
                <a:lnTo>
                  <a:pt x="1172717" y="89839"/>
                </a:lnTo>
                <a:close/>
                <a:moveTo>
                  <a:pt x="3933214" y="84353"/>
                </a:moveTo>
                <a:lnTo>
                  <a:pt x="3931843" y="96240"/>
                </a:lnTo>
                <a:lnTo>
                  <a:pt x="3955846" y="96240"/>
                </a:lnTo>
                <a:lnTo>
                  <a:pt x="3963618" y="119786"/>
                </a:lnTo>
                <a:lnTo>
                  <a:pt x="3983278" y="84353"/>
                </a:lnTo>
                <a:close/>
                <a:moveTo>
                  <a:pt x="2152039" y="84353"/>
                </a:moveTo>
                <a:lnTo>
                  <a:pt x="2150668" y="96240"/>
                </a:lnTo>
                <a:lnTo>
                  <a:pt x="2174671" y="96240"/>
                </a:lnTo>
                <a:lnTo>
                  <a:pt x="2182443" y="119786"/>
                </a:lnTo>
                <a:lnTo>
                  <a:pt x="2202103" y="84353"/>
                </a:lnTo>
                <a:close/>
                <a:moveTo>
                  <a:pt x="1752218" y="76123"/>
                </a:moveTo>
                <a:lnTo>
                  <a:pt x="1750389" y="94183"/>
                </a:lnTo>
                <a:lnTo>
                  <a:pt x="1792680" y="94183"/>
                </a:lnTo>
                <a:lnTo>
                  <a:pt x="1794509" y="76123"/>
                </a:lnTo>
                <a:close/>
                <a:moveTo>
                  <a:pt x="1108938" y="60350"/>
                </a:moveTo>
                <a:lnTo>
                  <a:pt x="1107566" y="72009"/>
                </a:lnTo>
                <a:lnTo>
                  <a:pt x="1174546" y="72009"/>
                </a:lnTo>
                <a:lnTo>
                  <a:pt x="1175689" y="60350"/>
                </a:lnTo>
                <a:close/>
                <a:moveTo>
                  <a:pt x="1668322" y="54635"/>
                </a:moveTo>
                <a:lnTo>
                  <a:pt x="1819884" y="54635"/>
                </a:lnTo>
                <a:lnTo>
                  <a:pt x="1813483" y="115671"/>
                </a:lnTo>
                <a:lnTo>
                  <a:pt x="1748103" y="115671"/>
                </a:lnTo>
                <a:lnTo>
                  <a:pt x="1746046" y="133273"/>
                </a:lnTo>
                <a:lnTo>
                  <a:pt x="1815998" y="133273"/>
                </a:lnTo>
                <a:lnTo>
                  <a:pt x="1809368" y="196824"/>
                </a:lnTo>
                <a:lnTo>
                  <a:pt x="1775993" y="196824"/>
                </a:lnTo>
                <a:lnTo>
                  <a:pt x="1771192" y="175107"/>
                </a:lnTo>
                <a:lnTo>
                  <a:pt x="1788566" y="175107"/>
                </a:lnTo>
                <a:lnTo>
                  <a:pt x="1790852" y="154990"/>
                </a:lnTo>
                <a:lnTo>
                  <a:pt x="1743989" y="154990"/>
                </a:lnTo>
                <a:lnTo>
                  <a:pt x="1737816" y="212140"/>
                </a:lnTo>
                <a:lnTo>
                  <a:pt x="1714728" y="212140"/>
                </a:lnTo>
                <a:lnTo>
                  <a:pt x="1720671" y="154990"/>
                </a:lnTo>
                <a:lnTo>
                  <a:pt x="1704898" y="154990"/>
                </a:lnTo>
                <a:lnTo>
                  <a:pt x="1659864" y="208026"/>
                </a:lnTo>
                <a:lnTo>
                  <a:pt x="1640661" y="208026"/>
                </a:lnTo>
                <a:lnTo>
                  <a:pt x="1677923" y="154990"/>
                </a:lnTo>
                <a:lnTo>
                  <a:pt x="1657806" y="154990"/>
                </a:lnTo>
                <a:lnTo>
                  <a:pt x="1663979" y="94183"/>
                </a:lnTo>
                <a:lnTo>
                  <a:pt x="1727072" y="94183"/>
                </a:lnTo>
                <a:lnTo>
                  <a:pt x="1729130" y="76123"/>
                </a:lnTo>
                <a:lnTo>
                  <a:pt x="1666036" y="76123"/>
                </a:lnTo>
                <a:close/>
                <a:moveTo>
                  <a:pt x="299618" y="52120"/>
                </a:moveTo>
                <a:lnTo>
                  <a:pt x="325907" y="52120"/>
                </a:lnTo>
                <a:lnTo>
                  <a:pt x="346710" y="98755"/>
                </a:lnTo>
                <a:lnTo>
                  <a:pt x="327278" y="98755"/>
                </a:lnTo>
                <a:close/>
                <a:moveTo>
                  <a:pt x="264413" y="52120"/>
                </a:moveTo>
                <a:lnTo>
                  <a:pt x="291388" y="52120"/>
                </a:lnTo>
                <a:lnTo>
                  <a:pt x="253441" y="98755"/>
                </a:lnTo>
                <a:lnTo>
                  <a:pt x="234238" y="98755"/>
                </a:lnTo>
                <a:close/>
                <a:moveTo>
                  <a:pt x="2841954" y="42519"/>
                </a:moveTo>
                <a:lnTo>
                  <a:pt x="2838068" y="78181"/>
                </a:lnTo>
                <a:lnTo>
                  <a:pt x="2881045" y="78181"/>
                </a:lnTo>
                <a:lnTo>
                  <a:pt x="2884931" y="42519"/>
                </a:lnTo>
                <a:close/>
                <a:moveTo>
                  <a:pt x="2774289" y="42519"/>
                </a:moveTo>
                <a:lnTo>
                  <a:pt x="2770403" y="78181"/>
                </a:lnTo>
                <a:lnTo>
                  <a:pt x="2813608" y="78181"/>
                </a:lnTo>
                <a:lnTo>
                  <a:pt x="2817265" y="42519"/>
                </a:lnTo>
                <a:close/>
                <a:moveTo>
                  <a:pt x="4061535" y="40233"/>
                </a:moveTo>
                <a:lnTo>
                  <a:pt x="4120971" y="40233"/>
                </a:lnTo>
                <a:lnTo>
                  <a:pt x="4118686" y="60807"/>
                </a:lnTo>
                <a:lnTo>
                  <a:pt x="4084624" y="100812"/>
                </a:lnTo>
                <a:lnTo>
                  <a:pt x="4097426" y="100812"/>
                </a:lnTo>
                <a:lnTo>
                  <a:pt x="4085767" y="212140"/>
                </a:lnTo>
                <a:lnTo>
                  <a:pt x="4063136" y="212140"/>
                </a:lnTo>
                <a:lnTo>
                  <a:pt x="4073422" y="113842"/>
                </a:lnTo>
                <a:lnTo>
                  <a:pt x="4068393" y="119786"/>
                </a:lnTo>
                <a:lnTo>
                  <a:pt x="4046905" y="119786"/>
                </a:lnTo>
                <a:lnTo>
                  <a:pt x="4091025" y="60807"/>
                </a:lnTo>
                <a:lnTo>
                  <a:pt x="4059249" y="60807"/>
                </a:lnTo>
                <a:close/>
                <a:moveTo>
                  <a:pt x="3551300" y="34061"/>
                </a:moveTo>
                <a:lnTo>
                  <a:pt x="3574846" y="34061"/>
                </a:lnTo>
                <a:lnTo>
                  <a:pt x="3543985" y="148818"/>
                </a:lnTo>
                <a:lnTo>
                  <a:pt x="3527297" y="148818"/>
                </a:lnTo>
                <a:close/>
                <a:moveTo>
                  <a:pt x="3401338" y="34061"/>
                </a:moveTo>
                <a:lnTo>
                  <a:pt x="3424656" y="34061"/>
                </a:lnTo>
                <a:lnTo>
                  <a:pt x="3425113" y="148818"/>
                </a:lnTo>
                <a:lnTo>
                  <a:pt x="3408196" y="148818"/>
                </a:lnTo>
                <a:close/>
                <a:moveTo>
                  <a:pt x="1112138" y="31089"/>
                </a:moveTo>
                <a:lnTo>
                  <a:pt x="1110996" y="42748"/>
                </a:lnTo>
                <a:lnTo>
                  <a:pt x="1177747" y="42748"/>
                </a:lnTo>
                <a:lnTo>
                  <a:pt x="1178661" y="31089"/>
                </a:lnTo>
                <a:close/>
                <a:moveTo>
                  <a:pt x="4610785" y="30175"/>
                </a:moveTo>
                <a:lnTo>
                  <a:pt x="4594783" y="183108"/>
                </a:lnTo>
                <a:lnTo>
                  <a:pt x="4668164" y="183108"/>
                </a:lnTo>
                <a:lnTo>
                  <a:pt x="4684166" y="30175"/>
                </a:lnTo>
                <a:close/>
                <a:moveTo>
                  <a:pt x="933526" y="26746"/>
                </a:moveTo>
                <a:lnTo>
                  <a:pt x="930097" y="57607"/>
                </a:lnTo>
                <a:lnTo>
                  <a:pt x="981303" y="57607"/>
                </a:lnTo>
                <a:lnTo>
                  <a:pt x="984732" y="26746"/>
                </a:lnTo>
                <a:close/>
                <a:moveTo>
                  <a:pt x="516635" y="16916"/>
                </a:moveTo>
                <a:lnTo>
                  <a:pt x="537209" y="16916"/>
                </a:lnTo>
                <a:lnTo>
                  <a:pt x="521207" y="168478"/>
                </a:lnTo>
                <a:lnTo>
                  <a:pt x="500634" y="168478"/>
                </a:lnTo>
                <a:close/>
                <a:moveTo>
                  <a:pt x="3193694" y="11658"/>
                </a:moveTo>
                <a:lnTo>
                  <a:pt x="3350056" y="11658"/>
                </a:lnTo>
                <a:lnTo>
                  <a:pt x="3347541" y="34975"/>
                </a:lnTo>
                <a:lnTo>
                  <a:pt x="3281476" y="34975"/>
                </a:lnTo>
                <a:lnTo>
                  <a:pt x="3266388" y="179451"/>
                </a:lnTo>
                <a:lnTo>
                  <a:pt x="3341141" y="179451"/>
                </a:lnTo>
                <a:lnTo>
                  <a:pt x="3338855" y="202996"/>
                </a:lnTo>
                <a:lnTo>
                  <a:pt x="3165347" y="202996"/>
                </a:lnTo>
                <a:lnTo>
                  <a:pt x="3167862" y="179451"/>
                </a:lnTo>
                <a:lnTo>
                  <a:pt x="3241928" y="179451"/>
                </a:lnTo>
                <a:lnTo>
                  <a:pt x="3257244" y="34975"/>
                </a:lnTo>
                <a:lnTo>
                  <a:pt x="3191408" y="34975"/>
                </a:lnTo>
                <a:close/>
                <a:moveTo>
                  <a:pt x="631469" y="11658"/>
                </a:moveTo>
                <a:lnTo>
                  <a:pt x="787831" y="11658"/>
                </a:lnTo>
                <a:lnTo>
                  <a:pt x="785317" y="34975"/>
                </a:lnTo>
                <a:lnTo>
                  <a:pt x="719251" y="34975"/>
                </a:lnTo>
                <a:lnTo>
                  <a:pt x="704164" y="179451"/>
                </a:lnTo>
                <a:lnTo>
                  <a:pt x="778916" y="179451"/>
                </a:lnTo>
                <a:lnTo>
                  <a:pt x="776630" y="202996"/>
                </a:lnTo>
                <a:lnTo>
                  <a:pt x="603122" y="202996"/>
                </a:lnTo>
                <a:lnTo>
                  <a:pt x="605637" y="179451"/>
                </a:lnTo>
                <a:lnTo>
                  <a:pt x="679703" y="179451"/>
                </a:lnTo>
                <a:lnTo>
                  <a:pt x="695020" y="34975"/>
                </a:lnTo>
                <a:lnTo>
                  <a:pt x="629183" y="34975"/>
                </a:lnTo>
                <a:close/>
                <a:moveTo>
                  <a:pt x="2488920" y="8915"/>
                </a:moveTo>
                <a:lnTo>
                  <a:pt x="2511322" y="8915"/>
                </a:lnTo>
                <a:lnTo>
                  <a:pt x="2548356" y="106527"/>
                </a:lnTo>
                <a:lnTo>
                  <a:pt x="2490748" y="204368"/>
                </a:lnTo>
                <a:lnTo>
                  <a:pt x="2468346" y="204368"/>
                </a:lnTo>
                <a:lnTo>
                  <a:pt x="2525953" y="106527"/>
                </a:lnTo>
                <a:close/>
                <a:moveTo>
                  <a:pt x="2443200" y="8915"/>
                </a:moveTo>
                <a:lnTo>
                  <a:pt x="2465603" y="8915"/>
                </a:lnTo>
                <a:lnTo>
                  <a:pt x="2502636" y="106527"/>
                </a:lnTo>
                <a:lnTo>
                  <a:pt x="2445029" y="204368"/>
                </a:lnTo>
                <a:lnTo>
                  <a:pt x="2422626" y="204368"/>
                </a:lnTo>
                <a:lnTo>
                  <a:pt x="2480233" y="106527"/>
                </a:lnTo>
                <a:close/>
                <a:moveTo>
                  <a:pt x="103327" y="8915"/>
                </a:moveTo>
                <a:lnTo>
                  <a:pt x="125730" y="8915"/>
                </a:lnTo>
                <a:lnTo>
                  <a:pt x="68123" y="106527"/>
                </a:lnTo>
                <a:lnTo>
                  <a:pt x="105156" y="204368"/>
                </a:lnTo>
                <a:lnTo>
                  <a:pt x="82753" y="204368"/>
                </a:lnTo>
                <a:lnTo>
                  <a:pt x="45720" y="106527"/>
                </a:lnTo>
                <a:close/>
                <a:moveTo>
                  <a:pt x="57607" y="8915"/>
                </a:moveTo>
                <a:lnTo>
                  <a:pt x="80010" y="8915"/>
                </a:lnTo>
                <a:lnTo>
                  <a:pt x="22403" y="106527"/>
                </a:lnTo>
                <a:lnTo>
                  <a:pt x="59436" y="204368"/>
                </a:lnTo>
                <a:lnTo>
                  <a:pt x="37033" y="204368"/>
                </a:lnTo>
                <a:lnTo>
                  <a:pt x="0" y="106527"/>
                </a:lnTo>
                <a:close/>
                <a:moveTo>
                  <a:pt x="4943093" y="8686"/>
                </a:moveTo>
                <a:lnTo>
                  <a:pt x="5061280" y="8686"/>
                </a:lnTo>
                <a:lnTo>
                  <a:pt x="5052592" y="91897"/>
                </a:lnTo>
                <a:lnTo>
                  <a:pt x="5050307" y="113385"/>
                </a:lnTo>
                <a:lnTo>
                  <a:pt x="4954523" y="113385"/>
                </a:lnTo>
                <a:lnTo>
                  <a:pt x="4947208" y="183108"/>
                </a:lnTo>
                <a:lnTo>
                  <a:pt x="5042991" y="183108"/>
                </a:lnTo>
                <a:lnTo>
                  <a:pt x="5035219" y="204368"/>
                </a:lnTo>
                <a:lnTo>
                  <a:pt x="4922519" y="204368"/>
                </a:lnTo>
                <a:lnTo>
                  <a:pt x="4932120" y="113385"/>
                </a:lnTo>
                <a:lnTo>
                  <a:pt x="4934407" y="91897"/>
                </a:lnTo>
                <a:lnTo>
                  <a:pt x="5030190" y="91897"/>
                </a:lnTo>
                <a:lnTo>
                  <a:pt x="5036591" y="30175"/>
                </a:lnTo>
                <a:lnTo>
                  <a:pt x="4940807" y="30175"/>
                </a:lnTo>
                <a:close/>
                <a:moveTo>
                  <a:pt x="4762118" y="8686"/>
                </a:moveTo>
                <a:lnTo>
                  <a:pt x="4880305" y="8686"/>
                </a:lnTo>
                <a:lnTo>
                  <a:pt x="4871617" y="91897"/>
                </a:lnTo>
                <a:lnTo>
                  <a:pt x="4869332" y="113385"/>
                </a:lnTo>
                <a:lnTo>
                  <a:pt x="4773548" y="113385"/>
                </a:lnTo>
                <a:lnTo>
                  <a:pt x="4766233" y="183108"/>
                </a:lnTo>
                <a:lnTo>
                  <a:pt x="4862016" y="183108"/>
                </a:lnTo>
                <a:lnTo>
                  <a:pt x="4854244" y="204368"/>
                </a:lnTo>
                <a:lnTo>
                  <a:pt x="4741544" y="204368"/>
                </a:lnTo>
                <a:lnTo>
                  <a:pt x="4751145" y="113385"/>
                </a:lnTo>
                <a:lnTo>
                  <a:pt x="4753431" y="91897"/>
                </a:lnTo>
                <a:lnTo>
                  <a:pt x="4849215" y="91897"/>
                </a:lnTo>
                <a:lnTo>
                  <a:pt x="4855616" y="30175"/>
                </a:lnTo>
                <a:lnTo>
                  <a:pt x="4759832" y="30175"/>
                </a:lnTo>
                <a:close/>
                <a:moveTo>
                  <a:pt x="4590668" y="8686"/>
                </a:moveTo>
                <a:lnTo>
                  <a:pt x="4708854" y="8686"/>
                </a:lnTo>
                <a:lnTo>
                  <a:pt x="4690566" y="183108"/>
                </a:lnTo>
                <a:lnTo>
                  <a:pt x="4688280" y="204368"/>
                </a:lnTo>
                <a:lnTo>
                  <a:pt x="4570094" y="204368"/>
                </a:lnTo>
                <a:lnTo>
                  <a:pt x="4588382" y="30175"/>
                </a:lnTo>
                <a:close/>
                <a:moveTo>
                  <a:pt x="4409693" y="8686"/>
                </a:moveTo>
                <a:lnTo>
                  <a:pt x="4527879" y="8686"/>
                </a:lnTo>
                <a:lnTo>
                  <a:pt x="4519193" y="91897"/>
                </a:lnTo>
                <a:lnTo>
                  <a:pt x="4516907" y="113385"/>
                </a:lnTo>
                <a:lnTo>
                  <a:pt x="4421123" y="113385"/>
                </a:lnTo>
                <a:lnTo>
                  <a:pt x="4413808" y="183108"/>
                </a:lnTo>
                <a:lnTo>
                  <a:pt x="4509591" y="183108"/>
                </a:lnTo>
                <a:lnTo>
                  <a:pt x="4501819" y="204368"/>
                </a:lnTo>
                <a:lnTo>
                  <a:pt x="4389119" y="204368"/>
                </a:lnTo>
                <a:lnTo>
                  <a:pt x="4398720" y="113385"/>
                </a:lnTo>
                <a:lnTo>
                  <a:pt x="4401006" y="91897"/>
                </a:lnTo>
                <a:lnTo>
                  <a:pt x="4496790" y="91897"/>
                </a:lnTo>
                <a:lnTo>
                  <a:pt x="4503191" y="30175"/>
                </a:lnTo>
                <a:lnTo>
                  <a:pt x="4407407" y="30175"/>
                </a:lnTo>
                <a:close/>
                <a:moveTo>
                  <a:pt x="1885568" y="8686"/>
                </a:moveTo>
                <a:lnTo>
                  <a:pt x="2003754" y="8686"/>
                </a:lnTo>
                <a:lnTo>
                  <a:pt x="1995067" y="91897"/>
                </a:lnTo>
                <a:lnTo>
                  <a:pt x="1992782" y="113385"/>
                </a:lnTo>
                <a:lnTo>
                  <a:pt x="1896998" y="113385"/>
                </a:lnTo>
                <a:lnTo>
                  <a:pt x="1889683" y="183108"/>
                </a:lnTo>
                <a:lnTo>
                  <a:pt x="1985466" y="183108"/>
                </a:lnTo>
                <a:lnTo>
                  <a:pt x="1977694" y="204368"/>
                </a:lnTo>
                <a:lnTo>
                  <a:pt x="1864994" y="204368"/>
                </a:lnTo>
                <a:lnTo>
                  <a:pt x="1874595" y="113385"/>
                </a:lnTo>
                <a:lnTo>
                  <a:pt x="1876881" y="91897"/>
                </a:lnTo>
                <a:lnTo>
                  <a:pt x="1972665" y="91897"/>
                </a:lnTo>
                <a:lnTo>
                  <a:pt x="1979066" y="30175"/>
                </a:lnTo>
                <a:lnTo>
                  <a:pt x="1883282" y="30175"/>
                </a:lnTo>
                <a:close/>
                <a:moveTo>
                  <a:pt x="2321051" y="8458"/>
                </a:moveTo>
                <a:lnTo>
                  <a:pt x="2345969" y="8458"/>
                </a:lnTo>
                <a:cubicBezTo>
                  <a:pt x="2352674" y="19431"/>
                  <a:pt x="2357665" y="31318"/>
                  <a:pt x="2360942" y="44119"/>
                </a:cubicBezTo>
                <a:cubicBezTo>
                  <a:pt x="2364218" y="56921"/>
                  <a:pt x="2365857" y="70104"/>
                  <a:pt x="2365857" y="83667"/>
                </a:cubicBezTo>
                <a:cubicBezTo>
                  <a:pt x="2365857" y="103327"/>
                  <a:pt x="2362466" y="122720"/>
                  <a:pt x="2355684" y="141846"/>
                </a:cubicBezTo>
                <a:cubicBezTo>
                  <a:pt x="2348902" y="160972"/>
                  <a:pt x="2339111" y="178308"/>
                  <a:pt x="2326309" y="193852"/>
                </a:cubicBezTo>
                <a:lnTo>
                  <a:pt x="2301392" y="193852"/>
                </a:lnTo>
                <a:cubicBezTo>
                  <a:pt x="2315412" y="178917"/>
                  <a:pt x="2326195" y="161963"/>
                  <a:pt x="2333738" y="142989"/>
                </a:cubicBezTo>
                <a:cubicBezTo>
                  <a:pt x="2341282" y="124015"/>
                  <a:pt x="2345054" y="104775"/>
                  <a:pt x="2345054" y="85267"/>
                </a:cubicBezTo>
                <a:cubicBezTo>
                  <a:pt x="2345054" y="71094"/>
                  <a:pt x="2343035" y="57454"/>
                  <a:pt x="2338996" y="44348"/>
                </a:cubicBezTo>
                <a:cubicBezTo>
                  <a:pt x="2334958" y="31242"/>
                  <a:pt x="2328976" y="19278"/>
                  <a:pt x="2321051" y="8458"/>
                </a:cubicBezTo>
                <a:close/>
                <a:moveTo>
                  <a:pt x="1560347" y="8458"/>
                </a:moveTo>
                <a:lnTo>
                  <a:pt x="1585264" y="8458"/>
                </a:lnTo>
                <a:cubicBezTo>
                  <a:pt x="1571091" y="23088"/>
                  <a:pt x="1560270" y="39928"/>
                  <a:pt x="1552803" y="58978"/>
                </a:cubicBezTo>
                <a:cubicBezTo>
                  <a:pt x="1545335" y="78028"/>
                  <a:pt x="1541601" y="97383"/>
                  <a:pt x="1541601" y="117043"/>
                </a:cubicBezTo>
                <a:cubicBezTo>
                  <a:pt x="1541601" y="131216"/>
                  <a:pt x="1543621" y="144894"/>
                  <a:pt x="1547659" y="158076"/>
                </a:cubicBezTo>
                <a:cubicBezTo>
                  <a:pt x="1551698" y="171259"/>
                  <a:pt x="1557680" y="183184"/>
                  <a:pt x="1565604" y="193852"/>
                </a:cubicBezTo>
                <a:lnTo>
                  <a:pt x="1540687" y="193852"/>
                </a:lnTo>
                <a:cubicBezTo>
                  <a:pt x="1533829" y="182727"/>
                  <a:pt x="1528686" y="170688"/>
                  <a:pt x="1525257" y="157734"/>
                </a:cubicBezTo>
                <a:cubicBezTo>
                  <a:pt x="1521828" y="144780"/>
                  <a:pt x="1520113" y="131521"/>
                  <a:pt x="1520113" y="117957"/>
                </a:cubicBezTo>
                <a:cubicBezTo>
                  <a:pt x="1520113" y="98602"/>
                  <a:pt x="1523580" y="79400"/>
                  <a:pt x="1530514" y="60350"/>
                </a:cubicBezTo>
                <a:cubicBezTo>
                  <a:pt x="1537449" y="41300"/>
                  <a:pt x="1547393" y="24003"/>
                  <a:pt x="1560347" y="8458"/>
                </a:cubicBezTo>
                <a:close/>
                <a:moveTo>
                  <a:pt x="1282293" y="8229"/>
                </a:moveTo>
                <a:lnTo>
                  <a:pt x="1345615" y="8229"/>
                </a:lnTo>
                <a:lnTo>
                  <a:pt x="1343329" y="29718"/>
                </a:lnTo>
                <a:lnTo>
                  <a:pt x="1319326" y="29718"/>
                </a:lnTo>
                <a:lnTo>
                  <a:pt x="1299438" y="74523"/>
                </a:lnTo>
                <a:lnTo>
                  <a:pt x="1335099" y="74523"/>
                </a:lnTo>
                <a:lnTo>
                  <a:pt x="1321612" y="202082"/>
                </a:lnTo>
                <a:lnTo>
                  <a:pt x="1273149" y="202082"/>
                </a:lnTo>
                <a:lnTo>
                  <a:pt x="1282522" y="112699"/>
                </a:lnTo>
                <a:lnTo>
                  <a:pt x="1277035" y="124815"/>
                </a:lnTo>
                <a:lnTo>
                  <a:pt x="1265377" y="124815"/>
                </a:lnTo>
                <a:lnTo>
                  <a:pt x="1298981" y="29718"/>
                </a:lnTo>
                <a:lnTo>
                  <a:pt x="1279778" y="29718"/>
                </a:lnTo>
                <a:close/>
                <a:moveTo>
                  <a:pt x="2979190" y="7086"/>
                </a:moveTo>
                <a:lnTo>
                  <a:pt x="3124809" y="7086"/>
                </a:lnTo>
                <a:lnTo>
                  <a:pt x="3122294" y="30632"/>
                </a:lnTo>
                <a:lnTo>
                  <a:pt x="3057600" y="72694"/>
                </a:lnTo>
                <a:lnTo>
                  <a:pt x="3056458" y="83667"/>
                </a:lnTo>
                <a:lnTo>
                  <a:pt x="3131210" y="83667"/>
                </a:lnTo>
                <a:lnTo>
                  <a:pt x="3128695" y="106756"/>
                </a:lnTo>
                <a:lnTo>
                  <a:pt x="3053943" y="106756"/>
                </a:lnTo>
                <a:lnTo>
                  <a:pt x="3042970" y="212140"/>
                </a:lnTo>
                <a:lnTo>
                  <a:pt x="3002279" y="212140"/>
                </a:lnTo>
                <a:lnTo>
                  <a:pt x="2998621" y="188595"/>
                </a:lnTo>
                <a:lnTo>
                  <a:pt x="3021024" y="188595"/>
                </a:lnTo>
                <a:lnTo>
                  <a:pt x="3029711" y="106756"/>
                </a:lnTo>
                <a:lnTo>
                  <a:pt x="2955188" y="106756"/>
                </a:lnTo>
                <a:lnTo>
                  <a:pt x="2957702" y="83667"/>
                </a:lnTo>
                <a:lnTo>
                  <a:pt x="3032226" y="83667"/>
                </a:lnTo>
                <a:lnTo>
                  <a:pt x="3034512" y="61950"/>
                </a:lnTo>
                <a:lnTo>
                  <a:pt x="3082975" y="30175"/>
                </a:lnTo>
                <a:lnTo>
                  <a:pt x="2976676" y="30175"/>
                </a:lnTo>
                <a:close/>
                <a:moveTo>
                  <a:pt x="914095" y="6858"/>
                </a:moveTo>
                <a:lnTo>
                  <a:pt x="1008735" y="6858"/>
                </a:lnTo>
                <a:lnTo>
                  <a:pt x="1001191" y="77952"/>
                </a:lnTo>
                <a:lnTo>
                  <a:pt x="906551" y="77952"/>
                </a:lnTo>
                <a:close/>
                <a:moveTo>
                  <a:pt x="906551" y="2057"/>
                </a:moveTo>
                <a:lnTo>
                  <a:pt x="904493" y="23088"/>
                </a:lnTo>
                <a:lnTo>
                  <a:pt x="884834" y="28117"/>
                </a:lnTo>
                <a:lnTo>
                  <a:pt x="882091" y="53721"/>
                </a:lnTo>
                <a:lnTo>
                  <a:pt x="902208" y="53721"/>
                </a:lnTo>
                <a:lnTo>
                  <a:pt x="899922" y="74752"/>
                </a:lnTo>
                <a:lnTo>
                  <a:pt x="879805" y="74752"/>
                </a:lnTo>
                <a:lnTo>
                  <a:pt x="878204" y="90982"/>
                </a:lnTo>
                <a:lnTo>
                  <a:pt x="892835" y="90982"/>
                </a:lnTo>
                <a:lnTo>
                  <a:pt x="892606" y="160248"/>
                </a:lnTo>
                <a:lnTo>
                  <a:pt x="882091" y="160248"/>
                </a:lnTo>
                <a:lnTo>
                  <a:pt x="877976" y="93040"/>
                </a:lnTo>
                <a:lnTo>
                  <a:pt x="865403" y="212369"/>
                </a:lnTo>
                <a:lnTo>
                  <a:pt x="844143" y="212369"/>
                </a:lnTo>
                <a:lnTo>
                  <a:pt x="858773" y="74752"/>
                </a:lnTo>
                <a:lnTo>
                  <a:pt x="832027" y="191795"/>
                </a:lnTo>
                <a:lnTo>
                  <a:pt x="821740" y="191795"/>
                </a:lnTo>
                <a:lnTo>
                  <a:pt x="843229" y="74752"/>
                </a:lnTo>
                <a:lnTo>
                  <a:pt x="836142" y="74752"/>
                </a:lnTo>
                <a:lnTo>
                  <a:pt x="838657" y="53721"/>
                </a:lnTo>
                <a:lnTo>
                  <a:pt x="860831" y="53721"/>
                </a:lnTo>
                <a:lnTo>
                  <a:pt x="863803" y="28117"/>
                </a:lnTo>
                <a:lnTo>
                  <a:pt x="843229" y="28117"/>
                </a:lnTo>
                <a:lnTo>
                  <a:pt x="845515" y="7315"/>
                </a:lnTo>
                <a:lnTo>
                  <a:pt x="887120" y="7315"/>
                </a:lnTo>
                <a:close/>
                <a:moveTo>
                  <a:pt x="3453917" y="1143"/>
                </a:moveTo>
                <a:lnTo>
                  <a:pt x="3477234" y="1143"/>
                </a:lnTo>
                <a:lnTo>
                  <a:pt x="3457803" y="184251"/>
                </a:lnTo>
                <a:lnTo>
                  <a:pt x="3486835" y="184251"/>
                </a:lnTo>
                <a:lnTo>
                  <a:pt x="3506266" y="1143"/>
                </a:lnTo>
                <a:lnTo>
                  <a:pt x="3529355" y="1143"/>
                </a:lnTo>
                <a:lnTo>
                  <a:pt x="3510152" y="184251"/>
                </a:lnTo>
                <a:lnTo>
                  <a:pt x="3559072" y="184251"/>
                </a:lnTo>
                <a:lnTo>
                  <a:pt x="3556558" y="207568"/>
                </a:lnTo>
                <a:lnTo>
                  <a:pt x="3383051" y="207568"/>
                </a:lnTo>
                <a:lnTo>
                  <a:pt x="3385565" y="184251"/>
                </a:lnTo>
                <a:lnTo>
                  <a:pt x="3434486" y="184251"/>
                </a:lnTo>
                <a:close/>
                <a:moveTo>
                  <a:pt x="2821838" y="1143"/>
                </a:moveTo>
                <a:lnTo>
                  <a:pt x="2846298" y="1143"/>
                </a:lnTo>
                <a:lnTo>
                  <a:pt x="2844012" y="23088"/>
                </a:lnTo>
                <a:lnTo>
                  <a:pt x="2910534" y="23088"/>
                </a:lnTo>
                <a:lnTo>
                  <a:pt x="2896818" y="154305"/>
                </a:lnTo>
                <a:lnTo>
                  <a:pt x="2830067" y="154305"/>
                </a:lnTo>
                <a:lnTo>
                  <a:pt x="2826867" y="187680"/>
                </a:lnTo>
                <a:lnTo>
                  <a:pt x="2901162" y="187680"/>
                </a:lnTo>
                <a:lnTo>
                  <a:pt x="2891561" y="207568"/>
                </a:lnTo>
                <a:lnTo>
                  <a:pt x="2799892" y="207568"/>
                </a:lnTo>
                <a:lnTo>
                  <a:pt x="2805378" y="154305"/>
                </a:lnTo>
                <a:lnTo>
                  <a:pt x="2738856" y="154305"/>
                </a:lnTo>
                <a:lnTo>
                  <a:pt x="2752572" y="23088"/>
                </a:lnTo>
                <a:lnTo>
                  <a:pt x="2819323" y="23088"/>
                </a:lnTo>
                <a:close/>
                <a:moveTo>
                  <a:pt x="4168749" y="914"/>
                </a:moveTo>
                <a:lnTo>
                  <a:pt x="4192295" y="914"/>
                </a:lnTo>
                <a:lnTo>
                  <a:pt x="4185894" y="61493"/>
                </a:lnTo>
                <a:lnTo>
                  <a:pt x="4224070" y="61493"/>
                </a:lnTo>
                <a:lnTo>
                  <a:pt x="4222013" y="83896"/>
                </a:lnTo>
                <a:lnTo>
                  <a:pt x="4183836" y="83896"/>
                </a:lnTo>
                <a:lnTo>
                  <a:pt x="4173321" y="182651"/>
                </a:lnTo>
                <a:lnTo>
                  <a:pt x="4216755" y="182651"/>
                </a:lnTo>
                <a:lnTo>
                  <a:pt x="4214469" y="204368"/>
                </a:lnTo>
                <a:lnTo>
                  <a:pt x="4102226" y="204368"/>
                </a:lnTo>
                <a:lnTo>
                  <a:pt x="4104283" y="182651"/>
                </a:lnTo>
                <a:lnTo>
                  <a:pt x="4149775" y="182651"/>
                </a:lnTo>
                <a:lnTo>
                  <a:pt x="4160291" y="83896"/>
                </a:lnTo>
                <a:lnTo>
                  <a:pt x="4123257" y="83896"/>
                </a:lnTo>
                <a:lnTo>
                  <a:pt x="4125315" y="61493"/>
                </a:lnTo>
                <a:lnTo>
                  <a:pt x="4162348" y="61493"/>
                </a:lnTo>
                <a:close/>
                <a:moveTo>
                  <a:pt x="4081881" y="914"/>
                </a:moveTo>
                <a:lnTo>
                  <a:pt x="4108627" y="914"/>
                </a:lnTo>
                <a:lnTo>
                  <a:pt x="4110227" y="31775"/>
                </a:lnTo>
                <a:lnTo>
                  <a:pt x="4092168" y="31775"/>
                </a:lnTo>
                <a:close/>
                <a:moveTo>
                  <a:pt x="3698824" y="914"/>
                </a:moveTo>
                <a:lnTo>
                  <a:pt x="3723055" y="914"/>
                </a:lnTo>
                <a:lnTo>
                  <a:pt x="3715511" y="74066"/>
                </a:lnTo>
                <a:lnTo>
                  <a:pt x="3756430" y="74066"/>
                </a:lnTo>
                <a:lnTo>
                  <a:pt x="3762146" y="13944"/>
                </a:lnTo>
                <a:lnTo>
                  <a:pt x="3786149" y="13944"/>
                </a:lnTo>
                <a:lnTo>
                  <a:pt x="3777462" y="97383"/>
                </a:lnTo>
                <a:lnTo>
                  <a:pt x="3712996" y="97383"/>
                </a:lnTo>
                <a:lnTo>
                  <a:pt x="3703624" y="185166"/>
                </a:lnTo>
                <a:lnTo>
                  <a:pt x="3749344" y="185166"/>
                </a:lnTo>
                <a:lnTo>
                  <a:pt x="3756430" y="117729"/>
                </a:lnTo>
                <a:lnTo>
                  <a:pt x="3779976" y="117729"/>
                </a:lnTo>
                <a:lnTo>
                  <a:pt x="3770375" y="208711"/>
                </a:lnTo>
                <a:lnTo>
                  <a:pt x="3608069" y="208711"/>
                </a:lnTo>
                <a:lnTo>
                  <a:pt x="3618128" y="117729"/>
                </a:lnTo>
                <a:lnTo>
                  <a:pt x="3641445" y="117729"/>
                </a:lnTo>
                <a:lnTo>
                  <a:pt x="3634130" y="185166"/>
                </a:lnTo>
                <a:lnTo>
                  <a:pt x="3679621" y="185166"/>
                </a:lnTo>
                <a:lnTo>
                  <a:pt x="3688994" y="97383"/>
                </a:lnTo>
                <a:lnTo>
                  <a:pt x="3624757" y="97383"/>
                </a:lnTo>
                <a:lnTo>
                  <a:pt x="3633444" y="13944"/>
                </a:lnTo>
                <a:lnTo>
                  <a:pt x="3656761" y="13944"/>
                </a:lnTo>
                <a:lnTo>
                  <a:pt x="3650817" y="74066"/>
                </a:lnTo>
                <a:lnTo>
                  <a:pt x="3691508" y="74066"/>
                </a:lnTo>
                <a:close/>
                <a:moveTo>
                  <a:pt x="1392021" y="914"/>
                </a:moveTo>
                <a:lnTo>
                  <a:pt x="1411909" y="914"/>
                </a:lnTo>
                <a:lnTo>
                  <a:pt x="1404365" y="75666"/>
                </a:lnTo>
                <a:lnTo>
                  <a:pt x="1421053" y="75666"/>
                </a:lnTo>
                <a:lnTo>
                  <a:pt x="1427454" y="15316"/>
                </a:lnTo>
                <a:lnTo>
                  <a:pt x="1446885" y="15316"/>
                </a:lnTo>
                <a:lnTo>
                  <a:pt x="1437741" y="97383"/>
                </a:lnTo>
                <a:lnTo>
                  <a:pt x="1401851" y="97383"/>
                </a:lnTo>
                <a:lnTo>
                  <a:pt x="1392478" y="186766"/>
                </a:lnTo>
                <a:lnTo>
                  <a:pt x="1411452" y="186766"/>
                </a:lnTo>
                <a:lnTo>
                  <a:pt x="1419224" y="115214"/>
                </a:lnTo>
                <a:lnTo>
                  <a:pt x="1438198" y="115214"/>
                </a:lnTo>
                <a:lnTo>
                  <a:pt x="1428597" y="208711"/>
                </a:lnTo>
                <a:lnTo>
                  <a:pt x="1331899" y="208711"/>
                </a:lnTo>
                <a:lnTo>
                  <a:pt x="1341500" y="115214"/>
                </a:lnTo>
                <a:lnTo>
                  <a:pt x="1360931" y="115214"/>
                </a:lnTo>
                <a:lnTo>
                  <a:pt x="1353387" y="186766"/>
                </a:lnTo>
                <a:lnTo>
                  <a:pt x="1372361" y="186766"/>
                </a:lnTo>
                <a:lnTo>
                  <a:pt x="1381962" y="97383"/>
                </a:lnTo>
                <a:lnTo>
                  <a:pt x="1345615" y="97383"/>
                </a:lnTo>
                <a:lnTo>
                  <a:pt x="1354302" y="15316"/>
                </a:lnTo>
                <a:lnTo>
                  <a:pt x="1373504" y="15316"/>
                </a:lnTo>
                <a:lnTo>
                  <a:pt x="1367103" y="75666"/>
                </a:lnTo>
                <a:lnTo>
                  <a:pt x="1384020" y="75666"/>
                </a:lnTo>
                <a:close/>
                <a:moveTo>
                  <a:pt x="1092479" y="914"/>
                </a:moveTo>
                <a:lnTo>
                  <a:pt x="1115111" y="914"/>
                </a:lnTo>
                <a:lnTo>
                  <a:pt x="1113967" y="11658"/>
                </a:lnTo>
                <a:lnTo>
                  <a:pt x="1180947" y="11658"/>
                </a:lnTo>
                <a:lnTo>
                  <a:pt x="1182090" y="914"/>
                </a:lnTo>
                <a:lnTo>
                  <a:pt x="1204721" y="914"/>
                </a:lnTo>
                <a:lnTo>
                  <a:pt x="1203578" y="11658"/>
                </a:lnTo>
                <a:lnTo>
                  <a:pt x="1225295" y="11658"/>
                </a:lnTo>
                <a:lnTo>
                  <a:pt x="1223238" y="31089"/>
                </a:lnTo>
                <a:lnTo>
                  <a:pt x="1201293" y="31089"/>
                </a:lnTo>
                <a:lnTo>
                  <a:pt x="1193749" y="103098"/>
                </a:lnTo>
                <a:lnTo>
                  <a:pt x="1222781" y="103098"/>
                </a:lnTo>
                <a:lnTo>
                  <a:pt x="1220724" y="122072"/>
                </a:lnTo>
                <a:lnTo>
                  <a:pt x="1184376" y="122072"/>
                </a:lnTo>
                <a:lnTo>
                  <a:pt x="1217980" y="169392"/>
                </a:lnTo>
                <a:lnTo>
                  <a:pt x="1195806" y="169392"/>
                </a:lnTo>
                <a:lnTo>
                  <a:pt x="1181404" y="153390"/>
                </a:lnTo>
                <a:lnTo>
                  <a:pt x="1180033" y="166649"/>
                </a:lnTo>
                <a:lnTo>
                  <a:pt x="1142542" y="166649"/>
                </a:lnTo>
                <a:lnTo>
                  <a:pt x="1140256" y="189966"/>
                </a:lnTo>
                <a:lnTo>
                  <a:pt x="1204950" y="189966"/>
                </a:lnTo>
                <a:lnTo>
                  <a:pt x="1202893" y="208711"/>
                </a:lnTo>
                <a:lnTo>
                  <a:pt x="1050874" y="208711"/>
                </a:lnTo>
                <a:lnTo>
                  <a:pt x="1053160" y="189966"/>
                </a:lnTo>
                <a:lnTo>
                  <a:pt x="1117625" y="189966"/>
                </a:lnTo>
                <a:lnTo>
                  <a:pt x="1120140" y="166649"/>
                </a:lnTo>
                <a:lnTo>
                  <a:pt x="1082421" y="166649"/>
                </a:lnTo>
                <a:lnTo>
                  <a:pt x="1083792" y="153619"/>
                </a:lnTo>
                <a:lnTo>
                  <a:pt x="1066418" y="169392"/>
                </a:lnTo>
                <a:lnTo>
                  <a:pt x="1044244" y="169392"/>
                </a:lnTo>
                <a:lnTo>
                  <a:pt x="1088364" y="122072"/>
                </a:lnTo>
                <a:lnTo>
                  <a:pt x="1051331" y="122072"/>
                </a:lnTo>
                <a:lnTo>
                  <a:pt x="1053388" y="103098"/>
                </a:lnTo>
                <a:lnTo>
                  <a:pt x="1081735" y="103098"/>
                </a:lnTo>
                <a:lnTo>
                  <a:pt x="1089507" y="31089"/>
                </a:lnTo>
                <a:lnTo>
                  <a:pt x="1067790" y="31089"/>
                </a:lnTo>
                <a:lnTo>
                  <a:pt x="1070076" y="11658"/>
                </a:lnTo>
                <a:lnTo>
                  <a:pt x="1091336" y="11658"/>
                </a:lnTo>
                <a:close/>
                <a:moveTo>
                  <a:pt x="3884523" y="685"/>
                </a:moveTo>
                <a:lnTo>
                  <a:pt x="3903954" y="685"/>
                </a:lnTo>
                <a:lnTo>
                  <a:pt x="3897553" y="61036"/>
                </a:lnTo>
                <a:lnTo>
                  <a:pt x="3907840" y="61036"/>
                </a:lnTo>
                <a:lnTo>
                  <a:pt x="3905554" y="82296"/>
                </a:lnTo>
                <a:lnTo>
                  <a:pt x="3862806" y="82296"/>
                </a:lnTo>
                <a:lnTo>
                  <a:pt x="3860520" y="102870"/>
                </a:lnTo>
                <a:lnTo>
                  <a:pt x="3894810" y="102870"/>
                </a:lnTo>
                <a:lnTo>
                  <a:pt x="3883608" y="209626"/>
                </a:lnTo>
                <a:lnTo>
                  <a:pt x="3863949" y="209626"/>
                </a:lnTo>
                <a:lnTo>
                  <a:pt x="3873093" y="123901"/>
                </a:lnTo>
                <a:lnTo>
                  <a:pt x="3858234" y="123901"/>
                </a:lnTo>
                <a:lnTo>
                  <a:pt x="3834688" y="212369"/>
                </a:lnTo>
                <a:lnTo>
                  <a:pt x="3819372" y="212369"/>
                </a:lnTo>
                <a:lnTo>
                  <a:pt x="3837888" y="120700"/>
                </a:lnTo>
                <a:lnTo>
                  <a:pt x="3849776" y="8229"/>
                </a:lnTo>
                <a:lnTo>
                  <a:pt x="3870578" y="8229"/>
                </a:lnTo>
                <a:lnTo>
                  <a:pt x="3864863" y="61036"/>
                </a:lnTo>
                <a:lnTo>
                  <a:pt x="3878122" y="61036"/>
                </a:lnTo>
                <a:close/>
                <a:moveTo>
                  <a:pt x="2103348" y="685"/>
                </a:moveTo>
                <a:lnTo>
                  <a:pt x="2122779" y="685"/>
                </a:lnTo>
                <a:lnTo>
                  <a:pt x="2116378" y="61036"/>
                </a:lnTo>
                <a:lnTo>
                  <a:pt x="2126665" y="61036"/>
                </a:lnTo>
                <a:lnTo>
                  <a:pt x="2124379" y="82296"/>
                </a:lnTo>
                <a:lnTo>
                  <a:pt x="2081631" y="82296"/>
                </a:lnTo>
                <a:lnTo>
                  <a:pt x="2079345" y="102870"/>
                </a:lnTo>
                <a:lnTo>
                  <a:pt x="2113635" y="102870"/>
                </a:lnTo>
                <a:lnTo>
                  <a:pt x="2102433" y="209626"/>
                </a:lnTo>
                <a:lnTo>
                  <a:pt x="2082774" y="209626"/>
                </a:lnTo>
                <a:lnTo>
                  <a:pt x="2091918" y="123901"/>
                </a:lnTo>
                <a:lnTo>
                  <a:pt x="2077059" y="123901"/>
                </a:lnTo>
                <a:lnTo>
                  <a:pt x="2053513" y="212369"/>
                </a:lnTo>
                <a:lnTo>
                  <a:pt x="2038197" y="212369"/>
                </a:lnTo>
                <a:lnTo>
                  <a:pt x="2056713" y="120700"/>
                </a:lnTo>
                <a:lnTo>
                  <a:pt x="2068601" y="8229"/>
                </a:lnTo>
                <a:lnTo>
                  <a:pt x="2089403" y="8229"/>
                </a:lnTo>
                <a:lnTo>
                  <a:pt x="2083688" y="61036"/>
                </a:lnTo>
                <a:lnTo>
                  <a:pt x="2096947" y="61036"/>
                </a:lnTo>
                <a:close/>
                <a:moveTo>
                  <a:pt x="1761134" y="685"/>
                </a:moveTo>
                <a:lnTo>
                  <a:pt x="1786280" y="685"/>
                </a:lnTo>
                <a:lnTo>
                  <a:pt x="1780793" y="10515"/>
                </a:lnTo>
                <a:lnTo>
                  <a:pt x="1834057" y="10515"/>
                </a:lnTo>
                <a:lnTo>
                  <a:pt x="1832000" y="32689"/>
                </a:lnTo>
                <a:lnTo>
                  <a:pt x="1809368" y="32689"/>
                </a:lnTo>
                <a:lnTo>
                  <a:pt x="1810283" y="48463"/>
                </a:lnTo>
                <a:lnTo>
                  <a:pt x="1791766" y="48463"/>
                </a:lnTo>
                <a:lnTo>
                  <a:pt x="1786965" y="32689"/>
                </a:lnTo>
                <a:lnTo>
                  <a:pt x="1768220" y="32689"/>
                </a:lnTo>
                <a:lnTo>
                  <a:pt x="1759305" y="48691"/>
                </a:lnTo>
                <a:lnTo>
                  <a:pt x="1741703" y="48691"/>
                </a:lnTo>
                <a:close/>
                <a:moveTo>
                  <a:pt x="1675866" y="685"/>
                </a:moveTo>
                <a:lnTo>
                  <a:pt x="1701012" y="685"/>
                </a:lnTo>
                <a:lnTo>
                  <a:pt x="1695525" y="10515"/>
                </a:lnTo>
                <a:lnTo>
                  <a:pt x="1749018" y="10515"/>
                </a:lnTo>
                <a:lnTo>
                  <a:pt x="1746732" y="32689"/>
                </a:lnTo>
                <a:lnTo>
                  <a:pt x="1724100" y="32689"/>
                </a:lnTo>
                <a:lnTo>
                  <a:pt x="1725243" y="48463"/>
                </a:lnTo>
                <a:lnTo>
                  <a:pt x="1706727" y="48463"/>
                </a:lnTo>
                <a:lnTo>
                  <a:pt x="1701698" y="32689"/>
                </a:lnTo>
                <a:lnTo>
                  <a:pt x="1682952" y="32689"/>
                </a:lnTo>
                <a:lnTo>
                  <a:pt x="1673808" y="48691"/>
                </a:lnTo>
                <a:lnTo>
                  <a:pt x="1656663" y="48691"/>
                </a:lnTo>
                <a:close/>
                <a:moveTo>
                  <a:pt x="551383" y="685"/>
                </a:moveTo>
                <a:lnTo>
                  <a:pt x="574014" y="685"/>
                </a:lnTo>
                <a:lnTo>
                  <a:pt x="551611" y="212369"/>
                </a:lnTo>
                <a:lnTo>
                  <a:pt x="512521" y="212369"/>
                </a:lnTo>
                <a:lnTo>
                  <a:pt x="508863" y="190652"/>
                </a:lnTo>
                <a:lnTo>
                  <a:pt x="531266" y="190652"/>
                </a:lnTo>
                <a:close/>
                <a:moveTo>
                  <a:pt x="448284" y="685"/>
                </a:moveTo>
                <a:lnTo>
                  <a:pt x="470001" y="685"/>
                </a:lnTo>
                <a:lnTo>
                  <a:pt x="467715" y="21945"/>
                </a:lnTo>
                <a:lnTo>
                  <a:pt x="503148" y="21945"/>
                </a:lnTo>
                <a:lnTo>
                  <a:pt x="501091" y="43662"/>
                </a:lnTo>
                <a:lnTo>
                  <a:pt x="465886" y="43662"/>
                </a:lnTo>
                <a:lnTo>
                  <a:pt x="463372" y="64465"/>
                </a:lnTo>
                <a:lnTo>
                  <a:pt x="503606" y="64465"/>
                </a:lnTo>
                <a:lnTo>
                  <a:pt x="501548" y="86410"/>
                </a:lnTo>
                <a:lnTo>
                  <a:pt x="461086" y="86410"/>
                </a:lnTo>
                <a:lnTo>
                  <a:pt x="458800" y="106756"/>
                </a:lnTo>
                <a:lnTo>
                  <a:pt x="496290" y="106756"/>
                </a:lnTo>
                <a:lnTo>
                  <a:pt x="486460" y="198653"/>
                </a:lnTo>
                <a:lnTo>
                  <a:pt x="458800" y="198653"/>
                </a:lnTo>
                <a:lnTo>
                  <a:pt x="456514" y="177850"/>
                </a:lnTo>
                <a:lnTo>
                  <a:pt x="468401" y="177850"/>
                </a:lnTo>
                <a:lnTo>
                  <a:pt x="473659" y="128701"/>
                </a:lnTo>
                <a:lnTo>
                  <a:pt x="456742" y="128701"/>
                </a:lnTo>
                <a:lnTo>
                  <a:pt x="447827" y="212369"/>
                </a:lnTo>
                <a:lnTo>
                  <a:pt x="426338" y="212369"/>
                </a:lnTo>
                <a:lnTo>
                  <a:pt x="435025" y="128701"/>
                </a:lnTo>
                <a:lnTo>
                  <a:pt x="418338" y="128701"/>
                </a:lnTo>
                <a:lnTo>
                  <a:pt x="410794" y="198196"/>
                </a:lnTo>
                <a:lnTo>
                  <a:pt x="389991" y="198196"/>
                </a:lnTo>
                <a:lnTo>
                  <a:pt x="400049" y="106756"/>
                </a:lnTo>
                <a:lnTo>
                  <a:pt x="437311" y="106756"/>
                </a:lnTo>
                <a:lnTo>
                  <a:pt x="439597" y="86410"/>
                </a:lnTo>
                <a:lnTo>
                  <a:pt x="395020" y="86410"/>
                </a:lnTo>
                <a:lnTo>
                  <a:pt x="397535" y="64465"/>
                </a:lnTo>
                <a:lnTo>
                  <a:pt x="441655" y="64465"/>
                </a:lnTo>
                <a:lnTo>
                  <a:pt x="443941" y="43662"/>
                </a:lnTo>
                <a:lnTo>
                  <a:pt x="419938" y="43662"/>
                </a:lnTo>
                <a:lnTo>
                  <a:pt x="413765" y="56921"/>
                </a:lnTo>
                <a:lnTo>
                  <a:pt x="398678" y="56921"/>
                </a:lnTo>
                <a:lnTo>
                  <a:pt x="417195" y="6172"/>
                </a:lnTo>
                <a:lnTo>
                  <a:pt x="437540" y="6172"/>
                </a:lnTo>
                <a:lnTo>
                  <a:pt x="430225" y="21945"/>
                </a:lnTo>
                <a:lnTo>
                  <a:pt x="446227" y="21945"/>
                </a:lnTo>
                <a:close/>
                <a:moveTo>
                  <a:pt x="287959" y="685"/>
                </a:moveTo>
                <a:lnTo>
                  <a:pt x="311734" y="685"/>
                </a:lnTo>
                <a:lnTo>
                  <a:pt x="310133" y="16687"/>
                </a:lnTo>
                <a:lnTo>
                  <a:pt x="354939" y="16687"/>
                </a:lnTo>
                <a:lnTo>
                  <a:pt x="350367" y="55549"/>
                </a:lnTo>
                <a:lnTo>
                  <a:pt x="329793" y="55549"/>
                </a:lnTo>
                <a:lnTo>
                  <a:pt x="331393" y="38176"/>
                </a:lnTo>
                <a:lnTo>
                  <a:pt x="261899" y="38176"/>
                </a:lnTo>
                <a:lnTo>
                  <a:pt x="260070" y="55549"/>
                </a:lnTo>
                <a:lnTo>
                  <a:pt x="238810" y="55549"/>
                </a:lnTo>
                <a:lnTo>
                  <a:pt x="242925" y="16687"/>
                </a:lnTo>
                <a:lnTo>
                  <a:pt x="286359" y="16687"/>
                </a:lnTo>
                <a:close/>
                <a:moveTo>
                  <a:pt x="204063" y="685"/>
                </a:moveTo>
                <a:lnTo>
                  <a:pt x="225094" y="685"/>
                </a:lnTo>
                <a:lnTo>
                  <a:pt x="222123" y="30403"/>
                </a:lnTo>
                <a:lnTo>
                  <a:pt x="236296" y="30403"/>
                </a:lnTo>
                <a:lnTo>
                  <a:pt x="234238" y="52578"/>
                </a:lnTo>
                <a:lnTo>
                  <a:pt x="219608" y="52578"/>
                </a:lnTo>
                <a:lnTo>
                  <a:pt x="215493" y="93268"/>
                </a:lnTo>
                <a:lnTo>
                  <a:pt x="230124" y="87782"/>
                </a:lnTo>
                <a:lnTo>
                  <a:pt x="227609" y="111556"/>
                </a:lnTo>
                <a:lnTo>
                  <a:pt x="212979" y="117043"/>
                </a:lnTo>
                <a:lnTo>
                  <a:pt x="203149" y="212369"/>
                </a:lnTo>
                <a:lnTo>
                  <a:pt x="177317" y="212369"/>
                </a:lnTo>
                <a:lnTo>
                  <a:pt x="172288" y="191109"/>
                </a:lnTo>
                <a:lnTo>
                  <a:pt x="184175" y="191109"/>
                </a:lnTo>
                <a:lnTo>
                  <a:pt x="191033" y="125272"/>
                </a:lnTo>
                <a:lnTo>
                  <a:pt x="170916" y="132816"/>
                </a:lnTo>
                <a:lnTo>
                  <a:pt x="173431" y="109042"/>
                </a:lnTo>
                <a:lnTo>
                  <a:pt x="193548" y="101498"/>
                </a:lnTo>
                <a:lnTo>
                  <a:pt x="198577" y="52578"/>
                </a:lnTo>
                <a:lnTo>
                  <a:pt x="179832" y="52578"/>
                </a:lnTo>
                <a:lnTo>
                  <a:pt x="182118" y="30403"/>
                </a:lnTo>
                <a:lnTo>
                  <a:pt x="200863" y="30403"/>
                </a:lnTo>
                <a:close/>
                <a:moveTo>
                  <a:pt x="5154015" y="457"/>
                </a:moveTo>
                <a:lnTo>
                  <a:pt x="5182590" y="457"/>
                </a:lnTo>
                <a:lnTo>
                  <a:pt x="5169788" y="17602"/>
                </a:lnTo>
                <a:lnTo>
                  <a:pt x="5286603" y="17602"/>
                </a:lnTo>
                <a:lnTo>
                  <a:pt x="5284317" y="39547"/>
                </a:lnTo>
                <a:lnTo>
                  <a:pt x="5227167" y="39547"/>
                </a:lnTo>
                <a:lnTo>
                  <a:pt x="5223738" y="71094"/>
                </a:lnTo>
                <a:lnTo>
                  <a:pt x="5276545" y="71094"/>
                </a:lnTo>
                <a:lnTo>
                  <a:pt x="5274030" y="93268"/>
                </a:lnTo>
                <a:lnTo>
                  <a:pt x="5221452" y="93268"/>
                </a:lnTo>
                <a:lnTo>
                  <a:pt x="5216651" y="138760"/>
                </a:lnTo>
                <a:lnTo>
                  <a:pt x="5278373" y="138760"/>
                </a:lnTo>
                <a:lnTo>
                  <a:pt x="5276087" y="160477"/>
                </a:lnTo>
                <a:lnTo>
                  <a:pt x="5214365" y="160477"/>
                </a:lnTo>
                <a:lnTo>
                  <a:pt x="5208879" y="212826"/>
                </a:lnTo>
                <a:lnTo>
                  <a:pt x="5185333" y="212826"/>
                </a:lnTo>
                <a:lnTo>
                  <a:pt x="5191048" y="160477"/>
                </a:lnTo>
                <a:lnTo>
                  <a:pt x="5102580" y="160477"/>
                </a:lnTo>
                <a:lnTo>
                  <a:pt x="5104866" y="138760"/>
                </a:lnTo>
                <a:lnTo>
                  <a:pt x="5126126" y="138760"/>
                </a:lnTo>
                <a:lnTo>
                  <a:pt x="5133212" y="71094"/>
                </a:lnTo>
                <a:lnTo>
                  <a:pt x="5200192" y="71094"/>
                </a:lnTo>
                <a:lnTo>
                  <a:pt x="5203621" y="39547"/>
                </a:lnTo>
                <a:lnTo>
                  <a:pt x="5153558" y="39547"/>
                </a:lnTo>
                <a:lnTo>
                  <a:pt x="5135727" y="63550"/>
                </a:lnTo>
                <a:lnTo>
                  <a:pt x="5114467" y="63550"/>
                </a:lnTo>
                <a:close/>
                <a:moveTo>
                  <a:pt x="4015053" y="0"/>
                </a:moveTo>
                <a:lnTo>
                  <a:pt x="4012767" y="22402"/>
                </a:lnTo>
                <a:lnTo>
                  <a:pt x="3938701" y="30632"/>
                </a:lnTo>
                <a:lnTo>
                  <a:pt x="3935501" y="62407"/>
                </a:lnTo>
                <a:lnTo>
                  <a:pt x="4005909" y="62407"/>
                </a:lnTo>
                <a:lnTo>
                  <a:pt x="4003623" y="84353"/>
                </a:lnTo>
                <a:lnTo>
                  <a:pt x="4002709" y="92583"/>
                </a:lnTo>
                <a:lnTo>
                  <a:pt x="3971619" y="144246"/>
                </a:lnTo>
                <a:lnTo>
                  <a:pt x="3994251" y="212598"/>
                </a:lnTo>
                <a:lnTo>
                  <a:pt x="3976877" y="212598"/>
                </a:lnTo>
                <a:lnTo>
                  <a:pt x="3958132" y="166878"/>
                </a:lnTo>
                <a:lnTo>
                  <a:pt x="3930700" y="212598"/>
                </a:lnTo>
                <a:lnTo>
                  <a:pt x="3912183" y="212598"/>
                </a:lnTo>
                <a:lnTo>
                  <a:pt x="3949445" y="145389"/>
                </a:lnTo>
                <a:lnTo>
                  <a:pt x="3931386" y="101269"/>
                </a:lnTo>
                <a:lnTo>
                  <a:pt x="3929786" y="115214"/>
                </a:lnTo>
                <a:lnTo>
                  <a:pt x="3903268" y="212369"/>
                </a:lnTo>
                <a:lnTo>
                  <a:pt x="3886809" y="212369"/>
                </a:lnTo>
                <a:lnTo>
                  <a:pt x="3907611" y="121386"/>
                </a:lnTo>
                <a:lnTo>
                  <a:pt x="3919498" y="8229"/>
                </a:lnTo>
                <a:lnTo>
                  <a:pt x="3940987" y="8229"/>
                </a:lnTo>
                <a:close/>
                <a:moveTo>
                  <a:pt x="2233878" y="0"/>
                </a:moveTo>
                <a:lnTo>
                  <a:pt x="2231592" y="22402"/>
                </a:lnTo>
                <a:lnTo>
                  <a:pt x="2157526" y="30632"/>
                </a:lnTo>
                <a:lnTo>
                  <a:pt x="2154326" y="62407"/>
                </a:lnTo>
                <a:lnTo>
                  <a:pt x="2224734" y="62407"/>
                </a:lnTo>
                <a:lnTo>
                  <a:pt x="2222448" y="84353"/>
                </a:lnTo>
                <a:lnTo>
                  <a:pt x="2221534" y="92583"/>
                </a:lnTo>
                <a:lnTo>
                  <a:pt x="2190444" y="144246"/>
                </a:lnTo>
                <a:lnTo>
                  <a:pt x="2213076" y="212598"/>
                </a:lnTo>
                <a:lnTo>
                  <a:pt x="2195702" y="212598"/>
                </a:lnTo>
                <a:lnTo>
                  <a:pt x="2176957" y="166878"/>
                </a:lnTo>
                <a:lnTo>
                  <a:pt x="2149525" y="212598"/>
                </a:lnTo>
                <a:lnTo>
                  <a:pt x="2131008" y="212598"/>
                </a:lnTo>
                <a:lnTo>
                  <a:pt x="2168270" y="145389"/>
                </a:lnTo>
                <a:lnTo>
                  <a:pt x="2150211" y="101269"/>
                </a:lnTo>
                <a:lnTo>
                  <a:pt x="2148611" y="115214"/>
                </a:lnTo>
                <a:lnTo>
                  <a:pt x="2122093" y="212369"/>
                </a:lnTo>
                <a:lnTo>
                  <a:pt x="2105634" y="212369"/>
                </a:lnTo>
                <a:lnTo>
                  <a:pt x="2126436" y="121386"/>
                </a:lnTo>
                <a:lnTo>
                  <a:pt x="2138324" y="8229"/>
                </a:lnTo>
                <a:lnTo>
                  <a:pt x="2159812" y="8229"/>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1800" dirty="0">
              <a:latin typeface="字体圈欣意冠黑体" panose="00000500000000000000" pitchFamily="2" charset="-122"/>
              <a:ea typeface="字体圈欣意冠黑体" panose="00000500000000000000" pitchFamily="2" charset="-122"/>
            </a:endParaRPr>
          </a:p>
        </p:txBody>
      </p:sp>
    </p:spTree>
    <p:extLst>
      <p:ext uri="{BB962C8B-B14F-4D97-AF65-F5344CB8AC3E}">
        <p14:creationId xmlns:p14="http://schemas.microsoft.com/office/powerpoint/2010/main" val="913761541"/>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D500E818-19DF-281A-1819-CC35F5403E37}"/>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8" name="图片 7">
            <a:extLst>
              <a:ext uri="{FF2B5EF4-FFF2-40B4-BE49-F238E27FC236}">
                <a16:creationId xmlns:a16="http://schemas.microsoft.com/office/drawing/2014/main" id="{2D3FD450-B223-7C6A-8DFC-72B04A8D83A2}"/>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150350" y="326118"/>
            <a:ext cx="2694413" cy="540000"/>
          </a:xfrm>
          <a:prstGeom prst="rect">
            <a:avLst/>
          </a:prstGeom>
        </p:spPr>
      </p:pic>
    </p:spTree>
    <p:extLst>
      <p:ext uri="{BB962C8B-B14F-4D97-AF65-F5344CB8AC3E}">
        <p14:creationId xmlns:p14="http://schemas.microsoft.com/office/powerpoint/2010/main" val="3076789614"/>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ED836B77-AEA0-0997-3726-F3685EF1B6CB}"/>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985F62E3-C2CC-2A4A-2F37-17CE2C4DDC4C}"/>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150350" y="326118"/>
            <a:ext cx="2694413" cy="540000"/>
          </a:xfrm>
          <a:prstGeom prst="rect">
            <a:avLst/>
          </a:prstGeom>
        </p:spPr>
      </p:pic>
    </p:spTree>
    <p:extLst>
      <p:ext uri="{BB962C8B-B14F-4D97-AF65-F5344CB8AC3E}">
        <p14:creationId xmlns:p14="http://schemas.microsoft.com/office/powerpoint/2010/main" val="419005440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B8A175C6-BB4A-776F-C1B6-384CD2222BE6}"/>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0" name="图片 9">
            <a:extLst>
              <a:ext uri="{FF2B5EF4-FFF2-40B4-BE49-F238E27FC236}">
                <a16:creationId xmlns:a16="http://schemas.microsoft.com/office/drawing/2014/main" id="{3A8E0A5C-19BD-EA4A-2E09-927EDFE01AB1}"/>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10026650" y="345168"/>
            <a:ext cx="1796275" cy="360000"/>
          </a:xfrm>
          <a:prstGeom prst="rect">
            <a:avLst/>
          </a:prstGeom>
        </p:spPr>
      </p:pic>
      <p:sp>
        <p:nvSpPr>
          <p:cNvPr id="12" name="文本占位符 11">
            <a:extLst>
              <a:ext uri="{FF2B5EF4-FFF2-40B4-BE49-F238E27FC236}">
                <a16:creationId xmlns:a16="http://schemas.microsoft.com/office/drawing/2014/main" id="{72D2DA94-CEA4-23E3-0CF0-DF2F0F000B25}"/>
              </a:ext>
            </a:extLst>
          </p:cNvPr>
          <p:cNvSpPr>
            <a:spLocks noGrp="1"/>
          </p:cNvSpPr>
          <p:nvPr>
            <p:ph type="body" sz="quarter" idx="10" hasCustomPrompt="1"/>
          </p:nvPr>
        </p:nvSpPr>
        <p:spPr>
          <a:xfrm>
            <a:off x="1168399" y="345168"/>
            <a:ext cx="8729133" cy="523220"/>
          </a:xfrm>
        </p:spPr>
        <p:txBody>
          <a:bodyPr wrap="square" lIns="91440" tIns="45720" rIns="91440" bIns="45720">
            <a:spAutoFit/>
          </a:bodyPr>
          <a:lstStyle>
            <a:lvl1pPr marL="0" indent="0">
              <a:lnSpc>
                <a:spcPct val="100000"/>
              </a:lnSpc>
              <a:spcBef>
                <a:spcPts val="0"/>
              </a:spcBef>
              <a:buNone/>
              <a:defRPr sz="2800" b="1" spc="300">
                <a:solidFill>
                  <a:schemeClr val="accent1"/>
                </a:solidFill>
                <a:latin typeface="微软雅黑" panose="020B0503020204020204" pitchFamily="34" charset="-122"/>
                <a:ea typeface="微软雅黑" panose="020B0503020204020204" pitchFamily="34" charset="-122"/>
              </a:defRPr>
            </a:lvl1pPr>
            <a:lvl2pPr marL="0" indent="0">
              <a:lnSpc>
                <a:spcPct val="100000"/>
              </a:lnSpc>
              <a:spcBef>
                <a:spcPts val="0"/>
              </a:spcBef>
              <a:buNone/>
              <a:defRPr sz="3600" b="1">
                <a:latin typeface="微软雅黑" panose="020B0503020204020204" pitchFamily="34" charset="-122"/>
                <a:ea typeface="微软雅黑" panose="020B0503020204020204" pitchFamily="34" charset="-122"/>
              </a:defRPr>
            </a:lvl2pPr>
            <a:lvl3pPr marL="0" indent="0">
              <a:lnSpc>
                <a:spcPct val="100000"/>
              </a:lnSpc>
              <a:spcBef>
                <a:spcPts val="0"/>
              </a:spcBef>
              <a:buNone/>
              <a:defRPr sz="3600" b="1">
                <a:latin typeface="微软雅黑" panose="020B0503020204020204" pitchFamily="34" charset="-122"/>
                <a:ea typeface="微软雅黑" panose="020B0503020204020204" pitchFamily="34" charset="-122"/>
              </a:defRPr>
            </a:lvl3pPr>
            <a:lvl4pPr marL="0" indent="0">
              <a:lnSpc>
                <a:spcPct val="100000"/>
              </a:lnSpc>
              <a:spcBef>
                <a:spcPts val="0"/>
              </a:spcBef>
              <a:buNone/>
              <a:defRPr sz="3600" b="1">
                <a:latin typeface="微软雅黑" panose="020B0503020204020204" pitchFamily="34" charset="-122"/>
                <a:ea typeface="微软雅黑" panose="020B0503020204020204" pitchFamily="34" charset="-122"/>
              </a:defRPr>
            </a:lvl4pPr>
            <a:lvl5pPr marL="0" indent="0">
              <a:lnSpc>
                <a:spcPct val="100000"/>
              </a:lnSpc>
              <a:spcBef>
                <a:spcPts val="0"/>
              </a:spcBef>
              <a:buNone/>
              <a:defRPr sz="3600" b="1">
                <a:latin typeface="微软雅黑" panose="020B0503020204020204" pitchFamily="34" charset="-122"/>
                <a:ea typeface="微软雅黑" panose="020B0503020204020204" pitchFamily="34" charset="-122"/>
              </a:defRPr>
            </a:lvl5pPr>
          </a:lstStyle>
          <a:p>
            <a:pPr lvl="0"/>
            <a:r>
              <a:rPr lang="zh-CN" altLang="en-US" dirty="0"/>
              <a:t>标题</a:t>
            </a:r>
          </a:p>
        </p:txBody>
      </p:sp>
    </p:spTree>
    <p:extLst>
      <p:ext uri="{BB962C8B-B14F-4D97-AF65-F5344CB8AC3E}">
        <p14:creationId xmlns:p14="http://schemas.microsoft.com/office/powerpoint/2010/main" val="888894868"/>
      </p:ext>
    </p:extLst>
  </p:cSld>
  <p:clrMapOvr>
    <a:masterClrMapping/>
  </p:clrMapOvr>
  <p:extLst>
    <p:ext uri="{DCECCB84-F9BA-43D5-87BE-67443E8EF086}">
      <p15:sldGuideLst xmlns:p15="http://schemas.microsoft.com/office/powerpoint/2012/main">
        <p15:guide id="1" orient="horz" pos="686" userDrawn="1">
          <p15:clr>
            <a:srgbClr val="FBAE40"/>
          </p15:clr>
        </p15:guide>
        <p15:guide id="2" pos="325" userDrawn="1">
          <p15:clr>
            <a:srgbClr val="FBAE40"/>
          </p15:clr>
        </p15:guide>
        <p15:guide id="3" pos="7355" userDrawn="1">
          <p15:clr>
            <a:srgbClr val="FBAE40"/>
          </p15:clr>
        </p15:guide>
        <p15:guide id="4" orient="horz" pos="408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结尾">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8ED73D7-8A68-9AA0-C42F-B1F3CF82AEAA}"/>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1" name="图片 10">
            <a:extLst>
              <a:ext uri="{FF2B5EF4-FFF2-40B4-BE49-F238E27FC236}">
                <a16:creationId xmlns:a16="http://schemas.microsoft.com/office/drawing/2014/main" id="{3F330488-3A21-7EC0-5653-C89090F7C515}"/>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685800" y="694418"/>
            <a:ext cx="3592551" cy="720000"/>
          </a:xfrm>
          <a:prstGeom prst="rect">
            <a:avLst/>
          </a:prstGeom>
        </p:spPr>
      </p:pic>
      <p:sp>
        <p:nvSpPr>
          <p:cNvPr id="4" name="文本框 3">
            <a:extLst>
              <a:ext uri="{FF2B5EF4-FFF2-40B4-BE49-F238E27FC236}">
                <a16:creationId xmlns:a16="http://schemas.microsoft.com/office/drawing/2014/main" id="{1DB1C379-CEBD-7960-335F-0CB1BA542781}"/>
              </a:ext>
            </a:extLst>
          </p:cNvPr>
          <p:cNvSpPr txBox="1"/>
          <p:nvPr userDrawn="1"/>
        </p:nvSpPr>
        <p:spPr>
          <a:xfrm>
            <a:off x="801015" y="3287136"/>
            <a:ext cx="4972964" cy="658368"/>
          </a:xfrm>
          <a:custGeom>
            <a:avLst/>
            <a:gdLst/>
            <a:ahLst/>
            <a:cxnLst/>
            <a:rect l="l" t="t" r="r" b="b"/>
            <a:pathLst>
              <a:path w="4972964" h="658368">
                <a:moveTo>
                  <a:pt x="4390491" y="558698"/>
                </a:moveTo>
                <a:lnTo>
                  <a:pt x="4385919" y="590702"/>
                </a:lnTo>
                <a:lnTo>
                  <a:pt x="4706874" y="590702"/>
                </a:lnTo>
                <a:lnTo>
                  <a:pt x="4711446" y="558698"/>
                </a:lnTo>
                <a:close/>
                <a:moveTo>
                  <a:pt x="4403293" y="466344"/>
                </a:moveTo>
                <a:lnTo>
                  <a:pt x="4398721" y="498348"/>
                </a:lnTo>
                <a:lnTo>
                  <a:pt x="4719675" y="498348"/>
                </a:lnTo>
                <a:lnTo>
                  <a:pt x="4724247" y="466344"/>
                </a:lnTo>
                <a:close/>
                <a:moveTo>
                  <a:pt x="3333597" y="440741"/>
                </a:moveTo>
                <a:lnTo>
                  <a:pt x="3463442" y="440741"/>
                </a:lnTo>
                <a:lnTo>
                  <a:pt x="3435095" y="563270"/>
                </a:lnTo>
                <a:lnTo>
                  <a:pt x="3507333" y="563270"/>
                </a:lnTo>
                <a:lnTo>
                  <a:pt x="3548481" y="523951"/>
                </a:lnTo>
                <a:lnTo>
                  <a:pt x="3530193" y="658368"/>
                </a:lnTo>
                <a:lnTo>
                  <a:pt x="3281476" y="658368"/>
                </a:lnTo>
                <a:close/>
                <a:moveTo>
                  <a:pt x="4416094" y="373989"/>
                </a:moveTo>
                <a:lnTo>
                  <a:pt x="4411523" y="405079"/>
                </a:lnTo>
                <a:lnTo>
                  <a:pt x="4732477" y="405079"/>
                </a:lnTo>
                <a:lnTo>
                  <a:pt x="4737049" y="373989"/>
                </a:lnTo>
                <a:close/>
                <a:moveTo>
                  <a:pt x="1727149" y="332841"/>
                </a:moveTo>
                <a:lnTo>
                  <a:pt x="1722577" y="368503"/>
                </a:lnTo>
                <a:lnTo>
                  <a:pt x="1794814" y="368503"/>
                </a:lnTo>
                <a:lnTo>
                  <a:pt x="1799386" y="332841"/>
                </a:lnTo>
                <a:close/>
                <a:moveTo>
                  <a:pt x="336499" y="332841"/>
                </a:moveTo>
                <a:lnTo>
                  <a:pt x="331927" y="368503"/>
                </a:lnTo>
                <a:lnTo>
                  <a:pt x="404165" y="368503"/>
                </a:lnTo>
                <a:lnTo>
                  <a:pt x="408737" y="332841"/>
                </a:lnTo>
                <a:close/>
                <a:moveTo>
                  <a:pt x="1931974" y="267005"/>
                </a:moveTo>
                <a:lnTo>
                  <a:pt x="2007869" y="267005"/>
                </a:lnTo>
                <a:lnTo>
                  <a:pt x="1989582" y="486461"/>
                </a:lnTo>
                <a:lnTo>
                  <a:pt x="1913686" y="486461"/>
                </a:lnTo>
                <a:close/>
                <a:moveTo>
                  <a:pt x="541324" y="267005"/>
                </a:moveTo>
                <a:lnTo>
                  <a:pt x="617220" y="267005"/>
                </a:lnTo>
                <a:lnTo>
                  <a:pt x="598932" y="486461"/>
                </a:lnTo>
                <a:lnTo>
                  <a:pt x="523037" y="486461"/>
                </a:lnTo>
                <a:close/>
                <a:moveTo>
                  <a:pt x="1741779" y="230429"/>
                </a:moveTo>
                <a:lnTo>
                  <a:pt x="1737207" y="266090"/>
                </a:lnTo>
                <a:lnTo>
                  <a:pt x="1809445" y="266090"/>
                </a:lnTo>
                <a:lnTo>
                  <a:pt x="1814017" y="230429"/>
                </a:lnTo>
                <a:close/>
                <a:moveTo>
                  <a:pt x="351129" y="230429"/>
                </a:moveTo>
                <a:lnTo>
                  <a:pt x="346557" y="266090"/>
                </a:lnTo>
                <a:lnTo>
                  <a:pt x="418795" y="266090"/>
                </a:lnTo>
                <a:lnTo>
                  <a:pt x="423367" y="230429"/>
                </a:lnTo>
                <a:close/>
                <a:moveTo>
                  <a:pt x="1416253" y="169164"/>
                </a:moveTo>
                <a:lnTo>
                  <a:pt x="1603705" y="169164"/>
                </a:lnTo>
                <a:lnTo>
                  <a:pt x="1555242" y="510235"/>
                </a:lnTo>
                <a:lnTo>
                  <a:pt x="1600962" y="488289"/>
                </a:lnTo>
                <a:lnTo>
                  <a:pt x="1587246" y="582473"/>
                </a:lnTo>
                <a:lnTo>
                  <a:pt x="1390650" y="655625"/>
                </a:lnTo>
                <a:lnTo>
                  <a:pt x="1446428" y="257861"/>
                </a:lnTo>
                <a:lnTo>
                  <a:pt x="1403451" y="257861"/>
                </a:lnTo>
                <a:close/>
                <a:moveTo>
                  <a:pt x="25603" y="169164"/>
                </a:moveTo>
                <a:lnTo>
                  <a:pt x="213055" y="169164"/>
                </a:lnTo>
                <a:lnTo>
                  <a:pt x="164592" y="510235"/>
                </a:lnTo>
                <a:lnTo>
                  <a:pt x="210312" y="488289"/>
                </a:lnTo>
                <a:lnTo>
                  <a:pt x="196596" y="582473"/>
                </a:lnTo>
                <a:lnTo>
                  <a:pt x="0" y="655625"/>
                </a:lnTo>
                <a:lnTo>
                  <a:pt x="55778" y="257861"/>
                </a:lnTo>
                <a:lnTo>
                  <a:pt x="12801" y="257861"/>
                </a:lnTo>
                <a:close/>
                <a:moveTo>
                  <a:pt x="3301593" y="138989"/>
                </a:moveTo>
                <a:lnTo>
                  <a:pt x="3425952" y="138989"/>
                </a:lnTo>
                <a:lnTo>
                  <a:pt x="3211982" y="658368"/>
                </a:lnTo>
                <a:lnTo>
                  <a:pt x="3088538" y="658368"/>
                </a:lnTo>
                <a:close/>
                <a:moveTo>
                  <a:pt x="1756410" y="128016"/>
                </a:moveTo>
                <a:lnTo>
                  <a:pt x="1750923" y="163677"/>
                </a:lnTo>
                <a:lnTo>
                  <a:pt x="1823161" y="163677"/>
                </a:lnTo>
                <a:lnTo>
                  <a:pt x="1828647" y="128016"/>
                </a:lnTo>
                <a:close/>
                <a:moveTo>
                  <a:pt x="365760" y="128016"/>
                </a:moveTo>
                <a:lnTo>
                  <a:pt x="360273" y="163677"/>
                </a:lnTo>
                <a:lnTo>
                  <a:pt x="432511" y="163677"/>
                </a:lnTo>
                <a:lnTo>
                  <a:pt x="437997" y="128016"/>
                </a:lnTo>
                <a:close/>
                <a:moveTo>
                  <a:pt x="2867253" y="34747"/>
                </a:moveTo>
                <a:lnTo>
                  <a:pt x="3137916" y="34747"/>
                </a:lnTo>
                <a:lnTo>
                  <a:pt x="3111398" y="224028"/>
                </a:lnTo>
                <a:lnTo>
                  <a:pt x="3018129" y="409651"/>
                </a:lnTo>
                <a:lnTo>
                  <a:pt x="3086709" y="658368"/>
                </a:lnTo>
                <a:lnTo>
                  <a:pt x="2958693" y="658368"/>
                </a:lnTo>
                <a:lnTo>
                  <a:pt x="2935833" y="574243"/>
                </a:lnTo>
                <a:lnTo>
                  <a:pt x="2893771" y="658368"/>
                </a:lnTo>
                <a:lnTo>
                  <a:pt x="2765755" y="658368"/>
                </a:lnTo>
                <a:lnTo>
                  <a:pt x="2891027" y="410565"/>
                </a:lnTo>
                <a:lnTo>
                  <a:pt x="2840736" y="225857"/>
                </a:lnTo>
                <a:lnTo>
                  <a:pt x="2850794" y="156362"/>
                </a:lnTo>
                <a:lnTo>
                  <a:pt x="2964179" y="156362"/>
                </a:lnTo>
                <a:lnTo>
                  <a:pt x="2958693" y="192938"/>
                </a:lnTo>
                <a:lnTo>
                  <a:pt x="2973324" y="246888"/>
                </a:lnTo>
                <a:lnTo>
                  <a:pt x="3002584" y="189281"/>
                </a:lnTo>
                <a:lnTo>
                  <a:pt x="3011728" y="121615"/>
                </a:lnTo>
                <a:lnTo>
                  <a:pt x="2854452" y="121615"/>
                </a:lnTo>
                <a:close/>
                <a:moveTo>
                  <a:pt x="3167176" y="17373"/>
                </a:moveTo>
                <a:lnTo>
                  <a:pt x="3589629" y="17373"/>
                </a:lnTo>
                <a:lnTo>
                  <a:pt x="3533851" y="416966"/>
                </a:lnTo>
                <a:lnTo>
                  <a:pt x="3414064" y="416966"/>
                </a:lnTo>
                <a:lnTo>
                  <a:pt x="3458870" y="99669"/>
                </a:lnTo>
                <a:lnTo>
                  <a:pt x="3280562" y="99669"/>
                </a:lnTo>
                <a:lnTo>
                  <a:pt x="3272332" y="155448"/>
                </a:lnTo>
                <a:lnTo>
                  <a:pt x="3169005" y="416966"/>
                </a:lnTo>
                <a:lnTo>
                  <a:pt x="3111398" y="416966"/>
                </a:lnTo>
                <a:close/>
                <a:moveTo>
                  <a:pt x="1461058" y="17373"/>
                </a:moveTo>
                <a:lnTo>
                  <a:pt x="1591818" y="17373"/>
                </a:lnTo>
                <a:lnTo>
                  <a:pt x="1612849" y="143561"/>
                </a:lnTo>
                <a:lnTo>
                  <a:pt x="1482090" y="143561"/>
                </a:lnTo>
                <a:close/>
                <a:moveTo>
                  <a:pt x="70408" y="17373"/>
                </a:moveTo>
                <a:lnTo>
                  <a:pt x="201168" y="17373"/>
                </a:lnTo>
                <a:lnTo>
                  <a:pt x="222199" y="143561"/>
                </a:lnTo>
                <a:lnTo>
                  <a:pt x="91440" y="143561"/>
                </a:lnTo>
                <a:close/>
                <a:moveTo>
                  <a:pt x="1736293" y="1828"/>
                </a:moveTo>
                <a:lnTo>
                  <a:pt x="1876196" y="1828"/>
                </a:lnTo>
                <a:lnTo>
                  <a:pt x="1841449" y="47549"/>
                </a:lnTo>
                <a:lnTo>
                  <a:pt x="1950262" y="47549"/>
                </a:lnTo>
                <a:lnTo>
                  <a:pt x="1873453" y="596189"/>
                </a:lnTo>
                <a:cubicBezTo>
                  <a:pt x="1872234" y="604723"/>
                  <a:pt x="1869033" y="612648"/>
                  <a:pt x="1863852" y="619963"/>
                </a:cubicBezTo>
                <a:cubicBezTo>
                  <a:pt x="1858670" y="627278"/>
                  <a:pt x="1852269" y="633679"/>
                  <a:pt x="1844649" y="639165"/>
                </a:cubicBezTo>
                <a:cubicBezTo>
                  <a:pt x="1837029" y="644652"/>
                  <a:pt x="1828342" y="648919"/>
                  <a:pt x="1818589" y="651967"/>
                </a:cubicBezTo>
                <a:cubicBezTo>
                  <a:pt x="1808835" y="655015"/>
                  <a:pt x="1798472" y="656539"/>
                  <a:pt x="1787499" y="656539"/>
                </a:cubicBezTo>
                <a:lnTo>
                  <a:pt x="1696974" y="656539"/>
                </a:lnTo>
                <a:lnTo>
                  <a:pt x="1766468" y="571500"/>
                </a:lnTo>
                <a:lnTo>
                  <a:pt x="1781098" y="466344"/>
                </a:lnTo>
                <a:lnTo>
                  <a:pt x="1678686" y="645566"/>
                </a:lnTo>
                <a:lnTo>
                  <a:pt x="1567129" y="645566"/>
                </a:lnTo>
                <a:lnTo>
                  <a:pt x="1681429" y="444398"/>
                </a:lnTo>
                <a:lnTo>
                  <a:pt x="1580845" y="444398"/>
                </a:lnTo>
                <a:lnTo>
                  <a:pt x="1591818" y="368503"/>
                </a:lnTo>
                <a:lnTo>
                  <a:pt x="1617421" y="368503"/>
                </a:lnTo>
                <a:lnTo>
                  <a:pt x="1663141" y="47549"/>
                </a:lnTo>
                <a:lnTo>
                  <a:pt x="1727149" y="47549"/>
                </a:lnTo>
                <a:lnTo>
                  <a:pt x="1750009" y="21031"/>
                </a:lnTo>
                <a:close/>
                <a:moveTo>
                  <a:pt x="345643" y="1828"/>
                </a:moveTo>
                <a:lnTo>
                  <a:pt x="485546" y="1828"/>
                </a:lnTo>
                <a:lnTo>
                  <a:pt x="450799" y="47549"/>
                </a:lnTo>
                <a:lnTo>
                  <a:pt x="559612" y="47549"/>
                </a:lnTo>
                <a:lnTo>
                  <a:pt x="482803" y="596189"/>
                </a:lnTo>
                <a:cubicBezTo>
                  <a:pt x="481584" y="604723"/>
                  <a:pt x="478383" y="612648"/>
                  <a:pt x="473201" y="619963"/>
                </a:cubicBezTo>
                <a:cubicBezTo>
                  <a:pt x="468020" y="627278"/>
                  <a:pt x="461619" y="633679"/>
                  <a:pt x="453999" y="639165"/>
                </a:cubicBezTo>
                <a:cubicBezTo>
                  <a:pt x="446379" y="644652"/>
                  <a:pt x="437693" y="648919"/>
                  <a:pt x="427939" y="651967"/>
                </a:cubicBezTo>
                <a:cubicBezTo>
                  <a:pt x="418185" y="655015"/>
                  <a:pt x="407822" y="656539"/>
                  <a:pt x="396849" y="656539"/>
                </a:cubicBezTo>
                <a:lnTo>
                  <a:pt x="306324" y="656539"/>
                </a:lnTo>
                <a:lnTo>
                  <a:pt x="375818" y="571500"/>
                </a:lnTo>
                <a:lnTo>
                  <a:pt x="390448" y="466344"/>
                </a:lnTo>
                <a:lnTo>
                  <a:pt x="288036" y="645566"/>
                </a:lnTo>
                <a:lnTo>
                  <a:pt x="176479" y="645566"/>
                </a:lnTo>
                <a:lnTo>
                  <a:pt x="290779" y="444398"/>
                </a:lnTo>
                <a:lnTo>
                  <a:pt x="190195" y="444398"/>
                </a:lnTo>
                <a:lnTo>
                  <a:pt x="201168" y="368503"/>
                </a:lnTo>
                <a:lnTo>
                  <a:pt x="226771" y="368503"/>
                </a:lnTo>
                <a:lnTo>
                  <a:pt x="272491" y="47549"/>
                </a:lnTo>
                <a:lnTo>
                  <a:pt x="336499" y="47549"/>
                </a:lnTo>
                <a:lnTo>
                  <a:pt x="359359" y="21031"/>
                </a:lnTo>
                <a:close/>
                <a:moveTo>
                  <a:pt x="2036216" y="914"/>
                </a:moveTo>
                <a:lnTo>
                  <a:pt x="2180691" y="914"/>
                </a:lnTo>
                <a:lnTo>
                  <a:pt x="2161489" y="134417"/>
                </a:lnTo>
                <a:lnTo>
                  <a:pt x="2183434" y="134417"/>
                </a:lnTo>
                <a:lnTo>
                  <a:pt x="2171547" y="215798"/>
                </a:lnTo>
                <a:lnTo>
                  <a:pt x="2150516" y="215798"/>
                </a:lnTo>
                <a:lnTo>
                  <a:pt x="2096566" y="597103"/>
                </a:lnTo>
                <a:cubicBezTo>
                  <a:pt x="2094128" y="614172"/>
                  <a:pt x="2085441" y="628497"/>
                  <a:pt x="2070506" y="640080"/>
                </a:cubicBezTo>
                <a:cubicBezTo>
                  <a:pt x="2055571" y="651662"/>
                  <a:pt x="2038349" y="657453"/>
                  <a:pt x="2018842" y="657453"/>
                </a:cubicBezTo>
                <a:lnTo>
                  <a:pt x="1921916" y="657453"/>
                </a:lnTo>
                <a:lnTo>
                  <a:pt x="1984095" y="572414"/>
                </a:lnTo>
                <a:lnTo>
                  <a:pt x="2034387" y="215798"/>
                </a:lnTo>
                <a:lnTo>
                  <a:pt x="1938375" y="215798"/>
                </a:lnTo>
                <a:lnTo>
                  <a:pt x="1950262" y="134417"/>
                </a:lnTo>
                <a:lnTo>
                  <a:pt x="2045360" y="134417"/>
                </a:lnTo>
                <a:lnTo>
                  <a:pt x="2060905" y="26517"/>
                </a:lnTo>
                <a:close/>
                <a:moveTo>
                  <a:pt x="645566" y="914"/>
                </a:moveTo>
                <a:lnTo>
                  <a:pt x="790041" y="914"/>
                </a:lnTo>
                <a:lnTo>
                  <a:pt x="770839" y="134417"/>
                </a:lnTo>
                <a:lnTo>
                  <a:pt x="792784" y="134417"/>
                </a:lnTo>
                <a:lnTo>
                  <a:pt x="780897" y="215798"/>
                </a:lnTo>
                <a:lnTo>
                  <a:pt x="759866" y="215798"/>
                </a:lnTo>
                <a:lnTo>
                  <a:pt x="705917" y="597103"/>
                </a:lnTo>
                <a:cubicBezTo>
                  <a:pt x="703478" y="614172"/>
                  <a:pt x="694791" y="628497"/>
                  <a:pt x="679856" y="640080"/>
                </a:cubicBezTo>
                <a:cubicBezTo>
                  <a:pt x="664921" y="651662"/>
                  <a:pt x="647700" y="657453"/>
                  <a:pt x="628193" y="657453"/>
                </a:cubicBezTo>
                <a:lnTo>
                  <a:pt x="531266" y="657453"/>
                </a:lnTo>
                <a:lnTo>
                  <a:pt x="593445" y="572414"/>
                </a:lnTo>
                <a:lnTo>
                  <a:pt x="643737" y="215798"/>
                </a:lnTo>
                <a:lnTo>
                  <a:pt x="547725" y="215798"/>
                </a:lnTo>
                <a:lnTo>
                  <a:pt x="559612" y="134417"/>
                </a:lnTo>
                <a:lnTo>
                  <a:pt x="654710" y="134417"/>
                </a:lnTo>
                <a:lnTo>
                  <a:pt x="670255" y="26517"/>
                </a:lnTo>
                <a:close/>
                <a:moveTo>
                  <a:pt x="4972964" y="0"/>
                </a:moveTo>
                <a:lnTo>
                  <a:pt x="4962906" y="69494"/>
                </a:lnTo>
                <a:lnTo>
                  <a:pt x="4660239" y="76809"/>
                </a:lnTo>
                <a:lnTo>
                  <a:pt x="4630978" y="113385"/>
                </a:lnTo>
                <a:lnTo>
                  <a:pt x="4939131" y="113385"/>
                </a:lnTo>
                <a:lnTo>
                  <a:pt x="4929987" y="182880"/>
                </a:lnTo>
                <a:lnTo>
                  <a:pt x="4575200" y="182880"/>
                </a:lnTo>
                <a:lnTo>
                  <a:pt x="4554169" y="208483"/>
                </a:lnTo>
                <a:lnTo>
                  <a:pt x="4943703" y="208483"/>
                </a:lnTo>
                <a:lnTo>
                  <a:pt x="4933645" y="277977"/>
                </a:lnTo>
                <a:lnTo>
                  <a:pt x="4498391" y="277977"/>
                </a:lnTo>
                <a:lnTo>
                  <a:pt x="4477359" y="304495"/>
                </a:lnTo>
                <a:lnTo>
                  <a:pt x="4903470" y="304495"/>
                </a:lnTo>
                <a:lnTo>
                  <a:pt x="4853178" y="658368"/>
                </a:lnTo>
                <a:lnTo>
                  <a:pt x="4219499" y="658368"/>
                </a:lnTo>
                <a:lnTo>
                  <a:pt x="4251502" y="434340"/>
                </a:lnTo>
                <a:lnTo>
                  <a:pt x="4164634" y="434340"/>
                </a:lnTo>
                <a:lnTo>
                  <a:pt x="4289907" y="277977"/>
                </a:lnTo>
                <a:lnTo>
                  <a:pt x="4203954" y="277977"/>
                </a:lnTo>
                <a:lnTo>
                  <a:pt x="4214012" y="208483"/>
                </a:lnTo>
                <a:lnTo>
                  <a:pt x="4345686" y="208483"/>
                </a:lnTo>
                <a:lnTo>
                  <a:pt x="4366717" y="182880"/>
                </a:lnTo>
                <a:lnTo>
                  <a:pt x="4235043" y="182880"/>
                </a:lnTo>
                <a:lnTo>
                  <a:pt x="4244187" y="113385"/>
                </a:lnTo>
                <a:lnTo>
                  <a:pt x="4422495" y="113385"/>
                </a:lnTo>
                <a:lnTo>
                  <a:pt x="4448099" y="82296"/>
                </a:lnTo>
                <a:lnTo>
                  <a:pt x="4230471" y="86868"/>
                </a:lnTo>
                <a:lnTo>
                  <a:pt x="4240530" y="17373"/>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7200" dirty="0">
              <a:solidFill>
                <a:schemeClr val="accent1"/>
              </a:solidFill>
              <a:latin typeface="优设标题黑" panose="00000500000000000000" pitchFamily="2" charset="-122"/>
              <a:ea typeface="优设标题黑" panose="00000500000000000000" pitchFamily="2" charset="-122"/>
            </a:endParaRPr>
          </a:p>
        </p:txBody>
      </p:sp>
      <p:sp>
        <p:nvSpPr>
          <p:cNvPr id="8" name="文本框 7">
            <a:extLst>
              <a:ext uri="{FF2B5EF4-FFF2-40B4-BE49-F238E27FC236}">
                <a16:creationId xmlns:a16="http://schemas.microsoft.com/office/drawing/2014/main" id="{33755FC4-46AE-A493-AAE0-15D11614A05B}"/>
              </a:ext>
            </a:extLst>
          </p:cNvPr>
          <p:cNvSpPr txBox="1"/>
          <p:nvPr userDrawn="1"/>
        </p:nvSpPr>
        <p:spPr>
          <a:xfrm>
            <a:off x="777239" y="4243552"/>
            <a:ext cx="4886706" cy="260909"/>
          </a:xfrm>
          <a:custGeom>
            <a:avLst/>
            <a:gdLst/>
            <a:ahLst/>
            <a:cxnLst/>
            <a:rect l="l" t="t" r="r" b="b"/>
            <a:pathLst>
              <a:path w="4886706" h="260909">
                <a:moveTo>
                  <a:pt x="2425979" y="28651"/>
                </a:moveTo>
                <a:lnTo>
                  <a:pt x="2415616" y="128321"/>
                </a:lnTo>
                <a:lnTo>
                  <a:pt x="2513457" y="128321"/>
                </a:lnTo>
                <a:lnTo>
                  <a:pt x="2523820" y="28651"/>
                </a:lnTo>
                <a:close/>
                <a:moveTo>
                  <a:pt x="2159280" y="28651"/>
                </a:moveTo>
                <a:lnTo>
                  <a:pt x="2137944" y="232562"/>
                </a:lnTo>
                <a:lnTo>
                  <a:pt x="2236089" y="232562"/>
                </a:lnTo>
                <a:lnTo>
                  <a:pt x="2257425" y="28651"/>
                </a:lnTo>
                <a:close/>
                <a:moveTo>
                  <a:pt x="3335503" y="26213"/>
                </a:moveTo>
                <a:lnTo>
                  <a:pt x="3277895" y="167335"/>
                </a:lnTo>
                <a:lnTo>
                  <a:pt x="3363240" y="167335"/>
                </a:lnTo>
                <a:close/>
                <a:moveTo>
                  <a:pt x="649453" y="26213"/>
                </a:moveTo>
                <a:lnTo>
                  <a:pt x="591845" y="167335"/>
                </a:lnTo>
                <a:lnTo>
                  <a:pt x="677190" y="167335"/>
                </a:lnTo>
                <a:close/>
                <a:moveTo>
                  <a:pt x="4732782" y="0"/>
                </a:moveTo>
                <a:lnTo>
                  <a:pt x="4886706" y="0"/>
                </a:lnTo>
                <a:lnTo>
                  <a:pt x="4876038" y="28651"/>
                </a:lnTo>
                <a:lnTo>
                  <a:pt x="4759605" y="28651"/>
                </a:lnTo>
                <a:lnTo>
                  <a:pt x="4738269" y="232562"/>
                </a:lnTo>
                <a:lnTo>
                  <a:pt x="4836414" y="232562"/>
                </a:lnTo>
                <a:lnTo>
                  <a:pt x="4845863" y="141732"/>
                </a:lnTo>
                <a:lnTo>
                  <a:pt x="4812030" y="141732"/>
                </a:lnTo>
                <a:lnTo>
                  <a:pt x="4807458" y="113081"/>
                </a:lnTo>
                <a:lnTo>
                  <a:pt x="4878781" y="113081"/>
                </a:lnTo>
                <a:lnTo>
                  <a:pt x="4863237" y="260909"/>
                </a:lnTo>
                <a:lnTo>
                  <a:pt x="4705350" y="260909"/>
                </a:lnTo>
                <a:lnTo>
                  <a:pt x="4708093" y="232562"/>
                </a:lnTo>
                <a:lnTo>
                  <a:pt x="4708398" y="232562"/>
                </a:lnTo>
                <a:lnTo>
                  <a:pt x="4729734" y="28651"/>
                </a:lnTo>
                <a:close/>
                <a:moveTo>
                  <a:pt x="4456252" y="0"/>
                </a:moveTo>
                <a:lnTo>
                  <a:pt x="4494657" y="0"/>
                </a:lnTo>
                <a:lnTo>
                  <a:pt x="4589450" y="210921"/>
                </a:lnTo>
                <a:lnTo>
                  <a:pt x="4611701" y="0"/>
                </a:lnTo>
                <a:lnTo>
                  <a:pt x="4641571" y="0"/>
                </a:lnTo>
                <a:lnTo>
                  <a:pt x="4614139" y="260909"/>
                </a:lnTo>
                <a:lnTo>
                  <a:pt x="4580001" y="260909"/>
                </a:lnTo>
                <a:lnTo>
                  <a:pt x="4481856" y="42367"/>
                </a:lnTo>
                <a:lnTo>
                  <a:pt x="4458996" y="260909"/>
                </a:lnTo>
                <a:lnTo>
                  <a:pt x="4429125" y="260909"/>
                </a:lnTo>
                <a:close/>
                <a:moveTo>
                  <a:pt x="4313682" y="0"/>
                </a:moveTo>
                <a:lnTo>
                  <a:pt x="4343553" y="0"/>
                </a:lnTo>
                <a:lnTo>
                  <a:pt x="4316121" y="260909"/>
                </a:lnTo>
                <a:lnTo>
                  <a:pt x="4286250" y="260909"/>
                </a:lnTo>
                <a:close/>
                <a:moveTo>
                  <a:pt x="4046982" y="0"/>
                </a:moveTo>
                <a:lnTo>
                  <a:pt x="4076852" y="0"/>
                </a:lnTo>
                <a:lnTo>
                  <a:pt x="4064965" y="113081"/>
                </a:lnTo>
                <a:lnTo>
                  <a:pt x="4162806" y="113081"/>
                </a:lnTo>
                <a:lnTo>
                  <a:pt x="4174693" y="0"/>
                </a:lnTo>
                <a:lnTo>
                  <a:pt x="4204564" y="0"/>
                </a:lnTo>
                <a:lnTo>
                  <a:pt x="4177132" y="260909"/>
                </a:lnTo>
                <a:lnTo>
                  <a:pt x="4147261" y="260909"/>
                </a:lnTo>
                <a:lnTo>
                  <a:pt x="4159758" y="141732"/>
                </a:lnTo>
                <a:lnTo>
                  <a:pt x="4061917" y="141732"/>
                </a:lnTo>
                <a:lnTo>
                  <a:pt x="4049420" y="260909"/>
                </a:lnTo>
                <a:lnTo>
                  <a:pt x="4019550" y="260909"/>
                </a:lnTo>
                <a:lnTo>
                  <a:pt x="4032047" y="141732"/>
                </a:lnTo>
                <a:lnTo>
                  <a:pt x="4034790" y="114909"/>
                </a:lnTo>
                <a:close/>
                <a:moveTo>
                  <a:pt x="3779977" y="0"/>
                </a:moveTo>
                <a:lnTo>
                  <a:pt x="3938169" y="0"/>
                </a:lnTo>
                <a:lnTo>
                  <a:pt x="3935120" y="28651"/>
                </a:lnTo>
                <a:lnTo>
                  <a:pt x="3806800" y="28651"/>
                </a:lnTo>
                <a:lnTo>
                  <a:pt x="3785464" y="232562"/>
                </a:lnTo>
                <a:lnTo>
                  <a:pt x="3914089" y="232562"/>
                </a:lnTo>
                <a:lnTo>
                  <a:pt x="3903421" y="260909"/>
                </a:lnTo>
                <a:lnTo>
                  <a:pt x="3752850" y="260909"/>
                </a:lnTo>
                <a:close/>
                <a:moveTo>
                  <a:pt x="3498723" y="0"/>
                </a:moveTo>
                <a:lnTo>
                  <a:pt x="3682518" y="0"/>
                </a:lnTo>
                <a:lnTo>
                  <a:pt x="3679469" y="28651"/>
                </a:lnTo>
                <a:lnTo>
                  <a:pt x="3602355" y="28651"/>
                </a:lnTo>
                <a:lnTo>
                  <a:pt x="3577971" y="260909"/>
                </a:lnTo>
                <a:lnTo>
                  <a:pt x="3548101" y="260909"/>
                </a:lnTo>
                <a:lnTo>
                  <a:pt x="3572485" y="28651"/>
                </a:lnTo>
                <a:lnTo>
                  <a:pt x="3495675" y="28651"/>
                </a:lnTo>
                <a:close/>
                <a:moveTo>
                  <a:pt x="3316300" y="0"/>
                </a:moveTo>
                <a:lnTo>
                  <a:pt x="3360192" y="0"/>
                </a:lnTo>
                <a:lnTo>
                  <a:pt x="3411703" y="260909"/>
                </a:lnTo>
                <a:lnTo>
                  <a:pt x="3381832" y="260909"/>
                </a:lnTo>
                <a:lnTo>
                  <a:pt x="3369031" y="195986"/>
                </a:lnTo>
                <a:lnTo>
                  <a:pt x="3266313" y="195986"/>
                </a:lnTo>
                <a:lnTo>
                  <a:pt x="3239795" y="260909"/>
                </a:lnTo>
                <a:lnTo>
                  <a:pt x="3209925" y="260909"/>
                </a:lnTo>
                <a:close/>
                <a:moveTo>
                  <a:pt x="2857500" y="0"/>
                </a:moveTo>
                <a:lnTo>
                  <a:pt x="2887370" y="0"/>
                </a:lnTo>
                <a:lnTo>
                  <a:pt x="2918460" y="207873"/>
                </a:lnTo>
                <a:lnTo>
                  <a:pt x="2988869" y="0"/>
                </a:lnTo>
                <a:lnTo>
                  <a:pt x="3018739" y="0"/>
                </a:lnTo>
                <a:lnTo>
                  <a:pt x="3048305" y="207873"/>
                </a:lnTo>
                <a:lnTo>
                  <a:pt x="3120238" y="0"/>
                </a:lnTo>
                <a:lnTo>
                  <a:pt x="3150108" y="0"/>
                </a:lnTo>
                <a:lnTo>
                  <a:pt x="3059887" y="260909"/>
                </a:lnTo>
                <a:lnTo>
                  <a:pt x="3026054" y="260909"/>
                </a:lnTo>
                <a:lnTo>
                  <a:pt x="2997708" y="62179"/>
                </a:lnTo>
                <a:lnTo>
                  <a:pt x="2930347" y="260909"/>
                </a:lnTo>
                <a:lnTo>
                  <a:pt x="2896515" y="260909"/>
                </a:lnTo>
                <a:close/>
                <a:moveTo>
                  <a:pt x="2399157" y="0"/>
                </a:moveTo>
                <a:lnTo>
                  <a:pt x="2556739" y="0"/>
                </a:lnTo>
                <a:lnTo>
                  <a:pt x="2543327" y="128321"/>
                </a:lnTo>
                <a:lnTo>
                  <a:pt x="2540279" y="156667"/>
                </a:lnTo>
                <a:lnTo>
                  <a:pt x="2507361" y="156667"/>
                </a:lnTo>
                <a:lnTo>
                  <a:pt x="2535403" y="260909"/>
                </a:lnTo>
                <a:lnTo>
                  <a:pt x="2505532" y="260909"/>
                </a:lnTo>
                <a:lnTo>
                  <a:pt x="2477491" y="156667"/>
                </a:lnTo>
                <a:lnTo>
                  <a:pt x="2412568" y="156667"/>
                </a:lnTo>
                <a:lnTo>
                  <a:pt x="2401595" y="260909"/>
                </a:lnTo>
                <a:lnTo>
                  <a:pt x="2371725" y="260909"/>
                </a:lnTo>
                <a:lnTo>
                  <a:pt x="2396109" y="28651"/>
                </a:lnTo>
                <a:close/>
                <a:moveTo>
                  <a:pt x="2132457" y="0"/>
                </a:moveTo>
                <a:lnTo>
                  <a:pt x="2290344" y="0"/>
                </a:lnTo>
                <a:lnTo>
                  <a:pt x="2262911" y="260909"/>
                </a:lnTo>
                <a:lnTo>
                  <a:pt x="2105025" y="260909"/>
                </a:lnTo>
                <a:lnTo>
                  <a:pt x="2129409" y="28651"/>
                </a:lnTo>
                <a:close/>
                <a:moveTo>
                  <a:pt x="1865757" y="0"/>
                </a:moveTo>
                <a:lnTo>
                  <a:pt x="2019681" y="0"/>
                </a:lnTo>
                <a:lnTo>
                  <a:pt x="2009318" y="28651"/>
                </a:lnTo>
                <a:lnTo>
                  <a:pt x="1892580" y="28651"/>
                </a:lnTo>
                <a:lnTo>
                  <a:pt x="1883740" y="112471"/>
                </a:lnTo>
                <a:lnTo>
                  <a:pt x="1993468" y="112471"/>
                </a:lnTo>
                <a:lnTo>
                  <a:pt x="1990420" y="141122"/>
                </a:lnTo>
                <a:lnTo>
                  <a:pt x="1880692" y="141122"/>
                </a:lnTo>
                <a:lnTo>
                  <a:pt x="1868196" y="260909"/>
                </a:lnTo>
                <a:lnTo>
                  <a:pt x="1838325" y="260909"/>
                </a:lnTo>
                <a:lnTo>
                  <a:pt x="1853260" y="119177"/>
                </a:lnTo>
                <a:lnTo>
                  <a:pt x="1853870" y="112471"/>
                </a:lnTo>
                <a:lnTo>
                  <a:pt x="1862709" y="28651"/>
                </a:lnTo>
                <a:close/>
                <a:moveTo>
                  <a:pt x="1386459" y="0"/>
                </a:moveTo>
                <a:lnTo>
                  <a:pt x="1544346" y="0"/>
                </a:lnTo>
                <a:lnTo>
                  <a:pt x="1541298" y="28651"/>
                </a:lnTo>
                <a:lnTo>
                  <a:pt x="1413282" y="28651"/>
                </a:lnTo>
                <a:lnTo>
                  <a:pt x="1404747" y="110947"/>
                </a:lnTo>
                <a:lnTo>
                  <a:pt x="1532763" y="110947"/>
                </a:lnTo>
                <a:lnTo>
                  <a:pt x="1519962" y="232562"/>
                </a:lnTo>
                <a:lnTo>
                  <a:pt x="1516914" y="260909"/>
                </a:lnTo>
                <a:lnTo>
                  <a:pt x="1366647" y="260909"/>
                </a:lnTo>
                <a:lnTo>
                  <a:pt x="1362075" y="232562"/>
                </a:lnTo>
                <a:lnTo>
                  <a:pt x="1490091" y="232562"/>
                </a:lnTo>
                <a:lnTo>
                  <a:pt x="1499845" y="139598"/>
                </a:lnTo>
                <a:lnTo>
                  <a:pt x="1371829" y="139598"/>
                </a:lnTo>
                <a:close/>
                <a:moveTo>
                  <a:pt x="1248690" y="0"/>
                </a:moveTo>
                <a:lnTo>
                  <a:pt x="1283437" y="0"/>
                </a:lnTo>
                <a:lnTo>
                  <a:pt x="1179500" y="128016"/>
                </a:lnTo>
                <a:lnTo>
                  <a:pt x="1260577" y="260909"/>
                </a:lnTo>
                <a:lnTo>
                  <a:pt x="1226134" y="260909"/>
                </a:lnTo>
                <a:lnTo>
                  <a:pt x="1144753" y="128016"/>
                </a:lnTo>
                <a:close/>
                <a:moveTo>
                  <a:pt x="1122807" y="0"/>
                </a:moveTo>
                <a:lnTo>
                  <a:pt x="1152677" y="0"/>
                </a:lnTo>
                <a:lnTo>
                  <a:pt x="1125246" y="260909"/>
                </a:lnTo>
                <a:lnTo>
                  <a:pt x="1095375" y="260909"/>
                </a:lnTo>
                <a:close/>
                <a:moveTo>
                  <a:pt x="846277" y="0"/>
                </a:moveTo>
                <a:lnTo>
                  <a:pt x="884682" y="0"/>
                </a:lnTo>
                <a:lnTo>
                  <a:pt x="979475" y="210921"/>
                </a:lnTo>
                <a:lnTo>
                  <a:pt x="1001725" y="0"/>
                </a:lnTo>
                <a:lnTo>
                  <a:pt x="1031596" y="0"/>
                </a:lnTo>
                <a:lnTo>
                  <a:pt x="1004164" y="260909"/>
                </a:lnTo>
                <a:lnTo>
                  <a:pt x="970026" y="260909"/>
                </a:lnTo>
                <a:lnTo>
                  <a:pt x="871881" y="42367"/>
                </a:lnTo>
                <a:lnTo>
                  <a:pt x="849020" y="260909"/>
                </a:lnTo>
                <a:lnTo>
                  <a:pt x="819150" y="260909"/>
                </a:lnTo>
                <a:close/>
                <a:moveTo>
                  <a:pt x="630250" y="0"/>
                </a:moveTo>
                <a:lnTo>
                  <a:pt x="674142" y="0"/>
                </a:lnTo>
                <a:lnTo>
                  <a:pt x="725653" y="260909"/>
                </a:lnTo>
                <a:lnTo>
                  <a:pt x="695782" y="260909"/>
                </a:lnTo>
                <a:lnTo>
                  <a:pt x="682981" y="195986"/>
                </a:lnTo>
                <a:lnTo>
                  <a:pt x="580263" y="195986"/>
                </a:lnTo>
                <a:lnTo>
                  <a:pt x="553746" y="260909"/>
                </a:lnTo>
                <a:lnTo>
                  <a:pt x="523875" y="260909"/>
                </a:lnTo>
                <a:close/>
                <a:moveTo>
                  <a:pt x="284607" y="0"/>
                </a:moveTo>
                <a:lnTo>
                  <a:pt x="314478" y="0"/>
                </a:lnTo>
                <a:lnTo>
                  <a:pt x="302591" y="113081"/>
                </a:lnTo>
                <a:lnTo>
                  <a:pt x="400431" y="113081"/>
                </a:lnTo>
                <a:lnTo>
                  <a:pt x="412319" y="0"/>
                </a:lnTo>
                <a:lnTo>
                  <a:pt x="442189" y="0"/>
                </a:lnTo>
                <a:lnTo>
                  <a:pt x="414757" y="260909"/>
                </a:lnTo>
                <a:lnTo>
                  <a:pt x="384887" y="260909"/>
                </a:lnTo>
                <a:lnTo>
                  <a:pt x="397383" y="141732"/>
                </a:lnTo>
                <a:lnTo>
                  <a:pt x="299543" y="141732"/>
                </a:lnTo>
                <a:lnTo>
                  <a:pt x="287046" y="260909"/>
                </a:lnTo>
                <a:lnTo>
                  <a:pt x="257175" y="260909"/>
                </a:lnTo>
                <a:lnTo>
                  <a:pt x="269672" y="141732"/>
                </a:lnTo>
                <a:lnTo>
                  <a:pt x="272415" y="114909"/>
                </a:lnTo>
                <a:close/>
                <a:moveTo>
                  <a:pt x="3048" y="0"/>
                </a:moveTo>
                <a:lnTo>
                  <a:pt x="186843" y="0"/>
                </a:lnTo>
                <a:lnTo>
                  <a:pt x="183795" y="28651"/>
                </a:lnTo>
                <a:lnTo>
                  <a:pt x="106680" y="28651"/>
                </a:lnTo>
                <a:lnTo>
                  <a:pt x="82296" y="260909"/>
                </a:lnTo>
                <a:lnTo>
                  <a:pt x="52426" y="260909"/>
                </a:lnTo>
                <a:lnTo>
                  <a:pt x="76810" y="28651"/>
                </a:lnTo>
                <a:lnTo>
                  <a:pt x="0" y="28651"/>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latin typeface="字体圈欣意冠黑体" panose="00000500000000000000" pitchFamily="2" charset="-122"/>
              <a:ea typeface="字体圈欣意冠黑体" panose="00000500000000000000" pitchFamily="2" charset="-122"/>
            </a:endParaRPr>
          </a:p>
        </p:txBody>
      </p:sp>
    </p:spTree>
    <p:extLst>
      <p:ext uri="{BB962C8B-B14F-4D97-AF65-F5344CB8AC3E}">
        <p14:creationId xmlns:p14="http://schemas.microsoft.com/office/powerpoint/2010/main" val="1556764663"/>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6C62575-06CE-0ABD-AD21-AF9B0F547C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0099933-0B58-83F1-7D89-474219BB27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58DCBDC-C3BF-862D-46DB-8AE74E2EA5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060E12-E894-4E6F-8EF9-F3DECA2EE1F7}" type="datetimeFigureOut">
              <a:rPr lang="zh-CN" altLang="en-US" smtClean="0"/>
              <a:t>2022/11/28</a:t>
            </a:fld>
            <a:endParaRPr lang="zh-CN" altLang="en-US"/>
          </a:p>
        </p:txBody>
      </p:sp>
      <p:sp>
        <p:nvSpPr>
          <p:cNvPr id="5" name="页脚占位符 4">
            <a:extLst>
              <a:ext uri="{FF2B5EF4-FFF2-40B4-BE49-F238E27FC236}">
                <a16:creationId xmlns:a16="http://schemas.microsoft.com/office/drawing/2014/main" id="{C25A4656-3AF3-4828-7C38-0B9089F2E3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D79A819-43F6-B897-36F0-E2F240E08F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EA6CCE-5D0C-4EC0-828D-7F139D8C9970}" type="slidenum">
              <a:rPr lang="zh-CN" altLang="en-US" smtClean="0"/>
              <a:t>‹#›</a:t>
            </a:fld>
            <a:endParaRPr lang="zh-CN" altLang="en-US"/>
          </a:p>
        </p:txBody>
      </p:sp>
    </p:spTree>
    <p:extLst>
      <p:ext uri="{BB962C8B-B14F-4D97-AF65-F5344CB8AC3E}">
        <p14:creationId xmlns:p14="http://schemas.microsoft.com/office/powerpoint/2010/main" val="35571178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oleObject" Target="../embeddings/oleObject15.bin"/><Relationship Id="rId7" Type="http://schemas.openxmlformats.org/officeDocument/2006/relationships/oleObject" Target="../embeddings/oleObject17.bin"/><Relationship Id="rId12" Type="http://schemas.openxmlformats.org/officeDocument/2006/relationships/image" Target="../media/image28.wmf"/><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image" Target="../media/image25.wmf"/><Relationship Id="rId11" Type="http://schemas.openxmlformats.org/officeDocument/2006/relationships/oleObject" Target="../embeddings/oleObject19.bin"/><Relationship Id="rId5" Type="http://schemas.openxmlformats.org/officeDocument/2006/relationships/oleObject" Target="../embeddings/oleObject16.bin"/><Relationship Id="rId10" Type="http://schemas.openxmlformats.org/officeDocument/2006/relationships/image" Target="../media/image27.wmf"/><Relationship Id="rId4" Type="http://schemas.openxmlformats.org/officeDocument/2006/relationships/image" Target="../media/image24.wmf"/><Relationship Id="rId9" Type="http://schemas.openxmlformats.org/officeDocument/2006/relationships/oleObject" Target="../embeddings/oleObject18.bin"/></Relationships>
</file>

<file path=ppt/slides/_rels/slide11.xml.rels><?xml version="1.0" encoding="UTF-8" standalone="yes"?>
<Relationships xmlns="http://schemas.openxmlformats.org/package/2006/relationships"><Relationship Id="rId8" Type="http://schemas.openxmlformats.org/officeDocument/2006/relationships/image" Target="../media/image12.wmf"/><Relationship Id="rId13" Type="http://schemas.openxmlformats.org/officeDocument/2006/relationships/oleObject" Target="../embeddings/oleObject25.bin"/><Relationship Id="rId3" Type="http://schemas.openxmlformats.org/officeDocument/2006/relationships/oleObject" Target="../embeddings/oleObject20.bin"/><Relationship Id="rId7" Type="http://schemas.openxmlformats.org/officeDocument/2006/relationships/oleObject" Target="../embeddings/oleObject22.bin"/><Relationship Id="rId12" Type="http://schemas.openxmlformats.org/officeDocument/2006/relationships/image" Target="../media/image30.wmf"/><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image" Target="../media/image29.wmf"/><Relationship Id="rId11" Type="http://schemas.openxmlformats.org/officeDocument/2006/relationships/oleObject" Target="../embeddings/oleObject24.bin"/><Relationship Id="rId5" Type="http://schemas.openxmlformats.org/officeDocument/2006/relationships/oleObject" Target="../embeddings/oleObject21.bin"/><Relationship Id="rId10" Type="http://schemas.openxmlformats.org/officeDocument/2006/relationships/image" Target="../media/image8.wmf"/><Relationship Id="rId4" Type="http://schemas.openxmlformats.org/officeDocument/2006/relationships/image" Target="../media/image23.wmf"/><Relationship Id="rId9" Type="http://schemas.openxmlformats.org/officeDocument/2006/relationships/oleObject" Target="../embeddings/oleObject23.bin"/><Relationship Id="rId14" Type="http://schemas.openxmlformats.org/officeDocument/2006/relationships/image" Target="../media/image31.wmf"/></Relationships>
</file>

<file path=ppt/slides/_rels/slide12.xml.rels><?xml version="1.0" encoding="UTF-8" standalone="yes"?>
<Relationships xmlns="http://schemas.openxmlformats.org/package/2006/relationships"><Relationship Id="rId8" Type="http://schemas.openxmlformats.org/officeDocument/2006/relationships/image" Target="../media/image34.wmf"/><Relationship Id="rId3" Type="http://schemas.openxmlformats.org/officeDocument/2006/relationships/oleObject" Target="../embeddings/oleObject26.bin"/><Relationship Id="rId7" Type="http://schemas.openxmlformats.org/officeDocument/2006/relationships/oleObject" Target="../embeddings/oleObject28.bin"/><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image" Target="../media/image33.wmf"/><Relationship Id="rId5" Type="http://schemas.openxmlformats.org/officeDocument/2006/relationships/oleObject" Target="../embeddings/oleObject27.bin"/><Relationship Id="rId10" Type="http://schemas.openxmlformats.org/officeDocument/2006/relationships/image" Target="../media/image35.wmf"/><Relationship Id="rId4" Type="http://schemas.openxmlformats.org/officeDocument/2006/relationships/image" Target="../media/image32.wmf"/><Relationship Id="rId9" Type="http://schemas.openxmlformats.org/officeDocument/2006/relationships/oleObject" Target="../embeddings/oleObject29.bin"/></Relationships>
</file>

<file path=ppt/slides/_rels/slide13.xml.rels><?xml version="1.0" encoding="UTF-8" standalone="yes"?>
<Relationships xmlns="http://schemas.openxmlformats.org/package/2006/relationships"><Relationship Id="rId8" Type="http://schemas.openxmlformats.org/officeDocument/2006/relationships/image" Target="../media/image38.wmf"/><Relationship Id="rId3" Type="http://schemas.openxmlformats.org/officeDocument/2006/relationships/oleObject" Target="../embeddings/oleObject30.bin"/><Relationship Id="rId7" Type="http://schemas.openxmlformats.org/officeDocument/2006/relationships/oleObject" Target="../embeddings/oleObject32.bin"/><Relationship Id="rId2" Type="http://schemas.openxmlformats.org/officeDocument/2006/relationships/slideLayout" Target="../slideLayouts/slideLayout4.xml"/><Relationship Id="rId1" Type="http://schemas.openxmlformats.org/officeDocument/2006/relationships/vmlDrawing" Target="../drawings/vmlDrawing8.vml"/><Relationship Id="rId6" Type="http://schemas.openxmlformats.org/officeDocument/2006/relationships/image" Target="../media/image37.wmf"/><Relationship Id="rId5" Type="http://schemas.openxmlformats.org/officeDocument/2006/relationships/oleObject" Target="../embeddings/oleObject31.bin"/><Relationship Id="rId10" Type="http://schemas.openxmlformats.org/officeDocument/2006/relationships/image" Target="../media/image39.wmf"/><Relationship Id="rId4" Type="http://schemas.openxmlformats.org/officeDocument/2006/relationships/image" Target="../media/image36.wmf"/><Relationship Id="rId9" Type="http://schemas.openxmlformats.org/officeDocument/2006/relationships/oleObject" Target="../embeddings/oleObject33.bin"/></Relationships>
</file>

<file path=ppt/slides/_rels/slide14.xml.rels><?xml version="1.0" encoding="UTF-8" standalone="yes"?>
<Relationships xmlns="http://schemas.openxmlformats.org/package/2006/relationships"><Relationship Id="rId8" Type="http://schemas.openxmlformats.org/officeDocument/2006/relationships/image" Target="../media/image42.wmf"/><Relationship Id="rId3" Type="http://schemas.openxmlformats.org/officeDocument/2006/relationships/oleObject" Target="../embeddings/oleObject34.bin"/><Relationship Id="rId7" Type="http://schemas.openxmlformats.org/officeDocument/2006/relationships/oleObject" Target="../embeddings/oleObject36.bin"/><Relationship Id="rId2" Type="http://schemas.openxmlformats.org/officeDocument/2006/relationships/slideLayout" Target="../slideLayouts/slideLayout4.xml"/><Relationship Id="rId1" Type="http://schemas.openxmlformats.org/officeDocument/2006/relationships/vmlDrawing" Target="../drawings/vmlDrawing9.vml"/><Relationship Id="rId6" Type="http://schemas.openxmlformats.org/officeDocument/2006/relationships/image" Target="../media/image41.wmf"/><Relationship Id="rId5" Type="http://schemas.openxmlformats.org/officeDocument/2006/relationships/oleObject" Target="../embeddings/oleObject35.bin"/><Relationship Id="rId10" Type="http://schemas.microsoft.com/office/2007/relationships/hdphoto" Target="../media/hdphoto2.wdp"/><Relationship Id="rId4" Type="http://schemas.openxmlformats.org/officeDocument/2006/relationships/image" Target="../media/image40.wmf"/><Relationship Id="rId9" Type="http://schemas.openxmlformats.org/officeDocument/2006/relationships/image" Target="../media/image43.png"/></Relationships>
</file>

<file path=ppt/slides/_rels/slide15.xml.rels><?xml version="1.0" encoding="UTF-8" standalone="yes"?>
<Relationships xmlns="http://schemas.openxmlformats.org/package/2006/relationships"><Relationship Id="rId8" Type="http://schemas.openxmlformats.org/officeDocument/2006/relationships/image" Target="../media/image46.wmf"/><Relationship Id="rId13" Type="http://schemas.openxmlformats.org/officeDocument/2006/relationships/oleObject" Target="../embeddings/oleObject42.bin"/><Relationship Id="rId18" Type="http://schemas.openxmlformats.org/officeDocument/2006/relationships/image" Target="../media/image51.wmf"/><Relationship Id="rId3" Type="http://schemas.openxmlformats.org/officeDocument/2006/relationships/oleObject" Target="../embeddings/oleObject37.bin"/><Relationship Id="rId21" Type="http://schemas.openxmlformats.org/officeDocument/2006/relationships/image" Target="../media/image53.png"/><Relationship Id="rId7" Type="http://schemas.openxmlformats.org/officeDocument/2006/relationships/oleObject" Target="../embeddings/oleObject39.bin"/><Relationship Id="rId12" Type="http://schemas.openxmlformats.org/officeDocument/2006/relationships/image" Target="../media/image48.wmf"/><Relationship Id="rId17" Type="http://schemas.openxmlformats.org/officeDocument/2006/relationships/oleObject" Target="../embeddings/oleObject44.bin"/><Relationship Id="rId2" Type="http://schemas.openxmlformats.org/officeDocument/2006/relationships/slideLayout" Target="../slideLayouts/slideLayout4.xml"/><Relationship Id="rId16" Type="http://schemas.openxmlformats.org/officeDocument/2006/relationships/image" Target="../media/image50.wmf"/><Relationship Id="rId20" Type="http://schemas.openxmlformats.org/officeDocument/2006/relationships/image" Target="../media/image52.wmf"/><Relationship Id="rId1" Type="http://schemas.openxmlformats.org/officeDocument/2006/relationships/vmlDrawing" Target="../drawings/vmlDrawing10.vml"/><Relationship Id="rId6" Type="http://schemas.openxmlformats.org/officeDocument/2006/relationships/image" Target="../media/image45.wmf"/><Relationship Id="rId11" Type="http://schemas.openxmlformats.org/officeDocument/2006/relationships/oleObject" Target="../embeddings/oleObject41.bin"/><Relationship Id="rId5" Type="http://schemas.openxmlformats.org/officeDocument/2006/relationships/oleObject" Target="../embeddings/oleObject38.bin"/><Relationship Id="rId15" Type="http://schemas.openxmlformats.org/officeDocument/2006/relationships/oleObject" Target="../embeddings/oleObject43.bin"/><Relationship Id="rId10" Type="http://schemas.openxmlformats.org/officeDocument/2006/relationships/image" Target="../media/image47.wmf"/><Relationship Id="rId19" Type="http://schemas.openxmlformats.org/officeDocument/2006/relationships/oleObject" Target="../embeddings/oleObject45.bin"/><Relationship Id="rId4" Type="http://schemas.openxmlformats.org/officeDocument/2006/relationships/image" Target="../media/image44.wmf"/><Relationship Id="rId9" Type="http://schemas.openxmlformats.org/officeDocument/2006/relationships/oleObject" Target="../embeddings/oleObject40.bin"/><Relationship Id="rId14" Type="http://schemas.openxmlformats.org/officeDocument/2006/relationships/image" Target="../media/image49.wmf"/></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7.xml.rels><?xml version="1.0" encoding="UTF-8" standalone="yes"?>
<Relationships xmlns="http://schemas.openxmlformats.org/package/2006/relationships"><Relationship Id="rId8" Type="http://schemas.openxmlformats.org/officeDocument/2006/relationships/image" Target="../media/image56.wmf"/><Relationship Id="rId3" Type="http://schemas.openxmlformats.org/officeDocument/2006/relationships/oleObject" Target="../embeddings/oleObject46.bin"/><Relationship Id="rId7" Type="http://schemas.openxmlformats.org/officeDocument/2006/relationships/oleObject" Target="../embeddings/oleObject48.bin"/><Relationship Id="rId2" Type="http://schemas.openxmlformats.org/officeDocument/2006/relationships/slideLayout" Target="../slideLayouts/slideLayout4.xml"/><Relationship Id="rId1" Type="http://schemas.openxmlformats.org/officeDocument/2006/relationships/vmlDrawing" Target="../drawings/vmlDrawing11.vml"/><Relationship Id="rId6" Type="http://schemas.openxmlformats.org/officeDocument/2006/relationships/image" Target="../media/image55.wmf"/><Relationship Id="rId5" Type="http://schemas.openxmlformats.org/officeDocument/2006/relationships/oleObject" Target="../embeddings/oleObject47.bin"/><Relationship Id="rId10" Type="http://schemas.openxmlformats.org/officeDocument/2006/relationships/image" Target="../media/image57.wmf"/><Relationship Id="rId4" Type="http://schemas.openxmlformats.org/officeDocument/2006/relationships/image" Target="../media/image54.wmf"/><Relationship Id="rId9" Type="http://schemas.openxmlformats.org/officeDocument/2006/relationships/oleObject" Target="../embeddings/oleObject49.bin"/></Relationships>
</file>

<file path=ppt/slides/_rels/slide18.xml.rels><?xml version="1.0" encoding="UTF-8" standalone="yes"?>
<Relationships xmlns="http://schemas.openxmlformats.org/package/2006/relationships"><Relationship Id="rId8" Type="http://schemas.openxmlformats.org/officeDocument/2006/relationships/image" Target="../media/image60.wmf"/><Relationship Id="rId13" Type="http://schemas.openxmlformats.org/officeDocument/2006/relationships/oleObject" Target="../embeddings/oleObject55.bin"/><Relationship Id="rId18" Type="http://schemas.openxmlformats.org/officeDocument/2006/relationships/image" Target="../media/image64.wmf"/><Relationship Id="rId3" Type="http://schemas.openxmlformats.org/officeDocument/2006/relationships/oleObject" Target="../embeddings/oleObject50.bin"/><Relationship Id="rId7" Type="http://schemas.openxmlformats.org/officeDocument/2006/relationships/oleObject" Target="../embeddings/oleObject52.bin"/><Relationship Id="rId12" Type="http://schemas.openxmlformats.org/officeDocument/2006/relationships/image" Target="../media/image61.wmf"/><Relationship Id="rId17" Type="http://schemas.openxmlformats.org/officeDocument/2006/relationships/oleObject" Target="../embeddings/oleObject57.bin"/><Relationship Id="rId2" Type="http://schemas.openxmlformats.org/officeDocument/2006/relationships/slideLayout" Target="../slideLayouts/slideLayout4.xml"/><Relationship Id="rId16" Type="http://schemas.openxmlformats.org/officeDocument/2006/relationships/image" Target="../media/image63.wmf"/><Relationship Id="rId1" Type="http://schemas.openxmlformats.org/officeDocument/2006/relationships/vmlDrawing" Target="../drawings/vmlDrawing12.vml"/><Relationship Id="rId6" Type="http://schemas.openxmlformats.org/officeDocument/2006/relationships/image" Target="../media/image59.wmf"/><Relationship Id="rId11" Type="http://schemas.openxmlformats.org/officeDocument/2006/relationships/oleObject" Target="../embeddings/oleObject54.bin"/><Relationship Id="rId5" Type="http://schemas.openxmlformats.org/officeDocument/2006/relationships/oleObject" Target="../embeddings/oleObject51.bin"/><Relationship Id="rId15" Type="http://schemas.openxmlformats.org/officeDocument/2006/relationships/oleObject" Target="../embeddings/oleObject56.bin"/><Relationship Id="rId10" Type="http://schemas.openxmlformats.org/officeDocument/2006/relationships/image" Target="../media/image55.wmf"/><Relationship Id="rId4" Type="http://schemas.openxmlformats.org/officeDocument/2006/relationships/image" Target="../media/image58.wmf"/><Relationship Id="rId9" Type="http://schemas.openxmlformats.org/officeDocument/2006/relationships/oleObject" Target="../embeddings/oleObject53.bin"/><Relationship Id="rId14" Type="http://schemas.openxmlformats.org/officeDocument/2006/relationships/image" Target="../media/image62.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58.bin"/><Relationship Id="rId2" Type="http://schemas.openxmlformats.org/officeDocument/2006/relationships/slideLayout" Target="../slideLayouts/slideLayout4.xml"/><Relationship Id="rId1" Type="http://schemas.openxmlformats.org/officeDocument/2006/relationships/vmlDrawing" Target="../drawings/vmlDrawing13.vml"/><Relationship Id="rId6" Type="http://schemas.openxmlformats.org/officeDocument/2006/relationships/image" Target="../media/image66.wmf"/><Relationship Id="rId5" Type="http://schemas.openxmlformats.org/officeDocument/2006/relationships/oleObject" Target="../embeddings/oleObject59.bin"/><Relationship Id="rId4" Type="http://schemas.openxmlformats.org/officeDocument/2006/relationships/image" Target="../media/image65.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8" Type="http://schemas.openxmlformats.org/officeDocument/2006/relationships/image" Target="../media/image69.wmf"/><Relationship Id="rId3" Type="http://schemas.openxmlformats.org/officeDocument/2006/relationships/oleObject" Target="../embeddings/oleObject60.bin"/><Relationship Id="rId7" Type="http://schemas.openxmlformats.org/officeDocument/2006/relationships/oleObject" Target="../embeddings/oleObject62.bin"/><Relationship Id="rId2" Type="http://schemas.openxmlformats.org/officeDocument/2006/relationships/slideLayout" Target="../slideLayouts/slideLayout4.xml"/><Relationship Id="rId1" Type="http://schemas.openxmlformats.org/officeDocument/2006/relationships/vmlDrawing" Target="../drawings/vmlDrawing14.vml"/><Relationship Id="rId6" Type="http://schemas.openxmlformats.org/officeDocument/2006/relationships/image" Target="../media/image68.wmf"/><Relationship Id="rId5" Type="http://schemas.openxmlformats.org/officeDocument/2006/relationships/oleObject" Target="../embeddings/oleObject61.bin"/><Relationship Id="rId10" Type="http://schemas.openxmlformats.org/officeDocument/2006/relationships/image" Target="../media/image70.wmf"/><Relationship Id="rId4" Type="http://schemas.openxmlformats.org/officeDocument/2006/relationships/image" Target="../media/image67.wmf"/><Relationship Id="rId9" Type="http://schemas.openxmlformats.org/officeDocument/2006/relationships/oleObject" Target="../embeddings/oleObject63.bin"/></Relationships>
</file>

<file path=ppt/slides/_rels/slide22.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oleObject" Target="../embeddings/oleObject64.bin"/><Relationship Id="rId7" Type="http://schemas.openxmlformats.org/officeDocument/2006/relationships/diagramData" Target="../diagrams/data5.xml"/><Relationship Id="rId2" Type="http://schemas.openxmlformats.org/officeDocument/2006/relationships/slideLayout" Target="../slideLayouts/slideLayout4.xml"/><Relationship Id="rId1" Type="http://schemas.openxmlformats.org/officeDocument/2006/relationships/vmlDrawing" Target="../drawings/vmlDrawing15.vml"/><Relationship Id="rId6" Type="http://schemas.openxmlformats.org/officeDocument/2006/relationships/image" Target="../media/image72.wmf"/><Relationship Id="rId11" Type="http://schemas.microsoft.com/office/2007/relationships/diagramDrawing" Target="../diagrams/drawing5.xml"/><Relationship Id="rId5" Type="http://schemas.openxmlformats.org/officeDocument/2006/relationships/oleObject" Target="../embeddings/oleObject65.bin"/><Relationship Id="rId10" Type="http://schemas.openxmlformats.org/officeDocument/2006/relationships/diagramColors" Target="../diagrams/colors5.xml"/><Relationship Id="rId4" Type="http://schemas.openxmlformats.org/officeDocument/2006/relationships/image" Target="../media/image71.wmf"/><Relationship Id="rId9" Type="http://schemas.openxmlformats.org/officeDocument/2006/relationships/diagramQuickStyle" Target="../diagrams/quickStyle5.xml"/></Relationships>
</file>

<file path=ppt/slides/_rels/slide23.xml.rels><?xml version="1.0" encoding="UTF-8" standalone="yes"?>
<Relationships xmlns="http://schemas.openxmlformats.org/package/2006/relationships"><Relationship Id="rId8" Type="http://schemas.openxmlformats.org/officeDocument/2006/relationships/diagramColors" Target="../diagrams/colors6.xml"/><Relationship Id="rId13" Type="http://schemas.openxmlformats.org/officeDocument/2006/relationships/image" Target="../media/image75.wmf"/><Relationship Id="rId3" Type="http://schemas.openxmlformats.org/officeDocument/2006/relationships/oleObject" Target="../embeddings/oleObject66.bin"/><Relationship Id="rId7" Type="http://schemas.openxmlformats.org/officeDocument/2006/relationships/diagramQuickStyle" Target="../diagrams/quickStyle6.xml"/><Relationship Id="rId12" Type="http://schemas.openxmlformats.org/officeDocument/2006/relationships/oleObject" Target="../embeddings/oleObject68.bin"/><Relationship Id="rId2" Type="http://schemas.openxmlformats.org/officeDocument/2006/relationships/slideLayout" Target="../slideLayouts/slideLayout4.xml"/><Relationship Id="rId1" Type="http://schemas.openxmlformats.org/officeDocument/2006/relationships/vmlDrawing" Target="../drawings/vmlDrawing16.vml"/><Relationship Id="rId6" Type="http://schemas.openxmlformats.org/officeDocument/2006/relationships/diagramLayout" Target="../diagrams/layout6.xml"/><Relationship Id="rId11" Type="http://schemas.openxmlformats.org/officeDocument/2006/relationships/image" Target="../media/image74.wmf"/><Relationship Id="rId5" Type="http://schemas.openxmlformats.org/officeDocument/2006/relationships/diagramData" Target="../diagrams/data6.xml"/><Relationship Id="rId10" Type="http://schemas.openxmlformats.org/officeDocument/2006/relationships/oleObject" Target="../embeddings/oleObject67.bin"/><Relationship Id="rId4" Type="http://schemas.openxmlformats.org/officeDocument/2006/relationships/image" Target="../media/image73.wmf"/><Relationship Id="rId9" Type="http://schemas.microsoft.com/office/2007/relationships/diagramDrawing" Target="../diagrams/drawing6.xml"/></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71.bin"/><Relationship Id="rId13" Type="http://schemas.openxmlformats.org/officeDocument/2006/relationships/image" Target="../media/image80.wmf"/><Relationship Id="rId3" Type="http://schemas.openxmlformats.org/officeDocument/2006/relationships/slideLayout" Target="../slideLayouts/slideLayout4.xml"/><Relationship Id="rId7" Type="http://schemas.openxmlformats.org/officeDocument/2006/relationships/image" Target="../media/image77.wmf"/><Relationship Id="rId12" Type="http://schemas.openxmlformats.org/officeDocument/2006/relationships/oleObject" Target="../embeddings/oleObject73.bin"/><Relationship Id="rId17" Type="http://schemas.openxmlformats.org/officeDocument/2006/relationships/image" Target="../media/image82.wmf"/><Relationship Id="rId2" Type="http://schemas.openxmlformats.org/officeDocument/2006/relationships/tags" Target="../tags/tag2.xml"/><Relationship Id="rId16" Type="http://schemas.openxmlformats.org/officeDocument/2006/relationships/oleObject" Target="../embeddings/oleObject75.bin"/><Relationship Id="rId1" Type="http://schemas.openxmlformats.org/officeDocument/2006/relationships/vmlDrawing" Target="../drawings/vmlDrawing17.vml"/><Relationship Id="rId6" Type="http://schemas.openxmlformats.org/officeDocument/2006/relationships/oleObject" Target="../embeddings/oleObject70.bin"/><Relationship Id="rId11" Type="http://schemas.openxmlformats.org/officeDocument/2006/relationships/image" Target="../media/image79.wmf"/><Relationship Id="rId5" Type="http://schemas.openxmlformats.org/officeDocument/2006/relationships/image" Target="../media/image76.wmf"/><Relationship Id="rId15" Type="http://schemas.openxmlformats.org/officeDocument/2006/relationships/image" Target="../media/image81.wmf"/><Relationship Id="rId10" Type="http://schemas.openxmlformats.org/officeDocument/2006/relationships/oleObject" Target="../embeddings/oleObject72.bin"/><Relationship Id="rId4" Type="http://schemas.openxmlformats.org/officeDocument/2006/relationships/oleObject" Target="../embeddings/oleObject69.bin"/><Relationship Id="rId9" Type="http://schemas.openxmlformats.org/officeDocument/2006/relationships/image" Target="../media/image78.wmf"/><Relationship Id="rId14" Type="http://schemas.openxmlformats.org/officeDocument/2006/relationships/oleObject" Target="../embeddings/oleObject74.bin"/></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78.bin"/><Relationship Id="rId13" Type="http://schemas.openxmlformats.org/officeDocument/2006/relationships/image" Target="../media/image87.wmf"/><Relationship Id="rId3" Type="http://schemas.openxmlformats.org/officeDocument/2006/relationships/slideLayout" Target="../slideLayouts/slideLayout4.xml"/><Relationship Id="rId7" Type="http://schemas.openxmlformats.org/officeDocument/2006/relationships/image" Target="../media/image84.wmf"/><Relationship Id="rId12" Type="http://schemas.openxmlformats.org/officeDocument/2006/relationships/oleObject" Target="../embeddings/oleObject80.bin"/><Relationship Id="rId2" Type="http://schemas.openxmlformats.org/officeDocument/2006/relationships/tags" Target="../tags/tag3.xml"/><Relationship Id="rId1" Type="http://schemas.openxmlformats.org/officeDocument/2006/relationships/vmlDrawing" Target="../drawings/vmlDrawing18.vml"/><Relationship Id="rId6" Type="http://schemas.openxmlformats.org/officeDocument/2006/relationships/oleObject" Target="../embeddings/oleObject77.bin"/><Relationship Id="rId11" Type="http://schemas.openxmlformats.org/officeDocument/2006/relationships/image" Target="../media/image86.wmf"/><Relationship Id="rId5" Type="http://schemas.openxmlformats.org/officeDocument/2006/relationships/image" Target="../media/image83.wmf"/><Relationship Id="rId10" Type="http://schemas.openxmlformats.org/officeDocument/2006/relationships/oleObject" Target="../embeddings/oleObject79.bin"/><Relationship Id="rId4" Type="http://schemas.openxmlformats.org/officeDocument/2006/relationships/oleObject" Target="../embeddings/oleObject76.bin"/><Relationship Id="rId9" Type="http://schemas.openxmlformats.org/officeDocument/2006/relationships/image" Target="../media/image85.wmf"/></Relationships>
</file>

<file path=ppt/slides/_rels/slide26.xml.rels><?xml version="1.0" encoding="UTF-8" standalone="yes"?>
<Relationships xmlns="http://schemas.openxmlformats.org/package/2006/relationships"><Relationship Id="rId8" Type="http://schemas.openxmlformats.org/officeDocument/2006/relationships/image" Target="../media/image90.wmf"/><Relationship Id="rId13" Type="http://schemas.openxmlformats.org/officeDocument/2006/relationships/oleObject" Target="../embeddings/oleObject86.bin"/><Relationship Id="rId18" Type="http://schemas.openxmlformats.org/officeDocument/2006/relationships/image" Target="../media/image95.wmf"/><Relationship Id="rId3" Type="http://schemas.openxmlformats.org/officeDocument/2006/relationships/oleObject" Target="../embeddings/oleObject81.bin"/><Relationship Id="rId21" Type="http://schemas.openxmlformats.org/officeDocument/2006/relationships/oleObject" Target="../embeddings/oleObject90.bin"/><Relationship Id="rId7" Type="http://schemas.openxmlformats.org/officeDocument/2006/relationships/oleObject" Target="../embeddings/oleObject83.bin"/><Relationship Id="rId12" Type="http://schemas.openxmlformats.org/officeDocument/2006/relationships/image" Target="../media/image92.wmf"/><Relationship Id="rId17" Type="http://schemas.openxmlformats.org/officeDocument/2006/relationships/oleObject" Target="../embeddings/oleObject88.bin"/><Relationship Id="rId25" Type="http://schemas.openxmlformats.org/officeDocument/2006/relationships/oleObject" Target="../embeddings/oleObject92.bin"/><Relationship Id="rId2" Type="http://schemas.openxmlformats.org/officeDocument/2006/relationships/slideLayout" Target="../slideLayouts/slideLayout4.xml"/><Relationship Id="rId16" Type="http://schemas.openxmlformats.org/officeDocument/2006/relationships/image" Target="../media/image94.wmf"/><Relationship Id="rId20" Type="http://schemas.openxmlformats.org/officeDocument/2006/relationships/image" Target="../media/image96.wmf"/><Relationship Id="rId1" Type="http://schemas.openxmlformats.org/officeDocument/2006/relationships/vmlDrawing" Target="../drawings/vmlDrawing19.vml"/><Relationship Id="rId6" Type="http://schemas.openxmlformats.org/officeDocument/2006/relationships/image" Target="../media/image89.wmf"/><Relationship Id="rId11" Type="http://schemas.openxmlformats.org/officeDocument/2006/relationships/oleObject" Target="../embeddings/oleObject85.bin"/><Relationship Id="rId24" Type="http://schemas.openxmlformats.org/officeDocument/2006/relationships/image" Target="../media/image97.wmf"/><Relationship Id="rId5" Type="http://schemas.openxmlformats.org/officeDocument/2006/relationships/oleObject" Target="../embeddings/oleObject82.bin"/><Relationship Id="rId15" Type="http://schemas.openxmlformats.org/officeDocument/2006/relationships/oleObject" Target="../embeddings/oleObject87.bin"/><Relationship Id="rId23" Type="http://schemas.openxmlformats.org/officeDocument/2006/relationships/oleObject" Target="../embeddings/oleObject91.bin"/><Relationship Id="rId10" Type="http://schemas.openxmlformats.org/officeDocument/2006/relationships/image" Target="../media/image91.wmf"/><Relationship Id="rId19" Type="http://schemas.openxmlformats.org/officeDocument/2006/relationships/oleObject" Target="../embeddings/oleObject89.bin"/><Relationship Id="rId4" Type="http://schemas.openxmlformats.org/officeDocument/2006/relationships/image" Target="../media/image88.wmf"/><Relationship Id="rId9" Type="http://schemas.openxmlformats.org/officeDocument/2006/relationships/oleObject" Target="../embeddings/oleObject84.bin"/><Relationship Id="rId14" Type="http://schemas.openxmlformats.org/officeDocument/2006/relationships/image" Target="../media/image93.wmf"/><Relationship Id="rId22" Type="http://schemas.openxmlformats.org/officeDocument/2006/relationships/image" Target="../media/image73.wmf"/></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xml"/><Relationship Id="rId1" Type="http://schemas.openxmlformats.org/officeDocument/2006/relationships/vmlDrawing" Target="../drawings/vmlDrawing20.vml"/><Relationship Id="rId6" Type="http://schemas.openxmlformats.org/officeDocument/2006/relationships/image" Target="../media/image53.png"/><Relationship Id="rId5" Type="http://schemas.openxmlformats.org/officeDocument/2006/relationships/image" Target="../media/image98.wmf"/><Relationship Id="rId4" Type="http://schemas.openxmlformats.org/officeDocument/2006/relationships/oleObject" Target="../embeddings/oleObject93.bin"/></Relationships>
</file>

<file path=ppt/slides/_rels/slide28.xml.rels><?xml version="1.0" encoding="UTF-8" standalone="yes"?>
<Relationships xmlns="http://schemas.openxmlformats.org/package/2006/relationships"><Relationship Id="rId8" Type="http://schemas.openxmlformats.org/officeDocument/2006/relationships/image" Target="../media/image101.wmf"/><Relationship Id="rId13" Type="http://schemas.openxmlformats.org/officeDocument/2006/relationships/oleObject" Target="../embeddings/oleObject99.bin"/><Relationship Id="rId18" Type="http://schemas.openxmlformats.org/officeDocument/2006/relationships/image" Target="../media/image106.wmf"/><Relationship Id="rId26" Type="http://schemas.openxmlformats.org/officeDocument/2006/relationships/image" Target="../media/image110.wmf"/><Relationship Id="rId3" Type="http://schemas.openxmlformats.org/officeDocument/2006/relationships/oleObject" Target="../embeddings/oleObject94.bin"/><Relationship Id="rId21" Type="http://schemas.openxmlformats.org/officeDocument/2006/relationships/oleObject" Target="../embeddings/oleObject103.bin"/><Relationship Id="rId7" Type="http://schemas.openxmlformats.org/officeDocument/2006/relationships/oleObject" Target="../embeddings/oleObject96.bin"/><Relationship Id="rId12" Type="http://schemas.openxmlformats.org/officeDocument/2006/relationships/image" Target="../media/image103.wmf"/><Relationship Id="rId17" Type="http://schemas.openxmlformats.org/officeDocument/2006/relationships/oleObject" Target="../embeddings/oleObject101.bin"/><Relationship Id="rId25" Type="http://schemas.openxmlformats.org/officeDocument/2006/relationships/oleObject" Target="../embeddings/oleObject105.bin"/><Relationship Id="rId2" Type="http://schemas.openxmlformats.org/officeDocument/2006/relationships/slideLayout" Target="../slideLayouts/slideLayout4.xml"/><Relationship Id="rId16" Type="http://schemas.openxmlformats.org/officeDocument/2006/relationships/image" Target="../media/image105.wmf"/><Relationship Id="rId20" Type="http://schemas.openxmlformats.org/officeDocument/2006/relationships/image" Target="../media/image107.wmf"/><Relationship Id="rId29" Type="http://schemas.openxmlformats.org/officeDocument/2006/relationships/oleObject" Target="../embeddings/oleObject107.bin"/><Relationship Id="rId1" Type="http://schemas.openxmlformats.org/officeDocument/2006/relationships/vmlDrawing" Target="../drawings/vmlDrawing21.vml"/><Relationship Id="rId6" Type="http://schemas.openxmlformats.org/officeDocument/2006/relationships/image" Target="../media/image100.wmf"/><Relationship Id="rId11" Type="http://schemas.openxmlformats.org/officeDocument/2006/relationships/oleObject" Target="../embeddings/oleObject98.bin"/><Relationship Id="rId24" Type="http://schemas.openxmlformats.org/officeDocument/2006/relationships/image" Target="../media/image109.wmf"/><Relationship Id="rId5" Type="http://schemas.openxmlformats.org/officeDocument/2006/relationships/oleObject" Target="../embeddings/oleObject95.bin"/><Relationship Id="rId15" Type="http://schemas.openxmlformats.org/officeDocument/2006/relationships/oleObject" Target="../embeddings/oleObject100.bin"/><Relationship Id="rId23" Type="http://schemas.openxmlformats.org/officeDocument/2006/relationships/oleObject" Target="../embeddings/oleObject104.bin"/><Relationship Id="rId28" Type="http://schemas.openxmlformats.org/officeDocument/2006/relationships/image" Target="../media/image111.wmf"/><Relationship Id="rId10" Type="http://schemas.openxmlformats.org/officeDocument/2006/relationships/image" Target="../media/image102.wmf"/><Relationship Id="rId19" Type="http://schemas.openxmlformats.org/officeDocument/2006/relationships/oleObject" Target="../embeddings/oleObject102.bin"/><Relationship Id="rId31" Type="http://schemas.openxmlformats.org/officeDocument/2006/relationships/image" Target="../media/image112.wmf"/><Relationship Id="rId4" Type="http://schemas.openxmlformats.org/officeDocument/2006/relationships/image" Target="../media/image99.wmf"/><Relationship Id="rId9" Type="http://schemas.openxmlformats.org/officeDocument/2006/relationships/oleObject" Target="../embeddings/oleObject97.bin"/><Relationship Id="rId14" Type="http://schemas.openxmlformats.org/officeDocument/2006/relationships/image" Target="../media/image104.wmf"/><Relationship Id="rId22" Type="http://schemas.openxmlformats.org/officeDocument/2006/relationships/image" Target="../media/image108.wmf"/><Relationship Id="rId27" Type="http://schemas.openxmlformats.org/officeDocument/2006/relationships/oleObject" Target="../embeddings/oleObject106.bin"/><Relationship Id="rId30" Type="http://schemas.openxmlformats.org/officeDocument/2006/relationships/oleObject" Target="../embeddings/oleObject108.bin"/></Relationships>
</file>

<file path=ppt/slides/_rels/slide29.xml.rels><?xml version="1.0" encoding="UTF-8" standalone="yes"?>
<Relationships xmlns="http://schemas.openxmlformats.org/package/2006/relationships"><Relationship Id="rId8" Type="http://schemas.openxmlformats.org/officeDocument/2006/relationships/image" Target="../media/image115.wmf"/><Relationship Id="rId13" Type="http://schemas.openxmlformats.org/officeDocument/2006/relationships/diagramQuickStyle" Target="../diagrams/quickStyle7.xml"/><Relationship Id="rId18" Type="http://schemas.openxmlformats.org/officeDocument/2006/relationships/oleObject" Target="../embeddings/oleObject114.bin"/><Relationship Id="rId3" Type="http://schemas.openxmlformats.org/officeDocument/2006/relationships/oleObject" Target="../embeddings/oleObject109.bin"/><Relationship Id="rId21" Type="http://schemas.openxmlformats.org/officeDocument/2006/relationships/image" Target="../media/image119.wmf"/><Relationship Id="rId7" Type="http://schemas.openxmlformats.org/officeDocument/2006/relationships/oleObject" Target="../embeddings/oleObject111.bin"/><Relationship Id="rId12" Type="http://schemas.openxmlformats.org/officeDocument/2006/relationships/diagramLayout" Target="../diagrams/layout7.xml"/><Relationship Id="rId17" Type="http://schemas.openxmlformats.org/officeDocument/2006/relationships/image" Target="../media/image117.wmf"/><Relationship Id="rId2" Type="http://schemas.openxmlformats.org/officeDocument/2006/relationships/slideLayout" Target="../slideLayouts/slideLayout4.xml"/><Relationship Id="rId16" Type="http://schemas.openxmlformats.org/officeDocument/2006/relationships/oleObject" Target="../embeddings/oleObject113.bin"/><Relationship Id="rId20" Type="http://schemas.openxmlformats.org/officeDocument/2006/relationships/oleObject" Target="../embeddings/oleObject115.bin"/><Relationship Id="rId1" Type="http://schemas.openxmlformats.org/officeDocument/2006/relationships/vmlDrawing" Target="../drawings/vmlDrawing22.vml"/><Relationship Id="rId6" Type="http://schemas.openxmlformats.org/officeDocument/2006/relationships/image" Target="../media/image114.wmf"/><Relationship Id="rId11" Type="http://schemas.openxmlformats.org/officeDocument/2006/relationships/diagramData" Target="../diagrams/data7.xml"/><Relationship Id="rId5" Type="http://schemas.openxmlformats.org/officeDocument/2006/relationships/oleObject" Target="../embeddings/oleObject110.bin"/><Relationship Id="rId15" Type="http://schemas.microsoft.com/office/2007/relationships/diagramDrawing" Target="../diagrams/drawing7.xml"/><Relationship Id="rId10" Type="http://schemas.openxmlformats.org/officeDocument/2006/relationships/image" Target="../media/image116.wmf"/><Relationship Id="rId19" Type="http://schemas.openxmlformats.org/officeDocument/2006/relationships/image" Target="../media/image118.wmf"/><Relationship Id="rId4" Type="http://schemas.openxmlformats.org/officeDocument/2006/relationships/image" Target="../media/image113.wmf"/><Relationship Id="rId9" Type="http://schemas.openxmlformats.org/officeDocument/2006/relationships/oleObject" Target="../embeddings/oleObject112.bin"/><Relationship Id="rId14" Type="http://schemas.openxmlformats.org/officeDocument/2006/relationships/diagramColors" Target="../diagrams/colors7.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8" Type="http://schemas.openxmlformats.org/officeDocument/2006/relationships/image" Target="../media/image122.wmf"/><Relationship Id="rId13" Type="http://schemas.openxmlformats.org/officeDocument/2006/relationships/image" Target="../media/image124.wmf"/><Relationship Id="rId18" Type="http://schemas.openxmlformats.org/officeDocument/2006/relationships/oleObject" Target="../embeddings/oleObject123.bin"/><Relationship Id="rId3" Type="http://schemas.openxmlformats.org/officeDocument/2006/relationships/oleObject" Target="../embeddings/oleObject116.bin"/><Relationship Id="rId7" Type="http://schemas.openxmlformats.org/officeDocument/2006/relationships/oleObject" Target="../embeddings/oleObject118.bin"/><Relationship Id="rId12" Type="http://schemas.openxmlformats.org/officeDocument/2006/relationships/oleObject" Target="../embeddings/oleObject120.bin"/><Relationship Id="rId17" Type="http://schemas.openxmlformats.org/officeDocument/2006/relationships/image" Target="../media/image126.wmf"/><Relationship Id="rId2" Type="http://schemas.openxmlformats.org/officeDocument/2006/relationships/slideLayout" Target="../slideLayouts/slideLayout4.xml"/><Relationship Id="rId16" Type="http://schemas.openxmlformats.org/officeDocument/2006/relationships/oleObject" Target="../embeddings/oleObject122.bin"/><Relationship Id="rId1" Type="http://schemas.openxmlformats.org/officeDocument/2006/relationships/vmlDrawing" Target="../drawings/vmlDrawing23.vml"/><Relationship Id="rId6" Type="http://schemas.openxmlformats.org/officeDocument/2006/relationships/image" Target="../media/image121.wmf"/><Relationship Id="rId11" Type="http://schemas.openxmlformats.org/officeDocument/2006/relationships/image" Target="../media/image123.wmf"/><Relationship Id="rId5" Type="http://schemas.openxmlformats.org/officeDocument/2006/relationships/oleObject" Target="../embeddings/oleObject117.bin"/><Relationship Id="rId15" Type="http://schemas.openxmlformats.org/officeDocument/2006/relationships/image" Target="../media/image125.wmf"/><Relationship Id="rId10" Type="http://schemas.openxmlformats.org/officeDocument/2006/relationships/oleObject" Target="../embeddings/oleObject119.bin"/><Relationship Id="rId19" Type="http://schemas.openxmlformats.org/officeDocument/2006/relationships/image" Target="../media/image127.wmf"/><Relationship Id="rId4" Type="http://schemas.openxmlformats.org/officeDocument/2006/relationships/image" Target="../media/image120.wmf"/><Relationship Id="rId9" Type="http://schemas.openxmlformats.org/officeDocument/2006/relationships/image" Target="../media/image53.png"/><Relationship Id="rId14" Type="http://schemas.openxmlformats.org/officeDocument/2006/relationships/oleObject" Target="../embeddings/oleObject121.bin"/></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126.bin"/><Relationship Id="rId3" Type="http://schemas.openxmlformats.org/officeDocument/2006/relationships/slideLayout" Target="../slideLayouts/slideLayout4.xml"/><Relationship Id="rId7" Type="http://schemas.openxmlformats.org/officeDocument/2006/relationships/image" Target="../media/image125.wmf"/><Relationship Id="rId2" Type="http://schemas.openxmlformats.org/officeDocument/2006/relationships/tags" Target="../tags/tag5.xml"/><Relationship Id="rId1" Type="http://schemas.openxmlformats.org/officeDocument/2006/relationships/vmlDrawing" Target="../drawings/vmlDrawing24.vml"/><Relationship Id="rId6" Type="http://schemas.openxmlformats.org/officeDocument/2006/relationships/oleObject" Target="../embeddings/oleObject125.bin"/><Relationship Id="rId11" Type="http://schemas.openxmlformats.org/officeDocument/2006/relationships/image" Target="../media/image129.wmf"/><Relationship Id="rId5" Type="http://schemas.openxmlformats.org/officeDocument/2006/relationships/image" Target="../media/image124.wmf"/><Relationship Id="rId10" Type="http://schemas.openxmlformats.org/officeDocument/2006/relationships/oleObject" Target="../embeddings/oleObject127.bin"/><Relationship Id="rId4" Type="http://schemas.openxmlformats.org/officeDocument/2006/relationships/oleObject" Target="../embeddings/oleObject124.bin"/><Relationship Id="rId9" Type="http://schemas.openxmlformats.org/officeDocument/2006/relationships/image" Target="../media/image128.wmf"/></Relationships>
</file>

<file path=ppt/slides/_rels/slide32.xml.rels><?xml version="1.0" encoding="UTF-8" standalone="yes"?>
<Relationships xmlns="http://schemas.openxmlformats.org/package/2006/relationships"><Relationship Id="rId8" Type="http://schemas.openxmlformats.org/officeDocument/2006/relationships/image" Target="../media/image132.wmf"/><Relationship Id="rId13" Type="http://schemas.openxmlformats.org/officeDocument/2006/relationships/oleObject" Target="../embeddings/oleObject133.bin"/><Relationship Id="rId3" Type="http://schemas.openxmlformats.org/officeDocument/2006/relationships/oleObject" Target="../embeddings/oleObject128.bin"/><Relationship Id="rId7" Type="http://schemas.openxmlformats.org/officeDocument/2006/relationships/oleObject" Target="../embeddings/oleObject130.bin"/><Relationship Id="rId12" Type="http://schemas.openxmlformats.org/officeDocument/2006/relationships/image" Target="../media/image106.wmf"/><Relationship Id="rId2" Type="http://schemas.openxmlformats.org/officeDocument/2006/relationships/slideLayout" Target="../slideLayouts/slideLayout4.xml"/><Relationship Id="rId1" Type="http://schemas.openxmlformats.org/officeDocument/2006/relationships/vmlDrawing" Target="../drawings/vmlDrawing25.vml"/><Relationship Id="rId6" Type="http://schemas.openxmlformats.org/officeDocument/2006/relationships/image" Target="../media/image131.wmf"/><Relationship Id="rId11" Type="http://schemas.openxmlformats.org/officeDocument/2006/relationships/oleObject" Target="../embeddings/oleObject132.bin"/><Relationship Id="rId5" Type="http://schemas.openxmlformats.org/officeDocument/2006/relationships/oleObject" Target="../embeddings/oleObject129.bin"/><Relationship Id="rId10" Type="http://schemas.openxmlformats.org/officeDocument/2006/relationships/image" Target="../media/image133.wmf"/><Relationship Id="rId4" Type="http://schemas.openxmlformats.org/officeDocument/2006/relationships/image" Target="../media/image130.wmf"/><Relationship Id="rId9" Type="http://schemas.openxmlformats.org/officeDocument/2006/relationships/oleObject" Target="../embeddings/oleObject131.bin"/><Relationship Id="rId14" Type="http://schemas.openxmlformats.org/officeDocument/2006/relationships/image" Target="../media/image107.wmf"/></Relationships>
</file>

<file path=ppt/slides/_rels/slide33.xml.rels><?xml version="1.0" encoding="UTF-8" standalone="yes"?>
<Relationships xmlns="http://schemas.openxmlformats.org/package/2006/relationships"><Relationship Id="rId8" Type="http://schemas.openxmlformats.org/officeDocument/2006/relationships/image" Target="../media/image106.wmf"/><Relationship Id="rId13" Type="http://schemas.openxmlformats.org/officeDocument/2006/relationships/oleObject" Target="../embeddings/oleObject140.bin"/><Relationship Id="rId3" Type="http://schemas.openxmlformats.org/officeDocument/2006/relationships/oleObject" Target="../embeddings/oleObject134.bin"/><Relationship Id="rId7" Type="http://schemas.openxmlformats.org/officeDocument/2006/relationships/oleObject" Target="../embeddings/oleObject136.bin"/><Relationship Id="rId12" Type="http://schemas.openxmlformats.org/officeDocument/2006/relationships/oleObject" Target="../embeddings/oleObject139.bin"/><Relationship Id="rId2" Type="http://schemas.openxmlformats.org/officeDocument/2006/relationships/slideLayout" Target="../slideLayouts/slideLayout4.xml"/><Relationship Id="rId1" Type="http://schemas.openxmlformats.org/officeDocument/2006/relationships/vmlDrawing" Target="../drawings/vmlDrawing26.vml"/><Relationship Id="rId6" Type="http://schemas.openxmlformats.org/officeDocument/2006/relationships/image" Target="../media/image135.wmf"/><Relationship Id="rId11" Type="http://schemas.openxmlformats.org/officeDocument/2006/relationships/oleObject" Target="../embeddings/oleObject138.bin"/><Relationship Id="rId5" Type="http://schemas.openxmlformats.org/officeDocument/2006/relationships/oleObject" Target="../embeddings/oleObject135.bin"/><Relationship Id="rId15" Type="http://schemas.openxmlformats.org/officeDocument/2006/relationships/image" Target="../media/image136.wmf"/><Relationship Id="rId10" Type="http://schemas.openxmlformats.org/officeDocument/2006/relationships/image" Target="../media/image107.wmf"/><Relationship Id="rId4" Type="http://schemas.openxmlformats.org/officeDocument/2006/relationships/image" Target="../media/image134.wmf"/><Relationship Id="rId9" Type="http://schemas.openxmlformats.org/officeDocument/2006/relationships/oleObject" Target="../embeddings/oleObject137.bin"/><Relationship Id="rId14" Type="http://schemas.openxmlformats.org/officeDocument/2006/relationships/oleObject" Target="../embeddings/oleObject141.bin"/></Relationships>
</file>

<file path=ppt/slides/_rels/slide34.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slideLayout" Target="../slideLayouts/slideLayout4.xml"/><Relationship Id="rId7" Type="http://schemas.openxmlformats.org/officeDocument/2006/relationships/diagramColors" Target="../diagrams/colors8.xml"/><Relationship Id="rId2" Type="http://schemas.openxmlformats.org/officeDocument/2006/relationships/tags" Target="../tags/tag6.xml"/><Relationship Id="rId1" Type="http://schemas.openxmlformats.org/officeDocument/2006/relationships/vmlDrawing" Target="../drawings/vmlDrawing27.vml"/><Relationship Id="rId6" Type="http://schemas.openxmlformats.org/officeDocument/2006/relationships/diagramQuickStyle" Target="../diagrams/quickStyle8.xml"/><Relationship Id="rId5" Type="http://schemas.openxmlformats.org/officeDocument/2006/relationships/diagramLayout" Target="../diagrams/layout8.xml"/><Relationship Id="rId10" Type="http://schemas.openxmlformats.org/officeDocument/2006/relationships/image" Target="../media/image137.wmf"/><Relationship Id="rId4" Type="http://schemas.openxmlformats.org/officeDocument/2006/relationships/diagramData" Target="../diagrams/data8.xml"/><Relationship Id="rId9" Type="http://schemas.openxmlformats.org/officeDocument/2006/relationships/oleObject" Target="../embeddings/oleObject142.bin"/></Relationships>
</file>

<file path=ppt/slides/_rels/slide35.xml.rels><?xml version="1.0" encoding="UTF-8" standalone="yes"?>
<Relationships xmlns="http://schemas.openxmlformats.org/package/2006/relationships"><Relationship Id="rId8" Type="http://schemas.openxmlformats.org/officeDocument/2006/relationships/image" Target="../media/image140.wmf"/><Relationship Id="rId3" Type="http://schemas.openxmlformats.org/officeDocument/2006/relationships/oleObject" Target="../embeddings/oleObject143.bin"/><Relationship Id="rId7" Type="http://schemas.openxmlformats.org/officeDocument/2006/relationships/oleObject" Target="../embeddings/oleObject145.bin"/><Relationship Id="rId2" Type="http://schemas.openxmlformats.org/officeDocument/2006/relationships/slideLayout" Target="../slideLayouts/slideLayout4.xml"/><Relationship Id="rId1" Type="http://schemas.openxmlformats.org/officeDocument/2006/relationships/vmlDrawing" Target="../drawings/vmlDrawing28.vml"/><Relationship Id="rId6" Type="http://schemas.openxmlformats.org/officeDocument/2006/relationships/image" Target="../media/image139.wmf"/><Relationship Id="rId5" Type="http://schemas.openxmlformats.org/officeDocument/2006/relationships/oleObject" Target="../embeddings/oleObject144.bin"/><Relationship Id="rId10" Type="http://schemas.openxmlformats.org/officeDocument/2006/relationships/image" Target="../media/image141.wmf"/><Relationship Id="rId4" Type="http://schemas.openxmlformats.org/officeDocument/2006/relationships/image" Target="../media/image138.wmf"/><Relationship Id="rId9" Type="http://schemas.openxmlformats.org/officeDocument/2006/relationships/oleObject" Target="../embeddings/oleObject146.bin"/></Relationships>
</file>

<file path=ppt/slides/_rels/slide36.xml.rels><?xml version="1.0" encoding="UTF-8" standalone="yes"?>
<Relationships xmlns="http://schemas.openxmlformats.org/package/2006/relationships"><Relationship Id="rId8" Type="http://schemas.openxmlformats.org/officeDocument/2006/relationships/image" Target="../media/image142.wmf"/><Relationship Id="rId3" Type="http://schemas.openxmlformats.org/officeDocument/2006/relationships/image" Target="../media/image145.png"/><Relationship Id="rId7" Type="http://schemas.openxmlformats.org/officeDocument/2006/relationships/oleObject" Target="../embeddings/oleObject147.bin"/><Relationship Id="rId12" Type="http://schemas.openxmlformats.org/officeDocument/2006/relationships/image" Target="../media/image144.wmf"/><Relationship Id="rId2" Type="http://schemas.openxmlformats.org/officeDocument/2006/relationships/slideLayout" Target="../slideLayouts/slideLayout4.xml"/><Relationship Id="rId1" Type="http://schemas.openxmlformats.org/officeDocument/2006/relationships/vmlDrawing" Target="../drawings/vmlDrawing29.vml"/><Relationship Id="rId6" Type="http://schemas.microsoft.com/office/2007/relationships/hdphoto" Target="../media/hdphoto4.wdp"/><Relationship Id="rId11" Type="http://schemas.openxmlformats.org/officeDocument/2006/relationships/oleObject" Target="../embeddings/oleObject149.bin"/><Relationship Id="rId5" Type="http://schemas.openxmlformats.org/officeDocument/2006/relationships/image" Target="../media/image146.png"/><Relationship Id="rId10" Type="http://schemas.openxmlformats.org/officeDocument/2006/relationships/image" Target="../media/image143.wmf"/><Relationship Id="rId4" Type="http://schemas.microsoft.com/office/2007/relationships/hdphoto" Target="../media/hdphoto3.wdp"/><Relationship Id="rId9" Type="http://schemas.openxmlformats.org/officeDocument/2006/relationships/oleObject" Target="../embeddings/oleObject148.bin"/></Relationships>
</file>

<file path=ppt/slides/_rels/slide37.xml.rels><?xml version="1.0" encoding="UTF-8" standalone="yes"?>
<Relationships xmlns="http://schemas.openxmlformats.org/package/2006/relationships"><Relationship Id="rId8" Type="http://schemas.openxmlformats.org/officeDocument/2006/relationships/image" Target="../media/image148.wmf"/><Relationship Id="rId13" Type="http://schemas.openxmlformats.org/officeDocument/2006/relationships/diagramQuickStyle" Target="../diagrams/quickStyle9.xml"/><Relationship Id="rId3" Type="http://schemas.openxmlformats.org/officeDocument/2006/relationships/oleObject" Target="../embeddings/oleObject150.bin"/><Relationship Id="rId7" Type="http://schemas.openxmlformats.org/officeDocument/2006/relationships/oleObject" Target="../embeddings/oleObject151.bin"/><Relationship Id="rId12" Type="http://schemas.openxmlformats.org/officeDocument/2006/relationships/diagramLayout" Target="../diagrams/layout9.xml"/><Relationship Id="rId2" Type="http://schemas.openxmlformats.org/officeDocument/2006/relationships/slideLayout" Target="../slideLayouts/slideLayout4.xml"/><Relationship Id="rId1" Type="http://schemas.openxmlformats.org/officeDocument/2006/relationships/vmlDrawing" Target="../drawings/vmlDrawing30.vml"/><Relationship Id="rId6" Type="http://schemas.microsoft.com/office/2007/relationships/hdphoto" Target="../media/hdphoto5.wdp"/><Relationship Id="rId11" Type="http://schemas.openxmlformats.org/officeDocument/2006/relationships/diagramData" Target="../diagrams/data9.xml"/><Relationship Id="rId5" Type="http://schemas.openxmlformats.org/officeDocument/2006/relationships/image" Target="../media/image150.png"/><Relationship Id="rId15" Type="http://schemas.microsoft.com/office/2007/relationships/diagramDrawing" Target="../diagrams/drawing9.xml"/><Relationship Id="rId10" Type="http://schemas.openxmlformats.org/officeDocument/2006/relationships/image" Target="../media/image149.wmf"/><Relationship Id="rId4" Type="http://schemas.openxmlformats.org/officeDocument/2006/relationships/image" Target="../media/image147.wmf"/><Relationship Id="rId9" Type="http://schemas.openxmlformats.org/officeDocument/2006/relationships/oleObject" Target="../embeddings/oleObject152.bin"/><Relationship Id="rId14" Type="http://schemas.openxmlformats.org/officeDocument/2006/relationships/diagramColors" Target="../diagrams/colors9.xml"/></Relationships>
</file>

<file path=ppt/slides/_rels/slide38.xml.rels><?xml version="1.0" encoding="UTF-8" standalone="yes"?>
<Relationships xmlns="http://schemas.openxmlformats.org/package/2006/relationships"><Relationship Id="rId8" Type="http://schemas.openxmlformats.org/officeDocument/2006/relationships/image" Target="../media/image153.wmf"/><Relationship Id="rId13" Type="http://schemas.openxmlformats.org/officeDocument/2006/relationships/oleObject" Target="../embeddings/oleObject158.bin"/><Relationship Id="rId3" Type="http://schemas.openxmlformats.org/officeDocument/2006/relationships/oleObject" Target="../embeddings/oleObject153.bin"/><Relationship Id="rId7" Type="http://schemas.openxmlformats.org/officeDocument/2006/relationships/oleObject" Target="../embeddings/oleObject155.bin"/><Relationship Id="rId12" Type="http://schemas.openxmlformats.org/officeDocument/2006/relationships/image" Target="../media/image155.wmf"/><Relationship Id="rId2" Type="http://schemas.openxmlformats.org/officeDocument/2006/relationships/slideLayout" Target="../slideLayouts/slideLayout4.xml"/><Relationship Id="rId1" Type="http://schemas.openxmlformats.org/officeDocument/2006/relationships/vmlDrawing" Target="../drawings/vmlDrawing31.vml"/><Relationship Id="rId6" Type="http://schemas.openxmlformats.org/officeDocument/2006/relationships/image" Target="../media/image152.wmf"/><Relationship Id="rId11" Type="http://schemas.openxmlformats.org/officeDocument/2006/relationships/oleObject" Target="../embeddings/oleObject157.bin"/><Relationship Id="rId5" Type="http://schemas.openxmlformats.org/officeDocument/2006/relationships/oleObject" Target="../embeddings/oleObject154.bin"/><Relationship Id="rId10" Type="http://schemas.openxmlformats.org/officeDocument/2006/relationships/image" Target="../media/image154.wmf"/><Relationship Id="rId4" Type="http://schemas.openxmlformats.org/officeDocument/2006/relationships/image" Target="../media/image151.wmf"/><Relationship Id="rId9" Type="http://schemas.openxmlformats.org/officeDocument/2006/relationships/oleObject" Target="../embeddings/oleObject156.bin"/><Relationship Id="rId14" Type="http://schemas.openxmlformats.org/officeDocument/2006/relationships/image" Target="../media/image156.wmf"/></Relationships>
</file>

<file path=ppt/slides/_rels/slide39.xml.rels><?xml version="1.0" encoding="UTF-8" standalone="yes"?>
<Relationships xmlns="http://schemas.openxmlformats.org/package/2006/relationships"><Relationship Id="rId8" Type="http://schemas.openxmlformats.org/officeDocument/2006/relationships/image" Target="../media/image159.wmf"/><Relationship Id="rId3" Type="http://schemas.openxmlformats.org/officeDocument/2006/relationships/oleObject" Target="../embeddings/oleObject159.bin"/><Relationship Id="rId7" Type="http://schemas.openxmlformats.org/officeDocument/2006/relationships/oleObject" Target="../embeddings/oleObject161.bin"/><Relationship Id="rId12" Type="http://schemas.openxmlformats.org/officeDocument/2006/relationships/image" Target="../media/image161.wmf"/><Relationship Id="rId2" Type="http://schemas.openxmlformats.org/officeDocument/2006/relationships/slideLayout" Target="../slideLayouts/slideLayout4.xml"/><Relationship Id="rId1" Type="http://schemas.openxmlformats.org/officeDocument/2006/relationships/vmlDrawing" Target="../drawings/vmlDrawing32.vml"/><Relationship Id="rId6" Type="http://schemas.openxmlformats.org/officeDocument/2006/relationships/image" Target="../media/image158.wmf"/><Relationship Id="rId11" Type="http://schemas.openxmlformats.org/officeDocument/2006/relationships/oleObject" Target="../embeddings/oleObject163.bin"/><Relationship Id="rId5" Type="http://schemas.openxmlformats.org/officeDocument/2006/relationships/oleObject" Target="../embeddings/oleObject160.bin"/><Relationship Id="rId10" Type="http://schemas.openxmlformats.org/officeDocument/2006/relationships/image" Target="../media/image160.wmf"/><Relationship Id="rId4" Type="http://schemas.openxmlformats.org/officeDocument/2006/relationships/image" Target="../media/image157.wmf"/><Relationship Id="rId9" Type="http://schemas.openxmlformats.org/officeDocument/2006/relationships/oleObject" Target="../embeddings/oleObject162.bin"/></Relationships>
</file>

<file path=ppt/slides/_rels/slide4.xml.rels><?xml version="1.0" encoding="UTF-8" standalone="yes"?>
<Relationships xmlns="http://schemas.openxmlformats.org/package/2006/relationships"><Relationship Id="rId8" Type="http://schemas.openxmlformats.org/officeDocument/2006/relationships/image" Target="../media/image10.wmf"/><Relationship Id="rId13" Type="http://schemas.openxmlformats.org/officeDocument/2006/relationships/image" Target="../media/image13.png"/><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12.w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9.wmf"/><Relationship Id="rId11" Type="http://schemas.openxmlformats.org/officeDocument/2006/relationships/oleObject" Target="../embeddings/oleObject5.bin"/><Relationship Id="rId5" Type="http://schemas.openxmlformats.org/officeDocument/2006/relationships/oleObject" Target="../embeddings/oleObject2.bin"/><Relationship Id="rId10" Type="http://schemas.openxmlformats.org/officeDocument/2006/relationships/image" Target="../media/image11.wmf"/><Relationship Id="rId4" Type="http://schemas.openxmlformats.org/officeDocument/2006/relationships/image" Target="../media/image8.wmf"/><Relationship Id="rId9" Type="http://schemas.openxmlformats.org/officeDocument/2006/relationships/oleObject" Target="../embeddings/oleObject4.bin"/><Relationship Id="rId14" Type="http://schemas.microsoft.com/office/2007/relationships/hdphoto" Target="../media/hdphoto1.wdp"/></Relationships>
</file>

<file path=ppt/slides/_rels/slide40.xml.rels><?xml version="1.0" encoding="UTF-8" standalone="yes"?>
<Relationships xmlns="http://schemas.openxmlformats.org/package/2006/relationships"><Relationship Id="rId8" Type="http://schemas.openxmlformats.org/officeDocument/2006/relationships/image" Target="../media/image163.wmf"/><Relationship Id="rId13" Type="http://schemas.openxmlformats.org/officeDocument/2006/relationships/oleObject" Target="../embeddings/oleObject169.bin"/><Relationship Id="rId18" Type="http://schemas.openxmlformats.org/officeDocument/2006/relationships/image" Target="../media/image168.emf"/><Relationship Id="rId3" Type="http://schemas.openxmlformats.org/officeDocument/2006/relationships/oleObject" Target="../embeddings/oleObject164.bin"/><Relationship Id="rId7" Type="http://schemas.openxmlformats.org/officeDocument/2006/relationships/oleObject" Target="../embeddings/oleObject166.bin"/><Relationship Id="rId12" Type="http://schemas.openxmlformats.org/officeDocument/2006/relationships/image" Target="../media/image165.wmf"/><Relationship Id="rId17" Type="http://schemas.openxmlformats.org/officeDocument/2006/relationships/image" Target="../media/image167.emf"/><Relationship Id="rId2" Type="http://schemas.openxmlformats.org/officeDocument/2006/relationships/slideLayout" Target="../slideLayouts/slideLayout4.xml"/><Relationship Id="rId16" Type="http://schemas.openxmlformats.org/officeDocument/2006/relationships/oleObject" Target="../embeddings/oleObject171.bin"/><Relationship Id="rId1" Type="http://schemas.openxmlformats.org/officeDocument/2006/relationships/vmlDrawing" Target="../drawings/vmlDrawing33.vml"/><Relationship Id="rId6" Type="http://schemas.openxmlformats.org/officeDocument/2006/relationships/image" Target="../media/image162.wmf"/><Relationship Id="rId11" Type="http://schemas.openxmlformats.org/officeDocument/2006/relationships/oleObject" Target="../embeddings/oleObject168.bin"/><Relationship Id="rId5" Type="http://schemas.openxmlformats.org/officeDocument/2006/relationships/oleObject" Target="../embeddings/oleObject165.bin"/><Relationship Id="rId15" Type="http://schemas.openxmlformats.org/officeDocument/2006/relationships/oleObject" Target="../embeddings/oleObject170.bin"/><Relationship Id="rId10" Type="http://schemas.openxmlformats.org/officeDocument/2006/relationships/image" Target="../media/image164.wmf"/><Relationship Id="rId4" Type="http://schemas.openxmlformats.org/officeDocument/2006/relationships/image" Target="../media/image157.wmf"/><Relationship Id="rId9" Type="http://schemas.openxmlformats.org/officeDocument/2006/relationships/oleObject" Target="../embeddings/oleObject167.bin"/><Relationship Id="rId14" Type="http://schemas.openxmlformats.org/officeDocument/2006/relationships/image" Target="../media/image166.wmf"/></Relationships>
</file>

<file path=ppt/slides/_rels/slide41.xml.rels><?xml version="1.0" encoding="UTF-8" standalone="yes"?>
<Relationships xmlns="http://schemas.openxmlformats.org/package/2006/relationships"><Relationship Id="rId8" Type="http://schemas.openxmlformats.org/officeDocument/2006/relationships/image" Target="../media/image171.wmf"/><Relationship Id="rId3" Type="http://schemas.openxmlformats.org/officeDocument/2006/relationships/oleObject" Target="../embeddings/oleObject172.bin"/><Relationship Id="rId7" Type="http://schemas.openxmlformats.org/officeDocument/2006/relationships/oleObject" Target="../embeddings/oleObject174.bin"/><Relationship Id="rId12" Type="http://schemas.openxmlformats.org/officeDocument/2006/relationships/image" Target="../media/image173.wmf"/><Relationship Id="rId2" Type="http://schemas.openxmlformats.org/officeDocument/2006/relationships/slideLayout" Target="../slideLayouts/slideLayout4.xml"/><Relationship Id="rId1" Type="http://schemas.openxmlformats.org/officeDocument/2006/relationships/vmlDrawing" Target="../drawings/vmlDrawing34.vml"/><Relationship Id="rId6" Type="http://schemas.openxmlformats.org/officeDocument/2006/relationships/image" Target="../media/image170.wmf"/><Relationship Id="rId11" Type="http://schemas.openxmlformats.org/officeDocument/2006/relationships/oleObject" Target="../embeddings/oleObject176.bin"/><Relationship Id="rId5" Type="http://schemas.openxmlformats.org/officeDocument/2006/relationships/oleObject" Target="../embeddings/oleObject173.bin"/><Relationship Id="rId10" Type="http://schemas.openxmlformats.org/officeDocument/2006/relationships/image" Target="../media/image172.wmf"/><Relationship Id="rId4" Type="http://schemas.openxmlformats.org/officeDocument/2006/relationships/image" Target="../media/image169.wmf"/><Relationship Id="rId9" Type="http://schemas.openxmlformats.org/officeDocument/2006/relationships/oleObject" Target="../embeddings/oleObject175.bin"/></Relationships>
</file>

<file path=ppt/slides/_rels/slide42.xml.rels><?xml version="1.0" encoding="UTF-8" standalone="yes"?>
<Relationships xmlns="http://schemas.openxmlformats.org/package/2006/relationships"><Relationship Id="rId8" Type="http://schemas.openxmlformats.org/officeDocument/2006/relationships/image" Target="../media/image176.wmf"/><Relationship Id="rId3" Type="http://schemas.openxmlformats.org/officeDocument/2006/relationships/oleObject" Target="../embeddings/oleObject177.bin"/><Relationship Id="rId7" Type="http://schemas.openxmlformats.org/officeDocument/2006/relationships/oleObject" Target="../embeddings/oleObject179.bin"/><Relationship Id="rId12" Type="http://schemas.openxmlformats.org/officeDocument/2006/relationships/image" Target="../media/image178.wmf"/><Relationship Id="rId2" Type="http://schemas.openxmlformats.org/officeDocument/2006/relationships/slideLayout" Target="../slideLayouts/slideLayout4.xml"/><Relationship Id="rId1" Type="http://schemas.openxmlformats.org/officeDocument/2006/relationships/vmlDrawing" Target="../drawings/vmlDrawing35.vml"/><Relationship Id="rId6" Type="http://schemas.openxmlformats.org/officeDocument/2006/relationships/image" Target="../media/image175.wmf"/><Relationship Id="rId11" Type="http://schemas.openxmlformats.org/officeDocument/2006/relationships/oleObject" Target="../embeddings/oleObject181.bin"/><Relationship Id="rId5" Type="http://schemas.openxmlformats.org/officeDocument/2006/relationships/oleObject" Target="../embeddings/oleObject178.bin"/><Relationship Id="rId10" Type="http://schemas.openxmlformats.org/officeDocument/2006/relationships/image" Target="../media/image177.wmf"/><Relationship Id="rId4" Type="http://schemas.openxmlformats.org/officeDocument/2006/relationships/image" Target="../media/image174.wmf"/><Relationship Id="rId9" Type="http://schemas.openxmlformats.org/officeDocument/2006/relationships/oleObject" Target="../embeddings/oleObject180.bin"/></Relationships>
</file>

<file path=ppt/slides/_rels/slide43.xml.rels><?xml version="1.0" encoding="UTF-8" standalone="yes"?>
<Relationships xmlns="http://schemas.openxmlformats.org/package/2006/relationships"><Relationship Id="rId8" Type="http://schemas.openxmlformats.org/officeDocument/2006/relationships/image" Target="../media/image180.wmf"/><Relationship Id="rId3" Type="http://schemas.openxmlformats.org/officeDocument/2006/relationships/oleObject" Target="../embeddings/oleObject182.bin"/><Relationship Id="rId7" Type="http://schemas.openxmlformats.org/officeDocument/2006/relationships/oleObject" Target="../embeddings/oleObject184.bin"/><Relationship Id="rId2" Type="http://schemas.openxmlformats.org/officeDocument/2006/relationships/slideLayout" Target="../slideLayouts/slideLayout4.xml"/><Relationship Id="rId1" Type="http://schemas.openxmlformats.org/officeDocument/2006/relationships/vmlDrawing" Target="../drawings/vmlDrawing36.vml"/><Relationship Id="rId6" Type="http://schemas.openxmlformats.org/officeDocument/2006/relationships/image" Target="../media/image178.wmf"/><Relationship Id="rId5" Type="http://schemas.openxmlformats.org/officeDocument/2006/relationships/oleObject" Target="../embeddings/oleObject183.bin"/><Relationship Id="rId4" Type="http://schemas.openxmlformats.org/officeDocument/2006/relationships/image" Target="../media/image179.wmf"/><Relationship Id="rId9" Type="http://schemas.openxmlformats.org/officeDocument/2006/relationships/oleObject" Target="../embeddings/oleObject185.bin"/></Relationships>
</file>

<file path=ppt/slides/_rels/slide44.xml.rels><?xml version="1.0" encoding="UTF-8" standalone="yes"?>
<Relationships xmlns="http://schemas.openxmlformats.org/package/2006/relationships"><Relationship Id="rId8" Type="http://schemas.openxmlformats.org/officeDocument/2006/relationships/image" Target="../media/image183.wmf"/><Relationship Id="rId3" Type="http://schemas.openxmlformats.org/officeDocument/2006/relationships/oleObject" Target="../embeddings/oleObject186.bin"/><Relationship Id="rId7" Type="http://schemas.openxmlformats.org/officeDocument/2006/relationships/oleObject" Target="../embeddings/oleObject188.bin"/><Relationship Id="rId2" Type="http://schemas.openxmlformats.org/officeDocument/2006/relationships/slideLayout" Target="../slideLayouts/slideLayout4.xml"/><Relationship Id="rId1" Type="http://schemas.openxmlformats.org/officeDocument/2006/relationships/vmlDrawing" Target="../drawings/vmlDrawing37.vml"/><Relationship Id="rId6" Type="http://schemas.openxmlformats.org/officeDocument/2006/relationships/image" Target="../media/image182.wmf"/><Relationship Id="rId5" Type="http://schemas.openxmlformats.org/officeDocument/2006/relationships/oleObject" Target="../embeddings/oleObject187.bin"/><Relationship Id="rId10" Type="http://schemas.openxmlformats.org/officeDocument/2006/relationships/image" Target="../media/image184.wmf"/><Relationship Id="rId4" Type="http://schemas.openxmlformats.org/officeDocument/2006/relationships/image" Target="../media/image181.wmf"/><Relationship Id="rId9" Type="http://schemas.openxmlformats.org/officeDocument/2006/relationships/oleObject" Target="../embeddings/oleObject189.bin"/></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192.bin"/><Relationship Id="rId3" Type="http://schemas.openxmlformats.org/officeDocument/2006/relationships/oleObject" Target="../embeddings/oleObject190.bin"/><Relationship Id="rId7" Type="http://schemas.openxmlformats.org/officeDocument/2006/relationships/image" Target="../media/image189.png"/><Relationship Id="rId2" Type="http://schemas.openxmlformats.org/officeDocument/2006/relationships/slideLayout" Target="../slideLayouts/slideLayout4.xml"/><Relationship Id="rId1" Type="http://schemas.openxmlformats.org/officeDocument/2006/relationships/vmlDrawing" Target="../drawings/vmlDrawing38.vml"/><Relationship Id="rId6" Type="http://schemas.openxmlformats.org/officeDocument/2006/relationships/image" Target="../media/image186.wmf"/><Relationship Id="rId11" Type="http://schemas.openxmlformats.org/officeDocument/2006/relationships/image" Target="../media/image188.wmf"/><Relationship Id="rId5" Type="http://schemas.openxmlformats.org/officeDocument/2006/relationships/oleObject" Target="../embeddings/oleObject191.bin"/><Relationship Id="rId10" Type="http://schemas.openxmlformats.org/officeDocument/2006/relationships/oleObject" Target="../embeddings/oleObject193.bin"/><Relationship Id="rId4" Type="http://schemas.openxmlformats.org/officeDocument/2006/relationships/image" Target="../media/image185.wmf"/><Relationship Id="rId9" Type="http://schemas.openxmlformats.org/officeDocument/2006/relationships/image" Target="../media/image187.wmf"/></Relationships>
</file>

<file path=ppt/slides/_rels/slide46.xml.rels><?xml version="1.0" encoding="UTF-8" standalone="yes"?>
<Relationships xmlns="http://schemas.openxmlformats.org/package/2006/relationships"><Relationship Id="rId8" Type="http://schemas.openxmlformats.org/officeDocument/2006/relationships/image" Target="../media/image192.wmf"/><Relationship Id="rId3" Type="http://schemas.openxmlformats.org/officeDocument/2006/relationships/oleObject" Target="../embeddings/oleObject194.bin"/><Relationship Id="rId7" Type="http://schemas.openxmlformats.org/officeDocument/2006/relationships/oleObject" Target="../embeddings/oleObject196.bin"/><Relationship Id="rId12" Type="http://schemas.openxmlformats.org/officeDocument/2006/relationships/image" Target="../media/image194.wmf"/><Relationship Id="rId2" Type="http://schemas.openxmlformats.org/officeDocument/2006/relationships/slideLayout" Target="../slideLayouts/slideLayout4.xml"/><Relationship Id="rId1" Type="http://schemas.openxmlformats.org/officeDocument/2006/relationships/vmlDrawing" Target="../drawings/vmlDrawing39.vml"/><Relationship Id="rId6" Type="http://schemas.openxmlformats.org/officeDocument/2006/relationships/image" Target="../media/image191.wmf"/><Relationship Id="rId11" Type="http://schemas.openxmlformats.org/officeDocument/2006/relationships/oleObject" Target="../embeddings/oleObject198.bin"/><Relationship Id="rId5" Type="http://schemas.openxmlformats.org/officeDocument/2006/relationships/oleObject" Target="../embeddings/oleObject195.bin"/><Relationship Id="rId10" Type="http://schemas.openxmlformats.org/officeDocument/2006/relationships/image" Target="../media/image193.wmf"/><Relationship Id="rId4" Type="http://schemas.openxmlformats.org/officeDocument/2006/relationships/image" Target="../media/image190.wmf"/><Relationship Id="rId9" Type="http://schemas.openxmlformats.org/officeDocument/2006/relationships/oleObject" Target="../embeddings/oleObject197.bin"/></Relationships>
</file>

<file path=ppt/slides/_rels/slide47.xml.rels><?xml version="1.0" encoding="UTF-8" standalone="yes"?>
<Relationships xmlns="http://schemas.openxmlformats.org/package/2006/relationships"><Relationship Id="rId8" Type="http://schemas.openxmlformats.org/officeDocument/2006/relationships/image" Target="../media/image196.wmf"/><Relationship Id="rId13" Type="http://schemas.openxmlformats.org/officeDocument/2006/relationships/oleObject" Target="../embeddings/oleObject205.bin"/><Relationship Id="rId18" Type="http://schemas.openxmlformats.org/officeDocument/2006/relationships/image" Target="../media/image200.wmf"/><Relationship Id="rId3" Type="http://schemas.openxmlformats.org/officeDocument/2006/relationships/oleObject" Target="../embeddings/oleObject199.bin"/><Relationship Id="rId21" Type="http://schemas.openxmlformats.org/officeDocument/2006/relationships/oleObject" Target="../embeddings/oleObject210.bin"/><Relationship Id="rId7" Type="http://schemas.openxmlformats.org/officeDocument/2006/relationships/oleObject" Target="../embeddings/oleObject201.bin"/><Relationship Id="rId12" Type="http://schemas.openxmlformats.org/officeDocument/2006/relationships/oleObject" Target="../embeddings/oleObject204.bin"/><Relationship Id="rId17" Type="http://schemas.openxmlformats.org/officeDocument/2006/relationships/oleObject" Target="../embeddings/oleObject207.bin"/><Relationship Id="rId2" Type="http://schemas.openxmlformats.org/officeDocument/2006/relationships/slideLayout" Target="../slideLayouts/slideLayout4.xml"/><Relationship Id="rId16" Type="http://schemas.openxmlformats.org/officeDocument/2006/relationships/image" Target="../media/image199.wmf"/><Relationship Id="rId20" Type="http://schemas.openxmlformats.org/officeDocument/2006/relationships/oleObject" Target="../embeddings/oleObject209.bin"/><Relationship Id="rId1" Type="http://schemas.openxmlformats.org/officeDocument/2006/relationships/vmlDrawing" Target="../drawings/vmlDrawing40.vml"/><Relationship Id="rId6" Type="http://schemas.openxmlformats.org/officeDocument/2006/relationships/image" Target="../media/image195.wmf"/><Relationship Id="rId11" Type="http://schemas.openxmlformats.org/officeDocument/2006/relationships/oleObject" Target="../embeddings/oleObject203.bin"/><Relationship Id="rId5" Type="http://schemas.openxmlformats.org/officeDocument/2006/relationships/oleObject" Target="../embeddings/oleObject200.bin"/><Relationship Id="rId15" Type="http://schemas.openxmlformats.org/officeDocument/2006/relationships/oleObject" Target="../embeddings/oleObject206.bin"/><Relationship Id="rId10" Type="http://schemas.openxmlformats.org/officeDocument/2006/relationships/image" Target="../media/image197.wmf"/><Relationship Id="rId19" Type="http://schemas.openxmlformats.org/officeDocument/2006/relationships/oleObject" Target="../embeddings/oleObject208.bin"/><Relationship Id="rId4" Type="http://schemas.openxmlformats.org/officeDocument/2006/relationships/image" Target="../media/image194.wmf"/><Relationship Id="rId9" Type="http://schemas.openxmlformats.org/officeDocument/2006/relationships/oleObject" Target="../embeddings/oleObject202.bin"/><Relationship Id="rId14" Type="http://schemas.openxmlformats.org/officeDocument/2006/relationships/image" Target="../media/image198.wmf"/></Relationships>
</file>

<file path=ppt/slides/_rels/slide48.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slideLayout" Target="../slideLayouts/slideLayout4.xml"/><Relationship Id="rId7" Type="http://schemas.openxmlformats.org/officeDocument/2006/relationships/diagramColors" Target="../diagrams/colors10.xml"/><Relationship Id="rId12" Type="http://schemas.openxmlformats.org/officeDocument/2006/relationships/image" Target="../media/image202.wmf"/><Relationship Id="rId2" Type="http://schemas.openxmlformats.org/officeDocument/2006/relationships/tags" Target="../tags/tag7.xml"/><Relationship Id="rId1" Type="http://schemas.openxmlformats.org/officeDocument/2006/relationships/vmlDrawing" Target="../drawings/vmlDrawing41.vml"/><Relationship Id="rId6" Type="http://schemas.openxmlformats.org/officeDocument/2006/relationships/diagramQuickStyle" Target="../diagrams/quickStyle10.xml"/><Relationship Id="rId11" Type="http://schemas.openxmlformats.org/officeDocument/2006/relationships/oleObject" Target="../embeddings/oleObject212.bin"/><Relationship Id="rId5" Type="http://schemas.openxmlformats.org/officeDocument/2006/relationships/diagramLayout" Target="../diagrams/layout10.xml"/><Relationship Id="rId10" Type="http://schemas.openxmlformats.org/officeDocument/2006/relationships/image" Target="../media/image201.wmf"/><Relationship Id="rId4" Type="http://schemas.openxmlformats.org/officeDocument/2006/relationships/diagramData" Target="../diagrams/data10.xml"/><Relationship Id="rId9" Type="http://schemas.openxmlformats.org/officeDocument/2006/relationships/oleObject" Target="../embeddings/oleObject211.bin"/></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4.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xml"/></Relationships>
</file>

<file path=ppt/slides/_rels/slide50.xml.rels><?xml version="1.0" encoding="UTF-8" standalone="yes"?>
<Relationships xmlns="http://schemas.openxmlformats.org/package/2006/relationships"><Relationship Id="rId8" Type="http://schemas.openxmlformats.org/officeDocument/2006/relationships/image" Target="../media/image204.wmf"/><Relationship Id="rId13" Type="http://schemas.openxmlformats.org/officeDocument/2006/relationships/oleObject" Target="../embeddings/oleObject217.bin"/><Relationship Id="rId18" Type="http://schemas.openxmlformats.org/officeDocument/2006/relationships/image" Target="../media/image209.wmf"/><Relationship Id="rId3" Type="http://schemas.openxmlformats.org/officeDocument/2006/relationships/image" Target="../media/image213.png"/><Relationship Id="rId21" Type="http://schemas.openxmlformats.org/officeDocument/2006/relationships/oleObject" Target="../embeddings/oleObject221.bin"/><Relationship Id="rId7" Type="http://schemas.openxmlformats.org/officeDocument/2006/relationships/oleObject" Target="../embeddings/oleObject214.bin"/><Relationship Id="rId12" Type="http://schemas.openxmlformats.org/officeDocument/2006/relationships/image" Target="../media/image206.wmf"/><Relationship Id="rId17" Type="http://schemas.openxmlformats.org/officeDocument/2006/relationships/oleObject" Target="../embeddings/oleObject219.bin"/><Relationship Id="rId2" Type="http://schemas.openxmlformats.org/officeDocument/2006/relationships/slideLayout" Target="../slideLayouts/slideLayout4.xml"/><Relationship Id="rId16" Type="http://schemas.openxmlformats.org/officeDocument/2006/relationships/image" Target="../media/image208.wmf"/><Relationship Id="rId20" Type="http://schemas.openxmlformats.org/officeDocument/2006/relationships/image" Target="../media/image210.wmf"/><Relationship Id="rId1" Type="http://schemas.openxmlformats.org/officeDocument/2006/relationships/vmlDrawing" Target="../drawings/vmlDrawing42.vml"/><Relationship Id="rId6" Type="http://schemas.openxmlformats.org/officeDocument/2006/relationships/image" Target="../media/image203.wmf"/><Relationship Id="rId11" Type="http://schemas.openxmlformats.org/officeDocument/2006/relationships/oleObject" Target="../embeddings/oleObject216.bin"/><Relationship Id="rId24" Type="http://schemas.openxmlformats.org/officeDocument/2006/relationships/image" Target="../media/image212.wmf"/><Relationship Id="rId5" Type="http://schemas.openxmlformats.org/officeDocument/2006/relationships/oleObject" Target="../embeddings/oleObject213.bin"/><Relationship Id="rId15" Type="http://schemas.openxmlformats.org/officeDocument/2006/relationships/oleObject" Target="../embeddings/oleObject218.bin"/><Relationship Id="rId23" Type="http://schemas.openxmlformats.org/officeDocument/2006/relationships/oleObject" Target="../embeddings/oleObject222.bin"/><Relationship Id="rId10" Type="http://schemas.openxmlformats.org/officeDocument/2006/relationships/image" Target="../media/image205.wmf"/><Relationship Id="rId19" Type="http://schemas.openxmlformats.org/officeDocument/2006/relationships/oleObject" Target="../embeddings/oleObject220.bin"/><Relationship Id="rId4" Type="http://schemas.microsoft.com/office/2007/relationships/hdphoto" Target="../media/hdphoto6.wdp"/><Relationship Id="rId9" Type="http://schemas.openxmlformats.org/officeDocument/2006/relationships/oleObject" Target="../embeddings/oleObject215.bin"/><Relationship Id="rId14" Type="http://schemas.openxmlformats.org/officeDocument/2006/relationships/image" Target="../media/image207.wmf"/><Relationship Id="rId22" Type="http://schemas.openxmlformats.org/officeDocument/2006/relationships/image" Target="../media/image211.wmf"/></Relationships>
</file>

<file path=ppt/slides/_rels/slide51.xml.rels><?xml version="1.0" encoding="UTF-8" standalone="yes"?>
<Relationships xmlns="http://schemas.openxmlformats.org/package/2006/relationships"><Relationship Id="rId8" Type="http://schemas.openxmlformats.org/officeDocument/2006/relationships/image" Target="../media/image216.wmf"/><Relationship Id="rId3" Type="http://schemas.openxmlformats.org/officeDocument/2006/relationships/oleObject" Target="../embeddings/oleObject223.bin"/><Relationship Id="rId7" Type="http://schemas.openxmlformats.org/officeDocument/2006/relationships/oleObject" Target="../embeddings/oleObject225.bin"/><Relationship Id="rId2" Type="http://schemas.openxmlformats.org/officeDocument/2006/relationships/slideLayout" Target="../slideLayouts/slideLayout4.xml"/><Relationship Id="rId1" Type="http://schemas.openxmlformats.org/officeDocument/2006/relationships/vmlDrawing" Target="../drawings/vmlDrawing43.vml"/><Relationship Id="rId6" Type="http://schemas.openxmlformats.org/officeDocument/2006/relationships/image" Target="../media/image215.wmf"/><Relationship Id="rId5" Type="http://schemas.openxmlformats.org/officeDocument/2006/relationships/oleObject" Target="../embeddings/oleObject224.bin"/><Relationship Id="rId4" Type="http://schemas.openxmlformats.org/officeDocument/2006/relationships/image" Target="../media/image214.wmf"/></Relationships>
</file>

<file path=ppt/slides/_rels/slide52.xml.rels><?xml version="1.0" encoding="UTF-8" standalone="yes"?>
<Relationships xmlns="http://schemas.openxmlformats.org/package/2006/relationships"><Relationship Id="rId8" Type="http://schemas.openxmlformats.org/officeDocument/2006/relationships/image" Target="../media/image216.wmf"/><Relationship Id="rId3" Type="http://schemas.openxmlformats.org/officeDocument/2006/relationships/oleObject" Target="../embeddings/oleObject226.bin"/><Relationship Id="rId7" Type="http://schemas.openxmlformats.org/officeDocument/2006/relationships/oleObject" Target="../embeddings/oleObject228.bin"/><Relationship Id="rId2" Type="http://schemas.openxmlformats.org/officeDocument/2006/relationships/slideLayout" Target="../slideLayouts/slideLayout4.xml"/><Relationship Id="rId1" Type="http://schemas.openxmlformats.org/officeDocument/2006/relationships/vmlDrawing" Target="../drawings/vmlDrawing44.vml"/><Relationship Id="rId6" Type="http://schemas.openxmlformats.org/officeDocument/2006/relationships/image" Target="../media/image215.wmf"/><Relationship Id="rId5" Type="http://schemas.openxmlformats.org/officeDocument/2006/relationships/oleObject" Target="../embeddings/oleObject227.bin"/><Relationship Id="rId4" Type="http://schemas.openxmlformats.org/officeDocument/2006/relationships/image" Target="../media/image214.wmf"/></Relationships>
</file>

<file path=ppt/slides/_rels/slide53.xml.rels><?xml version="1.0" encoding="UTF-8" standalone="yes"?>
<Relationships xmlns="http://schemas.openxmlformats.org/package/2006/relationships"><Relationship Id="rId8" Type="http://schemas.openxmlformats.org/officeDocument/2006/relationships/image" Target="../media/image218.wmf"/><Relationship Id="rId13" Type="http://schemas.microsoft.com/office/2007/relationships/diagramDrawing" Target="../diagrams/drawing12.xml"/><Relationship Id="rId3" Type="http://schemas.openxmlformats.org/officeDocument/2006/relationships/oleObject" Target="../embeddings/oleObject229.bin"/><Relationship Id="rId7" Type="http://schemas.openxmlformats.org/officeDocument/2006/relationships/oleObject" Target="../embeddings/oleObject231.bin"/><Relationship Id="rId12" Type="http://schemas.openxmlformats.org/officeDocument/2006/relationships/diagramColors" Target="../diagrams/colors12.xml"/><Relationship Id="rId2" Type="http://schemas.openxmlformats.org/officeDocument/2006/relationships/slideLayout" Target="../slideLayouts/slideLayout4.xml"/><Relationship Id="rId1" Type="http://schemas.openxmlformats.org/officeDocument/2006/relationships/vmlDrawing" Target="../drawings/vmlDrawing45.vml"/><Relationship Id="rId6" Type="http://schemas.openxmlformats.org/officeDocument/2006/relationships/image" Target="../media/image217.wmf"/><Relationship Id="rId11" Type="http://schemas.openxmlformats.org/officeDocument/2006/relationships/diagramQuickStyle" Target="../diagrams/quickStyle12.xml"/><Relationship Id="rId5" Type="http://schemas.openxmlformats.org/officeDocument/2006/relationships/oleObject" Target="../embeddings/oleObject230.bin"/><Relationship Id="rId10" Type="http://schemas.openxmlformats.org/officeDocument/2006/relationships/diagramLayout" Target="../diagrams/layout12.xml"/><Relationship Id="rId4" Type="http://schemas.openxmlformats.org/officeDocument/2006/relationships/image" Target="../media/image214.wmf"/><Relationship Id="rId9" Type="http://schemas.openxmlformats.org/officeDocument/2006/relationships/diagramData" Target="../diagrams/data12.xml"/></Relationships>
</file>

<file path=ppt/slides/_rels/slide54.xml.rels><?xml version="1.0" encoding="UTF-8" standalone="yes"?>
<Relationships xmlns="http://schemas.openxmlformats.org/package/2006/relationships"><Relationship Id="rId8" Type="http://schemas.openxmlformats.org/officeDocument/2006/relationships/image" Target="../media/image221.wmf"/><Relationship Id="rId13" Type="http://schemas.openxmlformats.org/officeDocument/2006/relationships/oleObject" Target="../embeddings/oleObject237.bin"/><Relationship Id="rId3" Type="http://schemas.openxmlformats.org/officeDocument/2006/relationships/oleObject" Target="../embeddings/oleObject232.bin"/><Relationship Id="rId7" Type="http://schemas.openxmlformats.org/officeDocument/2006/relationships/oleObject" Target="../embeddings/oleObject234.bin"/><Relationship Id="rId12" Type="http://schemas.openxmlformats.org/officeDocument/2006/relationships/image" Target="../media/image223.wmf"/><Relationship Id="rId2" Type="http://schemas.openxmlformats.org/officeDocument/2006/relationships/slideLayout" Target="../slideLayouts/slideLayout4.xml"/><Relationship Id="rId1" Type="http://schemas.openxmlformats.org/officeDocument/2006/relationships/vmlDrawing" Target="../drawings/vmlDrawing46.vml"/><Relationship Id="rId6" Type="http://schemas.openxmlformats.org/officeDocument/2006/relationships/image" Target="../media/image220.wmf"/><Relationship Id="rId11" Type="http://schemas.openxmlformats.org/officeDocument/2006/relationships/oleObject" Target="../embeddings/oleObject236.bin"/><Relationship Id="rId5" Type="http://schemas.openxmlformats.org/officeDocument/2006/relationships/oleObject" Target="../embeddings/oleObject233.bin"/><Relationship Id="rId10" Type="http://schemas.openxmlformats.org/officeDocument/2006/relationships/image" Target="../media/image222.wmf"/><Relationship Id="rId4" Type="http://schemas.openxmlformats.org/officeDocument/2006/relationships/image" Target="../media/image219.wmf"/><Relationship Id="rId9" Type="http://schemas.openxmlformats.org/officeDocument/2006/relationships/oleObject" Target="../embeddings/oleObject235.bin"/><Relationship Id="rId14" Type="http://schemas.openxmlformats.org/officeDocument/2006/relationships/image" Target="../media/image224.wmf"/></Relationships>
</file>

<file path=ppt/slides/_rels/slide55.xml.rels><?xml version="1.0" encoding="UTF-8" standalone="yes"?>
<Relationships xmlns="http://schemas.openxmlformats.org/package/2006/relationships"><Relationship Id="rId8" Type="http://schemas.openxmlformats.org/officeDocument/2006/relationships/image" Target="../media/image227.wmf"/><Relationship Id="rId13" Type="http://schemas.openxmlformats.org/officeDocument/2006/relationships/oleObject" Target="../embeddings/oleObject243.bin"/><Relationship Id="rId3" Type="http://schemas.openxmlformats.org/officeDocument/2006/relationships/oleObject" Target="../embeddings/oleObject238.bin"/><Relationship Id="rId7" Type="http://schemas.openxmlformats.org/officeDocument/2006/relationships/oleObject" Target="../embeddings/oleObject240.bin"/><Relationship Id="rId12" Type="http://schemas.openxmlformats.org/officeDocument/2006/relationships/image" Target="../media/image229.wmf"/><Relationship Id="rId2" Type="http://schemas.openxmlformats.org/officeDocument/2006/relationships/slideLayout" Target="../slideLayouts/slideLayout4.xml"/><Relationship Id="rId1" Type="http://schemas.openxmlformats.org/officeDocument/2006/relationships/vmlDrawing" Target="../drawings/vmlDrawing47.vml"/><Relationship Id="rId6" Type="http://schemas.openxmlformats.org/officeDocument/2006/relationships/image" Target="../media/image226.wmf"/><Relationship Id="rId11" Type="http://schemas.openxmlformats.org/officeDocument/2006/relationships/oleObject" Target="../embeddings/oleObject242.bin"/><Relationship Id="rId5" Type="http://schemas.openxmlformats.org/officeDocument/2006/relationships/oleObject" Target="../embeddings/oleObject239.bin"/><Relationship Id="rId10" Type="http://schemas.openxmlformats.org/officeDocument/2006/relationships/image" Target="../media/image228.wmf"/><Relationship Id="rId4" Type="http://schemas.openxmlformats.org/officeDocument/2006/relationships/image" Target="../media/image225.wmf"/><Relationship Id="rId9" Type="http://schemas.openxmlformats.org/officeDocument/2006/relationships/oleObject" Target="../embeddings/oleObject241.bin"/><Relationship Id="rId14" Type="http://schemas.openxmlformats.org/officeDocument/2006/relationships/image" Target="../media/image230.wmf"/></Relationships>
</file>

<file path=ppt/slides/_rels/slide56.xml.rels><?xml version="1.0" encoding="UTF-8" standalone="yes"?>
<Relationships xmlns="http://schemas.openxmlformats.org/package/2006/relationships"><Relationship Id="rId8" Type="http://schemas.openxmlformats.org/officeDocument/2006/relationships/image" Target="../media/image232.wmf"/><Relationship Id="rId13" Type="http://schemas.openxmlformats.org/officeDocument/2006/relationships/oleObject" Target="../embeddings/oleObject249.bin"/><Relationship Id="rId18" Type="http://schemas.openxmlformats.org/officeDocument/2006/relationships/image" Target="../media/image237.wmf"/><Relationship Id="rId3" Type="http://schemas.openxmlformats.org/officeDocument/2006/relationships/oleObject" Target="../embeddings/oleObject244.bin"/><Relationship Id="rId7" Type="http://schemas.openxmlformats.org/officeDocument/2006/relationships/oleObject" Target="../embeddings/oleObject246.bin"/><Relationship Id="rId12" Type="http://schemas.openxmlformats.org/officeDocument/2006/relationships/image" Target="../media/image234.wmf"/><Relationship Id="rId17" Type="http://schemas.openxmlformats.org/officeDocument/2006/relationships/oleObject" Target="../embeddings/oleObject251.bin"/><Relationship Id="rId2" Type="http://schemas.openxmlformats.org/officeDocument/2006/relationships/slideLayout" Target="../slideLayouts/slideLayout4.xml"/><Relationship Id="rId16" Type="http://schemas.openxmlformats.org/officeDocument/2006/relationships/image" Target="../media/image236.wmf"/><Relationship Id="rId20" Type="http://schemas.openxmlformats.org/officeDocument/2006/relationships/image" Target="../media/image238.wmf"/><Relationship Id="rId1" Type="http://schemas.openxmlformats.org/officeDocument/2006/relationships/vmlDrawing" Target="../drawings/vmlDrawing48.vml"/><Relationship Id="rId6" Type="http://schemas.openxmlformats.org/officeDocument/2006/relationships/image" Target="../media/image227.wmf"/><Relationship Id="rId11" Type="http://schemas.openxmlformats.org/officeDocument/2006/relationships/oleObject" Target="../embeddings/oleObject248.bin"/><Relationship Id="rId5" Type="http://schemas.openxmlformats.org/officeDocument/2006/relationships/oleObject" Target="../embeddings/oleObject245.bin"/><Relationship Id="rId15" Type="http://schemas.openxmlformats.org/officeDocument/2006/relationships/oleObject" Target="../embeddings/oleObject250.bin"/><Relationship Id="rId10" Type="http://schemas.openxmlformats.org/officeDocument/2006/relationships/image" Target="../media/image233.wmf"/><Relationship Id="rId19" Type="http://schemas.openxmlformats.org/officeDocument/2006/relationships/oleObject" Target="../embeddings/oleObject252.bin"/><Relationship Id="rId4" Type="http://schemas.openxmlformats.org/officeDocument/2006/relationships/image" Target="../media/image231.wmf"/><Relationship Id="rId9" Type="http://schemas.openxmlformats.org/officeDocument/2006/relationships/oleObject" Target="../embeddings/oleObject247.bin"/><Relationship Id="rId14" Type="http://schemas.openxmlformats.org/officeDocument/2006/relationships/image" Target="../media/image235.wmf"/></Relationships>
</file>

<file path=ppt/slides/_rels/slide57.xml.rels><?xml version="1.0" encoding="UTF-8" standalone="yes"?>
<Relationships xmlns="http://schemas.openxmlformats.org/package/2006/relationships"><Relationship Id="rId8" Type="http://schemas.openxmlformats.org/officeDocument/2006/relationships/image" Target="../media/image240.wmf"/><Relationship Id="rId13" Type="http://schemas.openxmlformats.org/officeDocument/2006/relationships/oleObject" Target="../embeddings/oleObject258.bin"/><Relationship Id="rId18" Type="http://schemas.openxmlformats.org/officeDocument/2006/relationships/image" Target="../media/image242.wmf"/><Relationship Id="rId3" Type="http://schemas.openxmlformats.org/officeDocument/2006/relationships/oleObject" Target="../embeddings/oleObject253.bin"/><Relationship Id="rId21" Type="http://schemas.openxmlformats.org/officeDocument/2006/relationships/oleObject" Target="../embeddings/oleObject262.bin"/><Relationship Id="rId7" Type="http://schemas.openxmlformats.org/officeDocument/2006/relationships/oleObject" Target="../embeddings/oleObject255.bin"/><Relationship Id="rId12" Type="http://schemas.openxmlformats.org/officeDocument/2006/relationships/image" Target="../media/image237.wmf"/><Relationship Id="rId17" Type="http://schemas.openxmlformats.org/officeDocument/2006/relationships/oleObject" Target="../embeddings/oleObject260.bin"/><Relationship Id="rId2" Type="http://schemas.openxmlformats.org/officeDocument/2006/relationships/slideLayout" Target="../slideLayouts/slideLayout4.xml"/><Relationship Id="rId16" Type="http://schemas.openxmlformats.org/officeDocument/2006/relationships/image" Target="../media/image238.wmf"/><Relationship Id="rId20" Type="http://schemas.openxmlformats.org/officeDocument/2006/relationships/image" Target="../media/image243.wmf"/><Relationship Id="rId1" Type="http://schemas.openxmlformats.org/officeDocument/2006/relationships/vmlDrawing" Target="../drawings/vmlDrawing49.vml"/><Relationship Id="rId6" Type="http://schemas.openxmlformats.org/officeDocument/2006/relationships/image" Target="../media/image227.wmf"/><Relationship Id="rId11" Type="http://schemas.openxmlformats.org/officeDocument/2006/relationships/oleObject" Target="../embeddings/oleObject257.bin"/><Relationship Id="rId24" Type="http://schemas.openxmlformats.org/officeDocument/2006/relationships/image" Target="../media/image245.wmf"/><Relationship Id="rId5" Type="http://schemas.openxmlformats.org/officeDocument/2006/relationships/oleObject" Target="../embeddings/oleObject254.bin"/><Relationship Id="rId15" Type="http://schemas.openxmlformats.org/officeDocument/2006/relationships/oleObject" Target="../embeddings/oleObject259.bin"/><Relationship Id="rId23" Type="http://schemas.openxmlformats.org/officeDocument/2006/relationships/oleObject" Target="../embeddings/oleObject263.bin"/><Relationship Id="rId10" Type="http://schemas.openxmlformats.org/officeDocument/2006/relationships/image" Target="../media/image236.wmf"/><Relationship Id="rId19" Type="http://schemas.openxmlformats.org/officeDocument/2006/relationships/oleObject" Target="../embeddings/oleObject261.bin"/><Relationship Id="rId4" Type="http://schemas.openxmlformats.org/officeDocument/2006/relationships/image" Target="../media/image239.wmf"/><Relationship Id="rId9" Type="http://schemas.openxmlformats.org/officeDocument/2006/relationships/oleObject" Target="../embeddings/oleObject256.bin"/><Relationship Id="rId14" Type="http://schemas.openxmlformats.org/officeDocument/2006/relationships/image" Target="../media/image241.wmf"/><Relationship Id="rId22" Type="http://schemas.openxmlformats.org/officeDocument/2006/relationships/image" Target="../media/image244.wmf"/></Relationships>
</file>

<file path=ppt/slides/_rels/slide58.xml.rels><?xml version="1.0" encoding="UTF-8" standalone="yes"?>
<Relationships xmlns="http://schemas.openxmlformats.org/package/2006/relationships"><Relationship Id="rId8" Type="http://schemas.openxmlformats.org/officeDocument/2006/relationships/image" Target="../media/image248.wmf"/><Relationship Id="rId3" Type="http://schemas.openxmlformats.org/officeDocument/2006/relationships/oleObject" Target="../embeddings/oleObject264.bin"/><Relationship Id="rId7" Type="http://schemas.openxmlformats.org/officeDocument/2006/relationships/oleObject" Target="../embeddings/oleObject266.bin"/><Relationship Id="rId2" Type="http://schemas.openxmlformats.org/officeDocument/2006/relationships/slideLayout" Target="../slideLayouts/slideLayout4.xml"/><Relationship Id="rId1" Type="http://schemas.openxmlformats.org/officeDocument/2006/relationships/vmlDrawing" Target="../drawings/vmlDrawing50.vml"/><Relationship Id="rId6" Type="http://schemas.openxmlformats.org/officeDocument/2006/relationships/image" Target="../media/image247.wmf"/><Relationship Id="rId11" Type="http://schemas.openxmlformats.org/officeDocument/2006/relationships/image" Target="../media/image249.wmf"/><Relationship Id="rId5" Type="http://schemas.openxmlformats.org/officeDocument/2006/relationships/oleObject" Target="../embeddings/oleObject265.bin"/><Relationship Id="rId10" Type="http://schemas.openxmlformats.org/officeDocument/2006/relationships/oleObject" Target="../embeddings/oleObject268.bin"/><Relationship Id="rId4" Type="http://schemas.openxmlformats.org/officeDocument/2006/relationships/image" Target="../media/image246.wmf"/><Relationship Id="rId9" Type="http://schemas.openxmlformats.org/officeDocument/2006/relationships/oleObject" Target="../embeddings/oleObject267.bin"/></Relationships>
</file>

<file path=ppt/slides/_rels/slide59.xml.rels><?xml version="1.0" encoding="UTF-8" standalone="yes"?>
<Relationships xmlns="http://schemas.openxmlformats.org/package/2006/relationships"><Relationship Id="rId8" Type="http://schemas.openxmlformats.org/officeDocument/2006/relationships/image" Target="../media/image252.wmf"/><Relationship Id="rId13" Type="http://schemas.openxmlformats.org/officeDocument/2006/relationships/oleObject" Target="../embeddings/oleObject274.bin"/><Relationship Id="rId3" Type="http://schemas.openxmlformats.org/officeDocument/2006/relationships/oleObject" Target="../embeddings/oleObject269.bin"/><Relationship Id="rId7" Type="http://schemas.openxmlformats.org/officeDocument/2006/relationships/oleObject" Target="../embeddings/oleObject271.bin"/><Relationship Id="rId12" Type="http://schemas.openxmlformats.org/officeDocument/2006/relationships/image" Target="../media/image246.wmf"/><Relationship Id="rId2" Type="http://schemas.openxmlformats.org/officeDocument/2006/relationships/slideLayout" Target="../slideLayouts/slideLayout4.xml"/><Relationship Id="rId1" Type="http://schemas.openxmlformats.org/officeDocument/2006/relationships/vmlDrawing" Target="../drawings/vmlDrawing51.vml"/><Relationship Id="rId6" Type="http://schemas.openxmlformats.org/officeDocument/2006/relationships/image" Target="../media/image251.wmf"/><Relationship Id="rId11" Type="http://schemas.openxmlformats.org/officeDocument/2006/relationships/oleObject" Target="../embeddings/oleObject273.bin"/><Relationship Id="rId5" Type="http://schemas.openxmlformats.org/officeDocument/2006/relationships/oleObject" Target="../embeddings/oleObject270.bin"/><Relationship Id="rId10" Type="http://schemas.openxmlformats.org/officeDocument/2006/relationships/image" Target="../media/image253.wmf"/><Relationship Id="rId4" Type="http://schemas.openxmlformats.org/officeDocument/2006/relationships/image" Target="../media/image250.wmf"/><Relationship Id="rId9" Type="http://schemas.openxmlformats.org/officeDocument/2006/relationships/oleObject" Target="../embeddings/oleObject272.bin"/><Relationship Id="rId14" Type="http://schemas.openxmlformats.org/officeDocument/2006/relationships/image" Target="../media/image254.wmf"/></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0.xml.rels><?xml version="1.0" encoding="UTF-8" standalone="yes"?>
<Relationships xmlns="http://schemas.openxmlformats.org/package/2006/relationships"><Relationship Id="rId8" Type="http://schemas.openxmlformats.org/officeDocument/2006/relationships/image" Target="../media/image257.wmf"/><Relationship Id="rId13" Type="http://schemas.openxmlformats.org/officeDocument/2006/relationships/oleObject" Target="../embeddings/oleObject280.bin"/><Relationship Id="rId3" Type="http://schemas.openxmlformats.org/officeDocument/2006/relationships/oleObject" Target="../embeddings/oleObject275.bin"/><Relationship Id="rId7" Type="http://schemas.openxmlformats.org/officeDocument/2006/relationships/oleObject" Target="../embeddings/oleObject277.bin"/><Relationship Id="rId12" Type="http://schemas.openxmlformats.org/officeDocument/2006/relationships/image" Target="../media/image259.wmf"/><Relationship Id="rId2" Type="http://schemas.openxmlformats.org/officeDocument/2006/relationships/slideLayout" Target="../slideLayouts/slideLayout4.xml"/><Relationship Id="rId16" Type="http://schemas.openxmlformats.org/officeDocument/2006/relationships/image" Target="../media/image253.wmf"/><Relationship Id="rId1" Type="http://schemas.openxmlformats.org/officeDocument/2006/relationships/vmlDrawing" Target="../drawings/vmlDrawing52.vml"/><Relationship Id="rId6" Type="http://schemas.openxmlformats.org/officeDocument/2006/relationships/image" Target="../media/image256.wmf"/><Relationship Id="rId11" Type="http://schemas.openxmlformats.org/officeDocument/2006/relationships/oleObject" Target="../embeddings/oleObject279.bin"/><Relationship Id="rId5" Type="http://schemas.openxmlformats.org/officeDocument/2006/relationships/oleObject" Target="../embeddings/oleObject276.bin"/><Relationship Id="rId15" Type="http://schemas.openxmlformats.org/officeDocument/2006/relationships/oleObject" Target="../embeddings/oleObject281.bin"/><Relationship Id="rId10" Type="http://schemas.openxmlformats.org/officeDocument/2006/relationships/image" Target="../media/image258.wmf"/><Relationship Id="rId4" Type="http://schemas.openxmlformats.org/officeDocument/2006/relationships/image" Target="../media/image255.wmf"/><Relationship Id="rId9" Type="http://schemas.openxmlformats.org/officeDocument/2006/relationships/oleObject" Target="../embeddings/oleObject278.bin"/><Relationship Id="rId14" Type="http://schemas.openxmlformats.org/officeDocument/2006/relationships/image" Target="../media/image260.wmf"/></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6.bin"/><Relationship Id="rId7" Type="http://schemas.openxmlformats.org/officeDocument/2006/relationships/image" Target="../media/image15.wmf"/><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oleObject" Target="../embeddings/oleObject7.bin"/><Relationship Id="rId5" Type="http://schemas.openxmlformats.org/officeDocument/2006/relationships/image" Target="../media/image16.png"/><Relationship Id="rId4" Type="http://schemas.openxmlformats.org/officeDocument/2006/relationships/image" Target="../media/image14.wmf"/></Relationships>
</file>

<file path=ppt/slides/_rels/slide8.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oleObject" Target="../embeddings/oleObject8.bin"/><Relationship Id="rId7" Type="http://schemas.openxmlformats.org/officeDocument/2006/relationships/oleObject" Target="../embeddings/oleObject10.bin"/><Relationship Id="rId12" Type="http://schemas.openxmlformats.org/officeDocument/2006/relationships/image" Target="../media/image21.wmf"/><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image" Target="../media/image18.wmf"/><Relationship Id="rId11" Type="http://schemas.openxmlformats.org/officeDocument/2006/relationships/oleObject" Target="../embeddings/oleObject12.bin"/><Relationship Id="rId5" Type="http://schemas.openxmlformats.org/officeDocument/2006/relationships/oleObject" Target="../embeddings/oleObject9.bin"/><Relationship Id="rId10" Type="http://schemas.openxmlformats.org/officeDocument/2006/relationships/image" Target="../media/image20.wmf"/><Relationship Id="rId4" Type="http://schemas.openxmlformats.org/officeDocument/2006/relationships/image" Target="../media/image17.wmf"/><Relationship Id="rId9" Type="http://schemas.openxmlformats.org/officeDocument/2006/relationships/oleObject" Target="../embeddings/oleObject11.bin"/></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oleObject" Target="../embeddings/oleObject13.bin"/><Relationship Id="rId7" Type="http://schemas.openxmlformats.org/officeDocument/2006/relationships/diagramData" Target="../diagrams/data3.xml"/><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image" Target="../media/image23.wmf"/><Relationship Id="rId11" Type="http://schemas.microsoft.com/office/2007/relationships/diagramDrawing" Target="../diagrams/drawing3.xml"/><Relationship Id="rId5" Type="http://schemas.openxmlformats.org/officeDocument/2006/relationships/oleObject" Target="../embeddings/oleObject14.bin"/><Relationship Id="rId10" Type="http://schemas.openxmlformats.org/officeDocument/2006/relationships/diagramColors" Target="../diagrams/colors3.xml"/><Relationship Id="rId4" Type="http://schemas.openxmlformats.org/officeDocument/2006/relationships/image" Target="../media/image22.wmf"/><Relationship Id="rId9"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14598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4.1 </a:t>
            </a:r>
            <a:r>
              <a:rPr lang="zh-CN" altLang="en-US" dirty="0"/>
              <a:t>根轨迹的基本</a:t>
            </a:r>
            <a:r>
              <a:rPr lang="zh-CN" altLang="en-US" dirty="0" smtClean="0"/>
              <a:t>概念</a:t>
            </a:r>
            <a:endParaRPr lang="zh-CN" altLang="en-US" dirty="0"/>
          </a:p>
        </p:txBody>
      </p:sp>
      <p:sp>
        <p:nvSpPr>
          <p:cNvPr id="3" name="Text Box 6"/>
          <p:cNvSpPr txBox="1">
            <a:spLocks noChangeArrowheads="1"/>
          </p:cNvSpPr>
          <p:nvPr/>
        </p:nvSpPr>
        <p:spPr bwMode="auto">
          <a:xfrm>
            <a:off x="515938" y="1196975"/>
            <a:ext cx="11160125"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08000" eaLnBrk="1" hangingPunct="1">
              <a:lnSpc>
                <a:spcPct val="130000"/>
              </a:lnSpc>
              <a:spcBef>
                <a:spcPct val="50000"/>
              </a:spcBef>
            </a:pPr>
            <a:r>
              <a:rPr lang="zh-CN" altLang="en-US" sz="2000" b="1" dirty="0" smtClean="0">
                <a:solidFill>
                  <a:srgbClr val="C00000"/>
                </a:solidFill>
                <a:latin typeface="+mj-ea"/>
                <a:ea typeface="+mj-ea"/>
              </a:rPr>
              <a:t>一般</a:t>
            </a:r>
            <a:r>
              <a:rPr lang="zh-CN" altLang="en-US" sz="2000" b="1" dirty="0">
                <a:solidFill>
                  <a:srgbClr val="C00000"/>
                </a:solidFill>
                <a:latin typeface="+mj-ea"/>
                <a:ea typeface="+mj-ea"/>
              </a:rPr>
              <a:t>情况下闭环系统的根轨迹是针对开环增益</a:t>
            </a:r>
            <a:r>
              <a:rPr lang="en-US" altLang="zh-CN" sz="2000" b="1" dirty="0">
                <a:solidFill>
                  <a:srgbClr val="C00000"/>
                </a:solidFill>
                <a:latin typeface="+mj-ea"/>
                <a:ea typeface="+mj-ea"/>
              </a:rPr>
              <a:t>K</a:t>
            </a:r>
            <a:r>
              <a:rPr lang="zh-CN" altLang="en-US" sz="2000" b="1" dirty="0">
                <a:solidFill>
                  <a:srgbClr val="C00000"/>
                </a:solidFill>
                <a:latin typeface="+mj-ea"/>
                <a:ea typeface="+mj-ea"/>
              </a:rPr>
              <a:t>的变化绘制的</a:t>
            </a:r>
            <a:r>
              <a:rPr lang="zh-CN" altLang="en-US" sz="2000" dirty="0">
                <a:latin typeface="+mn-ea"/>
                <a:ea typeface="+mn-ea"/>
              </a:rPr>
              <a:t>。而实际中，有时还需要了解非开环增益参数的变化对闭环系统特征根分布的影响关系，这时可通过一定的变换方法，将非开环增益参数转化为等效开环增益来处理。例如，若系统的开环传递函数为：</a:t>
            </a:r>
          </a:p>
        </p:txBody>
      </p:sp>
      <p:graphicFrame>
        <p:nvGraphicFramePr>
          <p:cNvPr id="4" name="Object 7"/>
          <p:cNvGraphicFramePr>
            <a:graphicFrameLocks noChangeAspect="1"/>
          </p:cNvGraphicFramePr>
          <p:nvPr>
            <p:extLst>
              <p:ext uri="{D42A27DB-BD31-4B8C-83A1-F6EECF244321}">
                <p14:modId xmlns:p14="http://schemas.microsoft.com/office/powerpoint/2010/main" val="2732414741"/>
              </p:ext>
            </p:extLst>
          </p:nvPr>
        </p:nvGraphicFramePr>
        <p:xfrm>
          <a:off x="4177506" y="2636838"/>
          <a:ext cx="2601913" cy="669925"/>
        </p:xfrm>
        <a:graphic>
          <a:graphicData uri="http://schemas.openxmlformats.org/presentationml/2006/ole">
            <mc:AlternateContent xmlns:mc="http://schemas.openxmlformats.org/markup-compatibility/2006">
              <mc:Choice xmlns:v="urn:schemas-microsoft-com:vml" Requires="v">
                <p:oleObj spid="_x0000_s6261" name="公式" r:id="rId3" imgW="1625600" imgH="419100" progId="Equation.3">
                  <p:embed/>
                </p:oleObj>
              </mc:Choice>
              <mc:Fallback>
                <p:oleObj name="公式" r:id="rId3" imgW="1625600" imgH="419100" progId="Equation.3">
                  <p:embed/>
                  <p:pic>
                    <p:nvPicPr>
                      <p:cNvPr id="5122"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7506" y="2636838"/>
                        <a:ext cx="2601913" cy="669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9"/>
          <p:cNvGraphicFramePr>
            <a:graphicFrameLocks noChangeAspect="1"/>
          </p:cNvGraphicFramePr>
          <p:nvPr>
            <p:extLst>
              <p:ext uri="{D42A27DB-BD31-4B8C-83A1-F6EECF244321}">
                <p14:modId xmlns:p14="http://schemas.microsoft.com/office/powerpoint/2010/main" val="3365896827"/>
              </p:ext>
            </p:extLst>
          </p:nvPr>
        </p:nvGraphicFramePr>
        <p:xfrm>
          <a:off x="2882106" y="3357563"/>
          <a:ext cx="6159500" cy="669925"/>
        </p:xfrm>
        <a:graphic>
          <a:graphicData uri="http://schemas.openxmlformats.org/presentationml/2006/ole">
            <mc:AlternateContent xmlns:mc="http://schemas.openxmlformats.org/markup-compatibility/2006">
              <mc:Choice xmlns:v="urn:schemas-microsoft-com:vml" Requires="v">
                <p:oleObj spid="_x0000_s6262" name="公式" r:id="rId5" imgW="3848100" imgH="419100" progId="Equation.3">
                  <p:embed/>
                </p:oleObj>
              </mc:Choice>
              <mc:Fallback>
                <p:oleObj name="公式" r:id="rId5" imgW="3848100" imgH="419100" progId="Equation.3">
                  <p:embed/>
                  <p:pic>
                    <p:nvPicPr>
                      <p:cNvPr id="5123"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82106" y="3357563"/>
                        <a:ext cx="6159500" cy="669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10"/>
          <p:cNvGraphicFramePr>
            <a:graphicFrameLocks noChangeAspect="1"/>
          </p:cNvGraphicFramePr>
          <p:nvPr>
            <p:extLst>
              <p:ext uri="{D42A27DB-BD31-4B8C-83A1-F6EECF244321}">
                <p14:modId xmlns:p14="http://schemas.microsoft.com/office/powerpoint/2010/main" val="3235886226"/>
              </p:ext>
            </p:extLst>
          </p:nvPr>
        </p:nvGraphicFramePr>
        <p:xfrm>
          <a:off x="2377280" y="4082256"/>
          <a:ext cx="7270750" cy="709613"/>
        </p:xfrm>
        <a:graphic>
          <a:graphicData uri="http://schemas.openxmlformats.org/presentationml/2006/ole">
            <mc:AlternateContent xmlns:mc="http://schemas.openxmlformats.org/markup-compatibility/2006">
              <mc:Choice xmlns:v="urn:schemas-microsoft-com:vml" Requires="v">
                <p:oleObj spid="_x0000_s6263" name="公式" r:id="rId7" imgW="4419600" imgH="431800" progId="Equation.3">
                  <p:embed/>
                </p:oleObj>
              </mc:Choice>
              <mc:Fallback>
                <p:oleObj name="公式" r:id="rId7" imgW="4419600" imgH="431800" progId="Equation.3">
                  <p:embed/>
                  <p:pic>
                    <p:nvPicPr>
                      <p:cNvPr id="5124"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77280" y="4082256"/>
                        <a:ext cx="7270750" cy="709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Text Box 11"/>
          <p:cNvSpPr txBox="1">
            <a:spLocks noChangeArrowheads="1"/>
          </p:cNvSpPr>
          <p:nvPr/>
        </p:nvSpPr>
        <p:spPr bwMode="auto">
          <a:xfrm>
            <a:off x="515939" y="5025390"/>
            <a:ext cx="11160124" cy="96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33400" eaLnBrk="1" hangingPunct="1">
              <a:lnSpc>
                <a:spcPct val="150000"/>
              </a:lnSpc>
              <a:spcBef>
                <a:spcPct val="50000"/>
              </a:spcBef>
            </a:pPr>
            <a:r>
              <a:rPr lang="zh-CN" altLang="en-US" sz="2000" dirty="0" smtClean="0">
                <a:latin typeface="+mn-ea"/>
                <a:ea typeface="+mn-ea"/>
              </a:rPr>
              <a:t>这时的 </a:t>
            </a:r>
            <a:r>
              <a:rPr lang="en-US" altLang="zh-CN" sz="2000" b="1" dirty="0" smtClean="0">
                <a:latin typeface="+mj-ea"/>
                <a:ea typeface="+mj-ea"/>
              </a:rPr>
              <a:t>T </a:t>
            </a:r>
            <a:r>
              <a:rPr lang="zh-CN" altLang="en-US" sz="2000" dirty="0" smtClean="0">
                <a:latin typeface="+mn-ea"/>
                <a:ea typeface="+mn-ea"/>
              </a:rPr>
              <a:t>就是</a:t>
            </a:r>
            <a:r>
              <a:rPr lang="zh-CN" altLang="en-US" sz="2000" dirty="0">
                <a:latin typeface="+mn-ea"/>
                <a:ea typeface="+mn-ea"/>
              </a:rPr>
              <a:t>等效开环传递函数             的等效开环增益。对应的</a:t>
            </a:r>
            <a:r>
              <a:rPr lang="zh-CN" altLang="en-US" sz="2000" b="1" dirty="0">
                <a:solidFill>
                  <a:srgbClr val="0070C0"/>
                </a:solidFill>
                <a:latin typeface="+mj-ea"/>
                <a:ea typeface="+mj-ea"/>
              </a:rPr>
              <a:t>根轨迹方程</a:t>
            </a:r>
            <a:r>
              <a:rPr lang="zh-CN" altLang="en-US" sz="2000" dirty="0">
                <a:latin typeface="+mn-ea"/>
                <a:ea typeface="+mn-ea"/>
              </a:rPr>
              <a:t>（即特征方程）就是</a:t>
            </a:r>
          </a:p>
        </p:txBody>
      </p:sp>
      <p:graphicFrame>
        <p:nvGraphicFramePr>
          <p:cNvPr id="8" name="Object 12"/>
          <p:cNvGraphicFramePr>
            <a:graphicFrameLocks noChangeAspect="1"/>
          </p:cNvGraphicFramePr>
          <p:nvPr>
            <p:extLst>
              <p:ext uri="{D42A27DB-BD31-4B8C-83A1-F6EECF244321}">
                <p14:modId xmlns:p14="http://schemas.microsoft.com/office/powerpoint/2010/main" val="2757893937"/>
              </p:ext>
            </p:extLst>
          </p:nvPr>
        </p:nvGraphicFramePr>
        <p:xfrm>
          <a:off x="4872038" y="5019040"/>
          <a:ext cx="835025" cy="709612"/>
        </p:xfrm>
        <a:graphic>
          <a:graphicData uri="http://schemas.openxmlformats.org/presentationml/2006/ole">
            <mc:AlternateContent xmlns:mc="http://schemas.openxmlformats.org/markup-compatibility/2006">
              <mc:Choice xmlns:v="urn:schemas-microsoft-com:vml" Requires="v">
                <p:oleObj spid="_x0000_s6264" name="公式" r:id="rId9" imgW="508000" imgH="431800" progId="Equation.3">
                  <p:embed/>
                </p:oleObj>
              </mc:Choice>
              <mc:Fallback>
                <p:oleObj name="公式" r:id="rId9" imgW="508000" imgH="431800" progId="Equation.3">
                  <p:embed/>
                  <p:pic>
                    <p:nvPicPr>
                      <p:cNvPr id="198668"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72038" y="5019040"/>
                        <a:ext cx="835025" cy="709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13"/>
          <p:cNvGraphicFramePr>
            <a:graphicFrameLocks noChangeAspect="1"/>
          </p:cNvGraphicFramePr>
          <p:nvPr>
            <p:extLst>
              <p:ext uri="{D42A27DB-BD31-4B8C-83A1-F6EECF244321}">
                <p14:modId xmlns:p14="http://schemas.microsoft.com/office/powerpoint/2010/main" val="8376047"/>
              </p:ext>
            </p:extLst>
          </p:nvPr>
        </p:nvGraphicFramePr>
        <p:xfrm>
          <a:off x="4921249" y="6022975"/>
          <a:ext cx="2182813" cy="418211"/>
        </p:xfrm>
        <a:graphic>
          <a:graphicData uri="http://schemas.openxmlformats.org/presentationml/2006/ole">
            <mc:AlternateContent xmlns:mc="http://schemas.openxmlformats.org/markup-compatibility/2006">
              <mc:Choice xmlns:v="urn:schemas-microsoft-com:vml" Requires="v">
                <p:oleObj spid="_x0000_s6265" name="公式" r:id="rId11" imgW="1193800" imgH="228600" progId="Equation.3">
                  <p:embed/>
                </p:oleObj>
              </mc:Choice>
              <mc:Fallback>
                <p:oleObj name="公式" r:id="rId11" imgW="1193800" imgH="228600" progId="Equation.3">
                  <p:embed/>
                  <p:pic>
                    <p:nvPicPr>
                      <p:cNvPr id="198669" name="Object 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921249" y="6022975"/>
                        <a:ext cx="2182813" cy="418211"/>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240102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4.1 </a:t>
            </a:r>
            <a:r>
              <a:rPr lang="zh-CN" altLang="en-US" dirty="0"/>
              <a:t>根轨迹的基本</a:t>
            </a:r>
            <a:r>
              <a:rPr lang="zh-CN" altLang="en-US" dirty="0" smtClean="0"/>
              <a:t>概念</a:t>
            </a:r>
            <a:endParaRPr lang="zh-CN" altLang="en-US" dirty="0"/>
          </a:p>
        </p:txBody>
      </p:sp>
      <p:sp>
        <p:nvSpPr>
          <p:cNvPr id="3" name="TextBox 4"/>
          <p:cNvSpPr txBox="1">
            <a:spLocks noChangeArrowheads="1"/>
          </p:cNvSpPr>
          <p:nvPr/>
        </p:nvSpPr>
        <p:spPr bwMode="auto">
          <a:xfrm>
            <a:off x="515938" y="1084288"/>
            <a:ext cx="25193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C00000"/>
                </a:solidFill>
                <a:latin typeface="+mj-ea"/>
                <a:ea typeface="+mj-ea"/>
              </a:rPr>
              <a:t>根轨迹方程总结：</a:t>
            </a:r>
          </a:p>
        </p:txBody>
      </p:sp>
      <p:graphicFrame>
        <p:nvGraphicFramePr>
          <p:cNvPr id="4" name="对象 10"/>
          <p:cNvGraphicFramePr>
            <a:graphicFrameLocks noChangeAspect="1"/>
          </p:cNvGraphicFramePr>
          <p:nvPr>
            <p:extLst>
              <p:ext uri="{D42A27DB-BD31-4B8C-83A1-F6EECF244321}">
                <p14:modId xmlns:p14="http://schemas.microsoft.com/office/powerpoint/2010/main" val="4294372270"/>
              </p:ext>
            </p:extLst>
          </p:nvPr>
        </p:nvGraphicFramePr>
        <p:xfrm>
          <a:off x="5077619" y="2535922"/>
          <a:ext cx="1657350" cy="569912"/>
        </p:xfrm>
        <a:graphic>
          <a:graphicData uri="http://schemas.openxmlformats.org/presentationml/2006/ole">
            <mc:AlternateContent xmlns:mc="http://schemas.openxmlformats.org/markup-compatibility/2006">
              <mc:Choice xmlns:v="urn:schemas-microsoft-com:vml" Requires="v">
                <p:oleObj spid="_x0000_s7302" name="公式" r:id="rId3" imgW="1219200" imgH="419100" progId="Equation.3">
                  <p:embed/>
                </p:oleObj>
              </mc:Choice>
              <mc:Fallback>
                <p:oleObj name="公式" r:id="rId3" imgW="1219200" imgH="419100" progId="Equation.3">
                  <p:embed/>
                  <p:pic>
                    <p:nvPicPr>
                      <p:cNvPr id="6146" name="对象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7619" y="2535922"/>
                        <a:ext cx="1657350" cy="569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TextBox 6"/>
          <p:cNvSpPr txBox="1">
            <a:spLocks noChangeArrowheads="1"/>
          </p:cNvSpPr>
          <p:nvPr/>
        </p:nvSpPr>
        <p:spPr bwMode="auto">
          <a:xfrm>
            <a:off x="1081880" y="2580521"/>
            <a:ext cx="35599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闭环控制系统的开环传递函数</a:t>
            </a:r>
          </a:p>
        </p:txBody>
      </p:sp>
      <p:graphicFrame>
        <p:nvGraphicFramePr>
          <p:cNvPr id="6" name="Object 3"/>
          <p:cNvGraphicFramePr>
            <a:graphicFrameLocks noChangeAspect="1"/>
          </p:cNvGraphicFramePr>
          <p:nvPr>
            <p:extLst>
              <p:ext uri="{D42A27DB-BD31-4B8C-83A1-F6EECF244321}">
                <p14:modId xmlns:p14="http://schemas.microsoft.com/office/powerpoint/2010/main" val="3042629958"/>
              </p:ext>
            </p:extLst>
          </p:nvPr>
        </p:nvGraphicFramePr>
        <p:xfrm>
          <a:off x="5077619" y="3188620"/>
          <a:ext cx="1800225" cy="635000"/>
        </p:xfrm>
        <a:graphic>
          <a:graphicData uri="http://schemas.openxmlformats.org/presentationml/2006/ole">
            <mc:AlternateContent xmlns:mc="http://schemas.openxmlformats.org/markup-compatibility/2006">
              <mc:Choice xmlns:v="urn:schemas-microsoft-com:vml" Requires="v">
                <p:oleObj spid="_x0000_s7303" name="公式" r:id="rId5" imgW="901309" imgH="317362" progId="Equations">
                  <p:embed/>
                </p:oleObj>
              </mc:Choice>
              <mc:Fallback>
                <p:oleObj name="公式" r:id="rId5" imgW="901309" imgH="317362" progId="Equations">
                  <p:embed/>
                  <p:pic>
                    <p:nvPicPr>
                      <p:cNvPr id="6147"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7619" y="3188620"/>
                        <a:ext cx="1800225" cy="63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TextBox 8"/>
          <p:cNvSpPr txBox="1">
            <a:spLocks noChangeArrowheads="1"/>
          </p:cNvSpPr>
          <p:nvPr/>
        </p:nvSpPr>
        <p:spPr bwMode="auto">
          <a:xfrm>
            <a:off x="1081880" y="3255209"/>
            <a:ext cx="35599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闭环控制系统的闭环传递函数</a:t>
            </a:r>
          </a:p>
        </p:txBody>
      </p:sp>
      <p:sp>
        <p:nvSpPr>
          <p:cNvPr id="8" name="TextBox 14"/>
          <p:cNvSpPr txBox="1">
            <a:spLocks noChangeArrowheads="1"/>
          </p:cNvSpPr>
          <p:nvPr/>
        </p:nvSpPr>
        <p:spPr bwMode="auto">
          <a:xfrm>
            <a:off x="1081880" y="1882255"/>
            <a:ext cx="355996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闭环控制系统的微分方程</a:t>
            </a:r>
          </a:p>
        </p:txBody>
      </p:sp>
      <p:graphicFrame>
        <p:nvGraphicFramePr>
          <p:cNvPr id="9" name="Object 20"/>
          <p:cNvGraphicFramePr>
            <a:graphicFrameLocks noChangeAspect="1"/>
          </p:cNvGraphicFramePr>
          <p:nvPr>
            <p:extLst>
              <p:ext uri="{D42A27DB-BD31-4B8C-83A1-F6EECF244321}">
                <p14:modId xmlns:p14="http://schemas.microsoft.com/office/powerpoint/2010/main" val="3347585596"/>
              </p:ext>
            </p:extLst>
          </p:nvPr>
        </p:nvGraphicFramePr>
        <p:xfrm>
          <a:off x="4489449" y="1741148"/>
          <a:ext cx="6461033" cy="669145"/>
        </p:xfrm>
        <a:graphic>
          <a:graphicData uri="http://schemas.openxmlformats.org/presentationml/2006/ole">
            <mc:AlternateContent xmlns:mc="http://schemas.openxmlformats.org/markup-compatibility/2006">
              <mc:Choice xmlns:v="urn:schemas-microsoft-com:vml" Requires="v">
                <p:oleObj spid="_x0000_s7304" name="公式" r:id="rId7" imgW="3441700" imgH="355600" progId="Equations">
                  <p:embed/>
                </p:oleObj>
              </mc:Choice>
              <mc:Fallback>
                <p:oleObj name="公式" r:id="rId7" imgW="3441700" imgH="355600" progId="Equations">
                  <p:embed/>
                  <p:pic>
                    <p:nvPicPr>
                      <p:cNvPr id="6148" name="Object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89449" y="1741148"/>
                        <a:ext cx="6461033" cy="669145"/>
                      </a:xfrm>
                      <a:prstGeom prst="rect">
                        <a:avLst/>
                      </a:prstGeom>
                      <a:noFill/>
                      <a:ln>
                        <a:noFill/>
                      </a:ln>
                      <a:effectLst/>
                    </p:spPr>
                  </p:pic>
                </p:oleObj>
              </mc:Fallback>
            </mc:AlternateContent>
          </a:graphicData>
        </a:graphic>
      </p:graphicFrame>
      <p:sp>
        <p:nvSpPr>
          <p:cNvPr id="10" name="TextBox 16"/>
          <p:cNvSpPr txBox="1">
            <a:spLocks noChangeArrowheads="1"/>
          </p:cNvSpPr>
          <p:nvPr/>
        </p:nvSpPr>
        <p:spPr bwMode="auto">
          <a:xfrm>
            <a:off x="1599407" y="4033808"/>
            <a:ext cx="182959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根轨迹方程</a:t>
            </a:r>
          </a:p>
        </p:txBody>
      </p:sp>
      <p:graphicFrame>
        <p:nvGraphicFramePr>
          <p:cNvPr id="11" name="Object 7"/>
          <p:cNvGraphicFramePr>
            <a:graphicFrameLocks noChangeAspect="1"/>
          </p:cNvGraphicFramePr>
          <p:nvPr>
            <p:extLst>
              <p:ext uri="{D42A27DB-BD31-4B8C-83A1-F6EECF244321}">
                <p14:modId xmlns:p14="http://schemas.microsoft.com/office/powerpoint/2010/main" val="3896516696"/>
              </p:ext>
            </p:extLst>
          </p:nvPr>
        </p:nvGraphicFramePr>
        <p:xfrm>
          <a:off x="2771775" y="4633913"/>
          <a:ext cx="2690813" cy="360362"/>
        </p:xfrm>
        <a:graphic>
          <a:graphicData uri="http://schemas.openxmlformats.org/presentationml/2006/ole">
            <mc:AlternateContent xmlns:mc="http://schemas.openxmlformats.org/markup-compatibility/2006">
              <mc:Choice xmlns:v="urn:schemas-microsoft-com:vml" Requires="v">
                <p:oleObj spid="_x0000_s7305" name="公式" r:id="rId9" imgW="1803400" imgH="241300" progId="Equations">
                  <p:embed/>
                </p:oleObj>
              </mc:Choice>
              <mc:Fallback>
                <p:oleObj name="公式" r:id="rId9" imgW="1803400" imgH="241300" progId="Equations">
                  <p:embed/>
                  <p:pic>
                    <p:nvPicPr>
                      <p:cNvPr id="6149"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71775" y="4633913"/>
                        <a:ext cx="2690813" cy="360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6"/>
          <p:cNvGraphicFramePr>
            <a:graphicFrameLocks noChangeAspect="1"/>
          </p:cNvGraphicFramePr>
          <p:nvPr>
            <p:extLst>
              <p:ext uri="{D42A27DB-BD31-4B8C-83A1-F6EECF244321}">
                <p14:modId xmlns:p14="http://schemas.microsoft.com/office/powerpoint/2010/main" val="3412627765"/>
              </p:ext>
            </p:extLst>
          </p:nvPr>
        </p:nvGraphicFramePr>
        <p:xfrm>
          <a:off x="2771775" y="5205413"/>
          <a:ext cx="1735138" cy="365125"/>
        </p:xfrm>
        <a:graphic>
          <a:graphicData uri="http://schemas.openxmlformats.org/presentationml/2006/ole">
            <mc:AlternateContent xmlns:mc="http://schemas.openxmlformats.org/markup-compatibility/2006">
              <mc:Choice xmlns:v="urn:schemas-microsoft-com:vml" Requires="v">
                <p:oleObj spid="_x0000_s7306" name="公式" r:id="rId11" imgW="723586" imgH="152334" progId="Equations">
                  <p:embed/>
                </p:oleObj>
              </mc:Choice>
              <mc:Fallback>
                <p:oleObj name="公式" r:id="rId11" imgW="723586" imgH="152334" progId="Equations">
                  <p:embed/>
                  <p:pic>
                    <p:nvPicPr>
                      <p:cNvPr id="6150"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771775" y="5205413"/>
                        <a:ext cx="1735138"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 name="Object 14"/>
          <p:cNvGraphicFramePr>
            <a:graphicFrameLocks noChangeAspect="1"/>
          </p:cNvGraphicFramePr>
          <p:nvPr>
            <p:extLst>
              <p:ext uri="{D42A27DB-BD31-4B8C-83A1-F6EECF244321}">
                <p14:modId xmlns:p14="http://schemas.microsoft.com/office/powerpoint/2010/main" val="736917649"/>
              </p:ext>
            </p:extLst>
          </p:nvPr>
        </p:nvGraphicFramePr>
        <p:xfrm>
          <a:off x="2771775" y="5641975"/>
          <a:ext cx="1339850" cy="760413"/>
        </p:xfrm>
        <a:graphic>
          <a:graphicData uri="http://schemas.openxmlformats.org/presentationml/2006/ole">
            <mc:AlternateContent xmlns:mc="http://schemas.openxmlformats.org/markup-compatibility/2006">
              <mc:Choice xmlns:v="urn:schemas-microsoft-com:vml" Requires="v">
                <p:oleObj spid="_x0000_s7307" name="公式" r:id="rId13" imgW="558558" imgH="317362" progId="Equations">
                  <p:embed/>
                </p:oleObj>
              </mc:Choice>
              <mc:Fallback>
                <p:oleObj name="公式" r:id="rId13" imgW="558558" imgH="317362" progId="Equations">
                  <p:embed/>
                  <p:pic>
                    <p:nvPicPr>
                      <p:cNvPr id="6151" name="Object 1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71775" y="5641975"/>
                        <a:ext cx="1339850" cy="760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右大括号 13"/>
          <p:cNvSpPr/>
          <p:nvPr/>
        </p:nvSpPr>
        <p:spPr>
          <a:xfrm>
            <a:off x="4716463" y="5230813"/>
            <a:ext cx="360362" cy="1081087"/>
          </a:xfrm>
          <a:prstGeom prst="rightBrace">
            <a:avLst>
              <a:gd name="adj1" fmla="val 30556"/>
              <a:gd name="adj2" fmla="val 50000"/>
            </a:avLst>
          </a:prstGeom>
          <a:ln w="28575">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b="1"/>
          </a:p>
        </p:txBody>
      </p:sp>
      <p:sp>
        <p:nvSpPr>
          <p:cNvPr id="15" name="TextBox 17"/>
          <p:cNvSpPr txBox="1">
            <a:spLocks noChangeArrowheads="1"/>
          </p:cNvSpPr>
          <p:nvPr/>
        </p:nvSpPr>
        <p:spPr bwMode="auto">
          <a:xfrm>
            <a:off x="5753100" y="5263524"/>
            <a:ext cx="366818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mn-ea"/>
                <a:ea typeface="+mn-ea"/>
              </a:rPr>
              <a:t>讨论的重点。</a:t>
            </a:r>
            <a:r>
              <a:rPr lang="zh-CN" altLang="en-US" sz="2000" b="1" dirty="0">
                <a:solidFill>
                  <a:srgbClr val="0070C0"/>
                </a:solidFill>
                <a:latin typeface="+mj-ea"/>
                <a:ea typeface="+mj-ea"/>
              </a:rPr>
              <a:t>根轨迹都是依据开环增益的变化进行绘制</a:t>
            </a:r>
          </a:p>
        </p:txBody>
      </p:sp>
      <p:sp>
        <p:nvSpPr>
          <p:cNvPr id="16" name="TextBox 20"/>
          <p:cNvSpPr txBox="1">
            <a:spLocks noChangeArrowheads="1"/>
          </p:cNvSpPr>
          <p:nvPr/>
        </p:nvSpPr>
        <p:spPr bwMode="auto">
          <a:xfrm>
            <a:off x="6889749" y="2648817"/>
            <a:ext cx="356870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latin typeface="+mn-ea"/>
                <a:ea typeface="+mn-ea"/>
              </a:rPr>
              <a:t>（</a:t>
            </a:r>
            <a:r>
              <a:rPr lang="en-US" altLang="zh-CN" sz="1600" dirty="0">
                <a:latin typeface="+mn-ea"/>
                <a:ea typeface="+mn-ea"/>
              </a:rPr>
              <a:t>N(s)</a:t>
            </a:r>
            <a:r>
              <a:rPr lang="zh-CN" altLang="en-US" sz="1600" dirty="0">
                <a:latin typeface="+mn-ea"/>
                <a:ea typeface="+mn-ea"/>
              </a:rPr>
              <a:t>、</a:t>
            </a:r>
            <a:r>
              <a:rPr lang="en-US" altLang="zh-CN" sz="1600" dirty="0">
                <a:latin typeface="+mn-ea"/>
                <a:ea typeface="+mn-ea"/>
              </a:rPr>
              <a:t>D(s)</a:t>
            </a:r>
            <a:r>
              <a:rPr lang="zh-CN" altLang="en-US" sz="1600" dirty="0">
                <a:latin typeface="+mn-ea"/>
                <a:ea typeface="+mn-ea"/>
              </a:rPr>
              <a:t>分别是关于</a:t>
            </a:r>
            <a:r>
              <a:rPr lang="en-US" altLang="zh-CN" sz="1600" dirty="0">
                <a:latin typeface="+mn-ea"/>
                <a:ea typeface="+mn-ea"/>
              </a:rPr>
              <a:t>s</a:t>
            </a:r>
            <a:r>
              <a:rPr lang="zh-CN" altLang="en-US" sz="1600" dirty="0">
                <a:latin typeface="+mn-ea"/>
                <a:ea typeface="+mn-ea"/>
              </a:rPr>
              <a:t>的多项式）</a:t>
            </a:r>
          </a:p>
        </p:txBody>
      </p:sp>
    </p:spTree>
    <p:extLst>
      <p:ext uri="{BB962C8B-B14F-4D97-AF65-F5344CB8AC3E}">
        <p14:creationId xmlns:p14="http://schemas.microsoft.com/office/powerpoint/2010/main" val="12601697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blinds(horizontal)">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4.2 </a:t>
            </a:r>
            <a:r>
              <a:rPr lang="zh-CN" altLang="en-US" dirty="0"/>
              <a:t>根轨迹的</a:t>
            </a:r>
            <a:r>
              <a:rPr lang="zh-CN" altLang="en-US" dirty="0" smtClean="0"/>
              <a:t>绘制</a:t>
            </a:r>
            <a:endParaRPr lang="zh-CN" altLang="en-US" dirty="0"/>
          </a:p>
        </p:txBody>
      </p:sp>
      <p:sp>
        <p:nvSpPr>
          <p:cNvPr id="3" name="矩形 2"/>
          <p:cNvSpPr/>
          <p:nvPr/>
        </p:nvSpPr>
        <p:spPr>
          <a:xfrm>
            <a:off x="8210550" y="2414588"/>
            <a:ext cx="1366838" cy="720725"/>
          </a:xfrm>
          <a:prstGeom prst="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4" name="Text Box 7"/>
          <p:cNvSpPr txBox="1">
            <a:spLocks noChangeArrowheads="1"/>
          </p:cNvSpPr>
          <p:nvPr/>
        </p:nvSpPr>
        <p:spPr bwMode="auto">
          <a:xfrm>
            <a:off x="515938" y="1095376"/>
            <a:ext cx="3744913" cy="457200"/>
          </a:xfrm>
          <a:prstGeom prst="rect">
            <a:avLst/>
          </a:prstGeom>
          <a:noFill/>
          <a:ln w="9525">
            <a:noFill/>
            <a:miter lim="800000"/>
            <a:headEnd/>
            <a:tailEnd/>
          </a:ln>
        </p:spPr>
        <p:txBody>
          <a:bodyPr>
            <a:spAutoFit/>
          </a:bodyPr>
          <a:lstStyle/>
          <a:p>
            <a:pPr eaLnBrk="1" hangingPunct="1">
              <a:spcBef>
                <a:spcPct val="50000"/>
              </a:spcBef>
              <a:defRPr/>
            </a:pPr>
            <a:r>
              <a:rPr lang="zh-CN" altLang="en-US" sz="2400" b="1" dirty="0">
                <a:solidFill>
                  <a:srgbClr val="C00000"/>
                </a:solidFill>
                <a:latin typeface="+mj-ea"/>
                <a:ea typeface="+mj-ea"/>
              </a:rPr>
              <a:t>（</a:t>
            </a:r>
            <a:r>
              <a:rPr lang="en-US" altLang="zh-CN" sz="2400" b="1" dirty="0">
                <a:solidFill>
                  <a:srgbClr val="C00000"/>
                </a:solidFill>
                <a:latin typeface="+mj-ea"/>
                <a:ea typeface="+mj-ea"/>
              </a:rPr>
              <a:t>1</a:t>
            </a:r>
            <a:r>
              <a:rPr lang="zh-CN" altLang="en-US" sz="2400" b="1" dirty="0">
                <a:solidFill>
                  <a:srgbClr val="C00000"/>
                </a:solidFill>
                <a:latin typeface="+mj-ea"/>
                <a:ea typeface="+mj-ea"/>
              </a:rPr>
              <a:t>）根轨迹满足的条件</a:t>
            </a:r>
          </a:p>
        </p:txBody>
      </p:sp>
      <p:sp>
        <p:nvSpPr>
          <p:cNvPr id="5" name="Text Box 8"/>
          <p:cNvSpPr txBox="1">
            <a:spLocks noChangeArrowheads="1"/>
          </p:cNvSpPr>
          <p:nvPr/>
        </p:nvSpPr>
        <p:spPr bwMode="auto">
          <a:xfrm>
            <a:off x="1301750" y="2507432"/>
            <a:ext cx="18716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根轨迹方程：</a:t>
            </a:r>
          </a:p>
        </p:txBody>
      </p:sp>
      <p:graphicFrame>
        <p:nvGraphicFramePr>
          <p:cNvPr id="6" name="Object 9"/>
          <p:cNvGraphicFramePr>
            <a:graphicFrameLocks noChangeAspect="1"/>
          </p:cNvGraphicFramePr>
          <p:nvPr>
            <p:extLst>
              <p:ext uri="{D42A27DB-BD31-4B8C-83A1-F6EECF244321}">
                <p14:modId xmlns:p14="http://schemas.microsoft.com/office/powerpoint/2010/main" val="2507498787"/>
              </p:ext>
            </p:extLst>
          </p:nvPr>
        </p:nvGraphicFramePr>
        <p:xfrm>
          <a:off x="3675063" y="2465388"/>
          <a:ext cx="5757862" cy="596900"/>
        </p:xfrm>
        <a:graphic>
          <a:graphicData uri="http://schemas.openxmlformats.org/presentationml/2006/ole">
            <mc:AlternateContent xmlns:mc="http://schemas.openxmlformats.org/markup-compatibility/2006">
              <mc:Choice xmlns:v="urn:schemas-microsoft-com:vml" Requires="v">
                <p:oleObj spid="_x0000_s8286" name="公式" r:id="rId3" imgW="4051300" imgH="419100" progId="Equation.3">
                  <p:embed/>
                </p:oleObj>
              </mc:Choice>
              <mc:Fallback>
                <p:oleObj name="公式" r:id="rId3" imgW="4051300" imgH="419100" progId="Equation.3">
                  <p:embed/>
                  <p:pic>
                    <p:nvPicPr>
                      <p:cNvPr id="7170"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5063" y="2465388"/>
                        <a:ext cx="5757862" cy="596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TextBox 19"/>
          <p:cNvSpPr txBox="1">
            <a:spLocks noChangeArrowheads="1"/>
          </p:cNvSpPr>
          <p:nvPr/>
        </p:nvSpPr>
        <p:spPr bwMode="auto">
          <a:xfrm>
            <a:off x="1301750" y="1823244"/>
            <a:ext cx="39243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闭环系统的开环传递函数</a:t>
            </a:r>
          </a:p>
        </p:txBody>
      </p:sp>
      <p:graphicFrame>
        <p:nvGraphicFramePr>
          <p:cNvPr id="8" name="Object 12"/>
          <p:cNvGraphicFramePr>
            <a:graphicFrameLocks noChangeAspect="1"/>
          </p:cNvGraphicFramePr>
          <p:nvPr>
            <p:extLst>
              <p:ext uri="{D42A27DB-BD31-4B8C-83A1-F6EECF244321}">
                <p14:modId xmlns:p14="http://schemas.microsoft.com/office/powerpoint/2010/main" val="1399072157"/>
              </p:ext>
            </p:extLst>
          </p:nvPr>
        </p:nvGraphicFramePr>
        <p:xfrm>
          <a:off x="4591049" y="1754188"/>
          <a:ext cx="1800225" cy="620713"/>
        </p:xfrm>
        <a:graphic>
          <a:graphicData uri="http://schemas.openxmlformats.org/presentationml/2006/ole">
            <mc:AlternateContent xmlns:mc="http://schemas.openxmlformats.org/markup-compatibility/2006">
              <mc:Choice xmlns:v="urn:schemas-microsoft-com:vml" Requires="v">
                <p:oleObj spid="_x0000_s8287" name="公式" r:id="rId5" imgW="1219200" imgH="419100" progId="Equations">
                  <p:embed/>
                </p:oleObj>
              </mc:Choice>
              <mc:Fallback>
                <p:oleObj name="公式" r:id="rId5" imgW="1219200" imgH="419100" progId="Equations">
                  <p:embed/>
                  <p:pic>
                    <p:nvPicPr>
                      <p:cNvPr id="7171"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91049" y="1754188"/>
                        <a:ext cx="1800225" cy="620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Text Box 15"/>
          <p:cNvSpPr txBox="1">
            <a:spLocks noChangeArrowheads="1"/>
          </p:cNvSpPr>
          <p:nvPr/>
        </p:nvSpPr>
        <p:spPr bwMode="auto">
          <a:xfrm>
            <a:off x="1301750" y="3554472"/>
            <a:ext cx="7632700" cy="309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200000"/>
              </a:lnSpc>
              <a:spcBef>
                <a:spcPts val="600"/>
              </a:spcBef>
            </a:pPr>
            <a:r>
              <a:rPr lang="en-US" altLang="zh-CN" dirty="0">
                <a:latin typeface="+mn-ea"/>
                <a:ea typeface="+mn-ea"/>
              </a:rPr>
              <a:t>K=0</a:t>
            </a:r>
            <a:r>
              <a:rPr lang="zh-CN" altLang="en-US" dirty="0">
                <a:latin typeface="+mn-ea"/>
                <a:ea typeface="+mn-ea"/>
              </a:rPr>
              <a:t>时，闭环系统极点是其开环极点</a:t>
            </a:r>
            <a:endParaRPr lang="en-US" altLang="zh-CN" dirty="0">
              <a:latin typeface="+mn-ea"/>
              <a:ea typeface="+mn-ea"/>
            </a:endParaRPr>
          </a:p>
          <a:p>
            <a:pPr eaLnBrk="1" hangingPunct="1">
              <a:lnSpc>
                <a:spcPct val="200000"/>
              </a:lnSpc>
              <a:spcBef>
                <a:spcPts val="600"/>
              </a:spcBef>
            </a:pPr>
            <a:endParaRPr lang="en-US" altLang="zh-CN" dirty="0">
              <a:latin typeface="+mn-ea"/>
              <a:ea typeface="+mn-ea"/>
            </a:endParaRPr>
          </a:p>
          <a:p>
            <a:pPr eaLnBrk="1" hangingPunct="1">
              <a:lnSpc>
                <a:spcPct val="200000"/>
              </a:lnSpc>
            </a:pPr>
            <a:r>
              <a:rPr lang="en-US" altLang="zh-CN" dirty="0">
                <a:latin typeface="+mn-ea"/>
                <a:ea typeface="+mn-ea"/>
              </a:rPr>
              <a:t>K</a:t>
            </a:r>
            <a:r>
              <a:rPr lang="en-US" altLang="zh-CN" dirty="0">
                <a:latin typeface="+mn-ea"/>
                <a:ea typeface="+mn-ea"/>
                <a:cs typeface="Arial" panose="020B0604020202020204" pitchFamily="34" charset="0"/>
              </a:rPr>
              <a:t>→∞</a:t>
            </a:r>
            <a:r>
              <a:rPr lang="zh-CN" altLang="en-US" dirty="0">
                <a:latin typeface="+mn-ea"/>
                <a:ea typeface="+mn-ea"/>
                <a:cs typeface="Arial" panose="020B0604020202020204" pitchFamily="34" charset="0"/>
              </a:rPr>
              <a:t>时，闭环系统极点是其开环零点</a:t>
            </a:r>
            <a:endParaRPr lang="en-US" altLang="zh-CN" dirty="0">
              <a:latin typeface="+mn-ea"/>
              <a:ea typeface="+mn-ea"/>
              <a:cs typeface="Arial" panose="020B0604020202020204" pitchFamily="34" charset="0"/>
            </a:endParaRPr>
          </a:p>
          <a:p>
            <a:pPr eaLnBrk="1" hangingPunct="1">
              <a:lnSpc>
                <a:spcPct val="200000"/>
              </a:lnSpc>
              <a:spcBef>
                <a:spcPts val="600"/>
              </a:spcBef>
            </a:pPr>
            <a:endParaRPr lang="en-US" altLang="zh-CN" dirty="0">
              <a:latin typeface="+mn-ea"/>
              <a:ea typeface="+mn-ea"/>
              <a:cs typeface="Arial" panose="020B0604020202020204" pitchFamily="34" charset="0"/>
            </a:endParaRPr>
          </a:p>
          <a:p>
            <a:pPr eaLnBrk="1" hangingPunct="1">
              <a:lnSpc>
                <a:spcPct val="200000"/>
              </a:lnSpc>
            </a:pPr>
            <a:r>
              <a:rPr lang="zh-CN" altLang="en-US" b="1" dirty="0">
                <a:solidFill>
                  <a:srgbClr val="C00000"/>
                </a:solidFill>
                <a:latin typeface="+mj-ea"/>
                <a:ea typeface="+mj-ea"/>
                <a:cs typeface="Arial" panose="020B0604020202020204" pitchFamily="34" charset="0"/>
              </a:rPr>
              <a:t>表明</a:t>
            </a:r>
            <a:r>
              <a:rPr lang="zh-CN" altLang="en-US" dirty="0">
                <a:latin typeface="+mn-ea"/>
                <a:ea typeface="+mn-ea"/>
                <a:cs typeface="Arial" panose="020B0604020202020204" pitchFamily="34" charset="0"/>
              </a:rPr>
              <a:t>在</a:t>
            </a:r>
            <a:r>
              <a:rPr lang="en-US" altLang="zh-CN" dirty="0">
                <a:latin typeface="+mn-ea"/>
                <a:ea typeface="+mn-ea"/>
                <a:cs typeface="Arial" panose="020B0604020202020204" pitchFamily="34" charset="0"/>
              </a:rPr>
              <a:t>K</a:t>
            </a:r>
            <a:r>
              <a:rPr lang="en-US" altLang="zh-CN" dirty="0">
                <a:latin typeface="+mn-ea"/>
                <a:ea typeface="+mn-ea"/>
              </a:rPr>
              <a:t>=0</a:t>
            </a:r>
            <a:r>
              <a:rPr lang="en-US" altLang="zh-CN" dirty="0">
                <a:latin typeface="+mn-ea"/>
                <a:ea typeface="+mn-ea"/>
                <a:cs typeface="Arial" panose="020B0604020202020204" pitchFamily="34" charset="0"/>
              </a:rPr>
              <a:t>→∞</a:t>
            </a:r>
            <a:r>
              <a:rPr lang="zh-CN" altLang="en-US" dirty="0">
                <a:latin typeface="+mn-ea"/>
                <a:ea typeface="+mn-ea"/>
                <a:cs typeface="Arial" panose="020B0604020202020204" pitchFamily="34" charset="0"/>
              </a:rPr>
              <a:t>时，闭环系统根轨迹起始于开环极点，终止于开环零点。</a:t>
            </a:r>
            <a:endParaRPr lang="zh-CN" altLang="en-US" dirty="0">
              <a:latin typeface="+mn-ea"/>
              <a:ea typeface="+mn-ea"/>
            </a:endParaRPr>
          </a:p>
        </p:txBody>
      </p:sp>
      <p:graphicFrame>
        <p:nvGraphicFramePr>
          <p:cNvPr id="10" name="Object 14"/>
          <p:cNvGraphicFramePr>
            <a:graphicFrameLocks noChangeAspect="1"/>
          </p:cNvGraphicFramePr>
          <p:nvPr>
            <p:extLst>
              <p:ext uri="{D42A27DB-BD31-4B8C-83A1-F6EECF244321}">
                <p14:modId xmlns:p14="http://schemas.microsoft.com/office/powerpoint/2010/main" val="417169375"/>
              </p:ext>
            </p:extLst>
          </p:nvPr>
        </p:nvGraphicFramePr>
        <p:xfrm>
          <a:off x="2234406" y="4098984"/>
          <a:ext cx="3138487" cy="719138"/>
        </p:xfrm>
        <a:graphic>
          <a:graphicData uri="http://schemas.openxmlformats.org/presentationml/2006/ole">
            <mc:AlternateContent xmlns:mc="http://schemas.openxmlformats.org/markup-compatibility/2006">
              <mc:Choice xmlns:v="urn:schemas-microsoft-com:vml" Requires="v">
                <p:oleObj spid="_x0000_s8288" name="公式" r:id="rId7" imgW="1497950" imgH="342751" progId="Equations">
                  <p:embed/>
                </p:oleObj>
              </mc:Choice>
              <mc:Fallback>
                <p:oleObj name="公式" r:id="rId7" imgW="1497950" imgH="342751" progId="Equations">
                  <p:embed/>
                  <p:pic>
                    <p:nvPicPr>
                      <p:cNvPr id="14"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34406" y="4098984"/>
                        <a:ext cx="3138487" cy="719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11" name="直接箭头连接符 10"/>
          <p:cNvCxnSpPr/>
          <p:nvPr/>
        </p:nvCxnSpPr>
        <p:spPr>
          <a:xfrm>
            <a:off x="5764212" y="4457759"/>
            <a:ext cx="433388" cy="0"/>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2" name="TextBox 16"/>
          <p:cNvSpPr txBox="1">
            <a:spLocks noChangeArrowheads="1"/>
          </p:cNvSpPr>
          <p:nvPr/>
        </p:nvSpPr>
        <p:spPr bwMode="auto">
          <a:xfrm>
            <a:off x="6527006" y="4188122"/>
            <a:ext cx="4733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1600" b="1" dirty="0">
                <a:latin typeface="+mj-ea"/>
                <a:ea typeface="+mj-ea"/>
              </a:rPr>
              <a:t>D(s)=0</a:t>
            </a:r>
            <a:r>
              <a:rPr lang="zh-CN" altLang="en-US" sz="1600" dirty="0">
                <a:latin typeface="+mn-ea"/>
                <a:ea typeface="+mn-ea"/>
              </a:rPr>
              <a:t>的解是开环传递函数的极点</a:t>
            </a:r>
            <a:r>
              <a:rPr lang="en-US" altLang="zh-CN" sz="1600" dirty="0">
                <a:latin typeface="+mn-ea"/>
                <a:ea typeface="+mn-ea"/>
              </a:rPr>
              <a:t>——</a:t>
            </a:r>
            <a:r>
              <a:rPr lang="zh-CN" altLang="en-US" sz="1600" dirty="0">
                <a:latin typeface="+mn-ea"/>
                <a:ea typeface="+mn-ea"/>
              </a:rPr>
              <a:t>开环极点</a:t>
            </a:r>
          </a:p>
        </p:txBody>
      </p:sp>
      <p:graphicFrame>
        <p:nvGraphicFramePr>
          <p:cNvPr id="13" name="Object 15"/>
          <p:cNvGraphicFramePr>
            <a:graphicFrameLocks noChangeAspect="1"/>
          </p:cNvGraphicFramePr>
          <p:nvPr>
            <p:extLst>
              <p:ext uri="{D42A27DB-BD31-4B8C-83A1-F6EECF244321}">
                <p14:modId xmlns:p14="http://schemas.microsoft.com/office/powerpoint/2010/main" val="546550686"/>
              </p:ext>
            </p:extLst>
          </p:nvPr>
        </p:nvGraphicFramePr>
        <p:xfrm>
          <a:off x="2234406" y="5305484"/>
          <a:ext cx="3270250" cy="720725"/>
        </p:xfrm>
        <a:graphic>
          <a:graphicData uri="http://schemas.openxmlformats.org/presentationml/2006/ole">
            <mc:AlternateContent xmlns:mc="http://schemas.openxmlformats.org/markup-compatibility/2006">
              <mc:Choice xmlns:v="urn:schemas-microsoft-com:vml" Requires="v">
                <p:oleObj spid="_x0000_s8289" name="公式" r:id="rId9" imgW="1562100" imgH="342900" progId="Equations">
                  <p:embed/>
                </p:oleObj>
              </mc:Choice>
              <mc:Fallback>
                <p:oleObj name="公式" r:id="rId9" imgW="1562100" imgH="342900" progId="Equations">
                  <p:embed/>
                  <p:pic>
                    <p:nvPicPr>
                      <p:cNvPr id="18" name="Object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34406" y="5305484"/>
                        <a:ext cx="3270250" cy="720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14" name="直接箭头连接符 13"/>
          <p:cNvCxnSpPr/>
          <p:nvPr/>
        </p:nvCxnSpPr>
        <p:spPr>
          <a:xfrm>
            <a:off x="5764212" y="5665847"/>
            <a:ext cx="433388" cy="0"/>
          </a:xfrm>
          <a:prstGeom prst="straightConnector1">
            <a:avLst/>
          </a:prstGeom>
          <a:ln w="381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5" name="TextBox 19"/>
          <p:cNvSpPr txBox="1">
            <a:spLocks noChangeArrowheads="1"/>
          </p:cNvSpPr>
          <p:nvPr/>
        </p:nvSpPr>
        <p:spPr bwMode="auto">
          <a:xfrm>
            <a:off x="6527006" y="5409613"/>
            <a:ext cx="462597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1600" b="1" dirty="0">
                <a:latin typeface="+mj-ea"/>
                <a:ea typeface="+mj-ea"/>
              </a:rPr>
              <a:t>N(s)=0</a:t>
            </a:r>
            <a:r>
              <a:rPr lang="zh-CN" altLang="en-US" sz="1600" dirty="0">
                <a:latin typeface="+mn-ea"/>
                <a:ea typeface="+mn-ea"/>
              </a:rPr>
              <a:t>的解是开环传递函数的零点</a:t>
            </a:r>
            <a:r>
              <a:rPr lang="en-US" altLang="zh-CN" sz="1600" dirty="0">
                <a:latin typeface="+mn-ea"/>
                <a:ea typeface="+mn-ea"/>
              </a:rPr>
              <a:t>——</a:t>
            </a:r>
            <a:r>
              <a:rPr lang="zh-CN" altLang="en-US" sz="1600" dirty="0">
                <a:latin typeface="+mn-ea"/>
                <a:ea typeface="+mn-ea"/>
              </a:rPr>
              <a:t>开环零点</a:t>
            </a:r>
          </a:p>
        </p:txBody>
      </p:sp>
      <p:sp>
        <p:nvSpPr>
          <p:cNvPr id="16" name="TextBox 20"/>
          <p:cNvSpPr txBox="1">
            <a:spLocks noChangeArrowheads="1"/>
          </p:cNvSpPr>
          <p:nvPr/>
        </p:nvSpPr>
        <p:spPr bwMode="auto">
          <a:xfrm>
            <a:off x="515938" y="3226037"/>
            <a:ext cx="66913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rgbClr val="0070C0"/>
                </a:solidFill>
                <a:latin typeface="+mj-ea"/>
                <a:ea typeface="+mj-ea"/>
                <a:cs typeface="Arial" panose="020B0604020202020204" pitchFamily="34" charset="0"/>
              </a:rPr>
              <a:t>观察开环增益</a:t>
            </a:r>
            <a:r>
              <a:rPr lang="en-US" altLang="zh-CN" sz="2000" b="1" dirty="0">
                <a:solidFill>
                  <a:srgbClr val="0070C0"/>
                </a:solidFill>
                <a:latin typeface="+mj-ea"/>
                <a:ea typeface="+mj-ea"/>
              </a:rPr>
              <a:t>K=0</a:t>
            </a:r>
            <a:r>
              <a:rPr lang="en-US" altLang="zh-CN" sz="2000" b="1" dirty="0">
                <a:solidFill>
                  <a:srgbClr val="0070C0"/>
                </a:solidFill>
                <a:latin typeface="+mj-ea"/>
                <a:ea typeface="+mj-ea"/>
                <a:cs typeface="Arial" panose="020B0604020202020204" pitchFamily="34" charset="0"/>
              </a:rPr>
              <a:t>→∞</a:t>
            </a:r>
            <a:r>
              <a:rPr lang="zh-CN" altLang="en-US" sz="2000" b="1" dirty="0">
                <a:solidFill>
                  <a:srgbClr val="0070C0"/>
                </a:solidFill>
                <a:latin typeface="+mj-ea"/>
                <a:ea typeface="+mj-ea"/>
                <a:cs typeface="Arial" panose="020B0604020202020204" pitchFamily="34" charset="0"/>
              </a:rPr>
              <a:t>时闭环系统根轨迹的变化情况：</a:t>
            </a:r>
            <a:endParaRPr lang="zh-CN" altLang="en-US" sz="2000" b="1" dirty="0">
              <a:solidFill>
                <a:srgbClr val="0070C0"/>
              </a:solidFill>
              <a:latin typeface="+mj-ea"/>
              <a:ea typeface="+mj-ea"/>
            </a:endParaRPr>
          </a:p>
        </p:txBody>
      </p:sp>
    </p:spTree>
    <p:extLst>
      <p:ext uri="{BB962C8B-B14F-4D97-AF65-F5344CB8AC3E}">
        <p14:creationId xmlns:p14="http://schemas.microsoft.com/office/powerpoint/2010/main" val="1665687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par>
                                <p:cTn id="17" presetID="3" presetClass="entr" presetSubtype="1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par>
                                <p:cTn id="20" presetID="3" presetClass="entr" presetSubtype="1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linds(horizontal)">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4.2 </a:t>
            </a:r>
            <a:r>
              <a:rPr lang="zh-CN" altLang="en-US" dirty="0"/>
              <a:t>根轨迹的</a:t>
            </a:r>
            <a:r>
              <a:rPr lang="zh-CN" altLang="en-US" dirty="0" smtClean="0"/>
              <a:t>绘制</a:t>
            </a:r>
            <a:endParaRPr lang="zh-CN" altLang="en-US" dirty="0"/>
          </a:p>
        </p:txBody>
      </p:sp>
      <p:sp>
        <p:nvSpPr>
          <p:cNvPr id="3" name="矩形 2"/>
          <p:cNvSpPr/>
          <p:nvPr/>
        </p:nvSpPr>
        <p:spPr>
          <a:xfrm>
            <a:off x="2051050" y="4220952"/>
            <a:ext cx="8064500" cy="2268747"/>
          </a:xfrm>
          <a:prstGeom prst="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4" name="Text Box 13"/>
          <p:cNvSpPr txBox="1">
            <a:spLocks noChangeArrowheads="1"/>
          </p:cNvSpPr>
          <p:nvPr/>
        </p:nvSpPr>
        <p:spPr bwMode="auto">
          <a:xfrm>
            <a:off x="515937" y="1089025"/>
            <a:ext cx="111601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不失一般性，令闭环系统具有不同的</a:t>
            </a:r>
            <a:r>
              <a:rPr lang="zh-CN" altLang="en-US" sz="2000" dirty="0" smtClean="0">
                <a:latin typeface="+mn-ea"/>
                <a:ea typeface="+mn-ea"/>
              </a:rPr>
              <a:t>开环零点 </a:t>
            </a:r>
            <a:r>
              <a:rPr lang="en-US" altLang="zh-CN" sz="2000" b="1" dirty="0" err="1" smtClean="0">
                <a:latin typeface="+mj-ea"/>
                <a:ea typeface="+mj-ea"/>
              </a:rPr>
              <a:t>z</a:t>
            </a:r>
            <a:r>
              <a:rPr lang="en-US" altLang="zh-CN" sz="2000" b="1" baseline="-25000" dirty="0" err="1" smtClean="0">
                <a:latin typeface="+mj-ea"/>
                <a:ea typeface="+mj-ea"/>
              </a:rPr>
              <a:t>i</a:t>
            </a:r>
            <a:r>
              <a:rPr lang="en-US" altLang="zh-CN" sz="2000" b="1" baseline="-25000" dirty="0" smtClean="0">
                <a:latin typeface="+mj-ea"/>
                <a:ea typeface="+mj-ea"/>
              </a:rPr>
              <a:t> </a:t>
            </a:r>
            <a:r>
              <a:rPr lang="zh-CN" altLang="en-US" sz="2000" dirty="0" smtClean="0">
                <a:latin typeface="+mn-ea"/>
                <a:ea typeface="+mn-ea"/>
              </a:rPr>
              <a:t>和开环极点 </a:t>
            </a:r>
            <a:r>
              <a:rPr lang="en-US" altLang="zh-CN" sz="2000" b="1" dirty="0" err="1" smtClean="0">
                <a:latin typeface="+mj-ea"/>
                <a:ea typeface="+mj-ea"/>
              </a:rPr>
              <a:t>p</a:t>
            </a:r>
            <a:r>
              <a:rPr lang="en-US" altLang="zh-CN" sz="2000" b="1" baseline="-25000" dirty="0" err="1" smtClean="0">
                <a:latin typeface="+mj-ea"/>
                <a:ea typeface="+mj-ea"/>
              </a:rPr>
              <a:t>j</a:t>
            </a:r>
            <a:r>
              <a:rPr lang="en-US" altLang="zh-CN" sz="2000" b="1" baseline="-25000" dirty="0" smtClean="0">
                <a:latin typeface="+mj-ea"/>
                <a:ea typeface="+mj-ea"/>
              </a:rPr>
              <a:t> </a:t>
            </a:r>
            <a:r>
              <a:rPr lang="zh-CN" altLang="en-US" sz="2000" dirty="0" smtClean="0">
                <a:latin typeface="+mn-ea"/>
                <a:ea typeface="+mn-ea"/>
              </a:rPr>
              <a:t>，</a:t>
            </a:r>
            <a:r>
              <a:rPr lang="zh-CN" altLang="en-US" sz="2000" dirty="0">
                <a:latin typeface="+mn-ea"/>
                <a:ea typeface="+mn-ea"/>
              </a:rPr>
              <a:t>即</a:t>
            </a:r>
          </a:p>
        </p:txBody>
      </p:sp>
      <p:sp>
        <p:nvSpPr>
          <p:cNvPr id="5" name="Text Box 15"/>
          <p:cNvSpPr txBox="1">
            <a:spLocks noChangeArrowheads="1"/>
          </p:cNvSpPr>
          <p:nvPr/>
        </p:nvSpPr>
        <p:spPr bwMode="auto">
          <a:xfrm>
            <a:off x="515937" y="3197681"/>
            <a:ext cx="11160126" cy="96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14350" eaLnBrk="1" hangingPunct="1">
              <a:lnSpc>
                <a:spcPct val="150000"/>
              </a:lnSpc>
              <a:spcBef>
                <a:spcPts val="600"/>
              </a:spcBef>
            </a:pPr>
            <a:r>
              <a:rPr lang="en-US" altLang="zh-CN" b="1" dirty="0" smtClean="0">
                <a:latin typeface="+mj-ea"/>
                <a:ea typeface="+mj-ea"/>
              </a:rPr>
              <a:t>-</a:t>
            </a:r>
            <a:r>
              <a:rPr lang="en-US" altLang="zh-CN" sz="2000" b="1" dirty="0" err="1" smtClean="0">
                <a:latin typeface="+mj-ea"/>
                <a:ea typeface="+mj-ea"/>
              </a:rPr>
              <a:t>z</a:t>
            </a:r>
            <a:r>
              <a:rPr lang="en-US" altLang="zh-CN" sz="2000" b="1" baseline="-25000" dirty="0" err="1" smtClean="0">
                <a:latin typeface="+mj-ea"/>
                <a:ea typeface="+mj-ea"/>
              </a:rPr>
              <a:t>i</a:t>
            </a:r>
            <a:r>
              <a:rPr lang="en-US" altLang="zh-CN" sz="2000" b="1" baseline="-25000" dirty="0" smtClean="0">
                <a:latin typeface="+mj-ea"/>
                <a:ea typeface="+mj-ea"/>
              </a:rPr>
              <a:t> </a:t>
            </a:r>
            <a:r>
              <a:rPr lang="zh-CN" altLang="en-US" sz="2000" dirty="0" smtClean="0">
                <a:latin typeface="+mn-ea"/>
                <a:ea typeface="+mn-ea"/>
              </a:rPr>
              <a:t>是</a:t>
            </a:r>
            <a:r>
              <a:rPr lang="zh-CN" altLang="en-US" sz="2000" dirty="0">
                <a:latin typeface="+mn-ea"/>
                <a:ea typeface="+mn-ea"/>
              </a:rPr>
              <a:t>开环零点，在复平面上用</a:t>
            </a:r>
            <a:r>
              <a:rPr lang="zh-CN" altLang="en-US" sz="2000" b="1" dirty="0">
                <a:latin typeface="+mj-ea"/>
                <a:ea typeface="+mj-ea"/>
              </a:rPr>
              <a:t>“</a:t>
            </a:r>
            <a:r>
              <a:rPr lang="en-US" altLang="zh-CN" sz="2000" b="1" dirty="0">
                <a:latin typeface="+mj-ea"/>
                <a:ea typeface="+mj-ea"/>
                <a:cs typeface="Arial" panose="020B0604020202020204" pitchFamily="34" charset="0"/>
              </a:rPr>
              <a:t>O</a:t>
            </a:r>
            <a:r>
              <a:rPr lang="en-US" altLang="zh-CN" sz="2000" b="1" dirty="0">
                <a:latin typeface="+mj-ea"/>
                <a:ea typeface="+mj-ea"/>
              </a:rPr>
              <a:t>”</a:t>
            </a:r>
            <a:r>
              <a:rPr lang="zh-CN" altLang="en-US" sz="2000" dirty="0">
                <a:latin typeface="+mn-ea"/>
                <a:ea typeface="+mn-ea"/>
              </a:rPr>
              <a:t>表示所在位置；</a:t>
            </a:r>
            <a:r>
              <a:rPr lang="en-US" altLang="zh-CN" sz="2000" b="1" dirty="0">
                <a:latin typeface="+mj-ea"/>
                <a:ea typeface="+mj-ea"/>
              </a:rPr>
              <a:t>-</a:t>
            </a:r>
            <a:r>
              <a:rPr lang="en-US" altLang="zh-CN" sz="2000" b="1" dirty="0" err="1" smtClean="0">
                <a:latin typeface="+mj-ea"/>
                <a:ea typeface="+mj-ea"/>
              </a:rPr>
              <a:t>p</a:t>
            </a:r>
            <a:r>
              <a:rPr lang="en-US" altLang="zh-CN" sz="2000" b="1" baseline="-25000" dirty="0" err="1" smtClean="0">
                <a:latin typeface="+mj-ea"/>
                <a:ea typeface="+mj-ea"/>
              </a:rPr>
              <a:t>j</a:t>
            </a:r>
            <a:r>
              <a:rPr lang="en-US" altLang="zh-CN" sz="2000" b="1" baseline="-25000" dirty="0" smtClean="0">
                <a:latin typeface="+mj-ea"/>
                <a:ea typeface="+mj-ea"/>
              </a:rPr>
              <a:t> </a:t>
            </a:r>
            <a:r>
              <a:rPr lang="zh-CN" altLang="en-US" sz="2000" dirty="0" smtClean="0">
                <a:latin typeface="+mn-ea"/>
                <a:ea typeface="+mn-ea"/>
              </a:rPr>
              <a:t>是</a:t>
            </a:r>
            <a:r>
              <a:rPr lang="zh-CN" altLang="en-US" sz="2000" dirty="0">
                <a:latin typeface="+mn-ea"/>
                <a:ea typeface="+mn-ea"/>
              </a:rPr>
              <a:t>开环极点，在复平面上用</a:t>
            </a:r>
            <a:r>
              <a:rPr lang="zh-CN" altLang="en-US" sz="2000" b="1" dirty="0">
                <a:latin typeface="+mj-ea"/>
                <a:ea typeface="+mj-ea"/>
              </a:rPr>
              <a:t>“</a:t>
            </a:r>
            <a:r>
              <a:rPr lang="en-US" altLang="zh-CN" sz="2000" b="1" dirty="0">
                <a:latin typeface="+mj-ea"/>
                <a:ea typeface="+mj-ea"/>
              </a:rPr>
              <a:t>X”</a:t>
            </a:r>
            <a:r>
              <a:rPr lang="zh-CN" altLang="en-US" sz="2000" dirty="0">
                <a:latin typeface="+mn-ea"/>
                <a:ea typeface="+mn-ea"/>
              </a:rPr>
              <a:t>表示所在位置。</a:t>
            </a:r>
          </a:p>
        </p:txBody>
      </p:sp>
      <p:graphicFrame>
        <p:nvGraphicFramePr>
          <p:cNvPr id="6" name="Object 23"/>
          <p:cNvGraphicFramePr>
            <a:graphicFrameLocks noChangeAspect="1"/>
          </p:cNvGraphicFramePr>
          <p:nvPr>
            <p:extLst>
              <p:ext uri="{D42A27DB-BD31-4B8C-83A1-F6EECF244321}">
                <p14:modId xmlns:p14="http://schemas.microsoft.com/office/powerpoint/2010/main" val="66455555"/>
              </p:ext>
            </p:extLst>
          </p:nvPr>
        </p:nvGraphicFramePr>
        <p:xfrm>
          <a:off x="5880894" y="1551245"/>
          <a:ext cx="2852737" cy="1584325"/>
        </p:xfrm>
        <a:graphic>
          <a:graphicData uri="http://schemas.openxmlformats.org/presentationml/2006/ole">
            <mc:AlternateContent xmlns:mc="http://schemas.openxmlformats.org/markup-compatibility/2006">
              <mc:Choice xmlns:v="urn:schemas-microsoft-com:vml" Requires="v">
                <p:oleObj spid="_x0000_s9306" name="公式" r:id="rId3" imgW="1536700" imgH="850900" progId="Equations">
                  <p:embed/>
                </p:oleObj>
              </mc:Choice>
              <mc:Fallback>
                <p:oleObj name="公式" r:id="rId3" imgW="1536700" imgH="850900" progId="Equations">
                  <p:embed/>
                  <p:pic>
                    <p:nvPicPr>
                      <p:cNvPr id="8194" name="Object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80894" y="1551245"/>
                        <a:ext cx="2852737" cy="1584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3"/>
          <p:cNvGraphicFramePr>
            <a:graphicFrameLocks noChangeAspect="1"/>
          </p:cNvGraphicFramePr>
          <p:nvPr>
            <p:extLst>
              <p:ext uri="{D42A27DB-BD31-4B8C-83A1-F6EECF244321}">
                <p14:modId xmlns:p14="http://schemas.microsoft.com/office/powerpoint/2010/main" val="1513234642"/>
              </p:ext>
            </p:extLst>
          </p:nvPr>
        </p:nvGraphicFramePr>
        <p:xfrm>
          <a:off x="2195513" y="4418012"/>
          <a:ext cx="2998787" cy="720725"/>
        </p:xfrm>
        <a:graphic>
          <a:graphicData uri="http://schemas.openxmlformats.org/presentationml/2006/ole">
            <mc:AlternateContent xmlns:mc="http://schemas.openxmlformats.org/markup-compatibility/2006">
              <mc:Choice xmlns:v="urn:schemas-microsoft-com:vml" Requires="v">
                <p:oleObj spid="_x0000_s9307" name="公式" r:id="rId5" imgW="1384300" imgH="330200" progId="Equations">
                  <p:embed/>
                </p:oleObj>
              </mc:Choice>
              <mc:Fallback>
                <p:oleObj name="公式" r:id="rId5" imgW="1384300" imgH="330200" progId="Equations">
                  <p:embed/>
                  <p:pic>
                    <p:nvPicPr>
                      <p:cNvPr id="8195"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95513" y="4418012"/>
                        <a:ext cx="2998787" cy="720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8" name="直接箭头连接符 7"/>
          <p:cNvCxnSpPr/>
          <p:nvPr/>
        </p:nvCxnSpPr>
        <p:spPr>
          <a:xfrm>
            <a:off x="7307263" y="5354637"/>
            <a:ext cx="2232025"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flipV="1">
            <a:off x="8891588" y="4346575"/>
            <a:ext cx="0" cy="187325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TextBox 12"/>
          <p:cNvSpPr txBox="1">
            <a:spLocks noChangeArrowheads="1"/>
          </p:cNvSpPr>
          <p:nvPr/>
        </p:nvSpPr>
        <p:spPr bwMode="auto">
          <a:xfrm>
            <a:off x="9034463" y="6075362"/>
            <a:ext cx="11525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s=</a:t>
            </a:r>
            <a:r>
              <a:rPr lang="el-GR" altLang="zh-CN" sz="1400"/>
              <a:t>σ</a:t>
            </a:r>
            <a:r>
              <a:rPr lang="en-US" altLang="zh-CN" sz="1400"/>
              <a:t>+j</a:t>
            </a:r>
            <a:r>
              <a:rPr lang="el-GR" altLang="zh-CN" sz="1400"/>
              <a:t>ω</a:t>
            </a:r>
            <a:endParaRPr lang="zh-CN" altLang="en-US" sz="1400"/>
          </a:p>
        </p:txBody>
      </p:sp>
      <p:sp>
        <p:nvSpPr>
          <p:cNvPr id="11" name="TextBox 14"/>
          <p:cNvSpPr txBox="1">
            <a:spLocks noChangeArrowheads="1"/>
          </p:cNvSpPr>
          <p:nvPr/>
        </p:nvSpPr>
        <p:spPr bwMode="auto">
          <a:xfrm>
            <a:off x="9323388" y="5354637"/>
            <a:ext cx="3603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a:t>σ</a:t>
            </a:r>
            <a:endParaRPr lang="zh-CN" altLang="en-US"/>
          </a:p>
        </p:txBody>
      </p:sp>
      <p:sp>
        <p:nvSpPr>
          <p:cNvPr id="12" name="TextBox 15"/>
          <p:cNvSpPr txBox="1">
            <a:spLocks noChangeArrowheads="1"/>
          </p:cNvSpPr>
          <p:nvPr/>
        </p:nvSpPr>
        <p:spPr bwMode="auto">
          <a:xfrm>
            <a:off x="8891588" y="4346575"/>
            <a:ext cx="504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j</a:t>
            </a:r>
            <a:r>
              <a:rPr lang="el-GR" altLang="zh-CN"/>
              <a:t>ω</a:t>
            </a:r>
            <a:endParaRPr lang="zh-CN" altLang="en-US"/>
          </a:p>
        </p:txBody>
      </p:sp>
      <p:graphicFrame>
        <p:nvGraphicFramePr>
          <p:cNvPr id="13" name="Object 5"/>
          <p:cNvGraphicFramePr>
            <a:graphicFrameLocks noChangeAspect="1"/>
          </p:cNvGraphicFramePr>
          <p:nvPr>
            <p:extLst>
              <p:ext uri="{D42A27DB-BD31-4B8C-83A1-F6EECF244321}">
                <p14:modId xmlns:p14="http://schemas.microsoft.com/office/powerpoint/2010/main" val="506637632"/>
              </p:ext>
            </p:extLst>
          </p:nvPr>
        </p:nvGraphicFramePr>
        <p:xfrm>
          <a:off x="2195513" y="5859462"/>
          <a:ext cx="5418137" cy="430213"/>
        </p:xfrm>
        <a:graphic>
          <a:graphicData uri="http://schemas.openxmlformats.org/presentationml/2006/ole">
            <mc:AlternateContent xmlns:mc="http://schemas.openxmlformats.org/markup-compatibility/2006">
              <mc:Choice xmlns:v="urn:schemas-microsoft-com:vml" Requires="v">
                <p:oleObj spid="_x0000_s9308" name="公式" r:id="rId7" imgW="2730500" imgH="215900" progId="Equations">
                  <p:embed/>
                </p:oleObj>
              </mc:Choice>
              <mc:Fallback>
                <p:oleObj name="公式" r:id="rId7" imgW="2730500" imgH="215900" progId="Equations">
                  <p:embed/>
                  <p:pic>
                    <p:nvPicPr>
                      <p:cNvPr id="8196"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95513" y="5859462"/>
                        <a:ext cx="5418137" cy="430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14" name="直接连接符 13"/>
          <p:cNvCxnSpPr/>
          <p:nvPr/>
        </p:nvCxnSpPr>
        <p:spPr>
          <a:xfrm>
            <a:off x="8818563" y="5283200"/>
            <a:ext cx="144462" cy="142875"/>
          </a:xfrm>
          <a:prstGeom prst="line">
            <a:avLst/>
          </a:prstGeom>
          <a:ln w="19050">
            <a:solidFill>
              <a:schemeClr val="accent4">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8818563" y="5283200"/>
            <a:ext cx="144462" cy="142875"/>
          </a:xfrm>
          <a:prstGeom prst="line">
            <a:avLst/>
          </a:prstGeom>
          <a:ln w="19050">
            <a:solidFill>
              <a:schemeClr val="accent4">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523163" y="5283200"/>
            <a:ext cx="144462" cy="142875"/>
          </a:xfrm>
          <a:prstGeom prst="line">
            <a:avLst/>
          </a:prstGeom>
          <a:ln w="19050">
            <a:solidFill>
              <a:schemeClr val="accent4">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7523163" y="5283200"/>
            <a:ext cx="144462" cy="142875"/>
          </a:xfrm>
          <a:prstGeom prst="line">
            <a:avLst/>
          </a:prstGeom>
          <a:ln w="19050">
            <a:solidFill>
              <a:schemeClr val="accent4">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8386763" y="5641975"/>
            <a:ext cx="144462" cy="144462"/>
          </a:xfrm>
          <a:prstGeom prst="line">
            <a:avLst/>
          </a:prstGeom>
          <a:ln w="19050">
            <a:solidFill>
              <a:schemeClr val="accent4">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8386763" y="5641975"/>
            <a:ext cx="144462" cy="144462"/>
          </a:xfrm>
          <a:prstGeom prst="line">
            <a:avLst/>
          </a:prstGeom>
          <a:ln w="19050">
            <a:solidFill>
              <a:schemeClr val="accent4">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386763" y="4922837"/>
            <a:ext cx="144462" cy="144463"/>
          </a:xfrm>
          <a:prstGeom prst="line">
            <a:avLst/>
          </a:prstGeom>
          <a:ln w="19050">
            <a:solidFill>
              <a:schemeClr val="accent4">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8386763" y="4922837"/>
            <a:ext cx="144462" cy="144463"/>
          </a:xfrm>
          <a:prstGeom prst="line">
            <a:avLst/>
          </a:prstGeom>
          <a:ln w="19050">
            <a:solidFill>
              <a:schemeClr val="accent4">
                <a:lumMod val="75000"/>
                <a:lumOff val="25000"/>
              </a:schemeClr>
            </a:solidFill>
          </a:ln>
        </p:spPr>
        <p:style>
          <a:lnRef idx="1">
            <a:schemeClr val="accent1"/>
          </a:lnRef>
          <a:fillRef idx="0">
            <a:schemeClr val="accent1"/>
          </a:fillRef>
          <a:effectRef idx="0">
            <a:schemeClr val="accent1"/>
          </a:effectRef>
          <a:fontRef idx="minor">
            <a:schemeClr val="tx1"/>
          </a:fontRef>
        </p:style>
      </p:cxnSp>
      <p:graphicFrame>
        <p:nvGraphicFramePr>
          <p:cNvPr id="22" name="Object 5"/>
          <p:cNvGraphicFramePr>
            <a:graphicFrameLocks noChangeAspect="1"/>
          </p:cNvGraphicFramePr>
          <p:nvPr>
            <p:extLst>
              <p:ext uri="{D42A27DB-BD31-4B8C-83A1-F6EECF244321}">
                <p14:modId xmlns:p14="http://schemas.microsoft.com/office/powerpoint/2010/main" val="2236765502"/>
              </p:ext>
            </p:extLst>
          </p:nvPr>
        </p:nvGraphicFramePr>
        <p:xfrm>
          <a:off x="2195513" y="5283200"/>
          <a:ext cx="2519362" cy="382587"/>
        </p:xfrm>
        <a:graphic>
          <a:graphicData uri="http://schemas.openxmlformats.org/presentationml/2006/ole">
            <mc:AlternateContent xmlns:mc="http://schemas.openxmlformats.org/markup-compatibility/2006">
              <mc:Choice xmlns:v="urn:schemas-microsoft-com:vml" Requires="v">
                <p:oleObj spid="_x0000_s9309" name="公式" r:id="rId9" imgW="1091726" imgH="165028" progId="Equations">
                  <p:embed/>
                </p:oleObj>
              </mc:Choice>
              <mc:Fallback>
                <p:oleObj name="公式" r:id="rId9" imgW="1091726" imgH="165028" progId="Equations">
                  <p:embed/>
                  <p:pic>
                    <p:nvPicPr>
                      <p:cNvPr id="8197"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95513" y="5283200"/>
                        <a:ext cx="2519362" cy="382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椭圆 22"/>
          <p:cNvSpPr/>
          <p:nvPr/>
        </p:nvSpPr>
        <p:spPr>
          <a:xfrm>
            <a:off x="7954963" y="5283200"/>
            <a:ext cx="144462" cy="142875"/>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cxnSp>
        <p:nvCxnSpPr>
          <p:cNvPr id="24" name="直接连接符 23"/>
          <p:cNvCxnSpPr/>
          <p:nvPr/>
        </p:nvCxnSpPr>
        <p:spPr>
          <a:xfrm>
            <a:off x="8459788" y="4994275"/>
            <a:ext cx="0" cy="720725"/>
          </a:xfrm>
          <a:prstGeom prst="line">
            <a:avLst/>
          </a:prstGeom>
          <a:ln>
            <a:solidFill>
              <a:schemeClr val="accent4">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25" name="TextBox 43"/>
          <p:cNvSpPr txBox="1">
            <a:spLocks noChangeArrowheads="1"/>
          </p:cNvSpPr>
          <p:nvPr/>
        </p:nvSpPr>
        <p:spPr bwMode="auto">
          <a:xfrm>
            <a:off x="8459788" y="5407025"/>
            <a:ext cx="3603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-1</a:t>
            </a:r>
            <a:endParaRPr lang="zh-CN" altLang="en-US" sz="1400"/>
          </a:p>
        </p:txBody>
      </p:sp>
      <p:sp>
        <p:nvSpPr>
          <p:cNvPr id="26" name="TextBox 44"/>
          <p:cNvSpPr txBox="1">
            <a:spLocks noChangeArrowheads="1"/>
          </p:cNvSpPr>
          <p:nvPr/>
        </p:nvSpPr>
        <p:spPr bwMode="auto">
          <a:xfrm>
            <a:off x="8891588" y="5354637"/>
            <a:ext cx="3603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0</a:t>
            </a:r>
            <a:endParaRPr lang="zh-CN" altLang="en-US" sz="1400"/>
          </a:p>
        </p:txBody>
      </p:sp>
      <p:sp>
        <p:nvSpPr>
          <p:cNvPr id="27" name="TextBox 45"/>
          <p:cNvSpPr txBox="1">
            <a:spLocks noChangeArrowheads="1"/>
          </p:cNvSpPr>
          <p:nvPr/>
        </p:nvSpPr>
        <p:spPr bwMode="auto">
          <a:xfrm>
            <a:off x="7883525" y="5407025"/>
            <a:ext cx="360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-2</a:t>
            </a:r>
            <a:endParaRPr lang="zh-CN" altLang="en-US" sz="1400"/>
          </a:p>
        </p:txBody>
      </p:sp>
      <p:sp>
        <p:nvSpPr>
          <p:cNvPr id="28" name="TextBox 46"/>
          <p:cNvSpPr txBox="1">
            <a:spLocks noChangeArrowheads="1"/>
          </p:cNvSpPr>
          <p:nvPr/>
        </p:nvSpPr>
        <p:spPr bwMode="auto">
          <a:xfrm>
            <a:off x="7451725" y="5407025"/>
            <a:ext cx="360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-3</a:t>
            </a:r>
            <a:endParaRPr lang="zh-CN" altLang="en-US" sz="1400"/>
          </a:p>
        </p:txBody>
      </p:sp>
      <p:sp>
        <p:nvSpPr>
          <p:cNvPr id="29" name="TextBox 32"/>
          <p:cNvSpPr txBox="1">
            <a:spLocks noChangeArrowheads="1"/>
          </p:cNvSpPr>
          <p:nvPr/>
        </p:nvSpPr>
        <p:spPr bwMode="auto">
          <a:xfrm>
            <a:off x="3372643" y="2090786"/>
            <a:ext cx="1727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latin typeface="+mn-ea"/>
                <a:ea typeface="+mn-ea"/>
              </a:rPr>
              <a:t>开环传递函数</a:t>
            </a:r>
          </a:p>
        </p:txBody>
      </p:sp>
    </p:spTree>
    <p:extLst>
      <p:ext uri="{BB962C8B-B14F-4D97-AF65-F5344CB8AC3E}">
        <p14:creationId xmlns:p14="http://schemas.microsoft.com/office/powerpoint/2010/main" val="39349817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4.2 </a:t>
            </a:r>
            <a:r>
              <a:rPr lang="zh-CN" altLang="en-US" dirty="0"/>
              <a:t>根轨迹的</a:t>
            </a:r>
            <a:r>
              <a:rPr lang="zh-CN" altLang="en-US" dirty="0" smtClean="0"/>
              <a:t>绘制</a:t>
            </a:r>
            <a:endParaRPr lang="zh-CN" altLang="en-US" dirty="0"/>
          </a:p>
        </p:txBody>
      </p:sp>
      <p:sp>
        <p:nvSpPr>
          <p:cNvPr id="3" name="圆角矩形 2"/>
          <p:cNvSpPr/>
          <p:nvPr/>
        </p:nvSpPr>
        <p:spPr>
          <a:xfrm>
            <a:off x="1258888" y="3342639"/>
            <a:ext cx="9652952" cy="3291523"/>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aphicFrame>
        <p:nvGraphicFramePr>
          <p:cNvPr id="4" name="Object 11"/>
          <p:cNvGraphicFramePr>
            <a:graphicFrameLocks noChangeAspect="1"/>
          </p:cNvGraphicFramePr>
          <p:nvPr>
            <p:extLst>
              <p:ext uri="{D42A27DB-BD31-4B8C-83A1-F6EECF244321}">
                <p14:modId xmlns:p14="http://schemas.microsoft.com/office/powerpoint/2010/main" val="683312326"/>
              </p:ext>
            </p:extLst>
          </p:nvPr>
        </p:nvGraphicFramePr>
        <p:xfrm>
          <a:off x="1949133" y="1073493"/>
          <a:ext cx="8080375" cy="1584325"/>
        </p:xfrm>
        <a:graphic>
          <a:graphicData uri="http://schemas.openxmlformats.org/presentationml/2006/ole">
            <mc:AlternateContent xmlns:mc="http://schemas.openxmlformats.org/markup-compatibility/2006">
              <mc:Choice xmlns:v="urn:schemas-microsoft-com:vml" Requires="v">
                <p:oleObj spid="_x0000_s10311" name="公式" r:id="rId3" imgW="4343400" imgH="850900" progId="Equations">
                  <p:embed/>
                </p:oleObj>
              </mc:Choice>
              <mc:Fallback>
                <p:oleObj name="公式" r:id="rId3" imgW="4343400" imgH="850900" progId="Equations">
                  <p:embed/>
                  <p:pic>
                    <p:nvPicPr>
                      <p:cNvPr id="9218"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9133" y="1073493"/>
                        <a:ext cx="8080375" cy="1584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CDFFFF"/>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Text Box 24"/>
          <p:cNvSpPr txBox="1">
            <a:spLocks noChangeArrowheads="1"/>
          </p:cNvSpPr>
          <p:nvPr/>
        </p:nvSpPr>
        <p:spPr bwMode="auto">
          <a:xfrm>
            <a:off x="1331913" y="3409950"/>
            <a:ext cx="2735262" cy="453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根轨迹应满足的条件：</a:t>
            </a:r>
          </a:p>
        </p:txBody>
      </p:sp>
      <p:sp>
        <p:nvSpPr>
          <p:cNvPr id="6" name="Text Box 25"/>
          <p:cNvSpPr txBox="1">
            <a:spLocks noChangeArrowheads="1"/>
          </p:cNvSpPr>
          <p:nvPr/>
        </p:nvSpPr>
        <p:spPr bwMode="auto">
          <a:xfrm>
            <a:off x="3562826" y="4286250"/>
            <a:ext cx="1512888"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b="1" dirty="0">
                <a:solidFill>
                  <a:srgbClr val="C00000"/>
                </a:solidFill>
                <a:latin typeface="+mj-ea"/>
                <a:ea typeface="+mj-ea"/>
              </a:rPr>
              <a:t>幅值条件：</a:t>
            </a:r>
          </a:p>
        </p:txBody>
      </p:sp>
      <p:sp>
        <p:nvSpPr>
          <p:cNvPr id="7" name="Text Box 26"/>
          <p:cNvSpPr txBox="1">
            <a:spLocks noChangeArrowheads="1"/>
          </p:cNvSpPr>
          <p:nvPr/>
        </p:nvSpPr>
        <p:spPr bwMode="auto">
          <a:xfrm>
            <a:off x="3543776" y="5475288"/>
            <a:ext cx="1512888"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b="1">
                <a:solidFill>
                  <a:srgbClr val="C00000"/>
                </a:solidFill>
                <a:latin typeface="+mj-ea"/>
                <a:ea typeface="+mj-ea"/>
              </a:rPr>
              <a:t>相角条件：</a:t>
            </a:r>
          </a:p>
        </p:txBody>
      </p:sp>
      <p:graphicFrame>
        <p:nvGraphicFramePr>
          <p:cNvPr id="8" name="Object 27"/>
          <p:cNvGraphicFramePr>
            <a:graphicFrameLocks noChangeAspect="1"/>
          </p:cNvGraphicFramePr>
          <p:nvPr>
            <p:extLst>
              <p:ext uri="{D42A27DB-BD31-4B8C-83A1-F6EECF244321}">
                <p14:modId xmlns:p14="http://schemas.microsoft.com/office/powerpoint/2010/main" val="382260946"/>
              </p:ext>
            </p:extLst>
          </p:nvPr>
        </p:nvGraphicFramePr>
        <p:xfrm>
          <a:off x="4905851" y="3871913"/>
          <a:ext cx="1584325" cy="1398587"/>
        </p:xfrm>
        <a:graphic>
          <a:graphicData uri="http://schemas.openxmlformats.org/presentationml/2006/ole">
            <mc:AlternateContent xmlns:mc="http://schemas.openxmlformats.org/markup-compatibility/2006">
              <mc:Choice xmlns:v="urn:schemas-microsoft-com:vml" Requires="v">
                <p:oleObj spid="_x0000_s10312" name="公式" r:id="rId5" imgW="977476" imgH="863225" progId="Equation.3">
                  <p:embed/>
                </p:oleObj>
              </mc:Choice>
              <mc:Fallback>
                <p:oleObj name="公式" r:id="rId5" imgW="977476" imgH="863225" progId="Equation.3">
                  <p:embed/>
                  <p:pic>
                    <p:nvPicPr>
                      <p:cNvPr id="7" name="Object 2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05851" y="3871913"/>
                        <a:ext cx="1584325" cy="1398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28"/>
          <p:cNvGraphicFramePr>
            <a:graphicFrameLocks noChangeAspect="1"/>
          </p:cNvGraphicFramePr>
          <p:nvPr>
            <p:extLst>
              <p:ext uri="{D42A27DB-BD31-4B8C-83A1-F6EECF244321}">
                <p14:modId xmlns:p14="http://schemas.microsoft.com/office/powerpoint/2010/main" val="2068193761"/>
              </p:ext>
            </p:extLst>
          </p:nvPr>
        </p:nvGraphicFramePr>
        <p:xfrm>
          <a:off x="4912201" y="5403850"/>
          <a:ext cx="3786188" cy="719138"/>
        </p:xfrm>
        <a:graphic>
          <a:graphicData uri="http://schemas.openxmlformats.org/presentationml/2006/ole">
            <mc:AlternateContent xmlns:mc="http://schemas.openxmlformats.org/markup-compatibility/2006">
              <mc:Choice xmlns:v="urn:schemas-microsoft-com:vml" Requires="v">
                <p:oleObj spid="_x0000_s10313" name="公式" r:id="rId7" imgW="2336800" imgH="444500" progId="Equation.3">
                  <p:embed/>
                </p:oleObj>
              </mc:Choice>
              <mc:Fallback>
                <p:oleObj name="公式" r:id="rId7" imgW="2336800" imgH="444500" progId="Equation.3">
                  <p:embed/>
                  <p:pic>
                    <p:nvPicPr>
                      <p:cNvPr id="8" name="Object 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12201" y="5403850"/>
                        <a:ext cx="3786188" cy="719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Text Box 29"/>
          <p:cNvSpPr txBox="1">
            <a:spLocks noChangeArrowheads="1"/>
          </p:cNvSpPr>
          <p:nvPr/>
        </p:nvSpPr>
        <p:spPr bwMode="auto">
          <a:xfrm>
            <a:off x="6496526" y="6122988"/>
            <a:ext cx="19446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dirty="0"/>
              <a:t>(k=0,1,2,3,…)</a:t>
            </a:r>
          </a:p>
        </p:txBody>
      </p:sp>
      <p:pic>
        <p:nvPicPr>
          <p:cNvPr id="11" name="Picture 45"/>
          <p:cNvPicPr>
            <a:picLocks noChangeAspect="1" noChangeArrowheads="1"/>
          </p:cNvPicPr>
          <p:nvPr/>
        </p:nvPicPr>
        <p:blipFill>
          <a:blip r:embed="rId9">
            <a:clrChange>
              <a:clrFrom>
                <a:srgbClr val="FFFFFF"/>
              </a:clrFrom>
              <a:clrTo>
                <a:srgbClr val="FFFFFF">
                  <a:alpha val="0"/>
                </a:srgbClr>
              </a:clrTo>
            </a:clrChange>
            <a:extLst>
              <a:ext uri="{BEBA8EAE-BF5A-486C-A8C5-ECC9F3942E4B}">
                <a14:imgProps xmlns:a14="http://schemas.microsoft.com/office/drawing/2010/main">
                  <a14:imgLayer r:embed="rId10">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1949133" y="2768757"/>
            <a:ext cx="5551488"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5586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3" presetClass="entr" presetSubtype="10" fill="hold" grpId="0"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blinds(horizontal)">
                                      <p:cBhvr>
                                        <p:cTn id="3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7"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4.2 </a:t>
            </a:r>
            <a:r>
              <a:rPr lang="zh-CN" altLang="en-US" dirty="0"/>
              <a:t>根轨迹的</a:t>
            </a:r>
            <a:r>
              <a:rPr lang="zh-CN" altLang="en-US" dirty="0" smtClean="0"/>
              <a:t>绘制</a:t>
            </a:r>
            <a:endParaRPr lang="zh-CN" altLang="en-US" dirty="0"/>
          </a:p>
        </p:txBody>
      </p:sp>
      <p:sp>
        <p:nvSpPr>
          <p:cNvPr id="3" name="Text Box 15"/>
          <p:cNvSpPr txBox="1">
            <a:spLocks noChangeArrowheads="1"/>
          </p:cNvSpPr>
          <p:nvPr/>
        </p:nvSpPr>
        <p:spPr bwMode="auto">
          <a:xfrm>
            <a:off x="515938" y="1096962"/>
            <a:ext cx="7416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例</a:t>
            </a:r>
            <a:r>
              <a:rPr lang="en-US" altLang="zh-CN" sz="2000" b="1" dirty="0">
                <a:latin typeface="+mj-ea"/>
                <a:ea typeface="+mj-ea"/>
              </a:rPr>
              <a:t>1</a:t>
            </a:r>
            <a:r>
              <a:rPr lang="zh-CN" altLang="en-US" sz="2000" dirty="0">
                <a:latin typeface="+mn-ea"/>
                <a:ea typeface="+mn-ea"/>
              </a:rPr>
              <a:t>：绘制闭环系统的根轨迹，已知系统的开环传递函数为</a:t>
            </a:r>
          </a:p>
        </p:txBody>
      </p:sp>
      <p:graphicFrame>
        <p:nvGraphicFramePr>
          <p:cNvPr id="4" name="Object 16"/>
          <p:cNvGraphicFramePr>
            <a:graphicFrameLocks noChangeAspect="1"/>
          </p:cNvGraphicFramePr>
          <p:nvPr>
            <p:extLst>
              <p:ext uri="{D42A27DB-BD31-4B8C-83A1-F6EECF244321}">
                <p14:modId xmlns:p14="http://schemas.microsoft.com/office/powerpoint/2010/main" val="2136966562"/>
              </p:ext>
            </p:extLst>
          </p:nvPr>
        </p:nvGraphicFramePr>
        <p:xfrm>
          <a:off x="4535735" y="1648618"/>
          <a:ext cx="3024187" cy="684213"/>
        </p:xfrm>
        <a:graphic>
          <a:graphicData uri="http://schemas.openxmlformats.org/presentationml/2006/ole">
            <mc:AlternateContent xmlns:mc="http://schemas.openxmlformats.org/markup-compatibility/2006">
              <mc:Choice xmlns:v="urn:schemas-microsoft-com:vml" Requires="v">
                <p:oleObj spid="_x0000_s11473" name="公式" r:id="rId3" imgW="1854200" imgH="419100" progId="Equation.3">
                  <p:embed/>
                </p:oleObj>
              </mc:Choice>
              <mc:Fallback>
                <p:oleObj name="公式" r:id="rId3" imgW="1854200" imgH="419100" progId="Equation.3">
                  <p:embed/>
                  <p:pic>
                    <p:nvPicPr>
                      <p:cNvPr id="10242" name="Object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35735" y="1648618"/>
                        <a:ext cx="3024187" cy="684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Text Box 18"/>
          <p:cNvSpPr txBox="1">
            <a:spLocks noChangeArrowheads="1"/>
          </p:cNvSpPr>
          <p:nvPr/>
        </p:nvSpPr>
        <p:spPr bwMode="auto">
          <a:xfrm>
            <a:off x="1180401" y="2308112"/>
            <a:ext cx="2447925"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系统的开环零点为</a:t>
            </a:r>
            <a:r>
              <a:rPr lang="en-US" altLang="zh-CN" sz="2000" dirty="0">
                <a:latin typeface="+mn-ea"/>
                <a:ea typeface="+mn-ea"/>
              </a:rPr>
              <a:t>:</a:t>
            </a:r>
          </a:p>
          <a:p>
            <a:pPr eaLnBrk="1" hangingPunct="1">
              <a:spcBef>
                <a:spcPct val="50000"/>
              </a:spcBef>
            </a:pPr>
            <a:r>
              <a:rPr lang="zh-CN" altLang="en-US" sz="2000" dirty="0">
                <a:latin typeface="+mn-ea"/>
                <a:ea typeface="+mn-ea"/>
              </a:rPr>
              <a:t>系统的开环极点为</a:t>
            </a:r>
            <a:r>
              <a:rPr lang="en-US" altLang="zh-CN" sz="2000" dirty="0">
                <a:latin typeface="+mn-ea"/>
                <a:ea typeface="+mn-ea"/>
              </a:rPr>
              <a:t>:</a:t>
            </a:r>
          </a:p>
        </p:txBody>
      </p:sp>
      <p:graphicFrame>
        <p:nvGraphicFramePr>
          <p:cNvPr id="6" name="Object 19"/>
          <p:cNvGraphicFramePr>
            <a:graphicFrameLocks noChangeAspect="1"/>
          </p:cNvGraphicFramePr>
          <p:nvPr>
            <p:extLst>
              <p:ext uri="{D42A27DB-BD31-4B8C-83A1-F6EECF244321}">
                <p14:modId xmlns:p14="http://schemas.microsoft.com/office/powerpoint/2010/main" val="874048683"/>
              </p:ext>
            </p:extLst>
          </p:nvPr>
        </p:nvGraphicFramePr>
        <p:xfrm>
          <a:off x="3532188" y="2346212"/>
          <a:ext cx="747712" cy="360363"/>
        </p:xfrm>
        <a:graphic>
          <a:graphicData uri="http://schemas.openxmlformats.org/presentationml/2006/ole">
            <mc:AlternateContent xmlns:mc="http://schemas.openxmlformats.org/markup-compatibility/2006">
              <mc:Choice xmlns:v="urn:schemas-microsoft-com:vml" Requires="v">
                <p:oleObj spid="_x0000_s11474" name="公式" r:id="rId5" imgW="342603" imgH="164957" progId="Equations">
                  <p:embed/>
                </p:oleObj>
              </mc:Choice>
              <mc:Fallback>
                <p:oleObj name="公式" r:id="rId5" imgW="342603" imgH="164957" progId="Equations">
                  <p:embed/>
                  <p:pic>
                    <p:nvPicPr>
                      <p:cNvPr id="200723" name="Object 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32188" y="2346212"/>
                        <a:ext cx="747712" cy="360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20"/>
          <p:cNvGraphicFramePr>
            <a:graphicFrameLocks noChangeAspect="1"/>
          </p:cNvGraphicFramePr>
          <p:nvPr>
            <p:extLst>
              <p:ext uri="{D42A27DB-BD31-4B8C-83A1-F6EECF244321}">
                <p14:modId xmlns:p14="http://schemas.microsoft.com/office/powerpoint/2010/main" val="1673358484"/>
              </p:ext>
            </p:extLst>
          </p:nvPr>
        </p:nvGraphicFramePr>
        <p:xfrm>
          <a:off x="3532188" y="2760972"/>
          <a:ext cx="5637212" cy="417513"/>
        </p:xfrm>
        <a:graphic>
          <a:graphicData uri="http://schemas.openxmlformats.org/presentationml/2006/ole">
            <mc:AlternateContent xmlns:mc="http://schemas.openxmlformats.org/markup-compatibility/2006">
              <mc:Choice xmlns:v="urn:schemas-microsoft-com:vml" Requires="v">
                <p:oleObj spid="_x0000_s11475" name="公式" r:id="rId7" imgW="3606800" imgH="266700" progId="Equations">
                  <p:embed/>
                </p:oleObj>
              </mc:Choice>
              <mc:Fallback>
                <p:oleObj name="公式" r:id="rId7" imgW="3606800" imgH="266700" progId="Equations">
                  <p:embed/>
                  <p:pic>
                    <p:nvPicPr>
                      <p:cNvPr id="200724" name="Object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32188" y="2760972"/>
                        <a:ext cx="5637212" cy="417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 name="Line 21"/>
          <p:cNvSpPr>
            <a:spLocks noChangeShapeType="1"/>
          </p:cNvSpPr>
          <p:nvPr/>
        </p:nvSpPr>
        <p:spPr bwMode="auto">
          <a:xfrm>
            <a:off x="1432457" y="4935538"/>
            <a:ext cx="29511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 name="Line 22"/>
          <p:cNvSpPr>
            <a:spLocks noChangeShapeType="1"/>
          </p:cNvSpPr>
          <p:nvPr/>
        </p:nvSpPr>
        <p:spPr bwMode="auto">
          <a:xfrm flipV="1">
            <a:off x="3880382" y="3628257"/>
            <a:ext cx="0" cy="253124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 name="Oval 23"/>
          <p:cNvSpPr>
            <a:spLocks noChangeArrowheads="1"/>
          </p:cNvSpPr>
          <p:nvPr/>
        </p:nvSpPr>
        <p:spPr bwMode="auto">
          <a:xfrm>
            <a:off x="1648357" y="4863510"/>
            <a:ext cx="144462" cy="145053"/>
          </a:xfrm>
          <a:prstGeom prst="ellipse">
            <a:avLst/>
          </a:prstGeom>
          <a:solidFill>
            <a:schemeClr val="bg1"/>
          </a:solidFill>
          <a:ln w="9525">
            <a:solidFill>
              <a:schemeClr val="tx1"/>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 name="Line 30"/>
          <p:cNvSpPr>
            <a:spLocks noChangeShapeType="1"/>
          </p:cNvSpPr>
          <p:nvPr/>
        </p:nvSpPr>
        <p:spPr bwMode="auto">
          <a:xfrm>
            <a:off x="2799294" y="4863808"/>
            <a:ext cx="0" cy="7173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Text Box 31"/>
          <p:cNvSpPr txBox="1">
            <a:spLocks noChangeArrowheads="1"/>
          </p:cNvSpPr>
          <p:nvPr/>
        </p:nvSpPr>
        <p:spPr bwMode="auto">
          <a:xfrm>
            <a:off x="1575332" y="4935538"/>
            <a:ext cx="431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z</a:t>
            </a:r>
            <a:r>
              <a:rPr lang="en-US" altLang="zh-CN" baseline="-25000"/>
              <a:t>1</a:t>
            </a:r>
          </a:p>
        </p:txBody>
      </p:sp>
      <p:sp>
        <p:nvSpPr>
          <p:cNvPr id="13" name="Text Box 32"/>
          <p:cNvSpPr txBox="1">
            <a:spLocks noChangeArrowheads="1"/>
          </p:cNvSpPr>
          <p:nvPr/>
        </p:nvSpPr>
        <p:spPr bwMode="auto">
          <a:xfrm>
            <a:off x="3880382" y="4862513"/>
            <a:ext cx="431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s</a:t>
            </a:r>
            <a:r>
              <a:rPr lang="en-US" altLang="zh-CN" baseline="-25000"/>
              <a:t>0</a:t>
            </a:r>
            <a:endParaRPr lang="en-US" altLang="zh-CN"/>
          </a:p>
        </p:txBody>
      </p:sp>
      <p:sp>
        <p:nvSpPr>
          <p:cNvPr id="14" name="Text Box 33"/>
          <p:cNvSpPr txBox="1">
            <a:spLocks noChangeArrowheads="1"/>
          </p:cNvSpPr>
          <p:nvPr/>
        </p:nvSpPr>
        <p:spPr bwMode="auto">
          <a:xfrm>
            <a:off x="2872319" y="3978275"/>
            <a:ext cx="647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s+s</a:t>
            </a:r>
            <a:r>
              <a:rPr lang="en-US" altLang="zh-CN" sz="1400" baseline="-25000"/>
              <a:t>1</a:t>
            </a:r>
            <a:endParaRPr lang="en-US" altLang="zh-CN" sz="1400"/>
          </a:p>
        </p:txBody>
      </p:sp>
      <p:sp>
        <p:nvSpPr>
          <p:cNvPr id="15" name="Text Box 34"/>
          <p:cNvSpPr txBox="1">
            <a:spLocks noChangeArrowheads="1"/>
          </p:cNvSpPr>
          <p:nvPr/>
        </p:nvSpPr>
        <p:spPr bwMode="auto">
          <a:xfrm>
            <a:off x="2440519" y="5583238"/>
            <a:ext cx="431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s</a:t>
            </a:r>
            <a:r>
              <a:rPr lang="en-US" altLang="zh-CN" baseline="-25000"/>
              <a:t>2</a:t>
            </a:r>
            <a:endParaRPr lang="en-US" altLang="zh-CN"/>
          </a:p>
        </p:txBody>
      </p:sp>
      <p:sp>
        <p:nvSpPr>
          <p:cNvPr id="16" name="Text Box 35"/>
          <p:cNvSpPr txBox="1">
            <a:spLocks noChangeArrowheads="1"/>
          </p:cNvSpPr>
          <p:nvPr/>
        </p:nvSpPr>
        <p:spPr bwMode="auto">
          <a:xfrm>
            <a:off x="5064374" y="3777501"/>
            <a:ext cx="4896172" cy="36933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defRPr/>
            </a:pPr>
            <a:r>
              <a:rPr lang="zh-CN" altLang="en-US" dirty="0">
                <a:latin typeface="+mn-ea"/>
                <a:ea typeface="+mn-ea"/>
              </a:rPr>
              <a:t>然后，根据</a:t>
            </a:r>
            <a:r>
              <a:rPr lang="zh-CN" altLang="en-US" b="1" dirty="0">
                <a:solidFill>
                  <a:srgbClr val="C00000"/>
                </a:solidFill>
                <a:latin typeface="+mj-ea"/>
                <a:ea typeface="+mj-ea"/>
              </a:rPr>
              <a:t>相角条件</a:t>
            </a:r>
            <a:r>
              <a:rPr lang="zh-CN" altLang="en-US" dirty="0">
                <a:latin typeface="+mn-ea"/>
                <a:ea typeface="+mn-ea"/>
              </a:rPr>
              <a:t>确定根轨迹上的点</a:t>
            </a:r>
            <a:r>
              <a:rPr lang="en-US" altLang="zh-CN" b="1" dirty="0" smtClean="0">
                <a:latin typeface="+mj-ea"/>
                <a:ea typeface="+mj-ea"/>
              </a:rPr>
              <a:t>s</a:t>
            </a:r>
            <a:r>
              <a:rPr lang="en-US" altLang="zh-CN" b="1" baseline="-25000" dirty="0" smtClean="0">
                <a:latin typeface="+mj-ea"/>
                <a:ea typeface="+mj-ea"/>
              </a:rPr>
              <a:t>a</a:t>
            </a:r>
            <a:endParaRPr lang="en-US" altLang="zh-CN" b="1" baseline="-25000" dirty="0">
              <a:latin typeface="+mj-ea"/>
              <a:ea typeface="+mj-ea"/>
            </a:endParaRPr>
          </a:p>
        </p:txBody>
      </p:sp>
      <p:graphicFrame>
        <p:nvGraphicFramePr>
          <p:cNvPr id="17" name="Object 36"/>
          <p:cNvGraphicFramePr>
            <a:graphicFrameLocks noChangeAspect="1"/>
          </p:cNvGraphicFramePr>
          <p:nvPr>
            <p:extLst>
              <p:ext uri="{D42A27DB-BD31-4B8C-83A1-F6EECF244321}">
                <p14:modId xmlns:p14="http://schemas.microsoft.com/office/powerpoint/2010/main" val="137557183"/>
              </p:ext>
            </p:extLst>
          </p:nvPr>
        </p:nvGraphicFramePr>
        <p:xfrm>
          <a:off x="5842001" y="4169355"/>
          <a:ext cx="4638675" cy="1081088"/>
        </p:xfrm>
        <a:graphic>
          <a:graphicData uri="http://schemas.openxmlformats.org/presentationml/2006/ole">
            <mc:AlternateContent xmlns:mc="http://schemas.openxmlformats.org/markup-compatibility/2006">
              <mc:Choice xmlns:v="urn:schemas-microsoft-com:vml" Requires="v">
                <p:oleObj spid="_x0000_s11476" name="公式" r:id="rId9" imgW="2400120" imgH="558720" progId="Equations">
                  <p:embed/>
                </p:oleObj>
              </mc:Choice>
              <mc:Fallback>
                <p:oleObj name="公式" r:id="rId9" imgW="2400120" imgH="558720" progId="Equations">
                  <p:embed/>
                  <p:pic>
                    <p:nvPicPr>
                      <p:cNvPr id="200740" name="Object 3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842001" y="4169355"/>
                        <a:ext cx="4638675" cy="1081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Oval 37"/>
          <p:cNvSpPr>
            <a:spLocks noChangeArrowheads="1"/>
          </p:cNvSpPr>
          <p:nvPr/>
        </p:nvSpPr>
        <p:spPr bwMode="auto">
          <a:xfrm>
            <a:off x="3088219" y="4430415"/>
            <a:ext cx="73025" cy="73323"/>
          </a:xfrm>
          <a:prstGeom prst="ellipse">
            <a:avLst/>
          </a:prstGeom>
          <a:solidFill>
            <a:schemeClr val="accent1"/>
          </a:solidFill>
          <a:ln w="9525">
            <a:solidFill>
              <a:schemeClr val="tx1"/>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 name="Line 38"/>
          <p:cNvSpPr>
            <a:spLocks noChangeShapeType="1"/>
          </p:cNvSpPr>
          <p:nvPr/>
        </p:nvSpPr>
        <p:spPr bwMode="auto">
          <a:xfrm>
            <a:off x="2799294" y="3997150"/>
            <a:ext cx="288925" cy="4335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 name="Line 39"/>
          <p:cNvSpPr>
            <a:spLocks noChangeShapeType="1"/>
          </p:cNvSpPr>
          <p:nvPr/>
        </p:nvSpPr>
        <p:spPr bwMode="auto">
          <a:xfrm flipH="1" flipV="1">
            <a:off x="3159656" y="4500381"/>
            <a:ext cx="720725" cy="43515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1" name="Line 40"/>
          <p:cNvSpPr>
            <a:spLocks noChangeShapeType="1"/>
          </p:cNvSpPr>
          <p:nvPr/>
        </p:nvSpPr>
        <p:spPr bwMode="auto">
          <a:xfrm flipV="1">
            <a:off x="2799294" y="4496854"/>
            <a:ext cx="288925" cy="1302284"/>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2" name="Line 41"/>
          <p:cNvSpPr>
            <a:spLocks noChangeShapeType="1"/>
          </p:cNvSpPr>
          <p:nvPr/>
        </p:nvSpPr>
        <p:spPr bwMode="auto">
          <a:xfrm flipV="1">
            <a:off x="1719794" y="4500381"/>
            <a:ext cx="1368425" cy="43515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 name="Text Box 42"/>
          <p:cNvSpPr txBox="1">
            <a:spLocks noChangeArrowheads="1"/>
          </p:cNvSpPr>
          <p:nvPr/>
        </p:nvSpPr>
        <p:spPr bwMode="auto">
          <a:xfrm>
            <a:off x="3088219" y="4143375"/>
            <a:ext cx="431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s</a:t>
            </a:r>
            <a:r>
              <a:rPr lang="en-US" altLang="zh-CN" baseline="-25000"/>
              <a:t>a</a:t>
            </a:r>
          </a:p>
        </p:txBody>
      </p:sp>
      <p:sp>
        <p:nvSpPr>
          <p:cNvPr id="24" name="Line 43"/>
          <p:cNvSpPr>
            <a:spLocks noChangeShapeType="1"/>
          </p:cNvSpPr>
          <p:nvPr/>
        </p:nvSpPr>
        <p:spPr bwMode="auto">
          <a:xfrm>
            <a:off x="2872319" y="3998913"/>
            <a:ext cx="2873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 name="Line 44"/>
          <p:cNvSpPr>
            <a:spLocks noChangeShapeType="1"/>
          </p:cNvSpPr>
          <p:nvPr/>
        </p:nvSpPr>
        <p:spPr bwMode="auto">
          <a:xfrm>
            <a:off x="2943757" y="5799138"/>
            <a:ext cx="28733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Text Box 45"/>
          <p:cNvSpPr txBox="1">
            <a:spLocks noChangeArrowheads="1"/>
          </p:cNvSpPr>
          <p:nvPr/>
        </p:nvSpPr>
        <p:spPr bwMode="auto">
          <a:xfrm rot="20440532">
            <a:off x="2224619" y="4389438"/>
            <a:ext cx="6477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s+z</a:t>
            </a:r>
          </a:p>
        </p:txBody>
      </p:sp>
      <p:sp>
        <p:nvSpPr>
          <p:cNvPr id="27" name="Text Box 46"/>
          <p:cNvSpPr txBox="1">
            <a:spLocks noChangeArrowheads="1"/>
          </p:cNvSpPr>
          <p:nvPr/>
        </p:nvSpPr>
        <p:spPr bwMode="auto">
          <a:xfrm rot="16845738">
            <a:off x="2479131" y="4910426"/>
            <a:ext cx="65034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s+s</a:t>
            </a:r>
            <a:r>
              <a:rPr lang="en-US" altLang="zh-CN" sz="1400" baseline="-25000"/>
              <a:t>2</a:t>
            </a:r>
            <a:endParaRPr lang="en-US" altLang="zh-CN" sz="1400"/>
          </a:p>
        </p:txBody>
      </p:sp>
      <p:sp>
        <p:nvSpPr>
          <p:cNvPr id="28" name="Arc 49"/>
          <p:cNvSpPr>
            <a:spLocks/>
          </p:cNvSpPr>
          <p:nvPr/>
        </p:nvSpPr>
        <p:spPr bwMode="auto">
          <a:xfrm>
            <a:off x="2583394" y="3781250"/>
            <a:ext cx="433388" cy="433563"/>
          </a:xfrm>
          <a:custGeom>
            <a:avLst/>
            <a:gdLst>
              <a:gd name="T0" fmla="*/ 2147483647 w 43200"/>
              <a:gd name="T1" fmla="*/ 2147483647 h 43200"/>
              <a:gd name="T2" fmla="*/ 2147483647 w 43200"/>
              <a:gd name="T3" fmla="*/ 2147483647 h 43200"/>
              <a:gd name="T4" fmla="*/ 2147483647 w 43200"/>
              <a:gd name="T5" fmla="*/ 2147483647 h 43200"/>
              <a:gd name="T6" fmla="*/ 0 60000 65536"/>
              <a:gd name="T7" fmla="*/ 0 60000 65536"/>
              <a:gd name="T8" fmla="*/ 0 60000 65536"/>
              <a:gd name="T9" fmla="*/ 0 w 43200"/>
              <a:gd name="T10" fmla="*/ 0 h 43200"/>
              <a:gd name="T11" fmla="*/ 43200 w 43200"/>
              <a:gd name="T12" fmla="*/ 43200 h 43200"/>
            </a:gdLst>
            <a:ahLst/>
            <a:cxnLst>
              <a:cxn ang="T6">
                <a:pos x="T0" y="T1"/>
              </a:cxn>
              <a:cxn ang="T7">
                <a:pos x="T2" y="T3"/>
              </a:cxn>
              <a:cxn ang="T8">
                <a:pos x="T4" y="T5"/>
              </a:cxn>
            </a:cxnLst>
            <a:rect l="T9" t="T10" r="T11" b="T12"/>
            <a:pathLst>
              <a:path w="43200" h="43200" fill="none" extrusionOk="0">
                <a:moveTo>
                  <a:pt x="33634" y="39537"/>
                </a:moveTo>
                <a:cubicBezTo>
                  <a:pt x="30074" y="41924"/>
                  <a:pt x="25885" y="43199"/>
                  <a:pt x="21600" y="43200"/>
                </a:cubicBezTo>
                <a:cubicBezTo>
                  <a:pt x="9670" y="43200"/>
                  <a:pt x="0" y="33529"/>
                  <a:pt x="0" y="21600"/>
                </a:cubicBezTo>
                <a:cubicBezTo>
                  <a:pt x="0" y="9670"/>
                  <a:pt x="9670" y="0"/>
                  <a:pt x="21600" y="0"/>
                </a:cubicBezTo>
                <a:cubicBezTo>
                  <a:pt x="33529" y="-1"/>
                  <a:pt x="43199" y="9670"/>
                  <a:pt x="43200" y="21599"/>
                </a:cubicBezTo>
              </a:path>
              <a:path w="43200" h="43200" stroke="0" extrusionOk="0">
                <a:moveTo>
                  <a:pt x="33634" y="39537"/>
                </a:moveTo>
                <a:cubicBezTo>
                  <a:pt x="30074" y="41924"/>
                  <a:pt x="25885" y="43199"/>
                  <a:pt x="21600" y="43200"/>
                </a:cubicBezTo>
                <a:cubicBezTo>
                  <a:pt x="9670" y="43200"/>
                  <a:pt x="0" y="33529"/>
                  <a:pt x="0" y="21600"/>
                </a:cubicBezTo>
                <a:cubicBezTo>
                  <a:pt x="0" y="9670"/>
                  <a:pt x="9670" y="0"/>
                  <a:pt x="21600" y="0"/>
                </a:cubicBezTo>
                <a:cubicBezTo>
                  <a:pt x="33529" y="-1"/>
                  <a:pt x="43199" y="9670"/>
                  <a:pt x="43200" y="21599"/>
                </a:cubicBezTo>
                <a:lnTo>
                  <a:pt x="21600" y="21600"/>
                </a:lnTo>
                <a:lnTo>
                  <a:pt x="33634" y="39537"/>
                </a:lnTo>
                <a:close/>
              </a:path>
            </a:pathLst>
          </a:custGeom>
          <a:noFill/>
          <a:ln w="9525">
            <a:solidFill>
              <a:schemeClr val="tx1"/>
            </a:solidFill>
            <a:round/>
            <a:headEnd type="triangle" w="med" len="me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9" name="Arc 53"/>
          <p:cNvSpPr>
            <a:spLocks/>
          </p:cNvSpPr>
          <p:nvPr/>
        </p:nvSpPr>
        <p:spPr bwMode="auto">
          <a:xfrm>
            <a:off x="3704169" y="4717168"/>
            <a:ext cx="395288" cy="216782"/>
          </a:xfrm>
          <a:custGeom>
            <a:avLst/>
            <a:gdLst>
              <a:gd name="T0" fmla="*/ 0 w 39358"/>
              <a:gd name="T1" fmla="*/ 2147483647 h 21600"/>
              <a:gd name="T2" fmla="*/ 2147483647 w 39358"/>
              <a:gd name="T3" fmla="*/ 2147483647 h 21600"/>
              <a:gd name="T4" fmla="*/ 2147483647 w 39358"/>
              <a:gd name="T5" fmla="*/ 2147483647 h 21600"/>
              <a:gd name="T6" fmla="*/ 0 60000 65536"/>
              <a:gd name="T7" fmla="*/ 0 60000 65536"/>
              <a:gd name="T8" fmla="*/ 0 60000 65536"/>
              <a:gd name="T9" fmla="*/ 0 w 39358"/>
              <a:gd name="T10" fmla="*/ 0 h 21600"/>
              <a:gd name="T11" fmla="*/ 39358 w 39358"/>
              <a:gd name="T12" fmla="*/ 21600 h 21600"/>
            </a:gdLst>
            <a:ahLst/>
            <a:cxnLst>
              <a:cxn ang="T6">
                <a:pos x="T0" y="T1"/>
              </a:cxn>
              <a:cxn ang="T7">
                <a:pos x="T2" y="T3"/>
              </a:cxn>
              <a:cxn ang="T8">
                <a:pos x="T4" y="T5"/>
              </a:cxn>
            </a:cxnLst>
            <a:rect l="T9" t="T10" r="T11" b="T12"/>
            <a:pathLst>
              <a:path w="39358" h="21600" fill="none" extrusionOk="0">
                <a:moveTo>
                  <a:pt x="0" y="9303"/>
                </a:moveTo>
                <a:cubicBezTo>
                  <a:pt x="4034" y="3476"/>
                  <a:pt x="10670" y="-1"/>
                  <a:pt x="17758" y="0"/>
                </a:cubicBezTo>
                <a:cubicBezTo>
                  <a:pt x="29687" y="0"/>
                  <a:pt x="39358" y="9670"/>
                  <a:pt x="39358" y="21600"/>
                </a:cubicBezTo>
              </a:path>
              <a:path w="39358" h="21600" stroke="0" extrusionOk="0">
                <a:moveTo>
                  <a:pt x="0" y="9303"/>
                </a:moveTo>
                <a:cubicBezTo>
                  <a:pt x="4034" y="3476"/>
                  <a:pt x="10670" y="-1"/>
                  <a:pt x="17758" y="0"/>
                </a:cubicBezTo>
                <a:cubicBezTo>
                  <a:pt x="29687" y="0"/>
                  <a:pt x="39358" y="9670"/>
                  <a:pt x="39358" y="21600"/>
                </a:cubicBezTo>
                <a:lnTo>
                  <a:pt x="17758" y="21600"/>
                </a:lnTo>
                <a:lnTo>
                  <a:pt x="0" y="9303"/>
                </a:lnTo>
                <a:close/>
              </a:path>
            </a:pathLst>
          </a:custGeom>
          <a:noFill/>
          <a:ln w="9525">
            <a:solidFill>
              <a:schemeClr val="tx1"/>
            </a:solidFill>
            <a:round/>
            <a:headEnd type="triangle" w="med" len="me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0" name="Arc 54"/>
          <p:cNvSpPr>
            <a:spLocks/>
          </p:cNvSpPr>
          <p:nvPr/>
        </p:nvSpPr>
        <p:spPr bwMode="auto">
          <a:xfrm rot="2169491">
            <a:off x="2821691" y="5589062"/>
            <a:ext cx="320675" cy="143458"/>
          </a:xfrm>
          <a:custGeom>
            <a:avLst/>
            <a:gdLst>
              <a:gd name="T0" fmla="*/ 0 w 38957"/>
              <a:gd name="T1" fmla="*/ 2147483647 h 21600"/>
              <a:gd name="T2" fmla="*/ 2147483647 w 38957"/>
              <a:gd name="T3" fmla="*/ 2147483647 h 21600"/>
              <a:gd name="T4" fmla="*/ 2147483647 w 38957"/>
              <a:gd name="T5" fmla="*/ 2147483647 h 21600"/>
              <a:gd name="T6" fmla="*/ 0 60000 65536"/>
              <a:gd name="T7" fmla="*/ 0 60000 65536"/>
              <a:gd name="T8" fmla="*/ 0 60000 65536"/>
              <a:gd name="T9" fmla="*/ 0 w 38957"/>
              <a:gd name="T10" fmla="*/ 0 h 21600"/>
              <a:gd name="T11" fmla="*/ 38957 w 38957"/>
              <a:gd name="T12" fmla="*/ 21600 h 21600"/>
            </a:gdLst>
            <a:ahLst/>
            <a:cxnLst>
              <a:cxn ang="T6">
                <a:pos x="T0" y="T1"/>
              </a:cxn>
              <a:cxn ang="T7">
                <a:pos x="T2" y="T3"/>
              </a:cxn>
              <a:cxn ang="T8">
                <a:pos x="T4" y="T5"/>
              </a:cxn>
            </a:cxnLst>
            <a:rect l="T9" t="T10" r="T11" b="T12"/>
            <a:pathLst>
              <a:path w="38957" h="21600" fill="none" extrusionOk="0">
                <a:moveTo>
                  <a:pt x="0" y="9303"/>
                </a:moveTo>
                <a:cubicBezTo>
                  <a:pt x="4034" y="3476"/>
                  <a:pt x="10670" y="-1"/>
                  <a:pt x="17758" y="0"/>
                </a:cubicBezTo>
                <a:cubicBezTo>
                  <a:pt x="28090" y="0"/>
                  <a:pt x="36976" y="7317"/>
                  <a:pt x="38957" y="17458"/>
                </a:cubicBezTo>
              </a:path>
              <a:path w="38957" h="21600" stroke="0" extrusionOk="0">
                <a:moveTo>
                  <a:pt x="0" y="9303"/>
                </a:moveTo>
                <a:cubicBezTo>
                  <a:pt x="4034" y="3476"/>
                  <a:pt x="10670" y="-1"/>
                  <a:pt x="17758" y="0"/>
                </a:cubicBezTo>
                <a:cubicBezTo>
                  <a:pt x="28090" y="0"/>
                  <a:pt x="36976" y="7317"/>
                  <a:pt x="38957" y="17458"/>
                </a:cubicBezTo>
                <a:lnTo>
                  <a:pt x="17758" y="21600"/>
                </a:lnTo>
                <a:lnTo>
                  <a:pt x="0" y="9303"/>
                </a:lnTo>
                <a:close/>
              </a:path>
            </a:pathLst>
          </a:custGeom>
          <a:noFill/>
          <a:ln w="9525">
            <a:solidFill>
              <a:schemeClr val="tx1"/>
            </a:solidFill>
            <a:round/>
            <a:headEnd type="triangle" w="med" len="me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31" name="Arc 55"/>
          <p:cNvSpPr>
            <a:spLocks/>
          </p:cNvSpPr>
          <p:nvPr/>
        </p:nvSpPr>
        <p:spPr bwMode="auto">
          <a:xfrm rot="4027317">
            <a:off x="2026499" y="4842353"/>
            <a:ext cx="168962" cy="71438"/>
          </a:xfrm>
          <a:custGeom>
            <a:avLst/>
            <a:gdLst>
              <a:gd name="T0" fmla="*/ 0 w 20419"/>
              <a:gd name="T1" fmla="*/ 2147483647 h 21600"/>
              <a:gd name="T2" fmla="*/ 2147483647 w 20419"/>
              <a:gd name="T3" fmla="*/ 2147483647 h 21600"/>
              <a:gd name="T4" fmla="*/ 2147483647 w 20419"/>
              <a:gd name="T5" fmla="*/ 2147483647 h 21600"/>
              <a:gd name="T6" fmla="*/ 0 60000 65536"/>
              <a:gd name="T7" fmla="*/ 0 60000 65536"/>
              <a:gd name="T8" fmla="*/ 0 60000 65536"/>
              <a:gd name="T9" fmla="*/ 0 w 20419"/>
              <a:gd name="T10" fmla="*/ 0 h 21600"/>
              <a:gd name="T11" fmla="*/ 20419 w 20419"/>
              <a:gd name="T12" fmla="*/ 21600 h 21600"/>
            </a:gdLst>
            <a:ahLst/>
            <a:cxnLst>
              <a:cxn ang="T6">
                <a:pos x="T0" y="T1"/>
              </a:cxn>
              <a:cxn ang="T7">
                <a:pos x="T2" y="T3"/>
              </a:cxn>
              <a:cxn ang="T8">
                <a:pos x="T4" y="T5"/>
              </a:cxn>
            </a:cxnLst>
            <a:rect l="T9" t="T10" r="T11" b="T12"/>
            <a:pathLst>
              <a:path w="20419" h="21600" fill="none" extrusionOk="0">
                <a:moveTo>
                  <a:pt x="0" y="9303"/>
                </a:moveTo>
                <a:cubicBezTo>
                  <a:pt x="4034" y="3476"/>
                  <a:pt x="10670" y="-1"/>
                  <a:pt x="17758" y="0"/>
                </a:cubicBezTo>
                <a:cubicBezTo>
                  <a:pt x="18647" y="0"/>
                  <a:pt x="19536" y="54"/>
                  <a:pt x="20419" y="164"/>
                </a:cubicBezTo>
              </a:path>
              <a:path w="20419" h="21600" stroke="0" extrusionOk="0">
                <a:moveTo>
                  <a:pt x="0" y="9303"/>
                </a:moveTo>
                <a:cubicBezTo>
                  <a:pt x="4034" y="3476"/>
                  <a:pt x="10670" y="-1"/>
                  <a:pt x="17758" y="0"/>
                </a:cubicBezTo>
                <a:cubicBezTo>
                  <a:pt x="18647" y="0"/>
                  <a:pt x="19536" y="54"/>
                  <a:pt x="20419" y="164"/>
                </a:cubicBezTo>
                <a:lnTo>
                  <a:pt x="17758" y="21600"/>
                </a:lnTo>
                <a:lnTo>
                  <a:pt x="0" y="9303"/>
                </a:lnTo>
                <a:close/>
              </a:path>
            </a:pathLst>
          </a:custGeom>
          <a:noFill/>
          <a:ln w="9525">
            <a:solidFill>
              <a:schemeClr val="tx1"/>
            </a:solidFill>
            <a:round/>
            <a:headEnd type="triangle" w="med" len="me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graphicFrame>
        <p:nvGraphicFramePr>
          <p:cNvPr id="32" name="Object 56"/>
          <p:cNvGraphicFramePr>
            <a:graphicFrameLocks noChangeAspect="1"/>
          </p:cNvGraphicFramePr>
          <p:nvPr>
            <p:extLst>
              <p:ext uri="{D42A27DB-BD31-4B8C-83A1-F6EECF244321}">
                <p14:modId xmlns:p14="http://schemas.microsoft.com/office/powerpoint/2010/main" val="314285756"/>
              </p:ext>
            </p:extLst>
          </p:nvPr>
        </p:nvGraphicFramePr>
        <p:xfrm>
          <a:off x="2383369" y="3492500"/>
          <a:ext cx="306388" cy="390525"/>
        </p:xfrm>
        <a:graphic>
          <a:graphicData uri="http://schemas.openxmlformats.org/presentationml/2006/ole">
            <mc:AlternateContent xmlns:mc="http://schemas.openxmlformats.org/markup-compatibility/2006">
              <mc:Choice xmlns:v="urn:schemas-microsoft-com:vml" Requires="v">
                <p:oleObj spid="_x0000_s11477" name="公式" r:id="rId11" imgW="190417" imgH="241195" progId="Equation.3">
                  <p:embed/>
                </p:oleObj>
              </mc:Choice>
              <mc:Fallback>
                <p:oleObj name="公式" r:id="rId11" imgW="190417" imgH="241195" progId="Equation.3">
                  <p:embed/>
                  <p:pic>
                    <p:nvPicPr>
                      <p:cNvPr id="200760" name="Object 5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83369" y="3492500"/>
                        <a:ext cx="306388" cy="390525"/>
                      </a:xfrm>
                      <a:prstGeom prst="rect">
                        <a:avLst/>
                      </a:prstGeom>
                      <a:noFill/>
                      <a:ln>
                        <a:noFill/>
                      </a:ln>
                      <a:effectLst/>
                    </p:spPr>
                  </p:pic>
                </p:oleObj>
              </mc:Fallback>
            </mc:AlternateContent>
          </a:graphicData>
        </a:graphic>
      </p:graphicFrame>
      <p:graphicFrame>
        <p:nvGraphicFramePr>
          <p:cNvPr id="33" name="Object 59"/>
          <p:cNvGraphicFramePr>
            <a:graphicFrameLocks noChangeAspect="1"/>
          </p:cNvGraphicFramePr>
          <p:nvPr>
            <p:extLst>
              <p:ext uri="{D42A27DB-BD31-4B8C-83A1-F6EECF244321}">
                <p14:modId xmlns:p14="http://schemas.microsoft.com/office/powerpoint/2010/main" val="3522624135"/>
              </p:ext>
            </p:extLst>
          </p:nvPr>
        </p:nvGraphicFramePr>
        <p:xfrm>
          <a:off x="3016782" y="5292725"/>
          <a:ext cx="327025" cy="390525"/>
        </p:xfrm>
        <a:graphic>
          <a:graphicData uri="http://schemas.openxmlformats.org/presentationml/2006/ole">
            <mc:AlternateContent xmlns:mc="http://schemas.openxmlformats.org/markup-compatibility/2006">
              <mc:Choice xmlns:v="urn:schemas-microsoft-com:vml" Requires="v">
                <p:oleObj spid="_x0000_s11478" name="公式" r:id="rId13" imgW="203112" imgH="241195" progId="Equation.3">
                  <p:embed/>
                </p:oleObj>
              </mc:Choice>
              <mc:Fallback>
                <p:oleObj name="公式" r:id="rId13" imgW="203112" imgH="241195" progId="Equation.3">
                  <p:embed/>
                  <p:pic>
                    <p:nvPicPr>
                      <p:cNvPr id="200763" name="Object 5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016782" y="5292725"/>
                        <a:ext cx="327025" cy="390525"/>
                      </a:xfrm>
                      <a:prstGeom prst="rect">
                        <a:avLst/>
                      </a:prstGeom>
                      <a:noFill/>
                      <a:ln>
                        <a:noFill/>
                      </a:ln>
                      <a:effectLst/>
                    </p:spPr>
                  </p:pic>
                </p:oleObj>
              </mc:Fallback>
            </mc:AlternateContent>
          </a:graphicData>
        </a:graphic>
      </p:graphicFrame>
      <p:graphicFrame>
        <p:nvGraphicFramePr>
          <p:cNvPr id="34" name="Object 60"/>
          <p:cNvGraphicFramePr>
            <a:graphicFrameLocks noChangeAspect="1"/>
          </p:cNvGraphicFramePr>
          <p:nvPr>
            <p:extLst>
              <p:ext uri="{D42A27DB-BD31-4B8C-83A1-F6EECF244321}">
                <p14:modId xmlns:p14="http://schemas.microsoft.com/office/powerpoint/2010/main" val="2002746852"/>
              </p:ext>
            </p:extLst>
          </p:nvPr>
        </p:nvGraphicFramePr>
        <p:xfrm>
          <a:off x="4024844" y="4429125"/>
          <a:ext cx="327025" cy="390525"/>
        </p:xfrm>
        <a:graphic>
          <a:graphicData uri="http://schemas.openxmlformats.org/presentationml/2006/ole">
            <mc:AlternateContent xmlns:mc="http://schemas.openxmlformats.org/markup-compatibility/2006">
              <mc:Choice xmlns:v="urn:schemas-microsoft-com:vml" Requires="v">
                <p:oleObj spid="_x0000_s11479" name="公式" r:id="rId15" imgW="203112" imgH="241195" progId="Equation.3">
                  <p:embed/>
                </p:oleObj>
              </mc:Choice>
              <mc:Fallback>
                <p:oleObj name="公式" r:id="rId15" imgW="203112" imgH="241195" progId="Equation.3">
                  <p:embed/>
                  <p:pic>
                    <p:nvPicPr>
                      <p:cNvPr id="200764" name="Object 6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024844" y="4429125"/>
                        <a:ext cx="327025" cy="390525"/>
                      </a:xfrm>
                      <a:prstGeom prst="rect">
                        <a:avLst/>
                      </a:prstGeom>
                      <a:noFill/>
                      <a:ln>
                        <a:noFill/>
                      </a:ln>
                      <a:effectLst/>
                    </p:spPr>
                  </p:pic>
                </p:oleObj>
              </mc:Fallback>
            </mc:AlternateContent>
          </a:graphicData>
        </a:graphic>
      </p:graphicFrame>
      <p:graphicFrame>
        <p:nvGraphicFramePr>
          <p:cNvPr id="35" name="Object 61"/>
          <p:cNvGraphicFramePr>
            <a:graphicFrameLocks noChangeAspect="1"/>
          </p:cNvGraphicFramePr>
          <p:nvPr>
            <p:extLst>
              <p:ext uri="{D42A27DB-BD31-4B8C-83A1-F6EECF244321}">
                <p14:modId xmlns:p14="http://schemas.microsoft.com/office/powerpoint/2010/main" val="3075426660"/>
              </p:ext>
            </p:extLst>
          </p:nvPr>
        </p:nvGraphicFramePr>
        <p:xfrm>
          <a:off x="2100794" y="4973969"/>
          <a:ext cx="285750" cy="309232"/>
        </p:xfrm>
        <a:graphic>
          <a:graphicData uri="http://schemas.openxmlformats.org/presentationml/2006/ole">
            <mc:AlternateContent xmlns:mc="http://schemas.openxmlformats.org/markup-compatibility/2006">
              <mc:Choice xmlns:v="urn:schemas-microsoft-com:vml" Requires="v">
                <p:oleObj spid="_x0000_s11480" name="公式" r:id="rId17" imgW="177646" imgH="190335" progId="Equations">
                  <p:embed/>
                </p:oleObj>
              </mc:Choice>
              <mc:Fallback>
                <p:oleObj name="公式" r:id="rId17" imgW="177646" imgH="190335" progId="Equations">
                  <p:embed/>
                  <p:pic>
                    <p:nvPicPr>
                      <p:cNvPr id="200765" name="Object 6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100794" y="4973969"/>
                        <a:ext cx="285750" cy="309232"/>
                      </a:xfrm>
                      <a:prstGeom prst="rect">
                        <a:avLst/>
                      </a:prstGeom>
                      <a:noFill/>
                      <a:ln>
                        <a:noFill/>
                      </a:ln>
                      <a:effectLst/>
                    </p:spPr>
                  </p:pic>
                </p:oleObj>
              </mc:Fallback>
            </mc:AlternateContent>
          </a:graphicData>
        </a:graphic>
      </p:graphicFrame>
      <p:sp>
        <p:nvSpPr>
          <p:cNvPr id="36" name="Text Box 62"/>
          <p:cNvSpPr txBox="1">
            <a:spLocks noChangeArrowheads="1"/>
          </p:cNvSpPr>
          <p:nvPr/>
        </p:nvSpPr>
        <p:spPr bwMode="auto">
          <a:xfrm>
            <a:off x="5064374" y="5330283"/>
            <a:ext cx="6524377" cy="424732"/>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defRPr/>
            </a:pPr>
            <a:r>
              <a:rPr lang="zh-CN" altLang="en-US" dirty="0">
                <a:latin typeface="+mn-ea"/>
                <a:ea typeface="+mn-ea"/>
              </a:rPr>
              <a:t>最后，根据</a:t>
            </a:r>
            <a:r>
              <a:rPr lang="zh-CN" altLang="en-US" b="1" dirty="0">
                <a:solidFill>
                  <a:srgbClr val="C00000"/>
                </a:solidFill>
                <a:latin typeface="+mj-ea"/>
                <a:ea typeface="+mj-ea"/>
              </a:rPr>
              <a:t>幅值条件</a:t>
            </a:r>
            <a:r>
              <a:rPr lang="zh-CN" altLang="en-US" dirty="0">
                <a:latin typeface="+mn-ea"/>
                <a:ea typeface="+mn-ea"/>
              </a:rPr>
              <a:t>确定根轨迹上该点所对应的</a:t>
            </a:r>
            <a:r>
              <a:rPr lang="en-US" altLang="zh-CN" dirty="0">
                <a:latin typeface="+mn-ea"/>
                <a:ea typeface="+mn-ea"/>
              </a:rPr>
              <a:t>K</a:t>
            </a:r>
            <a:r>
              <a:rPr lang="zh-CN" altLang="en-US" dirty="0">
                <a:latin typeface="+mn-ea"/>
                <a:ea typeface="+mn-ea"/>
              </a:rPr>
              <a:t>值</a:t>
            </a:r>
          </a:p>
        </p:txBody>
      </p:sp>
      <p:graphicFrame>
        <p:nvGraphicFramePr>
          <p:cNvPr id="37" name="Object 63"/>
          <p:cNvGraphicFramePr>
            <a:graphicFrameLocks noChangeAspect="1"/>
          </p:cNvGraphicFramePr>
          <p:nvPr>
            <p:extLst>
              <p:ext uri="{D42A27DB-BD31-4B8C-83A1-F6EECF244321}">
                <p14:modId xmlns:p14="http://schemas.microsoft.com/office/powerpoint/2010/main" val="1234629432"/>
              </p:ext>
            </p:extLst>
          </p:nvPr>
        </p:nvGraphicFramePr>
        <p:xfrm>
          <a:off x="5842001" y="5794215"/>
          <a:ext cx="3338512" cy="808038"/>
        </p:xfrm>
        <a:graphic>
          <a:graphicData uri="http://schemas.openxmlformats.org/presentationml/2006/ole">
            <mc:AlternateContent xmlns:mc="http://schemas.openxmlformats.org/markup-compatibility/2006">
              <mc:Choice xmlns:v="urn:schemas-microsoft-com:vml" Requires="v">
                <p:oleObj spid="_x0000_s11481" name="公式" r:id="rId19" imgW="1574640" imgH="380880" progId="Equations">
                  <p:embed/>
                </p:oleObj>
              </mc:Choice>
              <mc:Fallback>
                <p:oleObj name="公式" r:id="rId19" imgW="1574640" imgH="380880" progId="Equations">
                  <p:embed/>
                  <p:pic>
                    <p:nvPicPr>
                      <p:cNvPr id="200767" name="Object 6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842001" y="5794215"/>
                        <a:ext cx="3338512" cy="808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Text Box 64"/>
          <p:cNvSpPr txBox="1">
            <a:spLocks noChangeArrowheads="1"/>
          </p:cNvSpPr>
          <p:nvPr/>
        </p:nvSpPr>
        <p:spPr bwMode="auto">
          <a:xfrm>
            <a:off x="5064126" y="3345007"/>
            <a:ext cx="46799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首先，在复平面上标出开环极点、零点</a:t>
            </a:r>
          </a:p>
        </p:txBody>
      </p:sp>
      <p:pic>
        <p:nvPicPr>
          <p:cNvPr id="39" name="Picture 75"/>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807357" y="4861923"/>
            <a:ext cx="136525" cy="145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76"/>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727857" y="5654085"/>
            <a:ext cx="136525" cy="145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77"/>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727857" y="3926885"/>
            <a:ext cx="136525" cy="145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3611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blinds(horizontal)">
                                      <p:cBhvr>
                                        <p:cTn id="18" dur="500"/>
                                        <p:tgtEl>
                                          <p:spTgt spid="38"/>
                                        </p:tgtEl>
                                      </p:cBhvr>
                                    </p:animEffect>
                                  </p:childTnLst>
                                </p:cTn>
                              </p:par>
                            </p:childTnLst>
                          </p:cTn>
                        </p:par>
                        <p:par>
                          <p:cTn id="19" fill="hold">
                            <p:stCondLst>
                              <p:cond delay="500"/>
                            </p:stCondLst>
                            <p:childTnLst>
                              <p:par>
                                <p:cTn id="20" presetID="3" presetClass="entr" presetSubtype="1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par>
                          <p:cTn id="23" fill="hold">
                            <p:stCondLst>
                              <p:cond delay="1000"/>
                            </p:stCondLst>
                            <p:childTnLst>
                              <p:par>
                                <p:cTn id="24" presetID="3" presetClass="entr" presetSubtype="1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linds(horizontal)">
                                      <p:cBhvr>
                                        <p:cTn id="26" dur="500"/>
                                        <p:tgtEl>
                                          <p:spTgt spid="8"/>
                                        </p:tgtEl>
                                      </p:cBhvr>
                                    </p:animEffect>
                                  </p:childTnLst>
                                </p:cTn>
                              </p:par>
                            </p:childTnLst>
                          </p:cTn>
                        </p:par>
                        <p:par>
                          <p:cTn id="27" fill="hold">
                            <p:stCondLst>
                              <p:cond delay="1500"/>
                            </p:stCondLst>
                            <p:childTnLst>
                              <p:par>
                                <p:cTn id="28" presetID="3" presetClass="entr" presetSubtype="10"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linds(horizontal)">
                                      <p:cBhvr>
                                        <p:cTn id="30" dur="500"/>
                                        <p:tgtEl>
                                          <p:spTgt spid="9"/>
                                        </p:tgtEl>
                                      </p:cBhvr>
                                    </p:animEffect>
                                  </p:childTnLst>
                                </p:cTn>
                              </p:par>
                            </p:childTnLst>
                          </p:cTn>
                        </p:par>
                        <p:par>
                          <p:cTn id="31" fill="hold">
                            <p:stCondLst>
                              <p:cond delay="2000"/>
                            </p:stCondLst>
                            <p:childTnLst>
                              <p:par>
                                <p:cTn id="32" presetID="3" presetClass="entr" presetSubtype="10" fill="hold" nodeType="after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blinds(horizontal)">
                                      <p:cBhvr>
                                        <p:cTn id="34" dur="500"/>
                                        <p:tgtEl>
                                          <p:spTgt spid="40"/>
                                        </p:tgtEl>
                                      </p:cBhvr>
                                    </p:animEffect>
                                  </p:childTnLst>
                                </p:cTn>
                              </p:par>
                            </p:childTnLst>
                          </p:cTn>
                        </p:par>
                        <p:par>
                          <p:cTn id="35" fill="hold">
                            <p:stCondLst>
                              <p:cond delay="2500"/>
                            </p:stCondLst>
                            <p:childTnLst>
                              <p:par>
                                <p:cTn id="36" presetID="3" presetClass="entr" presetSubtype="1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blinds(horizontal)">
                                      <p:cBhvr>
                                        <p:cTn id="38" dur="500"/>
                                        <p:tgtEl>
                                          <p:spTgt spid="15"/>
                                        </p:tgtEl>
                                      </p:cBhvr>
                                    </p:animEffect>
                                  </p:childTnLst>
                                </p:cTn>
                              </p:par>
                            </p:childTnLst>
                          </p:cTn>
                        </p:par>
                        <p:par>
                          <p:cTn id="39" fill="hold">
                            <p:stCondLst>
                              <p:cond delay="3000"/>
                            </p:stCondLst>
                            <p:childTnLst>
                              <p:par>
                                <p:cTn id="40" presetID="3" presetClass="entr" presetSubtype="1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par>
                          <p:cTn id="43" fill="hold">
                            <p:stCondLst>
                              <p:cond delay="3500"/>
                            </p:stCondLst>
                            <p:childTnLst>
                              <p:par>
                                <p:cTn id="44" presetID="3" presetClass="entr" presetSubtype="10"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blinds(horizontal)">
                                      <p:cBhvr>
                                        <p:cTn id="46" dur="500"/>
                                        <p:tgtEl>
                                          <p:spTgt spid="14"/>
                                        </p:tgtEl>
                                      </p:cBhvr>
                                    </p:animEffect>
                                  </p:childTnLst>
                                </p:cTn>
                              </p:par>
                            </p:childTnLst>
                          </p:cTn>
                        </p:par>
                        <p:par>
                          <p:cTn id="47" fill="hold">
                            <p:stCondLst>
                              <p:cond delay="4000"/>
                            </p:stCondLst>
                            <p:childTnLst>
                              <p:par>
                                <p:cTn id="48" presetID="3" presetClass="entr" presetSubtype="10" fill="hold" nodeType="after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blinds(horizontal)">
                                      <p:cBhvr>
                                        <p:cTn id="50" dur="500"/>
                                        <p:tgtEl>
                                          <p:spTgt spid="41"/>
                                        </p:tgtEl>
                                      </p:cBhvr>
                                    </p:animEffect>
                                  </p:childTnLst>
                                </p:cTn>
                              </p:par>
                            </p:childTnLst>
                          </p:cTn>
                        </p:par>
                        <p:par>
                          <p:cTn id="51" fill="hold">
                            <p:stCondLst>
                              <p:cond delay="4500"/>
                            </p:stCondLst>
                            <p:childTnLst>
                              <p:par>
                                <p:cTn id="52" presetID="3" presetClass="entr" presetSubtype="1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blinds(horizontal)">
                                      <p:cBhvr>
                                        <p:cTn id="54" dur="500"/>
                                        <p:tgtEl>
                                          <p:spTgt spid="13"/>
                                        </p:tgtEl>
                                      </p:cBhvr>
                                    </p:animEffect>
                                  </p:childTnLst>
                                </p:cTn>
                              </p:par>
                            </p:childTnLst>
                          </p:cTn>
                        </p:par>
                        <p:par>
                          <p:cTn id="55" fill="hold">
                            <p:stCondLst>
                              <p:cond delay="5000"/>
                            </p:stCondLst>
                            <p:childTnLst>
                              <p:par>
                                <p:cTn id="56" presetID="3" presetClass="entr" presetSubtype="10" fill="hold" nodeType="after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blinds(horizontal)">
                                      <p:cBhvr>
                                        <p:cTn id="58" dur="500"/>
                                        <p:tgtEl>
                                          <p:spTgt spid="39"/>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nodeType="click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blinds(horizontal)">
                                      <p:cBhvr>
                                        <p:cTn id="63" dur="500"/>
                                        <p:tgtEl>
                                          <p:spTgt spid="16"/>
                                        </p:tgtEl>
                                      </p:cBhvr>
                                    </p:animEffect>
                                  </p:childTnLst>
                                </p:cTn>
                              </p:par>
                              <p:par>
                                <p:cTn id="64" presetID="3" presetClass="entr" presetSubtype="10" fill="hold" nodeType="with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blinds(horizontal)">
                                      <p:cBhvr>
                                        <p:cTn id="66" dur="500"/>
                                        <p:tgtEl>
                                          <p:spTgt spid="17"/>
                                        </p:tgtEl>
                                      </p:cBhvr>
                                    </p:animEffect>
                                  </p:childTnLst>
                                </p:cTn>
                              </p:par>
                            </p:childTnLst>
                          </p:cTn>
                        </p:par>
                        <p:par>
                          <p:cTn id="67" fill="hold">
                            <p:stCondLst>
                              <p:cond delay="500"/>
                            </p:stCondLst>
                            <p:childTnLst>
                              <p:par>
                                <p:cTn id="68" presetID="3" presetClass="entr" presetSubtype="1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blinds(horizontal)">
                                      <p:cBhvr>
                                        <p:cTn id="70" dur="500"/>
                                        <p:tgtEl>
                                          <p:spTgt spid="18"/>
                                        </p:tgtEl>
                                      </p:cBhvr>
                                    </p:animEffect>
                                  </p:childTnLst>
                                </p:cTn>
                              </p:par>
                            </p:childTnLst>
                          </p:cTn>
                        </p:par>
                        <p:par>
                          <p:cTn id="71" fill="hold">
                            <p:stCondLst>
                              <p:cond delay="1000"/>
                            </p:stCondLst>
                            <p:childTnLst>
                              <p:par>
                                <p:cTn id="72" presetID="3" presetClass="entr" presetSubtype="10" fill="hold" grpId="0" nodeType="after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blinds(horizontal)">
                                      <p:cBhvr>
                                        <p:cTn id="74" dur="500"/>
                                        <p:tgtEl>
                                          <p:spTgt spid="23"/>
                                        </p:tgtEl>
                                      </p:cBhvr>
                                    </p:animEffect>
                                  </p:childTnLst>
                                </p:cTn>
                              </p:par>
                            </p:childTnLst>
                          </p:cTn>
                        </p:par>
                        <p:par>
                          <p:cTn id="75" fill="hold">
                            <p:stCondLst>
                              <p:cond delay="1500"/>
                            </p:stCondLst>
                            <p:childTnLst>
                              <p:par>
                                <p:cTn id="76" presetID="3" presetClass="entr" presetSubtype="10" fill="hold" nodeType="after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blinds(horizontal)">
                                      <p:cBhvr>
                                        <p:cTn id="78" dur="500"/>
                                        <p:tgtEl>
                                          <p:spTgt spid="20"/>
                                        </p:tgtEl>
                                      </p:cBhvr>
                                    </p:animEffect>
                                  </p:childTnLst>
                                </p:cTn>
                              </p:par>
                            </p:childTnLst>
                          </p:cTn>
                        </p:par>
                        <p:par>
                          <p:cTn id="79" fill="hold">
                            <p:stCondLst>
                              <p:cond delay="2000"/>
                            </p:stCondLst>
                            <p:childTnLst>
                              <p:par>
                                <p:cTn id="80" presetID="3" presetClass="entr" presetSubtype="10"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blinds(horizontal)">
                                      <p:cBhvr>
                                        <p:cTn id="82" dur="500"/>
                                        <p:tgtEl>
                                          <p:spTgt spid="29"/>
                                        </p:tgtEl>
                                      </p:cBhvr>
                                    </p:animEffect>
                                  </p:childTnLst>
                                </p:cTn>
                              </p:par>
                            </p:childTnLst>
                          </p:cTn>
                        </p:par>
                        <p:par>
                          <p:cTn id="83" fill="hold">
                            <p:stCondLst>
                              <p:cond delay="2500"/>
                            </p:stCondLst>
                            <p:childTnLst>
                              <p:par>
                                <p:cTn id="84" presetID="3" presetClass="entr" presetSubtype="10" fill="hold" nodeType="afterEffect">
                                  <p:stCondLst>
                                    <p:cond delay="0"/>
                                  </p:stCondLst>
                                  <p:childTnLst>
                                    <p:set>
                                      <p:cBhvr>
                                        <p:cTn id="85" dur="1" fill="hold">
                                          <p:stCondLst>
                                            <p:cond delay="0"/>
                                          </p:stCondLst>
                                        </p:cTn>
                                        <p:tgtEl>
                                          <p:spTgt spid="34"/>
                                        </p:tgtEl>
                                        <p:attrNameLst>
                                          <p:attrName>style.visibility</p:attrName>
                                        </p:attrNameLst>
                                      </p:cBhvr>
                                      <p:to>
                                        <p:strVal val="visible"/>
                                      </p:to>
                                    </p:set>
                                    <p:animEffect transition="in" filter="blinds(horizontal)">
                                      <p:cBhvr>
                                        <p:cTn id="86" dur="500"/>
                                        <p:tgtEl>
                                          <p:spTgt spid="34"/>
                                        </p:tgtEl>
                                      </p:cBhvr>
                                    </p:animEffect>
                                  </p:childTnLst>
                                </p:cTn>
                              </p:par>
                            </p:childTnLst>
                          </p:cTn>
                        </p:par>
                        <p:par>
                          <p:cTn id="87" fill="hold">
                            <p:stCondLst>
                              <p:cond delay="3000"/>
                            </p:stCondLst>
                            <p:childTnLst>
                              <p:par>
                                <p:cTn id="88" presetID="3" presetClass="entr" presetSubtype="10" fill="hold"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blinds(horizontal)">
                                      <p:cBhvr>
                                        <p:cTn id="90" dur="500"/>
                                        <p:tgtEl>
                                          <p:spTgt spid="25"/>
                                        </p:tgtEl>
                                      </p:cBhvr>
                                    </p:animEffect>
                                  </p:childTnLst>
                                </p:cTn>
                              </p:par>
                            </p:childTnLst>
                          </p:cTn>
                        </p:par>
                        <p:par>
                          <p:cTn id="91" fill="hold">
                            <p:stCondLst>
                              <p:cond delay="3500"/>
                            </p:stCondLst>
                            <p:childTnLst>
                              <p:par>
                                <p:cTn id="92" presetID="3" presetClass="entr" presetSubtype="10" fill="hold" nodeType="afterEffect">
                                  <p:stCondLst>
                                    <p:cond delay="0"/>
                                  </p:stCondLst>
                                  <p:childTnLst>
                                    <p:set>
                                      <p:cBhvr>
                                        <p:cTn id="93" dur="1" fill="hold">
                                          <p:stCondLst>
                                            <p:cond delay="0"/>
                                          </p:stCondLst>
                                        </p:cTn>
                                        <p:tgtEl>
                                          <p:spTgt spid="33"/>
                                        </p:tgtEl>
                                        <p:attrNameLst>
                                          <p:attrName>style.visibility</p:attrName>
                                        </p:attrNameLst>
                                      </p:cBhvr>
                                      <p:to>
                                        <p:strVal val="visible"/>
                                      </p:to>
                                    </p:set>
                                    <p:animEffect transition="in" filter="blinds(horizontal)">
                                      <p:cBhvr>
                                        <p:cTn id="94" dur="500"/>
                                        <p:tgtEl>
                                          <p:spTgt spid="33"/>
                                        </p:tgtEl>
                                      </p:cBhvr>
                                    </p:animEffect>
                                  </p:childTnLst>
                                </p:cTn>
                              </p:par>
                            </p:childTnLst>
                          </p:cTn>
                        </p:par>
                        <p:par>
                          <p:cTn id="95" fill="hold">
                            <p:stCondLst>
                              <p:cond delay="4000"/>
                            </p:stCondLst>
                            <p:childTnLst>
                              <p:par>
                                <p:cTn id="96" presetID="3" presetClass="entr" presetSubtype="10" fill="hold" grpId="0" nodeType="after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blinds(horizontal)">
                                      <p:cBhvr>
                                        <p:cTn id="98" dur="500"/>
                                        <p:tgtEl>
                                          <p:spTgt spid="30"/>
                                        </p:tgtEl>
                                      </p:cBhvr>
                                    </p:animEffect>
                                  </p:childTnLst>
                                </p:cTn>
                              </p:par>
                            </p:childTnLst>
                          </p:cTn>
                        </p:par>
                        <p:par>
                          <p:cTn id="99" fill="hold">
                            <p:stCondLst>
                              <p:cond delay="4500"/>
                            </p:stCondLst>
                            <p:childTnLst>
                              <p:par>
                                <p:cTn id="100" presetID="3" presetClass="entr" presetSubtype="10" fill="hold" nodeType="after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blinds(horizontal)">
                                      <p:cBhvr>
                                        <p:cTn id="102" dur="500"/>
                                        <p:tgtEl>
                                          <p:spTgt spid="21"/>
                                        </p:tgtEl>
                                      </p:cBhvr>
                                    </p:animEffect>
                                  </p:childTnLst>
                                </p:cTn>
                              </p:par>
                            </p:childTnLst>
                          </p:cTn>
                        </p:par>
                        <p:par>
                          <p:cTn id="103" fill="hold">
                            <p:stCondLst>
                              <p:cond delay="5000"/>
                            </p:stCondLst>
                            <p:childTnLst>
                              <p:par>
                                <p:cTn id="104" presetID="3" presetClass="entr" presetSubtype="10" fill="hold" grpId="0" nodeType="afterEffect">
                                  <p:stCondLst>
                                    <p:cond delay="0"/>
                                  </p:stCondLst>
                                  <p:childTnLst>
                                    <p:set>
                                      <p:cBhvr>
                                        <p:cTn id="105" dur="1" fill="hold">
                                          <p:stCondLst>
                                            <p:cond delay="0"/>
                                          </p:stCondLst>
                                        </p:cTn>
                                        <p:tgtEl>
                                          <p:spTgt spid="27"/>
                                        </p:tgtEl>
                                        <p:attrNameLst>
                                          <p:attrName>style.visibility</p:attrName>
                                        </p:attrNameLst>
                                      </p:cBhvr>
                                      <p:to>
                                        <p:strVal val="visible"/>
                                      </p:to>
                                    </p:set>
                                    <p:animEffect transition="in" filter="blinds(horizontal)">
                                      <p:cBhvr>
                                        <p:cTn id="106" dur="500"/>
                                        <p:tgtEl>
                                          <p:spTgt spid="27"/>
                                        </p:tgtEl>
                                      </p:cBhvr>
                                    </p:animEffect>
                                  </p:childTnLst>
                                </p:cTn>
                              </p:par>
                            </p:childTnLst>
                          </p:cTn>
                        </p:par>
                        <p:par>
                          <p:cTn id="107" fill="hold">
                            <p:stCondLst>
                              <p:cond delay="5500"/>
                            </p:stCondLst>
                            <p:childTnLst>
                              <p:par>
                                <p:cTn id="108" presetID="3" presetClass="entr" presetSubtype="10" fill="hold" nodeType="afterEffect">
                                  <p:stCondLst>
                                    <p:cond delay="0"/>
                                  </p:stCondLst>
                                  <p:childTnLst>
                                    <p:set>
                                      <p:cBhvr>
                                        <p:cTn id="109" dur="1" fill="hold">
                                          <p:stCondLst>
                                            <p:cond delay="0"/>
                                          </p:stCondLst>
                                        </p:cTn>
                                        <p:tgtEl>
                                          <p:spTgt spid="35"/>
                                        </p:tgtEl>
                                        <p:attrNameLst>
                                          <p:attrName>style.visibility</p:attrName>
                                        </p:attrNameLst>
                                      </p:cBhvr>
                                      <p:to>
                                        <p:strVal val="visible"/>
                                      </p:to>
                                    </p:set>
                                    <p:animEffect transition="in" filter="blinds(horizontal)">
                                      <p:cBhvr>
                                        <p:cTn id="110" dur="500"/>
                                        <p:tgtEl>
                                          <p:spTgt spid="35"/>
                                        </p:tgtEl>
                                      </p:cBhvr>
                                    </p:animEffect>
                                  </p:childTnLst>
                                </p:cTn>
                              </p:par>
                            </p:childTnLst>
                          </p:cTn>
                        </p:par>
                        <p:par>
                          <p:cTn id="111" fill="hold">
                            <p:stCondLst>
                              <p:cond delay="6000"/>
                            </p:stCondLst>
                            <p:childTnLst>
                              <p:par>
                                <p:cTn id="112" presetID="3" presetClass="entr" presetSubtype="10" fill="hold" grpId="0" nodeType="afterEffect">
                                  <p:stCondLst>
                                    <p:cond delay="0"/>
                                  </p:stCondLst>
                                  <p:childTnLst>
                                    <p:set>
                                      <p:cBhvr>
                                        <p:cTn id="113" dur="1" fill="hold">
                                          <p:stCondLst>
                                            <p:cond delay="0"/>
                                          </p:stCondLst>
                                        </p:cTn>
                                        <p:tgtEl>
                                          <p:spTgt spid="31"/>
                                        </p:tgtEl>
                                        <p:attrNameLst>
                                          <p:attrName>style.visibility</p:attrName>
                                        </p:attrNameLst>
                                      </p:cBhvr>
                                      <p:to>
                                        <p:strVal val="visible"/>
                                      </p:to>
                                    </p:set>
                                    <p:animEffect transition="in" filter="blinds(horizontal)">
                                      <p:cBhvr>
                                        <p:cTn id="114" dur="500"/>
                                        <p:tgtEl>
                                          <p:spTgt spid="31"/>
                                        </p:tgtEl>
                                      </p:cBhvr>
                                    </p:animEffect>
                                  </p:childTnLst>
                                </p:cTn>
                              </p:par>
                            </p:childTnLst>
                          </p:cTn>
                        </p:par>
                        <p:par>
                          <p:cTn id="115" fill="hold">
                            <p:stCondLst>
                              <p:cond delay="6500"/>
                            </p:stCondLst>
                            <p:childTnLst>
                              <p:par>
                                <p:cTn id="116" presetID="3" presetClass="entr" presetSubtype="10" fill="hold" nodeType="afterEffect">
                                  <p:stCondLst>
                                    <p:cond delay="0"/>
                                  </p:stCondLst>
                                  <p:childTnLst>
                                    <p:set>
                                      <p:cBhvr>
                                        <p:cTn id="117" dur="1" fill="hold">
                                          <p:stCondLst>
                                            <p:cond delay="0"/>
                                          </p:stCondLst>
                                        </p:cTn>
                                        <p:tgtEl>
                                          <p:spTgt spid="22"/>
                                        </p:tgtEl>
                                        <p:attrNameLst>
                                          <p:attrName>style.visibility</p:attrName>
                                        </p:attrNameLst>
                                      </p:cBhvr>
                                      <p:to>
                                        <p:strVal val="visible"/>
                                      </p:to>
                                    </p:set>
                                    <p:animEffect transition="in" filter="blinds(horizontal)">
                                      <p:cBhvr>
                                        <p:cTn id="118" dur="500"/>
                                        <p:tgtEl>
                                          <p:spTgt spid="22"/>
                                        </p:tgtEl>
                                      </p:cBhvr>
                                    </p:animEffect>
                                  </p:childTnLst>
                                </p:cTn>
                              </p:par>
                            </p:childTnLst>
                          </p:cTn>
                        </p:par>
                        <p:par>
                          <p:cTn id="119" fill="hold">
                            <p:stCondLst>
                              <p:cond delay="7000"/>
                            </p:stCondLst>
                            <p:childTnLst>
                              <p:par>
                                <p:cTn id="120" presetID="3" presetClass="entr" presetSubtype="10" fill="hold" grpId="0" nodeType="afterEffect">
                                  <p:stCondLst>
                                    <p:cond delay="0"/>
                                  </p:stCondLst>
                                  <p:childTnLst>
                                    <p:set>
                                      <p:cBhvr>
                                        <p:cTn id="121" dur="1" fill="hold">
                                          <p:stCondLst>
                                            <p:cond delay="0"/>
                                          </p:stCondLst>
                                        </p:cTn>
                                        <p:tgtEl>
                                          <p:spTgt spid="26"/>
                                        </p:tgtEl>
                                        <p:attrNameLst>
                                          <p:attrName>style.visibility</p:attrName>
                                        </p:attrNameLst>
                                      </p:cBhvr>
                                      <p:to>
                                        <p:strVal val="visible"/>
                                      </p:to>
                                    </p:set>
                                    <p:animEffect transition="in" filter="blinds(horizontal)">
                                      <p:cBhvr>
                                        <p:cTn id="122" dur="500"/>
                                        <p:tgtEl>
                                          <p:spTgt spid="26"/>
                                        </p:tgtEl>
                                      </p:cBhvr>
                                    </p:animEffect>
                                  </p:childTnLst>
                                </p:cTn>
                              </p:par>
                            </p:childTnLst>
                          </p:cTn>
                        </p:par>
                        <p:par>
                          <p:cTn id="123" fill="hold">
                            <p:stCondLst>
                              <p:cond delay="7500"/>
                            </p:stCondLst>
                            <p:childTnLst>
                              <p:par>
                                <p:cTn id="124" presetID="3" presetClass="entr" presetSubtype="10" fill="hold" nodeType="afterEffect">
                                  <p:stCondLst>
                                    <p:cond delay="0"/>
                                  </p:stCondLst>
                                  <p:childTnLst>
                                    <p:set>
                                      <p:cBhvr>
                                        <p:cTn id="125" dur="1" fill="hold">
                                          <p:stCondLst>
                                            <p:cond delay="0"/>
                                          </p:stCondLst>
                                        </p:cTn>
                                        <p:tgtEl>
                                          <p:spTgt spid="24"/>
                                        </p:tgtEl>
                                        <p:attrNameLst>
                                          <p:attrName>style.visibility</p:attrName>
                                        </p:attrNameLst>
                                      </p:cBhvr>
                                      <p:to>
                                        <p:strVal val="visible"/>
                                      </p:to>
                                    </p:set>
                                    <p:animEffect transition="in" filter="blinds(horizontal)">
                                      <p:cBhvr>
                                        <p:cTn id="126" dur="500"/>
                                        <p:tgtEl>
                                          <p:spTgt spid="24"/>
                                        </p:tgtEl>
                                      </p:cBhvr>
                                    </p:animEffect>
                                  </p:childTnLst>
                                </p:cTn>
                              </p:par>
                            </p:childTnLst>
                          </p:cTn>
                        </p:par>
                        <p:par>
                          <p:cTn id="127" fill="hold">
                            <p:stCondLst>
                              <p:cond delay="8000"/>
                            </p:stCondLst>
                            <p:childTnLst>
                              <p:par>
                                <p:cTn id="128" presetID="3" presetClass="entr" presetSubtype="10" fill="hold" grpId="0" nodeType="afterEffect">
                                  <p:stCondLst>
                                    <p:cond delay="0"/>
                                  </p:stCondLst>
                                  <p:childTnLst>
                                    <p:set>
                                      <p:cBhvr>
                                        <p:cTn id="129" dur="1" fill="hold">
                                          <p:stCondLst>
                                            <p:cond delay="0"/>
                                          </p:stCondLst>
                                        </p:cTn>
                                        <p:tgtEl>
                                          <p:spTgt spid="28"/>
                                        </p:tgtEl>
                                        <p:attrNameLst>
                                          <p:attrName>style.visibility</p:attrName>
                                        </p:attrNameLst>
                                      </p:cBhvr>
                                      <p:to>
                                        <p:strVal val="visible"/>
                                      </p:to>
                                    </p:set>
                                    <p:animEffect transition="in" filter="blinds(horizontal)">
                                      <p:cBhvr>
                                        <p:cTn id="130" dur="500"/>
                                        <p:tgtEl>
                                          <p:spTgt spid="28"/>
                                        </p:tgtEl>
                                      </p:cBhvr>
                                    </p:animEffect>
                                  </p:childTnLst>
                                </p:cTn>
                              </p:par>
                            </p:childTnLst>
                          </p:cTn>
                        </p:par>
                        <p:par>
                          <p:cTn id="131" fill="hold">
                            <p:stCondLst>
                              <p:cond delay="8500"/>
                            </p:stCondLst>
                            <p:childTnLst>
                              <p:par>
                                <p:cTn id="132" presetID="3" presetClass="entr" presetSubtype="10" fill="hold" nodeType="afterEffect">
                                  <p:stCondLst>
                                    <p:cond delay="0"/>
                                  </p:stCondLst>
                                  <p:childTnLst>
                                    <p:set>
                                      <p:cBhvr>
                                        <p:cTn id="133" dur="1" fill="hold">
                                          <p:stCondLst>
                                            <p:cond delay="0"/>
                                          </p:stCondLst>
                                        </p:cTn>
                                        <p:tgtEl>
                                          <p:spTgt spid="32"/>
                                        </p:tgtEl>
                                        <p:attrNameLst>
                                          <p:attrName>style.visibility</p:attrName>
                                        </p:attrNameLst>
                                      </p:cBhvr>
                                      <p:to>
                                        <p:strVal val="visible"/>
                                      </p:to>
                                    </p:set>
                                    <p:animEffect transition="in" filter="blinds(horizontal)">
                                      <p:cBhvr>
                                        <p:cTn id="134" dur="500"/>
                                        <p:tgtEl>
                                          <p:spTgt spid="32"/>
                                        </p:tgtEl>
                                      </p:cBhvr>
                                    </p:animEffect>
                                  </p:childTnLst>
                                </p:cTn>
                              </p:par>
                            </p:childTnLst>
                          </p:cTn>
                        </p:par>
                        <p:par>
                          <p:cTn id="135" fill="hold">
                            <p:stCondLst>
                              <p:cond delay="9000"/>
                            </p:stCondLst>
                            <p:childTnLst>
                              <p:par>
                                <p:cTn id="136" presetID="3" presetClass="entr" presetSubtype="10" fill="hold" nodeType="afterEffect">
                                  <p:stCondLst>
                                    <p:cond delay="0"/>
                                  </p:stCondLst>
                                  <p:childTnLst>
                                    <p:set>
                                      <p:cBhvr>
                                        <p:cTn id="137" dur="1" fill="hold">
                                          <p:stCondLst>
                                            <p:cond delay="0"/>
                                          </p:stCondLst>
                                        </p:cTn>
                                        <p:tgtEl>
                                          <p:spTgt spid="19"/>
                                        </p:tgtEl>
                                        <p:attrNameLst>
                                          <p:attrName>style.visibility</p:attrName>
                                        </p:attrNameLst>
                                      </p:cBhvr>
                                      <p:to>
                                        <p:strVal val="visible"/>
                                      </p:to>
                                    </p:set>
                                    <p:animEffect transition="in" filter="blinds(horizontal)">
                                      <p:cBhvr>
                                        <p:cTn id="138" dur="500"/>
                                        <p:tgtEl>
                                          <p:spTgt spid="19"/>
                                        </p:tgtEl>
                                      </p:cBhvr>
                                    </p:animEffect>
                                  </p:childTnLst>
                                </p:cTn>
                              </p:par>
                            </p:childTnLst>
                          </p:cTn>
                        </p:par>
                      </p:childTnLst>
                    </p:cTn>
                  </p:par>
                  <p:par>
                    <p:cTn id="139" fill="hold">
                      <p:stCondLst>
                        <p:cond delay="indefinite"/>
                      </p:stCondLst>
                      <p:childTnLst>
                        <p:par>
                          <p:cTn id="140" fill="hold">
                            <p:stCondLst>
                              <p:cond delay="0"/>
                            </p:stCondLst>
                            <p:childTnLst>
                              <p:par>
                                <p:cTn id="141" presetID="3" presetClass="entr" presetSubtype="10" fill="hold" nodeType="clickEffect">
                                  <p:stCondLst>
                                    <p:cond delay="0"/>
                                  </p:stCondLst>
                                  <p:childTnLst>
                                    <p:set>
                                      <p:cBhvr>
                                        <p:cTn id="142" dur="1" fill="hold">
                                          <p:stCondLst>
                                            <p:cond delay="0"/>
                                          </p:stCondLst>
                                        </p:cTn>
                                        <p:tgtEl>
                                          <p:spTgt spid="36"/>
                                        </p:tgtEl>
                                        <p:attrNameLst>
                                          <p:attrName>style.visibility</p:attrName>
                                        </p:attrNameLst>
                                      </p:cBhvr>
                                      <p:to>
                                        <p:strVal val="visible"/>
                                      </p:to>
                                    </p:set>
                                    <p:animEffect transition="in" filter="blinds(horizontal)">
                                      <p:cBhvr>
                                        <p:cTn id="143" dur="500"/>
                                        <p:tgtEl>
                                          <p:spTgt spid="36"/>
                                        </p:tgtEl>
                                      </p:cBhvr>
                                    </p:animEffect>
                                  </p:childTnLst>
                                </p:cTn>
                              </p:par>
                              <p:par>
                                <p:cTn id="144" presetID="3" presetClass="entr" presetSubtype="10" fill="hold" nodeType="withEffect">
                                  <p:stCondLst>
                                    <p:cond delay="0"/>
                                  </p:stCondLst>
                                  <p:childTnLst>
                                    <p:set>
                                      <p:cBhvr>
                                        <p:cTn id="145" dur="1" fill="hold">
                                          <p:stCondLst>
                                            <p:cond delay="0"/>
                                          </p:stCondLst>
                                        </p:cTn>
                                        <p:tgtEl>
                                          <p:spTgt spid="37"/>
                                        </p:tgtEl>
                                        <p:attrNameLst>
                                          <p:attrName>style.visibility</p:attrName>
                                        </p:attrNameLst>
                                      </p:cBhvr>
                                      <p:to>
                                        <p:strVal val="visible"/>
                                      </p:to>
                                    </p:set>
                                    <p:animEffect transition="in" filter="blinds(horizontal)">
                                      <p:cBhvr>
                                        <p:cTn id="14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P spid="12" grpId="0"/>
      <p:bldP spid="13" grpId="0"/>
      <p:bldP spid="14" grpId="0"/>
      <p:bldP spid="15" grpId="0"/>
      <p:bldP spid="18" grpId="0" animBg="1"/>
      <p:bldP spid="23" grpId="0"/>
      <p:bldP spid="26" grpId="0"/>
      <p:bldP spid="27" grpId="0"/>
      <p:bldP spid="28" grpId="0" animBg="1"/>
      <p:bldP spid="29" grpId="0" animBg="1"/>
      <p:bldP spid="30" grpId="0" animBg="1"/>
      <p:bldP spid="31" grpId="0" animBg="1"/>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a:t>4.2 </a:t>
            </a:r>
            <a:r>
              <a:rPr lang="zh-CN" altLang="en-US" dirty="0"/>
              <a:t>根轨迹的绘制</a:t>
            </a:r>
          </a:p>
        </p:txBody>
      </p:sp>
      <p:sp>
        <p:nvSpPr>
          <p:cNvPr id="3" name="Text Box 6"/>
          <p:cNvSpPr txBox="1">
            <a:spLocks noChangeArrowheads="1"/>
          </p:cNvSpPr>
          <p:nvPr/>
        </p:nvSpPr>
        <p:spPr bwMode="auto">
          <a:xfrm>
            <a:off x="515939" y="1089025"/>
            <a:ext cx="11160124" cy="961289"/>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12763" eaLnBrk="1" hangingPunct="1">
              <a:lnSpc>
                <a:spcPct val="150000"/>
              </a:lnSpc>
              <a:spcBef>
                <a:spcPct val="50000"/>
              </a:spcBef>
              <a:defRPr/>
            </a:pPr>
            <a:r>
              <a:rPr lang="zh-CN" altLang="en-US" sz="2000" dirty="0" smtClean="0">
                <a:latin typeface="+mn-ea"/>
                <a:ea typeface="+mn-ea"/>
              </a:rPr>
              <a:t>可见</a:t>
            </a:r>
            <a:r>
              <a:rPr lang="zh-CN" altLang="en-US" sz="2000" dirty="0">
                <a:latin typeface="+mn-ea"/>
                <a:ea typeface="+mn-ea"/>
              </a:rPr>
              <a:t>：根轨迹就是复平面</a:t>
            </a:r>
            <a:r>
              <a:rPr lang="zh-CN" altLang="en-US" sz="2000" dirty="0" smtClean="0">
                <a:latin typeface="+mn-ea"/>
                <a:ea typeface="+mn-ea"/>
              </a:rPr>
              <a:t>（ </a:t>
            </a:r>
            <a:r>
              <a:rPr lang="en-US" altLang="zh-CN" sz="2000" b="1" dirty="0" smtClean="0">
                <a:latin typeface="+mj-ea"/>
                <a:ea typeface="+mj-ea"/>
              </a:rPr>
              <a:t>s </a:t>
            </a:r>
            <a:r>
              <a:rPr lang="zh-CN" altLang="en-US" sz="2000" dirty="0" smtClean="0">
                <a:latin typeface="+mn-ea"/>
                <a:ea typeface="+mn-ea"/>
              </a:rPr>
              <a:t>平面</a:t>
            </a:r>
            <a:r>
              <a:rPr lang="zh-CN" altLang="en-US" sz="2000" dirty="0">
                <a:latin typeface="+mn-ea"/>
                <a:ea typeface="+mn-ea"/>
              </a:rPr>
              <a:t>）上满足相角条件的点的集合。</a:t>
            </a:r>
            <a:r>
              <a:rPr lang="zh-CN" altLang="en-US" sz="2000" b="1" dirty="0">
                <a:solidFill>
                  <a:srgbClr val="0070C0"/>
                </a:solidFill>
                <a:latin typeface="+mj-ea"/>
                <a:ea typeface="+mj-ea"/>
              </a:rPr>
              <a:t>相角条件</a:t>
            </a:r>
            <a:r>
              <a:rPr lang="zh-CN" altLang="en-US" sz="2000" dirty="0">
                <a:latin typeface="+mn-ea"/>
                <a:ea typeface="+mn-ea"/>
              </a:rPr>
              <a:t>是绘制根轨迹</a:t>
            </a:r>
            <a:r>
              <a:rPr lang="zh-CN" altLang="en-US" sz="2000" dirty="0" smtClean="0">
                <a:latin typeface="+mn-ea"/>
                <a:ea typeface="+mn-ea"/>
              </a:rPr>
              <a:t>的主要依据。</a:t>
            </a:r>
            <a:r>
              <a:rPr lang="zh-CN" altLang="en-US" sz="2000" b="1" dirty="0">
                <a:solidFill>
                  <a:srgbClr val="C00000"/>
                </a:solidFill>
                <a:latin typeface="+mj-ea"/>
                <a:ea typeface="+mj-ea"/>
              </a:rPr>
              <a:t>一般的绘制步骤是</a:t>
            </a:r>
            <a:r>
              <a:rPr lang="zh-CN" altLang="en-US" sz="2000" dirty="0" smtClean="0">
                <a:latin typeface="+mn-ea"/>
                <a:ea typeface="+mn-ea"/>
              </a:rPr>
              <a:t>：</a:t>
            </a:r>
            <a:endParaRPr lang="zh-CN" altLang="en-US" sz="2000" dirty="0">
              <a:latin typeface="+mn-ea"/>
              <a:ea typeface="+mn-ea"/>
            </a:endParaRPr>
          </a:p>
        </p:txBody>
      </p:sp>
      <p:sp>
        <p:nvSpPr>
          <p:cNvPr id="4" name="Text Box 7"/>
          <p:cNvSpPr txBox="1">
            <a:spLocks noChangeArrowheads="1"/>
          </p:cNvSpPr>
          <p:nvPr/>
        </p:nvSpPr>
        <p:spPr bwMode="auto">
          <a:xfrm>
            <a:off x="515938" y="4412536"/>
            <a:ext cx="11160123" cy="2077164"/>
          </a:xfrm>
          <a:prstGeom prst="roundRect">
            <a:avLst/>
          </a:prstGeom>
          <a:solidFill>
            <a:schemeClr val="accent1">
              <a:lumMod val="10000"/>
              <a:lumOff val="90000"/>
            </a:schemeClr>
          </a:solidFill>
          <a:ln w="9525">
            <a:noFill/>
            <a:miter lim="800000"/>
            <a:headEnd/>
            <a:tailEnd/>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03238" eaLnBrk="1" hangingPunct="1">
              <a:lnSpc>
                <a:spcPct val="120000"/>
              </a:lnSpc>
              <a:spcBef>
                <a:spcPts val="1200"/>
              </a:spcBef>
            </a:pPr>
            <a:r>
              <a:rPr lang="zh-CN" altLang="en-US" sz="2000" dirty="0" smtClean="0">
                <a:latin typeface="+mn-ea"/>
                <a:ea typeface="+mn-ea"/>
              </a:rPr>
              <a:t>显然</a:t>
            </a:r>
            <a:r>
              <a:rPr lang="zh-CN" altLang="en-US" sz="2000" dirty="0">
                <a:latin typeface="+mn-ea"/>
                <a:ea typeface="+mn-ea"/>
              </a:rPr>
              <a:t>，根轨迹的绘制需要一定的经验，试探性绘制很不方便。</a:t>
            </a:r>
          </a:p>
          <a:p>
            <a:pPr indent="503238" eaLnBrk="1" hangingPunct="1">
              <a:lnSpc>
                <a:spcPct val="120000"/>
              </a:lnSpc>
              <a:spcBef>
                <a:spcPts val="1200"/>
              </a:spcBef>
            </a:pPr>
            <a:r>
              <a:rPr lang="zh-CN" altLang="en-US" sz="2000" dirty="0" smtClean="0">
                <a:latin typeface="+mn-ea"/>
                <a:ea typeface="+mn-ea"/>
              </a:rPr>
              <a:t>人们</a:t>
            </a:r>
            <a:r>
              <a:rPr lang="zh-CN" altLang="en-US" sz="2000" dirty="0">
                <a:latin typeface="+mn-ea"/>
                <a:ea typeface="+mn-ea"/>
              </a:rPr>
              <a:t>总结了根轨迹的基本规律和绘制根轨迹的基本方法。</a:t>
            </a:r>
          </a:p>
          <a:p>
            <a:pPr indent="503238" eaLnBrk="1" hangingPunct="1">
              <a:lnSpc>
                <a:spcPct val="120000"/>
              </a:lnSpc>
              <a:spcBef>
                <a:spcPts val="1200"/>
              </a:spcBef>
            </a:pPr>
            <a:r>
              <a:rPr lang="zh-CN" altLang="en-US" sz="2000" dirty="0" smtClean="0">
                <a:latin typeface="+mn-ea"/>
                <a:ea typeface="+mn-ea"/>
              </a:rPr>
              <a:t>随着</a:t>
            </a:r>
            <a:r>
              <a:rPr lang="zh-CN" altLang="en-US" sz="2000" dirty="0">
                <a:latin typeface="+mn-ea"/>
                <a:ea typeface="+mn-ea"/>
              </a:rPr>
              <a:t>计算机技术的发展，现在可以通过相关计算仿真软件，精确地绘制出系统的根轨迹，如用</a:t>
            </a:r>
            <a:r>
              <a:rPr lang="en-US" altLang="zh-CN" sz="2000" dirty="0" err="1">
                <a:latin typeface="+mn-ea"/>
                <a:ea typeface="+mn-ea"/>
              </a:rPr>
              <a:t>Matlab</a:t>
            </a:r>
            <a:r>
              <a:rPr lang="zh-CN" altLang="en-US" sz="2000" dirty="0">
                <a:latin typeface="+mn-ea"/>
                <a:ea typeface="+mn-ea"/>
              </a:rPr>
              <a:t>软件就可方便地绘制出系统的根轨迹。</a:t>
            </a:r>
          </a:p>
        </p:txBody>
      </p:sp>
      <p:graphicFrame>
        <p:nvGraphicFramePr>
          <p:cNvPr id="6" name="图示 5"/>
          <p:cNvGraphicFramePr/>
          <p:nvPr>
            <p:extLst>
              <p:ext uri="{D42A27DB-BD31-4B8C-83A1-F6EECF244321}">
                <p14:modId xmlns:p14="http://schemas.microsoft.com/office/powerpoint/2010/main" val="3445601163"/>
              </p:ext>
            </p:extLst>
          </p:nvPr>
        </p:nvGraphicFramePr>
        <p:xfrm>
          <a:off x="515938" y="2270823"/>
          <a:ext cx="11160124" cy="18693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18279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4.2 </a:t>
            </a:r>
            <a:r>
              <a:rPr lang="zh-CN" altLang="en-US" dirty="0"/>
              <a:t>根轨迹的</a:t>
            </a:r>
            <a:r>
              <a:rPr lang="zh-CN" altLang="en-US" dirty="0" smtClean="0"/>
              <a:t>绘制</a:t>
            </a:r>
            <a:endParaRPr lang="zh-CN" altLang="en-US" dirty="0"/>
          </a:p>
        </p:txBody>
      </p:sp>
      <p:sp>
        <p:nvSpPr>
          <p:cNvPr id="3" name="Text Box 6"/>
          <p:cNvSpPr txBox="1">
            <a:spLocks noChangeArrowheads="1"/>
          </p:cNvSpPr>
          <p:nvPr/>
        </p:nvSpPr>
        <p:spPr bwMode="auto">
          <a:xfrm>
            <a:off x="515937" y="1097757"/>
            <a:ext cx="4560887" cy="461962"/>
          </a:xfrm>
          <a:prstGeom prst="rect">
            <a:avLst/>
          </a:prstGeom>
          <a:noFill/>
          <a:ln w="9525">
            <a:noFill/>
            <a:miter lim="800000"/>
            <a:headEnd/>
            <a:tailEnd/>
          </a:ln>
        </p:spPr>
        <p:txBody>
          <a:bodyPr wrap="square">
            <a:spAutoFit/>
          </a:bodyPr>
          <a:lstStyle/>
          <a:p>
            <a:pPr eaLnBrk="1" hangingPunct="1">
              <a:spcBef>
                <a:spcPct val="50000"/>
              </a:spcBef>
              <a:defRPr/>
            </a:pPr>
            <a:r>
              <a:rPr lang="zh-CN" altLang="en-US" sz="2400" b="1" dirty="0">
                <a:solidFill>
                  <a:srgbClr val="C00000"/>
                </a:solidFill>
                <a:latin typeface="+mj-ea"/>
                <a:ea typeface="+mj-ea"/>
              </a:rPr>
              <a:t>（</a:t>
            </a:r>
            <a:r>
              <a:rPr lang="en-US" altLang="zh-CN" sz="2400" b="1" dirty="0">
                <a:solidFill>
                  <a:srgbClr val="C00000"/>
                </a:solidFill>
                <a:latin typeface="+mj-ea"/>
                <a:ea typeface="+mj-ea"/>
              </a:rPr>
              <a:t>2</a:t>
            </a:r>
            <a:r>
              <a:rPr lang="zh-CN" altLang="en-US" sz="2400" b="1" dirty="0">
                <a:solidFill>
                  <a:srgbClr val="C00000"/>
                </a:solidFill>
                <a:latin typeface="+mj-ea"/>
                <a:ea typeface="+mj-ea"/>
              </a:rPr>
              <a:t>）绘制根轨迹的基本规则</a:t>
            </a:r>
          </a:p>
        </p:txBody>
      </p:sp>
      <p:sp>
        <p:nvSpPr>
          <p:cNvPr id="4" name="Text Box 7"/>
          <p:cNvSpPr txBox="1">
            <a:spLocks noChangeArrowheads="1"/>
          </p:cNvSpPr>
          <p:nvPr/>
        </p:nvSpPr>
        <p:spPr bwMode="auto">
          <a:xfrm>
            <a:off x="1308100" y="1668462"/>
            <a:ext cx="7416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闭环控制系统的开环传递函数有二种表示形式：</a:t>
            </a:r>
          </a:p>
        </p:txBody>
      </p:sp>
      <p:graphicFrame>
        <p:nvGraphicFramePr>
          <p:cNvPr id="5" name="Object 8"/>
          <p:cNvGraphicFramePr>
            <a:graphicFrameLocks noChangeAspect="1"/>
          </p:cNvGraphicFramePr>
          <p:nvPr>
            <p:extLst>
              <p:ext uri="{D42A27DB-BD31-4B8C-83A1-F6EECF244321}">
                <p14:modId xmlns:p14="http://schemas.microsoft.com/office/powerpoint/2010/main" val="1267402167"/>
              </p:ext>
            </p:extLst>
          </p:nvPr>
        </p:nvGraphicFramePr>
        <p:xfrm>
          <a:off x="3233737" y="2237582"/>
          <a:ext cx="2022475" cy="1082675"/>
        </p:xfrm>
        <a:graphic>
          <a:graphicData uri="http://schemas.openxmlformats.org/presentationml/2006/ole">
            <mc:AlternateContent xmlns:mc="http://schemas.openxmlformats.org/markup-compatibility/2006">
              <mc:Choice xmlns:v="urn:schemas-microsoft-com:vml" Requires="v">
                <p:oleObj spid="_x0000_s12382" name="公式" r:id="rId3" imgW="1612900" imgH="863600" progId="Equation.3">
                  <p:embed/>
                </p:oleObj>
              </mc:Choice>
              <mc:Fallback>
                <p:oleObj name="公式" r:id="rId3" imgW="1612900" imgH="863600" progId="Equation.3">
                  <p:embed/>
                  <p:pic>
                    <p:nvPicPr>
                      <p:cNvPr id="11266"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3737" y="2237582"/>
                        <a:ext cx="2022475" cy="1082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10"/>
          <p:cNvGraphicFramePr>
            <a:graphicFrameLocks noChangeAspect="1"/>
          </p:cNvGraphicFramePr>
          <p:nvPr>
            <p:extLst>
              <p:ext uri="{D42A27DB-BD31-4B8C-83A1-F6EECF244321}">
                <p14:modId xmlns:p14="http://schemas.microsoft.com/office/powerpoint/2010/main" val="2585191523"/>
              </p:ext>
            </p:extLst>
          </p:nvPr>
        </p:nvGraphicFramePr>
        <p:xfrm>
          <a:off x="8141656" y="2237582"/>
          <a:ext cx="2036762" cy="1082675"/>
        </p:xfrm>
        <a:graphic>
          <a:graphicData uri="http://schemas.openxmlformats.org/presentationml/2006/ole">
            <mc:AlternateContent xmlns:mc="http://schemas.openxmlformats.org/markup-compatibility/2006">
              <mc:Choice xmlns:v="urn:schemas-microsoft-com:vml" Requires="v">
                <p:oleObj spid="_x0000_s12383" name="公式" r:id="rId5" imgW="1625600" imgH="863600" progId="Equation.3">
                  <p:embed/>
                </p:oleObj>
              </mc:Choice>
              <mc:Fallback>
                <p:oleObj name="公式" r:id="rId5" imgW="1625600" imgH="863600" progId="Equation.3">
                  <p:embed/>
                  <p:pic>
                    <p:nvPicPr>
                      <p:cNvPr id="11267"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41656" y="2237582"/>
                        <a:ext cx="2036762" cy="1082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Text Box 11"/>
          <p:cNvSpPr txBox="1">
            <a:spLocks noChangeArrowheads="1"/>
          </p:cNvSpPr>
          <p:nvPr/>
        </p:nvSpPr>
        <p:spPr bwMode="auto">
          <a:xfrm>
            <a:off x="1308100" y="2524920"/>
            <a:ext cx="18732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dirty="0">
                <a:solidFill>
                  <a:srgbClr val="0070C0"/>
                </a:solidFill>
                <a:latin typeface="+mj-ea"/>
                <a:ea typeface="+mj-ea"/>
              </a:rPr>
              <a:t>时间常数形式：</a:t>
            </a:r>
          </a:p>
        </p:txBody>
      </p:sp>
      <p:sp>
        <p:nvSpPr>
          <p:cNvPr id="8" name="Text Box 12"/>
          <p:cNvSpPr txBox="1">
            <a:spLocks noChangeArrowheads="1"/>
          </p:cNvSpPr>
          <p:nvPr/>
        </p:nvSpPr>
        <p:spPr bwMode="auto">
          <a:xfrm>
            <a:off x="6431918" y="2526507"/>
            <a:ext cx="18732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a:solidFill>
                  <a:srgbClr val="0070C0"/>
                </a:solidFill>
                <a:latin typeface="+mj-ea"/>
                <a:ea typeface="+mj-ea"/>
              </a:rPr>
              <a:t>零极点形式：</a:t>
            </a:r>
          </a:p>
        </p:txBody>
      </p:sp>
      <p:graphicFrame>
        <p:nvGraphicFramePr>
          <p:cNvPr id="9" name="Object 13"/>
          <p:cNvGraphicFramePr>
            <a:graphicFrameLocks noChangeAspect="1"/>
          </p:cNvGraphicFramePr>
          <p:nvPr>
            <p:extLst>
              <p:ext uri="{D42A27DB-BD31-4B8C-83A1-F6EECF244321}">
                <p14:modId xmlns:p14="http://schemas.microsoft.com/office/powerpoint/2010/main" val="128530268"/>
              </p:ext>
            </p:extLst>
          </p:nvPr>
        </p:nvGraphicFramePr>
        <p:xfrm>
          <a:off x="5248274" y="3409217"/>
          <a:ext cx="1276350" cy="1295400"/>
        </p:xfrm>
        <a:graphic>
          <a:graphicData uri="http://schemas.openxmlformats.org/presentationml/2006/ole">
            <mc:AlternateContent xmlns:mc="http://schemas.openxmlformats.org/markup-compatibility/2006">
              <mc:Choice xmlns:v="urn:schemas-microsoft-com:vml" Requires="v">
                <p:oleObj spid="_x0000_s12384" name="公式" r:id="rId7" imgW="850531" imgH="863225" progId="Equation.3">
                  <p:embed/>
                </p:oleObj>
              </mc:Choice>
              <mc:Fallback>
                <p:oleObj name="公式" r:id="rId7" imgW="850531" imgH="863225" progId="Equation.3">
                  <p:embed/>
                  <p:pic>
                    <p:nvPicPr>
                      <p:cNvPr id="11268"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48274" y="3409217"/>
                        <a:ext cx="1276350" cy="1295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Text Box 14"/>
          <p:cNvSpPr txBox="1">
            <a:spLocks noChangeArrowheads="1"/>
          </p:cNvSpPr>
          <p:nvPr/>
        </p:nvSpPr>
        <p:spPr bwMode="auto">
          <a:xfrm>
            <a:off x="1308100" y="3812383"/>
            <a:ext cx="4679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系统的</a:t>
            </a:r>
            <a:r>
              <a:rPr lang="zh-CN" altLang="en-US" b="1" dirty="0">
                <a:solidFill>
                  <a:srgbClr val="0070C0"/>
                </a:solidFill>
                <a:latin typeface="+mj-ea"/>
                <a:ea typeface="+mj-ea"/>
              </a:rPr>
              <a:t>开环增益</a:t>
            </a:r>
            <a:r>
              <a:rPr lang="en-US" altLang="zh-CN" b="1" dirty="0">
                <a:solidFill>
                  <a:srgbClr val="0070C0"/>
                </a:solidFill>
                <a:latin typeface="+mj-ea"/>
                <a:ea typeface="+mj-ea"/>
              </a:rPr>
              <a:t>K</a:t>
            </a:r>
            <a:r>
              <a:rPr lang="zh-CN" altLang="en-US" dirty="0">
                <a:latin typeface="+mn-ea"/>
                <a:ea typeface="+mn-ea"/>
              </a:rPr>
              <a:t>与</a:t>
            </a:r>
            <a:r>
              <a:rPr lang="en-US" altLang="zh-CN" b="1" dirty="0">
                <a:solidFill>
                  <a:srgbClr val="0070C0"/>
                </a:solidFill>
                <a:latin typeface="+mj-ea"/>
                <a:ea typeface="+mj-ea"/>
              </a:rPr>
              <a:t>K</a:t>
            </a:r>
            <a:r>
              <a:rPr lang="en-US" altLang="zh-CN" b="1" baseline="-25000" dirty="0">
                <a:solidFill>
                  <a:srgbClr val="0070C0"/>
                </a:solidFill>
                <a:latin typeface="+mj-ea"/>
                <a:ea typeface="+mj-ea"/>
              </a:rPr>
              <a:t>0</a:t>
            </a:r>
            <a:r>
              <a:rPr lang="zh-CN" altLang="en-US" dirty="0">
                <a:latin typeface="+mn-ea"/>
                <a:ea typeface="+mn-ea"/>
              </a:rPr>
              <a:t>的关系是：</a:t>
            </a:r>
          </a:p>
        </p:txBody>
      </p:sp>
      <p:sp>
        <p:nvSpPr>
          <p:cNvPr id="11" name="Text Box 15"/>
          <p:cNvSpPr txBox="1">
            <a:spLocks noChangeArrowheads="1"/>
          </p:cNvSpPr>
          <p:nvPr/>
        </p:nvSpPr>
        <p:spPr bwMode="auto">
          <a:xfrm>
            <a:off x="1308100" y="4635503"/>
            <a:ext cx="7848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闭环系统的根轨迹方程就是</a:t>
            </a:r>
          </a:p>
        </p:txBody>
      </p:sp>
      <p:graphicFrame>
        <p:nvGraphicFramePr>
          <p:cNvPr id="12" name="Object 16"/>
          <p:cNvGraphicFramePr>
            <a:graphicFrameLocks noChangeAspect="1"/>
          </p:cNvGraphicFramePr>
          <p:nvPr>
            <p:extLst>
              <p:ext uri="{D42A27DB-BD31-4B8C-83A1-F6EECF244321}">
                <p14:modId xmlns:p14="http://schemas.microsoft.com/office/powerpoint/2010/main" val="1349790897"/>
              </p:ext>
            </p:extLst>
          </p:nvPr>
        </p:nvGraphicFramePr>
        <p:xfrm>
          <a:off x="1413022" y="5107783"/>
          <a:ext cx="4032250" cy="1246187"/>
        </p:xfrm>
        <a:graphic>
          <a:graphicData uri="http://schemas.openxmlformats.org/presentationml/2006/ole">
            <mc:AlternateContent xmlns:mc="http://schemas.openxmlformats.org/markup-compatibility/2006">
              <mc:Choice xmlns:v="urn:schemas-microsoft-com:vml" Requires="v">
                <p:oleObj spid="_x0000_s12385" name="公式" r:id="rId9" imgW="2794000" imgH="863600" progId="Equation.3">
                  <p:embed/>
                </p:oleObj>
              </mc:Choice>
              <mc:Fallback>
                <p:oleObj name="公式" r:id="rId9" imgW="2794000" imgH="863600" progId="Equation.3">
                  <p:embed/>
                  <p:pic>
                    <p:nvPicPr>
                      <p:cNvPr id="11269" name="Object 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13022" y="5107783"/>
                        <a:ext cx="4032250" cy="1246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 name="Text Box 17"/>
          <p:cNvSpPr txBox="1">
            <a:spLocks noChangeArrowheads="1"/>
          </p:cNvSpPr>
          <p:nvPr/>
        </p:nvSpPr>
        <p:spPr bwMode="auto">
          <a:xfrm>
            <a:off x="5886449" y="5214104"/>
            <a:ext cx="4794251" cy="987504"/>
          </a:xfrm>
          <a:prstGeom prst="roundRect">
            <a:avLst/>
          </a:prstGeom>
          <a:solidFill>
            <a:schemeClr val="accent1">
              <a:lumMod val="10000"/>
              <a:lumOff val="90000"/>
            </a:schemeClr>
          </a:solidFill>
          <a:ln w="9525">
            <a:noFill/>
            <a:miter lim="800000"/>
            <a:headEnd/>
            <a:tailEnd/>
          </a:ln>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08000" eaLnBrk="1" hangingPunct="1">
              <a:lnSpc>
                <a:spcPct val="130000"/>
              </a:lnSpc>
              <a:spcBef>
                <a:spcPct val="50000"/>
              </a:spcBef>
            </a:pPr>
            <a:r>
              <a:rPr lang="zh-CN" altLang="en-US" sz="2000" dirty="0">
                <a:latin typeface="+mn-ea"/>
                <a:ea typeface="+mn-ea"/>
              </a:rPr>
              <a:t>根轨迹绘制主要是依据开环零极点表示形式。因此，又称</a:t>
            </a:r>
            <a:r>
              <a:rPr lang="en-US" altLang="zh-CN" sz="2000" b="1" i="1" dirty="0">
                <a:solidFill>
                  <a:srgbClr val="C00000"/>
                </a:solidFill>
                <a:latin typeface="+mj-ea"/>
                <a:ea typeface="+mj-ea"/>
              </a:rPr>
              <a:t>K</a:t>
            </a:r>
            <a:r>
              <a:rPr lang="en-US" altLang="zh-CN" sz="2000" b="1" baseline="-25000" dirty="0">
                <a:solidFill>
                  <a:srgbClr val="C00000"/>
                </a:solidFill>
                <a:latin typeface="+mj-ea"/>
                <a:ea typeface="+mj-ea"/>
              </a:rPr>
              <a:t>0</a:t>
            </a:r>
            <a:r>
              <a:rPr lang="zh-CN" altLang="en-US" sz="2000" dirty="0">
                <a:latin typeface="+mn-ea"/>
                <a:ea typeface="+mn-ea"/>
              </a:rPr>
              <a:t>为</a:t>
            </a:r>
            <a:r>
              <a:rPr lang="zh-CN" altLang="en-US" sz="2000" b="1" dirty="0">
                <a:solidFill>
                  <a:srgbClr val="C00000"/>
                </a:solidFill>
                <a:latin typeface="+mj-ea"/>
                <a:ea typeface="+mj-ea"/>
              </a:rPr>
              <a:t>根轨迹增益。</a:t>
            </a:r>
          </a:p>
        </p:txBody>
      </p:sp>
      <p:grpSp>
        <p:nvGrpSpPr>
          <p:cNvPr id="16" name="组合 1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90747EF9-12D7-49DC-8547-400984DDD558}"/>
              </a:ext>
            </a:extLst>
          </p:cNvPr>
          <p:cNvGrpSpPr>
            <a:grpSpLocks noChangeAspect="1"/>
          </p:cNvGrpSpPr>
          <p:nvPr/>
        </p:nvGrpSpPr>
        <p:grpSpPr>
          <a:xfrm>
            <a:off x="8626895" y="4184232"/>
            <a:ext cx="1207390" cy="1124122"/>
            <a:chOff x="3686175" y="1433129"/>
            <a:chExt cx="4822826" cy="4490218"/>
          </a:xfrm>
        </p:grpSpPr>
        <p:sp>
          <p:nvSpPr>
            <p:cNvPr id="17" name="îṥľíḑe">
              <a:extLst>
                <a:ext uri="{FF2B5EF4-FFF2-40B4-BE49-F238E27FC236}">
                  <a16:creationId xmlns:a16="http://schemas.microsoft.com/office/drawing/2014/main" id="{E066C31E-5F23-4C8A-B0D2-A31EE33EDCF5}"/>
                </a:ext>
              </a:extLst>
            </p:cNvPr>
            <p:cNvSpPr/>
            <p:nvPr/>
          </p:nvSpPr>
          <p:spPr bwMode="auto">
            <a:xfrm>
              <a:off x="3686175" y="2151262"/>
              <a:ext cx="4822826" cy="893076"/>
            </a:xfrm>
            <a:custGeom>
              <a:avLst/>
              <a:gdLst>
                <a:gd name="T0" fmla="*/ 1375 w 2897"/>
                <a:gd name="T1" fmla="*/ 509 h 537"/>
                <a:gd name="T2" fmla="*/ 1284 w 2897"/>
                <a:gd name="T3" fmla="*/ 418 h 537"/>
                <a:gd name="T4" fmla="*/ 35 w 2897"/>
                <a:gd name="T5" fmla="*/ 61 h 537"/>
                <a:gd name="T6" fmla="*/ 1313 w 2897"/>
                <a:gd name="T7" fmla="*/ 379 h 537"/>
                <a:gd name="T8" fmla="*/ 1303 w 2897"/>
                <a:gd name="T9" fmla="*/ 365 h 537"/>
                <a:gd name="T10" fmla="*/ 1356 w 2897"/>
                <a:gd name="T11" fmla="*/ 474 h 537"/>
                <a:gd name="T12" fmla="*/ 1430 w 2897"/>
                <a:gd name="T13" fmla="*/ 484 h 537"/>
                <a:gd name="T14" fmla="*/ 1503 w 2897"/>
                <a:gd name="T15" fmla="*/ 484 h 537"/>
                <a:gd name="T16" fmla="*/ 1579 w 2897"/>
                <a:gd name="T17" fmla="*/ 430 h 537"/>
                <a:gd name="T18" fmla="*/ 1579 w 2897"/>
                <a:gd name="T19" fmla="*/ 365 h 537"/>
                <a:gd name="T20" fmla="*/ 2846 w 2897"/>
                <a:gd name="T21" fmla="*/ 32 h 537"/>
                <a:gd name="T22" fmla="*/ 1622 w 2897"/>
                <a:gd name="T23" fmla="*/ 404 h 537"/>
                <a:gd name="T24" fmla="*/ 1585 w 2897"/>
                <a:gd name="T25" fmla="*/ 482 h 537"/>
                <a:gd name="T26" fmla="*/ 1448 w 2897"/>
                <a:gd name="T27" fmla="*/ 509 h 537"/>
                <a:gd name="T28" fmla="*/ 1448 w 2897"/>
                <a:gd name="T29" fmla="*/ 537 h 537"/>
                <a:gd name="T30" fmla="*/ 1605 w 2897"/>
                <a:gd name="T31" fmla="*/ 502 h 537"/>
                <a:gd name="T32" fmla="*/ 1626 w 2897"/>
                <a:gd name="T33" fmla="*/ 418 h 537"/>
                <a:gd name="T34" fmla="*/ 2886 w 2897"/>
                <a:gd name="T35" fmla="*/ 83 h 537"/>
                <a:gd name="T36" fmla="*/ 2894 w 2897"/>
                <a:gd name="T37" fmla="*/ 63 h 537"/>
                <a:gd name="T38" fmla="*/ 2849 w 2897"/>
                <a:gd name="T39" fmla="*/ 2 h 537"/>
                <a:gd name="T40" fmla="*/ 1565 w 2897"/>
                <a:gd name="T41" fmla="*/ 365 h 537"/>
                <a:gd name="T42" fmla="*/ 1526 w 2897"/>
                <a:gd name="T43" fmla="*/ 450 h 537"/>
                <a:gd name="T44" fmla="*/ 1466 w 2897"/>
                <a:gd name="T45" fmla="*/ 456 h 537"/>
                <a:gd name="T46" fmla="*/ 1393 w 2897"/>
                <a:gd name="T47" fmla="*/ 456 h 537"/>
                <a:gd name="T48" fmla="*/ 1343 w 2897"/>
                <a:gd name="T49" fmla="*/ 418 h 537"/>
                <a:gd name="T50" fmla="*/ 1321 w 2897"/>
                <a:gd name="T51" fmla="*/ 352 h 537"/>
                <a:gd name="T52" fmla="*/ 31 w 2897"/>
                <a:gd name="T53" fmla="*/ 9 h 537"/>
                <a:gd name="T54" fmla="*/ 1 w 2897"/>
                <a:gd name="T55" fmla="*/ 75 h 537"/>
                <a:gd name="T56" fmla="*/ 1266 w 2897"/>
                <a:gd name="T57" fmla="*/ 431 h 537"/>
                <a:gd name="T58" fmla="*/ 1256 w 2897"/>
                <a:gd name="T59" fmla="*/ 418 h 537"/>
                <a:gd name="T60" fmla="*/ 1375 w 2897"/>
                <a:gd name="T61" fmla="*/ 537 h 537"/>
                <a:gd name="T62" fmla="*/ 1462 w 2897"/>
                <a:gd name="T63" fmla="*/ 523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97" h="537">
                  <a:moveTo>
                    <a:pt x="1448" y="509"/>
                  </a:moveTo>
                  <a:cubicBezTo>
                    <a:pt x="1375" y="509"/>
                    <a:pt x="1375" y="509"/>
                    <a:pt x="1375" y="509"/>
                  </a:cubicBezTo>
                  <a:cubicBezTo>
                    <a:pt x="1350" y="509"/>
                    <a:pt x="1327" y="499"/>
                    <a:pt x="1311" y="482"/>
                  </a:cubicBezTo>
                  <a:cubicBezTo>
                    <a:pt x="1294" y="466"/>
                    <a:pt x="1284" y="443"/>
                    <a:pt x="1284" y="418"/>
                  </a:cubicBezTo>
                  <a:cubicBezTo>
                    <a:pt x="1284" y="411"/>
                    <a:pt x="1280" y="406"/>
                    <a:pt x="1274" y="404"/>
                  </a:cubicBezTo>
                  <a:cubicBezTo>
                    <a:pt x="35" y="61"/>
                    <a:pt x="35" y="61"/>
                    <a:pt x="35" y="61"/>
                  </a:cubicBezTo>
                  <a:cubicBezTo>
                    <a:pt x="50" y="32"/>
                    <a:pt x="50" y="32"/>
                    <a:pt x="50" y="32"/>
                  </a:cubicBezTo>
                  <a:cubicBezTo>
                    <a:pt x="1313" y="379"/>
                    <a:pt x="1313" y="379"/>
                    <a:pt x="1313" y="379"/>
                  </a:cubicBezTo>
                  <a:cubicBezTo>
                    <a:pt x="1317" y="365"/>
                    <a:pt x="1317" y="365"/>
                    <a:pt x="1317" y="365"/>
                  </a:cubicBezTo>
                  <a:cubicBezTo>
                    <a:pt x="1303" y="365"/>
                    <a:pt x="1303" y="365"/>
                    <a:pt x="1303" y="365"/>
                  </a:cubicBezTo>
                  <a:cubicBezTo>
                    <a:pt x="1303" y="397"/>
                    <a:pt x="1312" y="426"/>
                    <a:pt x="1328" y="448"/>
                  </a:cubicBezTo>
                  <a:cubicBezTo>
                    <a:pt x="1336" y="459"/>
                    <a:pt x="1345" y="468"/>
                    <a:pt x="1356" y="474"/>
                  </a:cubicBezTo>
                  <a:cubicBezTo>
                    <a:pt x="1367" y="481"/>
                    <a:pt x="1380" y="484"/>
                    <a:pt x="1393" y="484"/>
                  </a:cubicBezTo>
                  <a:cubicBezTo>
                    <a:pt x="1430" y="484"/>
                    <a:pt x="1430" y="484"/>
                    <a:pt x="1430" y="484"/>
                  </a:cubicBezTo>
                  <a:cubicBezTo>
                    <a:pt x="1466" y="484"/>
                    <a:pt x="1466" y="484"/>
                    <a:pt x="1466" y="484"/>
                  </a:cubicBezTo>
                  <a:cubicBezTo>
                    <a:pt x="1503" y="484"/>
                    <a:pt x="1503" y="484"/>
                    <a:pt x="1503" y="484"/>
                  </a:cubicBezTo>
                  <a:cubicBezTo>
                    <a:pt x="1517" y="484"/>
                    <a:pt x="1529" y="481"/>
                    <a:pt x="1540" y="474"/>
                  </a:cubicBezTo>
                  <a:cubicBezTo>
                    <a:pt x="1557" y="464"/>
                    <a:pt x="1570" y="449"/>
                    <a:pt x="1579" y="430"/>
                  </a:cubicBezTo>
                  <a:cubicBezTo>
                    <a:pt x="1588" y="411"/>
                    <a:pt x="1593" y="389"/>
                    <a:pt x="1593" y="365"/>
                  </a:cubicBezTo>
                  <a:cubicBezTo>
                    <a:pt x="1579" y="365"/>
                    <a:pt x="1579" y="365"/>
                    <a:pt x="1579" y="365"/>
                  </a:cubicBezTo>
                  <a:cubicBezTo>
                    <a:pt x="1583" y="379"/>
                    <a:pt x="1583" y="379"/>
                    <a:pt x="1583" y="379"/>
                  </a:cubicBezTo>
                  <a:cubicBezTo>
                    <a:pt x="2846" y="32"/>
                    <a:pt x="2846" y="32"/>
                    <a:pt x="2846" y="32"/>
                  </a:cubicBezTo>
                  <a:cubicBezTo>
                    <a:pt x="2861" y="61"/>
                    <a:pt x="2861" y="61"/>
                    <a:pt x="2861" y="61"/>
                  </a:cubicBezTo>
                  <a:cubicBezTo>
                    <a:pt x="1622" y="404"/>
                    <a:pt x="1622" y="404"/>
                    <a:pt x="1622" y="404"/>
                  </a:cubicBezTo>
                  <a:cubicBezTo>
                    <a:pt x="1616" y="406"/>
                    <a:pt x="1612" y="411"/>
                    <a:pt x="1612" y="418"/>
                  </a:cubicBezTo>
                  <a:cubicBezTo>
                    <a:pt x="1612" y="443"/>
                    <a:pt x="1602" y="466"/>
                    <a:pt x="1585" y="482"/>
                  </a:cubicBezTo>
                  <a:cubicBezTo>
                    <a:pt x="1569" y="499"/>
                    <a:pt x="1546" y="509"/>
                    <a:pt x="1521" y="509"/>
                  </a:cubicBezTo>
                  <a:cubicBezTo>
                    <a:pt x="1448" y="509"/>
                    <a:pt x="1448" y="509"/>
                    <a:pt x="1448" y="509"/>
                  </a:cubicBezTo>
                  <a:cubicBezTo>
                    <a:pt x="1440" y="509"/>
                    <a:pt x="1434" y="515"/>
                    <a:pt x="1434" y="523"/>
                  </a:cubicBezTo>
                  <a:cubicBezTo>
                    <a:pt x="1434" y="531"/>
                    <a:pt x="1440" y="537"/>
                    <a:pt x="1448" y="537"/>
                  </a:cubicBezTo>
                  <a:cubicBezTo>
                    <a:pt x="1521" y="537"/>
                    <a:pt x="1521" y="537"/>
                    <a:pt x="1521" y="537"/>
                  </a:cubicBezTo>
                  <a:cubicBezTo>
                    <a:pt x="1554" y="537"/>
                    <a:pt x="1584" y="523"/>
                    <a:pt x="1605" y="502"/>
                  </a:cubicBezTo>
                  <a:cubicBezTo>
                    <a:pt x="1627" y="480"/>
                    <a:pt x="1640" y="451"/>
                    <a:pt x="1640" y="418"/>
                  </a:cubicBezTo>
                  <a:cubicBezTo>
                    <a:pt x="1626" y="418"/>
                    <a:pt x="1626" y="418"/>
                    <a:pt x="1626" y="418"/>
                  </a:cubicBezTo>
                  <a:cubicBezTo>
                    <a:pt x="1630" y="431"/>
                    <a:pt x="1630" y="431"/>
                    <a:pt x="1630" y="431"/>
                  </a:cubicBezTo>
                  <a:cubicBezTo>
                    <a:pt x="2886" y="83"/>
                    <a:pt x="2886" y="83"/>
                    <a:pt x="2886" y="83"/>
                  </a:cubicBezTo>
                  <a:cubicBezTo>
                    <a:pt x="2890" y="82"/>
                    <a:pt x="2893" y="79"/>
                    <a:pt x="2895" y="75"/>
                  </a:cubicBezTo>
                  <a:cubicBezTo>
                    <a:pt x="2897" y="71"/>
                    <a:pt x="2896" y="67"/>
                    <a:pt x="2894" y="63"/>
                  </a:cubicBezTo>
                  <a:cubicBezTo>
                    <a:pt x="2866" y="9"/>
                    <a:pt x="2866" y="9"/>
                    <a:pt x="2866" y="9"/>
                  </a:cubicBezTo>
                  <a:cubicBezTo>
                    <a:pt x="2862" y="3"/>
                    <a:pt x="2856" y="0"/>
                    <a:pt x="2849" y="2"/>
                  </a:cubicBezTo>
                  <a:cubicBezTo>
                    <a:pt x="1576" y="352"/>
                    <a:pt x="1576" y="352"/>
                    <a:pt x="1576" y="352"/>
                  </a:cubicBezTo>
                  <a:cubicBezTo>
                    <a:pt x="1570" y="353"/>
                    <a:pt x="1565" y="359"/>
                    <a:pt x="1565" y="365"/>
                  </a:cubicBezTo>
                  <a:cubicBezTo>
                    <a:pt x="1565" y="392"/>
                    <a:pt x="1558" y="415"/>
                    <a:pt x="1546" y="431"/>
                  </a:cubicBezTo>
                  <a:cubicBezTo>
                    <a:pt x="1540" y="439"/>
                    <a:pt x="1533" y="446"/>
                    <a:pt x="1526" y="450"/>
                  </a:cubicBezTo>
                  <a:cubicBezTo>
                    <a:pt x="1519" y="454"/>
                    <a:pt x="1511" y="456"/>
                    <a:pt x="1503" y="456"/>
                  </a:cubicBezTo>
                  <a:cubicBezTo>
                    <a:pt x="1466" y="456"/>
                    <a:pt x="1466" y="456"/>
                    <a:pt x="1466" y="456"/>
                  </a:cubicBezTo>
                  <a:cubicBezTo>
                    <a:pt x="1430" y="456"/>
                    <a:pt x="1430" y="456"/>
                    <a:pt x="1430" y="456"/>
                  </a:cubicBezTo>
                  <a:cubicBezTo>
                    <a:pt x="1393" y="456"/>
                    <a:pt x="1393" y="456"/>
                    <a:pt x="1393" y="456"/>
                  </a:cubicBezTo>
                  <a:cubicBezTo>
                    <a:pt x="1385" y="456"/>
                    <a:pt x="1378" y="454"/>
                    <a:pt x="1370" y="450"/>
                  </a:cubicBezTo>
                  <a:cubicBezTo>
                    <a:pt x="1360" y="444"/>
                    <a:pt x="1350" y="433"/>
                    <a:pt x="1343" y="418"/>
                  </a:cubicBezTo>
                  <a:cubicBezTo>
                    <a:pt x="1335" y="403"/>
                    <a:pt x="1331" y="385"/>
                    <a:pt x="1331" y="365"/>
                  </a:cubicBezTo>
                  <a:cubicBezTo>
                    <a:pt x="1331" y="359"/>
                    <a:pt x="1327" y="353"/>
                    <a:pt x="1321" y="352"/>
                  </a:cubicBezTo>
                  <a:cubicBezTo>
                    <a:pt x="47" y="2"/>
                    <a:pt x="47" y="2"/>
                    <a:pt x="47" y="2"/>
                  </a:cubicBezTo>
                  <a:cubicBezTo>
                    <a:pt x="40" y="0"/>
                    <a:pt x="34" y="3"/>
                    <a:pt x="31" y="9"/>
                  </a:cubicBezTo>
                  <a:cubicBezTo>
                    <a:pt x="2" y="63"/>
                    <a:pt x="2" y="63"/>
                    <a:pt x="2" y="63"/>
                  </a:cubicBezTo>
                  <a:cubicBezTo>
                    <a:pt x="0" y="67"/>
                    <a:pt x="0" y="71"/>
                    <a:pt x="1" y="75"/>
                  </a:cubicBezTo>
                  <a:cubicBezTo>
                    <a:pt x="3" y="79"/>
                    <a:pt x="6" y="82"/>
                    <a:pt x="11" y="83"/>
                  </a:cubicBezTo>
                  <a:cubicBezTo>
                    <a:pt x="1266" y="431"/>
                    <a:pt x="1266" y="431"/>
                    <a:pt x="1266" y="431"/>
                  </a:cubicBezTo>
                  <a:cubicBezTo>
                    <a:pt x="1270" y="418"/>
                    <a:pt x="1270" y="418"/>
                    <a:pt x="1270" y="418"/>
                  </a:cubicBezTo>
                  <a:cubicBezTo>
                    <a:pt x="1256" y="418"/>
                    <a:pt x="1256" y="418"/>
                    <a:pt x="1256" y="418"/>
                  </a:cubicBezTo>
                  <a:cubicBezTo>
                    <a:pt x="1256" y="451"/>
                    <a:pt x="1269" y="480"/>
                    <a:pt x="1291" y="502"/>
                  </a:cubicBezTo>
                  <a:cubicBezTo>
                    <a:pt x="1312" y="523"/>
                    <a:pt x="1342" y="537"/>
                    <a:pt x="1375" y="537"/>
                  </a:cubicBezTo>
                  <a:cubicBezTo>
                    <a:pt x="1448" y="537"/>
                    <a:pt x="1448" y="537"/>
                    <a:pt x="1448" y="537"/>
                  </a:cubicBezTo>
                  <a:cubicBezTo>
                    <a:pt x="1456" y="537"/>
                    <a:pt x="1462" y="531"/>
                    <a:pt x="1462" y="523"/>
                  </a:cubicBezTo>
                  <a:cubicBezTo>
                    <a:pt x="1462" y="515"/>
                    <a:pt x="1456" y="509"/>
                    <a:pt x="1448" y="509"/>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ïṣľîḋè">
              <a:extLst>
                <a:ext uri="{FF2B5EF4-FFF2-40B4-BE49-F238E27FC236}">
                  <a16:creationId xmlns:a16="http://schemas.microsoft.com/office/drawing/2014/main" id="{85C0FC88-F267-4A1F-81DE-9D69E64C201E}"/>
                </a:ext>
              </a:extLst>
            </p:cNvPr>
            <p:cNvSpPr/>
            <p:nvPr/>
          </p:nvSpPr>
          <p:spPr bwMode="auto">
            <a:xfrm>
              <a:off x="3708853" y="2290568"/>
              <a:ext cx="4775310" cy="3609020"/>
            </a:xfrm>
            <a:custGeom>
              <a:avLst/>
              <a:gdLst>
                <a:gd name="T0" fmla="*/ 2868 w 2868"/>
                <a:gd name="T1" fmla="*/ 0 h 2168"/>
                <a:gd name="T2" fmla="*/ 1626 w 2868"/>
                <a:gd name="T3" fmla="*/ 345 h 2168"/>
                <a:gd name="T4" fmla="*/ 1591 w 2868"/>
                <a:gd name="T5" fmla="*/ 418 h 2168"/>
                <a:gd name="T6" fmla="*/ 1507 w 2868"/>
                <a:gd name="T7" fmla="*/ 453 h 2168"/>
                <a:gd name="T8" fmla="*/ 1507 w 2868"/>
                <a:gd name="T9" fmla="*/ 453 h 2168"/>
                <a:gd name="T10" fmla="*/ 1434 w 2868"/>
                <a:gd name="T11" fmla="*/ 453 h 2168"/>
                <a:gd name="T12" fmla="*/ 1434 w 2868"/>
                <a:gd name="T13" fmla="*/ 453 h 2168"/>
                <a:gd name="T14" fmla="*/ 1361 w 2868"/>
                <a:gd name="T15" fmla="*/ 453 h 2168"/>
                <a:gd name="T16" fmla="*/ 1361 w 2868"/>
                <a:gd name="T17" fmla="*/ 453 h 2168"/>
                <a:gd name="T18" fmla="*/ 1277 w 2868"/>
                <a:gd name="T19" fmla="*/ 418 h 2168"/>
                <a:gd name="T20" fmla="*/ 1243 w 2868"/>
                <a:gd name="T21" fmla="*/ 345 h 2168"/>
                <a:gd name="T22" fmla="*/ 0 w 2868"/>
                <a:gd name="T23" fmla="*/ 0 h 2168"/>
                <a:gd name="T24" fmla="*/ 0 w 2868"/>
                <a:gd name="T25" fmla="*/ 1705 h 2168"/>
                <a:gd name="T26" fmla="*/ 1256 w 2868"/>
                <a:gd name="T27" fmla="*/ 2063 h 2168"/>
                <a:gd name="T28" fmla="*/ 1361 w 2868"/>
                <a:gd name="T29" fmla="*/ 2168 h 2168"/>
                <a:gd name="T30" fmla="*/ 1434 w 2868"/>
                <a:gd name="T31" fmla="*/ 2168 h 2168"/>
                <a:gd name="T32" fmla="*/ 1507 w 2868"/>
                <a:gd name="T33" fmla="*/ 2168 h 2168"/>
                <a:gd name="T34" fmla="*/ 1612 w 2868"/>
                <a:gd name="T35" fmla="*/ 2063 h 2168"/>
                <a:gd name="T36" fmla="*/ 2868 w 2868"/>
                <a:gd name="T37" fmla="*/ 1705 h 2168"/>
                <a:gd name="T38" fmla="*/ 2868 w 2868"/>
                <a:gd name="T39" fmla="*/ 0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68" h="2168">
                  <a:moveTo>
                    <a:pt x="2868" y="0"/>
                  </a:moveTo>
                  <a:cubicBezTo>
                    <a:pt x="1626" y="345"/>
                    <a:pt x="1626" y="345"/>
                    <a:pt x="1626" y="345"/>
                  </a:cubicBezTo>
                  <a:cubicBezTo>
                    <a:pt x="1623" y="373"/>
                    <a:pt x="1610" y="399"/>
                    <a:pt x="1591" y="418"/>
                  </a:cubicBezTo>
                  <a:cubicBezTo>
                    <a:pt x="1570" y="439"/>
                    <a:pt x="1540" y="453"/>
                    <a:pt x="1507" y="453"/>
                  </a:cubicBezTo>
                  <a:cubicBezTo>
                    <a:pt x="1507" y="453"/>
                    <a:pt x="1507" y="453"/>
                    <a:pt x="1507" y="453"/>
                  </a:cubicBezTo>
                  <a:cubicBezTo>
                    <a:pt x="1434" y="453"/>
                    <a:pt x="1434" y="453"/>
                    <a:pt x="1434" y="453"/>
                  </a:cubicBezTo>
                  <a:cubicBezTo>
                    <a:pt x="1434" y="453"/>
                    <a:pt x="1434" y="453"/>
                    <a:pt x="1434" y="453"/>
                  </a:cubicBezTo>
                  <a:cubicBezTo>
                    <a:pt x="1361" y="453"/>
                    <a:pt x="1361" y="453"/>
                    <a:pt x="1361" y="453"/>
                  </a:cubicBezTo>
                  <a:cubicBezTo>
                    <a:pt x="1361" y="453"/>
                    <a:pt x="1361" y="453"/>
                    <a:pt x="1361" y="453"/>
                  </a:cubicBezTo>
                  <a:cubicBezTo>
                    <a:pt x="1328" y="453"/>
                    <a:pt x="1298" y="439"/>
                    <a:pt x="1277" y="418"/>
                  </a:cubicBezTo>
                  <a:cubicBezTo>
                    <a:pt x="1258" y="399"/>
                    <a:pt x="1245" y="373"/>
                    <a:pt x="1243" y="345"/>
                  </a:cubicBezTo>
                  <a:cubicBezTo>
                    <a:pt x="0" y="0"/>
                    <a:pt x="0" y="0"/>
                    <a:pt x="0" y="0"/>
                  </a:cubicBezTo>
                  <a:cubicBezTo>
                    <a:pt x="0" y="1705"/>
                    <a:pt x="0" y="1705"/>
                    <a:pt x="0" y="1705"/>
                  </a:cubicBezTo>
                  <a:cubicBezTo>
                    <a:pt x="1256" y="2063"/>
                    <a:pt x="1256" y="2063"/>
                    <a:pt x="1256" y="2063"/>
                  </a:cubicBezTo>
                  <a:cubicBezTo>
                    <a:pt x="1256" y="2121"/>
                    <a:pt x="1303" y="2168"/>
                    <a:pt x="1361" y="2168"/>
                  </a:cubicBezTo>
                  <a:cubicBezTo>
                    <a:pt x="1434" y="2168"/>
                    <a:pt x="1434" y="2168"/>
                    <a:pt x="1434" y="2168"/>
                  </a:cubicBezTo>
                  <a:cubicBezTo>
                    <a:pt x="1507" y="2168"/>
                    <a:pt x="1507" y="2168"/>
                    <a:pt x="1507" y="2168"/>
                  </a:cubicBezTo>
                  <a:cubicBezTo>
                    <a:pt x="1565" y="2168"/>
                    <a:pt x="1612" y="2121"/>
                    <a:pt x="1612" y="2063"/>
                  </a:cubicBezTo>
                  <a:cubicBezTo>
                    <a:pt x="2868" y="1705"/>
                    <a:pt x="2868" y="1705"/>
                    <a:pt x="2868" y="1705"/>
                  </a:cubicBezTo>
                  <a:cubicBezTo>
                    <a:pt x="2868" y="0"/>
                    <a:pt x="2868" y="0"/>
                    <a:pt x="286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i$ḻiḋé">
              <a:extLst>
                <a:ext uri="{FF2B5EF4-FFF2-40B4-BE49-F238E27FC236}">
                  <a16:creationId xmlns:a16="http://schemas.microsoft.com/office/drawing/2014/main" id="{9AF7D5EA-B808-4929-99C6-64B31853108E}"/>
                </a:ext>
              </a:extLst>
            </p:cNvPr>
            <p:cNvSpPr/>
            <p:nvPr/>
          </p:nvSpPr>
          <p:spPr bwMode="auto">
            <a:xfrm>
              <a:off x="3708853" y="2265731"/>
              <a:ext cx="4775310" cy="778607"/>
            </a:xfrm>
            <a:custGeom>
              <a:avLst/>
              <a:gdLst>
                <a:gd name="T0" fmla="*/ 2868 w 2868"/>
                <a:gd name="T1" fmla="*/ 0 h 468"/>
                <a:gd name="T2" fmla="*/ 1612 w 2868"/>
                <a:gd name="T3" fmla="*/ 349 h 468"/>
                <a:gd name="T4" fmla="*/ 1507 w 2868"/>
                <a:gd name="T5" fmla="*/ 454 h 468"/>
                <a:gd name="T6" fmla="*/ 1434 w 2868"/>
                <a:gd name="T7" fmla="*/ 454 h 468"/>
                <a:gd name="T8" fmla="*/ 1361 w 2868"/>
                <a:gd name="T9" fmla="*/ 454 h 468"/>
                <a:gd name="T10" fmla="*/ 1256 w 2868"/>
                <a:gd name="T11" fmla="*/ 349 h 468"/>
                <a:gd name="T12" fmla="*/ 0 w 2868"/>
                <a:gd name="T13" fmla="*/ 0 h 468"/>
                <a:gd name="T14" fmla="*/ 0 w 2868"/>
                <a:gd name="T15" fmla="*/ 15 h 468"/>
                <a:gd name="T16" fmla="*/ 1243 w 2868"/>
                <a:gd name="T17" fmla="*/ 360 h 468"/>
                <a:gd name="T18" fmla="*/ 1277 w 2868"/>
                <a:gd name="T19" fmla="*/ 433 h 468"/>
                <a:gd name="T20" fmla="*/ 1361 w 2868"/>
                <a:gd name="T21" fmla="*/ 468 h 468"/>
                <a:gd name="T22" fmla="*/ 1361 w 2868"/>
                <a:gd name="T23" fmla="*/ 468 h 468"/>
                <a:gd name="T24" fmla="*/ 1434 w 2868"/>
                <a:gd name="T25" fmla="*/ 468 h 468"/>
                <a:gd name="T26" fmla="*/ 1434 w 2868"/>
                <a:gd name="T27" fmla="*/ 468 h 468"/>
                <a:gd name="T28" fmla="*/ 1507 w 2868"/>
                <a:gd name="T29" fmla="*/ 468 h 468"/>
                <a:gd name="T30" fmla="*/ 1507 w 2868"/>
                <a:gd name="T31" fmla="*/ 468 h 468"/>
                <a:gd name="T32" fmla="*/ 1591 w 2868"/>
                <a:gd name="T33" fmla="*/ 433 h 468"/>
                <a:gd name="T34" fmla="*/ 1626 w 2868"/>
                <a:gd name="T35" fmla="*/ 360 h 468"/>
                <a:gd name="T36" fmla="*/ 2868 w 2868"/>
                <a:gd name="T37" fmla="*/ 15 h 468"/>
                <a:gd name="T38" fmla="*/ 2868 w 2868"/>
                <a:gd name="T39"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68" h="468">
                  <a:moveTo>
                    <a:pt x="2868" y="0"/>
                  </a:moveTo>
                  <a:cubicBezTo>
                    <a:pt x="1612" y="349"/>
                    <a:pt x="1612" y="349"/>
                    <a:pt x="1612" y="349"/>
                  </a:cubicBezTo>
                  <a:cubicBezTo>
                    <a:pt x="1612" y="407"/>
                    <a:pt x="1565" y="454"/>
                    <a:pt x="1507" y="454"/>
                  </a:cubicBezTo>
                  <a:cubicBezTo>
                    <a:pt x="1434" y="454"/>
                    <a:pt x="1434" y="454"/>
                    <a:pt x="1434" y="454"/>
                  </a:cubicBezTo>
                  <a:cubicBezTo>
                    <a:pt x="1361" y="454"/>
                    <a:pt x="1361" y="454"/>
                    <a:pt x="1361" y="454"/>
                  </a:cubicBezTo>
                  <a:cubicBezTo>
                    <a:pt x="1303" y="454"/>
                    <a:pt x="1256" y="407"/>
                    <a:pt x="1256" y="349"/>
                  </a:cubicBezTo>
                  <a:cubicBezTo>
                    <a:pt x="0" y="0"/>
                    <a:pt x="0" y="0"/>
                    <a:pt x="0" y="0"/>
                  </a:cubicBezTo>
                  <a:cubicBezTo>
                    <a:pt x="0" y="15"/>
                    <a:pt x="0" y="15"/>
                    <a:pt x="0" y="15"/>
                  </a:cubicBezTo>
                  <a:cubicBezTo>
                    <a:pt x="1243" y="360"/>
                    <a:pt x="1243" y="360"/>
                    <a:pt x="1243" y="360"/>
                  </a:cubicBezTo>
                  <a:cubicBezTo>
                    <a:pt x="1245" y="388"/>
                    <a:pt x="1258" y="414"/>
                    <a:pt x="1277" y="433"/>
                  </a:cubicBezTo>
                  <a:cubicBezTo>
                    <a:pt x="1298" y="454"/>
                    <a:pt x="1328" y="468"/>
                    <a:pt x="1361" y="468"/>
                  </a:cubicBezTo>
                  <a:cubicBezTo>
                    <a:pt x="1361" y="468"/>
                    <a:pt x="1361" y="468"/>
                    <a:pt x="1361" y="468"/>
                  </a:cubicBezTo>
                  <a:cubicBezTo>
                    <a:pt x="1434" y="468"/>
                    <a:pt x="1434" y="468"/>
                    <a:pt x="1434" y="468"/>
                  </a:cubicBezTo>
                  <a:cubicBezTo>
                    <a:pt x="1434" y="468"/>
                    <a:pt x="1434" y="468"/>
                    <a:pt x="1434" y="468"/>
                  </a:cubicBezTo>
                  <a:cubicBezTo>
                    <a:pt x="1507" y="468"/>
                    <a:pt x="1507" y="468"/>
                    <a:pt x="1507" y="468"/>
                  </a:cubicBezTo>
                  <a:cubicBezTo>
                    <a:pt x="1507" y="468"/>
                    <a:pt x="1507" y="468"/>
                    <a:pt x="1507" y="468"/>
                  </a:cubicBezTo>
                  <a:cubicBezTo>
                    <a:pt x="1540" y="468"/>
                    <a:pt x="1570" y="454"/>
                    <a:pt x="1591" y="433"/>
                  </a:cubicBezTo>
                  <a:cubicBezTo>
                    <a:pt x="1610" y="414"/>
                    <a:pt x="1623" y="388"/>
                    <a:pt x="1626" y="360"/>
                  </a:cubicBezTo>
                  <a:cubicBezTo>
                    <a:pt x="2868" y="15"/>
                    <a:pt x="2868" y="15"/>
                    <a:pt x="2868" y="15"/>
                  </a:cubicBezTo>
                  <a:cubicBezTo>
                    <a:pt x="2868" y="0"/>
                    <a:pt x="2868" y="0"/>
                    <a:pt x="2868" y="0"/>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iṧļîḍe">
              <a:extLst>
                <a:ext uri="{FF2B5EF4-FFF2-40B4-BE49-F238E27FC236}">
                  <a16:creationId xmlns:a16="http://schemas.microsoft.com/office/drawing/2014/main" id="{51271A78-EE6B-477D-9FFA-49CCC95BBA23}"/>
                </a:ext>
              </a:extLst>
            </p:cNvPr>
            <p:cNvSpPr/>
            <p:nvPr/>
          </p:nvSpPr>
          <p:spPr bwMode="auto">
            <a:xfrm>
              <a:off x="3686175" y="2241973"/>
              <a:ext cx="4820666" cy="3681374"/>
            </a:xfrm>
            <a:custGeom>
              <a:avLst/>
              <a:gdLst>
                <a:gd name="T0" fmla="*/ 0 w 2896"/>
                <a:gd name="T1" fmla="*/ 14 h 2211"/>
                <a:gd name="T2" fmla="*/ 0 w 2896"/>
                <a:gd name="T3" fmla="*/ 1734 h 2211"/>
                <a:gd name="T4" fmla="*/ 10 w 2896"/>
                <a:gd name="T5" fmla="*/ 1748 h 2211"/>
                <a:gd name="T6" fmla="*/ 1266 w 2896"/>
                <a:gd name="T7" fmla="*/ 2105 h 2211"/>
                <a:gd name="T8" fmla="*/ 1270 w 2896"/>
                <a:gd name="T9" fmla="*/ 2092 h 2211"/>
                <a:gd name="T10" fmla="*/ 1256 w 2896"/>
                <a:gd name="T11" fmla="*/ 2092 h 2211"/>
                <a:gd name="T12" fmla="*/ 1291 w 2896"/>
                <a:gd name="T13" fmla="*/ 2176 h 2211"/>
                <a:gd name="T14" fmla="*/ 1375 w 2896"/>
                <a:gd name="T15" fmla="*/ 2211 h 2211"/>
                <a:gd name="T16" fmla="*/ 1448 w 2896"/>
                <a:gd name="T17" fmla="*/ 2211 h 2211"/>
                <a:gd name="T18" fmla="*/ 1521 w 2896"/>
                <a:gd name="T19" fmla="*/ 2211 h 2211"/>
                <a:gd name="T20" fmla="*/ 1605 w 2896"/>
                <a:gd name="T21" fmla="*/ 2176 h 2211"/>
                <a:gd name="T22" fmla="*/ 1640 w 2896"/>
                <a:gd name="T23" fmla="*/ 2092 h 2211"/>
                <a:gd name="T24" fmla="*/ 1626 w 2896"/>
                <a:gd name="T25" fmla="*/ 2092 h 2211"/>
                <a:gd name="T26" fmla="*/ 1630 w 2896"/>
                <a:gd name="T27" fmla="*/ 2105 h 2211"/>
                <a:gd name="T28" fmla="*/ 2886 w 2896"/>
                <a:gd name="T29" fmla="*/ 1748 h 2211"/>
                <a:gd name="T30" fmla="*/ 2896 w 2896"/>
                <a:gd name="T31" fmla="*/ 1734 h 2211"/>
                <a:gd name="T32" fmla="*/ 2896 w 2896"/>
                <a:gd name="T33" fmla="*/ 14 h 2211"/>
                <a:gd name="T34" fmla="*/ 2882 w 2896"/>
                <a:gd name="T35" fmla="*/ 0 h 2211"/>
                <a:gd name="T36" fmla="*/ 2868 w 2896"/>
                <a:gd name="T37" fmla="*/ 14 h 2211"/>
                <a:gd name="T38" fmla="*/ 2868 w 2896"/>
                <a:gd name="T39" fmla="*/ 1724 h 2211"/>
                <a:gd name="T40" fmla="*/ 1622 w 2896"/>
                <a:gd name="T41" fmla="*/ 2078 h 2211"/>
                <a:gd name="T42" fmla="*/ 1612 w 2896"/>
                <a:gd name="T43" fmla="*/ 2092 h 2211"/>
                <a:gd name="T44" fmla="*/ 1585 w 2896"/>
                <a:gd name="T45" fmla="*/ 2156 h 2211"/>
                <a:gd name="T46" fmla="*/ 1521 w 2896"/>
                <a:gd name="T47" fmla="*/ 2183 h 2211"/>
                <a:gd name="T48" fmla="*/ 1448 w 2896"/>
                <a:gd name="T49" fmla="*/ 2183 h 2211"/>
                <a:gd name="T50" fmla="*/ 1375 w 2896"/>
                <a:gd name="T51" fmla="*/ 2183 h 2211"/>
                <a:gd name="T52" fmla="*/ 1311 w 2896"/>
                <a:gd name="T53" fmla="*/ 2156 h 2211"/>
                <a:gd name="T54" fmla="*/ 1284 w 2896"/>
                <a:gd name="T55" fmla="*/ 2092 h 2211"/>
                <a:gd name="T56" fmla="*/ 1274 w 2896"/>
                <a:gd name="T57" fmla="*/ 2078 h 2211"/>
                <a:gd name="T58" fmla="*/ 28 w 2896"/>
                <a:gd name="T59" fmla="*/ 1724 h 2211"/>
                <a:gd name="T60" fmla="*/ 28 w 2896"/>
                <a:gd name="T61" fmla="*/ 14 h 2211"/>
                <a:gd name="T62" fmla="*/ 14 w 2896"/>
                <a:gd name="T63" fmla="*/ 0 h 2211"/>
                <a:gd name="T64" fmla="*/ 0 w 2896"/>
                <a:gd name="T65" fmla="*/ 14 h 2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96" h="2211">
                  <a:moveTo>
                    <a:pt x="0" y="14"/>
                  </a:moveTo>
                  <a:cubicBezTo>
                    <a:pt x="0" y="1734"/>
                    <a:pt x="0" y="1734"/>
                    <a:pt x="0" y="1734"/>
                  </a:cubicBezTo>
                  <a:cubicBezTo>
                    <a:pt x="0" y="1741"/>
                    <a:pt x="4" y="1746"/>
                    <a:pt x="10" y="1748"/>
                  </a:cubicBezTo>
                  <a:cubicBezTo>
                    <a:pt x="1266" y="2105"/>
                    <a:pt x="1266" y="2105"/>
                    <a:pt x="1266" y="2105"/>
                  </a:cubicBezTo>
                  <a:cubicBezTo>
                    <a:pt x="1270" y="2092"/>
                    <a:pt x="1270" y="2092"/>
                    <a:pt x="1270" y="2092"/>
                  </a:cubicBezTo>
                  <a:cubicBezTo>
                    <a:pt x="1256" y="2092"/>
                    <a:pt x="1256" y="2092"/>
                    <a:pt x="1256" y="2092"/>
                  </a:cubicBezTo>
                  <a:cubicBezTo>
                    <a:pt x="1256" y="2125"/>
                    <a:pt x="1269" y="2154"/>
                    <a:pt x="1291" y="2176"/>
                  </a:cubicBezTo>
                  <a:cubicBezTo>
                    <a:pt x="1312" y="2197"/>
                    <a:pt x="1342" y="2211"/>
                    <a:pt x="1375" y="2211"/>
                  </a:cubicBezTo>
                  <a:cubicBezTo>
                    <a:pt x="1448" y="2211"/>
                    <a:pt x="1448" y="2211"/>
                    <a:pt x="1448" y="2211"/>
                  </a:cubicBezTo>
                  <a:cubicBezTo>
                    <a:pt x="1521" y="2211"/>
                    <a:pt x="1521" y="2211"/>
                    <a:pt x="1521" y="2211"/>
                  </a:cubicBezTo>
                  <a:cubicBezTo>
                    <a:pt x="1554" y="2211"/>
                    <a:pt x="1584" y="2197"/>
                    <a:pt x="1605" y="2176"/>
                  </a:cubicBezTo>
                  <a:cubicBezTo>
                    <a:pt x="1627" y="2154"/>
                    <a:pt x="1640" y="2125"/>
                    <a:pt x="1640" y="2092"/>
                  </a:cubicBezTo>
                  <a:cubicBezTo>
                    <a:pt x="1626" y="2092"/>
                    <a:pt x="1626" y="2092"/>
                    <a:pt x="1626" y="2092"/>
                  </a:cubicBezTo>
                  <a:cubicBezTo>
                    <a:pt x="1630" y="2105"/>
                    <a:pt x="1630" y="2105"/>
                    <a:pt x="1630" y="2105"/>
                  </a:cubicBezTo>
                  <a:cubicBezTo>
                    <a:pt x="2886" y="1748"/>
                    <a:pt x="2886" y="1748"/>
                    <a:pt x="2886" y="1748"/>
                  </a:cubicBezTo>
                  <a:cubicBezTo>
                    <a:pt x="2892" y="1746"/>
                    <a:pt x="2896" y="1741"/>
                    <a:pt x="2896" y="1734"/>
                  </a:cubicBezTo>
                  <a:cubicBezTo>
                    <a:pt x="2896" y="14"/>
                    <a:pt x="2896" y="14"/>
                    <a:pt x="2896" y="14"/>
                  </a:cubicBezTo>
                  <a:cubicBezTo>
                    <a:pt x="2896" y="7"/>
                    <a:pt x="2890" y="0"/>
                    <a:pt x="2882" y="0"/>
                  </a:cubicBezTo>
                  <a:cubicBezTo>
                    <a:pt x="2874" y="0"/>
                    <a:pt x="2868" y="7"/>
                    <a:pt x="2868" y="14"/>
                  </a:cubicBezTo>
                  <a:cubicBezTo>
                    <a:pt x="2868" y="1724"/>
                    <a:pt x="2868" y="1724"/>
                    <a:pt x="2868" y="1724"/>
                  </a:cubicBezTo>
                  <a:cubicBezTo>
                    <a:pt x="1622" y="2078"/>
                    <a:pt x="1622" y="2078"/>
                    <a:pt x="1622" y="2078"/>
                  </a:cubicBezTo>
                  <a:cubicBezTo>
                    <a:pt x="1616" y="2080"/>
                    <a:pt x="1612" y="2086"/>
                    <a:pt x="1612" y="2092"/>
                  </a:cubicBezTo>
                  <a:cubicBezTo>
                    <a:pt x="1612" y="2117"/>
                    <a:pt x="1602" y="2140"/>
                    <a:pt x="1585" y="2156"/>
                  </a:cubicBezTo>
                  <a:cubicBezTo>
                    <a:pt x="1569" y="2173"/>
                    <a:pt x="1546" y="2183"/>
                    <a:pt x="1521" y="2183"/>
                  </a:cubicBezTo>
                  <a:cubicBezTo>
                    <a:pt x="1448" y="2183"/>
                    <a:pt x="1448" y="2183"/>
                    <a:pt x="1448" y="2183"/>
                  </a:cubicBezTo>
                  <a:cubicBezTo>
                    <a:pt x="1375" y="2183"/>
                    <a:pt x="1375" y="2183"/>
                    <a:pt x="1375" y="2183"/>
                  </a:cubicBezTo>
                  <a:cubicBezTo>
                    <a:pt x="1350" y="2183"/>
                    <a:pt x="1327" y="2173"/>
                    <a:pt x="1311" y="2156"/>
                  </a:cubicBezTo>
                  <a:cubicBezTo>
                    <a:pt x="1294" y="2140"/>
                    <a:pt x="1284" y="2117"/>
                    <a:pt x="1284" y="2092"/>
                  </a:cubicBezTo>
                  <a:cubicBezTo>
                    <a:pt x="1284" y="2086"/>
                    <a:pt x="1280" y="2080"/>
                    <a:pt x="1274" y="2078"/>
                  </a:cubicBezTo>
                  <a:cubicBezTo>
                    <a:pt x="28" y="1724"/>
                    <a:pt x="28" y="1724"/>
                    <a:pt x="28" y="1724"/>
                  </a:cubicBezTo>
                  <a:cubicBezTo>
                    <a:pt x="28" y="14"/>
                    <a:pt x="28" y="14"/>
                    <a:pt x="28" y="14"/>
                  </a:cubicBezTo>
                  <a:cubicBezTo>
                    <a:pt x="28" y="7"/>
                    <a:pt x="22" y="0"/>
                    <a:pt x="14" y="0"/>
                  </a:cubicBezTo>
                  <a:cubicBezTo>
                    <a:pt x="7" y="0"/>
                    <a:pt x="0" y="7"/>
                    <a:pt x="0" y="14"/>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íSḷide">
              <a:extLst>
                <a:ext uri="{FF2B5EF4-FFF2-40B4-BE49-F238E27FC236}">
                  <a16:creationId xmlns:a16="http://schemas.microsoft.com/office/drawing/2014/main" id="{53F58879-BFB7-4797-A0AD-F35E6609ED66}"/>
                </a:ext>
              </a:extLst>
            </p:cNvPr>
            <p:cNvSpPr/>
            <p:nvPr/>
          </p:nvSpPr>
          <p:spPr bwMode="auto">
            <a:xfrm>
              <a:off x="3695894" y="5478428"/>
              <a:ext cx="1106896" cy="333689"/>
            </a:xfrm>
            <a:custGeom>
              <a:avLst/>
              <a:gdLst>
                <a:gd name="T0" fmla="*/ 6 w 665"/>
                <a:gd name="T1" fmla="*/ 14 h 200"/>
                <a:gd name="T2" fmla="*/ 655 w 665"/>
                <a:gd name="T3" fmla="*/ 199 h 200"/>
                <a:gd name="T4" fmla="*/ 664 w 665"/>
                <a:gd name="T5" fmla="*/ 194 h 200"/>
                <a:gd name="T6" fmla="*/ 659 w 665"/>
                <a:gd name="T7" fmla="*/ 186 h 200"/>
                <a:gd name="T8" fmla="*/ 10 w 665"/>
                <a:gd name="T9" fmla="*/ 1 h 200"/>
                <a:gd name="T10" fmla="*/ 2 w 665"/>
                <a:gd name="T11" fmla="*/ 6 h 200"/>
                <a:gd name="T12" fmla="*/ 6 w 665"/>
                <a:gd name="T13" fmla="*/ 14 h 200"/>
              </a:gdLst>
              <a:ahLst/>
              <a:cxnLst>
                <a:cxn ang="0">
                  <a:pos x="T0" y="T1"/>
                </a:cxn>
                <a:cxn ang="0">
                  <a:pos x="T2" y="T3"/>
                </a:cxn>
                <a:cxn ang="0">
                  <a:pos x="T4" y="T5"/>
                </a:cxn>
                <a:cxn ang="0">
                  <a:pos x="T6" y="T7"/>
                </a:cxn>
                <a:cxn ang="0">
                  <a:pos x="T8" y="T9"/>
                </a:cxn>
                <a:cxn ang="0">
                  <a:pos x="T10" y="T11"/>
                </a:cxn>
                <a:cxn ang="0">
                  <a:pos x="T12" y="T13"/>
                </a:cxn>
              </a:cxnLst>
              <a:rect l="0" t="0" r="r" b="b"/>
              <a:pathLst>
                <a:path w="665" h="200">
                  <a:moveTo>
                    <a:pt x="6" y="14"/>
                  </a:moveTo>
                  <a:cubicBezTo>
                    <a:pt x="655" y="199"/>
                    <a:pt x="655" y="199"/>
                    <a:pt x="655" y="199"/>
                  </a:cubicBezTo>
                  <a:cubicBezTo>
                    <a:pt x="659" y="200"/>
                    <a:pt x="663" y="198"/>
                    <a:pt x="664" y="194"/>
                  </a:cubicBezTo>
                  <a:cubicBezTo>
                    <a:pt x="665" y="191"/>
                    <a:pt x="663" y="187"/>
                    <a:pt x="659" y="186"/>
                  </a:cubicBezTo>
                  <a:cubicBezTo>
                    <a:pt x="10" y="1"/>
                    <a:pt x="10" y="1"/>
                    <a:pt x="10" y="1"/>
                  </a:cubicBezTo>
                  <a:cubicBezTo>
                    <a:pt x="7" y="0"/>
                    <a:pt x="3" y="2"/>
                    <a:pt x="2" y="6"/>
                  </a:cubicBezTo>
                  <a:cubicBezTo>
                    <a:pt x="0" y="10"/>
                    <a:pt x="3" y="13"/>
                    <a:pt x="6" y="14"/>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iŝḷîḍê">
              <a:extLst>
                <a:ext uri="{FF2B5EF4-FFF2-40B4-BE49-F238E27FC236}">
                  <a16:creationId xmlns:a16="http://schemas.microsoft.com/office/drawing/2014/main" id="{DC93166A-658D-41F4-90E7-2967FB54C39A}"/>
                </a:ext>
              </a:extLst>
            </p:cNvPr>
            <p:cNvSpPr/>
            <p:nvPr/>
          </p:nvSpPr>
          <p:spPr bwMode="auto">
            <a:xfrm>
              <a:off x="7390226" y="5478428"/>
              <a:ext cx="1106896" cy="333689"/>
            </a:xfrm>
            <a:custGeom>
              <a:avLst/>
              <a:gdLst>
                <a:gd name="T0" fmla="*/ 655 w 665"/>
                <a:gd name="T1" fmla="*/ 1 h 200"/>
                <a:gd name="T2" fmla="*/ 6 w 665"/>
                <a:gd name="T3" fmla="*/ 186 h 200"/>
                <a:gd name="T4" fmla="*/ 1 w 665"/>
                <a:gd name="T5" fmla="*/ 194 h 200"/>
                <a:gd name="T6" fmla="*/ 10 w 665"/>
                <a:gd name="T7" fmla="*/ 199 h 200"/>
                <a:gd name="T8" fmla="*/ 659 w 665"/>
                <a:gd name="T9" fmla="*/ 14 h 200"/>
                <a:gd name="T10" fmla="*/ 664 w 665"/>
                <a:gd name="T11" fmla="*/ 6 h 200"/>
                <a:gd name="T12" fmla="*/ 655 w 665"/>
                <a:gd name="T13" fmla="*/ 1 h 200"/>
              </a:gdLst>
              <a:ahLst/>
              <a:cxnLst>
                <a:cxn ang="0">
                  <a:pos x="T0" y="T1"/>
                </a:cxn>
                <a:cxn ang="0">
                  <a:pos x="T2" y="T3"/>
                </a:cxn>
                <a:cxn ang="0">
                  <a:pos x="T4" y="T5"/>
                </a:cxn>
                <a:cxn ang="0">
                  <a:pos x="T6" y="T7"/>
                </a:cxn>
                <a:cxn ang="0">
                  <a:pos x="T8" y="T9"/>
                </a:cxn>
                <a:cxn ang="0">
                  <a:pos x="T10" y="T11"/>
                </a:cxn>
                <a:cxn ang="0">
                  <a:pos x="T12" y="T13"/>
                </a:cxn>
              </a:cxnLst>
              <a:rect l="0" t="0" r="r" b="b"/>
              <a:pathLst>
                <a:path w="665" h="200">
                  <a:moveTo>
                    <a:pt x="655" y="1"/>
                  </a:moveTo>
                  <a:cubicBezTo>
                    <a:pt x="6" y="186"/>
                    <a:pt x="6" y="186"/>
                    <a:pt x="6" y="186"/>
                  </a:cubicBezTo>
                  <a:cubicBezTo>
                    <a:pt x="3" y="187"/>
                    <a:pt x="0" y="191"/>
                    <a:pt x="1" y="194"/>
                  </a:cubicBezTo>
                  <a:cubicBezTo>
                    <a:pt x="2" y="198"/>
                    <a:pt x="6" y="200"/>
                    <a:pt x="10" y="199"/>
                  </a:cubicBezTo>
                  <a:cubicBezTo>
                    <a:pt x="659" y="14"/>
                    <a:pt x="659" y="14"/>
                    <a:pt x="659" y="14"/>
                  </a:cubicBezTo>
                  <a:cubicBezTo>
                    <a:pt x="663" y="13"/>
                    <a:pt x="665" y="10"/>
                    <a:pt x="664" y="6"/>
                  </a:cubicBezTo>
                  <a:cubicBezTo>
                    <a:pt x="663" y="2"/>
                    <a:pt x="659" y="0"/>
                    <a:pt x="655" y="1"/>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ï$ļíḋê">
              <a:extLst>
                <a:ext uri="{FF2B5EF4-FFF2-40B4-BE49-F238E27FC236}">
                  <a16:creationId xmlns:a16="http://schemas.microsoft.com/office/drawing/2014/main" id="{A7B22941-12BE-4D80-945E-F12720BFAC76}"/>
                </a:ext>
              </a:extLst>
            </p:cNvPr>
            <p:cNvSpPr/>
            <p:nvPr/>
          </p:nvSpPr>
          <p:spPr bwMode="auto">
            <a:xfrm>
              <a:off x="6381601" y="2834837"/>
              <a:ext cx="22678" cy="2901687"/>
            </a:xfrm>
            <a:custGeom>
              <a:avLst/>
              <a:gdLst>
                <a:gd name="T0" fmla="*/ 0 w 14"/>
                <a:gd name="T1" fmla="*/ 7 h 1743"/>
                <a:gd name="T2" fmla="*/ 0 w 14"/>
                <a:gd name="T3" fmla="*/ 1736 h 1743"/>
                <a:gd name="T4" fmla="*/ 7 w 14"/>
                <a:gd name="T5" fmla="*/ 1743 h 1743"/>
                <a:gd name="T6" fmla="*/ 14 w 14"/>
                <a:gd name="T7" fmla="*/ 1736 h 1743"/>
                <a:gd name="T8" fmla="*/ 14 w 14"/>
                <a:gd name="T9" fmla="*/ 7 h 1743"/>
                <a:gd name="T10" fmla="*/ 7 w 14"/>
                <a:gd name="T11" fmla="*/ 0 h 1743"/>
                <a:gd name="T12" fmla="*/ 0 w 14"/>
                <a:gd name="T13" fmla="*/ 7 h 1743"/>
              </a:gdLst>
              <a:ahLst/>
              <a:cxnLst>
                <a:cxn ang="0">
                  <a:pos x="T0" y="T1"/>
                </a:cxn>
                <a:cxn ang="0">
                  <a:pos x="T2" y="T3"/>
                </a:cxn>
                <a:cxn ang="0">
                  <a:pos x="T4" y="T5"/>
                </a:cxn>
                <a:cxn ang="0">
                  <a:pos x="T6" y="T7"/>
                </a:cxn>
                <a:cxn ang="0">
                  <a:pos x="T8" y="T9"/>
                </a:cxn>
                <a:cxn ang="0">
                  <a:pos x="T10" y="T11"/>
                </a:cxn>
                <a:cxn ang="0">
                  <a:pos x="T12" y="T13"/>
                </a:cxn>
              </a:cxnLst>
              <a:rect l="0" t="0" r="r" b="b"/>
              <a:pathLst>
                <a:path w="14" h="1743">
                  <a:moveTo>
                    <a:pt x="0" y="7"/>
                  </a:moveTo>
                  <a:cubicBezTo>
                    <a:pt x="0" y="1736"/>
                    <a:pt x="0" y="1736"/>
                    <a:pt x="0" y="1736"/>
                  </a:cubicBezTo>
                  <a:cubicBezTo>
                    <a:pt x="0" y="1740"/>
                    <a:pt x="3" y="1743"/>
                    <a:pt x="7" y="1743"/>
                  </a:cubicBezTo>
                  <a:cubicBezTo>
                    <a:pt x="11" y="1743"/>
                    <a:pt x="14" y="1740"/>
                    <a:pt x="14" y="1736"/>
                  </a:cubicBezTo>
                  <a:cubicBezTo>
                    <a:pt x="14" y="7"/>
                    <a:pt x="14" y="7"/>
                    <a:pt x="14" y="7"/>
                  </a:cubicBezTo>
                  <a:cubicBezTo>
                    <a:pt x="14" y="3"/>
                    <a:pt x="11" y="0"/>
                    <a:pt x="7" y="0"/>
                  </a:cubicBezTo>
                  <a:cubicBezTo>
                    <a:pt x="3" y="0"/>
                    <a:pt x="0" y="3"/>
                    <a:pt x="0" y="7"/>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i$1íḓe">
              <a:extLst>
                <a:ext uri="{FF2B5EF4-FFF2-40B4-BE49-F238E27FC236}">
                  <a16:creationId xmlns:a16="http://schemas.microsoft.com/office/drawing/2014/main" id="{3B09A03D-2B59-4962-BE0D-77C56E6AC432}"/>
                </a:ext>
              </a:extLst>
            </p:cNvPr>
            <p:cNvSpPr/>
            <p:nvPr/>
          </p:nvSpPr>
          <p:spPr bwMode="auto">
            <a:xfrm>
              <a:off x="5788737" y="2834837"/>
              <a:ext cx="22678" cy="2901687"/>
            </a:xfrm>
            <a:custGeom>
              <a:avLst/>
              <a:gdLst>
                <a:gd name="T0" fmla="*/ 0 w 14"/>
                <a:gd name="T1" fmla="*/ 7 h 1743"/>
                <a:gd name="T2" fmla="*/ 0 w 14"/>
                <a:gd name="T3" fmla="*/ 1736 h 1743"/>
                <a:gd name="T4" fmla="*/ 7 w 14"/>
                <a:gd name="T5" fmla="*/ 1743 h 1743"/>
                <a:gd name="T6" fmla="*/ 14 w 14"/>
                <a:gd name="T7" fmla="*/ 1736 h 1743"/>
                <a:gd name="T8" fmla="*/ 14 w 14"/>
                <a:gd name="T9" fmla="*/ 7 h 1743"/>
                <a:gd name="T10" fmla="*/ 7 w 14"/>
                <a:gd name="T11" fmla="*/ 0 h 1743"/>
                <a:gd name="T12" fmla="*/ 0 w 14"/>
                <a:gd name="T13" fmla="*/ 7 h 1743"/>
              </a:gdLst>
              <a:ahLst/>
              <a:cxnLst>
                <a:cxn ang="0">
                  <a:pos x="T0" y="T1"/>
                </a:cxn>
                <a:cxn ang="0">
                  <a:pos x="T2" y="T3"/>
                </a:cxn>
                <a:cxn ang="0">
                  <a:pos x="T4" y="T5"/>
                </a:cxn>
                <a:cxn ang="0">
                  <a:pos x="T6" y="T7"/>
                </a:cxn>
                <a:cxn ang="0">
                  <a:pos x="T8" y="T9"/>
                </a:cxn>
                <a:cxn ang="0">
                  <a:pos x="T10" y="T11"/>
                </a:cxn>
                <a:cxn ang="0">
                  <a:pos x="T12" y="T13"/>
                </a:cxn>
              </a:cxnLst>
              <a:rect l="0" t="0" r="r" b="b"/>
              <a:pathLst>
                <a:path w="14" h="1743">
                  <a:moveTo>
                    <a:pt x="0" y="7"/>
                  </a:moveTo>
                  <a:cubicBezTo>
                    <a:pt x="0" y="1736"/>
                    <a:pt x="0" y="1736"/>
                    <a:pt x="0" y="1736"/>
                  </a:cubicBezTo>
                  <a:cubicBezTo>
                    <a:pt x="0" y="1740"/>
                    <a:pt x="3" y="1743"/>
                    <a:pt x="7" y="1743"/>
                  </a:cubicBezTo>
                  <a:cubicBezTo>
                    <a:pt x="11" y="1743"/>
                    <a:pt x="14" y="1740"/>
                    <a:pt x="14" y="1736"/>
                  </a:cubicBezTo>
                  <a:cubicBezTo>
                    <a:pt x="14" y="7"/>
                    <a:pt x="14" y="7"/>
                    <a:pt x="14" y="7"/>
                  </a:cubicBezTo>
                  <a:cubicBezTo>
                    <a:pt x="14" y="3"/>
                    <a:pt x="11" y="0"/>
                    <a:pt x="7" y="0"/>
                  </a:cubicBezTo>
                  <a:cubicBezTo>
                    <a:pt x="3" y="0"/>
                    <a:pt x="0" y="3"/>
                    <a:pt x="0" y="7"/>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iṡľíḍè">
              <a:extLst>
                <a:ext uri="{FF2B5EF4-FFF2-40B4-BE49-F238E27FC236}">
                  <a16:creationId xmlns:a16="http://schemas.microsoft.com/office/drawing/2014/main" id="{EBBBB594-92E9-4156-B650-D3F6D9D50793}"/>
                </a:ext>
              </a:extLst>
            </p:cNvPr>
            <p:cNvSpPr/>
            <p:nvPr/>
          </p:nvSpPr>
          <p:spPr bwMode="auto">
            <a:xfrm>
              <a:off x="4117055" y="1660988"/>
              <a:ext cx="1992413" cy="1127414"/>
            </a:xfrm>
            <a:custGeom>
              <a:avLst/>
              <a:gdLst>
                <a:gd name="T0" fmla="*/ 248 w 1197"/>
                <a:gd name="T1" fmla="*/ 280 h 677"/>
                <a:gd name="T2" fmla="*/ 248 w 1197"/>
                <a:gd name="T3" fmla="*/ 21 h 677"/>
                <a:gd name="T4" fmla="*/ 1133 w 1197"/>
                <a:gd name="T5" fmla="*/ 639 h 677"/>
                <a:gd name="T6" fmla="*/ 10 w 1197"/>
                <a:gd name="T7" fmla="*/ 177 h 677"/>
                <a:gd name="T8" fmla="*/ 3 w 1197"/>
                <a:gd name="T9" fmla="*/ 178 h 677"/>
                <a:gd name="T10" fmla="*/ 0 w 1197"/>
                <a:gd name="T11" fmla="*/ 183 h 677"/>
                <a:gd name="T12" fmla="*/ 0 w 1197"/>
                <a:gd name="T13" fmla="*/ 363 h 677"/>
                <a:gd name="T14" fmla="*/ 7 w 1197"/>
                <a:gd name="T15" fmla="*/ 370 h 677"/>
                <a:gd name="T16" fmla="*/ 14 w 1197"/>
                <a:gd name="T17" fmla="*/ 363 h 677"/>
                <a:gd name="T18" fmla="*/ 14 w 1197"/>
                <a:gd name="T19" fmla="*/ 194 h 677"/>
                <a:gd name="T20" fmla="*/ 1186 w 1197"/>
                <a:gd name="T21" fmla="*/ 676 h 677"/>
                <a:gd name="T22" fmla="*/ 1195 w 1197"/>
                <a:gd name="T23" fmla="*/ 673 h 677"/>
                <a:gd name="T24" fmla="*/ 1193 w 1197"/>
                <a:gd name="T25" fmla="*/ 663 h 677"/>
                <a:gd name="T26" fmla="*/ 245 w 1197"/>
                <a:gd name="T27" fmla="*/ 1 h 677"/>
                <a:gd name="T28" fmla="*/ 238 w 1197"/>
                <a:gd name="T29" fmla="*/ 1 h 677"/>
                <a:gd name="T30" fmla="*/ 234 w 1197"/>
                <a:gd name="T31" fmla="*/ 7 h 677"/>
                <a:gd name="T32" fmla="*/ 234 w 1197"/>
                <a:gd name="T33" fmla="*/ 280 h 677"/>
                <a:gd name="T34" fmla="*/ 241 w 1197"/>
                <a:gd name="T35" fmla="*/ 287 h 677"/>
                <a:gd name="T36" fmla="*/ 248 w 1197"/>
                <a:gd name="T37" fmla="*/ 28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7" h="677">
                  <a:moveTo>
                    <a:pt x="248" y="280"/>
                  </a:moveTo>
                  <a:cubicBezTo>
                    <a:pt x="248" y="21"/>
                    <a:pt x="248" y="21"/>
                    <a:pt x="248" y="21"/>
                  </a:cubicBezTo>
                  <a:cubicBezTo>
                    <a:pt x="1133" y="639"/>
                    <a:pt x="1133" y="639"/>
                    <a:pt x="1133" y="639"/>
                  </a:cubicBezTo>
                  <a:cubicBezTo>
                    <a:pt x="10" y="177"/>
                    <a:pt x="10" y="177"/>
                    <a:pt x="10" y="177"/>
                  </a:cubicBezTo>
                  <a:cubicBezTo>
                    <a:pt x="7" y="176"/>
                    <a:pt x="5" y="176"/>
                    <a:pt x="3" y="178"/>
                  </a:cubicBezTo>
                  <a:cubicBezTo>
                    <a:pt x="1" y="179"/>
                    <a:pt x="0" y="181"/>
                    <a:pt x="0" y="183"/>
                  </a:cubicBezTo>
                  <a:cubicBezTo>
                    <a:pt x="0" y="363"/>
                    <a:pt x="0" y="363"/>
                    <a:pt x="0" y="363"/>
                  </a:cubicBezTo>
                  <a:cubicBezTo>
                    <a:pt x="0" y="367"/>
                    <a:pt x="3" y="370"/>
                    <a:pt x="7" y="370"/>
                  </a:cubicBezTo>
                  <a:cubicBezTo>
                    <a:pt x="11" y="370"/>
                    <a:pt x="14" y="367"/>
                    <a:pt x="14" y="363"/>
                  </a:cubicBezTo>
                  <a:cubicBezTo>
                    <a:pt x="14" y="194"/>
                    <a:pt x="14" y="194"/>
                    <a:pt x="14" y="194"/>
                  </a:cubicBezTo>
                  <a:cubicBezTo>
                    <a:pt x="1186" y="676"/>
                    <a:pt x="1186" y="676"/>
                    <a:pt x="1186" y="676"/>
                  </a:cubicBezTo>
                  <a:cubicBezTo>
                    <a:pt x="1190" y="677"/>
                    <a:pt x="1194" y="676"/>
                    <a:pt x="1195" y="673"/>
                  </a:cubicBezTo>
                  <a:cubicBezTo>
                    <a:pt x="1197" y="669"/>
                    <a:pt x="1196" y="666"/>
                    <a:pt x="1193" y="663"/>
                  </a:cubicBezTo>
                  <a:cubicBezTo>
                    <a:pt x="245" y="1"/>
                    <a:pt x="245" y="1"/>
                    <a:pt x="245" y="1"/>
                  </a:cubicBezTo>
                  <a:cubicBezTo>
                    <a:pt x="243" y="0"/>
                    <a:pt x="240" y="0"/>
                    <a:pt x="238" y="1"/>
                  </a:cubicBezTo>
                  <a:cubicBezTo>
                    <a:pt x="236" y="2"/>
                    <a:pt x="234" y="5"/>
                    <a:pt x="234" y="7"/>
                  </a:cubicBezTo>
                  <a:cubicBezTo>
                    <a:pt x="234" y="280"/>
                    <a:pt x="234" y="280"/>
                    <a:pt x="234" y="280"/>
                  </a:cubicBezTo>
                  <a:cubicBezTo>
                    <a:pt x="234" y="284"/>
                    <a:pt x="237" y="287"/>
                    <a:pt x="241" y="287"/>
                  </a:cubicBezTo>
                  <a:cubicBezTo>
                    <a:pt x="245" y="287"/>
                    <a:pt x="248" y="284"/>
                    <a:pt x="248" y="280"/>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í$1idé">
              <a:extLst>
                <a:ext uri="{FF2B5EF4-FFF2-40B4-BE49-F238E27FC236}">
                  <a16:creationId xmlns:a16="http://schemas.microsoft.com/office/drawing/2014/main" id="{74549D38-DD61-4912-BBF3-1BF9FA04823B}"/>
                </a:ext>
              </a:extLst>
            </p:cNvPr>
            <p:cNvSpPr/>
            <p:nvPr/>
          </p:nvSpPr>
          <p:spPr bwMode="auto">
            <a:xfrm>
              <a:off x="4874063" y="1433129"/>
              <a:ext cx="1235404" cy="1355273"/>
            </a:xfrm>
            <a:custGeom>
              <a:avLst/>
              <a:gdLst>
                <a:gd name="T0" fmla="*/ 14 w 742"/>
                <a:gd name="T1" fmla="*/ 295 h 814"/>
                <a:gd name="T2" fmla="*/ 10 w 742"/>
                <a:gd name="T3" fmla="*/ 299 h 814"/>
                <a:gd name="T4" fmla="*/ 16 w 742"/>
                <a:gd name="T5" fmla="*/ 297 h 814"/>
                <a:gd name="T6" fmla="*/ 14 w 742"/>
                <a:gd name="T7" fmla="*/ 295 h 814"/>
                <a:gd name="T8" fmla="*/ 10 w 742"/>
                <a:gd name="T9" fmla="*/ 299 h 814"/>
                <a:gd name="T10" fmla="*/ 16 w 742"/>
                <a:gd name="T11" fmla="*/ 297 h 814"/>
                <a:gd name="T12" fmla="*/ 12 w 742"/>
                <a:gd name="T13" fmla="*/ 299 h 814"/>
                <a:gd name="T14" fmla="*/ 16 w 742"/>
                <a:gd name="T15" fmla="*/ 298 h 814"/>
                <a:gd name="T16" fmla="*/ 16 w 742"/>
                <a:gd name="T17" fmla="*/ 297 h 814"/>
                <a:gd name="T18" fmla="*/ 12 w 742"/>
                <a:gd name="T19" fmla="*/ 299 h 814"/>
                <a:gd name="T20" fmla="*/ 16 w 742"/>
                <a:gd name="T21" fmla="*/ 298 h 814"/>
                <a:gd name="T22" fmla="*/ 15 w 742"/>
                <a:gd name="T23" fmla="*/ 298 h 814"/>
                <a:gd name="T24" fmla="*/ 16 w 742"/>
                <a:gd name="T25" fmla="*/ 298 h 814"/>
                <a:gd name="T26" fmla="*/ 16 w 742"/>
                <a:gd name="T27" fmla="*/ 298 h 814"/>
                <a:gd name="T28" fmla="*/ 15 w 742"/>
                <a:gd name="T29" fmla="*/ 298 h 814"/>
                <a:gd name="T30" fmla="*/ 16 w 742"/>
                <a:gd name="T31" fmla="*/ 298 h 814"/>
                <a:gd name="T32" fmla="*/ 16 w 742"/>
                <a:gd name="T33" fmla="*/ 295 h 814"/>
                <a:gd name="T34" fmla="*/ 15 w 742"/>
                <a:gd name="T35" fmla="*/ 268 h 814"/>
                <a:gd name="T36" fmla="*/ 14 w 742"/>
                <a:gd name="T37" fmla="*/ 222 h 814"/>
                <a:gd name="T38" fmla="*/ 15 w 742"/>
                <a:gd name="T39" fmla="*/ 82 h 814"/>
                <a:gd name="T40" fmla="*/ 16 w 742"/>
                <a:gd name="T41" fmla="*/ 29 h 814"/>
                <a:gd name="T42" fmla="*/ 16 w 742"/>
                <a:gd name="T43" fmla="*/ 8 h 814"/>
                <a:gd name="T44" fmla="*/ 9 w 742"/>
                <a:gd name="T45" fmla="*/ 7 h 814"/>
                <a:gd name="T46" fmla="*/ 4 w 742"/>
                <a:gd name="T47" fmla="*/ 12 h 814"/>
                <a:gd name="T48" fmla="*/ 729 w 742"/>
                <a:gd name="T49" fmla="*/ 811 h 814"/>
                <a:gd name="T50" fmla="*/ 739 w 742"/>
                <a:gd name="T51" fmla="*/ 811 h 814"/>
                <a:gd name="T52" fmla="*/ 739 w 742"/>
                <a:gd name="T53" fmla="*/ 802 h 814"/>
                <a:gd name="T54" fmla="*/ 14 w 742"/>
                <a:gd name="T55" fmla="*/ 3 h 814"/>
                <a:gd name="T56" fmla="*/ 7 w 742"/>
                <a:gd name="T57" fmla="*/ 1 h 814"/>
                <a:gd name="T58" fmla="*/ 2 w 742"/>
                <a:gd name="T59" fmla="*/ 7 h 814"/>
                <a:gd name="T60" fmla="*/ 0 w 742"/>
                <a:gd name="T61" fmla="*/ 222 h 814"/>
                <a:gd name="T62" fmla="*/ 1 w 742"/>
                <a:gd name="T63" fmla="*/ 277 h 814"/>
                <a:gd name="T64" fmla="*/ 1 w 742"/>
                <a:gd name="T65" fmla="*/ 294 h 814"/>
                <a:gd name="T66" fmla="*/ 2 w 742"/>
                <a:gd name="T67" fmla="*/ 299 h 814"/>
                <a:gd name="T68" fmla="*/ 2 w 742"/>
                <a:gd name="T69" fmla="*/ 301 h 814"/>
                <a:gd name="T70" fmla="*/ 3 w 742"/>
                <a:gd name="T71" fmla="*/ 302 h 814"/>
                <a:gd name="T72" fmla="*/ 4 w 742"/>
                <a:gd name="T73" fmla="*/ 305 h 814"/>
                <a:gd name="T74" fmla="*/ 14 w 742"/>
                <a:gd name="T75" fmla="*/ 305 h 814"/>
                <a:gd name="T76" fmla="*/ 14 w 742"/>
                <a:gd name="T77" fmla="*/ 295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2" h="814">
                  <a:moveTo>
                    <a:pt x="14" y="295"/>
                  </a:moveTo>
                  <a:cubicBezTo>
                    <a:pt x="10" y="299"/>
                    <a:pt x="10" y="299"/>
                    <a:pt x="10" y="299"/>
                  </a:cubicBezTo>
                  <a:cubicBezTo>
                    <a:pt x="16" y="297"/>
                    <a:pt x="16" y="297"/>
                    <a:pt x="16" y="297"/>
                  </a:cubicBezTo>
                  <a:cubicBezTo>
                    <a:pt x="15" y="297"/>
                    <a:pt x="15" y="296"/>
                    <a:pt x="14" y="295"/>
                  </a:cubicBezTo>
                  <a:cubicBezTo>
                    <a:pt x="10" y="299"/>
                    <a:pt x="10" y="299"/>
                    <a:pt x="10" y="299"/>
                  </a:cubicBezTo>
                  <a:cubicBezTo>
                    <a:pt x="16" y="297"/>
                    <a:pt x="16" y="297"/>
                    <a:pt x="16" y="297"/>
                  </a:cubicBezTo>
                  <a:cubicBezTo>
                    <a:pt x="12" y="299"/>
                    <a:pt x="12" y="299"/>
                    <a:pt x="12" y="299"/>
                  </a:cubicBezTo>
                  <a:cubicBezTo>
                    <a:pt x="16" y="298"/>
                    <a:pt x="16" y="298"/>
                    <a:pt x="16" y="298"/>
                  </a:cubicBezTo>
                  <a:cubicBezTo>
                    <a:pt x="16" y="297"/>
                    <a:pt x="16" y="297"/>
                    <a:pt x="16" y="297"/>
                  </a:cubicBezTo>
                  <a:cubicBezTo>
                    <a:pt x="12" y="299"/>
                    <a:pt x="12" y="299"/>
                    <a:pt x="12" y="299"/>
                  </a:cubicBezTo>
                  <a:cubicBezTo>
                    <a:pt x="16" y="298"/>
                    <a:pt x="16" y="298"/>
                    <a:pt x="16" y="298"/>
                  </a:cubicBezTo>
                  <a:cubicBezTo>
                    <a:pt x="15" y="298"/>
                    <a:pt x="15" y="298"/>
                    <a:pt x="15" y="298"/>
                  </a:cubicBezTo>
                  <a:cubicBezTo>
                    <a:pt x="16" y="298"/>
                    <a:pt x="16" y="298"/>
                    <a:pt x="16" y="298"/>
                  </a:cubicBezTo>
                  <a:cubicBezTo>
                    <a:pt x="16" y="298"/>
                    <a:pt x="16" y="298"/>
                    <a:pt x="16" y="298"/>
                  </a:cubicBezTo>
                  <a:cubicBezTo>
                    <a:pt x="15" y="298"/>
                    <a:pt x="15" y="298"/>
                    <a:pt x="15" y="298"/>
                  </a:cubicBezTo>
                  <a:cubicBezTo>
                    <a:pt x="16" y="298"/>
                    <a:pt x="16" y="298"/>
                    <a:pt x="16" y="298"/>
                  </a:cubicBezTo>
                  <a:cubicBezTo>
                    <a:pt x="16" y="297"/>
                    <a:pt x="16" y="297"/>
                    <a:pt x="16" y="295"/>
                  </a:cubicBezTo>
                  <a:cubicBezTo>
                    <a:pt x="15" y="290"/>
                    <a:pt x="15" y="281"/>
                    <a:pt x="15" y="268"/>
                  </a:cubicBezTo>
                  <a:cubicBezTo>
                    <a:pt x="14" y="255"/>
                    <a:pt x="14" y="240"/>
                    <a:pt x="14" y="222"/>
                  </a:cubicBezTo>
                  <a:cubicBezTo>
                    <a:pt x="14" y="179"/>
                    <a:pt x="15" y="125"/>
                    <a:pt x="15" y="82"/>
                  </a:cubicBezTo>
                  <a:cubicBezTo>
                    <a:pt x="16" y="61"/>
                    <a:pt x="16" y="42"/>
                    <a:pt x="16" y="29"/>
                  </a:cubicBezTo>
                  <a:cubicBezTo>
                    <a:pt x="16" y="16"/>
                    <a:pt x="16" y="8"/>
                    <a:pt x="16" y="8"/>
                  </a:cubicBezTo>
                  <a:cubicBezTo>
                    <a:pt x="9" y="7"/>
                    <a:pt x="9" y="7"/>
                    <a:pt x="9" y="7"/>
                  </a:cubicBezTo>
                  <a:cubicBezTo>
                    <a:pt x="4" y="12"/>
                    <a:pt x="4" y="12"/>
                    <a:pt x="4" y="12"/>
                  </a:cubicBezTo>
                  <a:cubicBezTo>
                    <a:pt x="729" y="811"/>
                    <a:pt x="729" y="811"/>
                    <a:pt x="729" y="811"/>
                  </a:cubicBezTo>
                  <a:cubicBezTo>
                    <a:pt x="732" y="814"/>
                    <a:pt x="736" y="814"/>
                    <a:pt x="739" y="811"/>
                  </a:cubicBezTo>
                  <a:cubicBezTo>
                    <a:pt x="742" y="809"/>
                    <a:pt x="742" y="804"/>
                    <a:pt x="739" y="802"/>
                  </a:cubicBezTo>
                  <a:cubicBezTo>
                    <a:pt x="14" y="3"/>
                    <a:pt x="14" y="3"/>
                    <a:pt x="14" y="3"/>
                  </a:cubicBezTo>
                  <a:cubicBezTo>
                    <a:pt x="13" y="1"/>
                    <a:pt x="9" y="0"/>
                    <a:pt x="7" y="1"/>
                  </a:cubicBezTo>
                  <a:cubicBezTo>
                    <a:pt x="4" y="2"/>
                    <a:pt x="2" y="4"/>
                    <a:pt x="2" y="7"/>
                  </a:cubicBezTo>
                  <a:cubicBezTo>
                    <a:pt x="2" y="7"/>
                    <a:pt x="0" y="135"/>
                    <a:pt x="0" y="222"/>
                  </a:cubicBezTo>
                  <a:cubicBezTo>
                    <a:pt x="0" y="244"/>
                    <a:pt x="0" y="263"/>
                    <a:pt x="1" y="277"/>
                  </a:cubicBezTo>
                  <a:cubicBezTo>
                    <a:pt x="1" y="284"/>
                    <a:pt x="1" y="290"/>
                    <a:pt x="1" y="294"/>
                  </a:cubicBezTo>
                  <a:cubicBezTo>
                    <a:pt x="1" y="296"/>
                    <a:pt x="2" y="297"/>
                    <a:pt x="2" y="299"/>
                  </a:cubicBezTo>
                  <a:cubicBezTo>
                    <a:pt x="2" y="300"/>
                    <a:pt x="2" y="300"/>
                    <a:pt x="2" y="301"/>
                  </a:cubicBezTo>
                  <a:cubicBezTo>
                    <a:pt x="2" y="301"/>
                    <a:pt x="2" y="302"/>
                    <a:pt x="3" y="302"/>
                  </a:cubicBezTo>
                  <a:cubicBezTo>
                    <a:pt x="3" y="303"/>
                    <a:pt x="3" y="304"/>
                    <a:pt x="4" y="305"/>
                  </a:cubicBezTo>
                  <a:cubicBezTo>
                    <a:pt x="7" y="308"/>
                    <a:pt x="12" y="308"/>
                    <a:pt x="14" y="305"/>
                  </a:cubicBezTo>
                  <a:cubicBezTo>
                    <a:pt x="17" y="302"/>
                    <a:pt x="17" y="298"/>
                    <a:pt x="14" y="295"/>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íṧļiḍé">
              <a:extLst>
                <a:ext uri="{FF2B5EF4-FFF2-40B4-BE49-F238E27FC236}">
                  <a16:creationId xmlns:a16="http://schemas.microsoft.com/office/drawing/2014/main" id="{83BAED85-6843-44A0-80A2-5FE000FCED29}"/>
                </a:ext>
              </a:extLst>
            </p:cNvPr>
            <p:cNvSpPr/>
            <p:nvPr/>
          </p:nvSpPr>
          <p:spPr bwMode="auto">
            <a:xfrm>
              <a:off x="6083549" y="1660988"/>
              <a:ext cx="1992413" cy="1127414"/>
            </a:xfrm>
            <a:custGeom>
              <a:avLst/>
              <a:gdLst>
                <a:gd name="T0" fmla="*/ 963 w 1197"/>
                <a:gd name="T1" fmla="*/ 280 h 677"/>
                <a:gd name="T2" fmla="*/ 963 w 1197"/>
                <a:gd name="T3" fmla="*/ 7 h 677"/>
                <a:gd name="T4" fmla="*/ 959 w 1197"/>
                <a:gd name="T5" fmla="*/ 1 h 677"/>
                <a:gd name="T6" fmla="*/ 952 w 1197"/>
                <a:gd name="T7" fmla="*/ 1 h 677"/>
                <a:gd name="T8" fmla="*/ 4 w 1197"/>
                <a:gd name="T9" fmla="*/ 663 h 677"/>
                <a:gd name="T10" fmla="*/ 2 w 1197"/>
                <a:gd name="T11" fmla="*/ 673 h 677"/>
                <a:gd name="T12" fmla="*/ 11 w 1197"/>
                <a:gd name="T13" fmla="*/ 676 h 677"/>
                <a:gd name="T14" fmla="*/ 1183 w 1197"/>
                <a:gd name="T15" fmla="*/ 194 h 677"/>
                <a:gd name="T16" fmla="*/ 1183 w 1197"/>
                <a:gd name="T17" fmla="*/ 363 h 677"/>
                <a:gd name="T18" fmla="*/ 1190 w 1197"/>
                <a:gd name="T19" fmla="*/ 370 h 677"/>
                <a:gd name="T20" fmla="*/ 1197 w 1197"/>
                <a:gd name="T21" fmla="*/ 363 h 677"/>
                <a:gd name="T22" fmla="*/ 1197 w 1197"/>
                <a:gd name="T23" fmla="*/ 183 h 677"/>
                <a:gd name="T24" fmla="*/ 1194 w 1197"/>
                <a:gd name="T25" fmla="*/ 178 h 677"/>
                <a:gd name="T26" fmla="*/ 1188 w 1197"/>
                <a:gd name="T27" fmla="*/ 177 h 677"/>
                <a:gd name="T28" fmla="*/ 64 w 1197"/>
                <a:gd name="T29" fmla="*/ 639 h 677"/>
                <a:gd name="T30" fmla="*/ 949 w 1197"/>
                <a:gd name="T31" fmla="*/ 21 h 677"/>
                <a:gd name="T32" fmla="*/ 949 w 1197"/>
                <a:gd name="T33" fmla="*/ 280 h 677"/>
                <a:gd name="T34" fmla="*/ 956 w 1197"/>
                <a:gd name="T35" fmla="*/ 287 h 677"/>
                <a:gd name="T36" fmla="*/ 963 w 1197"/>
                <a:gd name="T37" fmla="*/ 28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7" h="677">
                  <a:moveTo>
                    <a:pt x="963" y="280"/>
                  </a:moveTo>
                  <a:cubicBezTo>
                    <a:pt x="963" y="7"/>
                    <a:pt x="963" y="7"/>
                    <a:pt x="963" y="7"/>
                  </a:cubicBezTo>
                  <a:cubicBezTo>
                    <a:pt x="963" y="5"/>
                    <a:pt x="962" y="2"/>
                    <a:pt x="959" y="1"/>
                  </a:cubicBezTo>
                  <a:cubicBezTo>
                    <a:pt x="957" y="0"/>
                    <a:pt x="954" y="0"/>
                    <a:pt x="952" y="1"/>
                  </a:cubicBezTo>
                  <a:cubicBezTo>
                    <a:pt x="4" y="663"/>
                    <a:pt x="4" y="663"/>
                    <a:pt x="4" y="663"/>
                  </a:cubicBezTo>
                  <a:cubicBezTo>
                    <a:pt x="1" y="666"/>
                    <a:pt x="0" y="669"/>
                    <a:pt x="2" y="673"/>
                  </a:cubicBezTo>
                  <a:cubicBezTo>
                    <a:pt x="4" y="676"/>
                    <a:pt x="7" y="677"/>
                    <a:pt x="11" y="676"/>
                  </a:cubicBezTo>
                  <a:cubicBezTo>
                    <a:pt x="1183" y="194"/>
                    <a:pt x="1183" y="194"/>
                    <a:pt x="1183" y="194"/>
                  </a:cubicBezTo>
                  <a:cubicBezTo>
                    <a:pt x="1183" y="363"/>
                    <a:pt x="1183" y="363"/>
                    <a:pt x="1183" y="363"/>
                  </a:cubicBezTo>
                  <a:cubicBezTo>
                    <a:pt x="1183" y="367"/>
                    <a:pt x="1186" y="370"/>
                    <a:pt x="1190" y="370"/>
                  </a:cubicBezTo>
                  <a:cubicBezTo>
                    <a:pt x="1194" y="370"/>
                    <a:pt x="1197" y="367"/>
                    <a:pt x="1197" y="363"/>
                  </a:cubicBezTo>
                  <a:cubicBezTo>
                    <a:pt x="1197" y="183"/>
                    <a:pt x="1197" y="183"/>
                    <a:pt x="1197" y="183"/>
                  </a:cubicBezTo>
                  <a:cubicBezTo>
                    <a:pt x="1197" y="181"/>
                    <a:pt x="1196" y="179"/>
                    <a:pt x="1194" y="178"/>
                  </a:cubicBezTo>
                  <a:cubicBezTo>
                    <a:pt x="1192" y="176"/>
                    <a:pt x="1190" y="176"/>
                    <a:pt x="1188" y="177"/>
                  </a:cubicBezTo>
                  <a:cubicBezTo>
                    <a:pt x="64" y="639"/>
                    <a:pt x="64" y="639"/>
                    <a:pt x="64" y="639"/>
                  </a:cubicBezTo>
                  <a:cubicBezTo>
                    <a:pt x="949" y="21"/>
                    <a:pt x="949" y="21"/>
                    <a:pt x="949" y="21"/>
                  </a:cubicBezTo>
                  <a:cubicBezTo>
                    <a:pt x="949" y="280"/>
                    <a:pt x="949" y="280"/>
                    <a:pt x="949" y="280"/>
                  </a:cubicBezTo>
                  <a:cubicBezTo>
                    <a:pt x="949" y="284"/>
                    <a:pt x="952" y="287"/>
                    <a:pt x="956" y="287"/>
                  </a:cubicBezTo>
                  <a:cubicBezTo>
                    <a:pt x="960" y="287"/>
                    <a:pt x="963" y="284"/>
                    <a:pt x="963" y="280"/>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îṩḷïḍe">
              <a:extLst>
                <a:ext uri="{FF2B5EF4-FFF2-40B4-BE49-F238E27FC236}">
                  <a16:creationId xmlns:a16="http://schemas.microsoft.com/office/drawing/2014/main" id="{150D46F5-F32A-4782-9B2E-7359F132B7C1}"/>
                </a:ext>
              </a:extLst>
            </p:cNvPr>
            <p:cNvSpPr/>
            <p:nvPr/>
          </p:nvSpPr>
          <p:spPr bwMode="auto">
            <a:xfrm>
              <a:off x="6083549" y="1433129"/>
              <a:ext cx="1235404" cy="1355273"/>
            </a:xfrm>
            <a:custGeom>
              <a:avLst/>
              <a:gdLst>
                <a:gd name="T0" fmla="*/ 738 w 742"/>
                <a:gd name="T1" fmla="*/ 305 h 814"/>
                <a:gd name="T2" fmla="*/ 740 w 742"/>
                <a:gd name="T3" fmla="*/ 302 h 814"/>
                <a:gd name="T4" fmla="*/ 740 w 742"/>
                <a:gd name="T5" fmla="*/ 300 h 814"/>
                <a:gd name="T6" fmla="*/ 741 w 742"/>
                <a:gd name="T7" fmla="*/ 296 h 814"/>
                <a:gd name="T8" fmla="*/ 742 w 742"/>
                <a:gd name="T9" fmla="*/ 268 h 814"/>
                <a:gd name="T10" fmla="*/ 742 w 742"/>
                <a:gd name="T11" fmla="*/ 222 h 814"/>
                <a:gd name="T12" fmla="*/ 740 w 742"/>
                <a:gd name="T13" fmla="*/ 7 h 814"/>
                <a:gd name="T14" fmla="*/ 735 w 742"/>
                <a:gd name="T15" fmla="*/ 1 h 814"/>
                <a:gd name="T16" fmla="*/ 728 w 742"/>
                <a:gd name="T17" fmla="*/ 3 h 814"/>
                <a:gd name="T18" fmla="*/ 3 w 742"/>
                <a:gd name="T19" fmla="*/ 802 h 814"/>
                <a:gd name="T20" fmla="*/ 3 w 742"/>
                <a:gd name="T21" fmla="*/ 811 h 814"/>
                <a:gd name="T22" fmla="*/ 13 w 742"/>
                <a:gd name="T23" fmla="*/ 811 h 814"/>
                <a:gd name="T24" fmla="*/ 738 w 742"/>
                <a:gd name="T25" fmla="*/ 12 h 814"/>
                <a:gd name="T26" fmla="*/ 733 w 742"/>
                <a:gd name="T27" fmla="*/ 7 h 814"/>
                <a:gd name="T28" fmla="*/ 726 w 742"/>
                <a:gd name="T29" fmla="*/ 8 h 814"/>
                <a:gd name="T30" fmla="*/ 726 w 742"/>
                <a:gd name="T31" fmla="*/ 29 h 814"/>
                <a:gd name="T32" fmla="*/ 728 w 742"/>
                <a:gd name="T33" fmla="*/ 222 h 814"/>
                <a:gd name="T34" fmla="*/ 727 w 742"/>
                <a:gd name="T35" fmla="*/ 277 h 814"/>
                <a:gd name="T36" fmla="*/ 727 w 742"/>
                <a:gd name="T37" fmla="*/ 293 h 814"/>
                <a:gd name="T38" fmla="*/ 727 w 742"/>
                <a:gd name="T39" fmla="*/ 297 h 814"/>
                <a:gd name="T40" fmla="*/ 726 w 742"/>
                <a:gd name="T41" fmla="*/ 298 h 814"/>
                <a:gd name="T42" fmla="*/ 726 w 742"/>
                <a:gd name="T43" fmla="*/ 298 h 814"/>
                <a:gd name="T44" fmla="*/ 730 w 742"/>
                <a:gd name="T45" fmla="*/ 298 h 814"/>
                <a:gd name="T46" fmla="*/ 727 w 742"/>
                <a:gd name="T47" fmla="*/ 297 h 814"/>
                <a:gd name="T48" fmla="*/ 726 w 742"/>
                <a:gd name="T49" fmla="*/ 298 h 814"/>
                <a:gd name="T50" fmla="*/ 730 w 742"/>
                <a:gd name="T51" fmla="*/ 298 h 814"/>
                <a:gd name="T52" fmla="*/ 727 w 742"/>
                <a:gd name="T53" fmla="*/ 297 h 814"/>
                <a:gd name="T54" fmla="*/ 732 w 742"/>
                <a:gd name="T55" fmla="*/ 299 h 814"/>
                <a:gd name="T56" fmla="*/ 728 w 742"/>
                <a:gd name="T57" fmla="*/ 295 h 814"/>
                <a:gd name="T58" fmla="*/ 727 w 742"/>
                <a:gd name="T59" fmla="*/ 297 h 814"/>
                <a:gd name="T60" fmla="*/ 732 w 742"/>
                <a:gd name="T61" fmla="*/ 299 h 814"/>
                <a:gd name="T62" fmla="*/ 728 w 742"/>
                <a:gd name="T63" fmla="*/ 295 h 814"/>
                <a:gd name="T64" fmla="*/ 728 w 742"/>
                <a:gd name="T65" fmla="*/ 305 h 814"/>
                <a:gd name="T66" fmla="*/ 738 w 742"/>
                <a:gd name="T67" fmla="*/ 305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2" h="814">
                  <a:moveTo>
                    <a:pt x="738" y="305"/>
                  </a:moveTo>
                  <a:cubicBezTo>
                    <a:pt x="739" y="304"/>
                    <a:pt x="739" y="303"/>
                    <a:pt x="740" y="302"/>
                  </a:cubicBezTo>
                  <a:cubicBezTo>
                    <a:pt x="740" y="301"/>
                    <a:pt x="740" y="301"/>
                    <a:pt x="740" y="300"/>
                  </a:cubicBezTo>
                  <a:cubicBezTo>
                    <a:pt x="740" y="299"/>
                    <a:pt x="741" y="297"/>
                    <a:pt x="741" y="296"/>
                  </a:cubicBezTo>
                  <a:cubicBezTo>
                    <a:pt x="741" y="290"/>
                    <a:pt x="741" y="280"/>
                    <a:pt x="742" y="268"/>
                  </a:cubicBezTo>
                  <a:cubicBezTo>
                    <a:pt x="742" y="255"/>
                    <a:pt x="742" y="239"/>
                    <a:pt x="742" y="222"/>
                  </a:cubicBezTo>
                  <a:cubicBezTo>
                    <a:pt x="742" y="135"/>
                    <a:pt x="740" y="7"/>
                    <a:pt x="740" y="7"/>
                  </a:cubicBezTo>
                  <a:cubicBezTo>
                    <a:pt x="740" y="4"/>
                    <a:pt x="738" y="2"/>
                    <a:pt x="735" y="1"/>
                  </a:cubicBezTo>
                  <a:cubicBezTo>
                    <a:pt x="733" y="0"/>
                    <a:pt x="730" y="1"/>
                    <a:pt x="728" y="3"/>
                  </a:cubicBezTo>
                  <a:cubicBezTo>
                    <a:pt x="3" y="802"/>
                    <a:pt x="3" y="802"/>
                    <a:pt x="3" y="802"/>
                  </a:cubicBezTo>
                  <a:cubicBezTo>
                    <a:pt x="0" y="804"/>
                    <a:pt x="1" y="809"/>
                    <a:pt x="3" y="811"/>
                  </a:cubicBezTo>
                  <a:cubicBezTo>
                    <a:pt x="6" y="814"/>
                    <a:pt x="11" y="814"/>
                    <a:pt x="13" y="811"/>
                  </a:cubicBezTo>
                  <a:cubicBezTo>
                    <a:pt x="738" y="12"/>
                    <a:pt x="738" y="12"/>
                    <a:pt x="738" y="12"/>
                  </a:cubicBezTo>
                  <a:cubicBezTo>
                    <a:pt x="733" y="7"/>
                    <a:pt x="733" y="7"/>
                    <a:pt x="733" y="7"/>
                  </a:cubicBezTo>
                  <a:cubicBezTo>
                    <a:pt x="726" y="8"/>
                    <a:pt x="726" y="8"/>
                    <a:pt x="726" y="8"/>
                  </a:cubicBezTo>
                  <a:cubicBezTo>
                    <a:pt x="726" y="8"/>
                    <a:pt x="726" y="16"/>
                    <a:pt x="726" y="29"/>
                  </a:cubicBezTo>
                  <a:cubicBezTo>
                    <a:pt x="727" y="69"/>
                    <a:pt x="728" y="157"/>
                    <a:pt x="728" y="222"/>
                  </a:cubicBezTo>
                  <a:cubicBezTo>
                    <a:pt x="728" y="244"/>
                    <a:pt x="728" y="263"/>
                    <a:pt x="727" y="277"/>
                  </a:cubicBezTo>
                  <a:cubicBezTo>
                    <a:pt x="727" y="283"/>
                    <a:pt x="727" y="289"/>
                    <a:pt x="727" y="293"/>
                  </a:cubicBezTo>
                  <a:cubicBezTo>
                    <a:pt x="727" y="295"/>
                    <a:pt x="727" y="296"/>
                    <a:pt x="727" y="297"/>
                  </a:cubicBezTo>
                  <a:cubicBezTo>
                    <a:pt x="726" y="298"/>
                    <a:pt x="726" y="298"/>
                    <a:pt x="726" y="298"/>
                  </a:cubicBezTo>
                  <a:cubicBezTo>
                    <a:pt x="726" y="298"/>
                    <a:pt x="726" y="298"/>
                    <a:pt x="726" y="298"/>
                  </a:cubicBezTo>
                  <a:cubicBezTo>
                    <a:pt x="730" y="298"/>
                    <a:pt x="730" y="298"/>
                    <a:pt x="730" y="298"/>
                  </a:cubicBezTo>
                  <a:cubicBezTo>
                    <a:pt x="727" y="297"/>
                    <a:pt x="727" y="297"/>
                    <a:pt x="727" y="297"/>
                  </a:cubicBezTo>
                  <a:cubicBezTo>
                    <a:pt x="726" y="298"/>
                    <a:pt x="726" y="298"/>
                    <a:pt x="726" y="298"/>
                  </a:cubicBezTo>
                  <a:cubicBezTo>
                    <a:pt x="730" y="298"/>
                    <a:pt x="730" y="298"/>
                    <a:pt x="730" y="298"/>
                  </a:cubicBezTo>
                  <a:cubicBezTo>
                    <a:pt x="727" y="297"/>
                    <a:pt x="727" y="297"/>
                    <a:pt x="727" y="297"/>
                  </a:cubicBezTo>
                  <a:cubicBezTo>
                    <a:pt x="732" y="299"/>
                    <a:pt x="732" y="299"/>
                    <a:pt x="732" y="299"/>
                  </a:cubicBezTo>
                  <a:cubicBezTo>
                    <a:pt x="728" y="295"/>
                    <a:pt x="728" y="295"/>
                    <a:pt x="728" y="295"/>
                  </a:cubicBezTo>
                  <a:cubicBezTo>
                    <a:pt x="727" y="296"/>
                    <a:pt x="727" y="297"/>
                    <a:pt x="727" y="297"/>
                  </a:cubicBezTo>
                  <a:cubicBezTo>
                    <a:pt x="732" y="299"/>
                    <a:pt x="732" y="299"/>
                    <a:pt x="732" y="299"/>
                  </a:cubicBezTo>
                  <a:cubicBezTo>
                    <a:pt x="728" y="295"/>
                    <a:pt x="728" y="295"/>
                    <a:pt x="728" y="295"/>
                  </a:cubicBezTo>
                  <a:cubicBezTo>
                    <a:pt x="725" y="298"/>
                    <a:pt x="725" y="302"/>
                    <a:pt x="728" y="305"/>
                  </a:cubicBezTo>
                  <a:cubicBezTo>
                    <a:pt x="731" y="308"/>
                    <a:pt x="735" y="308"/>
                    <a:pt x="738" y="305"/>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extLst>
      <p:ext uri="{BB962C8B-B14F-4D97-AF65-F5344CB8AC3E}">
        <p14:creationId xmlns:p14="http://schemas.microsoft.com/office/powerpoint/2010/main" val="15838317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684322" y="1094151"/>
            <a:ext cx="4819650" cy="2447925"/>
          </a:xfrm>
          <a:prstGeom prst="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4.2 </a:t>
            </a:r>
            <a:r>
              <a:rPr lang="zh-CN" altLang="en-US" dirty="0"/>
              <a:t>根轨迹的</a:t>
            </a:r>
            <a:r>
              <a:rPr lang="zh-CN" altLang="en-US" dirty="0" smtClean="0"/>
              <a:t>绘制</a:t>
            </a:r>
            <a:endParaRPr lang="zh-CN" altLang="en-US" dirty="0"/>
          </a:p>
        </p:txBody>
      </p:sp>
      <p:sp>
        <p:nvSpPr>
          <p:cNvPr id="3" name="矩形 2"/>
          <p:cNvSpPr/>
          <p:nvPr/>
        </p:nvSpPr>
        <p:spPr>
          <a:xfrm>
            <a:off x="1684322" y="3975463"/>
            <a:ext cx="8491537" cy="2519363"/>
          </a:xfrm>
          <a:prstGeom prst="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aphicFrame>
        <p:nvGraphicFramePr>
          <p:cNvPr id="4" name="Object 2"/>
          <p:cNvGraphicFramePr>
            <a:graphicFrameLocks noChangeAspect="1"/>
          </p:cNvGraphicFramePr>
          <p:nvPr>
            <p:extLst>
              <p:ext uri="{D42A27DB-BD31-4B8C-83A1-F6EECF244321}">
                <p14:modId xmlns:p14="http://schemas.microsoft.com/office/powerpoint/2010/main" val="4090069416"/>
              </p:ext>
            </p:extLst>
          </p:nvPr>
        </p:nvGraphicFramePr>
        <p:xfrm>
          <a:off x="4950445" y="5342301"/>
          <a:ext cx="3529012" cy="781050"/>
        </p:xfrm>
        <a:graphic>
          <a:graphicData uri="http://schemas.openxmlformats.org/presentationml/2006/ole">
            <mc:AlternateContent xmlns:mc="http://schemas.openxmlformats.org/markup-compatibility/2006">
              <mc:Choice xmlns:v="urn:schemas-microsoft-com:vml" Requires="v">
                <p:oleObj spid="_x0000_s13482" name="公式" r:id="rId3" imgW="1892160" imgH="419040" progId="Equations">
                  <p:embed/>
                </p:oleObj>
              </mc:Choice>
              <mc:Fallback>
                <p:oleObj name="公式" r:id="rId3" imgW="1892160" imgH="419040" progId="Equations">
                  <p:embed/>
                  <p:pic>
                    <p:nvPicPr>
                      <p:cNvPr id="1229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0445" y="5342301"/>
                        <a:ext cx="3529012" cy="781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11"/>
          <p:cNvGraphicFramePr>
            <a:graphicFrameLocks noChangeAspect="1"/>
          </p:cNvGraphicFramePr>
          <p:nvPr>
            <p:extLst>
              <p:ext uri="{D42A27DB-BD31-4B8C-83A1-F6EECF244321}">
                <p14:modId xmlns:p14="http://schemas.microsoft.com/office/powerpoint/2010/main" val="1076650399"/>
              </p:ext>
            </p:extLst>
          </p:nvPr>
        </p:nvGraphicFramePr>
        <p:xfrm>
          <a:off x="5021882" y="3975463"/>
          <a:ext cx="1663700" cy="1397000"/>
        </p:xfrm>
        <a:graphic>
          <a:graphicData uri="http://schemas.openxmlformats.org/presentationml/2006/ole">
            <mc:AlternateContent xmlns:mc="http://schemas.openxmlformats.org/markup-compatibility/2006">
              <mc:Choice xmlns:v="urn:schemas-microsoft-com:vml" Requires="v">
                <p:oleObj spid="_x0000_s13483" name="公式" r:id="rId5" imgW="787320" imgH="799920" progId="Equations">
                  <p:embed/>
                </p:oleObj>
              </mc:Choice>
              <mc:Fallback>
                <p:oleObj name="公式" r:id="rId5" imgW="787320" imgH="799920" progId="Equations">
                  <p:embed/>
                  <p:pic>
                    <p:nvPicPr>
                      <p:cNvPr id="12291"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21882" y="3975463"/>
                        <a:ext cx="1663700" cy="1397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 name="TextBox 18"/>
          <p:cNvSpPr txBox="1">
            <a:spLocks noChangeArrowheads="1"/>
          </p:cNvSpPr>
          <p:nvPr/>
        </p:nvSpPr>
        <p:spPr bwMode="auto">
          <a:xfrm>
            <a:off x="5508610" y="6063026"/>
            <a:ext cx="2808287"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1600" b="1" dirty="0">
                <a:solidFill>
                  <a:srgbClr val="C00000"/>
                </a:solidFill>
                <a:latin typeface="+mj-ea"/>
                <a:ea typeface="+mj-ea"/>
              </a:rPr>
              <a:t>(180</a:t>
            </a:r>
            <a:r>
              <a:rPr lang="en-US" altLang="zh-CN" sz="1600" b="1" baseline="30000" dirty="0">
                <a:solidFill>
                  <a:srgbClr val="C00000"/>
                </a:solidFill>
                <a:latin typeface="+mj-ea"/>
                <a:ea typeface="+mj-ea"/>
              </a:rPr>
              <a:t>0</a:t>
            </a:r>
            <a:r>
              <a:rPr lang="en-US" altLang="zh-CN" sz="1600" b="1" dirty="0">
                <a:solidFill>
                  <a:srgbClr val="C00000"/>
                </a:solidFill>
                <a:latin typeface="+mj-ea"/>
                <a:ea typeface="+mj-ea"/>
              </a:rPr>
              <a:t>)</a:t>
            </a:r>
            <a:r>
              <a:rPr lang="zh-CN" altLang="en-US" sz="1600" b="1" dirty="0">
                <a:solidFill>
                  <a:srgbClr val="C00000"/>
                </a:solidFill>
                <a:latin typeface="+mj-ea"/>
                <a:ea typeface="+mj-ea"/>
              </a:rPr>
              <a:t>根轨迹的条件</a:t>
            </a:r>
          </a:p>
        </p:txBody>
      </p:sp>
      <p:sp>
        <p:nvSpPr>
          <p:cNvPr id="7" name="TextBox 18"/>
          <p:cNvSpPr txBox="1">
            <a:spLocks noChangeArrowheads="1"/>
          </p:cNvSpPr>
          <p:nvPr/>
        </p:nvSpPr>
        <p:spPr bwMode="auto">
          <a:xfrm>
            <a:off x="3078782" y="4478701"/>
            <a:ext cx="14763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600" dirty="0">
                <a:latin typeface="+mn-ea"/>
                <a:ea typeface="+mn-ea"/>
              </a:rPr>
              <a:t>幅值条件</a:t>
            </a:r>
          </a:p>
        </p:txBody>
      </p:sp>
      <p:sp>
        <p:nvSpPr>
          <p:cNvPr id="8" name="TextBox 18"/>
          <p:cNvSpPr txBox="1">
            <a:spLocks noChangeArrowheads="1"/>
          </p:cNvSpPr>
          <p:nvPr/>
        </p:nvSpPr>
        <p:spPr bwMode="auto">
          <a:xfrm>
            <a:off x="3150220" y="5486763"/>
            <a:ext cx="1295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600">
                <a:latin typeface="+mn-ea"/>
                <a:ea typeface="+mn-ea"/>
              </a:rPr>
              <a:t>相角条件</a:t>
            </a:r>
          </a:p>
        </p:txBody>
      </p:sp>
      <p:graphicFrame>
        <p:nvGraphicFramePr>
          <p:cNvPr id="9" name="Object 4"/>
          <p:cNvGraphicFramePr>
            <a:graphicFrameLocks noChangeAspect="1"/>
          </p:cNvGraphicFramePr>
          <p:nvPr>
            <p:extLst>
              <p:ext uri="{D42A27DB-BD31-4B8C-83A1-F6EECF244321}">
                <p14:modId xmlns:p14="http://schemas.microsoft.com/office/powerpoint/2010/main" val="3151199117"/>
              </p:ext>
            </p:extLst>
          </p:nvPr>
        </p:nvGraphicFramePr>
        <p:xfrm>
          <a:off x="7614270" y="6178913"/>
          <a:ext cx="1481137" cy="315913"/>
        </p:xfrm>
        <a:graphic>
          <a:graphicData uri="http://schemas.openxmlformats.org/presentationml/2006/ole">
            <mc:AlternateContent xmlns:mc="http://schemas.openxmlformats.org/markup-compatibility/2006">
              <mc:Choice xmlns:v="urn:schemas-microsoft-com:vml" Requires="v">
                <p:oleObj spid="_x0000_s13484" name="公式" r:id="rId7" imgW="838080" imgH="177480" progId="Equations">
                  <p:embed/>
                </p:oleObj>
              </mc:Choice>
              <mc:Fallback>
                <p:oleObj name="公式" r:id="rId7" imgW="838080" imgH="177480" progId="Equations">
                  <p:embed/>
                  <p:pic>
                    <p:nvPicPr>
                      <p:cNvPr id="12292"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14270" y="6178913"/>
                        <a:ext cx="1481137" cy="315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10"/>
          <p:cNvGraphicFramePr>
            <a:graphicFrameLocks noChangeAspect="1"/>
          </p:cNvGraphicFramePr>
          <p:nvPr>
            <p:extLst>
              <p:ext uri="{D42A27DB-BD31-4B8C-83A1-F6EECF244321}">
                <p14:modId xmlns:p14="http://schemas.microsoft.com/office/powerpoint/2010/main" val="3062693208"/>
              </p:ext>
            </p:extLst>
          </p:nvPr>
        </p:nvGraphicFramePr>
        <p:xfrm>
          <a:off x="2903522" y="1094151"/>
          <a:ext cx="2447925" cy="1301750"/>
        </p:xfrm>
        <a:graphic>
          <a:graphicData uri="http://schemas.openxmlformats.org/presentationml/2006/ole">
            <mc:AlternateContent xmlns:mc="http://schemas.openxmlformats.org/markup-compatibility/2006">
              <mc:Choice xmlns:v="urn:schemas-microsoft-com:vml" Requires="v">
                <p:oleObj spid="_x0000_s13485" name="公式" r:id="rId9" imgW="1625600" imgH="863600" progId="Equation.3">
                  <p:embed/>
                </p:oleObj>
              </mc:Choice>
              <mc:Fallback>
                <p:oleObj name="公式" r:id="rId9" imgW="1625600" imgH="863600" progId="Equation.3">
                  <p:embed/>
                  <p:pic>
                    <p:nvPicPr>
                      <p:cNvPr id="12293"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03522" y="1094151"/>
                        <a:ext cx="2447925" cy="1301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 name="TextBox 18"/>
          <p:cNvSpPr txBox="1">
            <a:spLocks noChangeArrowheads="1"/>
          </p:cNvSpPr>
          <p:nvPr/>
        </p:nvSpPr>
        <p:spPr bwMode="auto">
          <a:xfrm>
            <a:off x="1956737" y="3081701"/>
            <a:ext cx="28082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600" b="1" dirty="0">
                <a:solidFill>
                  <a:srgbClr val="C00000"/>
                </a:solidFill>
                <a:latin typeface="+mj-ea"/>
                <a:ea typeface="+mj-ea"/>
              </a:rPr>
              <a:t>闭环系统的开环传递函数</a:t>
            </a:r>
          </a:p>
        </p:txBody>
      </p:sp>
      <p:sp>
        <p:nvSpPr>
          <p:cNvPr id="12" name="TextBox 18"/>
          <p:cNvSpPr txBox="1">
            <a:spLocks noChangeArrowheads="1"/>
          </p:cNvSpPr>
          <p:nvPr/>
        </p:nvSpPr>
        <p:spPr bwMode="auto">
          <a:xfrm>
            <a:off x="6956092" y="3081701"/>
            <a:ext cx="27352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600" b="1">
                <a:solidFill>
                  <a:srgbClr val="C00000"/>
                </a:solidFill>
                <a:latin typeface="+mj-ea"/>
                <a:ea typeface="+mj-ea"/>
              </a:rPr>
              <a:t>闭环系统根轨迹方程</a:t>
            </a:r>
          </a:p>
        </p:txBody>
      </p:sp>
      <p:sp>
        <p:nvSpPr>
          <p:cNvPr id="13" name="TextBox 18"/>
          <p:cNvSpPr txBox="1">
            <a:spLocks noChangeArrowheads="1"/>
          </p:cNvSpPr>
          <p:nvPr/>
        </p:nvSpPr>
        <p:spPr bwMode="auto">
          <a:xfrm>
            <a:off x="1733804" y="2414951"/>
            <a:ext cx="462570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1400" b="1" i="1" dirty="0">
                <a:solidFill>
                  <a:srgbClr val="002060"/>
                </a:solidFill>
                <a:latin typeface="+mj-ea"/>
                <a:ea typeface="+mj-ea"/>
                <a:cs typeface="Times New Roman" panose="02020603050405020304" pitchFamily="18" charset="0"/>
              </a:rPr>
              <a:t>m</a:t>
            </a:r>
            <a:r>
              <a:rPr lang="zh-CN" altLang="en-US" sz="1400" dirty="0">
                <a:solidFill>
                  <a:srgbClr val="002060"/>
                </a:solidFill>
                <a:latin typeface="+mn-ea"/>
                <a:ea typeface="+mn-ea"/>
                <a:cs typeface="Times New Roman" panose="02020603050405020304" pitchFamily="18" charset="0"/>
              </a:rPr>
              <a:t>个有界开环零点</a:t>
            </a:r>
            <a:r>
              <a:rPr lang="en-US" altLang="zh-CN" sz="1400" b="1" dirty="0">
                <a:solidFill>
                  <a:srgbClr val="002060"/>
                </a:solidFill>
                <a:latin typeface="+mj-ea"/>
                <a:ea typeface="+mj-ea"/>
                <a:cs typeface="Times New Roman" panose="02020603050405020304" pitchFamily="18" charset="0"/>
              </a:rPr>
              <a:t>(</a:t>
            </a:r>
            <a:r>
              <a:rPr lang="en-US" altLang="zh-CN" sz="1400" b="1" i="1" dirty="0">
                <a:solidFill>
                  <a:srgbClr val="002060"/>
                </a:solidFill>
                <a:latin typeface="+mj-ea"/>
                <a:ea typeface="+mj-ea"/>
                <a:cs typeface="Times New Roman" panose="02020603050405020304" pitchFamily="18" charset="0"/>
              </a:rPr>
              <a:t>s</a:t>
            </a:r>
            <a:r>
              <a:rPr lang="en-US" altLang="zh-CN" sz="1400" b="1" dirty="0">
                <a:solidFill>
                  <a:srgbClr val="002060"/>
                </a:solidFill>
                <a:latin typeface="+mj-ea"/>
                <a:ea typeface="+mj-ea"/>
                <a:cs typeface="Times New Roman" panose="02020603050405020304" pitchFamily="18" charset="0"/>
              </a:rPr>
              <a:t>=</a:t>
            </a:r>
            <a:r>
              <a:rPr lang="en-US" altLang="zh-CN" sz="1400" b="1" i="1" dirty="0">
                <a:solidFill>
                  <a:srgbClr val="002060"/>
                </a:solidFill>
                <a:latin typeface="+mj-ea"/>
                <a:ea typeface="+mj-ea"/>
                <a:cs typeface="Times New Roman" panose="02020603050405020304" pitchFamily="18" charset="0"/>
              </a:rPr>
              <a:t>-</a:t>
            </a:r>
            <a:r>
              <a:rPr lang="en-US" altLang="zh-CN" sz="1400" b="1" i="1" dirty="0" err="1">
                <a:solidFill>
                  <a:srgbClr val="002060"/>
                </a:solidFill>
                <a:latin typeface="+mj-ea"/>
                <a:ea typeface="+mj-ea"/>
                <a:cs typeface="Times New Roman" panose="02020603050405020304" pitchFamily="18" charset="0"/>
              </a:rPr>
              <a:t>z</a:t>
            </a:r>
            <a:r>
              <a:rPr lang="en-US" altLang="zh-CN" sz="1400" b="1" i="1" baseline="-25000" dirty="0" err="1">
                <a:solidFill>
                  <a:srgbClr val="002060"/>
                </a:solidFill>
                <a:latin typeface="+mj-ea"/>
                <a:ea typeface="+mj-ea"/>
                <a:cs typeface="Times New Roman" panose="02020603050405020304" pitchFamily="18" charset="0"/>
              </a:rPr>
              <a:t>i</a:t>
            </a:r>
            <a:r>
              <a:rPr lang="en-US" altLang="zh-CN" sz="1400" b="1" dirty="0">
                <a:solidFill>
                  <a:srgbClr val="002060"/>
                </a:solidFill>
                <a:latin typeface="+mj-ea"/>
                <a:ea typeface="+mj-ea"/>
                <a:cs typeface="Times New Roman" panose="02020603050405020304" pitchFamily="18" charset="0"/>
              </a:rPr>
              <a:t>)</a:t>
            </a:r>
            <a:r>
              <a:rPr lang="zh-CN" altLang="en-US" sz="1400" dirty="0">
                <a:solidFill>
                  <a:srgbClr val="002060"/>
                </a:solidFill>
                <a:latin typeface="+mn-ea"/>
                <a:ea typeface="+mn-ea"/>
                <a:cs typeface="Times New Roman" panose="02020603050405020304" pitchFamily="18" charset="0"/>
              </a:rPr>
              <a:t>，</a:t>
            </a:r>
            <a:r>
              <a:rPr lang="en-US" altLang="zh-CN" sz="1400" b="1" dirty="0">
                <a:solidFill>
                  <a:srgbClr val="002060"/>
                </a:solidFill>
                <a:latin typeface="+mj-ea"/>
                <a:ea typeface="+mj-ea"/>
                <a:cs typeface="Times New Roman" panose="02020603050405020304" pitchFamily="18" charset="0"/>
              </a:rPr>
              <a:t>(</a:t>
            </a:r>
            <a:r>
              <a:rPr lang="en-US" altLang="zh-CN" sz="1400" b="1" i="1" dirty="0">
                <a:solidFill>
                  <a:srgbClr val="002060"/>
                </a:solidFill>
                <a:latin typeface="+mj-ea"/>
                <a:ea typeface="+mj-ea"/>
                <a:cs typeface="Times New Roman" panose="02020603050405020304" pitchFamily="18" charset="0"/>
              </a:rPr>
              <a:t>n-m</a:t>
            </a:r>
            <a:r>
              <a:rPr lang="en-US" altLang="zh-CN" sz="1400" b="1" dirty="0">
                <a:solidFill>
                  <a:srgbClr val="002060"/>
                </a:solidFill>
                <a:latin typeface="+mj-ea"/>
                <a:ea typeface="+mj-ea"/>
                <a:cs typeface="Times New Roman" panose="02020603050405020304" pitchFamily="18" charset="0"/>
              </a:rPr>
              <a:t>)</a:t>
            </a:r>
            <a:r>
              <a:rPr lang="zh-CN" altLang="en-US" sz="1400" dirty="0">
                <a:solidFill>
                  <a:srgbClr val="002060"/>
                </a:solidFill>
                <a:latin typeface="+mn-ea"/>
                <a:ea typeface="+mn-ea"/>
                <a:cs typeface="Times New Roman" panose="02020603050405020304" pitchFamily="18" charset="0"/>
              </a:rPr>
              <a:t>个无穷开环零点</a:t>
            </a:r>
            <a:r>
              <a:rPr lang="en-US" altLang="zh-CN" sz="1400" b="1" dirty="0">
                <a:solidFill>
                  <a:srgbClr val="002060"/>
                </a:solidFill>
                <a:latin typeface="+mj-ea"/>
                <a:ea typeface="+mj-ea"/>
                <a:cs typeface="Times New Roman" panose="02020603050405020304" pitchFamily="18" charset="0"/>
              </a:rPr>
              <a:t>(</a:t>
            </a:r>
            <a:r>
              <a:rPr lang="en-US" altLang="zh-CN" sz="1400" b="1" i="1" dirty="0">
                <a:solidFill>
                  <a:srgbClr val="002060"/>
                </a:solidFill>
                <a:latin typeface="+mj-ea"/>
                <a:ea typeface="+mj-ea"/>
                <a:cs typeface="Times New Roman" panose="02020603050405020304" pitchFamily="18" charset="0"/>
              </a:rPr>
              <a:t>s</a:t>
            </a:r>
            <a:r>
              <a:rPr lang="en-US" altLang="zh-CN" sz="1400" b="1" dirty="0">
                <a:solidFill>
                  <a:srgbClr val="002060"/>
                </a:solidFill>
                <a:latin typeface="+mj-ea"/>
                <a:ea typeface="+mj-ea"/>
                <a:cs typeface="Times New Roman" panose="02020603050405020304" pitchFamily="18" charset="0"/>
              </a:rPr>
              <a:t>= ∞)</a:t>
            </a:r>
          </a:p>
          <a:p>
            <a:pPr eaLnBrk="1" hangingPunct="1">
              <a:lnSpc>
                <a:spcPct val="150000"/>
              </a:lnSpc>
            </a:pPr>
            <a:r>
              <a:rPr lang="en-US" altLang="zh-CN" sz="1400" b="1" i="1" dirty="0">
                <a:solidFill>
                  <a:srgbClr val="002060"/>
                </a:solidFill>
                <a:latin typeface="+mj-ea"/>
                <a:ea typeface="+mj-ea"/>
                <a:cs typeface="Times New Roman" panose="02020603050405020304" pitchFamily="18" charset="0"/>
              </a:rPr>
              <a:t>n</a:t>
            </a:r>
            <a:r>
              <a:rPr lang="zh-CN" altLang="en-US" sz="1400" dirty="0">
                <a:solidFill>
                  <a:srgbClr val="002060"/>
                </a:solidFill>
                <a:latin typeface="+mn-ea"/>
                <a:ea typeface="+mn-ea"/>
                <a:cs typeface="Times New Roman" panose="02020603050405020304" pitchFamily="18" charset="0"/>
              </a:rPr>
              <a:t>个有界开环极点</a:t>
            </a:r>
            <a:r>
              <a:rPr lang="en-US" altLang="zh-CN" sz="1400" b="1" dirty="0">
                <a:solidFill>
                  <a:srgbClr val="002060"/>
                </a:solidFill>
                <a:latin typeface="+mj-ea"/>
                <a:ea typeface="+mj-ea"/>
                <a:cs typeface="Times New Roman" panose="02020603050405020304" pitchFamily="18" charset="0"/>
              </a:rPr>
              <a:t>(</a:t>
            </a:r>
            <a:r>
              <a:rPr lang="en-US" altLang="zh-CN" sz="1400" b="1" i="1" dirty="0">
                <a:solidFill>
                  <a:srgbClr val="002060"/>
                </a:solidFill>
                <a:latin typeface="+mj-ea"/>
                <a:ea typeface="+mj-ea"/>
                <a:cs typeface="Times New Roman" panose="02020603050405020304" pitchFamily="18" charset="0"/>
              </a:rPr>
              <a:t>s</a:t>
            </a:r>
            <a:r>
              <a:rPr lang="en-US" altLang="zh-CN" sz="1400" b="1" dirty="0">
                <a:solidFill>
                  <a:srgbClr val="002060"/>
                </a:solidFill>
                <a:latin typeface="+mj-ea"/>
                <a:ea typeface="+mj-ea"/>
                <a:cs typeface="Times New Roman" panose="02020603050405020304" pitchFamily="18" charset="0"/>
              </a:rPr>
              <a:t>=</a:t>
            </a:r>
            <a:r>
              <a:rPr lang="en-US" altLang="zh-CN" sz="1400" b="1" i="1" dirty="0">
                <a:solidFill>
                  <a:srgbClr val="002060"/>
                </a:solidFill>
                <a:latin typeface="+mj-ea"/>
                <a:ea typeface="+mj-ea"/>
                <a:cs typeface="Times New Roman" panose="02020603050405020304" pitchFamily="18" charset="0"/>
              </a:rPr>
              <a:t>-</a:t>
            </a:r>
            <a:r>
              <a:rPr lang="en-US" altLang="zh-CN" sz="1400" b="1" i="1" dirty="0" err="1">
                <a:solidFill>
                  <a:srgbClr val="002060"/>
                </a:solidFill>
                <a:latin typeface="+mj-ea"/>
                <a:ea typeface="+mj-ea"/>
                <a:cs typeface="Times New Roman" panose="02020603050405020304" pitchFamily="18" charset="0"/>
              </a:rPr>
              <a:t>p</a:t>
            </a:r>
            <a:r>
              <a:rPr lang="en-US" altLang="zh-CN" sz="1400" b="1" i="1" baseline="-25000" dirty="0" err="1">
                <a:solidFill>
                  <a:srgbClr val="002060"/>
                </a:solidFill>
                <a:latin typeface="+mj-ea"/>
                <a:ea typeface="+mj-ea"/>
                <a:cs typeface="Times New Roman" panose="02020603050405020304" pitchFamily="18" charset="0"/>
              </a:rPr>
              <a:t>j</a:t>
            </a:r>
            <a:r>
              <a:rPr lang="en-US" altLang="zh-CN" sz="1400" b="1" dirty="0">
                <a:solidFill>
                  <a:srgbClr val="002060"/>
                </a:solidFill>
                <a:latin typeface="+mj-ea"/>
                <a:ea typeface="+mj-ea"/>
                <a:cs typeface="Times New Roman" panose="02020603050405020304" pitchFamily="18" charset="0"/>
              </a:rPr>
              <a:t>)</a:t>
            </a:r>
            <a:endParaRPr lang="zh-CN" altLang="en-US" sz="1400" b="1" dirty="0">
              <a:solidFill>
                <a:srgbClr val="002060"/>
              </a:solidFill>
              <a:latin typeface="+mj-ea"/>
              <a:ea typeface="+mj-ea"/>
              <a:cs typeface="Times New Roman" panose="02020603050405020304" pitchFamily="18" charset="0"/>
            </a:endParaRPr>
          </a:p>
        </p:txBody>
      </p:sp>
      <p:graphicFrame>
        <p:nvGraphicFramePr>
          <p:cNvPr id="14" name="Object 5"/>
          <p:cNvGraphicFramePr>
            <a:graphicFrameLocks noChangeAspect="1"/>
          </p:cNvGraphicFramePr>
          <p:nvPr>
            <p:extLst>
              <p:ext uri="{D42A27DB-BD31-4B8C-83A1-F6EECF244321}">
                <p14:modId xmlns:p14="http://schemas.microsoft.com/office/powerpoint/2010/main" val="1991821341"/>
              </p:ext>
            </p:extLst>
          </p:nvPr>
        </p:nvGraphicFramePr>
        <p:xfrm>
          <a:off x="4591568" y="3172665"/>
          <a:ext cx="1500073" cy="315436"/>
        </p:xfrm>
        <a:graphic>
          <a:graphicData uri="http://schemas.openxmlformats.org/presentationml/2006/ole">
            <mc:AlternateContent xmlns:mc="http://schemas.openxmlformats.org/markup-compatibility/2006">
              <mc:Choice xmlns:v="urn:schemas-microsoft-com:vml" Requires="v">
                <p:oleObj spid="_x0000_s13486" name="公式" r:id="rId11" imgW="838080" imgH="177480" progId="Equations">
                  <p:embed/>
                </p:oleObj>
              </mc:Choice>
              <mc:Fallback>
                <p:oleObj name="公式" r:id="rId11" imgW="838080" imgH="177480" progId="Equations">
                  <p:embed/>
                  <p:pic>
                    <p:nvPicPr>
                      <p:cNvPr id="12294" name="Object 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91568" y="3172665"/>
                        <a:ext cx="1500073" cy="315436"/>
                      </a:xfrm>
                      <a:prstGeom prst="rect">
                        <a:avLst/>
                      </a:prstGeom>
                      <a:noFill/>
                      <a:ln>
                        <a:noFill/>
                      </a:ln>
                      <a:effectLst/>
                      <a:extLst/>
                    </p:spPr>
                  </p:pic>
                </p:oleObj>
              </mc:Fallback>
            </mc:AlternateContent>
          </a:graphicData>
        </a:graphic>
      </p:graphicFrame>
      <p:graphicFrame>
        <p:nvGraphicFramePr>
          <p:cNvPr id="15" name="Object 7"/>
          <p:cNvGraphicFramePr>
            <a:graphicFrameLocks noChangeAspect="1"/>
          </p:cNvGraphicFramePr>
          <p:nvPr>
            <p:extLst>
              <p:ext uri="{D42A27DB-BD31-4B8C-83A1-F6EECF244321}">
                <p14:modId xmlns:p14="http://schemas.microsoft.com/office/powerpoint/2010/main" val="3738432149"/>
              </p:ext>
            </p:extLst>
          </p:nvPr>
        </p:nvGraphicFramePr>
        <p:xfrm>
          <a:off x="9332580" y="3183301"/>
          <a:ext cx="652462" cy="290512"/>
        </p:xfrm>
        <a:graphic>
          <a:graphicData uri="http://schemas.openxmlformats.org/presentationml/2006/ole">
            <mc:AlternateContent xmlns:mc="http://schemas.openxmlformats.org/markup-compatibility/2006">
              <mc:Choice xmlns:v="urn:schemas-microsoft-com:vml" Requires="v">
                <p:oleObj spid="_x0000_s13487" name="公式" r:id="rId13" imgW="342720" imgH="152280" progId="Equations">
                  <p:embed/>
                </p:oleObj>
              </mc:Choice>
              <mc:Fallback>
                <p:oleObj name="公式" r:id="rId13" imgW="342720" imgH="152280" progId="Equations">
                  <p:embed/>
                  <p:pic>
                    <p:nvPicPr>
                      <p:cNvPr id="12295"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332580" y="3183301"/>
                        <a:ext cx="652462" cy="290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矩形 16"/>
          <p:cNvSpPr/>
          <p:nvPr/>
        </p:nvSpPr>
        <p:spPr>
          <a:xfrm>
            <a:off x="7151672" y="1094151"/>
            <a:ext cx="3024188" cy="2447925"/>
          </a:xfrm>
          <a:prstGeom prst="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aphicFrame>
        <p:nvGraphicFramePr>
          <p:cNvPr id="18" name="Object 16"/>
          <p:cNvGraphicFramePr>
            <a:graphicFrameLocks noChangeAspect="1"/>
          </p:cNvGraphicFramePr>
          <p:nvPr>
            <p:extLst>
              <p:ext uri="{D42A27DB-BD31-4B8C-83A1-F6EECF244321}">
                <p14:modId xmlns:p14="http://schemas.microsoft.com/office/powerpoint/2010/main" val="217126785"/>
              </p:ext>
            </p:extLst>
          </p:nvPr>
        </p:nvGraphicFramePr>
        <p:xfrm>
          <a:off x="7864460" y="1238613"/>
          <a:ext cx="1663700" cy="350838"/>
        </p:xfrm>
        <a:graphic>
          <a:graphicData uri="http://schemas.openxmlformats.org/presentationml/2006/ole">
            <mc:AlternateContent xmlns:mc="http://schemas.openxmlformats.org/markup-compatibility/2006">
              <mc:Choice xmlns:v="urn:schemas-microsoft-com:vml" Requires="v">
                <p:oleObj spid="_x0000_s13488" name="公式" r:id="rId15" imgW="723600" imgH="152280" progId="Equations">
                  <p:embed/>
                </p:oleObj>
              </mc:Choice>
              <mc:Fallback>
                <p:oleObj name="公式" r:id="rId15" imgW="723600" imgH="152280" progId="Equations">
                  <p:embed/>
                  <p:pic>
                    <p:nvPicPr>
                      <p:cNvPr id="12296" name="Object 1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864460" y="1238613"/>
                        <a:ext cx="1663700" cy="350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9"/>
          <p:cNvGraphicFramePr>
            <a:graphicFrameLocks noChangeAspect="1"/>
          </p:cNvGraphicFramePr>
          <p:nvPr>
            <p:extLst>
              <p:ext uri="{D42A27DB-BD31-4B8C-83A1-F6EECF244321}">
                <p14:modId xmlns:p14="http://schemas.microsoft.com/office/powerpoint/2010/main" val="207616844"/>
              </p:ext>
            </p:extLst>
          </p:nvPr>
        </p:nvGraphicFramePr>
        <p:xfrm>
          <a:off x="7870810" y="1670413"/>
          <a:ext cx="1512887" cy="1360488"/>
        </p:xfrm>
        <a:graphic>
          <a:graphicData uri="http://schemas.openxmlformats.org/presentationml/2006/ole">
            <mc:AlternateContent xmlns:mc="http://schemas.openxmlformats.org/markup-compatibility/2006">
              <mc:Choice xmlns:v="urn:schemas-microsoft-com:vml" Requires="v">
                <p:oleObj spid="_x0000_s13489" name="公式" r:id="rId17" imgW="888840" imgH="799920" progId="Equations">
                  <p:embed/>
                </p:oleObj>
              </mc:Choice>
              <mc:Fallback>
                <p:oleObj name="公式" r:id="rId17" imgW="888840" imgH="799920" progId="Equations">
                  <p:embed/>
                  <p:pic>
                    <p:nvPicPr>
                      <p:cNvPr id="12297" name="Object 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870810" y="1670413"/>
                        <a:ext cx="1512887" cy="1360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右箭头 19"/>
          <p:cNvSpPr/>
          <p:nvPr/>
        </p:nvSpPr>
        <p:spPr>
          <a:xfrm>
            <a:off x="6503972" y="2175238"/>
            <a:ext cx="647700" cy="215900"/>
          </a:xfrm>
          <a:prstGeom prst="right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defRPr/>
            </a:pPr>
            <a:endParaRPr lang="zh-CN" altLang="en-US"/>
          </a:p>
        </p:txBody>
      </p:sp>
      <p:sp>
        <p:nvSpPr>
          <p:cNvPr id="21" name="左大括号 20"/>
          <p:cNvSpPr/>
          <p:nvPr/>
        </p:nvSpPr>
        <p:spPr>
          <a:xfrm rot="16200000">
            <a:off x="5837223" y="176575"/>
            <a:ext cx="252412" cy="7129463"/>
          </a:xfrm>
          <a:prstGeom prst="leftBrace">
            <a:avLst>
              <a:gd name="adj1" fmla="val 55365"/>
              <a:gd name="adj2" fmla="val 50000"/>
            </a:avLst>
          </a:prstGeom>
          <a:ln w="12700">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spTree>
    <p:extLst>
      <p:ext uri="{BB962C8B-B14F-4D97-AF65-F5344CB8AC3E}">
        <p14:creationId xmlns:p14="http://schemas.microsoft.com/office/powerpoint/2010/main" val="34020663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4.2 </a:t>
            </a:r>
            <a:r>
              <a:rPr lang="zh-CN" altLang="en-US" dirty="0"/>
              <a:t>根轨迹的</a:t>
            </a:r>
            <a:r>
              <a:rPr lang="zh-CN" altLang="en-US" dirty="0" smtClean="0"/>
              <a:t>绘制</a:t>
            </a:r>
            <a:endParaRPr lang="zh-CN" altLang="en-US" dirty="0"/>
          </a:p>
        </p:txBody>
      </p:sp>
      <p:sp>
        <p:nvSpPr>
          <p:cNvPr id="3" name="Text Box 7"/>
          <p:cNvSpPr txBox="1">
            <a:spLocks noChangeArrowheads="1"/>
          </p:cNvSpPr>
          <p:nvPr/>
        </p:nvSpPr>
        <p:spPr bwMode="auto">
          <a:xfrm>
            <a:off x="515938" y="1728650"/>
            <a:ext cx="10775315" cy="190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b="1" dirty="0">
                <a:solidFill>
                  <a:srgbClr val="0070C0"/>
                </a:solidFill>
                <a:latin typeface="+mj-ea"/>
                <a:ea typeface="+mj-ea"/>
              </a:rPr>
              <a:t>规则</a:t>
            </a:r>
            <a:r>
              <a:rPr lang="en-US" altLang="zh-CN" sz="2000" b="1" dirty="0">
                <a:solidFill>
                  <a:srgbClr val="0070C0"/>
                </a:solidFill>
                <a:latin typeface="+mj-ea"/>
                <a:ea typeface="+mj-ea"/>
              </a:rPr>
              <a:t>1</a:t>
            </a:r>
            <a:r>
              <a:rPr lang="zh-CN" altLang="en-US" sz="2000" b="1" dirty="0">
                <a:solidFill>
                  <a:srgbClr val="0070C0"/>
                </a:solidFill>
                <a:latin typeface="+mj-ea"/>
                <a:ea typeface="+mj-ea"/>
              </a:rPr>
              <a:t>：根轨迹的支数及其起点和终点</a:t>
            </a:r>
          </a:p>
          <a:p>
            <a:pPr indent="920750" eaLnBrk="1" hangingPunct="1">
              <a:lnSpc>
                <a:spcPct val="150000"/>
              </a:lnSpc>
              <a:spcBef>
                <a:spcPct val="20000"/>
              </a:spcBef>
            </a:pPr>
            <a:r>
              <a:rPr lang="zh-CN" altLang="en-US" b="1" dirty="0" smtClean="0">
                <a:solidFill>
                  <a:srgbClr val="C00000"/>
                </a:solidFill>
                <a:latin typeface="+mj-ea"/>
                <a:ea typeface="+mj-ea"/>
              </a:rPr>
              <a:t>支</a:t>
            </a:r>
            <a:r>
              <a:rPr lang="zh-CN" altLang="en-US" b="1" dirty="0">
                <a:solidFill>
                  <a:srgbClr val="C00000"/>
                </a:solidFill>
                <a:latin typeface="+mj-ea"/>
                <a:ea typeface="+mj-ea"/>
              </a:rPr>
              <a:t>数：</a:t>
            </a:r>
            <a:r>
              <a:rPr lang="zh-CN" altLang="en-US" dirty="0">
                <a:latin typeface="+mn-ea"/>
                <a:ea typeface="+mn-ea"/>
              </a:rPr>
              <a:t>是闭环系统特征方程的阶数，亦即其开环极点的个数</a:t>
            </a:r>
            <a:endParaRPr lang="en-US" altLang="zh-CN" dirty="0">
              <a:latin typeface="+mn-ea"/>
              <a:ea typeface="+mn-ea"/>
            </a:endParaRPr>
          </a:p>
          <a:p>
            <a:pPr indent="920750" eaLnBrk="1" hangingPunct="1">
              <a:lnSpc>
                <a:spcPct val="150000"/>
              </a:lnSpc>
              <a:spcBef>
                <a:spcPct val="20000"/>
              </a:spcBef>
            </a:pPr>
            <a:r>
              <a:rPr lang="zh-CN" altLang="en-US" b="1" dirty="0" smtClean="0">
                <a:solidFill>
                  <a:srgbClr val="C00000"/>
                </a:solidFill>
                <a:latin typeface="+mj-ea"/>
                <a:ea typeface="+mj-ea"/>
              </a:rPr>
              <a:t>起点</a:t>
            </a:r>
            <a:r>
              <a:rPr lang="en-US" altLang="zh-CN" b="1" dirty="0">
                <a:latin typeface="+mj-ea"/>
                <a:ea typeface="+mj-ea"/>
                <a:cs typeface="Times New Roman" panose="02020603050405020304" pitchFamily="18" charset="0"/>
              </a:rPr>
              <a:t>(</a:t>
            </a:r>
            <a:r>
              <a:rPr lang="en-US" altLang="zh-CN" b="1" i="1" dirty="0">
                <a:latin typeface="+mj-ea"/>
                <a:ea typeface="+mj-ea"/>
                <a:cs typeface="Times New Roman" panose="02020603050405020304" pitchFamily="18" charset="0"/>
              </a:rPr>
              <a:t>K</a:t>
            </a:r>
            <a:r>
              <a:rPr lang="en-US" altLang="zh-CN" b="1" baseline="-25000" dirty="0">
                <a:latin typeface="+mj-ea"/>
                <a:ea typeface="+mj-ea"/>
                <a:cs typeface="Times New Roman" panose="02020603050405020304" pitchFamily="18" charset="0"/>
              </a:rPr>
              <a:t>0</a:t>
            </a:r>
            <a:r>
              <a:rPr lang="en-US" altLang="zh-CN" b="1" dirty="0">
                <a:latin typeface="+mj-ea"/>
                <a:ea typeface="+mj-ea"/>
                <a:cs typeface="Times New Roman" panose="02020603050405020304" pitchFamily="18" charset="0"/>
              </a:rPr>
              <a:t>=0)</a:t>
            </a:r>
            <a:r>
              <a:rPr lang="zh-CN" altLang="en-US" dirty="0">
                <a:latin typeface="+mn-ea"/>
                <a:ea typeface="+mn-ea"/>
                <a:cs typeface="Times New Roman" panose="02020603050405020304" pitchFamily="18" charset="0"/>
              </a:rPr>
              <a:t>：根轨迹起始于开环极点</a:t>
            </a:r>
            <a:endParaRPr lang="en-US" altLang="zh-CN" dirty="0">
              <a:latin typeface="+mn-ea"/>
              <a:ea typeface="+mn-ea"/>
              <a:cs typeface="Times New Roman" panose="02020603050405020304" pitchFamily="18" charset="0"/>
            </a:endParaRPr>
          </a:p>
          <a:p>
            <a:pPr indent="920750" eaLnBrk="1" hangingPunct="1">
              <a:lnSpc>
                <a:spcPct val="150000"/>
              </a:lnSpc>
              <a:spcBef>
                <a:spcPct val="20000"/>
              </a:spcBef>
            </a:pPr>
            <a:r>
              <a:rPr lang="zh-CN" altLang="en-US" b="1" dirty="0" smtClean="0">
                <a:solidFill>
                  <a:srgbClr val="C00000"/>
                </a:solidFill>
                <a:latin typeface="+mj-ea"/>
                <a:ea typeface="+mj-ea"/>
                <a:cs typeface="Times New Roman" panose="02020603050405020304" pitchFamily="18" charset="0"/>
              </a:rPr>
              <a:t>终点</a:t>
            </a:r>
            <a:r>
              <a:rPr lang="en-US" altLang="zh-CN" b="1" dirty="0">
                <a:latin typeface="+mj-ea"/>
                <a:ea typeface="+mj-ea"/>
                <a:cs typeface="Times New Roman" panose="02020603050405020304" pitchFamily="18" charset="0"/>
              </a:rPr>
              <a:t>(</a:t>
            </a:r>
            <a:r>
              <a:rPr lang="en-US" altLang="zh-CN" b="1" i="1" dirty="0">
                <a:latin typeface="+mj-ea"/>
                <a:ea typeface="+mj-ea"/>
                <a:cs typeface="Times New Roman" panose="02020603050405020304" pitchFamily="18" charset="0"/>
              </a:rPr>
              <a:t>K</a:t>
            </a:r>
            <a:r>
              <a:rPr lang="en-US" altLang="zh-CN" b="1" baseline="-25000" dirty="0">
                <a:latin typeface="+mj-ea"/>
                <a:ea typeface="+mj-ea"/>
                <a:cs typeface="Times New Roman" panose="02020603050405020304" pitchFamily="18" charset="0"/>
              </a:rPr>
              <a:t>0</a:t>
            </a:r>
            <a:r>
              <a:rPr lang="en-US" altLang="zh-CN" b="1" dirty="0">
                <a:latin typeface="+mj-ea"/>
                <a:ea typeface="+mj-ea"/>
                <a:cs typeface="Times New Roman" panose="02020603050405020304" pitchFamily="18" charset="0"/>
              </a:rPr>
              <a:t>→∞)</a:t>
            </a:r>
            <a:r>
              <a:rPr lang="zh-CN" altLang="en-US" dirty="0">
                <a:latin typeface="+mn-ea"/>
                <a:ea typeface="+mn-ea"/>
                <a:cs typeface="Times New Roman" panose="02020603050405020304" pitchFamily="18" charset="0"/>
              </a:rPr>
              <a:t>：</a:t>
            </a:r>
            <a:r>
              <a:rPr lang="en-US" altLang="zh-CN" b="1" dirty="0">
                <a:latin typeface="+mj-ea"/>
                <a:ea typeface="+mj-ea"/>
                <a:cs typeface="Times New Roman" panose="02020603050405020304" pitchFamily="18" charset="0"/>
              </a:rPr>
              <a:t>m</a:t>
            </a:r>
            <a:r>
              <a:rPr lang="zh-CN" altLang="en-US" dirty="0">
                <a:latin typeface="+mn-ea"/>
                <a:ea typeface="+mn-ea"/>
                <a:cs typeface="Times New Roman" panose="02020603050405020304" pitchFamily="18" charset="0"/>
              </a:rPr>
              <a:t>支根轨迹终</a:t>
            </a:r>
            <a:r>
              <a:rPr lang="zh-CN" altLang="en-US" dirty="0">
                <a:latin typeface="+mn-ea"/>
                <a:ea typeface="+mn-ea"/>
              </a:rPr>
              <a:t>止于有界开环零点，</a:t>
            </a:r>
            <a:r>
              <a:rPr lang="en-US" altLang="zh-CN" b="1" dirty="0">
                <a:latin typeface="+mj-ea"/>
                <a:ea typeface="+mj-ea"/>
              </a:rPr>
              <a:t>(n-m)</a:t>
            </a:r>
            <a:r>
              <a:rPr lang="zh-CN" altLang="en-US" dirty="0">
                <a:latin typeface="+mn-ea"/>
                <a:ea typeface="+mn-ea"/>
              </a:rPr>
              <a:t>支根轨迹趋向于</a:t>
            </a:r>
            <a:r>
              <a:rPr lang="en-US" altLang="zh-CN" b="1" dirty="0">
                <a:latin typeface="+mj-ea"/>
                <a:ea typeface="+mj-ea"/>
                <a:cs typeface="Times New Roman" panose="02020603050405020304" pitchFamily="18" charset="0"/>
              </a:rPr>
              <a:t>s→∞</a:t>
            </a:r>
            <a:endParaRPr lang="zh-CN" altLang="en-US" b="1" dirty="0">
              <a:latin typeface="+mj-ea"/>
              <a:ea typeface="+mj-ea"/>
              <a:cs typeface="Arial" panose="020B0604020202020204" pitchFamily="34" charset="0"/>
            </a:endParaRPr>
          </a:p>
        </p:txBody>
      </p:sp>
      <p:sp>
        <p:nvSpPr>
          <p:cNvPr id="4" name="Text Box 10"/>
          <p:cNvSpPr txBox="1">
            <a:spLocks noChangeArrowheads="1"/>
          </p:cNvSpPr>
          <p:nvPr/>
        </p:nvSpPr>
        <p:spPr bwMode="auto">
          <a:xfrm>
            <a:off x="515938" y="1089025"/>
            <a:ext cx="4462462"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400" b="1" dirty="0">
                <a:solidFill>
                  <a:srgbClr val="C00000"/>
                </a:solidFill>
                <a:latin typeface="+mj-ea"/>
                <a:ea typeface="+mj-ea"/>
              </a:rPr>
              <a:t>闭环系统根轨迹绘制的规则：</a:t>
            </a:r>
          </a:p>
        </p:txBody>
      </p:sp>
      <p:sp>
        <p:nvSpPr>
          <p:cNvPr id="5" name="Text Box 7"/>
          <p:cNvSpPr txBox="1">
            <a:spLocks noChangeArrowheads="1"/>
          </p:cNvSpPr>
          <p:nvPr/>
        </p:nvSpPr>
        <p:spPr bwMode="auto">
          <a:xfrm>
            <a:off x="515938" y="3787575"/>
            <a:ext cx="11256962" cy="963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b="1" dirty="0">
                <a:solidFill>
                  <a:srgbClr val="0070C0"/>
                </a:solidFill>
                <a:latin typeface="+mj-ea"/>
                <a:ea typeface="+mj-ea"/>
              </a:rPr>
              <a:t>规则</a:t>
            </a:r>
            <a:r>
              <a:rPr lang="en-US" altLang="zh-CN" sz="2000" b="1" dirty="0">
                <a:solidFill>
                  <a:srgbClr val="0070C0"/>
                </a:solidFill>
                <a:latin typeface="+mj-ea"/>
                <a:ea typeface="+mj-ea"/>
              </a:rPr>
              <a:t>2</a:t>
            </a:r>
            <a:r>
              <a:rPr lang="zh-CN" altLang="en-US" sz="2000" b="1" dirty="0">
                <a:solidFill>
                  <a:srgbClr val="0070C0"/>
                </a:solidFill>
                <a:latin typeface="+mj-ea"/>
                <a:ea typeface="+mj-ea"/>
              </a:rPr>
              <a:t>：根轨迹趋向于无穷远的方位</a:t>
            </a:r>
          </a:p>
          <a:p>
            <a:pPr indent="920750" eaLnBrk="1" hangingPunct="1">
              <a:lnSpc>
                <a:spcPct val="150000"/>
              </a:lnSpc>
              <a:spcBef>
                <a:spcPct val="20000"/>
              </a:spcBef>
            </a:pPr>
            <a:r>
              <a:rPr lang="zh-CN" altLang="en-US" dirty="0" smtClean="0">
                <a:latin typeface="+mn-ea"/>
                <a:ea typeface="+mn-ea"/>
              </a:rPr>
              <a:t>当</a:t>
            </a:r>
            <a:r>
              <a:rPr lang="zh-CN" altLang="en-US" dirty="0">
                <a:latin typeface="+mn-ea"/>
                <a:ea typeface="+mn-ea"/>
              </a:rPr>
              <a:t>闭环系统有</a:t>
            </a:r>
            <a:r>
              <a:rPr lang="en-US" altLang="zh-CN" b="1" dirty="0">
                <a:latin typeface="+mj-ea"/>
                <a:ea typeface="+mj-ea"/>
              </a:rPr>
              <a:t>(n-m)</a:t>
            </a:r>
            <a:r>
              <a:rPr lang="zh-CN" altLang="en-US" dirty="0">
                <a:latin typeface="+mn-ea"/>
                <a:ea typeface="+mn-ea"/>
              </a:rPr>
              <a:t>支根轨迹趋向于</a:t>
            </a:r>
            <a:r>
              <a:rPr lang="en-US" altLang="zh-CN" b="1" i="1" dirty="0">
                <a:latin typeface="+mj-ea"/>
                <a:ea typeface="+mj-ea"/>
                <a:cs typeface="Times New Roman" panose="02020603050405020304" pitchFamily="18" charset="0"/>
              </a:rPr>
              <a:t>s</a:t>
            </a:r>
            <a:r>
              <a:rPr lang="en-US" altLang="zh-CN" b="1" dirty="0">
                <a:latin typeface="+mj-ea"/>
                <a:ea typeface="+mj-ea"/>
                <a:cs typeface="Times New Roman" panose="02020603050405020304" pitchFamily="18" charset="0"/>
              </a:rPr>
              <a:t>→∞</a:t>
            </a:r>
            <a:r>
              <a:rPr lang="en-US" altLang="zh-CN" b="1" dirty="0">
                <a:latin typeface="+mj-ea"/>
                <a:ea typeface="+mj-ea"/>
                <a:cs typeface="Arial" panose="020B0604020202020204" pitchFamily="34" charset="0"/>
              </a:rPr>
              <a:t>(</a:t>
            </a:r>
            <a:r>
              <a:rPr lang="zh-CN" altLang="en-US" b="1" dirty="0">
                <a:solidFill>
                  <a:srgbClr val="C00000"/>
                </a:solidFill>
                <a:latin typeface="+mj-ea"/>
                <a:ea typeface="+mj-ea"/>
                <a:cs typeface="Arial" panose="020B0604020202020204" pitchFamily="34" charset="0"/>
              </a:rPr>
              <a:t>无穷开环零点</a:t>
            </a:r>
            <a:r>
              <a:rPr lang="en-US" altLang="zh-CN" b="1" dirty="0">
                <a:latin typeface="+mj-ea"/>
                <a:ea typeface="+mj-ea"/>
                <a:cs typeface="Arial" panose="020B0604020202020204" pitchFamily="34" charset="0"/>
              </a:rPr>
              <a:t>)</a:t>
            </a:r>
            <a:r>
              <a:rPr lang="zh-CN" altLang="en-US" dirty="0">
                <a:latin typeface="+mn-ea"/>
                <a:ea typeface="+mn-ea"/>
                <a:cs typeface="Arial" panose="020B0604020202020204" pitchFamily="34" charset="0"/>
              </a:rPr>
              <a:t>时，趋向于无穷远的方位用渐近线表示 ，即  </a:t>
            </a:r>
          </a:p>
        </p:txBody>
      </p:sp>
      <p:graphicFrame>
        <p:nvGraphicFramePr>
          <p:cNvPr id="6" name="Object 12"/>
          <p:cNvGraphicFramePr>
            <a:graphicFrameLocks noChangeAspect="1"/>
          </p:cNvGraphicFramePr>
          <p:nvPr>
            <p:extLst>
              <p:ext uri="{D42A27DB-BD31-4B8C-83A1-F6EECF244321}">
                <p14:modId xmlns:p14="http://schemas.microsoft.com/office/powerpoint/2010/main" val="3081843230"/>
              </p:ext>
            </p:extLst>
          </p:nvPr>
        </p:nvGraphicFramePr>
        <p:xfrm>
          <a:off x="5890260" y="5920210"/>
          <a:ext cx="3959225" cy="574675"/>
        </p:xfrm>
        <a:graphic>
          <a:graphicData uri="http://schemas.openxmlformats.org/presentationml/2006/ole">
            <mc:AlternateContent xmlns:mc="http://schemas.openxmlformats.org/markup-compatibility/2006">
              <mc:Choice xmlns:v="urn:schemas-microsoft-com:vml" Requires="v">
                <p:oleObj spid="_x0000_s14370" name="Equation" r:id="rId3" imgW="2705040" imgH="393480" progId="Equation.DSMT4">
                  <p:embed/>
                </p:oleObj>
              </mc:Choice>
              <mc:Fallback>
                <p:oleObj name="Equation" r:id="rId3" imgW="2705040" imgH="393480" progId="Equation.DSMT4">
                  <p:embed/>
                  <p:pic>
                    <p:nvPicPr>
                      <p:cNvPr id="27"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0260" y="5920210"/>
                        <a:ext cx="3959225" cy="574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TextBox 27"/>
          <p:cNvSpPr txBox="1">
            <a:spLocks noChangeArrowheads="1"/>
          </p:cNvSpPr>
          <p:nvPr/>
        </p:nvSpPr>
        <p:spPr bwMode="auto">
          <a:xfrm>
            <a:off x="1875900" y="5266444"/>
            <a:ext cx="2997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dirty="0">
                <a:latin typeface="+mn-ea"/>
                <a:ea typeface="+mn-ea"/>
                <a:cs typeface="Arial" panose="020B0604020202020204" pitchFamily="34" charset="0"/>
              </a:rPr>
              <a:t>渐近线与实轴的交点坐标</a:t>
            </a:r>
            <a:r>
              <a:rPr lang="el-GR" altLang="zh-CN" i="1" dirty="0">
                <a:latin typeface="+mn-ea"/>
                <a:ea typeface="+mn-ea"/>
                <a:cs typeface="Times New Roman" panose="02020603050405020304" pitchFamily="18" charset="0"/>
              </a:rPr>
              <a:t>σ</a:t>
            </a:r>
            <a:endParaRPr lang="zh-CN" altLang="en-US" i="1" dirty="0">
              <a:latin typeface="+mn-ea"/>
              <a:ea typeface="+mn-ea"/>
              <a:cs typeface="Times New Roman" panose="02020603050405020304" pitchFamily="18" charset="0"/>
            </a:endParaRPr>
          </a:p>
        </p:txBody>
      </p:sp>
      <p:sp>
        <p:nvSpPr>
          <p:cNvPr id="8" name="TextBox 28"/>
          <p:cNvSpPr txBox="1">
            <a:spLocks noChangeArrowheads="1"/>
          </p:cNvSpPr>
          <p:nvPr/>
        </p:nvSpPr>
        <p:spPr bwMode="auto">
          <a:xfrm>
            <a:off x="1875900" y="6022881"/>
            <a:ext cx="330454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dirty="0">
                <a:latin typeface="+mn-ea"/>
                <a:ea typeface="+mn-ea"/>
                <a:cs typeface="Arial" panose="020B0604020202020204" pitchFamily="34" charset="0"/>
              </a:rPr>
              <a:t>渐近线与与实轴正方向的夹角</a:t>
            </a:r>
            <a:r>
              <a:rPr lang="el-GR" altLang="zh-CN" i="1" dirty="0">
                <a:latin typeface="+mn-ea"/>
                <a:ea typeface="+mn-ea"/>
                <a:cs typeface="Times New Roman" panose="02020603050405020304" pitchFamily="18" charset="0"/>
              </a:rPr>
              <a:t>θ</a:t>
            </a:r>
            <a:endParaRPr lang="zh-CN" altLang="en-US" i="1" dirty="0">
              <a:latin typeface="+mn-ea"/>
              <a:ea typeface="+mn-ea"/>
              <a:cs typeface="Times New Roman" panose="02020603050405020304" pitchFamily="18" charset="0"/>
            </a:endParaRPr>
          </a:p>
        </p:txBody>
      </p:sp>
      <p:graphicFrame>
        <p:nvGraphicFramePr>
          <p:cNvPr id="9" name="Object 13"/>
          <p:cNvGraphicFramePr>
            <a:graphicFrameLocks noChangeAspect="1"/>
          </p:cNvGraphicFramePr>
          <p:nvPr>
            <p:extLst>
              <p:ext uri="{D42A27DB-BD31-4B8C-83A1-F6EECF244321}">
                <p14:modId xmlns:p14="http://schemas.microsoft.com/office/powerpoint/2010/main" val="3567928257"/>
              </p:ext>
            </p:extLst>
          </p:nvPr>
        </p:nvGraphicFramePr>
        <p:xfrm>
          <a:off x="5890260" y="4770350"/>
          <a:ext cx="2046288" cy="992188"/>
        </p:xfrm>
        <a:graphic>
          <a:graphicData uri="http://schemas.openxmlformats.org/presentationml/2006/ole">
            <mc:AlternateContent xmlns:mc="http://schemas.openxmlformats.org/markup-compatibility/2006">
              <mc:Choice xmlns:v="urn:schemas-microsoft-com:vml" Requires="v">
                <p:oleObj spid="_x0000_s14371" name="Equation" r:id="rId5" imgW="1117440" imgH="634680" progId="Equation.DSMT4">
                  <p:embed/>
                </p:oleObj>
              </mc:Choice>
              <mc:Fallback>
                <p:oleObj name="Equation" r:id="rId5" imgW="1117440" imgH="634680" progId="Equation.DSMT4">
                  <p:embed/>
                  <p:pic>
                    <p:nvPicPr>
                      <p:cNvPr id="13315"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90260" y="4770350"/>
                        <a:ext cx="2046288" cy="9921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765280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P spid="5" grpId="0" autoUpdateAnimBg="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7C9192C-20E4-2494-F8DF-735A4C10D936}"/>
              </a:ext>
            </a:extLst>
          </p:cNvPr>
          <p:cNvSpPr txBox="1"/>
          <p:nvPr/>
        </p:nvSpPr>
        <p:spPr>
          <a:xfrm>
            <a:off x="6976533" y="3293702"/>
            <a:ext cx="5215467" cy="2002215"/>
          </a:xfrm>
          <a:prstGeom prst="rect">
            <a:avLst/>
          </a:prstGeom>
          <a:noFill/>
        </p:spPr>
        <p:txBody>
          <a:bodyPr wrap="square">
            <a:spAutoFit/>
          </a:bodyPr>
          <a:lstStyle/>
          <a:p>
            <a:pPr>
              <a:lnSpc>
                <a:spcPct val="120000"/>
              </a:lnSpc>
            </a:pPr>
            <a:r>
              <a:rPr lang="en-US" altLang="zh-CN" sz="5400" b="1" dirty="0" smtClean="0">
                <a:solidFill>
                  <a:schemeClr val="accent1"/>
                </a:solidFill>
                <a:latin typeface="微软雅黑" panose="020B0503020204020204" pitchFamily="34" charset="-122"/>
                <a:ea typeface="微软雅黑" panose="020B0503020204020204" pitchFamily="34" charset="-122"/>
              </a:rPr>
              <a:t>4. </a:t>
            </a:r>
            <a:r>
              <a:rPr lang="zh-CN" altLang="en-US" sz="5400" b="1" dirty="0" smtClean="0">
                <a:solidFill>
                  <a:schemeClr val="accent1"/>
                </a:solidFill>
                <a:latin typeface="微软雅黑" panose="020B0503020204020204" pitchFamily="34" charset="-122"/>
                <a:ea typeface="微软雅黑" panose="020B0503020204020204" pitchFamily="34" charset="-122"/>
              </a:rPr>
              <a:t>控制系统的</a:t>
            </a:r>
            <a:endParaRPr lang="en-US" altLang="zh-CN" sz="5400" b="1" dirty="0" smtClean="0">
              <a:solidFill>
                <a:schemeClr val="accent1"/>
              </a:solidFill>
              <a:latin typeface="微软雅黑" panose="020B0503020204020204" pitchFamily="34" charset="-122"/>
              <a:ea typeface="微软雅黑" panose="020B0503020204020204" pitchFamily="34" charset="-122"/>
            </a:endParaRPr>
          </a:p>
          <a:p>
            <a:pPr indent="825500">
              <a:lnSpc>
                <a:spcPct val="120000"/>
              </a:lnSpc>
            </a:pPr>
            <a:r>
              <a:rPr lang="zh-CN" altLang="en-US" sz="5400" b="1" dirty="0" smtClean="0">
                <a:solidFill>
                  <a:schemeClr val="accent1"/>
                </a:solidFill>
                <a:latin typeface="微软雅黑" panose="020B0503020204020204" pitchFamily="34" charset="-122"/>
                <a:ea typeface="微软雅黑" panose="020B0503020204020204" pitchFamily="34" charset="-122"/>
              </a:rPr>
              <a:t>根轨迹</a:t>
            </a:r>
            <a:r>
              <a:rPr lang="zh-CN" altLang="en-US" sz="5400" b="1" dirty="0">
                <a:solidFill>
                  <a:schemeClr val="accent1"/>
                </a:solidFill>
                <a:latin typeface="微软雅黑" panose="020B0503020204020204" pitchFamily="34" charset="-122"/>
                <a:ea typeface="微软雅黑" panose="020B0503020204020204" pitchFamily="34" charset="-122"/>
              </a:rPr>
              <a:t>分析</a:t>
            </a:r>
          </a:p>
        </p:txBody>
      </p:sp>
    </p:spTree>
    <p:extLst>
      <p:ext uri="{BB962C8B-B14F-4D97-AF65-F5344CB8AC3E}">
        <p14:creationId xmlns:p14="http://schemas.microsoft.com/office/powerpoint/2010/main" val="25337786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4.2 </a:t>
            </a:r>
            <a:r>
              <a:rPr lang="zh-CN" altLang="en-US" dirty="0"/>
              <a:t>根轨迹的</a:t>
            </a:r>
            <a:r>
              <a:rPr lang="zh-CN" altLang="en-US" dirty="0" smtClean="0"/>
              <a:t>绘制</a:t>
            </a:r>
            <a:endParaRPr lang="zh-CN" altLang="en-US" dirty="0"/>
          </a:p>
        </p:txBody>
      </p:sp>
      <p:sp>
        <p:nvSpPr>
          <p:cNvPr id="3" name="Text Box 10"/>
          <p:cNvSpPr txBox="1">
            <a:spLocks noChangeArrowheads="1"/>
          </p:cNvSpPr>
          <p:nvPr/>
        </p:nvSpPr>
        <p:spPr bwMode="auto">
          <a:xfrm>
            <a:off x="515938" y="1089025"/>
            <a:ext cx="74168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b="1" dirty="0">
                <a:solidFill>
                  <a:srgbClr val="0070C0"/>
                </a:solidFill>
                <a:latin typeface="+mj-ea"/>
                <a:ea typeface="+mj-ea"/>
              </a:rPr>
              <a:t>规则</a:t>
            </a:r>
            <a:r>
              <a:rPr lang="en-US" altLang="zh-CN" sz="2000" b="1" dirty="0">
                <a:solidFill>
                  <a:srgbClr val="0070C0"/>
                </a:solidFill>
                <a:latin typeface="+mj-ea"/>
                <a:ea typeface="+mj-ea"/>
              </a:rPr>
              <a:t>3</a:t>
            </a:r>
            <a:r>
              <a:rPr lang="zh-CN" altLang="en-US" sz="2000" b="1" dirty="0">
                <a:solidFill>
                  <a:srgbClr val="0070C0"/>
                </a:solidFill>
                <a:latin typeface="+mj-ea"/>
                <a:ea typeface="+mj-ea"/>
              </a:rPr>
              <a:t>：根轨迹的连续性和对称性</a:t>
            </a:r>
            <a:endParaRPr lang="en-US" altLang="zh-CN" sz="2000" b="1" dirty="0">
              <a:solidFill>
                <a:srgbClr val="0070C0"/>
              </a:solidFill>
              <a:latin typeface="+mj-ea"/>
              <a:ea typeface="+mj-ea"/>
            </a:endParaRPr>
          </a:p>
          <a:p>
            <a:pPr indent="920750" eaLnBrk="1" hangingPunct="1">
              <a:lnSpc>
                <a:spcPct val="130000"/>
              </a:lnSpc>
              <a:spcBef>
                <a:spcPct val="50000"/>
              </a:spcBef>
            </a:pPr>
            <a:r>
              <a:rPr lang="zh-CN" altLang="en-US" dirty="0" smtClean="0">
                <a:latin typeface="+mn-ea"/>
                <a:ea typeface="+mn-ea"/>
              </a:rPr>
              <a:t>闭环系统</a:t>
            </a:r>
            <a:r>
              <a:rPr lang="zh-CN" altLang="en-US" dirty="0">
                <a:latin typeface="+mn-ea"/>
                <a:ea typeface="+mn-ea"/>
              </a:rPr>
              <a:t>根轨迹在复平面上是连续曲线，且对称于实轴。</a:t>
            </a:r>
          </a:p>
        </p:txBody>
      </p:sp>
      <p:sp>
        <p:nvSpPr>
          <p:cNvPr id="4" name="Text Box 6"/>
          <p:cNvSpPr txBox="1">
            <a:spLocks noChangeArrowheads="1"/>
          </p:cNvSpPr>
          <p:nvPr/>
        </p:nvSpPr>
        <p:spPr bwMode="auto">
          <a:xfrm>
            <a:off x="515937" y="2170112"/>
            <a:ext cx="11160125" cy="13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30000"/>
              </a:spcBef>
            </a:pPr>
            <a:r>
              <a:rPr lang="zh-CN" altLang="en-US" sz="2000" b="1" dirty="0">
                <a:solidFill>
                  <a:srgbClr val="0070C0"/>
                </a:solidFill>
                <a:latin typeface="+mj-ea"/>
                <a:ea typeface="+mj-ea"/>
              </a:rPr>
              <a:t>规则</a:t>
            </a:r>
            <a:r>
              <a:rPr lang="en-US" altLang="zh-CN" sz="2000" b="1" dirty="0">
                <a:solidFill>
                  <a:srgbClr val="0070C0"/>
                </a:solidFill>
                <a:latin typeface="+mj-ea"/>
                <a:ea typeface="+mj-ea"/>
              </a:rPr>
              <a:t>4</a:t>
            </a:r>
            <a:r>
              <a:rPr lang="zh-CN" altLang="en-US" sz="2000" b="1" dirty="0">
                <a:solidFill>
                  <a:srgbClr val="0070C0"/>
                </a:solidFill>
                <a:latin typeface="+mj-ea"/>
                <a:ea typeface="+mj-ea"/>
              </a:rPr>
              <a:t>：复平面实轴上的根轨迹</a:t>
            </a:r>
            <a:endParaRPr lang="en-US" altLang="zh-CN" sz="2000" b="1" dirty="0">
              <a:solidFill>
                <a:srgbClr val="0070C0"/>
              </a:solidFill>
              <a:latin typeface="+mj-ea"/>
              <a:ea typeface="+mj-ea"/>
            </a:endParaRPr>
          </a:p>
          <a:p>
            <a:pPr marL="920750" indent="463550" eaLnBrk="1" hangingPunct="1">
              <a:lnSpc>
                <a:spcPct val="150000"/>
              </a:lnSpc>
            </a:pPr>
            <a:r>
              <a:rPr lang="zh-CN" altLang="en-US" dirty="0" smtClean="0">
                <a:latin typeface="+mn-ea"/>
                <a:ea typeface="+mn-ea"/>
              </a:rPr>
              <a:t>若</a:t>
            </a:r>
            <a:r>
              <a:rPr lang="zh-CN" altLang="en-US" dirty="0">
                <a:latin typeface="+mn-ea"/>
                <a:ea typeface="+mn-ea"/>
              </a:rPr>
              <a:t>实轴上某段任一点的右方具有的开环实数零点和开环实数极点的个数之和为奇数，则这段实轴上有根轨迹，否则没有根轨迹。   </a:t>
            </a:r>
          </a:p>
        </p:txBody>
      </p:sp>
      <p:cxnSp>
        <p:nvCxnSpPr>
          <p:cNvPr id="5" name="直接箭头连接符 4"/>
          <p:cNvCxnSpPr/>
          <p:nvPr/>
        </p:nvCxnSpPr>
        <p:spPr>
          <a:xfrm>
            <a:off x="2846388" y="4795044"/>
            <a:ext cx="6408737"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flipV="1">
            <a:off x="7054850" y="3499644"/>
            <a:ext cx="0" cy="273685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TextBox 6"/>
          <p:cNvSpPr txBox="1">
            <a:spLocks noChangeArrowheads="1"/>
          </p:cNvSpPr>
          <p:nvPr/>
        </p:nvSpPr>
        <p:spPr bwMode="auto">
          <a:xfrm>
            <a:off x="7145338" y="5911057"/>
            <a:ext cx="1636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dirty="0">
                <a:latin typeface="+mj-ea"/>
                <a:ea typeface="+mj-ea"/>
              </a:rPr>
              <a:t>s=</a:t>
            </a:r>
            <a:r>
              <a:rPr lang="el-GR" altLang="zh-CN" b="1" dirty="0">
                <a:latin typeface="+mj-ea"/>
                <a:ea typeface="+mj-ea"/>
              </a:rPr>
              <a:t>σ</a:t>
            </a:r>
            <a:r>
              <a:rPr lang="en-US" altLang="zh-CN" b="1" dirty="0">
                <a:latin typeface="+mj-ea"/>
                <a:ea typeface="+mj-ea"/>
              </a:rPr>
              <a:t>+j</a:t>
            </a:r>
            <a:r>
              <a:rPr lang="el-GR" altLang="zh-CN" b="1" dirty="0">
                <a:latin typeface="+mj-ea"/>
                <a:ea typeface="+mj-ea"/>
              </a:rPr>
              <a:t>ω</a:t>
            </a:r>
            <a:r>
              <a:rPr lang="zh-CN" altLang="en-US" dirty="0">
                <a:latin typeface="+mn-ea"/>
                <a:ea typeface="+mn-ea"/>
              </a:rPr>
              <a:t>平面</a:t>
            </a:r>
          </a:p>
        </p:txBody>
      </p:sp>
      <p:sp>
        <p:nvSpPr>
          <p:cNvPr id="8" name="TextBox 16"/>
          <p:cNvSpPr txBox="1">
            <a:spLocks noChangeArrowheads="1"/>
          </p:cNvSpPr>
          <p:nvPr/>
        </p:nvSpPr>
        <p:spPr bwMode="auto">
          <a:xfrm>
            <a:off x="8999538" y="4796631"/>
            <a:ext cx="3587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a:t>σ</a:t>
            </a:r>
            <a:endParaRPr lang="zh-CN" altLang="en-US"/>
          </a:p>
        </p:txBody>
      </p:sp>
      <p:sp>
        <p:nvSpPr>
          <p:cNvPr id="9" name="TextBox 17"/>
          <p:cNvSpPr txBox="1">
            <a:spLocks noChangeArrowheads="1"/>
          </p:cNvSpPr>
          <p:nvPr/>
        </p:nvSpPr>
        <p:spPr bwMode="auto">
          <a:xfrm>
            <a:off x="7054850" y="3355181"/>
            <a:ext cx="5032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latin typeface="+mj-ea"/>
                <a:ea typeface="+mj-ea"/>
              </a:rPr>
              <a:t>j</a:t>
            </a:r>
            <a:r>
              <a:rPr lang="el-GR" altLang="zh-CN" b="1">
                <a:latin typeface="+mj-ea"/>
                <a:ea typeface="+mj-ea"/>
              </a:rPr>
              <a:t>ω</a:t>
            </a:r>
            <a:endParaRPr lang="zh-CN" altLang="en-US" b="1">
              <a:latin typeface="+mj-ea"/>
              <a:ea typeface="+mj-ea"/>
            </a:endParaRPr>
          </a:p>
        </p:txBody>
      </p:sp>
      <p:sp>
        <p:nvSpPr>
          <p:cNvPr id="10" name="TextBox 18"/>
          <p:cNvSpPr txBox="1">
            <a:spLocks noChangeArrowheads="1"/>
          </p:cNvSpPr>
          <p:nvPr/>
        </p:nvSpPr>
        <p:spPr bwMode="auto">
          <a:xfrm>
            <a:off x="7054850" y="4804569"/>
            <a:ext cx="503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0</a:t>
            </a:r>
            <a:endParaRPr lang="zh-CN" altLang="en-US"/>
          </a:p>
        </p:txBody>
      </p:sp>
      <p:sp>
        <p:nvSpPr>
          <p:cNvPr id="11" name="椭圆 10"/>
          <p:cNvSpPr/>
          <p:nvPr/>
        </p:nvSpPr>
        <p:spPr>
          <a:xfrm>
            <a:off x="3741738" y="4733131"/>
            <a:ext cx="144462" cy="142875"/>
          </a:xfrm>
          <a:prstGeom prst="ellipse">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2" name="椭圆 11"/>
          <p:cNvSpPr/>
          <p:nvPr/>
        </p:nvSpPr>
        <p:spPr>
          <a:xfrm>
            <a:off x="7558088" y="4722019"/>
            <a:ext cx="144462" cy="144462"/>
          </a:xfrm>
          <a:prstGeom prst="ellipse">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cxnSp>
        <p:nvCxnSpPr>
          <p:cNvPr id="13" name="直接连接符 12"/>
          <p:cNvCxnSpPr/>
          <p:nvPr/>
        </p:nvCxnSpPr>
        <p:spPr>
          <a:xfrm>
            <a:off x="5605463" y="4160044"/>
            <a:ext cx="117475" cy="122237"/>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5605463" y="4147344"/>
            <a:ext cx="117475" cy="134937"/>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605463" y="5312569"/>
            <a:ext cx="117475" cy="122237"/>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605463" y="5299869"/>
            <a:ext cx="117475" cy="134937"/>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326063" y="4736306"/>
            <a:ext cx="117475" cy="120650"/>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5326063" y="4722019"/>
            <a:ext cx="117475" cy="134937"/>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386388" y="4809331"/>
            <a:ext cx="2244725"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022600" y="4809331"/>
            <a:ext cx="719138"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21" name="TextBox 42"/>
          <p:cNvSpPr txBox="1">
            <a:spLocks noChangeArrowheads="1"/>
          </p:cNvSpPr>
          <p:nvPr/>
        </p:nvSpPr>
        <p:spPr bwMode="auto">
          <a:xfrm>
            <a:off x="2805113" y="5226844"/>
            <a:ext cx="2665412"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200000"/>
              </a:lnSpc>
            </a:pPr>
            <a:r>
              <a:rPr lang="en-US" altLang="zh-CN" dirty="0">
                <a:latin typeface="+mn-ea"/>
                <a:ea typeface="+mn-ea"/>
              </a:rPr>
              <a:t>     </a:t>
            </a:r>
            <a:r>
              <a:rPr lang="zh-CN" altLang="en-US" dirty="0">
                <a:latin typeface="+mn-ea"/>
                <a:ea typeface="+mn-ea"/>
              </a:rPr>
              <a:t>是系统的开环零点</a:t>
            </a:r>
            <a:endParaRPr lang="en-US" altLang="zh-CN" dirty="0">
              <a:latin typeface="+mn-ea"/>
              <a:ea typeface="+mn-ea"/>
            </a:endParaRPr>
          </a:p>
          <a:p>
            <a:pPr eaLnBrk="1" hangingPunct="1">
              <a:lnSpc>
                <a:spcPct val="200000"/>
              </a:lnSpc>
            </a:pPr>
            <a:r>
              <a:rPr lang="en-US" altLang="zh-CN" dirty="0">
                <a:latin typeface="+mn-ea"/>
                <a:ea typeface="+mn-ea"/>
              </a:rPr>
              <a:t>     </a:t>
            </a:r>
            <a:r>
              <a:rPr lang="zh-CN" altLang="en-US" dirty="0">
                <a:latin typeface="+mn-ea"/>
                <a:ea typeface="+mn-ea"/>
              </a:rPr>
              <a:t>是系统的开环极点</a:t>
            </a:r>
          </a:p>
        </p:txBody>
      </p:sp>
      <p:sp>
        <p:nvSpPr>
          <p:cNvPr id="22" name="椭圆 21"/>
          <p:cNvSpPr/>
          <p:nvPr/>
        </p:nvSpPr>
        <p:spPr>
          <a:xfrm>
            <a:off x="3022600" y="5515769"/>
            <a:ext cx="142875" cy="144462"/>
          </a:xfrm>
          <a:prstGeom prst="ellipse">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cxnSp>
        <p:nvCxnSpPr>
          <p:cNvPr id="23" name="直接连接符 22"/>
          <p:cNvCxnSpPr/>
          <p:nvPr/>
        </p:nvCxnSpPr>
        <p:spPr>
          <a:xfrm>
            <a:off x="3022600" y="6114256"/>
            <a:ext cx="115888" cy="122238"/>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3022600" y="6101556"/>
            <a:ext cx="115888" cy="134938"/>
          </a:xfrm>
          <a:prstGeom prst="line">
            <a:avLst/>
          </a:prstGeom>
          <a:ln w="28575">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9258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4.2 </a:t>
            </a:r>
            <a:r>
              <a:rPr lang="zh-CN" altLang="en-US" dirty="0"/>
              <a:t>根轨迹的</a:t>
            </a:r>
            <a:r>
              <a:rPr lang="zh-CN" altLang="en-US" dirty="0" smtClean="0"/>
              <a:t>绘制</a:t>
            </a:r>
            <a:endParaRPr lang="zh-CN" altLang="en-US" dirty="0"/>
          </a:p>
        </p:txBody>
      </p:sp>
      <p:sp>
        <p:nvSpPr>
          <p:cNvPr id="3" name="矩形 2"/>
          <p:cNvSpPr/>
          <p:nvPr/>
        </p:nvSpPr>
        <p:spPr>
          <a:xfrm>
            <a:off x="4121150" y="5389435"/>
            <a:ext cx="3886200" cy="1008062"/>
          </a:xfrm>
          <a:prstGeom prst="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aphicFrame>
        <p:nvGraphicFramePr>
          <p:cNvPr id="4" name="Object 7"/>
          <p:cNvGraphicFramePr>
            <a:graphicFrameLocks noChangeAspect="1"/>
          </p:cNvGraphicFramePr>
          <p:nvPr>
            <p:extLst>
              <p:ext uri="{D42A27DB-BD31-4B8C-83A1-F6EECF244321}">
                <p14:modId xmlns:p14="http://schemas.microsoft.com/office/powerpoint/2010/main" val="1330627667"/>
              </p:ext>
            </p:extLst>
          </p:nvPr>
        </p:nvGraphicFramePr>
        <p:xfrm>
          <a:off x="4310063" y="5460872"/>
          <a:ext cx="3494087" cy="855663"/>
        </p:xfrm>
        <a:graphic>
          <a:graphicData uri="http://schemas.openxmlformats.org/presentationml/2006/ole">
            <mc:AlternateContent xmlns:mc="http://schemas.openxmlformats.org/markup-compatibility/2006">
              <mc:Choice xmlns:v="urn:schemas-microsoft-com:vml" Requires="v">
                <p:oleObj spid="_x0000_s15422" name="公式" r:id="rId3" imgW="2489200" imgH="609600" progId="Equation.3">
                  <p:embed/>
                </p:oleObj>
              </mc:Choice>
              <mc:Fallback>
                <p:oleObj name="公式" r:id="rId3" imgW="2489200" imgH="609600" progId="Equation.3">
                  <p:embed/>
                  <p:pic>
                    <p:nvPicPr>
                      <p:cNvPr id="14338"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0063" y="5460872"/>
                        <a:ext cx="3494087" cy="85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Text Box 6"/>
          <p:cNvSpPr txBox="1">
            <a:spLocks noChangeArrowheads="1"/>
          </p:cNvSpPr>
          <p:nvPr/>
        </p:nvSpPr>
        <p:spPr bwMode="auto">
          <a:xfrm>
            <a:off x="515938" y="1163401"/>
            <a:ext cx="7200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0070C0"/>
                </a:solidFill>
                <a:latin typeface="+mj-ea"/>
                <a:ea typeface="+mj-ea"/>
              </a:rPr>
              <a:t>规则</a:t>
            </a:r>
            <a:r>
              <a:rPr lang="en-US" altLang="zh-CN" sz="2400" b="1" dirty="0">
                <a:solidFill>
                  <a:srgbClr val="0070C0"/>
                </a:solidFill>
                <a:latin typeface="+mj-ea"/>
                <a:ea typeface="+mj-ea"/>
              </a:rPr>
              <a:t>5</a:t>
            </a:r>
            <a:r>
              <a:rPr lang="zh-CN" altLang="en-US" sz="2400" b="1" dirty="0">
                <a:solidFill>
                  <a:srgbClr val="0070C0"/>
                </a:solidFill>
                <a:latin typeface="+mj-ea"/>
                <a:ea typeface="+mj-ea"/>
              </a:rPr>
              <a:t>：多支根轨迹的交点</a:t>
            </a:r>
          </a:p>
        </p:txBody>
      </p:sp>
      <p:graphicFrame>
        <p:nvGraphicFramePr>
          <p:cNvPr id="6" name="Object 12"/>
          <p:cNvGraphicFramePr>
            <a:graphicFrameLocks noChangeAspect="1"/>
          </p:cNvGraphicFramePr>
          <p:nvPr>
            <p:extLst>
              <p:ext uri="{D42A27DB-BD31-4B8C-83A1-F6EECF244321}">
                <p14:modId xmlns:p14="http://schemas.microsoft.com/office/powerpoint/2010/main" val="1812622076"/>
              </p:ext>
            </p:extLst>
          </p:nvPr>
        </p:nvGraphicFramePr>
        <p:xfrm>
          <a:off x="4616449" y="2409021"/>
          <a:ext cx="2881313" cy="1373188"/>
        </p:xfrm>
        <a:graphic>
          <a:graphicData uri="http://schemas.openxmlformats.org/presentationml/2006/ole">
            <mc:AlternateContent xmlns:mc="http://schemas.openxmlformats.org/markup-compatibility/2006">
              <mc:Choice xmlns:v="urn:schemas-microsoft-com:vml" Requires="v">
                <p:oleObj spid="_x0000_s15423" name="公式" r:id="rId5" imgW="1676160" imgH="799920" progId="Equations">
                  <p:embed/>
                </p:oleObj>
              </mc:Choice>
              <mc:Fallback>
                <p:oleObj name="公式" r:id="rId5" imgW="1676160" imgH="799920" progId="Equations">
                  <p:embed/>
                  <p:pic>
                    <p:nvPicPr>
                      <p:cNvPr id="14339"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6449" y="2409021"/>
                        <a:ext cx="2881313" cy="1373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TextBox 17"/>
          <p:cNvSpPr txBox="1">
            <a:spLocks noChangeArrowheads="1"/>
          </p:cNvSpPr>
          <p:nvPr/>
        </p:nvSpPr>
        <p:spPr bwMode="auto">
          <a:xfrm>
            <a:off x="515938" y="1700213"/>
            <a:ext cx="1116012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dirty="0" smtClean="0">
                <a:latin typeface="+mn-ea"/>
                <a:ea typeface="+mn-ea"/>
              </a:rPr>
              <a:t>多</a:t>
            </a:r>
            <a:r>
              <a:rPr lang="zh-CN" altLang="en-US" sz="2000" dirty="0">
                <a:latin typeface="+mn-ea"/>
                <a:ea typeface="+mn-ea"/>
              </a:rPr>
              <a:t>支根轨迹</a:t>
            </a:r>
            <a:r>
              <a:rPr lang="zh-CN" altLang="en-US" sz="2000" b="1" dirty="0">
                <a:solidFill>
                  <a:srgbClr val="C00000"/>
                </a:solidFill>
                <a:latin typeface="+mj-ea"/>
                <a:ea typeface="+mj-ea"/>
              </a:rPr>
              <a:t>可能有</a:t>
            </a:r>
            <a:r>
              <a:rPr lang="zh-CN" altLang="en-US" sz="2000" dirty="0">
                <a:latin typeface="+mn-ea"/>
                <a:ea typeface="+mn-ea"/>
              </a:rPr>
              <a:t>相交点（即是闭环系统特征方程的重根），也称为根轨迹的</a:t>
            </a:r>
            <a:r>
              <a:rPr lang="zh-CN" altLang="en-US" sz="2000" b="1" dirty="0">
                <a:solidFill>
                  <a:srgbClr val="C00000"/>
                </a:solidFill>
                <a:latin typeface="+mj-ea"/>
                <a:ea typeface="+mj-ea"/>
              </a:rPr>
              <a:t>汇合点或分离点</a:t>
            </a:r>
            <a:r>
              <a:rPr lang="zh-CN" altLang="en-US" sz="2000" dirty="0">
                <a:latin typeface="+mn-ea"/>
                <a:ea typeface="+mn-ea"/>
              </a:rPr>
              <a:t>。</a:t>
            </a:r>
          </a:p>
        </p:txBody>
      </p:sp>
      <p:sp>
        <p:nvSpPr>
          <p:cNvPr id="8" name="TextBox 18"/>
          <p:cNvSpPr txBox="1">
            <a:spLocks noChangeArrowheads="1"/>
          </p:cNvSpPr>
          <p:nvPr/>
        </p:nvSpPr>
        <p:spPr bwMode="auto">
          <a:xfrm>
            <a:off x="1031876" y="2777827"/>
            <a:ext cx="3097212" cy="49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dirty="0" smtClean="0">
                <a:latin typeface="+mn-ea"/>
                <a:ea typeface="+mn-ea"/>
              </a:rPr>
              <a:t>闭环系统</a:t>
            </a:r>
            <a:r>
              <a:rPr lang="zh-CN" altLang="en-US" sz="2000" dirty="0">
                <a:latin typeface="+mn-ea"/>
                <a:ea typeface="+mn-ea"/>
              </a:rPr>
              <a:t>的开环传递函数</a:t>
            </a:r>
          </a:p>
        </p:txBody>
      </p:sp>
      <p:sp>
        <p:nvSpPr>
          <p:cNvPr id="9" name="TextBox 19"/>
          <p:cNvSpPr txBox="1">
            <a:spLocks noChangeArrowheads="1"/>
          </p:cNvSpPr>
          <p:nvPr/>
        </p:nvSpPr>
        <p:spPr bwMode="auto">
          <a:xfrm>
            <a:off x="1031876" y="3883730"/>
            <a:ext cx="3097212" cy="49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dirty="0" smtClean="0">
                <a:latin typeface="+mn-ea"/>
                <a:ea typeface="+mn-ea"/>
              </a:rPr>
              <a:t>闭环系统</a:t>
            </a:r>
            <a:r>
              <a:rPr lang="zh-CN" altLang="en-US" sz="2000" dirty="0">
                <a:latin typeface="+mn-ea"/>
                <a:ea typeface="+mn-ea"/>
              </a:rPr>
              <a:t>的根轨迹方程</a:t>
            </a:r>
          </a:p>
        </p:txBody>
      </p:sp>
      <p:graphicFrame>
        <p:nvGraphicFramePr>
          <p:cNvPr id="10" name="Object 4"/>
          <p:cNvGraphicFramePr>
            <a:graphicFrameLocks noChangeAspect="1"/>
          </p:cNvGraphicFramePr>
          <p:nvPr>
            <p:extLst>
              <p:ext uri="{D42A27DB-BD31-4B8C-83A1-F6EECF244321}">
                <p14:modId xmlns:p14="http://schemas.microsoft.com/office/powerpoint/2010/main" val="790664093"/>
              </p:ext>
            </p:extLst>
          </p:nvPr>
        </p:nvGraphicFramePr>
        <p:xfrm>
          <a:off x="4121149" y="3889282"/>
          <a:ext cx="2728912" cy="647700"/>
        </p:xfrm>
        <a:graphic>
          <a:graphicData uri="http://schemas.openxmlformats.org/presentationml/2006/ole">
            <mc:AlternateContent xmlns:mc="http://schemas.openxmlformats.org/markup-compatibility/2006">
              <mc:Choice xmlns:v="urn:schemas-microsoft-com:vml" Requires="v">
                <p:oleObj spid="_x0000_s15424" name="公式" r:id="rId7" imgW="1333440" imgH="317160" progId="Equations">
                  <p:embed/>
                </p:oleObj>
              </mc:Choice>
              <mc:Fallback>
                <p:oleObj name="公式" r:id="rId7" imgW="1333440" imgH="317160" progId="Equations">
                  <p:embed/>
                  <p:pic>
                    <p:nvPicPr>
                      <p:cNvPr id="1434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21149" y="3889282"/>
                        <a:ext cx="2728912"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 name="对象 13"/>
          <p:cNvGraphicFramePr>
            <a:graphicFrameLocks noChangeAspect="1"/>
          </p:cNvGraphicFramePr>
          <p:nvPr>
            <p:extLst>
              <p:ext uri="{D42A27DB-BD31-4B8C-83A1-F6EECF244321}">
                <p14:modId xmlns:p14="http://schemas.microsoft.com/office/powerpoint/2010/main" val="3159054167"/>
              </p:ext>
            </p:extLst>
          </p:nvPr>
        </p:nvGraphicFramePr>
        <p:xfrm>
          <a:off x="7650161" y="3889282"/>
          <a:ext cx="1236663" cy="646113"/>
        </p:xfrm>
        <a:graphic>
          <a:graphicData uri="http://schemas.openxmlformats.org/presentationml/2006/ole">
            <mc:AlternateContent xmlns:mc="http://schemas.openxmlformats.org/markup-compatibility/2006">
              <mc:Choice xmlns:v="urn:schemas-microsoft-com:vml" Requires="v">
                <p:oleObj spid="_x0000_s15425" name="公式" r:id="rId9" imgW="609480" imgH="317160" progId="Equations">
                  <p:embed/>
                </p:oleObj>
              </mc:Choice>
              <mc:Fallback>
                <p:oleObj name="公式" r:id="rId9" imgW="609480" imgH="317160" progId="Equations">
                  <p:embed/>
                  <p:pic>
                    <p:nvPicPr>
                      <p:cNvPr id="14341" name="对象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50161" y="3889282"/>
                        <a:ext cx="1236663" cy="646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12" name="直接箭头连接符 11"/>
          <p:cNvCxnSpPr/>
          <p:nvPr/>
        </p:nvCxnSpPr>
        <p:spPr>
          <a:xfrm>
            <a:off x="6929436" y="4176620"/>
            <a:ext cx="576263"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TextBox 24"/>
          <p:cNvSpPr txBox="1">
            <a:spLocks noChangeArrowheads="1"/>
          </p:cNvSpPr>
          <p:nvPr/>
        </p:nvSpPr>
        <p:spPr bwMode="auto">
          <a:xfrm>
            <a:off x="1035845" y="4724400"/>
            <a:ext cx="5113337"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dirty="0">
                <a:latin typeface="+mn-ea"/>
                <a:ea typeface="+mn-ea"/>
              </a:rPr>
              <a:t>根轨迹相</a:t>
            </a:r>
            <a:r>
              <a:rPr lang="zh-CN" altLang="en-US" sz="2000" b="1" dirty="0">
                <a:solidFill>
                  <a:srgbClr val="C00000"/>
                </a:solidFill>
                <a:latin typeface="+mj-ea"/>
                <a:ea typeface="+mj-ea"/>
              </a:rPr>
              <a:t>交点</a:t>
            </a:r>
            <a:r>
              <a:rPr lang="en-US" altLang="zh-CN" sz="2000" b="1" i="1" dirty="0">
                <a:solidFill>
                  <a:srgbClr val="C00000"/>
                </a:solidFill>
                <a:latin typeface="+mj-ea"/>
                <a:ea typeface="+mj-ea"/>
                <a:cs typeface="Times New Roman" panose="02020603050405020304" pitchFamily="18" charset="0"/>
              </a:rPr>
              <a:t>s</a:t>
            </a:r>
            <a:r>
              <a:rPr lang="zh-CN" altLang="en-US" sz="2000" b="1" dirty="0">
                <a:solidFill>
                  <a:srgbClr val="C00000"/>
                </a:solidFill>
                <a:latin typeface="+mj-ea"/>
                <a:ea typeface="+mj-ea"/>
              </a:rPr>
              <a:t>满足的必要条件</a:t>
            </a:r>
            <a:r>
              <a:rPr lang="zh-CN" altLang="en-US" sz="2000" dirty="0">
                <a:latin typeface="+mn-ea"/>
                <a:ea typeface="+mn-ea"/>
              </a:rPr>
              <a:t>是：</a:t>
            </a:r>
          </a:p>
        </p:txBody>
      </p:sp>
    </p:spTree>
    <p:extLst>
      <p:ext uri="{BB962C8B-B14F-4D97-AF65-F5344CB8AC3E}">
        <p14:creationId xmlns:p14="http://schemas.microsoft.com/office/powerpoint/2010/main" val="16762629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4.2 </a:t>
            </a:r>
            <a:r>
              <a:rPr lang="zh-CN" altLang="en-US" dirty="0"/>
              <a:t>根轨迹的</a:t>
            </a:r>
            <a:r>
              <a:rPr lang="zh-CN" altLang="en-US" dirty="0" smtClean="0"/>
              <a:t>绘制</a:t>
            </a:r>
            <a:endParaRPr lang="zh-CN" altLang="en-US" dirty="0"/>
          </a:p>
        </p:txBody>
      </p:sp>
      <p:sp>
        <p:nvSpPr>
          <p:cNvPr id="3" name="Text Box 14"/>
          <p:cNvSpPr txBox="1">
            <a:spLocks noChangeArrowheads="1"/>
          </p:cNvSpPr>
          <p:nvPr/>
        </p:nvSpPr>
        <p:spPr bwMode="auto">
          <a:xfrm>
            <a:off x="515937" y="3725069"/>
            <a:ext cx="1116012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30000"/>
              </a:spcBef>
            </a:pPr>
            <a:r>
              <a:rPr lang="zh-CN" altLang="en-US" sz="2000" b="1" dirty="0">
                <a:solidFill>
                  <a:srgbClr val="0070C0"/>
                </a:solidFill>
                <a:latin typeface="+mj-ea"/>
                <a:ea typeface="+mj-ea"/>
              </a:rPr>
              <a:t>规则</a:t>
            </a:r>
            <a:r>
              <a:rPr lang="en-US" altLang="zh-CN" sz="2000" b="1" dirty="0">
                <a:solidFill>
                  <a:srgbClr val="0070C0"/>
                </a:solidFill>
                <a:latin typeface="+mj-ea"/>
                <a:ea typeface="+mj-ea"/>
              </a:rPr>
              <a:t>7</a:t>
            </a:r>
            <a:r>
              <a:rPr lang="zh-CN" altLang="en-US" sz="2000" b="1" dirty="0">
                <a:solidFill>
                  <a:srgbClr val="0070C0"/>
                </a:solidFill>
                <a:latin typeface="+mj-ea"/>
                <a:ea typeface="+mj-ea"/>
              </a:rPr>
              <a:t>：根轨迹在起点的出射角、在有限终点的入射角</a:t>
            </a:r>
            <a:endParaRPr lang="en-US" altLang="zh-CN" sz="2000" b="1" dirty="0">
              <a:solidFill>
                <a:srgbClr val="0070C0"/>
              </a:solidFill>
              <a:latin typeface="+mj-ea"/>
              <a:ea typeface="+mj-ea"/>
            </a:endParaRPr>
          </a:p>
          <a:p>
            <a:pPr marL="920750" indent="457200" eaLnBrk="1" hangingPunct="1">
              <a:lnSpc>
                <a:spcPct val="130000"/>
              </a:lnSpc>
              <a:spcBef>
                <a:spcPct val="30000"/>
              </a:spcBef>
            </a:pPr>
            <a:r>
              <a:rPr lang="zh-CN" altLang="en-US" dirty="0" smtClean="0">
                <a:latin typeface="+mn-ea"/>
                <a:ea typeface="+mn-ea"/>
              </a:rPr>
              <a:t>根轨迹</a:t>
            </a:r>
            <a:r>
              <a:rPr lang="zh-CN" altLang="en-US" dirty="0">
                <a:latin typeface="+mn-ea"/>
                <a:ea typeface="+mn-ea"/>
              </a:rPr>
              <a:t>在起点（终点）的出射（入射）方向与实轴正方向的夹角称为出射（入射）角。</a:t>
            </a:r>
            <a:r>
              <a:rPr lang="zh-CN" altLang="en-US" dirty="0" smtClean="0">
                <a:latin typeface="+mn-ea"/>
                <a:ea typeface="+mn-ea"/>
              </a:rPr>
              <a:t>（ </a:t>
            </a:r>
            <a:r>
              <a:rPr lang="en-US" altLang="zh-CN" b="1" dirty="0" err="1" smtClean="0">
                <a:latin typeface="+mj-ea"/>
                <a:ea typeface="+mj-ea"/>
              </a:rPr>
              <a:t>z</a:t>
            </a:r>
            <a:r>
              <a:rPr lang="en-US" altLang="zh-CN" b="1" baseline="-25000" dirty="0" err="1" smtClean="0">
                <a:latin typeface="+mj-ea"/>
                <a:ea typeface="+mj-ea"/>
              </a:rPr>
              <a:t>i</a:t>
            </a:r>
            <a:r>
              <a:rPr lang="zh-CN" altLang="en-US" b="1" dirty="0">
                <a:latin typeface="+mj-ea"/>
                <a:ea typeface="+mj-ea"/>
              </a:rPr>
              <a:t>、</a:t>
            </a:r>
            <a:r>
              <a:rPr lang="en-US" altLang="zh-CN" b="1" dirty="0" err="1" smtClean="0">
                <a:latin typeface="+mj-ea"/>
                <a:ea typeface="+mj-ea"/>
              </a:rPr>
              <a:t>p</a:t>
            </a:r>
            <a:r>
              <a:rPr lang="en-US" altLang="zh-CN" b="1" baseline="-25000" dirty="0" err="1" smtClean="0">
                <a:latin typeface="+mj-ea"/>
                <a:ea typeface="+mj-ea"/>
              </a:rPr>
              <a:t>j</a:t>
            </a:r>
            <a:r>
              <a:rPr lang="en-US" altLang="zh-CN" b="1" baseline="-25000" dirty="0" smtClean="0">
                <a:latin typeface="+mj-ea"/>
                <a:ea typeface="+mj-ea"/>
              </a:rPr>
              <a:t> </a:t>
            </a:r>
            <a:r>
              <a:rPr lang="zh-CN" altLang="en-US" dirty="0" smtClean="0">
                <a:latin typeface="+mn-ea"/>
                <a:ea typeface="+mn-ea"/>
              </a:rPr>
              <a:t>分别</a:t>
            </a:r>
            <a:r>
              <a:rPr lang="zh-CN" altLang="en-US" dirty="0">
                <a:latin typeface="+mn-ea"/>
                <a:ea typeface="+mn-ea"/>
              </a:rPr>
              <a:t>是开环零点和极点）</a:t>
            </a:r>
            <a:endParaRPr lang="zh-CN" altLang="en-US" dirty="0">
              <a:solidFill>
                <a:srgbClr val="FF00FF"/>
              </a:solidFill>
              <a:latin typeface="+mn-ea"/>
              <a:ea typeface="+mn-ea"/>
            </a:endParaRPr>
          </a:p>
        </p:txBody>
      </p:sp>
      <p:graphicFrame>
        <p:nvGraphicFramePr>
          <p:cNvPr id="4" name="Object 15"/>
          <p:cNvGraphicFramePr>
            <a:graphicFrameLocks noChangeAspect="1"/>
          </p:cNvGraphicFramePr>
          <p:nvPr>
            <p:extLst>
              <p:ext uri="{D42A27DB-BD31-4B8C-83A1-F6EECF244321}">
                <p14:modId xmlns:p14="http://schemas.microsoft.com/office/powerpoint/2010/main" val="1248584641"/>
              </p:ext>
            </p:extLst>
          </p:nvPr>
        </p:nvGraphicFramePr>
        <p:xfrm>
          <a:off x="5556251" y="5016500"/>
          <a:ext cx="4281487" cy="763587"/>
        </p:xfrm>
        <a:graphic>
          <a:graphicData uri="http://schemas.openxmlformats.org/presentationml/2006/ole">
            <mc:AlternateContent xmlns:mc="http://schemas.openxmlformats.org/markup-compatibility/2006">
              <mc:Choice xmlns:v="urn:schemas-microsoft-com:vml" Requires="v">
                <p:oleObj spid="_x0000_s16416" name="公式" r:id="rId3" imgW="3060700" imgH="546100" progId="Equation.3">
                  <p:embed/>
                </p:oleObj>
              </mc:Choice>
              <mc:Fallback>
                <p:oleObj name="公式" r:id="rId3" imgW="3060700" imgH="546100" progId="Equation.3">
                  <p:embed/>
                  <p:pic>
                    <p:nvPicPr>
                      <p:cNvPr id="15362"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6251" y="5016500"/>
                        <a:ext cx="4281487" cy="763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16"/>
          <p:cNvGraphicFramePr>
            <a:graphicFrameLocks noChangeAspect="1"/>
          </p:cNvGraphicFramePr>
          <p:nvPr>
            <p:extLst>
              <p:ext uri="{D42A27DB-BD31-4B8C-83A1-F6EECF244321}">
                <p14:modId xmlns:p14="http://schemas.microsoft.com/office/powerpoint/2010/main" val="3220085790"/>
              </p:ext>
            </p:extLst>
          </p:nvPr>
        </p:nvGraphicFramePr>
        <p:xfrm>
          <a:off x="5556251" y="5781675"/>
          <a:ext cx="4275137" cy="752475"/>
        </p:xfrm>
        <a:graphic>
          <a:graphicData uri="http://schemas.openxmlformats.org/presentationml/2006/ole">
            <mc:AlternateContent xmlns:mc="http://schemas.openxmlformats.org/markup-compatibility/2006">
              <mc:Choice xmlns:v="urn:schemas-microsoft-com:vml" Requires="v">
                <p:oleObj spid="_x0000_s16417" name="公式" r:id="rId5" imgW="3098800" imgH="546100" progId="Equation.3">
                  <p:embed/>
                </p:oleObj>
              </mc:Choice>
              <mc:Fallback>
                <p:oleObj name="公式" r:id="rId5" imgW="3098800" imgH="546100" progId="Equation.3">
                  <p:embed/>
                  <p:pic>
                    <p:nvPicPr>
                      <p:cNvPr id="15363" name="Object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56251" y="5781675"/>
                        <a:ext cx="4275137" cy="752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 name="Text Box 17"/>
          <p:cNvSpPr txBox="1">
            <a:spLocks noChangeArrowheads="1"/>
          </p:cNvSpPr>
          <p:nvPr/>
        </p:nvSpPr>
        <p:spPr bwMode="auto">
          <a:xfrm>
            <a:off x="3049588" y="5160962"/>
            <a:ext cx="2159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smtClean="0">
                <a:latin typeface="+mn-ea"/>
                <a:ea typeface="+mn-ea"/>
              </a:rPr>
              <a:t>起点 </a:t>
            </a:r>
            <a:r>
              <a:rPr lang="en-US" altLang="zh-CN" b="1" i="1" dirty="0" err="1" smtClean="0">
                <a:latin typeface="+mj-ea"/>
                <a:ea typeface="+mj-ea"/>
                <a:cs typeface="Times New Roman" panose="02020603050405020304" pitchFamily="18" charset="0"/>
              </a:rPr>
              <a:t>p</a:t>
            </a:r>
            <a:r>
              <a:rPr lang="en-US" altLang="zh-CN" b="1" i="1" baseline="-25000" dirty="0" err="1" smtClean="0">
                <a:latin typeface="+mj-ea"/>
                <a:ea typeface="+mj-ea"/>
                <a:cs typeface="Times New Roman" panose="02020603050405020304" pitchFamily="18" charset="0"/>
              </a:rPr>
              <a:t>l</a:t>
            </a:r>
            <a:r>
              <a:rPr lang="en-US" altLang="zh-CN" b="1" i="1" baseline="-25000" dirty="0" smtClean="0">
                <a:latin typeface="+mj-ea"/>
                <a:ea typeface="+mj-ea"/>
                <a:cs typeface="Times New Roman" panose="02020603050405020304" pitchFamily="18" charset="0"/>
              </a:rPr>
              <a:t> </a:t>
            </a:r>
            <a:r>
              <a:rPr lang="zh-CN" altLang="en-US" dirty="0" smtClean="0">
                <a:latin typeface="+mn-ea"/>
                <a:ea typeface="+mn-ea"/>
              </a:rPr>
              <a:t>的</a:t>
            </a:r>
            <a:r>
              <a:rPr lang="zh-CN" altLang="en-US" dirty="0">
                <a:latin typeface="+mn-ea"/>
                <a:ea typeface="+mn-ea"/>
              </a:rPr>
              <a:t>出射角</a:t>
            </a:r>
          </a:p>
        </p:txBody>
      </p:sp>
      <p:sp>
        <p:nvSpPr>
          <p:cNvPr id="7" name="Text Box 18"/>
          <p:cNvSpPr txBox="1">
            <a:spLocks noChangeArrowheads="1"/>
          </p:cNvSpPr>
          <p:nvPr/>
        </p:nvSpPr>
        <p:spPr bwMode="auto">
          <a:xfrm>
            <a:off x="3049588" y="5853112"/>
            <a:ext cx="20933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smtClean="0">
                <a:latin typeface="+mn-ea"/>
                <a:ea typeface="+mn-ea"/>
              </a:rPr>
              <a:t>终点 </a:t>
            </a:r>
            <a:r>
              <a:rPr lang="en-US" altLang="zh-CN" b="1" i="1" dirty="0" err="1" smtClean="0">
                <a:latin typeface="+mj-ea"/>
                <a:ea typeface="+mj-ea"/>
                <a:cs typeface="Times New Roman" panose="02020603050405020304" pitchFamily="18" charset="0"/>
              </a:rPr>
              <a:t>z</a:t>
            </a:r>
            <a:r>
              <a:rPr lang="en-US" altLang="zh-CN" b="1" i="1" baseline="-25000" dirty="0" err="1" smtClean="0">
                <a:latin typeface="+mj-ea"/>
                <a:ea typeface="+mj-ea"/>
                <a:cs typeface="Times New Roman" panose="02020603050405020304" pitchFamily="18" charset="0"/>
              </a:rPr>
              <a:t>k</a:t>
            </a:r>
            <a:r>
              <a:rPr lang="en-US" altLang="zh-CN" b="1" i="1" baseline="-25000" dirty="0" smtClean="0">
                <a:latin typeface="+mj-ea"/>
                <a:ea typeface="+mj-ea"/>
                <a:cs typeface="Times New Roman" panose="02020603050405020304" pitchFamily="18" charset="0"/>
              </a:rPr>
              <a:t> </a:t>
            </a:r>
            <a:r>
              <a:rPr lang="zh-CN" altLang="en-US" dirty="0" smtClean="0">
                <a:latin typeface="+mn-ea"/>
                <a:ea typeface="+mn-ea"/>
              </a:rPr>
              <a:t>的</a:t>
            </a:r>
            <a:r>
              <a:rPr lang="zh-CN" altLang="en-US" dirty="0">
                <a:latin typeface="+mn-ea"/>
                <a:ea typeface="+mn-ea"/>
              </a:rPr>
              <a:t>入射角</a:t>
            </a:r>
          </a:p>
        </p:txBody>
      </p:sp>
      <p:sp>
        <p:nvSpPr>
          <p:cNvPr id="8" name="Text Box 6"/>
          <p:cNvSpPr txBox="1">
            <a:spLocks noChangeArrowheads="1"/>
          </p:cNvSpPr>
          <p:nvPr/>
        </p:nvSpPr>
        <p:spPr bwMode="auto">
          <a:xfrm>
            <a:off x="515938" y="1089025"/>
            <a:ext cx="11160124" cy="93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30000"/>
              </a:spcBef>
            </a:pPr>
            <a:r>
              <a:rPr lang="zh-CN" altLang="en-US" sz="2000" b="1" dirty="0">
                <a:solidFill>
                  <a:srgbClr val="0070C0"/>
                </a:solidFill>
                <a:latin typeface="+mj-ea"/>
                <a:ea typeface="+mj-ea"/>
              </a:rPr>
              <a:t>规则</a:t>
            </a:r>
            <a:r>
              <a:rPr lang="en-US" altLang="zh-CN" sz="2000" b="1" dirty="0">
                <a:solidFill>
                  <a:srgbClr val="0070C0"/>
                </a:solidFill>
                <a:latin typeface="+mj-ea"/>
                <a:ea typeface="+mj-ea"/>
              </a:rPr>
              <a:t>6</a:t>
            </a:r>
            <a:r>
              <a:rPr lang="zh-CN" altLang="en-US" sz="2000" b="1" dirty="0">
                <a:solidFill>
                  <a:srgbClr val="0070C0"/>
                </a:solidFill>
                <a:latin typeface="+mj-ea"/>
                <a:ea typeface="+mj-ea"/>
              </a:rPr>
              <a:t>：根轨迹与</a:t>
            </a:r>
            <a:r>
              <a:rPr lang="en-US" altLang="zh-CN" sz="2000" b="1" dirty="0">
                <a:solidFill>
                  <a:srgbClr val="0070C0"/>
                </a:solidFill>
                <a:latin typeface="+mj-ea"/>
                <a:ea typeface="+mj-ea"/>
              </a:rPr>
              <a:t>s</a:t>
            </a:r>
            <a:r>
              <a:rPr lang="zh-CN" altLang="en-US" sz="2000" b="1" dirty="0">
                <a:solidFill>
                  <a:srgbClr val="0070C0"/>
                </a:solidFill>
                <a:latin typeface="+mj-ea"/>
                <a:ea typeface="+mj-ea"/>
              </a:rPr>
              <a:t>平面上虚轴的交点</a:t>
            </a:r>
            <a:endParaRPr lang="en-US" altLang="zh-CN" sz="2000" b="1" dirty="0">
              <a:solidFill>
                <a:srgbClr val="0070C0"/>
              </a:solidFill>
              <a:latin typeface="+mj-ea"/>
              <a:ea typeface="+mj-ea"/>
            </a:endParaRPr>
          </a:p>
          <a:p>
            <a:pPr indent="901700" eaLnBrk="1" hangingPunct="1">
              <a:lnSpc>
                <a:spcPct val="130000"/>
              </a:lnSpc>
              <a:spcBef>
                <a:spcPct val="30000"/>
              </a:spcBef>
            </a:pPr>
            <a:r>
              <a:rPr lang="zh-CN" altLang="en-US" dirty="0" smtClean="0">
                <a:latin typeface="+mn-ea"/>
                <a:ea typeface="+mn-ea"/>
              </a:rPr>
              <a:t>闭环系统</a:t>
            </a:r>
            <a:r>
              <a:rPr lang="zh-CN" altLang="en-US" dirty="0">
                <a:latin typeface="+mn-ea"/>
                <a:ea typeface="+mn-ea"/>
              </a:rPr>
              <a:t>的根轨迹在</a:t>
            </a:r>
            <a:r>
              <a:rPr lang="en-US" altLang="zh-CN" b="1" i="1" dirty="0" smtClean="0">
                <a:latin typeface="+mj-ea"/>
                <a:ea typeface="+mj-ea"/>
              </a:rPr>
              <a:t>s</a:t>
            </a:r>
            <a:r>
              <a:rPr lang="zh-CN" altLang="en-US" dirty="0" smtClean="0">
                <a:latin typeface="+mn-ea"/>
                <a:ea typeface="+mn-ea"/>
              </a:rPr>
              <a:t>平面</a:t>
            </a:r>
            <a:r>
              <a:rPr lang="zh-CN" altLang="en-US" dirty="0">
                <a:latin typeface="+mn-ea"/>
                <a:ea typeface="+mn-ea"/>
              </a:rPr>
              <a:t>上</a:t>
            </a:r>
            <a:r>
              <a:rPr lang="zh-CN" altLang="en-US" b="1" dirty="0">
                <a:solidFill>
                  <a:srgbClr val="C00000"/>
                </a:solidFill>
                <a:latin typeface="+mj-ea"/>
                <a:ea typeface="+mj-ea"/>
              </a:rPr>
              <a:t>可能</a:t>
            </a:r>
            <a:r>
              <a:rPr lang="zh-CN" altLang="en-US" dirty="0">
                <a:latin typeface="+mn-ea"/>
                <a:ea typeface="+mn-ea"/>
              </a:rPr>
              <a:t>与虚轴有交点，交点坐标及其对应的根轨迹增益</a:t>
            </a:r>
            <a:r>
              <a:rPr lang="en-US" altLang="zh-CN" b="1" i="1" dirty="0" smtClean="0">
                <a:latin typeface="+mj-ea"/>
                <a:ea typeface="+mj-ea"/>
              </a:rPr>
              <a:t>K</a:t>
            </a:r>
            <a:r>
              <a:rPr lang="en-US" altLang="zh-CN" b="1" baseline="-25000" dirty="0" smtClean="0">
                <a:latin typeface="+mj-ea"/>
                <a:ea typeface="+mj-ea"/>
              </a:rPr>
              <a:t>0</a:t>
            </a:r>
            <a:r>
              <a:rPr lang="zh-CN" altLang="en-US" dirty="0" smtClean="0">
                <a:latin typeface="+mn-ea"/>
                <a:ea typeface="+mn-ea"/>
              </a:rPr>
              <a:t>值</a:t>
            </a:r>
            <a:r>
              <a:rPr lang="zh-CN" altLang="en-US" dirty="0">
                <a:latin typeface="+mn-ea"/>
                <a:ea typeface="+mn-ea"/>
              </a:rPr>
              <a:t>的计算方法是</a:t>
            </a:r>
            <a:r>
              <a:rPr lang="zh-CN" altLang="en-US" dirty="0" smtClean="0">
                <a:latin typeface="+mn-ea"/>
                <a:ea typeface="+mn-ea"/>
              </a:rPr>
              <a:t>：</a:t>
            </a:r>
            <a:endParaRPr lang="en-US" altLang="zh-CN" dirty="0">
              <a:latin typeface="+mn-ea"/>
              <a:ea typeface="+mn-ea"/>
            </a:endParaRPr>
          </a:p>
        </p:txBody>
      </p:sp>
      <p:graphicFrame>
        <p:nvGraphicFramePr>
          <p:cNvPr id="10" name="图示 9"/>
          <p:cNvGraphicFramePr/>
          <p:nvPr>
            <p:extLst>
              <p:ext uri="{D42A27DB-BD31-4B8C-83A1-F6EECF244321}">
                <p14:modId xmlns:p14="http://schemas.microsoft.com/office/powerpoint/2010/main" val="3595371265"/>
              </p:ext>
            </p:extLst>
          </p:nvPr>
        </p:nvGraphicFramePr>
        <p:xfrm>
          <a:off x="1781174" y="2192449"/>
          <a:ext cx="9467850" cy="125828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67286050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4.2 </a:t>
            </a:r>
            <a:r>
              <a:rPr lang="zh-CN" altLang="en-US" dirty="0"/>
              <a:t>根轨迹的</a:t>
            </a:r>
            <a:r>
              <a:rPr lang="zh-CN" altLang="en-US" dirty="0" smtClean="0"/>
              <a:t>绘制</a:t>
            </a:r>
            <a:endParaRPr lang="zh-CN" altLang="en-US" dirty="0"/>
          </a:p>
        </p:txBody>
      </p:sp>
      <p:sp>
        <p:nvSpPr>
          <p:cNvPr id="3" name="Text Box 6"/>
          <p:cNvSpPr txBox="1">
            <a:spLocks noChangeArrowheads="1"/>
          </p:cNvSpPr>
          <p:nvPr/>
        </p:nvSpPr>
        <p:spPr bwMode="auto">
          <a:xfrm>
            <a:off x="515939" y="1089025"/>
            <a:ext cx="11160124" cy="13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rgbClr val="0070C0"/>
                </a:solidFill>
                <a:latin typeface="+mj-ea"/>
                <a:ea typeface="+mj-ea"/>
              </a:rPr>
              <a:t>规则</a:t>
            </a:r>
            <a:r>
              <a:rPr lang="en-US" altLang="zh-CN" sz="2000" b="1" dirty="0">
                <a:solidFill>
                  <a:srgbClr val="0070C0"/>
                </a:solidFill>
                <a:latin typeface="+mj-ea"/>
                <a:ea typeface="+mj-ea"/>
              </a:rPr>
              <a:t>8</a:t>
            </a:r>
            <a:r>
              <a:rPr lang="zh-CN" altLang="en-US" sz="2000" b="1" dirty="0">
                <a:solidFill>
                  <a:srgbClr val="0070C0"/>
                </a:solidFill>
                <a:latin typeface="+mj-ea"/>
                <a:ea typeface="+mj-ea"/>
              </a:rPr>
              <a:t>：特征方程的根之和与根之积</a:t>
            </a:r>
            <a:endParaRPr lang="en-US" altLang="zh-CN" sz="2000" b="1" dirty="0">
              <a:solidFill>
                <a:srgbClr val="0070C0"/>
              </a:solidFill>
              <a:latin typeface="+mj-ea"/>
              <a:ea typeface="+mj-ea"/>
            </a:endParaRPr>
          </a:p>
          <a:p>
            <a:pPr marL="920750" indent="495300" eaLnBrk="1" hangingPunct="1">
              <a:lnSpc>
                <a:spcPct val="150000"/>
              </a:lnSpc>
              <a:spcBef>
                <a:spcPts val="600"/>
              </a:spcBef>
            </a:pPr>
            <a:r>
              <a:rPr lang="zh-CN" altLang="en-US" dirty="0" smtClean="0">
                <a:latin typeface="+mn-ea"/>
                <a:ea typeface="+mn-ea"/>
              </a:rPr>
              <a:t>闭环系统</a:t>
            </a:r>
            <a:r>
              <a:rPr lang="zh-CN" altLang="en-US" dirty="0">
                <a:latin typeface="+mn-ea"/>
                <a:ea typeface="+mn-ea"/>
              </a:rPr>
              <a:t>根轨迹的支数取决于系统特征方程的阶数，它们随根轨迹</a:t>
            </a:r>
            <a:r>
              <a:rPr lang="zh-CN" altLang="en-US" dirty="0" smtClean="0">
                <a:latin typeface="+mn-ea"/>
                <a:ea typeface="+mn-ea"/>
              </a:rPr>
              <a:t>增益 </a:t>
            </a:r>
            <a:r>
              <a:rPr lang="en-US" altLang="zh-CN" b="1" i="1" dirty="0" smtClean="0">
                <a:latin typeface="+mj-ea"/>
                <a:ea typeface="+mj-ea"/>
                <a:cs typeface="Times New Roman" panose="02020603050405020304" pitchFamily="18" charset="0"/>
              </a:rPr>
              <a:t>K</a:t>
            </a:r>
            <a:r>
              <a:rPr lang="en-US" altLang="zh-CN" b="1" baseline="-25000" dirty="0" smtClean="0">
                <a:latin typeface="+mj-ea"/>
                <a:ea typeface="+mj-ea"/>
                <a:cs typeface="Times New Roman" panose="02020603050405020304" pitchFamily="18" charset="0"/>
              </a:rPr>
              <a:t>0 </a:t>
            </a:r>
            <a:r>
              <a:rPr lang="zh-CN" altLang="en-US" dirty="0" smtClean="0">
                <a:latin typeface="+mn-ea"/>
                <a:ea typeface="+mn-ea"/>
                <a:cs typeface="Times New Roman" panose="02020603050405020304" pitchFamily="18" charset="0"/>
              </a:rPr>
              <a:t>从 </a:t>
            </a:r>
            <a:r>
              <a:rPr lang="en-US" altLang="zh-CN" b="1" dirty="0" smtClean="0">
                <a:latin typeface="+mj-ea"/>
                <a:ea typeface="+mj-ea"/>
                <a:cs typeface="Times New Roman" panose="02020603050405020304" pitchFamily="18" charset="0"/>
              </a:rPr>
              <a:t>0 </a:t>
            </a:r>
            <a:r>
              <a:rPr lang="en-US" altLang="zh-CN" b="1" dirty="0">
                <a:latin typeface="+mj-ea"/>
                <a:ea typeface="+mj-ea"/>
                <a:cs typeface="Times New Roman" panose="02020603050405020304" pitchFamily="18" charset="0"/>
              </a:rPr>
              <a:t>→ </a:t>
            </a:r>
            <a:r>
              <a:rPr lang="en-US" altLang="zh-CN" b="1" dirty="0" smtClean="0">
                <a:latin typeface="+mj-ea"/>
                <a:ea typeface="+mj-ea"/>
                <a:cs typeface="Times New Roman" panose="02020603050405020304" pitchFamily="18" charset="0"/>
              </a:rPr>
              <a:t>∞ </a:t>
            </a:r>
            <a:r>
              <a:rPr lang="zh-CN" altLang="en-US" dirty="0" smtClean="0">
                <a:latin typeface="+mn-ea"/>
                <a:ea typeface="+mn-ea"/>
                <a:cs typeface="Times New Roman" panose="02020603050405020304" pitchFamily="18" charset="0"/>
              </a:rPr>
              <a:t>的</a:t>
            </a:r>
            <a:r>
              <a:rPr lang="zh-CN" altLang="en-US" dirty="0">
                <a:latin typeface="+mn-ea"/>
                <a:ea typeface="+mn-ea"/>
                <a:cs typeface="Times New Roman" panose="02020603050405020304" pitchFamily="18" charset="0"/>
              </a:rPr>
              <a:t>变化。与</a:t>
            </a:r>
            <a:r>
              <a:rPr lang="zh-CN" altLang="en-US" dirty="0" smtClean="0">
                <a:latin typeface="+mn-ea"/>
                <a:ea typeface="+mn-ea"/>
                <a:cs typeface="Times New Roman" panose="02020603050405020304" pitchFamily="18" charset="0"/>
              </a:rPr>
              <a:t>某个 </a:t>
            </a:r>
            <a:r>
              <a:rPr lang="en-US" altLang="zh-CN" b="1" i="1" dirty="0" smtClean="0">
                <a:latin typeface="+mj-ea"/>
                <a:ea typeface="+mj-ea"/>
                <a:cs typeface="Times New Roman" panose="02020603050405020304" pitchFamily="18" charset="0"/>
              </a:rPr>
              <a:t>K</a:t>
            </a:r>
            <a:r>
              <a:rPr lang="en-US" altLang="zh-CN" b="1" baseline="-25000" dirty="0" smtClean="0">
                <a:latin typeface="+mj-ea"/>
                <a:ea typeface="+mj-ea"/>
                <a:cs typeface="Times New Roman" panose="02020603050405020304" pitchFamily="18" charset="0"/>
              </a:rPr>
              <a:t>0 </a:t>
            </a:r>
            <a:r>
              <a:rPr lang="zh-CN" altLang="en-US" dirty="0" smtClean="0">
                <a:latin typeface="+mn-ea"/>
                <a:ea typeface="+mn-ea"/>
              </a:rPr>
              <a:t>数值</a:t>
            </a:r>
            <a:r>
              <a:rPr lang="zh-CN" altLang="en-US" dirty="0">
                <a:latin typeface="+mn-ea"/>
                <a:ea typeface="+mn-ea"/>
              </a:rPr>
              <a:t>相对应的所有根轨迹上的</a:t>
            </a:r>
            <a:r>
              <a:rPr lang="zh-CN" altLang="en-US" dirty="0" smtClean="0">
                <a:latin typeface="+mn-ea"/>
                <a:ea typeface="+mn-ea"/>
              </a:rPr>
              <a:t>点 </a:t>
            </a:r>
            <a:r>
              <a:rPr lang="en-US" altLang="zh-CN" b="1" i="1" dirty="0" err="1" smtClean="0">
                <a:latin typeface="+mj-ea"/>
                <a:ea typeface="+mj-ea"/>
              </a:rPr>
              <a:t>s</a:t>
            </a:r>
            <a:r>
              <a:rPr lang="en-US" altLang="zh-CN" b="1" i="1" baseline="-25000" dirty="0" err="1" smtClean="0">
                <a:latin typeface="+mj-ea"/>
                <a:ea typeface="+mj-ea"/>
              </a:rPr>
              <a:t>j</a:t>
            </a:r>
            <a:r>
              <a:rPr lang="en-US" altLang="zh-CN" b="1" i="1" baseline="-25000" dirty="0" smtClean="0">
                <a:latin typeface="+mj-ea"/>
                <a:ea typeface="+mj-ea"/>
              </a:rPr>
              <a:t>  </a:t>
            </a:r>
            <a:r>
              <a:rPr lang="zh-CN" altLang="en-US" dirty="0" smtClean="0">
                <a:latin typeface="+mn-ea"/>
                <a:ea typeface="+mn-ea"/>
              </a:rPr>
              <a:t>的</a:t>
            </a:r>
            <a:r>
              <a:rPr lang="zh-CN" altLang="en-US" dirty="0">
                <a:latin typeface="+mn-ea"/>
                <a:ea typeface="+mn-ea"/>
              </a:rPr>
              <a:t>坐标满足</a:t>
            </a:r>
          </a:p>
        </p:txBody>
      </p:sp>
      <p:graphicFrame>
        <p:nvGraphicFramePr>
          <p:cNvPr id="4" name="Object 7"/>
          <p:cNvGraphicFramePr>
            <a:graphicFrameLocks noChangeAspect="1"/>
          </p:cNvGraphicFramePr>
          <p:nvPr>
            <p:extLst>
              <p:ext uri="{D42A27DB-BD31-4B8C-83A1-F6EECF244321}">
                <p14:modId xmlns:p14="http://schemas.microsoft.com/office/powerpoint/2010/main" val="3270250582"/>
              </p:ext>
            </p:extLst>
          </p:nvPr>
        </p:nvGraphicFramePr>
        <p:xfrm>
          <a:off x="3227388" y="2472528"/>
          <a:ext cx="1584325" cy="792163"/>
        </p:xfrm>
        <a:graphic>
          <a:graphicData uri="http://schemas.openxmlformats.org/presentationml/2006/ole">
            <mc:AlternateContent xmlns:mc="http://schemas.openxmlformats.org/markup-compatibility/2006">
              <mc:Choice xmlns:v="urn:schemas-microsoft-com:vml" Requires="v">
                <p:oleObj spid="_x0000_s17455" name="公式" r:id="rId3" imgW="838080" imgH="419040" progId="Equations">
                  <p:embed/>
                </p:oleObj>
              </mc:Choice>
              <mc:Fallback>
                <p:oleObj name="公式" r:id="rId3" imgW="838080" imgH="419040" progId="Equations">
                  <p:embed/>
                  <p:pic>
                    <p:nvPicPr>
                      <p:cNvPr id="16386"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27388" y="2472528"/>
                        <a:ext cx="1584325" cy="792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图示 8"/>
          <p:cNvGraphicFramePr/>
          <p:nvPr>
            <p:extLst>
              <p:ext uri="{D42A27DB-BD31-4B8C-83A1-F6EECF244321}">
                <p14:modId xmlns:p14="http://schemas.microsoft.com/office/powerpoint/2010/main" val="1284405963"/>
              </p:ext>
            </p:extLst>
          </p:nvPr>
        </p:nvGraphicFramePr>
        <p:xfrm>
          <a:off x="515939" y="4556125"/>
          <a:ext cx="11160124" cy="184626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6" name="Object 8"/>
          <p:cNvGraphicFramePr>
            <a:graphicFrameLocks noChangeAspect="1"/>
          </p:cNvGraphicFramePr>
          <p:nvPr>
            <p:extLst>
              <p:ext uri="{D42A27DB-BD31-4B8C-83A1-F6EECF244321}">
                <p14:modId xmlns:p14="http://schemas.microsoft.com/office/powerpoint/2010/main" val="3836085324"/>
              </p:ext>
            </p:extLst>
          </p:nvPr>
        </p:nvGraphicFramePr>
        <p:xfrm>
          <a:off x="6180138" y="2508246"/>
          <a:ext cx="2625725" cy="720725"/>
        </p:xfrm>
        <a:graphic>
          <a:graphicData uri="http://schemas.openxmlformats.org/presentationml/2006/ole">
            <mc:AlternateContent xmlns:mc="http://schemas.openxmlformats.org/markup-compatibility/2006">
              <mc:Choice xmlns:v="urn:schemas-microsoft-com:vml" Requires="v">
                <p:oleObj spid="_x0000_s17456" name="公式" r:id="rId10" imgW="1663700" imgH="457200" progId="Equations">
                  <p:embed/>
                </p:oleObj>
              </mc:Choice>
              <mc:Fallback>
                <p:oleObj name="公式" r:id="rId10" imgW="1663700" imgH="457200" progId="Equations">
                  <p:embed/>
                  <p:pic>
                    <p:nvPicPr>
                      <p:cNvPr id="16387" name="Object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180138" y="2508246"/>
                        <a:ext cx="2625725" cy="720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TextBox 9"/>
          <p:cNvSpPr txBox="1">
            <a:spLocks noChangeArrowheads="1"/>
          </p:cNvSpPr>
          <p:nvPr/>
        </p:nvSpPr>
        <p:spPr bwMode="auto">
          <a:xfrm>
            <a:off x="1422401" y="3475511"/>
            <a:ext cx="10253662" cy="834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spcBef>
                <a:spcPts val="600"/>
              </a:spcBef>
            </a:pPr>
            <a:r>
              <a:rPr lang="zh-CN" altLang="en-US" dirty="0">
                <a:latin typeface="+mn-ea"/>
                <a:ea typeface="+mn-ea"/>
              </a:rPr>
              <a:t>其中，</a:t>
            </a:r>
            <a:r>
              <a:rPr lang="en-US" altLang="zh-CN" b="1" dirty="0">
                <a:solidFill>
                  <a:srgbClr val="C00000"/>
                </a:solidFill>
                <a:latin typeface="+mj-ea"/>
                <a:ea typeface="+mj-ea"/>
              </a:rPr>
              <a:t>-</a:t>
            </a:r>
            <a:r>
              <a:rPr lang="en-US" altLang="zh-CN" b="1" i="1" dirty="0" err="1">
                <a:solidFill>
                  <a:srgbClr val="C00000"/>
                </a:solidFill>
                <a:latin typeface="+mj-ea"/>
                <a:ea typeface="+mj-ea"/>
                <a:cs typeface="Times New Roman" panose="02020603050405020304" pitchFamily="18" charset="0"/>
              </a:rPr>
              <a:t>z</a:t>
            </a:r>
            <a:r>
              <a:rPr lang="en-US" altLang="zh-CN" b="1" i="1" baseline="-25000" dirty="0" err="1">
                <a:solidFill>
                  <a:srgbClr val="C00000"/>
                </a:solidFill>
                <a:latin typeface="+mj-ea"/>
                <a:ea typeface="+mj-ea"/>
                <a:cs typeface="Times New Roman" panose="02020603050405020304" pitchFamily="18" charset="0"/>
              </a:rPr>
              <a:t>i</a:t>
            </a:r>
            <a:r>
              <a:rPr lang="zh-CN" altLang="en-US" b="1" dirty="0">
                <a:solidFill>
                  <a:srgbClr val="C00000"/>
                </a:solidFill>
                <a:latin typeface="+mj-ea"/>
                <a:ea typeface="+mj-ea"/>
                <a:cs typeface="Times New Roman" panose="02020603050405020304" pitchFamily="18" charset="0"/>
              </a:rPr>
              <a:t>和</a:t>
            </a:r>
            <a:r>
              <a:rPr lang="en-US" altLang="zh-CN" b="1" dirty="0">
                <a:solidFill>
                  <a:srgbClr val="C00000"/>
                </a:solidFill>
                <a:latin typeface="+mj-ea"/>
                <a:ea typeface="+mj-ea"/>
                <a:cs typeface="Times New Roman" panose="02020603050405020304" pitchFamily="18" charset="0"/>
              </a:rPr>
              <a:t>-</a:t>
            </a:r>
            <a:r>
              <a:rPr lang="en-US" altLang="zh-CN" b="1" i="1" dirty="0" err="1">
                <a:solidFill>
                  <a:srgbClr val="C00000"/>
                </a:solidFill>
                <a:latin typeface="+mj-ea"/>
                <a:ea typeface="+mj-ea"/>
                <a:cs typeface="Times New Roman" panose="02020603050405020304" pitchFamily="18" charset="0"/>
              </a:rPr>
              <a:t>p</a:t>
            </a:r>
            <a:r>
              <a:rPr lang="en-US" altLang="zh-CN" b="1" i="1" baseline="-25000" dirty="0" err="1">
                <a:solidFill>
                  <a:srgbClr val="C00000"/>
                </a:solidFill>
                <a:latin typeface="+mj-ea"/>
                <a:ea typeface="+mj-ea"/>
                <a:cs typeface="Times New Roman" panose="02020603050405020304" pitchFamily="18" charset="0"/>
              </a:rPr>
              <a:t>j</a:t>
            </a:r>
            <a:r>
              <a:rPr lang="zh-CN" altLang="en-US" b="1" dirty="0">
                <a:solidFill>
                  <a:srgbClr val="C00000"/>
                </a:solidFill>
                <a:latin typeface="+mj-ea"/>
                <a:ea typeface="+mj-ea"/>
                <a:cs typeface="Times New Roman" panose="02020603050405020304" pitchFamily="18" charset="0"/>
              </a:rPr>
              <a:t>分别</a:t>
            </a:r>
            <a:r>
              <a:rPr lang="zh-CN" altLang="en-US" b="1" dirty="0">
                <a:solidFill>
                  <a:srgbClr val="C00000"/>
                </a:solidFill>
                <a:latin typeface="+mj-ea"/>
                <a:ea typeface="+mj-ea"/>
              </a:rPr>
              <a:t>是闭环系统开环零点和开环极点</a:t>
            </a:r>
            <a:endParaRPr lang="en-US" altLang="zh-CN" b="1" dirty="0">
              <a:solidFill>
                <a:srgbClr val="C00000"/>
              </a:solidFill>
              <a:latin typeface="+mj-ea"/>
              <a:ea typeface="+mj-ea"/>
            </a:endParaRPr>
          </a:p>
          <a:p>
            <a:pPr>
              <a:lnSpc>
                <a:spcPct val="120000"/>
              </a:lnSpc>
              <a:spcBef>
                <a:spcPts val="600"/>
              </a:spcBef>
            </a:pPr>
            <a:r>
              <a:rPr lang="zh-CN" altLang="en-US" b="1" dirty="0">
                <a:solidFill>
                  <a:srgbClr val="C00000"/>
                </a:solidFill>
                <a:latin typeface="+mj-ea"/>
                <a:ea typeface="+mj-ea"/>
              </a:rPr>
              <a:t>当                  时，系统特征方程根（闭环极点）之和等于系统开环极点之和。</a:t>
            </a:r>
          </a:p>
        </p:txBody>
      </p:sp>
      <p:graphicFrame>
        <p:nvGraphicFramePr>
          <p:cNvPr id="8" name="Object 10"/>
          <p:cNvGraphicFramePr>
            <a:graphicFrameLocks noChangeAspect="1"/>
          </p:cNvGraphicFramePr>
          <p:nvPr>
            <p:extLst>
              <p:ext uri="{D42A27DB-BD31-4B8C-83A1-F6EECF244321}">
                <p14:modId xmlns:p14="http://schemas.microsoft.com/office/powerpoint/2010/main" val="1068121166"/>
              </p:ext>
            </p:extLst>
          </p:nvPr>
        </p:nvGraphicFramePr>
        <p:xfrm>
          <a:off x="1801813" y="3963193"/>
          <a:ext cx="1119187" cy="285750"/>
        </p:xfrm>
        <a:graphic>
          <a:graphicData uri="http://schemas.openxmlformats.org/presentationml/2006/ole">
            <mc:AlternateContent xmlns:mc="http://schemas.openxmlformats.org/markup-compatibility/2006">
              <mc:Choice xmlns:v="urn:schemas-microsoft-com:vml" Requires="v">
                <p:oleObj spid="_x0000_s17457" name="Equation" r:id="rId12" imgW="698400" imgH="190440" progId="Equation.DSMT4">
                  <p:embed/>
                </p:oleObj>
              </mc:Choice>
              <mc:Fallback>
                <p:oleObj name="Equation" r:id="rId12" imgW="698400" imgH="190440" progId="Equation.DSMT4">
                  <p:embed/>
                  <p:pic>
                    <p:nvPicPr>
                      <p:cNvPr id="16388" name="Object 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801813" y="3963193"/>
                        <a:ext cx="1119187" cy="285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0390737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4.2 </a:t>
            </a:r>
            <a:r>
              <a:rPr lang="zh-CN" altLang="en-US" dirty="0"/>
              <a:t>根轨迹的</a:t>
            </a:r>
            <a:r>
              <a:rPr lang="zh-CN" altLang="en-US" dirty="0" smtClean="0"/>
              <a:t>绘制</a:t>
            </a:r>
            <a:endParaRPr lang="zh-CN" altLang="en-US" dirty="0"/>
          </a:p>
        </p:txBody>
      </p:sp>
      <p:graphicFrame>
        <p:nvGraphicFramePr>
          <p:cNvPr id="3" name="Object 43"/>
          <p:cNvGraphicFramePr>
            <a:graphicFrameLocks noChangeAspect="1"/>
          </p:cNvGraphicFramePr>
          <p:nvPr>
            <p:extLst>
              <p:ext uri="{D42A27DB-BD31-4B8C-83A1-F6EECF244321}">
                <p14:modId xmlns:p14="http://schemas.microsoft.com/office/powerpoint/2010/main" val="2452406958"/>
              </p:ext>
            </p:extLst>
          </p:nvPr>
        </p:nvGraphicFramePr>
        <p:xfrm>
          <a:off x="7392986" y="2309241"/>
          <a:ext cx="1146493" cy="408941"/>
        </p:xfrm>
        <a:graphic>
          <a:graphicData uri="http://schemas.openxmlformats.org/presentationml/2006/ole">
            <mc:AlternateContent xmlns:mc="http://schemas.openxmlformats.org/markup-compatibility/2006">
              <mc:Choice xmlns:v="urn:schemas-microsoft-com:vml" Requires="v">
                <p:oleObj spid="_x0000_s18539" name="Equation" r:id="rId4" imgW="748975" imgH="266584" progId="Equation.DSMT4">
                  <p:embed/>
                </p:oleObj>
              </mc:Choice>
              <mc:Fallback>
                <p:oleObj name="Equation" r:id="rId4" imgW="748975" imgH="266584" progId="Equation.DSMT4">
                  <p:embed/>
                  <p:pic>
                    <p:nvPicPr>
                      <p:cNvPr id="17410" name="Object 4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92986" y="2309241"/>
                        <a:ext cx="1146493" cy="408941"/>
                      </a:xfrm>
                      <a:prstGeom prst="rect">
                        <a:avLst/>
                      </a:prstGeom>
                      <a:noFill/>
                    </p:spPr>
                  </p:pic>
                </p:oleObj>
              </mc:Fallback>
            </mc:AlternateContent>
          </a:graphicData>
        </a:graphic>
      </p:graphicFrame>
      <p:sp>
        <p:nvSpPr>
          <p:cNvPr id="4" name="Rectangle 45"/>
          <p:cNvSpPr>
            <a:spLocks noChangeArrowheads="1"/>
          </p:cNvSpPr>
          <p:nvPr/>
        </p:nvSpPr>
        <p:spPr bwMode="auto">
          <a:xfrm>
            <a:off x="515938" y="1089025"/>
            <a:ext cx="409759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sz="2000" dirty="0">
                <a:latin typeface="+mn-ea"/>
                <a:ea typeface="+mn-ea"/>
                <a:cs typeface="Times New Roman" panose="02020603050405020304" pitchFamily="18" charset="0"/>
              </a:rPr>
              <a:t>例</a:t>
            </a:r>
            <a:r>
              <a:rPr lang="en-US" altLang="zh-CN" sz="2000" b="1" dirty="0">
                <a:latin typeface="+mj-ea"/>
                <a:ea typeface="+mj-ea"/>
                <a:cs typeface="Times New Roman" panose="02020603050405020304" pitchFamily="18" charset="0"/>
              </a:rPr>
              <a:t>2</a:t>
            </a:r>
            <a:r>
              <a:rPr lang="en-US" altLang="zh-CN" sz="2000" dirty="0">
                <a:latin typeface="+mn-ea"/>
                <a:ea typeface="+mn-ea"/>
                <a:cs typeface="Times New Roman" panose="02020603050405020304" pitchFamily="18" charset="0"/>
              </a:rPr>
              <a:t>  </a:t>
            </a:r>
            <a:r>
              <a:rPr lang="zh-CN" altLang="en-US" sz="2000" dirty="0">
                <a:latin typeface="+mn-ea"/>
                <a:ea typeface="+mn-ea"/>
                <a:cs typeface="Times New Roman" panose="02020603050405020304" pitchFamily="18" charset="0"/>
              </a:rPr>
              <a:t>设闭环系统的开环传递函数</a:t>
            </a:r>
            <a:r>
              <a:rPr lang="zh-CN" altLang="en-US" sz="2000" dirty="0" smtClean="0">
                <a:latin typeface="+mn-ea"/>
                <a:ea typeface="+mn-ea"/>
                <a:cs typeface="Times New Roman" panose="02020603050405020304" pitchFamily="18" charset="0"/>
              </a:rPr>
              <a:t>为</a:t>
            </a:r>
            <a:endParaRPr lang="zh-CN" altLang="en-US" sz="2000" dirty="0">
              <a:latin typeface="+mn-ea"/>
              <a:ea typeface="+mn-ea"/>
              <a:cs typeface="Times New Roman" panose="02020603050405020304" pitchFamily="18" charset="0"/>
            </a:endParaRPr>
          </a:p>
        </p:txBody>
      </p:sp>
      <p:sp>
        <p:nvSpPr>
          <p:cNvPr id="5" name="Rectangle 46"/>
          <p:cNvSpPr>
            <a:spLocks noChangeArrowheads="1"/>
          </p:cNvSpPr>
          <p:nvPr/>
        </p:nvSpPr>
        <p:spPr bwMode="auto">
          <a:xfrm>
            <a:off x="515938" y="2182219"/>
            <a:ext cx="111601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000" dirty="0">
                <a:latin typeface="+mn-ea"/>
                <a:ea typeface="+mn-ea"/>
              </a:rPr>
              <a:t>试绘制系统的根轨迹。若已知该根轨迹与虚轴的交点分别为   </a:t>
            </a:r>
            <a:r>
              <a:rPr lang="zh-CN" altLang="en-US" sz="2000" dirty="0" smtClean="0">
                <a:latin typeface="+mn-ea"/>
                <a:ea typeface="+mn-ea"/>
              </a:rPr>
              <a:t>               ，试</a:t>
            </a:r>
            <a:r>
              <a:rPr lang="zh-CN" altLang="en-US" sz="2000" dirty="0">
                <a:latin typeface="+mn-ea"/>
                <a:ea typeface="+mn-ea"/>
              </a:rPr>
              <a:t>确定根轨迹与虚轴交点所对应的另一个系统特征根</a:t>
            </a:r>
            <a:r>
              <a:rPr lang="en-US" altLang="zh-CN" sz="2000" dirty="0">
                <a:latin typeface="+mn-ea"/>
                <a:ea typeface="+mn-ea"/>
              </a:rPr>
              <a:t> </a:t>
            </a:r>
            <a:r>
              <a:rPr lang="en-US" altLang="zh-CN" sz="2000" b="1" dirty="0" smtClean="0">
                <a:latin typeface="+mj-ea"/>
                <a:ea typeface="+mj-ea"/>
              </a:rPr>
              <a:t>s</a:t>
            </a:r>
            <a:r>
              <a:rPr lang="en-US" altLang="zh-CN" sz="1100" b="1" dirty="0" smtClean="0">
                <a:latin typeface="+mj-ea"/>
                <a:ea typeface="+mj-ea"/>
              </a:rPr>
              <a:t>3 </a:t>
            </a:r>
            <a:r>
              <a:rPr lang="zh-CN" altLang="en-US" sz="2000" dirty="0" smtClean="0">
                <a:latin typeface="+mn-ea"/>
                <a:ea typeface="+mn-ea"/>
              </a:rPr>
              <a:t>及</a:t>
            </a:r>
            <a:r>
              <a:rPr lang="zh-CN" altLang="en-US" sz="2000" dirty="0">
                <a:latin typeface="+mn-ea"/>
                <a:ea typeface="+mn-ea"/>
              </a:rPr>
              <a:t>对应</a:t>
            </a:r>
            <a:r>
              <a:rPr lang="zh-CN" altLang="en-US" sz="2000" dirty="0" smtClean="0">
                <a:latin typeface="+mn-ea"/>
                <a:ea typeface="+mn-ea"/>
              </a:rPr>
              <a:t>的 </a:t>
            </a:r>
            <a:r>
              <a:rPr lang="en-US" altLang="zh-CN" sz="2000" b="1" dirty="0" smtClean="0">
                <a:latin typeface="+mj-ea"/>
                <a:ea typeface="+mj-ea"/>
              </a:rPr>
              <a:t>K </a:t>
            </a:r>
            <a:r>
              <a:rPr lang="zh-CN" altLang="en-US" sz="2000" dirty="0" smtClean="0">
                <a:latin typeface="+mn-ea"/>
                <a:ea typeface="+mn-ea"/>
              </a:rPr>
              <a:t>值</a:t>
            </a:r>
            <a:r>
              <a:rPr lang="zh-CN" altLang="en-US" sz="2000" dirty="0">
                <a:latin typeface="+mn-ea"/>
                <a:ea typeface="+mn-ea"/>
              </a:rPr>
              <a:t>。</a:t>
            </a:r>
            <a:endParaRPr lang="zh-CN" altLang="zh-CN" sz="2000" dirty="0">
              <a:latin typeface="+mn-ea"/>
              <a:ea typeface="+mn-ea"/>
            </a:endParaRPr>
          </a:p>
        </p:txBody>
      </p:sp>
      <p:graphicFrame>
        <p:nvGraphicFramePr>
          <p:cNvPr id="6" name="Object 48"/>
          <p:cNvGraphicFramePr>
            <a:graphicFrameLocks noChangeAspect="1"/>
          </p:cNvGraphicFramePr>
          <p:nvPr>
            <p:extLst>
              <p:ext uri="{D42A27DB-BD31-4B8C-83A1-F6EECF244321}">
                <p14:modId xmlns:p14="http://schemas.microsoft.com/office/powerpoint/2010/main" val="1356271901"/>
              </p:ext>
            </p:extLst>
          </p:nvPr>
        </p:nvGraphicFramePr>
        <p:xfrm>
          <a:off x="4871402" y="1402877"/>
          <a:ext cx="2692718" cy="696393"/>
        </p:xfrm>
        <a:graphic>
          <a:graphicData uri="http://schemas.openxmlformats.org/presentationml/2006/ole">
            <mc:AlternateContent xmlns:mc="http://schemas.openxmlformats.org/markup-compatibility/2006">
              <mc:Choice xmlns:v="urn:schemas-microsoft-com:vml" Requires="v">
                <p:oleObj spid="_x0000_s18540" name="Equation" r:id="rId6" imgW="1231366" imgH="317362" progId="Equation.DSMT4">
                  <p:embed/>
                </p:oleObj>
              </mc:Choice>
              <mc:Fallback>
                <p:oleObj name="Equation" r:id="rId6" imgW="1231366" imgH="317362" progId="Equation.DSMT4">
                  <p:embed/>
                  <p:pic>
                    <p:nvPicPr>
                      <p:cNvPr id="17411" name="Object 4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71402" y="1402877"/>
                        <a:ext cx="2692718" cy="696393"/>
                      </a:xfrm>
                      <a:prstGeom prst="rect">
                        <a:avLst/>
                      </a:prstGeom>
                      <a:noFill/>
                    </p:spPr>
                  </p:pic>
                </p:oleObj>
              </mc:Fallback>
            </mc:AlternateContent>
          </a:graphicData>
        </a:graphic>
      </p:graphicFrame>
      <p:sp>
        <p:nvSpPr>
          <p:cNvPr id="7" name="Rectangle 50"/>
          <p:cNvSpPr>
            <a:spLocks noChangeArrowheads="1"/>
          </p:cNvSpPr>
          <p:nvPr/>
        </p:nvSpPr>
        <p:spPr bwMode="auto">
          <a:xfrm>
            <a:off x="1024255" y="3453957"/>
            <a:ext cx="47035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indent="268288">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r>
              <a:rPr lang="zh-CN" altLang="zh-CN" sz="2000" dirty="0">
                <a:latin typeface="+mn-ea"/>
                <a:ea typeface="+mn-ea"/>
                <a:cs typeface="Calibri" panose="020F0502020204030204" pitchFamily="34" charset="0"/>
              </a:rPr>
              <a:t>解：（</a:t>
            </a:r>
            <a:r>
              <a:rPr lang="en-US" altLang="zh-CN" sz="2000" dirty="0">
                <a:latin typeface="+mn-ea"/>
                <a:ea typeface="+mn-ea"/>
                <a:cs typeface="Calibri" panose="020F0502020204030204" pitchFamily="34" charset="0"/>
              </a:rPr>
              <a:t>1</a:t>
            </a:r>
            <a:r>
              <a:rPr lang="zh-CN" altLang="en-US" sz="2000" dirty="0">
                <a:latin typeface="+mn-ea"/>
                <a:ea typeface="+mn-ea"/>
                <a:cs typeface="Calibri" panose="020F0502020204030204" pitchFamily="34" charset="0"/>
              </a:rPr>
              <a:t>）将开环传递函数化为标准形式</a:t>
            </a:r>
          </a:p>
        </p:txBody>
      </p:sp>
      <p:graphicFrame>
        <p:nvGraphicFramePr>
          <p:cNvPr id="8" name="Object 51"/>
          <p:cNvGraphicFramePr>
            <a:graphicFrameLocks noChangeAspect="1"/>
          </p:cNvGraphicFramePr>
          <p:nvPr>
            <p:extLst>
              <p:ext uri="{D42A27DB-BD31-4B8C-83A1-F6EECF244321}">
                <p14:modId xmlns:p14="http://schemas.microsoft.com/office/powerpoint/2010/main" val="1506546675"/>
              </p:ext>
            </p:extLst>
          </p:nvPr>
        </p:nvGraphicFramePr>
        <p:xfrm>
          <a:off x="3311494" y="3951254"/>
          <a:ext cx="2274887" cy="642938"/>
        </p:xfrm>
        <a:graphic>
          <a:graphicData uri="http://schemas.openxmlformats.org/presentationml/2006/ole">
            <mc:AlternateContent xmlns:mc="http://schemas.openxmlformats.org/markup-compatibility/2006">
              <mc:Choice xmlns:v="urn:schemas-microsoft-com:vml" Requires="v">
                <p:oleObj spid="_x0000_s18541" name="Equation" r:id="rId8" imgW="1129810" imgH="317362" progId="Equation.DSMT4">
                  <p:embed/>
                </p:oleObj>
              </mc:Choice>
              <mc:Fallback>
                <p:oleObj name="Equation" r:id="rId8" imgW="1129810" imgH="317362" progId="Equation.DSMT4">
                  <p:embed/>
                  <p:pic>
                    <p:nvPicPr>
                      <p:cNvPr id="19460" name="Object 5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11494" y="3951254"/>
                        <a:ext cx="2274887" cy="642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56"/>
          <p:cNvGraphicFramePr>
            <a:graphicFrameLocks noChangeAspect="1"/>
          </p:cNvGraphicFramePr>
          <p:nvPr>
            <p:extLst>
              <p:ext uri="{D42A27DB-BD31-4B8C-83A1-F6EECF244321}">
                <p14:modId xmlns:p14="http://schemas.microsoft.com/office/powerpoint/2010/main" val="4215078824"/>
              </p:ext>
            </p:extLst>
          </p:nvPr>
        </p:nvGraphicFramePr>
        <p:xfrm>
          <a:off x="6003925" y="4818381"/>
          <a:ext cx="433388" cy="285750"/>
        </p:xfrm>
        <a:graphic>
          <a:graphicData uri="http://schemas.openxmlformats.org/presentationml/2006/ole">
            <mc:AlternateContent xmlns:mc="http://schemas.openxmlformats.org/markup-compatibility/2006">
              <mc:Choice xmlns:v="urn:schemas-microsoft-com:vml" Requires="v">
                <p:oleObj spid="_x0000_s18542" name="Equation" r:id="rId10" imgW="253780" imgH="164957" progId="Equation.DSMT4">
                  <p:embed/>
                </p:oleObj>
              </mc:Choice>
              <mc:Fallback>
                <p:oleObj name="Equation" r:id="rId10" imgW="253780" imgH="164957" progId="Equation.DSMT4">
                  <p:embed/>
                  <p:pic>
                    <p:nvPicPr>
                      <p:cNvPr id="19461" name="Object 5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03925" y="4818381"/>
                        <a:ext cx="433388" cy="285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55"/>
          <p:cNvGraphicFramePr>
            <a:graphicFrameLocks noChangeAspect="1"/>
          </p:cNvGraphicFramePr>
          <p:nvPr>
            <p:extLst>
              <p:ext uri="{D42A27DB-BD31-4B8C-83A1-F6EECF244321}">
                <p14:modId xmlns:p14="http://schemas.microsoft.com/office/powerpoint/2010/main" val="121116759"/>
              </p:ext>
            </p:extLst>
          </p:nvPr>
        </p:nvGraphicFramePr>
        <p:xfrm>
          <a:off x="4121913" y="5435918"/>
          <a:ext cx="654050" cy="357187"/>
        </p:xfrm>
        <a:graphic>
          <a:graphicData uri="http://schemas.openxmlformats.org/presentationml/2006/ole">
            <mc:AlternateContent xmlns:mc="http://schemas.openxmlformats.org/markup-compatibility/2006">
              <mc:Choice xmlns:v="urn:schemas-microsoft-com:vml" Requires="v">
                <p:oleObj spid="_x0000_s18543" name="Equation" r:id="rId12" imgW="419100" imgH="228600" progId="Equation.DSMT4">
                  <p:embed/>
                </p:oleObj>
              </mc:Choice>
              <mc:Fallback>
                <p:oleObj name="Equation" r:id="rId12" imgW="419100" imgH="228600" progId="Equation.DSMT4">
                  <p:embed/>
                  <p:pic>
                    <p:nvPicPr>
                      <p:cNvPr id="19462" name="Object 5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121913" y="5435918"/>
                        <a:ext cx="654050" cy="3571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54"/>
          <p:cNvGraphicFramePr>
            <a:graphicFrameLocks noChangeAspect="1"/>
          </p:cNvGraphicFramePr>
          <p:nvPr>
            <p:extLst>
              <p:ext uri="{D42A27DB-BD31-4B8C-83A1-F6EECF244321}">
                <p14:modId xmlns:p14="http://schemas.microsoft.com/office/powerpoint/2010/main" val="1508709867"/>
              </p:ext>
            </p:extLst>
          </p:nvPr>
        </p:nvGraphicFramePr>
        <p:xfrm>
          <a:off x="5129499" y="5404976"/>
          <a:ext cx="796925" cy="357187"/>
        </p:xfrm>
        <a:graphic>
          <a:graphicData uri="http://schemas.openxmlformats.org/presentationml/2006/ole">
            <mc:AlternateContent xmlns:mc="http://schemas.openxmlformats.org/markup-compatibility/2006">
              <mc:Choice xmlns:v="urn:schemas-microsoft-com:vml" Requires="v">
                <p:oleObj spid="_x0000_s18544" name="Equation" r:id="rId14" imgW="508000" imgH="228600" progId="Equation.DSMT4">
                  <p:embed/>
                </p:oleObj>
              </mc:Choice>
              <mc:Fallback>
                <p:oleObj name="Equation" r:id="rId14" imgW="508000" imgH="228600" progId="Equation.DSMT4">
                  <p:embed/>
                  <p:pic>
                    <p:nvPicPr>
                      <p:cNvPr id="19463" name="Object 5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129499" y="5404976"/>
                        <a:ext cx="796925" cy="3571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Object 53"/>
          <p:cNvGraphicFramePr>
            <a:graphicFrameLocks noChangeAspect="1"/>
          </p:cNvGraphicFramePr>
          <p:nvPr>
            <p:extLst>
              <p:ext uri="{D42A27DB-BD31-4B8C-83A1-F6EECF244321}">
                <p14:modId xmlns:p14="http://schemas.microsoft.com/office/powerpoint/2010/main" val="212113300"/>
              </p:ext>
            </p:extLst>
          </p:nvPr>
        </p:nvGraphicFramePr>
        <p:xfrm>
          <a:off x="6279960" y="5404976"/>
          <a:ext cx="796925" cy="357187"/>
        </p:xfrm>
        <a:graphic>
          <a:graphicData uri="http://schemas.openxmlformats.org/presentationml/2006/ole">
            <mc:AlternateContent xmlns:mc="http://schemas.openxmlformats.org/markup-compatibility/2006">
              <mc:Choice xmlns:v="urn:schemas-microsoft-com:vml" Requires="v">
                <p:oleObj spid="_x0000_s18545" name="Equation" r:id="rId16" imgW="508000" imgH="228600" progId="Equation.DSMT4">
                  <p:embed/>
                </p:oleObj>
              </mc:Choice>
              <mc:Fallback>
                <p:oleObj name="Equation" r:id="rId16" imgW="508000" imgH="228600" progId="Equation.DSMT4">
                  <p:embed/>
                  <p:pic>
                    <p:nvPicPr>
                      <p:cNvPr id="19464" name="Object 5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279960" y="5404976"/>
                        <a:ext cx="796925" cy="3571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Rectangle 57"/>
          <p:cNvSpPr>
            <a:spLocks noChangeArrowheads="1"/>
          </p:cNvSpPr>
          <p:nvPr/>
        </p:nvSpPr>
        <p:spPr bwMode="auto">
          <a:xfrm>
            <a:off x="2193101" y="4736753"/>
            <a:ext cx="35189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indent="2667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0"/>
            <a:r>
              <a:rPr lang="zh-CN" altLang="zh-CN" sz="2000" dirty="0">
                <a:latin typeface="+mn-ea"/>
                <a:ea typeface="+mn-ea"/>
                <a:cs typeface="Calibri" panose="020F0502020204030204" pitchFamily="34" charset="0"/>
              </a:rPr>
              <a:t>开环传递函数的根轨迹增益为</a:t>
            </a:r>
          </a:p>
        </p:txBody>
      </p:sp>
      <p:sp>
        <p:nvSpPr>
          <p:cNvPr id="15" name="TextBox 61"/>
          <p:cNvSpPr txBox="1">
            <a:spLocks noChangeArrowheads="1"/>
          </p:cNvSpPr>
          <p:nvPr/>
        </p:nvSpPr>
        <p:spPr bwMode="auto">
          <a:xfrm>
            <a:off x="2193101" y="5364480"/>
            <a:ext cx="18573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b="1" dirty="0">
                <a:latin typeface="+mj-ea"/>
                <a:ea typeface="+mj-ea"/>
              </a:rPr>
              <a:t>3</a:t>
            </a:r>
            <a:r>
              <a:rPr lang="zh-CN" altLang="en-US" sz="2000" dirty="0">
                <a:latin typeface="+mn-ea"/>
                <a:ea typeface="+mn-ea"/>
              </a:rPr>
              <a:t>个开环极点</a:t>
            </a:r>
          </a:p>
        </p:txBody>
      </p:sp>
      <p:sp>
        <p:nvSpPr>
          <p:cNvPr id="16" name="TextBox 62"/>
          <p:cNvSpPr txBox="1">
            <a:spLocks noChangeArrowheads="1"/>
          </p:cNvSpPr>
          <p:nvPr/>
        </p:nvSpPr>
        <p:spPr bwMode="auto">
          <a:xfrm>
            <a:off x="2193101" y="5977255"/>
            <a:ext cx="18573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a:latin typeface="+mn-ea"/>
                <a:ea typeface="+mn-ea"/>
              </a:rPr>
              <a:t>无开环零点</a:t>
            </a:r>
          </a:p>
        </p:txBody>
      </p:sp>
      <p:grpSp>
        <p:nvGrpSpPr>
          <p:cNvPr id="17" name="组合 16">
            <a:extLst>
              <a:ext uri="{FF2B5EF4-FFF2-40B4-BE49-F238E27FC236}">
                <a16:creationId xmlns:a16="http://schemas.microsoft.com/office/drawing/2014/main" id="{F04D3EF0-6FCC-93AB-8BF2-0E40536BAD4E}"/>
              </a:ext>
            </a:extLst>
          </p:cNvPr>
          <p:cNvGrpSpPr/>
          <p:nvPr/>
        </p:nvGrpSpPr>
        <p:grpSpPr>
          <a:xfrm>
            <a:off x="8776543" y="3539067"/>
            <a:ext cx="1516233" cy="2950633"/>
            <a:chOff x="4871875" y="1262375"/>
            <a:chExt cx="2435550" cy="4739649"/>
          </a:xfrm>
        </p:grpSpPr>
        <p:sp>
          <p:nvSpPr>
            <p:cNvPr id="18" name="ïṣḷîḍè">
              <a:extLst>
                <a:ext uri="{FF2B5EF4-FFF2-40B4-BE49-F238E27FC236}">
                  <a16:creationId xmlns:a16="http://schemas.microsoft.com/office/drawing/2014/main" id="{3AC12527-C59A-5E23-E482-4BA795E81DDB}"/>
                </a:ext>
              </a:extLst>
            </p:cNvPr>
            <p:cNvSpPr/>
            <p:nvPr/>
          </p:nvSpPr>
          <p:spPr>
            <a:xfrm>
              <a:off x="5360281" y="1505627"/>
              <a:ext cx="238880" cy="356897"/>
            </a:xfrm>
            <a:custGeom>
              <a:avLst/>
              <a:gdLst>
                <a:gd name="connsiteX0" fmla="*/ 14563 w 126479"/>
                <a:gd name="connsiteY0" fmla="*/ -15 h 188965"/>
                <a:gd name="connsiteX1" fmla="*/ 15360 w 126479"/>
                <a:gd name="connsiteY1" fmla="*/ 150442 h 188965"/>
                <a:gd name="connsiteX2" fmla="*/ 126475 w 126479"/>
                <a:gd name="connsiteY2" fmla="*/ 172107 h 188965"/>
                <a:gd name="connsiteX3" fmla="*/ 126475 w 126479"/>
                <a:gd name="connsiteY3" fmla="*/ 40523 h 188965"/>
              </a:gdLst>
              <a:ahLst/>
              <a:cxnLst>
                <a:cxn ang="0">
                  <a:pos x="connsiteX0" y="connsiteY0"/>
                </a:cxn>
                <a:cxn ang="0">
                  <a:pos x="connsiteX1" y="connsiteY1"/>
                </a:cxn>
                <a:cxn ang="0">
                  <a:pos x="connsiteX2" y="connsiteY2"/>
                </a:cxn>
                <a:cxn ang="0">
                  <a:pos x="connsiteX3" y="connsiteY3"/>
                </a:cxn>
              </a:cxnLst>
              <a:rect l="l" t="t" r="r" b="b"/>
              <a:pathLst>
                <a:path w="126479" h="188965">
                  <a:moveTo>
                    <a:pt x="14563" y="-15"/>
                  </a:moveTo>
                  <a:cubicBezTo>
                    <a:pt x="-5135" y="48259"/>
                    <a:pt x="-4843" y="102379"/>
                    <a:pt x="15360" y="150442"/>
                  </a:cubicBezTo>
                  <a:cubicBezTo>
                    <a:pt x="46727" y="221816"/>
                    <a:pt x="126475" y="172107"/>
                    <a:pt x="126475" y="172107"/>
                  </a:cubicBezTo>
                  <a:lnTo>
                    <a:pt x="126475" y="40523"/>
                  </a:lnTo>
                  <a:close/>
                </a:path>
              </a:pathLst>
            </a:custGeom>
            <a:solidFill>
              <a:srgbClr val="F48462"/>
            </a:solidFill>
            <a:ln w="13283" cap="flat">
              <a:noFill/>
              <a:prstDash val="solid"/>
              <a:miter/>
            </a:ln>
          </p:spPr>
          <p:txBody>
            <a:bodyPr rtlCol="0" anchor="ctr"/>
            <a:lstStyle/>
            <a:p>
              <a:endParaRPr lang="zh-CN" altLang="en-US"/>
            </a:p>
          </p:txBody>
        </p:sp>
        <p:sp>
          <p:nvSpPr>
            <p:cNvPr id="19" name="ïsḷiďê">
              <a:extLst>
                <a:ext uri="{FF2B5EF4-FFF2-40B4-BE49-F238E27FC236}">
                  <a16:creationId xmlns:a16="http://schemas.microsoft.com/office/drawing/2014/main" id="{64C7AB6C-A712-1FA4-B5AA-B62B239E3A69}"/>
                </a:ext>
              </a:extLst>
            </p:cNvPr>
            <p:cNvSpPr/>
            <p:nvPr/>
          </p:nvSpPr>
          <p:spPr>
            <a:xfrm>
              <a:off x="5404203" y="1790297"/>
              <a:ext cx="505733" cy="841286"/>
            </a:xfrm>
            <a:custGeom>
              <a:avLst/>
              <a:gdLst>
                <a:gd name="connsiteX0" fmla="*/ 267765 w 267769"/>
                <a:gd name="connsiteY0" fmla="*/ 441122 h 445433"/>
                <a:gd name="connsiteX1" fmla="*/ 68396 w 267769"/>
                <a:gd name="connsiteY1" fmla="*/ 406299 h 445433"/>
                <a:gd name="connsiteX2" fmla="*/ 2870 w 267769"/>
                <a:gd name="connsiteY2" fmla="*/ -15 h 445433"/>
                <a:gd name="connsiteX3" fmla="*/ 141232 w 267769"/>
                <a:gd name="connsiteY3" fmla="*/ -15 h 445433"/>
                <a:gd name="connsiteX4" fmla="*/ 222442 w 267769"/>
                <a:gd name="connsiteY4" fmla="*/ 191512 h 445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769" h="445433">
                  <a:moveTo>
                    <a:pt x="267765" y="441122"/>
                  </a:moveTo>
                  <a:cubicBezTo>
                    <a:pt x="267765" y="441122"/>
                    <a:pt x="157713" y="463451"/>
                    <a:pt x="68396" y="406299"/>
                  </a:cubicBezTo>
                  <a:cubicBezTo>
                    <a:pt x="-20922" y="349146"/>
                    <a:pt x="2870" y="-15"/>
                    <a:pt x="2870" y="-15"/>
                  </a:cubicBezTo>
                  <a:lnTo>
                    <a:pt x="141232" y="-15"/>
                  </a:lnTo>
                  <a:lnTo>
                    <a:pt x="222442" y="191512"/>
                  </a:lnTo>
                  <a:close/>
                </a:path>
              </a:pathLst>
            </a:custGeom>
            <a:solidFill>
              <a:srgbClr val="F48462"/>
            </a:solidFill>
            <a:ln w="13283" cap="flat">
              <a:noFill/>
              <a:prstDash val="solid"/>
              <a:miter/>
            </a:ln>
          </p:spPr>
          <p:txBody>
            <a:bodyPr rtlCol="0" anchor="ctr"/>
            <a:lstStyle/>
            <a:p>
              <a:endParaRPr lang="zh-CN" altLang="en-US"/>
            </a:p>
          </p:txBody>
        </p:sp>
        <p:sp>
          <p:nvSpPr>
            <p:cNvPr id="20" name="iṩ1iďe">
              <a:extLst>
                <a:ext uri="{FF2B5EF4-FFF2-40B4-BE49-F238E27FC236}">
                  <a16:creationId xmlns:a16="http://schemas.microsoft.com/office/drawing/2014/main" id="{41BCF7FF-A45B-4B43-51C7-F26F89C16C6A}"/>
                </a:ext>
              </a:extLst>
            </p:cNvPr>
            <p:cNvSpPr/>
            <p:nvPr/>
          </p:nvSpPr>
          <p:spPr>
            <a:xfrm>
              <a:off x="5518327" y="5352931"/>
              <a:ext cx="396878" cy="210865"/>
            </a:xfrm>
            <a:custGeom>
              <a:avLst/>
              <a:gdLst>
                <a:gd name="connsiteX0" fmla="*/ 210135 w 210134"/>
                <a:gd name="connsiteY0" fmla="*/ 0 h 111646"/>
                <a:gd name="connsiteX1" fmla="*/ 210135 w 210134"/>
                <a:gd name="connsiteY1" fmla="*/ 111647 h 111646"/>
                <a:gd name="connsiteX2" fmla="*/ 0 w 210134"/>
                <a:gd name="connsiteY2" fmla="*/ 103805 h 111646"/>
                <a:gd name="connsiteX3" fmla="*/ 0 w 210134"/>
                <a:gd name="connsiteY3" fmla="*/ 0 h 111646"/>
                <a:gd name="connsiteX4" fmla="*/ 210135 w 210134"/>
                <a:gd name="connsiteY4" fmla="*/ 0 h 111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134" h="111646">
                  <a:moveTo>
                    <a:pt x="210135" y="0"/>
                  </a:moveTo>
                  <a:lnTo>
                    <a:pt x="210135" y="111647"/>
                  </a:lnTo>
                  <a:lnTo>
                    <a:pt x="0" y="103805"/>
                  </a:lnTo>
                  <a:lnTo>
                    <a:pt x="0" y="0"/>
                  </a:lnTo>
                  <a:lnTo>
                    <a:pt x="210135" y="0"/>
                  </a:lnTo>
                  <a:close/>
                </a:path>
              </a:pathLst>
            </a:custGeom>
            <a:solidFill>
              <a:srgbClr val="F48462"/>
            </a:solidFill>
            <a:ln w="13283" cap="flat">
              <a:noFill/>
              <a:prstDash val="solid"/>
              <a:miter/>
            </a:ln>
          </p:spPr>
          <p:txBody>
            <a:bodyPr rtlCol="0" anchor="ctr"/>
            <a:lstStyle/>
            <a:p>
              <a:endParaRPr lang="zh-CN" altLang="en-US"/>
            </a:p>
          </p:txBody>
        </p:sp>
        <p:sp>
          <p:nvSpPr>
            <p:cNvPr id="21" name="ïṩliḑè">
              <a:extLst>
                <a:ext uri="{FF2B5EF4-FFF2-40B4-BE49-F238E27FC236}">
                  <a16:creationId xmlns:a16="http://schemas.microsoft.com/office/drawing/2014/main" id="{B26FE49E-9C91-3D94-E937-73196D2D24A2}"/>
                </a:ext>
              </a:extLst>
            </p:cNvPr>
            <p:cNvSpPr/>
            <p:nvPr/>
          </p:nvSpPr>
          <p:spPr>
            <a:xfrm>
              <a:off x="6464213" y="5329334"/>
              <a:ext cx="367509" cy="210865"/>
            </a:xfrm>
            <a:custGeom>
              <a:avLst/>
              <a:gdLst>
                <a:gd name="connsiteX0" fmla="*/ 194584 w 194584"/>
                <a:gd name="connsiteY0" fmla="*/ 0 h 111646"/>
                <a:gd name="connsiteX1" fmla="*/ 194584 w 194584"/>
                <a:gd name="connsiteY1" fmla="*/ 111647 h 111646"/>
                <a:gd name="connsiteX2" fmla="*/ 0 w 194584"/>
                <a:gd name="connsiteY2" fmla="*/ 103672 h 111646"/>
                <a:gd name="connsiteX3" fmla="*/ 0 w 194584"/>
                <a:gd name="connsiteY3" fmla="*/ 0 h 111646"/>
                <a:gd name="connsiteX4" fmla="*/ 194584 w 194584"/>
                <a:gd name="connsiteY4" fmla="*/ 0 h 111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584" h="111646">
                  <a:moveTo>
                    <a:pt x="194584" y="0"/>
                  </a:moveTo>
                  <a:lnTo>
                    <a:pt x="194584" y="111647"/>
                  </a:lnTo>
                  <a:lnTo>
                    <a:pt x="0" y="103672"/>
                  </a:lnTo>
                  <a:lnTo>
                    <a:pt x="0" y="0"/>
                  </a:lnTo>
                  <a:lnTo>
                    <a:pt x="194584" y="0"/>
                  </a:lnTo>
                  <a:close/>
                </a:path>
              </a:pathLst>
            </a:custGeom>
            <a:solidFill>
              <a:srgbClr val="F48462"/>
            </a:solidFill>
            <a:ln w="13283" cap="flat">
              <a:noFill/>
              <a:prstDash val="solid"/>
              <a:miter/>
            </a:ln>
          </p:spPr>
          <p:txBody>
            <a:bodyPr rtlCol="0" anchor="ctr"/>
            <a:lstStyle/>
            <a:p>
              <a:endParaRPr lang="zh-CN" altLang="en-US"/>
            </a:p>
          </p:txBody>
        </p:sp>
        <p:sp>
          <p:nvSpPr>
            <p:cNvPr id="22" name="îṡ1iḑè">
              <a:extLst>
                <a:ext uri="{FF2B5EF4-FFF2-40B4-BE49-F238E27FC236}">
                  <a16:creationId xmlns:a16="http://schemas.microsoft.com/office/drawing/2014/main" id="{70EE868D-8CC1-5A33-B03C-95ABFC8858BA}"/>
                </a:ext>
              </a:extLst>
            </p:cNvPr>
            <p:cNvSpPr/>
            <p:nvPr/>
          </p:nvSpPr>
          <p:spPr>
            <a:xfrm>
              <a:off x="5389299" y="2976350"/>
              <a:ext cx="1620207" cy="2428930"/>
            </a:xfrm>
            <a:custGeom>
              <a:avLst/>
              <a:gdLst>
                <a:gd name="connsiteX0" fmla="*/ 341183 w 857846"/>
                <a:gd name="connsiteY0" fmla="*/ 15040 h 1286038"/>
                <a:gd name="connsiteX1" fmla="*/ 99681 w 857846"/>
                <a:gd name="connsiteY1" fmla="*/ 639730 h 1286038"/>
                <a:gd name="connsiteX2" fmla="*/ -4 w 857846"/>
                <a:gd name="connsiteY2" fmla="*/ 1280635 h 1286038"/>
                <a:gd name="connsiteX3" fmla="*/ 354607 w 857846"/>
                <a:gd name="connsiteY3" fmla="*/ 1280635 h 1286038"/>
                <a:gd name="connsiteX4" fmla="*/ 404582 w 857846"/>
                <a:gd name="connsiteY4" fmla="*/ 881897 h 1286038"/>
                <a:gd name="connsiteX5" fmla="*/ 450038 w 857846"/>
                <a:gd name="connsiteY5" fmla="*/ 617268 h 1286038"/>
                <a:gd name="connsiteX6" fmla="*/ 510380 w 857846"/>
                <a:gd name="connsiteY6" fmla="*/ 1281034 h 1286038"/>
                <a:gd name="connsiteX7" fmla="*/ 857814 w 857846"/>
                <a:gd name="connsiteY7" fmla="*/ 1268540 h 1286038"/>
                <a:gd name="connsiteX8" fmla="*/ 777003 w 857846"/>
                <a:gd name="connsiteY8" fmla="*/ 152871 h 1286038"/>
                <a:gd name="connsiteX9" fmla="*/ 341183 w 857846"/>
                <a:gd name="connsiteY9" fmla="*/ 15040 h 128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7846" h="1286038">
                  <a:moveTo>
                    <a:pt x="341183" y="15040"/>
                  </a:moveTo>
                  <a:cubicBezTo>
                    <a:pt x="341183" y="15040"/>
                    <a:pt x="189530" y="255214"/>
                    <a:pt x="99681" y="639730"/>
                  </a:cubicBezTo>
                  <a:cubicBezTo>
                    <a:pt x="50303" y="850543"/>
                    <a:pt x="16982" y="1064785"/>
                    <a:pt x="-4" y="1280635"/>
                  </a:cubicBezTo>
                  <a:lnTo>
                    <a:pt x="354607" y="1280635"/>
                  </a:lnTo>
                  <a:cubicBezTo>
                    <a:pt x="354607" y="1280635"/>
                    <a:pt x="394481" y="994607"/>
                    <a:pt x="404582" y="881897"/>
                  </a:cubicBezTo>
                  <a:cubicBezTo>
                    <a:pt x="414896" y="792925"/>
                    <a:pt x="430062" y="704578"/>
                    <a:pt x="450038" y="617268"/>
                  </a:cubicBezTo>
                  <a:cubicBezTo>
                    <a:pt x="450038" y="617268"/>
                    <a:pt x="498684" y="1270002"/>
                    <a:pt x="510380" y="1281034"/>
                  </a:cubicBezTo>
                  <a:cubicBezTo>
                    <a:pt x="522077" y="1292066"/>
                    <a:pt x="861403" y="1283426"/>
                    <a:pt x="857814" y="1268540"/>
                  </a:cubicBezTo>
                  <a:cubicBezTo>
                    <a:pt x="854225" y="1253654"/>
                    <a:pt x="786174" y="224245"/>
                    <a:pt x="777003" y="152871"/>
                  </a:cubicBezTo>
                  <a:cubicBezTo>
                    <a:pt x="749092" y="-67232"/>
                    <a:pt x="341183" y="15040"/>
                    <a:pt x="341183" y="15040"/>
                  </a:cubicBezTo>
                  <a:close/>
                </a:path>
              </a:pathLst>
            </a:custGeom>
            <a:solidFill>
              <a:srgbClr val="A76FA8"/>
            </a:solidFill>
            <a:ln w="13283" cap="flat">
              <a:noFill/>
              <a:prstDash val="solid"/>
              <a:miter/>
            </a:ln>
          </p:spPr>
          <p:txBody>
            <a:bodyPr rtlCol="0" anchor="ctr"/>
            <a:lstStyle/>
            <a:p>
              <a:endParaRPr lang="zh-CN" altLang="en-US"/>
            </a:p>
          </p:txBody>
        </p:sp>
        <p:sp>
          <p:nvSpPr>
            <p:cNvPr id="23" name="iṡ1îḋé">
              <a:extLst>
                <a:ext uri="{FF2B5EF4-FFF2-40B4-BE49-F238E27FC236}">
                  <a16:creationId xmlns:a16="http://schemas.microsoft.com/office/drawing/2014/main" id="{CB230245-7EC4-2FC2-CD2C-1416F5718E94}"/>
                </a:ext>
              </a:extLst>
            </p:cNvPr>
            <p:cNvSpPr/>
            <p:nvPr/>
          </p:nvSpPr>
          <p:spPr>
            <a:xfrm>
              <a:off x="6373091" y="5465335"/>
              <a:ext cx="676452" cy="536687"/>
            </a:xfrm>
            <a:custGeom>
              <a:avLst/>
              <a:gdLst>
                <a:gd name="connsiteX0" fmla="*/ -4 w 358159"/>
                <a:gd name="connsiteY0" fmla="*/ 224238 h 284158"/>
                <a:gd name="connsiteX1" fmla="*/ 20198 w 358159"/>
                <a:gd name="connsiteY1" fmla="*/ 272087 h 284158"/>
                <a:gd name="connsiteX2" fmla="*/ 239504 w 358159"/>
                <a:gd name="connsiteY2" fmla="*/ 281258 h 284158"/>
                <a:gd name="connsiteX3" fmla="*/ 357265 w 358159"/>
                <a:gd name="connsiteY3" fmla="*/ 258131 h 284158"/>
                <a:gd name="connsiteX4" fmla="*/ 346632 w 358159"/>
                <a:gd name="connsiteY4" fmla="*/ 215067 h 284158"/>
                <a:gd name="connsiteX5" fmla="*/ 345436 w 358159"/>
                <a:gd name="connsiteY5" fmla="*/ 212010 h 284158"/>
                <a:gd name="connsiteX6" fmla="*/ 334803 w 358159"/>
                <a:gd name="connsiteY6" fmla="*/ 186491 h 284158"/>
                <a:gd name="connsiteX7" fmla="*/ 324436 w 358159"/>
                <a:gd name="connsiteY7" fmla="*/ 168415 h 284158"/>
                <a:gd name="connsiteX8" fmla="*/ 289746 w 358159"/>
                <a:gd name="connsiteY8" fmla="*/ 111661 h 284158"/>
                <a:gd name="connsiteX9" fmla="*/ 266220 w 358159"/>
                <a:gd name="connsiteY9" fmla="*/ 30053 h 284158"/>
                <a:gd name="connsiteX10" fmla="*/ 242960 w 358159"/>
                <a:gd name="connsiteY10" fmla="*/ 6394 h 284158"/>
                <a:gd name="connsiteX11" fmla="*/ 40401 w 358159"/>
                <a:gd name="connsiteY11" fmla="*/ 4800 h 284158"/>
                <a:gd name="connsiteX12" fmla="*/ 20198 w 358159"/>
                <a:gd name="connsiteY12" fmla="*/ 122959 h 284158"/>
                <a:gd name="connsiteX13" fmla="*/ 20198 w 358159"/>
                <a:gd name="connsiteY13" fmla="*/ 137048 h 284158"/>
                <a:gd name="connsiteX14" fmla="*/ 5445 w 358159"/>
                <a:gd name="connsiteY14" fmla="*/ 197390 h 284158"/>
                <a:gd name="connsiteX15" fmla="*/ 1591 w 358159"/>
                <a:gd name="connsiteY15" fmla="*/ 212409 h 284158"/>
                <a:gd name="connsiteX16" fmla="*/ -4 w 358159"/>
                <a:gd name="connsiteY16" fmla="*/ 224238 h 284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8159" h="284158">
                  <a:moveTo>
                    <a:pt x="-4" y="224238"/>
                  </a:moveTo>
                  <a:cubicBezTo>
                    <a:pt x="-4" y="243909"/>
                    <a:pt x="6642" y="266505"/>
                    <a:pt x="20198" y="272087"/>
                  </a:cubicBezTo>
                  <a:cubicBezTo>
                    <a:pt x="33756" y="277669"/>
                    <a:pt x="143542" y="289631"/>
                    <a:pt x="239504" y="281258"/>
                  </a:cubicBezTo>
                  <a:cubicBezTo>
                    <a:pt x="331347" y="273283"/>
                    <a:pt x="350487" y="266505"/>
                    <a:pt x="357265" y="258131"/>
                  </a:cubicBezTo>
                  <a:cubicBezTo>
                    <a:pt x="360588" y="253878"/>
                    <a:pt x="354075" y="234074"/>
                    <a:pt x="346632" y="215067"/>
                  </a:cubicBezTo>
                  <a:lnTo>
                    <a:pt x="345436" y="212010"/>
                  </a:lnTo>
                  <a:cubicBezTo>
                    <a:pt x="341582" y="202441"/>
                    <a:pt x="337727" y="193137"/>
                    <a:pt x="334803" y="186491"/>
                  </a:cubicBezTo>
                  <a:cubicBezTo>
                    <a:pt x="331945" y="180138"/>
                    <a:pt x="328476" y="174090"/>
                    <a:pt x="324436" y="168415"/>
                  </a:cubicBezTo>
                  <a:cubicBezTo>
                    <a:pt x="310905" y="150777"/>
                    <a:pt x="299275" y="131744"/>
                    <a:pt x="289746" y="111661"/>
                  </a:cubicBezTo>
                  <a:cubicBezTo>
                    <a:pt x="283100" y="92123"/>
                    <a:pt x="272998" y="49857"/>
                    <a:pt x="266220" y="30053"/>
                  </a:cubicBezTo>
                  <a:cubicBezTo>
                    <a:pt x="262711" y="18888"/>
                    <a:pt x="254058" y="10089"/>
                    <a:pt x="242960" y="6394"/>
                  </a:cubicBezTo>
                  <a:cubicBezTo>
                    <a:pt x="242960" y="6394"/>
                    <a:pt x="53959" y="-6897"/>
                    <a:pt x="40401" y="4800"/>
                  </a:cubicBezTo>
                  <a:cubicBezTo>
                    <a:pt x="26844" y="16496"/>
                    <a:pt x="20198" y="109003"/>
                    <a:pt x="20198" y="122959"/>
                  </a:cubicBezTo>
                  <a:lnTo>
                    <a:pt x="20198" y="137048"/>
                  </a:lnTo>
                  <a:cubicBezTo>
                    <a:pt x="17102" y="157569"/>
                    <a:pt x="12170" y="177759"/>
                    <a:pt x="5445" y="197390"/>
                  </a:cubicBezTo>
                  <a:cubicBezTo>
                    <a:pt x="3850" y="202707"/>
                    <a:pt x="2521" y="207757"/>
                    <a:pt x="1591" y="212409"/>
                  </a:cubicBezTo>
                  <a:cubicBezTo>
                    <a:pt x="687" y="216290"/>
                    <a:pt x="142" y="220251"/>
                    <a:pt x="-4" y="224238"/>
                  </a:cubicBezTo>
                  <a:close/>
                </a:path>
              </a:pathLst>
            </a:custGeom>
            <a:solidFill>
              <a:srgbClr val="5D2866"/>
            </a:solidFill>
            <a:ln w="13283" cap="flat">
              <a:noFill/>
              <a:prstDash val="solid"/>
              <a:miter/>
            </a:ln>
          </p:spPr>
          <p:txBody>
            <a:bodyPr rtlCol="0" anchor="ctr"/>
            <a:lstStyle/>
            <a:p>
              <a:endParaRPr lang="zh-CN" altLang="en-US"/>
            </a:p>
          </p:txBody>
        </p:sp>
        <p:sp>
          <p:nvSpPr>
            <p:cNvPr id="24" name="iṡ1îďe">
              <a:extLst>
                <a:ext uri="{FF2B5EF4-FFF2-40B4-BE49-F238E27FC236}">
                  <a16:creationId xmlns:a16="http://schemas.microsoft.com/office/drawing/2014/main" id="{55453983-3EB6-CA62-CCCD-8C21E48A8F51}"/>
                </a:ext>
              </a:extLst>
            </p:cNvPr>
            <p:cNvSpPr/>
            <p:nvPr/>
          </p:nvSpPr>
          <p:spPr>
            <a:xfrm>
              <a:off x="4871875" y="5481087"/>
              <a:ext cx="1097808" cy="502736"/>
            </a:xfrm>
            <a:custGeom>
              <a:avLst/>
              <a:gdLst>
                <a:gd name="connsiteX0" fmla="*/ 4009 w 581253"/>
                <a:gd name="connsiteY0" fmla="*/ 256038 h 266182"/>
                <a:gd name="connsiteX1" fmla="*/ 565566 w 581253"/>
                <a:gd name="connsiteY1" fmla="*/ 256038 h 266182"/>
                <a:gd name="connsiteX2" fmla="*/ 573673 w 581253"/>
                <a:gd name="connsiteY2" fmla="*/ 204202 h 266182"/>
                <a:gd name="connsiteX3" fmla="*/ 578193 w 581253"/>
                <a:gd name="connsiteY3" fmla="*/ 54410 h 266182"/>
                <a:gd name="connsiteX4" fmla="*/ 581249 w 581253"/>
                <a:gd name="connsiteY4" fmla="*/ 9618 h 266182"/>
                <a:gd name="connsiteX5" fmla="*/ 322601 w 581253"/>
                <a:gd name="connsiteY5" fmla="*/ 979 h 266182"/>
                <a:gd name="connsiteX6" fmla="*/ 154865 w 581253"/>
                <a:gd name="connsiteY6" fmla="*/ 133892 h 266182"/>
                <a:gd name="connsiteX7" fmla="*/ 58637 w 581253"/>
                <a:gd name="connsiteY7" fmla="*/ 133892 h 266182"/>
                <a:gd name="connsiteX8" fmla="*/ 6269 w 581253"/>
                <a:gd name="connsiteY8" fmla="*/ 201544 h 266182"/>
                <a:gd name="connsiteX9" fmla="*/ 4009 w 581253"/>
                <a:gd name="connsiteY9" fmla="*/ 256038 h 266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1253" h="266182">
                  <a:moveTo>
                    <a:pt x="4009" y="256038"/>
                  </a:moveTo>
                  <a:cubicBezTo>
                    <a:pt x="16636" y="261222"/>
                    <a:pt x="553072" y="275975"/>
                    <a:pt x="565566" y="256038"/>
                  </a:cubicBezTo>
                  <a:cubicBezTo>
                    <a:pt x="570908" y="239278"/>
                    <a:pt x="573646" y="221800"/>
                    <a:pt x="573673" y="204202"/>
                  </a:cubicBezTo>
                  <a:cubicBezTo>
                    <a:pt x="578193" y="143993"/>
                    <a:pt x="578193" y="54410"/>
                    <a:pt x="578193" y="54410"/>
                  </a:cubicBezTo>
                  <a:cubicBezTo>
                    <a:pt x="580146" y="39564"/>
                    <a:pt x="581170" y="24597"/>
                    <a:pt x="581249" y="9618"/>
                  </a:cubicBezTo>
                  <a:cubicBezTo>
                    <a:pt x="581249" y="-4338"/>
                    <a:pt x="322601" y="979"/>
                    <a:pt x="322601" y="979"/>
                  </a:cubicBezTo>
                  <a:lnTo>
                    <a:pt x="154865" y="133892"/>
                  </a:lnTo>
                  <a:cubicBezTo>
                    <a:pt x="122967" y="129107"/>
                    <a:pt x="90536" y="129107"/>
                    <a:pt x="58637" y="133892"/>
                  </a:cubicBezTo>
                  <a:cubicBezTo>
                    <a:pt x="32054" y="138145"/>
                    <a:pt x="14775" y="170841"/>
                    <a:pt x="6269" y="201544"/>
                  </a:cubicBezTo>
                  <a:cubicBezTo>
                    <a:pt x="-1307" y="228127"/>
                    <a:pt x="-1972" y="253513"/>
                    <a:pt x="4009" y="256038"/>
                  </a:cubicBezTo>
                  <a:close/>
                </a:path>
              </a:pathLst>
            </a:custGeom>
            <a:solidFill>
              <a:srgbClr val="5D2866"/>
            </a:solidFill>
            <a:ln w="13283" cap="flat">
              <a:noFill/>
              <a:prstDash val="solid"/>
              <a:miter/>
            </a:ln>
          </p:spPr>
          <p:txBody>
            <a:bodyPr rtlCol="0" anchor="ctr"/>
            <a:lstStyle/>
            <a:p>
              <a:endParaRPr lang="zh-CN" altLang="en-US"/>
            </a:p>
          </p:txBody>
        </p:sp>
        <p:sp>
          <p:nvSpPr>
            <p:cNvPr id="25" name="išḷïdé">
              <a:extLst>
                <a:ext uri="{FF2B5EF4-FFF2-40B4-BE49-F238E27FC236}">
                  <a16:creationId xmlns:a16="http://schemas.microsoft.com/office/drawing/2014/main" id="{0A543880-CB59-BB46-2D18-F9FEF89E9BDC}"/>
                </a:ext>
              </a:extLst>
            </p:cNvPr>
            <p:cNvSpPr/>
            <p:nvPr/>
          </p:nvSpPr>
          <p:spPr>
            <a:xfrm>
              <a:off x="4871875" y="5860516"/>
              <a:ext cx="1083499" cy="123307"/>
            </a:xfrm>
            <a:custGeom>
              <a:avLst/>
              <a:gdLst>
                <a:gd name="connsiteX0" fmla="*/ 4009 w 573677"/>
                <a:gd name="connsiteY0" fmla="*/ 55144 h 65287"/>
                <a:gd name="connsiteX1" fmla="*/ 565566 w 573677"/>
                <a:gd name="connsiteY1" fmla="*/ 55144 h 65287"/>
                <a:gd name="connsiteX2" fmla="*/ 573673 w 573677"/>
                <a:gd name="connsiteY2" fmla="*/ 3308 h 65287"/>
                <a:gd name="connsiteX3" fmla="*/ 6269 w 573677"/>
                <a:gd name="connsiteY3" fmla="*/ -15 h 65287"/>
                <a:gd name="connsiteX4" fmla="*/ 4009 w 573677"/>
                <a:gd name="connsiteY4" fmla="*/ 55144 h 652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3677" h="65287">
                  <a:moveTo>
                    <a:pt x="4009" y="55144"/>
                  </a:moveTo>
                  <a:cubicBezTo>
                    <a:pt x="16636" y="60327"/>
                    <a:pt x="553072" y="75081"/>
                    <a:pt x="565566" y="55144"/>
                  </a:cubicBezTo>
                  <a:cubicBezTo>
                    <a:pt x="570908" y="38383"/>
                    <a:pt x="573646" y="20905"/>
                    <a:pt x="573673" y="3308"/>
                  </a:cubicBezTo>
                  <a:cubicBezTo>
                    <a:pt x="471729" y="10485"/>
                    <a:pt x="220790" y="24308"/>
                    <a:pt x="6269" y="-15"/>
                  </a:cubicBezTo>
                  <a:cubicBezTo>
                    <a:pt x="-1307" y="27232"/>
                    <a:pt x="-1972" y="52618"/>
                    <a:pt x="4009" y="55144"/>
                  </a:cubicBezTo>
                  <a:close/>
                </a:path>
              </a:pathLst>
            </a:custGeom>
            <a:solidFill>
              <a:srgbClr val="FCBC49"/>
            </a:solidFill>
            <a:ln w="13283" cap="flat">
              <a:noFill/>
              <a:prstDash val="solid"/>
              <a:miter/>
            </a:ln>
          </p:spPr>
          <p:txBody>
            <a:bodyPr rtlCol="0" anchor="ctr"/>
            <a:lstStyle/>
            <a:p>
              <a:endParaRPr lang="zh-CN" altLang="en-US"/>
            </a:p>
          </p:txBody>
        </p:sp>
        <p:sp>
          <p:nvSpPr>
            <p:cNvPr id="26" name="ïṩliḍe">
              <a:extLst>
                <a:ext uri="{FF2B5EF4-FFF2-40B4-BE49-F238E27FC236}">
                  <a16:creationId xmlns:a16="http://schemas.microsoft.com/office/drawing/2014/main" id="{BE160FA9-2249-79D9-D683-38D8BDD16D49}"/>
                </a:ext>
              </a:extLst>
            </p:cNvPr>
            <p:cNvSpPr/>
            <p:nvPr/>
          </p:nvSpPr>
          <p:spPr>
            <a:xfrm>
              <a:off x="6373091" y="5838174"/>
              <a:ext cx="676452" cy="163850"/>
            </a:xfrm>
            <a:custGeom>
              <a:avLst/>
              <a:gdLst>
                <a:gd name="connsiteX0" fmla="*/ -4 w 358159"/>
                <a:gd name="connsiteY0" fmla="*/ 26833 h 86753"/>
                <a:gd name="connsiteX1" fmla="*/ 20198 w 358159"/>
                <a:gd name="connsiteY1" fmla="*/ 74682 h 86753"/>
                <a:gd name="connsiteX2" fmla="*/ 239504 w 358159"/>
                <a:gd name="connsiteY2" fmla="*/ 83853 h 86753"/>
                <a:gd name="connsiteX3" fmla="*/ 357265 w 358159"/>
                <a:gd name="connsiteY3" fmla="*/ 60726 h 86753"/>
                <a:gd name="connsiteX4" fmla="*/ 346632 w 358159"/>
                <a:gd name="connsiteY4" fmla="*/ 17662 h 86753"/>
                <a:gd name="connsiteX5" fmla="*/ 5445 w 358159"/>
                <a:gd name="connsiteY5" fmla="*/ -15 h 86753"/>
                <a:gd name="connsiteX6" fmla="*/ 1591 w 358159"/>
                <a:gd name="connsiteY6" fmla="*/ 15004 h 86753"/>
                <a:gd name="connsiteX7" fmla="*/ -4 w 358159"/>
                <a:gd name="connsiteY7" fmla="*/ 26833 h 86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159" h="86753">
                  <a:moveTo>
                    <a:pt x="-4" y="26833"/>
                  </a:moveTo>
                  <a:cubicBezTo>
                    <a:pt x="-4" y="46504"/>
                    <a:pt x="6642" y="69099"/>
                    <a:pt x="20198" y="74682"/>
                  </a:cubicBezTo>
                  <a:cubicBezTo>
                    <a:pt x="33756" y="80264"/>
                    <a:pt x="143542" y="92226"/>
                    <a:pt x="239504" y="83853"/>
                  </a:cubicBezTo>
                  <a:cubicBezTo>
                    <a:pt x="331347" y="75878"/>
                    <a:pt x="350487" y="69099"/>
                    <a:pt x="357265" y="60726"/>
                  </a:cubicBezTo>
                  <a:cubicBezTo>
                    <a:pt x="360588" y="56473"/>
                    <a:pt x="354075" y="36669"/>
                    <a:pt x="346632" y="17662"/>
                  </a:cubicBezTo>
                  <a:cubicBezTo>
                    <a:pt x="261435" y="24175"/>
                    <a:pt x="107389" y="29890"/>
                    <a:pt x="5445" y="-15"/>
                  </a:cubicBezTo>
                  <a:cubicBezTo>
                    <a:pt x="3850" y="5301"/>
                    <a:pt x="2521" y="10352"/>
                    <a:pt x="1591" y="15004"/>
                  </a:cubicBezTo>
                  <a:cubicBezTo>
                    <a:pt x="687" y="18885"/>
                    <a:pt x="142" y="22846"/>
                    <a:pt x="-4" y="26833"/>
                  </a:cubicBezTo>
                  <a:close/>
                </a:path>
              </a:pathLst>
            </a:custGeom>
            <a:solidFill>
              <a:srgbClr val="FCBC49"/>
            </a:solidFill>
            <a:ln w="13283" cap="flat">
              <a:noFill/>
              <a:prstDash val="solid"/>
              <a:miter/>
            </a:ln>
          </p:spPr>
          <p:txBody>
            <a:bodyPr rtlCol="0" anchor="ctr"/>
            <a:lstStyle/>
            <a:p>
              <a:endParaRPr lang="zh-CN" altLang="en-US"/>
            </a:p>
          </p:txBody>
        </p:sp>
        <p:sp>
          <p:nvSpPr>
            <p:cNvPr id="27" name="ïṧ1íďe">
              <a:extLst>
                <a:ext uri="{FF2B5EF4-FFF2-40B4-BE49-F238E27FC236}">
                  <a16:creationId xmlns:a16="http://schemas.microsoft.com/office/drawing/2014/main" id="{4B795234-3627-2E75-871F-FA89E4D170E6}"/>
                </a:ext>
              </a:extLst>
            </p:cNvPr>
            <p:cNvSpPr/>
            <p:nvPr/>
          </p:nvSpPr>
          <p:spPr>
            <a:xfrm>
              <a:off x="5981374" y="3477041"/>
              <a:ext cx="265488" cy="673198"/>
            </a:xfrm>
            <a:custGeom>
              <a:avLst/>
              <a:gdLst>
                <a:gd name="connsiteX0" fmla="*/ 136554 w 140567"/>
                <a:gd name="connsiteY0" fmla="*/ 355757 h 356436"/>
                <a:gd name="connsiteX1" fmla="*/ 132700 w 140567"/>
                <a:gd name="connsiteY1" fmla="*/ 352168 h 356436"/>
                <a:gd name="connsiteX2" fmla="*/ 118212 w 140567"/>
                <a:gd name="connsiteY2" fmla="*/ 147748 h 356436"/>
                <a:gd name="connsiteX3" fmla="*/ 114889 w 140567"/>
                <a:gd name="connsiteY3" fmla="*/ 57633 h 356436"/>
                <a:gd name="connsiteX4" fmla="*/ 2313 w 140567"/>
                <a:gd name="connsiteY4" fmla="*/ 7525 h 356436"/>
                <a:gd name="connsiteX5" fmla="*/ 319 w 140567"/>
                <a:gd name="connsiteY5" fmla="*/ 2342 h 356436"/>
                <a:gd name="connsiteX6" fmla="*/ 5369 w 140567"/>
                <a:gd name="connsiteY6" fmla="*/ 295 h 356436"/>
                <a:gd name="connsiteX7" fmla="*/ 5502 w 140567"/>
                <a:gd name="connsiteY7" fmla="*/ 348 h 356436"/>
                <a:gd name="connsiteX8" fmla="*/ 120471 w 140567"/>
                <a:gd name="connsiteY8" fmla="*/ 51387 h 356436"/>
                <a:gd name="connsiteX9" fmla="*/ 122731 w 140567"/>
                <a:gd name="connsiteY9" fmla="*/ 54975 h 356436"/>
                <a:gd name="connsiteX10" fmla="*/ 126186 w 140567"/>
                <a:gd name="connsiteY10" fmla="*/ 148014 h 356436"/>
                <a:gd name="connsiteX11" fmla="*/ 140541 w 140567"/>
                <a:gd name="connsiteY11" fmla="*/ 352168 h 356436"/>
                <a:gd name="connsiteX12" fmla="*/ 137112 w 140567"/>
                <a:gd name="connsiteY12" fmla="*/ 356408 h 356436"/>
                <a:gd name="connsiteX13" fmla="*/ 136953 w 140567"/>
                <a:gd name="connsiteY13" fmla="*/ 356421 h 356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0567" h="356436">
                  <a:moveTo>
                    <a:pt x="136554" y="355757"/>
                  </a:moveTo>
                  <a:cubicBezTo>
                    <a:pt x="134520" y="355757"/>
                    <a:pt x="132846" y="354188"/>
                    <a:pt x="132700" y="352168"/>
                  </a:cubicBezTo>
                  <a:cubicBezTo>
                    <a:pt x="132700" y="350706"/>
                    <a:pt x="121535" y="210084"/>
                    <a:pt x="118212" y="147748"/>
                  </a:cubicBezTo>
                  <a:cubicBezTo>
                    <a:pt x="115554" y="95514"/>
                    <a:pt x="115022" y="66007"/>
                    <a:pt x="114889" y="57633"/>
                  </a:cubicBezTo>
                  <a:lnTo>
                    <a:pt x="2313" y="7525"/>
                  </a:lnTo>
                  <a:cubicBezTo>
                    <a:pt x="358" y="6621"/>
                    <a:pt x="-532" y="4322"/>
                    <a:pt x="319" y="2342"/>
                  </a:cubicBezTo>
                  <a:cubicBezTo>
                    <a:pt x="1143" y="375"/>
                    <a:pt x="3402" y="-543"/>
                    <a:pt x="5369" y="295"/>
                  </a:cubicBezTo>
                  <a:cubicBezTo>
                    <a:pt x="5409" y="308"/>
                    <a:pt x="5463" y="321"/>
                    <a:pt x="5502" y="348"/>
                  </a:cubicBezTo>
                  <a:lnTo>
                    <a:pt x="120471" y="51387"/>
                  </a:lnTo>
                  <a:cubicBezTo>
                    <a:pt x="121880" y="52024"/>
                    <a:pt x="122757" y="53433"/>
                    <a:pt x="122731" y="54975"/>
                  </a:cubicBezTo>
                  <a:cubicBezTo>
                    <a:pt x="122731" y="54975"/>
                    <a:pt x="122731" y="85146"/>
                    <a:pt x="126186" y="148014"/>
                  </a:cubicBezTo>
                  <a:cubicBezTo>
                    <a:pt x="129642" y="210882"/>
                    <a:pt x="140408" y="350839"/>
                    <a:pt x="140541" y="352168"/>
                  </a:cubicBezTo>
                  <a:cubicBezTo>
                    <a:pt x="140768" y="354281"/>
                    <a:pt x="139225" y="356182"/>
                    <a:pt x="137112" y="356408"/>
                  </a:cubicBezTo>
                  <a:cubicBezTo>
                    <a:pt x="137059" y="356408"/>
                    <a:pt x="137006" y="356421"/>
                    <a:pt x="136953" y="356421"/>
                  </a:cubicBezTo>
                  <a:close/>
                </a:path>
              </a:pathLst>
            </a:custGeom>
            <a:solidFill>
              <a:srgbClr val="FCBC49"/>
            </a:solidFill>
            <a:ln w="13283" cap="flat">
              <a:noFill/>
              <a:prstDash val="solid"/>
              <a:miter/>
            </a:ln>
          </p:spPr>
          <p:txBody>
            <a:bodyPr rtlCol="0" anchor="ctr"/>
            <a:lstStyle/>
            <a:p>
              <a:endParaRPr lang="zh-CN" altLang="en-US"/>
            </a:p>
          </p:txBody>
        </p:sp>
        <p:sp>
          <p:nvSpPr>
            <p:cNvPr id="28" name="íṧļídé">
              <a:extLst>
                <a:ext uri="{FF2B5EF4-FFF2-40B4-BE49-F238E27FC236}">
                  <a16:creationId xmlns:a16="http://schemas.microsoft.com/office/drawing/2014/main" id="{6C3933AE-92EE-D7C2-F334-0A1E7BC66067}"/>
                </a:ext>
              </a:extLst>
            </p:cNvPr>
            <p:cNvSpPr/>
            <p:nvPr/>
          </p:nvSpPr>
          <p:spPr>
            <a:xfrm>
              <a:off x="6529518" y="5550885"/>
              <a:ext cx="301522" cy="110128"/>
            </a:xfrm>
            <a:custGeom>
              <a:avLst/>
              <a:gdLst>
                <a:gd name="connsiteX0" fmla="*/ 155219 w 159646"/>
                <a:gd name="connsiteY0" fmla="*/ 58258 h 58309"/>
                <a:gd name="connsiteX1" fmla="*/ 154289 w 159646"/>
                <a:gd name="connsiteY1" fmla="*/ 58258 h 58309"/>
                <a:gd name="connsiteX2" fmla="*/ 42776 w 159646"/>
                <a:gd name="connsiteY2" fmla="*/ 44966 h 58309"/>
                <a:gd name="connsiteX3" fmla="*/ 4497 w 159646"/>
                <a:gd name="connsiteY3" fmla="*/ 51612 h 58309"/>
                <a:gd name="connsiteX4" fmla="*/ 31 w 159646"/>
                <a:gd name="connsiteY4" fmla="*/ 48170 h 58309"/>
                <a:gd name="connsiteX5" fmla="*/ 1306 w 159646"/>
                <a:gd name="connsiteY5" fmla="*/ 44701 h 58309"/>
                <a:gd name="connsiteX6" fmla="*/ 110827 w 159646"/>
                <a:gd name="connsiteY6" fmla="*/ 3232 h 58309"/>
                <a:gd name="connsiteX7" fmla="*/ 112913 w 159646"/>
                <a:gd name="connsiteY7" fmla="*/ 8057 h 58309"/>
                <a:gd name="connsiteX8" fmla="*/ 112820 w 159646"/>
                <a:gd name="connsiteY8" fmla="*/ 8283 h 58309"/>
                <a:gd name="connsiteX9" fmla="*/ 108102 w 159646"/>
                <a:gd name="connsiteY9" fmla="*/ 10595 h 58309"/>
                <a:gd name="connsiteX10" fmla="*/ 107636 w 159646"/>
                <a:gd name="connsiteY10" fmla="*/ 10409 h 58309"/>
                <a:gd name="connsiteX11" fmla="*/ 18718 w 159646"/>
                <a:gd name="connsiteY11" fmla="*/ 41112 h 58309"/>
                <a:gd name="connsiteX12" fmla="*/ 41446 w 159646"/>
                <a:gd name="connsiteY12" fmla="*/ 37258 h 58309"/>
                <a:gd name="connsiteX13" fmla="*/ 156283 w 159646"/>
                <a:gd name="connsiteY13" fmla="*/ 50549 h 58309"/>
                <a:gd name="connsiteX14" fmla="*/ 159606 w 159646"/>
                <a:gd name="connsiteY14" fmla="*/ 54935 h 58309"/>
                <a:gd name="connsiteX15" fmla="*/ 155219 w 159646"/>
                <a:gd name="connsiteY15" fmla="*/ 58258 h 58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646" h="58309">
                  <a:moveTo>
                    <a:pt x="155219" y="58258"/>
                  </a:moveTo>
                  <a:lnTo>
                    <a:pt x="154289" y="58258"/>
                  </a:lnTo>
                  <a:cubicBezTo>
                    <a:pt x="153491" y="58258"/>
                    <a:pt x="79725" y="38454"/>
                    <a:pt x="42776" y="44966"/>
                  </a:cubicBezTo>
                  <a:lnTo>
                    <a:pt x="4497" y="51612"/>
                  </a:lnTo>
                  <a:cubicBezTo>
                    <a:pt x="2317" y="51891"/>
                    <a:pt x="310" y="50363"/>
                    <a:pt x="31" y="48170"/>
                  </a:cubicBezTo>
                  <a:cubicBezTo>
                    <a:pt x="-142" y="46880"/>
                    <a:pt x="336" y="45578"/>
                    <a:pt x="1306" y="44701"/>
                  </a:cubicBezTo>
                  <a:cubicBezTo>
                    <a:pt x="4098" y="42308"/>
                    <a:pt x="70820" y="-13914"/>
                    <a:pt x="110827" y="3232"/>
                  </a:cubicBezTo>
                  <a:cubicBezTo>
                    <a:pt x="112741" y="3990"/>
                    <a:pt x="113671" y="6156"/>
                    <a:pt x="112913" y="8057"/>
                  </a:cubicBezTo>
                  <a:cubicBezTo>
                    <a:pt x="112887" y="8136"/>
                    <a:pt x="112860" y="8216"/>
                    <a:pt x="112820" y="8283"/>
                  </a:cubicBezTo>
                  <a:cubicBezTo>
                    <a:pt x="112156" y="10223"/>
                    <a:pt x="110042" y="11260"/>
                    <a:pt x="108102" y="10595"/>
                  </a:cubicBezTo>
                  <a:cubicBezTo>
                    <a:pt x="107942" y="10542"/>
                    <a:pt x="107783" y="10489"/>
                    <a:pt x="107636" y="10409"/>
                  </a:cubicBezTo>
                  <a:cubicBezTo>
                    <a:pt x="81054" y="-756"/>
                    <a:pt x="39453" y="25960"/>
                    <a:pt x="18718" y="41112"/>
                  </a:cubicBezTo>
                  <a:lnTo>
                    <a:pt x="41446" y="37258"/>
                  </a:lnTo>
                  <a:cubicBezTo>
                    <a:pt x="80124" y="30479"/>
                    <a:pt x="153226" y="50549"/>
                    <a:pt x="156283" y="50549"/>
                  </a:cubicBezTo>
                  <a:cubicBezTo>
                    <a:pt x="158409" y="50841"/>
                    <a:pt x="159898" y="52808"/>
                    <a:pt x="159606" y="54935"/>
                  </a:cubicBezTo>
                  <a:cubicBezTo>
                    <a:pt x="159313" y="57062"/>
                    <a:pt x="157346" y="58550"/>
                    <a:pt x="155219" y="58258"/>
                  </a:cubicBezTo>
                  <a:close/>
                </a:path>
              </a:pathLst>
            </a:custGeom>
            <a:solidFill>
              <a:srgbClr val="A49CF2"/>
            </a:solidFill>
            <a:ln w="13283" cap="flat">
              <a:noFill/>
              <a:prstDash val="solid"/>
              <a:miter/>
            </a:ln>
          </p:spPr>
          <p:txBody>
            <a:bodyPr rtlCol="0" anchor="ctr"/>
            <a:lstStyle/>
            <a:p>
              <a:endParaRPr lang="zh-CN" altLang="en-US"/>
            </a:p>
          </p:txBody>
        </p:sp>
        <p:sp>
          <p:nvSpPr>
            <p:cNvPr id="29" name="ïṩlídè">
              <a:extLst>
                <a:ext uri="{FF2B5EF4-FFF2-40B4-BE49-F238E27FC236}">
                  <a16:creationId xmlns:a16="http://schemas.microsoft.com/office/drawing/2014/main" id="{3A84CF83-CDDD-97E5-E533-0FCA5E4651C7}"/>
                </a:ext>
              </a:extLst>
            </p:cNvPr>
            <p:cNvSpPr/>
            <p:nvPr/>
          </p:nvSpPr>
          <p:spPr>
            <a:xfrm>
              <a:off x="5232885" y="5572503"/>
              <a:ext cx="194815" cy="108273"/>
            </a:xfrm>
            <a:custGeom>
              <a:avLst/>
              <a:gdLst>
                <a:gd name="connsiteX0" fmla="*/ 3995 w 103148"/>
                <a:gd name="connsiteY0" fmla="*/ 57046 h 57327"/>
                <a:gd name="connsiteX1" fmla="*/ 7 w 103148"/>
                <a:gd name="connsiteY1" fmla="*/ 53591 h 57327"/>
                <a:gd name="connsiteX2" fmla="*/ 3596 w 103148"/>
                <a:gd name="connsiteY2" fmla="*/ 49204 h 57327"/>
                <a:gd name="connsiteX3" fmla="*/ 91717 w 103148"/>
                <a:gd name="connsiteY3" fmla="*/ 40166 h 57327"/>
                <a:gd name="connsiteX4" fmla="*/ 63274 w 103148"/>
                <a:gd name="connsiteY4" fmla="*/ 6938 h 57327"/>
                <a:gd name="connsiteX5" fmla="*/ 62982 w 103148"/>
                <a:gd name="connsiteY5" fmla="*/ 1303 h 57327"/>
                <a:gd name="connsiteX6" fmla="*/ 68617 w 103148"/>
                <a:gd name="connsiteY6" fmla="*/ 1010 h 57327"/>
                <a:gd name="connsiteX7" fmla="*/ 69255 w 103148"/>
                <a:gd name="connsiteY7" fmla="*/ 1755 h 57327"/>
                <a:gd name="connsiteX8" fmla="*/ 102616 w 103148"/>
                <a:gd name="connsiteY8" fmla="*/ 40964 h 57327"/>
                <a:gd name="connsiteX9" fmla="*/ 102616 w 103148"/>
                <a:gd name="connsiteY9" fmla="*/ 45084 h 57327"/>
                <a:gd name="connsiteX10" fmla="*/ 99293 w 103148"/>
                <a:gd name="connsiteY10" fmla="*/ 47477 h 57327"/>
                <a:gd name="connsiteX11" fmla="*/ 3729 w 103148"/>
                <a:gd name="connsiteY11" fmla="*/ 57312 h 57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148" h="57327">
                  <a:moveTo>
                    <a:pt x="3995" y="57046"/>
                  </a:moveTo>
                  <a:cubicBezTo>
                    <a:pt x="1988" y="57060"/>
                    <a:pt x="273" y="55584"/>
                    <a:pt x="7" y="53591"/>
                  </a:cubicBezTo>
                  <a:cubicBezTo>
                    <a:pt x="-152" y="51411"/>
                    <a:pt x="1430" y="49484"/>
                    <a:pt x="3596" y="49204"/>
                  </a:cubicBezTo>
                  <a:lnTo>
                    <a:pt x="91717" y="40166"/>
                  </a:lnTo>
                  <a:lnTo>
                    <a:pt x="63274" y="6938"/>
                  </a:lnTo>
                  <a:cubicBezTo>
                    <a:pt x="61639" y="5463"/>
                    <a:pt x="61506" y="2938"/>
                    <a:pt x="62982" y="1303"/>
                  </a:cubicBezTo>
                  <a:cubicBezTo>
                    <a:pt x="64456" y="-332"/>
                    <a:pt x="66982" y="-465"/>
                    <a:pt x="68617" y="1010"/>
                  </a:cubicBezTo>
                  <a:cubicBezTo>
                    <a:pt x="68857" y="1236"/>
                    <a:pt x="69069" y="1489"/>
                    <a:pt x="69255" y="1755"/>
                  </a:cubicBezTo>
                  <a:lnTo>
                    <a:pt x="102616" y="40964"/>
                  </a:lnTo>
                  <a:cubicBezTo>
                    <a:pt x="103320" y="42240"/>
                    <a:pt x="103320" y="43808"/>
                    <a:pt x="102616" y="45084"/>
                  </a:cubicBezTo>
                  <a:cubicBezTo>
                    <a:pt x="102031" y="46427"/>
                    <a:pt x="100755" y="47357"/>
                    <a:pt x="99293" y="47477"/>
                  </a:cubicBezTo>
                  <a:lnTo>
                    <a:pt x="3729" y="57312"/>
                  </a:lnTo>
                  <a:close/>
                </a:path>
              </a:pathLst>
            </a:custGeom>
            <a:solidFill>
              <a:srgbClr val="A49CF2"/>
            </a:solidFill>
            <a:ln w="13283" cap="flat">
              <a:noFill/>
              <a:prstDash val="solid"/>
              <a:miter/>
            </a:ln>
          </p:spPr>
          <p:txBody>
            <a:bodyPr rtlCol="0" anchor="ctr"/>
            <a:lstStyle/>
            <a:p>
              <a:endParaRPr lang="zh-CN" altLang="en-US"/>
            </a:p>
          </p:txBody>
        </p:sp>
        <p:sp>
          <p:nvSpPr>
            <p:cNvPr id="30" name="i$ļiďé">
              <a:extLst>
                <a:ext uri="{FF2B5EF4-FFF2-40B4-BE49-F238E27FC236}">
                  <a16:creationId xmlns:a16="http://schemas.microsoft.com/office/drawing/2014/main" id="{AA3EB5BB-7C55-70BF-BAEC-97E16B0CA720}"/>
                </a:ext>
              </a:extLst>
            </p:cNvPr>
            <p:cNvSpPr/>
            <p:nvPr/>
          </p:nvSpPr>
          <p:spPr>
            <a:xfrm>
              <a:off x="5960395" y="1961089"/>
              <a:ext cx="931537" cy="1255928"/>
            </a:xfrm>
            <a:custGeom>
              <a:avLst/>
              <a:gdLst>
                <a:gd name="connsiteX0" fmla="*/ 304499 w 493218"/>
                <a:gd name="connsiteY0" fmla="*/ 6848 h 664972"/>
                <a:gd name="connsiteX1" fmla="*/ 465589 w 493218"/>
                <a:gd name="connsiteY1" fmla="*/ 61475 h 664972"/>
                <a:gd name="connsiteX2" fmla="*/ 474627 w 493218"/>
                <a:gd name="connsiteY2" fmla="*/ 654797 h 664972"/>
                <a:gd name="connsiteX3" fmla="*/ 172783 w 493218"/>
                <a:gd name="connsiteY3" fmla="*/ 654797 h 664972"/>
                <a:gd name="connsiteX4" fmla="*/ -4 w 493218"/>
                <a:gd name="connsiteY4" fmla="*/ 585284 h 664972"/>
                <a:gd name="connsiteX5" fmla="*/ 63794 w 493218"/>
                <a:gd name="connsiteY5" fmla="*/ 32899 h 664972"/>
                <a:gd name="connsiteX6" fmla="*/ 304499 w 493218"/>
                <a:gd name="connsiteY6" fmla="*/ 6848 h 664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3218" h="664972">
                  <a:moveTo>
                    <a:pt x="304499" y="6848"/>
                  </a:moveTo>
                  <a:cubicBezTo>
                    <a:pt x="304499" y="6848"/>
                    <a:pt x="409234" y="6848"/>
                    <a:pt x="465589" y="61475"/>
                  </a:cubicBezTo>
                  <a:cubicBezTo>
                    <a:pt x="521944" y="116102"/>
                    <a:pt x="474627" y="654797"/>
                    <a:pt x="474627" y="654797"/>
                  </a:cubicBezTo>
                  <a:cubicBezTo>
                    <a:pt x="474627" y="654797"/>
                    <a:pt x="279511" y="677658"/>
                    <a:pt x="172783" y="654797"/>
                  </a:cubicBezTo>
                  <a:cubicBezTo>
                    <a:pt x="111403" y="642436"/>
                    <a:pt x="52828" y="618871"/>
                    <a:pt x="-4" y="585284"/>
                  </a:cubicBezTo>
                  <a:cubicBezTo>
                    <a:pt x="-4" y="585284"/>
                    <a:pt x="34420" y="85931"/>
                    <a:pt x="63794" y="32899"/>
                  </a:cubicBezTo>
                  <a:cubicBezTo>
                    <a:pt x="93168" y="-20133"/>
                    <a:pt x="304499" y="6848"/>
                    <a:pt x="304499" y="6848"/>
                  </a:cubicBezTo>
                  <a:close/>
                </a:path>
              </a:pathLst>
            </a:custGeom>
            <a:solidFill>
              <a:srgbClr val="A49CF2"/>
            </a:solidFill>
            <a:ln w="13283" cap="flat">
              <a:noFill/>
              <a:prstDash val="solid"/>
              <a:miter/>
            </a:ln>
          </p:spPr>
          <p:txBody>
            <a:bodyPr rtlCol="0" anchor="ctr"/>
            <a:lstStyle/>
            <a:p>
              <a:endParaRPr lang="zh-CN" altLang="en-US"/>
            </a:p>
          </p:txBody>
        </p:sp>
        <p:sp>
          <p:nvSpPr>
            <p:cNvPr id="31" name="îṧlîḋe">
              <a:extLst>
                <a:ext uri="{FF2B5EF4-FFF2-40B4-BE49-F238E27FC236}">
                  <a16:creationId xmlns:a16="http://schemas.microsoft.com/office/drawing/2014/main" id="{049159E3-E9AD-72F6-6912-064DE394FB39}"/>
                </a:ext>
              </a:extLst>
            </p:cNvPr>
            <p:cNvSpPr/>
            <p:nvPr/>
          </p:nvSpPr>
          <p:spPr>
            <a:xfrm>
              <a:off x="6352255" y="1854308"/>
              <a:ext cx="222412" cy="215245"/>
            </a:xfrm>
            <a:custGeom>
              <a:avLst/>
              <a:gdLst>
                <a:gd name="connsiteX0" fmla="*/ 117756 w 117760"/>
                <a:gd name="connsiteY0" fmla="*/ 24839 h 113965"/>
                <a:gd name="connsiteX1" fmla="*/ 117756 w 117760"/>
                <a:gd name="connsiteY1" fmla="*/ 92492 h 113965"/>
                <a:gd name="connsiteX2" fmla="*/ 59275 w 117760"/>
                <a:gd name="connsiteY2" fmla="*/ 113891 h 113965"/>
                <a:gd name="connsiteX3" fmla="*/ -4 w 117760"/>
                <a:gd name="connsiteY3" fmla="*/ 79732 h 113965"/>
                <a:gd name="connsiteX4" fmla="*/ 1724 w 117760"/>
                <a:gd name="connsiteY4" fmla="*/ -15 h 113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760" h="113965">
                  <a:moveTo>
                    <a:pt x="117756" y="24839"/>
                  </a:moveTo>
                  <a:lnTo>
                    <a:pt x="117756" y="92492"/>
                  </a:lnTo>
                  <a:cubicBezTo>
                    <a:pt x="100957" y="105511"/>
                    <a:pt x="80514" y="112988"/>
                    <a:pt x="59275" y="113891"/>
                  </a:cubicBezTo>
                  <a:cubicBezTo>
                    <a:pt x="34567" y="114958"/>
                    <a:pt x="11466" y="101647"/>
                    <a:pt x="-4" y="79732"/>
                  </a:cubicBezTo>
                  <a:lnTo>
                    <a:pt x="1724" y="-15"/>
                  </a:lnTo>
                  <a:close/>
                </a:path>
              </a:pathLst>
            </a:custGeom>
            <a:solidFill>
              <a:srgbClr val="F48462"/>
            </a:solidFill>
            <a:ln w="13283" cap="flat">
              <a:noFill/>
              <a:prstDash val="solid"/>
              <a:miter/>
            </a:ln>
          </p:spPr>
          <p:txBody>
            <a:bodyPr rtlCol="0" anchor="ctr"/>
            <a:lstStyle/>
            <a:p>
              <a:endParaRPr lang="zh-CN" altLang="en-US"/>
            </a:p>
          </p:txBody>
        </p:sp>
        <p:sp>
          <p:nvSpPr>
            <p:cNvPr id="32" name="išḻïḓè">
              <a:extLst>
                <a:ext uri="{FF2B5EF4-FFF2-40B4-BE49-F238E27FC236}">
                  <a16:creationId xmlns:a16="http://schemas.microsoft.com/office/drawing/2014/main" id="{D09477CC-BFAC-F600-F834-E8378BFC8DF9}"/>
                </a:ext>
              </a:extLst>
            </p:cNvPr>
            <p:cNvSpPr/>
            <p:nvPr/>
          </p:nvSpPr>
          <p:spPr>
            <a:xfrm>
              <a:off x="6354763" y="1865606"/>
              <a:ext cx="219902" cy="121637"/>
            </a:xfrm>
            <a:custGeom>
              <a:avLst/>
              <a:gdLst>
                <a:gd name="connsiteX0" fmla="*/ 116428 w 116431"/>
                <a:gd name="connsiteY0" fmla="*/ 17130 h 64403"/>
                <a:gd name="connsiteX1" fmla="*/ 39870 w 116431"/>
                <a:gd name="connsiteY1" fmla="*/ 63517 h 64403"/>
                <a:gd name="connsiteX2" fmla="*/ -4 w 116431"/>
                <a:gd name="connsiteY2" fmla="*/ -15 h 64403"/>
              </a:gdLst>
              <a:ahLst/>
              <a:cxnLst>
                <a:cxn ang="0">
                  <a:pos x="connsiteX0" y="connsiteY0"/>
                </a:cxn>
                <a:cxn ang="0">
                  <a:pos x="connsiteX1" y="connsiteY1"/>
                </a:cxn>
                <a:cxn ang="0">
                  <a:pos x="connsiteX2" y="connsiteY2"/>
                </a:cxn>
              </a:cxnLst>
              <a:rect l="l" t="t" r="r" b="b"/>
              <a:pathLst>
                <a:path w="116431" h="64403">
                  <a:moveTo>
                    <a:pt x="116428" y="17130"/>
                  </a:moveTo>
                  <a:cubicBezTo>
                    <a:pt x="116428" y="17130"/>
                    <a:pt x="89845" y="71891"/>
                    <a:pt x="39870" y="63517"/>
                  </a:cubicBezTo>
                  <a:cubicBezTo>
                    <a:pt x="-4" y="56871"/>
                    <a:pt x="-4" y="-15"/>
                    <a:pt x="-4" y="-15"/>
                  </a:cubicBezTo>
                  <a:close/>
                </a:path>
              </a:pathLst>
            </a:custGeom>
            <a:solidFill>
              <a:srgbClr val="000000"/>
            </a:solidFill>
            <a:ln w="13283" cap="flat">
              <a:noFill/>
              <a:prstDash val="solid"/>
              <a:miter/>
            </a:ln>
          </p:spPr>
          <p:txBody>
            <a:bodyPr rtlCol="0" anchor="ctr"/>
            <a:lstStyle/>
            <a:p>
              <a:endParaRPr lang="zh-CN" altLang="en-US"/>
            </a:p>
          </p:txBody>
        </p:sp>
        <p:sp>
          <p:nvSpPr>
            <p:cNvPr id="33" name="îṧļïḋe">
              <a:extLst>
                <a:ext uri="{FF2B5EF4-FFF2-40B4-BE49-F238E27FC236}">
                  <a16:creationId xmlns:a16="http://schemas.microsoft.com/office/drawing/2014/main" id="{B6299469-EE50-0FE5-BD23-6910DD34797B}"/>
                </a:ext>
              </a:extLst>
            </p:cNvPr>
            <p:cNvSpPr/>
            <p:nvPr/>
          </p:nvSpPr>
          <p:spPr>
            <a:xfrm>
              <a:off x="6307185" y="1430529"/>
              <a:ext cx="443916" cy="515500"/>
            </a:xfrm>
            <a:custGeom>
              <a:avLst/>
              <a:gdLst>
                <a:gd name="connsiteX0" fmla="*/ 8175 w 235039"/>
                <a:gd name="connsiteY0" fmla="*/ 52506 h 272940"/>
                <a:gd name="connsiteX1" fmla="*/ 21466 w 235039"/>
                <a:gd name="connsiteY1" fmla="*/ 231806 h 272940"/>
                <a:gd name="connsiteX2" fmla="*/ 134442 w 235039"/>
                <a:gd name="connsiteY2" fmla="*/ 256926 h 272940"/>
                <a:gd name="connsiteX3" fmla="*/ 172721 w 235039"/>
                <a:gd name="connsiteY3" fmla="*/ 200837 h 272940"/>
                <a:gd name="connsiteX4" fmla="*/ 229873 w 235039"/>
                <a:gd name="connsiteY4" fmla="*/ 175583 h 272940"/>
                <a:gd name="connsiteX5" fmla="*/ 208887 w 235039"/>
                <a:gd name="connsiteY5" fmla="*/ 111450 h 272940"/>
                <a:gd name="connsiteX6" fmla="*/ 198107 w 235039"/>
                <a:gd name="connsiteY6" fmla="*/ 107532 h 272940"/>
                <a:gd name="connsiteX7" fmla="*/ 174316 w 235039"/>
                <a:gd name="connsiteY7" fmla="*/ 109260 h 272940"/>
                <a:gd name="connsiteX8" fmla="*/ 181228 w 235039"/>
                <a:gd name="connsiteY8" fmla="*/ 70450 h 272940"/>
                <a:gd name="connsiteX9" fmla="*/ 8175 w 235039"/>
                <a:gd name="connsiteY9" fmla="*/ 52506 h 272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5039" h="272940">
                  <a:moveTo>
                    <a:pt x="8175" y="52506"/>
                  </a:moveTo>
                  <a:cubicBezTo>
                    <a:pt x="8175" y="52506"/>
                    <a:pt x="-17212" y="173191"/>
                    <a:pt x="21466" y="231806"/>
                  </a:cubicBezTo>
                  <a:cubicBezTo>
                    <a:pt x="60144" y="290420"/>
                    <a:pt x="111316" y="274205"/>
                    <a:pt x="134442" y="256926"/>
                  </a:cubicBezTo>
                  <a:cubicBezTo>
                    <a:pt x="153143" y="243065"/>
                    <a:pt x="166634" y="223304"/>
                    <a:pt x="172721" y="200837"/>
                  </a:cubicBezTo>
                  <a:cubicBezTo>
                    <a:pt x="172721" y="200837"/>
                    <a:pt x="215120" y="210008"/>
                    <a:pt x="229873" y="175583"/>
                  </a:cubicBezTo>
                  <a:cubicBezTo>
                    <a:pt x="241782" y="152078"/>
                    <a:pt x="232386" y="123365"/>
                    <a:pt x="208887" y="111450"/>
                  </a:cubicBezTo>
                  <a:cubicBezTo>
                    <a:pt x="205458" y="109716"/>
                    <a:pt x="201842" y="108400"/>
                    <a:pt x="198107" y="107532"/>
                  </a:cubicBezTo>
                  <a:cubicBezTo>
                    <a:pt x="176841" y="105406"/>
                    <a:pt x="174316" y="109260"/>
                    <a:pt x="174316" y="109260"/>
                  </a:cubicBezTo>
                  <a:lnTo>
                    <a:pt x="181228" y="70450"/>
                  </a:lnTo>
                  <a:cubicBezTo>
                    <a:pt x="181228" y="70450"/>
                    <a:pt x="54163" y="-75356"/>
                    <a:pt x="8175" y="52506"/>
                  </a:cubicBezTo>
                  <a:close/>
                </a:path>
              </a:pathLst>
            </a:custGeom>
            <a:solidFill>
              <a:srgbClr val="F48462"/>
            </a:solidFill>
            <a:ln w="13283" cap="flat">
              <a:noFill/>
              <a:prstDash val="solid"/>
              <a:miter/>
            </a:ln>
          </p:spPr>
          <p:txBody>
            <a:bodyPr rtlCol="0" anchor="ctr"/>
            <a:lstStyle/>
            <a:p>
              <a:endParaRPr lang="zh-CN" altLang="en-US"/>
            </a:p>
          </p:txBody>
        </p:sp>
        <p:sp>
          <p:nvSpPr>
            <p:cNvPr id="34" name="îṧḷídé">
              <a:extLst>
                <a:ext uri="{FF2B5EF4-FFF2-40B4-BE49-F238E27FC236}">
                  <a16:creationId xmlns:a16="http://schemas.microsoft.com/office/drawing/2014/main" id="{202C23C0-97B3-2292-AE49-C8069EF72FCD}"/>
                </a:ext>
              </a:extLst>
            </p:cNvPr>
            <p:cNvSpPr/>
            <p:nvPr/>
          </p:nvSpPr>
          <p:spPr>
            <a:xfrm>
              <a:off x="6226859" y="1622018"/>
              <a:ext cx="132673" cy="167774"/>
            </a:xfrm>
            <a:custGeom>
              <a:avLst/>
              <a:gdLst>
                <a:gd name="connsiteX0" fmla="*/ 70243 w 70246"/>
                <a:gd name="connsiteY0" fmla="*/ 8138 h 88831"/>
                <a:gd name="connsiteX1" fmla="*/ 464 w 70246"/>
                <a:gd name="connsiteY1" fmla="*/ 29404 h 88831"/>
                <a:gd name="connsiteX2" fmla="*/ 62800 w 70246"/>
                <a:gd name="connsiteY2" fmla="*/ 88816 h 88831"/>
              </a:gdLst>
              <a:ahLst/>
              <a:cxnLst>
                <a:cxn ang="0">
                  <a:pos x="connsiteX0" y="connsiteY0"/>
                </a:cxn>
                <a:cxn ang="0">
                  <a:pos x="connsiteX1" y="connsiteY1"/>
                </a:cxn>
                <a:cxn ang="0">
                  <a:pos x="connsiteX2" y="connsiteY2"/>
                </a:cxn>
              </a:cxnLst>
              <a:rect l="l" t="t" r="r" b="b"/>
              <a:pathLst>
                <a:path w="70246" h="88831">
                  <a:moveTo>
                    <a:pt x="70243" y="8138"/>
                  </a:moveTo>
                  <a:cubicBezTo>
                    <a:pt x="70243" y="8138"/>
                    <a:pt x="6312" y="-20438"/>
                    <a:pt x="464" y="29404"/>
                  </a:cubicBezTo>
                  <a:cubicBezTo>
                    <a:pt x="-6314" y="87089"/>
                    <a:pt x="62800" y="88816"/>
                    <a:pt x="62800" y="88816"/>
                  </a:cubicBezTo>
                  <a:close/>
                </a:path>
              </a:pathLst>
            </a:custGeom>
            <a:solidFill>
              <a:srgbClr val="F48462"/>
            </a:solidFill>
            <a:ln w="13283" cap="flat">
              <a:noFill/>
              <a:prstDash val="solid"/>
              <a:miter/>
            </a:ln>
          </p:spPr>
          <p:txBody>
            <a:bodyPr rtlCol="0" anchor="ctr"/>
            <a:lstStyle/>
            <a:p>
              <a:endParaRPr lang="zh-CN" altLang="en-US"/>
            </a:p>
          </p:txBody>
        </p:sp>
        <p:sp>
          <p:nvSpPr>
            <p:cNvPr id="35" name="íṥľïde">
              <a:extLst>
                <a:ext uri="{FF2B5EF4-FFF2-40B4-BE49-F238E27FC236}">
                  <a16:creationId xmlns:a16="http://schemas.microsoft.com/office/drawing/2014/main" id="{0521624A-E3B6-2B45-9274-A35A3B4A0580}"/>
                </a:ext>
              </a:extLst>
            </p:cNvPr>
            <p:cNvSpPr/>
            <p:nvPr/>
          </p:nvSpPr>
          <p:spPr>
            <a:xfrm>
              <a:off x="6250828" y="1649787"/>
              <a:ext cx="54332" cy="85303"/>
            </a:xfrm>
            <a:custGeom>
              <a:avLst/>
              <a:gdLst>
                <a:gd name="connsiteX0" fmla="*/ 24723 w 28767"/>
                <a:gd name="connsiteY0" fmla="*/ 45139 h 45165"/>
                <a:gd name="connsiteX1" fmla="*/ 21267 w 28767"/>
                <a:gd name="connsiteY1" fmla="*/ 43145 h 45165"/>
                <a:gd name="connsiteX2" fmla="*/ 533 w 28767"/>
                <a:gd name="connsiteY2" fmla="*/ 5930 h 45165"/>
                <a:gd name="connsiteX3" fmla="*/ 1995 w 28767"/>
                <a:gd name="connsiteY3" fmla="*/ 483 h 45165"/>
                <a:gd name="connsiteX4" fmla="*/ 1995 w 28767"/>
                <a:gd name="connsiteY4" fmla="*/ 480 h 45165"/>
                <a:gd name="connsiteX5" fmla="*/ 7245 w 28767"/>
                <a:gd name="connsiteY5" fmla="*/ 1950 h 45165"/>
                <a:gd name="connsiteX6" fmla="*/ 7311 w 28767"/>
                <a:gd name="connsiteY6" fmla="*/ 2075 h 45165"/>
                <a:gd name="connsiteX7" fmla="*/ 28312 w 28767"/>
                <a:gd name="connsiteY7" fmla="*/ 39291 h 45165"/>
                <a:gd name="connsiteX8" fmla="*/ 26716 w 28767"/>
                <a:gd name="connsiteY8" fmla="*/ 44607 h 45165"/>
                <a:gd name="connsiteX9" fmla="*/ 24723 w 28767"/>
                <a:gd name="connsiteY9" fmla="*/ 45139 h 45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767" h="45165">
                  <a:moveTo>
                    <a:pt x="24723" y="45139"/>
                  </a:moveTo>
                  <a:cubicBezTo>
                    <a:pt x="23301" y="45140"/>
                    <a:pt x="21985" y="44380"/>
                    <a:pt x="21267" y="43145"/>
                  </a:cubicBezTo>
                  <a:lnTo>
                    <a:pt x="533" y="5930"/>
                  </a:lnTo>
                  <a:cubicBezTo>
                    <a:pt x="-571" y="4022"/>
                    <a:pt x="81" y="1583"/>
                    <a:pt x="1995" y="483"/>
                  </a:cubicBezTo>
                  <a:cubicBezTo>
                    <a:pt x="1995" y="482"/>
                    <a:pt x="1995" y="482"/>
                    <a:pt x="1995" y="480"/>
                  </a:cubicBezTo>
                  <a:cubicBezTo>
                    <a:pt x="3856" y="-563"/>
                    <a:pt x="6195" y="95"/>
                    <a:pt x="7245" y="1950"/>
                  </a:cubicBezTo>
                  <a:cubicBezTo>
                    <a:pt x="7272" y="1992"/>
                    <a:pt x="7285" y="2033"/>
                    <a:pt x="7311" y="2075"/>
                  </a:cubicBezTo>
                  <a:lnTo>
                    <a:pt x="28312" y="39291"/>
                  </a:lnTo>
                  <a:cubicBezTo>
                    <a:pt x="29308" y="41203"/>
                    <a:pt x="28604" y="43557"/>
                    <a:pt x="26716" y="44607"/>
                  </a:cubicBezTo>
                  <a:cubicBezTo>
                    <a:pt x="26132" y="45010"/>
                    <a:pt x="25427" y="45199"/>
                    <a:pt x="24723" y="45139"/>
                  </a:cubicBezTo>
                  <a:close/>
                </a:path>
              </a:pathLst>
            </a:custGeom>
            <a:solidFill>
              <a:srgbClr val="000000"/>
            </a:solidFill>
            <a:ln w="13283" cap="flat">
              <a:noFill/>
              <a:prstDash val="solid"/>
              <a:miter/>
            </a:ln>
          </p:spPr>
          <p:txBody>
            <a:bodyPr rtlCol="0" anchor="ctr"/>
            <a:lstStyle/>
            <a:p>
              <a:endParaRPr lang="zh-CN" altLang="en-US"/>
            </a:p>
          </p:txBody>
        </p:sp>
        <p:sp>
          <p:nvSpPr>
            <p:cNvPr id="36" name="îšḻíḓe">
              <a:extLst>
                <a:ext uri="{FF2B5EF4-FFF2-40B4-BE49-F238E27FC236}">
                  <a16:creationId xmlns:a16="http://schemas.microsoft.com/office/drawing/2014/main" id="{BD79657C-B777-1E6A-C7FA-488EA4203E98}"/>
                </a:ext>
              </a:extLst>
            </p:cNvPr>
            <p:cNvSpPr/>
            <p:nvPr/>
          </p:nvSpPr>
          <p:spPr>
            <a:xfrm>
              <a:off x="6639642" y="1676420"/>
              <a:ext cx="77011" cy="66988"/>
            </a:xfrm>
            <a:custGeom>
              <a:avLst/>
              <a:gdLst>
                <a:gd name="connsiteX0" fmla="*/ 4139 w 40775"/>
                <a:gd name="connsiteY0" fmla="*/ 35424 h 35468"/>
                <a:gd name="connsiteX1" fmla="*/ 1083 w 40775"/>
                <a:gd name="connsiteY1" fmla="*/ 33962 h 35468"/>
                <a:gd name="connsiteX2" fmla="*/ 1083 w 40775"/>
                <a:gd name="connsiteY2" fmla="*/ 28379 h 35468"/>
                <a:gd name="connsiteX3" fmla="*/ 34443 w 40775"/>
                <a:gd name="connsiteY3" fmla="*/ 866 h 35468"/>
                <a:gd name="connsiteX4" fmla="*/ 39893 w 40775"/>
                <a:gd name="connsiteY4" fmla="*/ 1398 h 35468"/>
                <a:gd name="connsiteX5" fmla="*/ 39361 w 40775"/>
                <a:gd name="connsiteY5" fmla="*/ 6847 h 35468"/>
                <a:gd name="connsiteX6" fmla="*/ 7329 w 40775"/>
                <a:gd name="connsiteY6" fmla="*/ 34493 h 35468"/>
                <a:gd name="connsiteX7" fmla="*/ 4139 w 40775"/>
                <a:gd name="connsiteY7" fmla="*/ 35424 h 35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775" h="35468">
                  <a:moveTo>
                    <a:pt x="4139" y="35424"/>
                  </a:moveTo>
                  <a:cubicBezTo>
                    <a:pt x="2957" y="35397"/>
                    <a:pt x="1840" y="34865"/>
                    <a:pt x="1083" y="33962"/>
                  </a:cubicBezTo>
                  <a:cubicBezTo>
                    <a:pt x="-366" y="32384"/>
                    <a:pt x="-366" y="29957"/>
                    <a:pt x="1083" y="28379"/>
                  </a:cubicBezTo>
                  <a:lnTo>
                    <a:pt x="34443" y="866"/>
                  </a:lnTo>
                  <a:cubicBezTo>
                    <a:pt x="36091" y="-492"/>
                    <a:pt x="38537" y="-254"/>
                    <a:pt x="39893" y="1398"/>
                  </a:cubicBezTo>
                  <a:cubicBezTo>
                    <a:pt x="41249" y="3050"/>
                    <a:pt x="41009" y="5489"/>
                    <a:pt x="39361" y="6847"/>
                  </a:cubicBezTo>
                  <a:lnTo>
                    <a:pt x="7329" y="34493"/>
                  </a:lnTo>
                  <a:cubicBezTo>
                    <a:pt x="6438" y="35223"/>
                    <a:pt x="5282" y="35559"/>
                    <a:pt x="4139" y="35424"/>
                  </a:cubicBezTo>
                  <a:close/>
                </a:path>
              </a:pathLst>
            </a:custGeom>
            <a:solidFill>
              <a:srgbClr val="000000"/>
            </a:solidFill>
            <a:ln w="13283" cap="flat">
              <a:noFill/>
              <a:prstDash val="solid"/>
              <a:miter/>
            </a:ln>
          </p:spPr>
          <p:txBody>
            <a:bodyPr rtlCol="0" anchor="ctr"/>
            <a:lstStyle/>
            <a:p>
              <a:endParaRPr lang="zh-CN" altLang="en-US"/>
            </a:p>
          </p:txBody>
        </p:sp>
        <p:sp>
          <p:nvSpPr>
            <p:cNvPr id="37" name="ïṧļîḋè">
              <a:extLst>
                <a:ext uri="{FF2B5EF4-FFF2-40B4-BE49-F238E27FC236}">
                  <a16:creationId xmlns:a16="http://schemas.microsoft.com/office/drawing/2014/main" id="{268DC551-B81B-2609-A35B-E7492F1927E6}"/>
                </a:ext>
              </a:extLst>
            </p:cNvPr>
            <p:cNvSpPr/>
            <p:nvPr/>
          </p:nvSpPr>
          <p:spPr>
            <a:xfrm>
              <a:off x="6660903" y="1711128"/>
              <a:ext cx="50946" cy="43019"/>
            </a:xfrm>
            <a:custGeom>
              <a:avLst/>
              <a:gdLst>
                <a:gd name="connsiteX0" fmla="*/ 22654 w 26974"/>
                <a:gd name="connsiteY0" fmla="*/ 22762 h 22777"/>
                <a:gd name="connsiteX1" fmla="*/ 20262 w 26974"/>
                <a:gd name="connsiteY1" fmla="*/ 21832 h 22777"/>
                <a:gd name="connsiteX2" fmla="*/ 1122 w 26974"/>
                <a:gd name="connsiteY2" fmla="*/ 6945 h 22777"/>
                <a:gd name="connsiteX3" fmla="*/ 1122 w 26974"/>
                <a:gd name="connsiteY3" fmla="*/ 1496 h 22777"/>
                <a:gd name="connsiteX4" fmla="*/ 6704 w 26974"/>
                <a:gd name="connsiteY4" fmla="*/ 831 h 22777"/>
                <a:gd name="connsiteX5" fmla="*/ 25844 w 26974"/>
                <a:gd name="connsiteY5" fmla="*/ 15718 h 22777"/>
                <a:gd name="connsiteX6" fmla="*/ 25844 w 26974"/>
                <a:gd name="connsiteY6" fmla="*/ 21167 h 22777"/>
                <a:gd name="connsiteX7" fmla="*/ 22654 w 26974"/>
                <a:gd name="connsiteY7" fmla="*/ 22762 h 22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74" h="22777">
                  <a:moveTo>
                    <a:pt x="22654" y="22762"/>
                  </a:moveTo>
                  <a:cubicBezTo>
                    <a:pt x="21763" y="22758"/>
                    <a:pt x="20913" y="22426"/>
                    <a:pt x="20262" y="21832"/>
                  </a:cubicBezTo>
                  <a:lnTo>
                    <a:pt x="1122" y="6945"/>
                  </a:lnTo>
                  <a:cubicBezTo>
                    <a:pt x="-379" y="5441"/>
                    <a:pt x="-379" y="3001"/>
                    <a:pt x="1122" y="1496"/>
                  </a:cubicBezTo>
                  <a:cubicBezTo>
                    <a:pt x="2478" y="-223"/>
                    <a:pt x="4976" y="-519"/>
                    <a:pt x="6704" y="831"/>
                  </a:cubicBezTo>
                  <a:lnTo>
                    <a:pt x="25844" y="15718"/>
                  </a:lnTo>
                  <a:cubicBezTo>
                    <a:pt x="27346" y="17222"/>
                    <a:pt x="27346" y="19662"/>
                    <a:pt x="25844" y="21167"/>
                  </a:cubicBezTo>
                  <a:cubicBezTo>
                    <a:pt x="25086" y="22171"/>
                    <a:pt x="23903" y="22762"/>
                    <a:pt x="22654" y="22762"/>
                  </a:cubicBezTo>
                  <a:close/>
                </a:path>
              </a:pathLst>
            </a:custGeom>
            <a:solidFill>
              <a:srgbClr val="000000"/>
            </a:solidFill>
            <a:ln w="13283" cap="flat">
              <a:noFill/>
              <a:prstDash val="solid"/>
              <a:miter/>
            </a:ln>
          </p:spPr>
          <p:txBody>
            <a:bodyPr rtlCol="0" anchor="ctr"/>
            <a:lstStyle/>
            <a:p>
              <a:endParaRPr lang="zh-CN" altLang="en-US"/>
            </a:p>
          </p:txBody>
        </p:sp>
        <p:sp>
          <p:nvSpPr>
            <p:cNvPr id="38" name="îşḷïḓè">
              <a:extLst>
                <a:ext uri="{FF2B5EF4-FFF2-40B4-BE49-F238E27FC236}">
                  <a16:creationId xmlns:a16="http://schemas.microsoft.com/office/drawing/2014/main" id="{DBF505DE-1B9A-AC30-00F3-B9B37F3926C2}"/>
                </a:ext>
              </a:extLst>
            </p:cNvPr>
            <p:cNvSpPr/>
            <p:nvPr/>
          </p:nvSpPr>
          <p:spPr>
            <a:xfrm>
              <a:off x="6242930" y="1698293"/>
              <a:ext cx="52464" cy="15064"/>
            </a:xfrm>
            <a:custGeom>
              <a:avLst/>
              <a:gdLst>
                <a:gd name="connsiteX0" fmla="*/ 22392 w 27778"/>
                <a:gd name="connsiteY0" fmla="*/ 7894 h 7976"/>
                <a:gd name="connsiteX1" fmla="*/ 4714 w 27778"/>
                <a:gd name="connsiteY1" fmla="*/ 7894 h 7976"/>
                <a:gd name="connsiteX2" fmla="*/ 63 w 27778"/>
                <a:gd name="connsiteY2" fmla="*/ 4697 h 7976"/>
                <a:gd name="connsiteX3" fmla="*/ 3265 w 27778"/>
                <a:gd name="connsiteY3" fmla="*/ 52 h 7976"/>
                <a:gd name="connsiteX4" fmla="*/ 4714 w 27778"/>
                <a:gd name="connsiteY4" fmla="*/ 52 h 7976"/>
                <a:gd name="connsiteX5" fmla="*/ 23056 w 27778"/>
                <a:gd name="connsiteY5" fmla="*/ 52 h 7976"/>
                <a:gd name="connsiteX6" fmla="*/ 27708 w 27778"/>
                <a:gd name="connsiteY6" fmla="*/ 3248 h 7976"/>
                <a:gd name="connsiteX7" fmla="*/ 24505 w 27778"/>
                <a:gd name="connsiteY7" fmla="*/ 7894 h 7976"/>
                <a:gd name="connsiteX8" fmla="*/ 23056 w 27778"/>
                <a:gd name="connsiteY8" fmla="*/ 7894 h 7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778" h="7976">
                  <a:moveTo>
                    <a:pt x="22392" y="7894"/>
                  </a:moveTo>
                  <a:lnTo>
                    <a:pt x="4714" y="7894"/>
                  </a:lnTo>
                  <a:cubicBezTo>
                    <a:pt x="2547" y="8294"/>
                    <a:pt x="475" y="6864"/>
                    <a:pt x="63" y="4697"/>
                  </a:cubicBezTo>
                  <a:cubicBezTo>
                    <a:pt x="-337" y="2532"/>
                    <a:pt x="1099" y="452"/>
                    <a:pt x="3265" y="52"/>
                  </a:cubicBezTo>
                  <a:cubicBezTo>
                    <a:pt x="3744" y="-37"/>
                    <a:pt x="4236" y="-37"/>
                    <a:pt x="4714" y="52"/>
                  </a:cubicBezTo>
                  <a:lnTo>
                    <a:pt x="23056" y="52"/>
                  </a:lnTo>
                  <a:cubicBezTo>
                    <a:pt x="25223" y="-348"/>
                    <a:pt x="27296" y="1082"/>
                    <a:pt x="27708" y="3248"/>
                  </a:cubicBezTo>
                  <a:cubicBezTo>
                    <a:pt x="28107" y="5414"/>
                    <a:pt x="26671" y="7494"/>
                    <a:pt x="24505" y="7894"/>
                  </a:cubicBezTo>
                  <a:cubicBezTo>
                    <a:pt x="24026" y="7983"/>
                    <a:pt x="23535" y="7983"/>
                    <a:pt x="23056" y="7894"/>
                  </a:cubicBezTo>
                  <a:close/>
                </a:path>
              </a:pathLst>
            </a:custGeom>
            <a:solidFill>
              <a:srgbClr val="000000"/>
            </a:solidFill>
            <a:ln w="13283" cap="flat">
              <a:noFill/>
              <a:prstDash val="solid"/>
              <a:miter/>
            </a:ln>
          </p:spPr>
          <p:txBody>
            <a:bodyPr rtlCol="0" anchor="ctr"/>
            <a:lstStyle/>
            <a:p>
              <a:endParaRPr lang="zh-CN" altLang="en-US"/>
            </a:p>
          </p:txBody>
        </p:sp>
        <p:sp>
          <p:nvSpPr>
            <p:cNvPr id="39" name="ïsḻíḑe">
              <a:extLst>
                <a:ext uri="{FF2B5EF4-FFF2-40B4-BE49-F238E27FC236}">
                  <a16:creationId xmlns:a16="http://schemas.microsoft.com/office/drawing/2014/main" id="{21B3A791-97C2-CFEC-BF4C-5C52F7209C59}"/>
                </a:ext>
              </a:extLst>
            </p:cNvPr>
            <p:cNvSpPr/>
            <p:nvPr/>
          </p:nvSpPr>
          <p:spPr>
            <a:xfrm>
              <a:off x="6509120" y="1630064"/>
              <a:ext cx="19142" cy="54045"/>
            </a:xfrm>
            <a:custGeom>
              <a:avLst/>
              <a:gdLst>
                <a:gd name="connsiteX0" fmla="*/ 3998 w 10135"/>
                <a:gd name="connsiteY0" fmla="*/ 28601 h 28615"/>
                <a:gd name="connsiteX1" fmla="*/ -2 w 10135"/>
                <a:gd name="connsiteY1" fmla="*/ 24358 h 28615"/>
                <a:gd name="connsiteX2" fmla="*/ 11 w 10135"/>
                <a:gd name="connsiteY2" fmla="*/ 24214 h 28615"/>
                <a:gd name="connsiteX3" fmla="*/ 2270 w 10135"/>
                <a:gd name="connsiteY3" fmla="*/ 3480 h 28615"/>
                <a:gd name="connsiteX4" fmla="*/ 6471 w 10135"/>
                <a:gd name="connsiteY4" fmla="*/ 2 h 28615"/>
                <a:gd name="connsiteX5" fmla="*/ 6656 w 10135"/>
                <a:gd name="connsiteY5" fmla="*/ 24 h 28615"/>
                <a:gd name="connsiteX6" fmla="*/ 10112 w 10135"/>
                <a:gd name="connsiteY6" fmla="*/ 4236 h 28615"/>
                <a:gd name="connsiteX7" fmla="*/ 10112 w 10135"/>
                <a:gd name="connsiteY7" fmla="*/ 4278 h 28615"/>
                <a:gd name="connsiteX8" fmla="*/ 7853 w 10135"/>
                <a:gd name="connsiteY8" fmla="*/ 25012 h 28615"/>
                <a:gd name="connsiteX9" fmla="*/ 3998 w 10135"/>
                <a:gd name="connsiteY9" fmla="*/ 28601 h 28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135" h="28615">
                  <a:moveTo>
                    <a:pt x="3998" y="28601"/>
                  </a:moveTo>
                  <a:cubicBezTo>
                    <a:pt x="1726" y="28531"/>
                    <a:pt x="-69" y="26632"/>
                    <a:pt x="-2" y="24358"/>
                  </a:cubicBezTo>
                  <a:cubicBezTo>
                    <a:pt x="11" y="24310"/>
                    <a:pt x="11" y="24262"/>
                    <a:pt x="11" y="24214"/>
                  </a:cubicBezTo>
                  <a:lnTo>
                    <a:pt x="2270" y="3480"/>
                  </a:lnTo>
                  <a:cubicBezTo>
                    <a:pt x="2470" y="1360"/>
                    <a:pt x="4344" y="-196"/>
                    <a:pt x="6471" y="2"/>
                  </a:cubicBezTo>
                  <a:cubicBezTo>
                    <a:pt x="6537" y="8"/>
                    <a:pt x="6590" y="15"/>
                    <a:pt x="6656" y="24"/>
                  </a:cubicBezTo>
                  <a:cubicBezTo>
                    <a:pt x="8770" y="232"/>
                    <a:pt x="10325" y="2118"/>
                    <a:pt x="10112" y="4236"/>
                  </a:cubicBezTo>
                  <a:cubicBezTo>
                    <a:pt x="10112" y="4250"/>
                    <a:pt x="10112" y="4264"/>
                    <a:pt x="10112" y="4278"/>
                  </a:cubicBezTo>
                  <a:lnTo>
                    <a:pt x="7853" y="25012"/>
                  </a:lnTo>
                  <a:cubicBezTo>
                    <a:pt x="7720" y="27036"/>
                    <a:pt x="6032" y="28606"/>
                    <a:pt x="3998" y="28601"/>
                  </a:cubicBezTo>
                  <a:close/>
                </a:path>
              </a:pathLst>
            </a:custGeom>
            <a:solidFill>
              <a:srgbClr val="000000"/>
            </a:solidFill>
            <a:ln w="13283" cap="flat">
              <a:noFill/>
              <a:prstDash val="solid"/>
              <a:miter/>
            </a:ln>
          </p:spPr>
          <p:txBody>
            <a:bodyPr rtlCol="0" anchor="ctr"/>
            <a:lstStyle/>
            <a:p>
              <a:endParaRPr lang="zh-CN" altLang="en-US"/>
            </a:p>
          </p:txBody>
        </p:sp>
        <p:sp>
          <p:nvSpPr>
            <p:cNvPr id="40" name="iśḷîḋé">
              <a:extLst>
                <a:ext uri="{FF2B5EF4-FFF2-40B4-BE49-F238E27FC236}">
                  <a16:creationId xmlns:a16="http://schemas.microsoft.com/office/drawing/2014/main" id="{BD5C220B-1A17-C4A7-2F18-F33B7080A147}"/>
                </a:ext>
              </a:extLst>
            </p:cNvPr>
            <p:cNvSpPr/>
            <p:nvPr/>
          </p:nvSpPr>
          <p:spPr>
            <a:xfrm>
              <a:off x="6359254" y="1615256"/>
              <a:ext cx="18902" cy="54292"/>
            </a:xfrm>
            <a:custGeom>
              <a:avLst/>
              <a:gdLst>
                <a:gd name="connsiteX0" fmla="*/ 3866 w 10008"/>
                <a:gd name="connsiteY0" fmla="*/ 28731 h 28746"/>
                <a:gd name="connsiteX1" fmla="*/ -2 w 10008"/>
                <a:gd name="connsiteY1" fmla="*/ 24632 h 28746"/>
                <a:gd name="connsiteX2" fmla="*/ 12 w 10008"/>
                <a:gd name="connsiteY2" fmla="*/ 24345 h 28746"/>
                <a:gd name="connsiteX3" fmla="*/ 2138 w 10008"/>
                <a:gd name="connsiteY3" fmla="*/ 3611 h 28746"/>
                <a:gd name="connsiteX4" fmla="*/ 6218 w 10008"/>
                <a:gd name="connsiteY4" fmla="*/ -8 h 28746"/>
                <a:gd name="connsiteX5" fmla="*/ 6524 w 10008"/>
                <a:gd name="connsiteY5" fmla="*/ 22 h 28746"/>
                <a:gd name="connsiteX6" fmla="*/ 9980 w 10008"/>
                <a:gd name="connsiteY6" fmla="*/ 4408 h 28746"/>
                <a:gd name="connsiteX7" fmla="*/ 7853 w 10008"/>
                <a:gd name="connsiteY7" fmla="*/ 25143 h 28746"/>
                <a:gd name="connsiteX8" fmla="*/ 3866 w 10008"/>
                <a:gd name="connsiteY8" fmla="*/ 28731 h 28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08" h="28746">
                  <a:moveTo>
                    <a:pt x="3866" y="28731"/>
                  </a:moveTo>
                  <a:cubicBezTo>
                    <a:pt x="1659" y="28669"/>
                    <a:pt x="-69" y="26835"/>
                    <a:pt x="-2" y="24632"/>
                  </a:cubicBezTo>
                  <a:cubicBezTo>
                    <a:pt x="-2" y="24537"/>
                    <a:pt x="-2" y="24441"/>
                    <a:pt x="12" y="24345"/>
                  </a:cubicBezTo>
                  <a:lnTo>
                    <a:pt x="2138" y="3611"/>
                  </a:lnTo>
                  <a:cubicBezTo>
                    <a:pt x="2257" y="1486"/>
                    <a:pt x="4091" y="-135"/>
                    <a:pt x="6218" y="-8"/>
                  </a:cubicBezTo>
                  <a:cubicBezTo>
                    <a:pt x="6312" y="-3"/>
                    <a:pt x="6418" y="8"/>
                    <a:pt x="6524" y="22"/>
                  </a:cubicBezTo>
                  <a:cubicBezTo>
                    <a:pt x="8677" y="299"/>
                    <a:pt x="10219" y="2249"/>
                    <a:pt x="9980" y="4408"/>
                  </a:cubicBezTo>
                  <a:lnTo>
                    <a:pt x="7853" y="25143"/>
                  </a:lnTo>
                  <a:cubicBezTo>
                    <a:pt x="7587" y="27159"/>
                    <a:pt x="5900" y="28682"/>
                    <a:pt x="3866" y="28731"/>
                  </a:cubicBezTo>
                  <a:close/>
                </a:path>
              </a:pathLst>
            </a:custGeom>
            <a:solidFill>
              <a:srgbClr val="000000"/>
            </a:solidFill>
            <a:ln w="13283" cap="flat">
              <a:noFill/>
              <a:prstDash val="solid"/>
              <a:miter/>
            </a:ln>
          </p:spPr>
          <p:txBody>
            <a:bodyPr rtlCol="0" anchor="ctr"/>
            <a:lstStyle/>
            <a:p>
              <a:endParaRPr lang="zh-CN" altLang="en-US"/>
            </a:p>
          </p:txBody>
        </p:sp>
        <p:sp>
          <p:nvSpPr>
            <p:cNvPr id="41" name="îśḷïdê">
              <a:extLst>
                <a:ext uri="{FF2B5EF4-FFF2-40B4-BE49-F238E27FC236}">
                  <a16:creationId xmlns:a16="http://schemas.microsoft.com/office/drawing/2014/main" id="{353C7B2A-4F15-62DC-B91E-A8757FD06ECD}"/>
                </a:ext>
              </a:extLst>
            </p:cNvPr>
            <p:cNvSpPr/>
            <p:nvPr/>
          </p:nvSpPr>
          <p:spPr>
            <a:xfrm>
              <a:off x="6420988" y="1649785"/>
              <a:ext cx="30278" cy="124946"/>
            </a:xfrm>
            <a:custGeom>
              <a:avLst/>
              <a:gdLst>
                <a:gd name="connsiteX0" fmla="*/ 5072 w 16031"/>
                <a:gd name="connsiteY0" fmla="*/ 66140 h 66155"/>
                <a:gd name="connsiteX1" fmla="*/ 1218 w 16031"/>
                <a:gd name="connsiteY1" fmla="*/ 62817 h 66155"/>
                <a:gd name="connsiteX2" fmla="*/ 8528 w 16031"/>
                <a:gd name="connsiteY2" fmla="*/ 2342 h 66155"/>
                <a:gd name="connsiteX3" fmla="*/ 13578 w 16031"/>
                <a:gd name="connsiteY3" fmla="*/ 289 h 66155"/>
                <a:gd name="connsiteX4" fmla="*/ 13712 w 16031"/>
                <a:gd name="connsiteY4" fmla="*/ 348 h 66155"/>
                <a:gd name="connsiteX5" fmla="*/ 15705 w 16031"/>
                <a:gd name="connsiteY5" fmla="*/ 5532 h 66155"/>
                <a:gd name="connsiteX6" fmla="*/ 8926 w 16031"/>
                <a:gd name="connsiteY6" fmla="*/ 61621 h 66155"/>
                <a:gd name="connsiteX7" fmla="*/ 5830 w 16031"/>
                <a:gd name="connsiteY7" fmla="*/ 66106 h 66155"/>
                <a:gd name="connsiteX8" fmla="*/ 5603 w 16031"/>
                <a:gd name="connsiteY8" fmla="*/ 66140 h 66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31" h="66155">
                  <a:moveTo>
                    <a:pt x="5072" y="66140"/>
                  </a:moveTo>
                  <a:cubicBezTo>
                    <a:pt x="3158" y="66103"/>
                    <a:pt x="1536" y="64707"/>
                    <a:pt x="1218" y="62817"/>
                  </a:cubicBezTo>
                  <a:cubicBezTo>
                    <a:pt x="-1773" y="42367"/>
                    <a:pt x="752" y="21489"/>
                    <a:pt x="8528" y="2342"/>
                  </a:cubicBezTo>
                  <a:cubicBezTo>
                    <a:pt x="9352" y="380"/>
                    <a:pt x="11611" y="-538"/>
                    <a:pt x="13578" y="289"/>
                  </a:cubicBezTo>
                  <a:cubicBezTo>
                    <a:pt x="13618" y="307"/>
                    <a:pt x="13672" y="327"/>
                    <a:pt x="13712" y="348"/>
                  </a:cubicBezTo>
                  <a:cubicBezTo>
                    <a:pt x="15665" y="1254"/>
                    <a:pt x="16556" y="3549"/>
                    <a:pt x="15705" y="5532"/>
                  </a:cubicBezTo>
                  <a:cubicBezTo>
                    <a:pt x="8621" y="23325"/>
                    <a:pt x="6281" y="42653"/>
                    <a:pt x="8926" y="61621"/>
                  </a:cubicBezTo>
                  <a:cubicBezTo>
                    <a:pt x="9312" y="63714"/>
                    <a:pt x="7916" y="65723"/>
                    <a:pt x="5830" y="66106"/>
                  </a:cubicBezTo>
                  <a:cubicBezTo>
                    <a:pt x="5750" y="66119"/>
                    <a:pt x="5684" y="66131"/>
                    <a:pt x="5603" y="66140"/>
                  </a:cubicBezTo>
                  <a:close/>
                </a:path>
              </a:pathLst>
            </a:custGeom>
            <a:solidFill>
              <a:srgbClr val="000000"/>
            </a:solidFill>
            <a:ln w="13283" cap="flat">
              <a:noFill/>
              <a:prstDash val="solid"/>
              <a:miter/>
            </a:ln>
          </p:spPr>
          <p:txBody>
            <a:bodyPr rtlCol="0" anchor="ctr"/>
            <a:lstStyle/>
            <a:p>
              <a:endParaRPr lang="zh-CN" altLang="en-US"/>
            </a:p>
          </p:txBody>
        </p:sp>
        <p:sp>
          <p:nvSpPr>
            <p:cNvPr id="42" name="îś1îdé">
              <a:extLst>
                <a:ext uri="{FF2B5EF4-FFF2-40B4-BE49-F238E27FC236}">
                  <a16:creationId xmlns:a16="http://schemas.microsoft.com/office/drawing/2014/main" id="{249A4A4A-6A51-0E27-E53A-CED25F509521}"/>
                </a:ext>
              </a:extLst>
            </p:cNvPr>
            <p:cNvSpPr/>
            <p:nvPr/>
          </p:nvSpPr>
          <p:spPr>
            <a:xfrm>
              <a:off x="6351405" y="1578587"/>
              <a:ext cx="58289" cy="18951"/>
            </a:xfrm>
            <a:custGeom>
              <a:avLst/>
              <a:gdLst>
                <a:gd name="connsiteX0" fmla="*/ 4167 w 30862"/>
                <a:gd name="connsiteY0" fmla="*/ 9868 h 10034"/>
                <a:gd name="connsiteX1" fmla="*/ 446 w 30862"/>
                <a:gd name="connsiteY1" fmla="*/ 8273 h 10034"/>
                <a:gd name="connsiteX2" fmla="*/ 2040 w 30862"/>
                <a:gd name="connsiteY2" fmla="*/ 2956 h 10034"/>
                <a:gd name="connsiteX3" fmla="*/ 27826 w 30862"/>
                <a:gd name="connsiteY3" fmla="*/ 1228 h 10034"/>
                <a:gd name="connsiteX4" fmla="*/ 30750 w 30862"/>
                <a:gd name="connsiteY4" fmla="*/ 6013 h 10034"/>
                <a:gd name="connsiteX5" fmla="*/ 26085 w 30862"/>
                <a:gd name="connsiteY5" fmla="*/ 8836 h 10034"/>
                <a:gd name="connsiteX6" fmla="*/ 25965 w 30862"/>
                <a:gd name="connsiteY6" fmla="*/ 8804 h 10034"/>
                <a:gd name="connsiteX7" fmla="*/ 5762 w 30862"/>
                <a:gd name="connsiteY7" fmla="*/ 10001 h 10034"/>
                <a:gd name="connsiteX8" fmla="*/ 4167 w 30862"/>
                <a:gd name="connsiteY8" fmla="*/ 9868 h 10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862" h="10034">
                  <a:moveTo>
                    <a:pt x="4167" y="9868"/>
                  </a:moveTo>
                  <a:cubicBezTo>
                    <a:pt x="2732" y="10083"/>
                    <a:pt x="1283" y="9465"/>
                    <a:pt x="446" y="8273"/>
                  </a:cubicBezTo>
                  <a:cubicBezTo>
                    <a:pt x="-551" y="6360"/>
                    <a:pt x="166" y="4006"/>
                    <a:pt x="2040" y="2956"/>
                  </a:cubicBezTo>
                  <a:cubicBezTo>
                    <a:pt x="10241" y="-290"/>
                    <a:pt x="19266" y="-893"/>
                    <a:pt x="27826" y="1228"/>
                  </a:cubicBezTo>
                  <a:cubicBezTo>
                    <a:pt x="29952" y="1753"/>
                    <a:pt x="31255" y="3887"/>
                    <a:pt x="30750" y="6013"/>
                  </a:cubicBezTo>
                  <a:cubicBezTo>
                    <a:pt x="30245" y="8080"/>
                    <a:pt x="28158" y="9344"/>
                    <a:pt x="26085" y="8836"/>
                  </a:cubicBezTo>
                  <a:cubicBezTo>
                    <a:pt x="26045" y="8827"/>
                    <a:pt x="26004" y="8816"/>
                    <a:pt x="25965" y="8804"/>
                  </a:cubicBezTo>
                  <a:cubicBezTo>
                    <a:pt x="19266" y="7203"/>
                    <a:pt x="12235" y="7619"/>
                    <a:pt x="5762" y="10001"/>
                  </a:cubicBezTo>
                  <a:cubicBezTo>
                    <a:pt x="5230" y="10048"/>
                    <a:pt x="4685" y="10003"/>
                    <a:pt x="4167" y="9868"/>
                  </a:cubicBezTo>
                  <a:close/>
                </a:path>
              </a:pathLst>
            </a:custGeom>
            <a:solidFill>
              <a:srgbClr val="000000"/>
            </a:solidFill>
            <a:ln w="13283" cap="flat">
              <a:noFill/>
              <a:prstDash val="solid"/>
              <a:miter/>
            </a:ln>
          </p:spPr>
          <p:txBody>
            <a:bodyPr rtlCol="0" anchor="ctr"/>
            <a:lstStyle/>
            <a:p>
              <a:endParaRPr lang="zh-CN" altLang="en-US"/>
            </a:p>
          </p:txBody>
        </p:sp>
        <p:sp>
          <p:nvSpPr>
            <p:cNvPr id="43" name="îSľíḓe">
              <a:extLst>
                <a:ext uri="{FF2B5EF4-FFF2-40B4-BE49-F238E27FC236}">
                  <a16:creationId xmlns:a16="http://schemas.microsoft.com/office/drawing/2014/main" id="{315835A2-78CD-6A2F-1E7F-EA0EC76A4A0E}"/>
                </a:ext>
              </a:extLst>
            </p:cNvPr>
            <p:cNvSpPr/>
            <p:nvPr/>
          </p:nvSpPr>
          <p:spPr>
            <a:xfrm>
              <a:off x="6500825" y="1584877"/>
              <a:ext cx="55248" cy="30952"/>
            </a:xfrm>
            <a:custGeom>
              <a:avLst/>
              <a:gdLst>
                <a:gd name="connsiteX0" fmla="*/ 25270 w 29252"/>
                <a:gd name="connsiteY0" fmla="*/ 16373 h 16388"/>
                <a:gd name="connsiteX1" fmla="*/ 22479 w 29252"/>
                <a:gd name="connsiteY1" fmla="*/ 15177 h 16388"/>
                <a:gd name="connsiteX2" fmla="*/ 3606 w 29252"/>
                <a:gd name="connsiteY2" fmla="*/ 7867 h 16388"/>
                <a:gd name="connsiteX3" fmla="*/ 4 w 29252"/>
                <a:gd name="connsiteY3" fmla="*/ 3776 h 16388"/>
                <a:gd name="connsiteX4" fmla="*/ 17 w 29252"/>
                <a:gd name="connsiteY4" fmla="*/ 3613 h 16388"/>
                <a:gd name="connsiteX5" fmla="*/ 3566 w 29252"/>
                <a:gd name="connsiteY5" fmla="*/ -15 h 16388"/>
                <a:gd name="connsiteX6" fmla="*/ 4137 w 29252"/>
                <a:gd name="connsiteY6" fmla="*/ 25 h 16388"/>
                <a:gd name="connsiteX7" fmla="*/ 28062 w 29252"/>
                <a:gd name="connsiteY7" fmla="*/ 9727 h 16388"/>
                <a:gd name="connsiteX8" fmla="*/ 28248 w 29252"/>
                <a:gd name="connsiteY8" fmla="*/ 14987 h 16388"/>
                <a:gd name="connsiteX9" fmla="*/ 28062 w 29252"/>
                <a:gd name="connsiteY9" fmla="*/ 15177 h 16388"/>
                <a:gd name="connsiteX10" fmla="*/ 25270 w 29252"/>
                <a:gd name="connsiteY10" fmla="*/ 16373 h 16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252" h="16388">
                  <a:moveTo>
                    <a:pt x="25270" y="16373"/>
                  </a:moveTo>
                  <a:cubicBezTo>
                    <a:pt x="24221" y="16358"/>
                    <a:pt x="23210" y="15928"/>
                    <a:pt x="22479" y="15177"/>
                  </a:cubicBezTo>
                  <a:cubicBezTo>
                    <a:pt x="17070" y="10889"/>
                    <a:pt x="10491" y="8341"/>
                    <a:pt x="3606" y="7867"/>
                  </a:cubicBezTo>
                  <a:cubicBezTo>
                    <a:pt x="1479" y="7732"/>
                    <a:pt x="-129" y="5899"/>
                    <a:pt x="4" y="3776"/>
                  </a:cubicBezTo>
                  <a:cubicBezTo>
                    <a:pt x="4" y="3721"/>
                    <a:pt x="17" y="3668"/>
                    <a:pt x="17" y="3613"/>
                  </a:cubicBezTo>
                  <a:cubicBezTo>
                    <a:pt x="-9" y="1632"/>
                    <a:pt x="1586" y="7"/>
                    <a:pt x="3566" y="-15"/>
                  </a:cubicBezTo>
                  <a:cubicBezTo>
                    <a:pt x="3752" y="-16"/>
                    <a:pt x="3951" y="-3"/>
                    <a:pt x="4137" y="25"/>
                  </a:cubicBezTo>
                  <a:cubicBezTo>
                    <a:pt x="12962" y="517"/>
                    <a:pt x="21389" y="3930"/>
                    <a:pt x="28062" y="9727"/>
                  </a:cubicBezTo>
                  <a:cubicBezTo>
                    <a:pt x="29563" y="11127"/>
                    <a:pt x="29657" y="13482"/>
                    <a:pt x="28248" y="14987"/>
                  </a:cubicBezTo>
                  <a:cubicBezTo>
                    <a:pt x="28194" y="15053"/>
                    <a:pt x="28128" y="15116"/>
                    <a:pt x="28062" y="15177"/>
                  </a:cubicBezTo>
                  <a:cubicBezTo>
                    <a:pt x="27330" y="15941"/>
                    <a:pt x="26320" y="16373"/>
                    <a:pt x="25270" y="16373"/>
                  </a:cubicBezTo>
                  <a:close/>
                </a:path>
              </a:pathLst>
            </a:custGeom>
            <a:solidFill>
              <a:srgbClr val="000000"/>
            </a:solidFill>
            <a:ln w="13283" cap="flat">
              <a:noFill/>
              <a:prstDash val="solid"/>
              <a:miter/>
            </a:ln>
          </p:spPr>
          <p:txBody>
            <a:bodyPr rtlCol="0" anchor="ctr"/>
            <a:lstStyle/>
            <a:p>
              <a:endParaRPr lang="zh-CN" altLang="en-US"/>
            </a:p>
          </p:txBody>
        </p:sp>
        <p:sp>
          <p:nvSpPr>
            <p:cNvPr id="44" name="iṥḷiďê">
              <a:extLst>
                <a:ext uri="{FF2B5EF4-FFF2-40B4-BE49-F238E27FC236}">
                  <a16:creationId xmlns:a16="http://schemas.microsoft.com/office/drawing/2014/main" id="{ED72AF93-C504-839C-0BF5-9AFE50F22175}"/>
                </a:ext>
              </a:extLst>
            </p:cNvPr>
            <p:cNvSpPr/>
            <p:nvPr/>
          </p:nvSpPr>
          <p:spPr>
            <a:xfrm>
              <a:off x="6324842" y="1308506"/>
              <a:ext cx="444613" cy="349246"/>
            </a:xfrm>
            <a:custGeom>
              <a:avLst/>
              <a:gdLst>
                <a:gd name="connsiteX0" fmla="*/ 145828 w 235408"/>
                <a:gd name="connsiteY0" fmla="*/ 184633 h 184914"/>
                <a:gd name="connsiteX1" fmla="*/ 116853 w 235408"/>
                <a:gd name="connsiteY1" fmla="*/ 132133 h 184914"/>
                <a:gd name="connsiteX2" fmla="*/ 125625 w 235408"/>
                <a:gd name="connsiteY2" fmla="*/ 92259 h 184914"/>
                <a:gd name="connsiteX3" fmla="*/ 54384 w 235408"/>
                <a:gd name="connsiteY3" fmla="*/ 98107 h 184914"/>
                <a:gd name="connsiteX4" fmla="*/ 9592 w 235408"/>
                <a:gd name="connsiteY4" fmla="*/ 6663 h 184914"/>
                <a:gd name="connsiteX5" fmla="*/ 102631 w 235408"/>
                <a:gd name="connsiteY5" fmla="*/ 14239 h 184914"/>
                <a:gd name="connsiteX6" fmla="*/ 216671 w 235408"/>
                <a:gd name="connsiteY6" fmla="*/ 65277 h 184914"/>
                <a:gd name="connsiteX7" fmla="*/ 211354 w 235408"/>
                <a:gd name="connsiteY7" fmla="*/ 184899 h 184914"/>
                <a:gd name="connsiteX8" fmla="*/ 145828 w 235408"/>
                <a:gd name="connsiteY8" fmla="*/ 184633 h 184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5408" h="184914">
                  <a:moveTo>
                    <a:pt x="145828" y="184633"/>
                  </a:moveTo>
                  <a:cubicBezTo>
                    <a:pt x="145828" y="184633"/>
                    <a:pt x="114992" y="163766"/>
                    <a:pt x="116853" y="132133"/>
                  </a:cubicBezTo>
                  <a:cubicBezTo>
                    <a:pt x="118714" y="100499"/>
                    <a:pt x="125625" y="92259"/>
                    <a:pt x="125625" y="92259"/>
                  </a:cubicBezTo>
                  <a:cubicBezTo>
                    <a:pt x="103402" y="102886"/>
                    <a:pt x="78043" y="104968"/>
                    <a:pt x="54384" y="98107"/>
                  </a:cubicBezTo>
                  <a:cubicBezTo>
                    <a:pt x="9725" y="84816"/>
                    <a:pt x="-14731" y="23410"/>
                    <a:pt x="9592" y="6663"/>
                  </a:cubicBezTo>
                  <a:cubicBezTo>
                    <a:pt x="36175" y="-11945"/>
                    <a:pt x="102631" y="14239"/>
                    <a:pt x="102631" y="14239"/>
                  </a:cubicBezTo>
                  <a:cubicBezTo>
                    <a:pt x="146293" y="13669"/>
                    <a:pt x="188001" y="32334"/>
                    <a:pt x="216671" y="65277"/>
                  </a:cubicBezTo>
                  <a:cubicBezTo>
                    <a:pt x="261727" y="120170"/>
                    <a:pt x="211354" y="184899"/>
                    <a:pt x="211354" y="184899"/>
                  </a:cubicBezTo>
                  <a:cubicBezTo>
                    <a:pt x="211354" y="184899"/>
                    <a:pt x="197929" y="155791"/>
                    <a:pt x="145828" y="184633"/>
                  </a:cubicBezTo>
                  <a:close/>
                </a:path>
              </a:pathLst>
            </a:custGeom>
            <a:solidFill>
              <a:srgbClr val="431949"/>
            </a:solidFill>
            <a:ln w="13283" cap="flat">
              <a:noFill/>
              <a:prstDash val="solid"/>
              <a:miter/>
            </a:ln>
          </p:spPr>
          <p:txBody>
            <a:bodyPr rtlCol="0" anchor="ctr"/>
            <a:lstStyle/>
            <a:p>
              <a:endParaRPr lang="zh-CN" altLang="en-US"/>
            </a:p>
          </p:txBody>
        </p:sp>
        <p:sp>
          <p:nvSpPr>
            <p:cNvPr id="45" name="íṡlïḋè">
              <a:extLst>
                <a:ext uri="{FF2B5EF4-FFF2-40B4-BE49-F238E27FC236}">
                  <a16:creationId xmlns:a16="http://schemas.microsoft.com/office/drawing/2014/main" id="{2E1DA2E1-F1C5-4A49-D968-BB871BE89C4B}"/>
                </a:ext>
              </a:extLst>
            </p:cNvPr>
            <p:cNvSpPr/>
            <p:nvPr/>
          </p:nvSpPr>
          <p:spPr>
            <a:xfrm>
              <a:off x="6420471" y="1797113"/>
              <a:ext cx="85248" cy="41130"/>
            </a:xfrm>
            <a:custGeom>
              <a:avLst/>
              <a:gdLst>
                <a:gd name="connsiteX0" fmla="*/ 11726 w 45136"/>
                <a:gd name="connsiteY0" fmla="*/ 21762 h 21777"/>
                <a:gd name="connsiteX1" fmla="*/ 2688 w 45136"/>
                <a:gd name="connsiteY1" fmla="*/ 20433 h 21777"/>
                <a:gd name="connsiteX2" fmla="*/ 163 w 45136"/>
                <a:gd name="connsiteY2" fmla="*/ 15515 h 21777"/>
                <a:gd name="connsiteX3" fmla="*/ 4895 w 45136"/>
                <a:gd name="connsiteY3" fmla="*/ 12800 h 21777"/>
                <a:gd name="connsiteX4" fmla="*/ 5081 w 45136"/>
                <a:gd name="connsiteY4" fmla="*/ 12857 h 21777"/>
                <a:gd name="connsiteX5" fmla="*/ 38442 w 45136"/>
                <a:gd name="connsiteY5" fmla="*/ 1161 h 21777"/>
                <a:gd name="connsiteX6" fmla="*/ 43958 w 45136"/>
                <a:gd name="connsiteY6" fmla="*/ 1094 h 21777"/>
                <a:gd name="connsiteX7" fmla="*/ 44025 w 45136"/>
                <a:gd name="connsiteY7" fmla="*/ 6610 h 21777"/>
                <a:gd name="connsiteX8" fmla="*/ 11726 w 45136"/>
                <a:gd name="connsiteY8" fmla="*/ 21762 h 21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136" h="21777">
                  <a:moveTo>
                    <a:pt x="11726" y="21762"/>
                  </a:moveTo>
                  <a:cubicBezTo>
                    <a:pt x="8670" y="21758"/>
                    <a:pt x="5626" y="21312"/>
                    <a:pt x="2688" y="20433"/>
                  </a:cubicBezTo>
                  <a:cubicBezTo>
                    <a:pt x="668" y="19738"/>
                    <a:pt x="-448" y="17567"/>
                    <a:pt x="163" y="15515"/>
                  </a:cubicBezTo>
                  <a:cubicBezTo>
                    <a:pt x="721" y="13460"/>
                    <a:pt x="2835" y="12244"/>
                    <a:pt x="4895" y="12800"/>
                  </a:cubicBezTo>
                  <a:cubicBezTo>
                    <a:pt x="4948" y="12817"/>
                    <a:pt x="5014" y="12837"/>
                    <a:pt x="5081" y="12857"/>
                  </a:cubicBezTo>
                  <a:cubicBezTo>
                    <a:pt x="17442" y="14634"/>
                    <a:pt x="29895" y="10269"/>
                    <a:pt x="38442" y="1161"/>
                  </a:cubicBezTo>
                  <a:cubicBezTo>
                    <a:pt x="39944" y="-381"/>
                    <a:pt x="42416" y="-410"/>
                    <a:pt x="43958" y="1094"/>
                  </a:cubicBezTo>
                  <a:cubicBezTo>
                    <a:pt x="45500" y="2599"/>
                    <a:pt x="45526" y="5068"/>
                    <a:pt x="44025" y="6610"/>
                  </a:cubicBezTo>
                  <a:cubicBezTo>
                    <a:pt x="35478" y="15442"/>
                    <a:pt x="23981" y="20833"/>
                    <a:pt x="11726" y="21762"/>
                  </a:cubicBezTo>
                  <a:close/>
                </a:path>
              </a:pathLst>
            </a:custGeom>
            <a:solidFill>
              <a:srgbClr val="000000"/>
            </a:solidFill>
            <a:ln w="13283" cap="flat">
              <a:noFill/>
              <a:prstDash val="solid"/>
              <a:miter/>
            </a:ln>
          </p:spPr>
          <p:txBody>
            <a:bodyPr rtlCol="0" anchor="ctr"/>
            <a:lstStyle/>
            <a:p>
              <a:endParaRPr lang="zh-CN" altLang="en-US"/>
            </a:p>
          </p:txBody>
        </p:sp>
        <p:sp>
          <p:nvSpPr>
            <p:cNvPr id="46" name="íṡľïḓê">
              <a:extLst>
                <a:ext uri="{FF2B5EF4-FFF2-40B4-BE49-F238E27FC236}">
                  <a16:creationId xmlns:a16="http://schemas.microsoft.com/office/drawing/2014/main" id="{A07DB6E8-4D3C-0770-73B7-3FE7EA1A837B}"/>
                </a:ext>
              </a:extLst>
            </p:cNvPr>
            <p:cNvSpPr/>
            <p:nvPr/>
          </p:nvSpPr>
          <p:spPr>
            <a:xfrm>
              <a:off x="6291562" y="1393416"/>
              <a:ext cx="114719" cy="228940"/>
            </a:xfrm>
            <a:custGeom>
              <a:avLst/>
              <a:gdLst>
                <a:gd name="connsiteX0" fmla="*/ 39707 w 60740"/>
                <a:gd name="connsiteY0" fmla="*/ -15 h 121216"/>
                <a:gd name="connsiteX1" fmla="*/ 3156 w 60740"/>
                <a:gd name="connsiteY1" fmla="*/ 60194 h 121216"/>
                <a:gd name="connsiteX2" fmla="*/ 3156 w 60740"/>
                <a:gd name="connsiteY2" fmla="*/ 121201 h 121216"/>
                <a:gd name="connsiteX3" fmla="*/ 9802 w 60740"/>
                <a:gd name="connsiteY3" fmla="*/ 121201 h 121216"/>
                <a:gd name="connsiteX4" fmla="*/ 51669 w 60740"/>
                <a:gd name="connsiteY4" fmla="*/ 33745 h 121216"/>
                <a:gd name="connsiteX5" fmla="*/ 39707 w 60740"/>
                <a:gd name="connsiteY5" fmla="*/ -15 h 12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740" h="121216">
                  <a:moveTo>
                    <a:pt x="39707" y="-15"/>
                  </a:moveTo>
                  <a:cubicBezTo>
                    <a:pt x="22335" y="16402"/>
                    <a:pt x="9709" y="37203"/>
                    <a:pt x="3156" y="60194"/>
                  </a:cubicBezTo>
                  <a:cubicBezTo>
                    <a:pt x="-1057" y="80312"/>
                    <a:pt x="-1057" y="101083"/>
                    <a:pt x="3156" y="121201"/>
                  </a:cubicBezTo>
                  <a:lnTo>
                    <a:pt x="9802" y="121201"/>
                  </a:lnTo>
                  <a:cubicBezTo>
                    <a:pt x="9802" y="121201"/>
                    <a:pt x="25751" y="41454"/>
                    <a:pt x="51669" y="33745"/>
                  </a:cubicBezTo>
                  <a:cubicBezTo>
                    <a:pt x="77587" y="26036"/>
                    <a:pt x="39707" y="-15"/>
                    <a:pt x="39707" y="-15"/>
                  </a:cubicBezTo>
                  <a:close/>
                </a:path>
              </a:pathLst>
            </a:custGeom>
            <a:solidFill>
              <a:srgbClr val="431949"/>
            </a:solidFill>
            <a:ln w="13283" cap="flat">
              <a:noFill/>
              <a:prstDash val="solid"/>
              <a:miter/>
            </a:ln>
          </p:spPr>
          <p:txBody>
            <a:bodyPr rtlCol="0" anchor="ctr"/>
            <a:lstStyle/>
            <a:p>
              <a:endParaRPr lang="zh-CN" altLang="en-US"/>
            </a:p>
          </p:txBody>
        </p:sp>
        <p:sp>
          <p:nvSpPr>
            <p:cNvPr id="47" name="íṧḷïḋè">
              <a:extLst>
                <a:ext uri="{FF2B5EF4-FFF2-40B4-BE49-F238E27FC236}">
                  <a16:creationId xmlns:a16="http://schemas.microsoft.com/office/drawing/2014/main" id="{ABD4BBE8-CA68-305D-ED21-ABAC78071E1F}"/>
                </a:ext>
              </a:extLst>
            </p:cNvPr>
            <p:cNvSpPr/>
            <p:nvPr/>
          </p:nvSpPr>
          <p:spPr>
            <a:xfrm>
              <a:off x="6672067" y="1993883"/>
              <a:ext cx="635358" cy="701882"/>
            </a:xfrm>
            <a:custGeom>
              <a:avLst/>
              <a:gdLst>
                <a:gd name="connsiteX0" fmla="*/ -4 w 336401"/>
                <a:gd name="connsiteY0" fmla="*/ -15 h 371623"/>
                <a:gd name="connsiteX1" fmla="*/ 253727 w 336401"/>
                <a:gd name="connsiteY1" fmla="*/ 137682 h 371623"/>
                <a:gd name="connsiteX2" fmla="*/ 336398 w 336401"/>
                <a:gd name="connsiteY2" fmla="*/ 371609 h 371623"/>
                <a:gd name="connsiteX3" fmla="*/ 60604 w 336401"/>
                <a:gd name="connsiteY3" fmla="*/ 333330 h 371623"/>
              </a:gdLst>
              <a:ahLst/>
              <a:cxnLst>
                <a:cxn ang="0">
                  <a:pos x="connsiteX0" y="connsiteY0"/>
                </a:cxn>
                <a:cxn ang="0">
                  <a:pos x="connsiteX1" y="connsiteY1"/>
                </a:cxn>
                <a:cxn ang="0">
                  <a:pos x="connsiteX2" y="connsiteY2"/>
                </a:cxn>
                <a:cxn ang="0">
                  <a:pos x="connsiteX3" y="connsiteY3"/>
                </a:cxn>
              </a:cxnLst>
              <a:rect l="l" t="t" r="r" b="b"/>
              <a:pathLst>
                <a:path w="336401" h="371623">
                  <a:moveTo>
                    <a:pt x="-4" y="-15"/>
                  </a:moveTo>
                  <a:cubicBezTo>
                    <a:pt x="-4" y="-15"/>
                    <a:pt x="176903" y="14339"/>
                    <a:pt x="253727" y="137682"/>
                  </a:cubicBezTo>
                  <a:cubicBezTo>
                    <a:pt x="298997" y="208222"/>
                    <a:pt x="327294" y="288292"/>
                    <a:pt x="336398" y="371609"/>
                  </a:cubicBezTo>
                  <a:lnTo>
                    <a:pt x="60604" y="333330"/>
                  </a:lnTo>
                  <a:close/>
                </a:path>
              </a:pathLst>
            </a:custGeom>
            <a:solidFill>
              <a:srgbClr val="A49CF2"/>
            </a:solidFill>
            <a:ln w="13283" cap="flat">
              <a:noFill/>
              <a:prstDash val="solid"/>
              <a:miter/>
            </a:ln>
          </p:spPr>
          <p:txBody>
            <a:bodyPr rtlCol="0" anchor="ctr"/>
            <a:lstStyle/>
            <a:p>
              <a:endParaRPr lang="zh-CN" altLang="en-US"/>
            </a:p>
          </p:txBody>
        </p:sp>
        <p:sp>
          <p:nvSpPr>
            <p:cNvPr id="48" name="íṡ1íḓé">
              <a:extLst>
                <a:ext uri="{FF2B5EF4-FFF2-40B4-BE49-F238E27FC236}">
                  <a16:creationId xmlns:a16="http://schemas.microsoft.com/office/drawing/2014/main" id="{5CE03F39-8392-5057-7851-84445A2D180A}"/>
                </a:ext>
              </a:extLst>
            </p:cNvPr>
            <p:cNvSpPr/>
            <p:nvPr/>
          </p:nvSpPr>
          <p:spPr>
            <a:xfrm>
              <a:off x="5823583" y="1969845"/>
              <a:ext cx="409627" cy="665169"/>
            </a:xfrm>
            <a:custGeom>
              <a:avLst/>
              <a:gdLst>
                <a:gd name="connsiteX0" fmla="*/ 153776 w 216884"/>
                <a:gd name="connsiteY0" fmla="*/ 346057 h 352185"/>
                <a:gd name="connsiteX1" fmla="*/ 9698 w 216884"/>
                <a:gd name="connsiteY1" fmla="*/ 352171 h 352185"/>
                <a:gd name="connsiteX2" fmla="*/ -4 w 216884"/>
                <a:gd name="connsiteY2" fmla="*/ 96447 h 352185"/>
                <a:gd name="connsiteX3" fmla="*/ 199365 w 216884"/>
                <a:gd name="connsiteY3" fmla="*/ 85 h 352185"/>
                <a:gd name="connsiteX4" fmla="*/ 153776 w 216884"/>
                <a:gd name="connsiteY4" fmla="*/ 346057 h 3521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884" h="352185">
                  <a:moveTo>
                    <a:pt x="153776" y="346057"/>
                  </a:moveTo>
                  <a:lnTo>
                    <a:pt x="9698" y="352171"/>
                  </a:lnTo>
                  <a:lnTo>
                    <a:pt x="-4" y="96447"/>
                  </a:lnTo>
                  <a:cubicBezTo>
                    <a:pt x="-4" y="96447"/>
                    <a:pt x="141681" y="6996"/>
                    <a:pt x="199365" y="85"/>
                  </a:cubicBezTo>
                  <a:cubicBezTo>
                    <a:pt x="257049" y="-6826"/>
                    <a:pt x="153776" y="346057"/>
                    <a:pt x="153776" y="346057"/>
                  </a:cubicBezTo>
                  <a:close/>
                </a:path>
              </a:pathLst>
            </a:custGeom>
            <a:solidFill>
              <a:srgbClr val="A49CF2"/>
            </a:solidFill>
            <a:ln w="13283" cap="flat">
              <a:noFill/>
              <a:prstDash val="solid"/>
              <a:miter/>
            </a:ln>
          </p:spPr>
          <p:txBody>
            <a:bodyPr rtlCol="0" anchor="ctr"/>
            <a:lstStyle/>
            <a:p>
              <a:endParaRPr lang="zh-CN" altLang="en-US"/>
            </a:p>
          </p:txBody>
        </p:sp>
        <p:sp>
          <p:nvSpPr>
            <p:cNvPr id="49" name="îṥļîḑé">
              <a:extLst>
                <a:ext uri="{FF2B5EF4-FFF2-40B4-BE49-F238E27FC236}">
                  <a16:creationId xmlns:a16="http://schemas.microsoft.com/office/drawing/2014/main" id="{9749173B-5476-CF8F-71BB-DE81BA848277}"/>
                </a:ext>
              </a:extLst>
            </p:cNvPr>
            <p:cNvSpPr/>
            <p:nvPr/>
          </p:nvSpPr>
          <p:spPr>
            <a:xfrm>
              <a:off x="5082287" y="1272168"/>
              <a:ext cx="515868" cy="651425"/>
            </a:xfrm>
            <a:custGeom>
              <a:avLst/>
              <a:gdLst>
                <a:gd name="connsiteX0" fmla="*/ 251338 w 273135"/>
                <a:gd name="connsiteY0" fmla="*/ 0 h 344908"/>
                <a:gd name="connsiteX1" fmla="*/ 273135 w 273135"/>
                <a:gd name="connsiteY1" fmla="*/ 295731 h 344908"/>
                <a:gd name="connsiteX2" fmla="*/ 188869 w 273135"/>
                <a:gd name="connsiteY2" fmla="*/ 296661 h 344908"/>
                <a:gd name="connsiteX3" fmla="*/ 17944 w 273135"/>
                <a:gd name="connsiteY3" fmla="*/ 344908 h 344908"/>
                <a:gd name="connsiteX4" fmla="*/ 0 w 273135"/>
                <a:gd name="connsiteY4" fmla="*/ 0 h 344908"/>
                <a:gd name="connsiteX5" fmla="*/ 168401 w 273135"/>
                <a:gd name="connsiteY5" fmla="*/ 11696 h 344908"/>
                <a:gd name="connsiteX6" fmla="*/ 251338 w 273135"/>
                <a:gd name="connsiteY6" fmla="*/ 0 h 344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135" h="344908">
                  <a:moveTo>
                    <a:pt x="251338" y="0"/>
                  </a:moveTo>
                  <a:lnTo>
                    <a:pt x="273135" y="295731"/>
                  </a:lnTo>
                  <a:lnTo>
                    <a:pt x="188869" y="296661"/>
                  </a:lnTo>
                  <a:lnTo>
                    <a:pt x="17944" y="344908"/>
                  </a:lnTo>
                  <a:lnTo>
                    <a:pt x="0" y="0"/>
                  </a:lnTo>
                  <a:lnTo>
                    <a:pt x="168401" y="11696"/>
                  </a:lnTo>
                  <a:lnTo>
                    <a:pt x="251338" y="0"/>
                  </a:lnTo>
                  <a:close/>
                </a:path>
              </a:pathLst>
            </a:custGeom>
            <a:solidFill>
              <a:srgbClr val="FCBC49"/>
            </a:solidFill>
            <a:ln w="13283" cap="flat">
              <a:noFill/>
              <a:prstDash val="solid"/>
              <a:miter/>
            </a:ln>
          </p:spPr>
          <p:txBody>
            <a:bodyPr rtlCol="0" anchor="ctr"/>
            <a:lstStyle/>
            <a:p>
              <a:endParaRPr lang="zh-CN" altLang="en-US"/>
            </a:p>
          </p:txBody>
        </p:sp>
        <p:sp>
          <p:nvSpPr>
            <p:cNvPr id="50" name="ïŝľïḍê">
              <a:extLst>
                <a:ext uri="{FF2B5EF4-FFF2-40B4-BE49-F238E27FC236}">
                  <a16:creationId xmlns:a16="http://schemas.microsoft.com/office/drawing/2014/main" id="{E2985FD6-4B6A-8A45-A493-0F833AA47CDC}"/>
                </a:ext>
              </a:extLst>
            </p:cNvPr>
            <p:cNvSpPr/>
            <p:nvPr/>
          </p:nvSpPr>
          <p:spPr>
            <a:xfrm>
              <a:off x="5037855" y="1269407"/>
              <a:ext cx="78322" cy="664980"/>
            </a:xfrm>
            <a:custGeom>
              <a:avLst/>
              <a:gdLst>
                <a:gd name="connsiteX0" fmla="*/ 23525 w 41469"/>
                <a:gd name="connsiteY0" fmla="*/ 1462 h 352085"/>
                <a:gd name="connsiteX1" fmla="*/ 0 w 41469"/>
                <a:gd name="connsiteY1" fmla="*/ 0 h 352085"/>
                <a:gd name="connsiteX2" fmla="*/ 15949 w 41469"/>
                <a:gd name="connsiteY2" fmla="*/ 352086 h 352085"/>
                <a:gd name="connsiteX3" fmla="*/ 41469 w 41469"/>
                <a:gd name="connsiteY3" fmla="*/ 346370 h 352085"/>
                <a:gd name="connsiteX4" fmla="*/ 23525 w 41469"/>
                <a:gd name="connsiteY4" fmla="*/ 1462 h 3520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469" h="352085">
                  <a:moveTo>
                    <a:pt x="23525" y="1462"/>
                  </a:moveTo>
                  <a:lnTo>
                    <a:pt x="0" y="0"/>
                  </a:lnTo>
                  <a:lnTo>
                    <a:pt x="15949" y="352086"/>
                  </a:lnTo>
                  <a:lnTo>
                    <a:pt x="41469" y="346370"/>
                  </a:lnTo>
                  <a:lnTo>
                    <a:pt x="23525" y="1462"/>
                  </a:lnTo>
                  <a:close/>
                </a:path>
              </a:pathLst>
            </a:custGeom>
            <a:solidFill>
              <a:srgbClr val="EAA22D"/>
            </a:solidFill>
            <a:ln w="13283" cap="flat">
              <a:noFill/>
              <a:prstDash val="solid"/>
              <a:miter/>
            </a:ln>
          </p:spPr>
          <p:txBody>
            <a:bodyPr rtlCol="0" anchor="ctr"/>
            <a:lstStyle/>
            <a:p>
              <a:endParaRPr lang="zh-CN" altLang="en-US"/>
            </a:p>
          </p:txBody>
        </p:sp>
        <p:sp>
          <p:nvSpPr>
            <p:cNvPr id="51" name="îṣ1îḋé">
              <a:extLst>
                <a:ext uri="{FF2B5EF4-FFF2-40B4-BE49-F238E27FC236}">
                  <a16:creationId xmlns:a16="http://schemas.microsoft.com/office/drawing/2014/main" id="{FF7741F6-7B16-D539-8B9B-296B99962CFC}"/>
                </a:ext>
              </a:extLst>
            </p:cNvPr>
            <p:cNvSpPr/>
            <p:nvPr/>
          </p:nvSpPr>
          <p:spPr>
            <a:xfrm>
              <a:off x="5082287" y="1262375"/>
              <a:ext cx="313787" cy="636618"/>
            </a:xfrm>
            <a:custGeom>
              <a:avLst/>
              <a:gdLst>
                <a:gd name="connsiteX0" fmla="*/ 152048 w 166140"/>
                <a:gd name="connsiteY0" fmla="*/ 24575 h 337068"/>
                <a:gd name="connsiteX1" fmla="*/ 166137 w 166140"/>
                <a:gd name="connsiteY1" fmla="*/ 293989 h 337068"/>
                <a:gd name="connsiteX2" fmla="*/ 19135 w 166140"/>
                <a:gd name="connsiteY2" fmla="*/ 337053 h 337068"/>
                <a:gd name="connsiteX3" fmla="*/ -4 w 166140"/>
                <a:gd name="connsiteY3" fmla="*/ -14 h 337068"/>
                <a:gd name="connsiteX4" fmla="*/ 152048 w 166140"/>
                <a:gd name="connsiteY4" fmla="*/ 24575 h 337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140" h="337068">
                  <a:moveTo>
                    <a:pt x="152048" y="24575"/>
                  </a:moveTo>
                  <a:lnTo>
                    <a:pt x="166137" y="293989"/>
                  </a:lnTo>
                  <a:lnTo>
                    <a:pt x="19135" y="337053"/>
                  </a:lnTo>
                  <a:lnTo>
                    <a:pt x="-4" y="-14"/>
                  </a:lnTo>
                  <a:cubicBezTo>
                    <a:pt x="-4" y="-14"/>
                    <a:pt x="118023" y="-678"/>
                    <a:pt x="152048" y="24575"/>
                  </a:cubicBezTo>
                  <a:close/>
                </a:path>
              </a:pathLst>
            </a:custGeom>
            <a:solidFill>
              <a:srgbClr val="FCBC49"/>
            </a:solidFill>
            <a:ln w="13283" cap="flat">
              <a:noFill/>
              <a:prstDash val="solid"/>
              <a:miter/>
            </a:ln>
          </p:spPr>
          <p:txBody>
            <a:bodyPr rtlCol="0" anchor="ctr"/>
            <a:lstStyle/>
            <a:p>
              <a:endParaRPr lang="zh-CN" altLang="en-US"/>
            </a:p>
          </p:txBody>
        </p:sp>
        <p:sp>
          <p:nvSpPr>
            <p:cNvPr id="52" name="iṧlîdê">
              <a:extLst>
                <a:ext uri="{FF2B5EF4-FFF2-40B4-BE49-F238E27FC236}">
                  <a16:creationId xmlns:a16="http://schemas.microsoft.com/office/drawing/2014/main" id="{813F5EB1-1327-5A4A-C274-E8A61518E36A}"/>
                </a:ext>
              </a:extLst>
            </p:cNvPr>
            <p:cNvSpPr/>
            <p:nvPr/>
          </p:nvSpPr>
          <p:spPr>
            <a:xfrm>
              <a:off x="5389299" y="1272064"/>
              <a:ext cx="192790" cy="544338"/>
            </a:xfrm>
            <a:custGeom>
              <a:avLst/>
              <a:gdLst>
                <a:gd name="connsiteX0" fmla="*/ -4 w 102076"/>
                <a:gd name="connsiteY0" fmla="*/ 18648 h 288209"/>
                <a:gd name="connsiteX1" fmla="*/ 38009 w 102076"/>
                <a:gd name="connsiteY1" fmla="*/ 5356 h 288209"/>
                <a:gd name="connsiteX2" fmla="*/ 76819 w 102076"/>
                <a:gd name="connsiteY2" fmla="*/ 571 h 288209"/>
                <a:gd name="connsiteX3" fmla="*/ 102073 w 102076"/>
                <a:gd name="connsiteY3" fmla="*/ 288195 h 288209"/>
                <a:gd name="connsiteX4" fmla="*/ 20730 w 102076"/>
                <a:gd name="connsiteY4" fmla="*/ 288195 h 288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76" h="288209">
                  <a:moveTo>
                    <a:pt x="-4" y="18648"/>
                  </a:moveTo>
                  <a:cubicBezTo>
                    <a:pt x="11998" y="12498"/>
                    <a:pt x="24784" y="8025"/>
                    <a:pt x="38009" y="5356"/>
                  </a:cubicBezTo>
                  <a:cubicBezTo>
                    <a:pt x="69376" y="-2486"/>
                    <a:pt x="76819" y="571"/>
                    <a:pt x="76819" y="571"/>
                  </a:cubicBezTo>
                  <a:lnTo>
                    <a:pt x="102073" y="288195"/>
                  </a:lnTo>
                  <a:lnTo>
                    <a:pt x="20730" y="288195"/>
                  </a:lnTo>
                  <a:close/>
                </a:path>
              </a:pathLst>
            </a:custGeom>
            <a:solidFill>
              <a:srgbClr val="FCBC49"/>
            </a:solidFill>
            <a:ln w="13283" cap="flat">
              <a:noFill/>
              <a:prstDash val="solid"/>
              <a:miter/>
            </a:ln>
          </p:spPr>
          <p:txBody>
            <a:bodyPr rtlCol="0" anchor="ctr"/>
            <a:lstStyle/>
            <a:p>
              <a:endParaRPr lang="zh-CN" altLang="en-US"/>
            </a:p>
          </p:txBody>
        </p:sp>
        <p:sp>
          <p:nvSpPr>
            <p:cNvPr id="53" name="í$líḓè">
              <a:extLst>
                <a:ext uri="{FF2B5EF4-FFF2-40B4-BE49-F238E27FC236}">
                  <a16:creationId xmlns:a16="http://schemas.microsoft.com/office/drawing/2014/main" id="{23B6F263-D7A1-6C16-1806-2400D9AB7465}"/>
                </a:ext>
              </a:extLst>
            </p:cNvPr>
            <p:cNvSpPr/>
            <p:nvPr/>
          </p:nvSpPr>
          <p:spPr>
            <a:xfrm>
              <a:off x="5504003" y="1528388"/>
              <a:ext cx="189079" cy="332026"/>
            </a:xfrm>
            <a:custGeom>
              <a:avLst/>
              <a:gdLst>
                <a:gd name="connsiteX0" fmla="*/ 87993 w 100111"/>
                <a:gd name="connsiteY0" fmla="*/ 150486 h 175797"/>
                <a:gd name="connsiteX1" fmla="*/ 94772 w 100111"/>
                <a:gd name="connsiteY1" fmla="*/ 45883 h 175797"/>
                <a:gd name="connsiteX2" fmla="*/ 9974 w 100111"/>
                <a:gd name="connsiteY2" fmla="*/ 1225 h 175797"/>
                <a:gd name="connsiteX3" fmla="*/ 32037 w 100111"/>
                <a:gd name="connsiteY3" fmla="*/ 52662 h 175797"/>
                <a:gd name="connsiteX4" fmla="*/ 20207 w 100111"/>
                <a:gd name="connsiteY4" fmla="*/ 162714 h 175797"/>
                <a:gd name="connsiteX5" fmla="*/ 87993 w 100111"/>
                <a:gd name="connsiteY5" fmla="*/ 150486 h 175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111" h="175797">
                  <a:moveTo>
                    <a:pt x="87993" y="150486"/>
                  </a:moveTo>
                  <a:cubicBezTo>
                    <a:pt x="87993" y="150486"/>
                    <a:pt x="109923" y="71536"/>
                    <a:pt x="94772" y="45883"/>
                  </a:cubicBezTo>
                  <a:cubicBezTo>
                    <a:pt x="79620" y="20231"/>
                    <a:pt x="41607" y="-6085"/>
                    <a:pt x="9974" y="1225"/>
                  </a:cubicBezTo>
                  <a:cubicBezTo>
                    <a:pt x="-21660" y="8535"/>
                    <a:pt x="32037" y="52662"/>
                    <a:pt x="32037" y="52662"/>
                  </a:cubicBezTo>
                  <a:cubicBezTo>
                    <a:pt x="32037" y="52662"/>
                    <a:pt x="-1856" y="127359"/>
                    <a:pt x="20207" y="162714"/>
                  </a:cubicBezTo>
                  <a:cubicBezTo>
                    <a:pt x="42271" y="198068"/>
                    <a:pt x="87993" y="150486"/>
                    <a:pt x="87993" y="150486"/>
                  </a:cubicBezTo>
                  <a:close/>
                </a:path>
              </a:pathLst>
            </a:custGeom>
            <a:solidFill>
              <a:srgbClr val="F48462"/>
            </a:solidFill>
            <a:ln w="13283" cap="flat">
              <a:noFill/>
              <a:prstDash val="solid"/>
              <a:miter/>
            </a:ln>
          </p:spPr>
          <p:txBody>
            <a:bodyPr rtlCol="0" anchor="ctr"/>
            <a:lstStyle/>
            <a:p>
              <a:endParaRPr lang="zh-CN" altLang="en-US"/>
            </a:p>
          </p:txBody>
        </p:sp>
        <p:sp>
          <p:nvSpPr>
            <p:cNvPr id="54" name="ïšḷïḋé">
              <a:extLst>
                <a:ext uri="{FF2B5EF4-FFF2-40B4-BE49-F238E27FC236}">
                  <a16:creationId xmlns:a16="http://schemas.microsoft.com/office/drawing/2014/main" id="{03E78D9D-6133-466B-0BB7-86B9234CB669}"/>
                </a:ext>
              </a:extLst>
            </p:cNvPr>
            <p:cNvSpPr/>
            <p:nvPr/>
          </p:nvSpPr>
          <p:spPr>
            <a:xfrm>
              <a:off x="6270924" y="1892178"/>
              <a:ext cx="973951" cy="1143120"/>
            </a:xfrm>
            <a:custGeom>
              <a:avLst/>
              <a:gdLst>
                <a:gd name="connsiteX0" fmla="*/ 515164 w 515675"/>
                <a:gd name="connsiteY0" fmla="*/ 420806 h 605244"/>
                <a:gd name="connsiteX1" fmla="*/ 380523 w 515675"/>
                <a:gd name="connsiteY1" fmla="*/ 603694 h 605244"/>
                <a:gd name="connsiteX2" fmla="*/ 120413 w 515675"/>
                <a:gd name="connsiteY2" fmla="*/ 226222 h 605244"/>
                <a:gd name="connsiteX3" fmla="*/ 69640 w 515675"/>
                <a:gd name="connsiteY3" fmla="*/ 194854 h 605244"/>
                <a:gd name="connsiteX4" fmla="*/ 38538 w 515675"/>
                <a:gd name="connsiteY4" fmla="*/ 213462 h 605244"/>
                <a:gd name="connsiteX5" fmla="*/ 5709 w 515675"/>
                <a:gd name="connsiteY5" fmla="*/ 151126 h 605244"/>
                <a:gd name="connsiteX6" fmla="*/ 53691 w 515675"/>
                <a:gd name="connsiteY6" fmla="*/ 69119 h 605244"/>
                <a:gd name="connsiteX7" fmla="*/ 3848 w 515675"/>
                <a:gd name="connsiteY7" fmla="*/ 270 h 605244"/>
                <a:gd name="connsiteX8" fmla="*/ 136761 w 515675"/>
                <a:gd name="connsiteY8" fmla="*/ 62208 h 605244"/>
                <a:gd name="connsiteX9" fmla="*/ 154572 w 515675"/>
                <a:gd name="connsiteY9" fmla="*/ 28448 h 605244"/>
                <a:gd name="connsiteX10" fmla="*/ 188730 w 515675"/>
                <a:gd name="connsiteY10" fmla="*/ 110189 h 605244"/>
                <a:gd name="connsiteX11" fmla="*/ 457213 w 515675"/>
                <a:gd name="connsiteY11" fmla="*/ 406850 h 605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5675" h="605244">
                  <a:moveTo>
                    <a:pt x="515164" y="420806"/>
                  </a:moveTo>
                  <a:cubicBezTo>
                    <a:pt x="515164" y="420806"/>
                    <a:pt x="531379" y="624827"/>
                    <a:pt x="380523" y="603694"/>
                  </a:cubicBezTo>
                  <a:cubicBezTo>
                    <a:pt x="209332" y="579637"/>
                    <a:pt x="120413" y="226222"/>
                    <a:pt x="120413" y="226222"/>
                  </a:cubicBezTo>
                  <a:lnTo>
                    <a:pt x="69640" y="194854"/>
                  </a:lnTo>
                  <a:cubicBezTo>
                    <a:pt x="69640" y="194854"/>
                    <a:pt x="79476" y="234728"/>
                    <a:pt x="38538" y="213462"/>
                  </a:cubicBezTo>
                  <a:cubicBezTo>
                    <a:pt x="15159" y="202081"/>
                    <a:pt x="1868" y="176845"/>
                    <a:pt x="5709" y="151126"/>
                  </a:cubicBezTo>
                  <a:lnTo>
                    <a:pt x="53691" y="69119"/>
                  </a:lnTo>
                  <a:cubicBezTo>
                    <a:pt x="53691" y="69119"/>
                    <a:pt x="-17019" y="3593"/>
                    <a:pt x="3848" y="270"/>
                  </a:cubicBezTo>
                  <a:cubicBezTo>
                    <a:pt x="36146" y="-4913"/>
                    <a:pt x="136761" y="62208"/>
                    <a:pt x="136761" y="62208"/>
                  </a:cubicBezTo>
                  <a:cubicBezTo>
                    <a:pt x="136761" y="62208"/>
                    <a:pt x="131179" y="22334"/>
                    <a:pt x="154572" y="28448"/>
                  </a:cubicBezTo>
                  <a:cubicBezTo>
                    <a:pt x="177964" y="34562"/>
                    <a:pt x="188730" y="110189"/>
                    <a:pt x="188730" y="110189"/>
                  </a:cubicBezTo>
                  <a:lnTo>
                    <a:pt x="457213" y="406850"/>
                  </a:lnTo>
                  <a:close/>
                </a:path>
              </a:pathLst>
            </a:custGeom>
            <a:solidFill>
              <a:srgbClr val="F48462"/>
            </a:solidFill>
            <a:ln w="13283" cap="flat">
              <a:noFill/>
              <a:prstDash val="solid"/>
              <a:miter/>
            </a:ln>
          </p:spPr>
          <p:txBody>
            <a:bodyPr rtlCol="0" anchor="ctr"/>
            <a:lstStyle/>
            <a:p>
              <a:endParaRPr lang="zh-CN" altLang="en-US"/>
            </a:p>
          </p:txBody>
        </p:sp>
        <p:sp>
          <p:nvSpPr>
            <p:cNvPr id="55" name="ïṧḷïďe">
              <a:extLst>
                <a:ext uri="{FF2B5EF4-FFF2-40B4-BE49-F238E27FC236}">
                  <a16:creationId xmlns:a16="http://schemas.microsoft.com/office/drawing/2014/main" id="{B6A19753-46AE-8973-503A-50B13416A1DB}"/>
                </a:ext>
              </a:extLst>
            </p:cNvPr>
            <p:cNvSpPr/>
            <p:nvPr/>
          </p:nvSpPr>
          <p:spPr>
            <a:xfrm>
              <a:off x="6341967" y="2203446"/>
              <a:ext cx="67844" cy="65064"/>
            </a:xfrm>
            <a:custGeom>
              <a:avLst/>
              <a:gdLst>
                <a:gd name="connsiteX0" fmla="*/ 32025 w 35921"/>
                <a:gd name="connsiteY0" fmla="*/ 34036 h 34449"/>
                <a:gd name="connsiteX1" fmla="*/ 30298 w 35921"/>
                <a:gd name="connsiteY1" fmla="*/ 34036 h 34449"/>
                <a:gd name="connsiteX2" fmla="*/ 2253 w 35921"/>
                <a:gd name="connsiteY2" fmla="*/ 20745 h 34449"/>
                <a:gd name="connsiteX3" fmla="*/ 392 w 35921"/>
                <a:gd name="connsiteY3" fmla="*/ 15428 h 34449"/>
                <a:gd name="connsiteX4" fmla="*/ 5509 w 35921"/>
                <a:gd name="connsiteY4" fmla="*/ 13533 h 34449"/>
                <a:gd name="connsiteX5" fmla="*/ 5576 w 35921"/>
                <a:gd name="connsiteY5" fmla="*/ 13567 h 34449"/>
                <a:gd name="connsiteX6" fmla="*/ 20063 w 35921"/>
                <a:gd name="connsiteY6" fmla="*/ 20346 h 34449"/>
                <a:gd name="connsiteX7" fmla="*/ 10095 w 35921"/>
                <a:gd name="connsiteY7" fmla="*/ 6257 h 34449"/>
                <a:gd name="connsiteX8" fmla="*/ 10786 w 35921"/>
                <a:gd name="connsiteY8" fmla="*/ 849 h 34449"/>
                <a:gd name="connsiteX9" fmla="*/ 11025 w 35921"/>
                <a:gd name="connsiteY9" fmla="*/ 675 h 34449"/>
                <a:gd name="connsiteX10" fmla="*/ 16475 w 35921"/>
                <a:gd name="connsiteY10" fmla="*/ 1605 h 34449"/>
                <a:gd name="connsiteX11" fmla="*/ 35215 w 35921"/>
                <a:gd name="connsiteY11" fmla="*/ 28188 h 34449"/>
                <a:gd name="connsiteX12" fmla="*/ 34192 w 35921"/>
                <a:gd name="connsiteY12" fmla="*/ 33733 h 34449"/>
                <a:gd name="connsiteX13" fmla="*/ 32025 w 35921"/>
                <a:gd name="connsiteY13" fmla="*/ 34435 h 3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921" h="34449">
                  <a:moveTo>
                    <a:pt x="32025" y="34036"/>
                  </a:moveTo>
                  <a:cubicBezTo>
                    <a:pt x="31454" y="34158"/>
                    <a:pt x="30869" y="34158"/>
                    <a:pt x="30298" y="34036"/>
                  </a:cubicBezTo>
                  <a:lnTo>
                    <a:pt x="2253" y="20745"/>
                  </a:lnTo>
                  <a:cubicBezTo>
                    <a:pt x="273" y="19789"/>
                    <a:pt x="-565" y="17410"/>
                    <a:pt x="392" y="15428"/>
                  </a:cubicBezTo>
                  <a:cubicBezTo>
                    <a:pt x="1283" y="13493"/>
                    <a:pt x="3569" y="12645"/>
                    <a:pt x="5509" y="13533"/>
                  </a:cubicBezTo>
                  <a:cubicBezTo>
                    <a:pt x="5522" y="13545"/>
                    <a:pt x="5549" y="13555"/>
                    <a:pt x="5576" y="13567"/>
                  </a:cubicBezTo>
                  <a:lnTo>
                    <a:pt x="20063" y="20346"/>
                  </a:lnTo>
                  <a:lnTo>
                    <a:pt x="10095" y="6257"/>
                  </a:lnTo>
                  <a:cubicBezTo>
                    <a:pt x="8793" y="4574"/>
                    <a:pt x="9098" y="2153"/>
                    <a:pt x="10786" y="849"/>
                  </a:cubicBezTo>
                  <a:cubicBezTo>
                    <a:pt x="10866" y="788"/>
                    <a:pt x="10946" y="729"/>
                    <a:pt x="11025" y="675"/>
                  </a:cubicBezTo>
                  <a:cubicBezTo>
                    <a:pt x="12793" y="-529"/>
                    <a:pt x="15199" y="-119"/>
                    <a:pt x="16475" y="1605"/>
                  </a:cubicBezTo>
                  <a:lnTo>
                    <a:pt x="35215" y="28188"/>
                  </a:lnTo>
                  <a:cubicBezTo>
                    <a:pt x="36465" y="30002"/>
                    <a:pt x="36000" y="32485"/>
                    <a:pt x="34192" y="33733"/>
                  </a:cubicBezTo>
                  <a:cubicBezTo>
                    <a:pt x="33554" y="34173"/>
                    <a:pt x="32796" y="34416"/>
                    <a:pt x="32025" y="34435"/>
                  </a:cubicBezTo>
                  <a:close/>
                </a:path>
              </a:pathLst>
            </a:custGeom>
            <a:solidFill>
              <a:srgbClr val="000000"/>
            </a:solidFill>
            <a:ln w="13283" cap="flat">
              <a:noFill/>
              <a:prstDash val="solid"/>
              <a:miter/>
            </a:ln>
          </p:spPr>
          <p:txBody>
            <a:bodyPr rtlCol="0" anchor="ctr"/>
            <a:lstStyle/>
            <a:p>
              <a:endParaRPr lang="zh-CN" altLang="en-US"/>
            </a:p>
          </p:txBody>
        </p:sp>
        <p:sp>
          <p:nvSpPr>
            <p:cNvPr id="56" name="íṣliḋé">
              <a:extLst>
                <a:ext uri="{FF2B5EF4-FFF2-40B4-BE49-F238E27FC236}">
                  <a16:creationId xmlns:a16="http://schemas.microsoft.com/office/drawing/2014/main" id="{DBB30B19-4AE4-D373-A385-98F9FC06AC64}"/>
                </a:ext>
              </a:extLst>
            </p:cNvPr>
            <p:cNvSpPr/>
            <p:nvPr/>
          </p:nvSpPr>
          <p:spPr>
            <a:xfrm>
              <a:off x="6501324" y="1987104"/>
              <a:ext cx="107508" cy="89711"/>
            </a:xfrm>
            <a:custGeom>
              <a:avLst/>
              <a:gdLst>
                <a:gd name="connsiteX0" fmla="*/ 52785 w 56922"/>
                <a:gd name="connsiteY0" fmla="*/ 47435 h 47499"/>
                <a:gd name="connsiteX1" fmla="*/ 50260 w 56922"/>
                <a:gd name="connsiteY1" fmla="*/ 46637 h 47499"/>
                <a:gd name="connsiteX2" fmla="*/ 1083 w 56922"/>
                <a:gd name="connsiteY2" fmla="*/ 6764 h 47499"/>
                <a:gd name="connsiteX3" fmla="*/ 1083 w 56922"/>
                <a:gd name="connsiteY3" fmla="*/ 1181 h 47499"/>
                <a:gd name="connsiteX4" fmla="*/ 6532 w 56922"/>
                <a:gd name="connsiteY4" fmla="*/ 1048 h 47499"/>
                <a:gd name="connsiteX5" fmla="*/ 6665 w 56922"/>
                <a:gd name="connsiteY5" fmla="*/ 1181 h 47499"/>
                <a:gd name="connsiteX6" fmla="*/ 55843 w 56922"/>
                <a:gd name="connsiteY6" fmla="*/ 41055 h 47499"/>
                <a:gd name="connsiteX7" fmla="*/ 55843 w 56922"/>
                <a:gd name="connsiteY7" fmla="*/ 46505 h 47499"/>
                <a:gd name="connsiteX8" fmla="*/ 52785 w 56922"/>
                <a:gd name="connsiteY8" fmla="*/ 47435 h 47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922" h="47499">
                  <a:moveTo>
                    <a:pt x="52785" y="47435"/>
                  </a:moveTo>
                  <a:cubicBezTo>
                    <a:pt x="51881" y="47436"/>
                    <a:pt x="51004" y="47157"/>
                    <a:pt x="50260" y="46637"/>
                  </a:cubicBezTo>
                  <a:lnTo>
                    <a:pt x="1083" y="6764"/>
                  </a:lnTo>
                  <a:cubicBezTo>
                    <a:pt x="-366" y="5186"/>
                    <a:pt x="-366" y="2759"/>
                    <a:pt x="1083" y="1181"/>
                  </a:cubicBezTo>
                  <a:cubicBezTo>
                    <a:pt x="2545" y="-360"/>
                    <a:pt x="4990" y="-420"/>
                    <a:pt x="6532" y="1048"/>
                  </a:cubicBezTo>
                  <a:cubicBezTo>
                    <a:pt x="6571" y="1092"/>
                    <a:pt x="6625" y="1136"/>
                    <a:pt x="6665" y="1181"/>
                  </a:cubicBezTo>
                  <a:lnTo>
                    <a:pt x="55843" y="41055"/>
                  </a:lnTo>
                  <a:cubicBezTo>
                    <a:pt x="57278" y="42588"/>
                    <a:pt x="57278" y="44972"/>
                    <a:pt x="55843" y="46505"/>
                  </a:cubicBezTo>
                  <a:cubicBezTo>
                    <a:pt x="55031" y="47277"/>
                    <a:pt x="53888" y="47621"/>
                    <a:pt x="52785" y="47435"/>
                  </a:cubicBezTo>
                  <a:close/>
                </a:path>
              </a:pathLst>
            </a:custGeom>
            <a:solidFill>
              <a:srgbClr val="000000"/>
            </a:solidFill>
            <a:ln w="13283" cap="flat">
              <a:noFill/>
              <a:prstDash val="solid"/>
              <a:miter/>
            </a:ln>
          </p:spPr>
          <p:txBody>
            <a:bodyPr rtlCol="0" anchor="ctr"/>
            <a:lstStyle/>
            <a:p>
              <a:endParaRPr lang="zh-CN" altLang="en-US"/>
            </a:p>
          </p:txBody>
        </p:sp>
        <p:sp>
          <p:nvSpPr>
            <p:cNvPr id="57" name="íṥ1íḍê">
              <a:extLst>
                <a:ext uri="{FF2B5EF4-FFF2-40B4-BE49-F238E27FC236}">
                  <a16:creationId xmlns:a16="http://schemas.microsoft.com/office/drawing/2014/main" id="{BD9EC831-36CF-B0A3-8D91-43B19F510767}"/>
                </a:ext>
              </a:extLst>
            </p:cNvPr>
            <p:cNvSpPr/>
            <p:nvPr/>
          </p:nvSpPr>
          <p:spPr>
            <a:xfrm>
              <a:off x="6365275" y="2016080"/>
              <a:ext cx="48296" cy="37307"/>
            </a:xfrm>
            <a:custGeom>
              <a:avLst/>
              <a:gdLst>
                <a:gd name="connsiteX0" fmla="*/ 21678 w 25571"/>
                <a:gd name="connsiteY0" fmla="*/ 19732 h 19753"/>
                <a:gd name="connsiteX1" fmla="*/ 19418 w 25571"/>
                <a:gd name="connsiteY1" fmla="*/ 19067 h 19753"/>
                <a:gd name="connsiteX2" fmla="*/ 1209 w 25571"/>
                <a:gd name="connsiteY2" fmla="*/ 6839 h 19753"/>
                <a:gd name="connsiteX3" fmla="*/ 1117 w 25571"/>
                <a:gd name="connsiteY3" fmla="*/ 1201 h 19753"/>
                <a:gd name="connsiteX4" fmla="*/ 5595 w 25571"/>
                <a:gd name="connsiteY4" fmla="*/ 327 h 19753"/>
                <a:gd name="connsiteX5" fmla="*/ 23804 w 25571"/>
                <a:gd name="connsiteY5" fmla="*/ 12555 h 19753"/>
                <a:gd name="connsiteX6" fmla="*/ 24947 w 25571"/>
                <a:gd name="connsiteY6" fmla="*/ 17884 h 19753"/>
                <a:gd name="connsiteX7" fmla="*/ 24868 w 25571"/>
                <a:gd name="connsiteY7" fmla="*/ 18004 h 19753"/>
                <a:gd name="connsiteX8" fmla="*/ 21678 w 25571"/>
                <a:gd name="connsiteY8" fmla="*/ 19732 h 19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71" h="19753">
                  <a:moveTo>
                    <a:pt x="21678" y="19732"/>
                  </a:moveTo>
                  <a:cubicBezTo>
                    <a:pt x="20867" y="19782"/>
                    <a:pt x="20070" y="19547"/>
                    <a:pt x="19418" y="19067"/>
                  </a:cubicBezTo>
                  <a:lnTo>
                    <a:pt x="1209" y="6839"/>
                  </a:lnTo>
                  <a:cubicBezTo>
                    <a:pt x="-372" y="5308"/>
                    <a:pt x="-413" y="2784"/>
                    <a:pt x="1117" y="1201"/>
                  </a:cubicBezTo>
                  <a:cubicBezTo>
                    <a:pt x="2273" y="-2"/>
                    <a:pt x="4067" y="-351"/>
                    <a:pt x="5595" y="327"/>
                  </a:cubicBezTo>
                  <a:lnTo>
                    <a:pt x="23804" y="12555"/>
                  </a:lnTo>
                  <a:cubicBezTo>
                    <a:pt x="25599" y="13711"/>
                    <a:pt x="26103" y="16097"/>
                    <a:pt x="24947" y="17884"/>
                  </a:cubicBezTo>
                  <a:cubicBezTo>
                    <a:pt x="24921" y="17924"/>
                    <a:pt x="24895" y="17964"/>
                    <a:pt x="24868" y="18004"/>
                  </a:cubicBezTo>
                  <a:cubicBezTo>
                    <a:pt x="24177" y="19094"/>
                    <a:pt x="22967" y="19748"/>
                    <a:pt x="21678" y="19732"/>
                  </a:cubicBezTo>
                  <a:close/>
                </a:path>
              </a:pathLst>
            </a:custGeom>
            <a:solidFill>
              <a:srgbClr val="000000"/>
            </a:solidFill>
            <a:ln w="13283" cap="flat">
              <a:noFill/>
              <a:prstDash val="solid"/>
              <a:miter/>
            </a:ln>
          </p:spPr>
          <p:txBody>
            <a:bodyPr rtlCol="0" anchor="ctr"/>
            <a:lstStyle/>
            <a:p>
              <a:endParaRPr lang="zh-CN" altLang="en-US"/>
            </a:p>
          </p:txBody>
        </p:sp>
        <p:sp>
          <p:nvSpPr>
            <p:cNvPr id="58" name="iSļîdè">
              <a:extLst>
                <a:ext uri="{FF2B5EF4-FFF2-40B4-BE49-F238E27FC236}">
                  <a16:creationId xmlns:a16="http://schemas.microsoft.com/office/drawing/2014/main" id="{6E69A7B5-B70B-727C-B7DF-1CB7E497BF1C}"/>
                </a:ext>
              </a:extLst>
            </p:cNvPr>
            <p:cNvSpPr/>
            <p:nvPr/>
          </p:nvSpPr>
          <p:spPr>
            <a:xfrm>
              <a:off x="5522584" y="1711538"/>
              <a:ext cx="49956" cy="152810"/>
            </a:xfrm>
            <a:custGeom>
              <a:avLst/>
              <a:gdLst>
                <a:gd name="connsiteX0" fmla="*/ 22598 w 26450"/>
                <a:gd name="connsiteY0" fmla="*/ 80894 h 80908"/>
                <a:gd name="connsiteX1" fmla="*/ 21268 w 26450"/>
                <a:gd name="connsiteY1" fmla="*/ 80894 h 80908"/>
                <a:gd name="connsiteX2" fmla="*/ 2793 w 26450"/>
                <a:gd name="connsiteY2" fmla="*/ 3140 h 80908"/>
                <a:gd name="connsiteX3" fmla="*/ 7286 w 26450"/>
                <a:gd name="connsiteY3" fmla="*/ 50 h 80908"/>
                <a:gd name="connsiteX4" fmla="*/ 7446 w 26450"/>
                <a:gd name="connsiteY4" fmla="*/ 83 h 80908"/>
                <a:gd name="connsiteX5" fmla="*/ 10502 w 26450"/>
                <a:gd name="connsiteY5" fmla="*/ 4735 h 80908"/>
                <a:gd name="connsiteX6" fmla="*/ 23794 w 26450"/>
                <a:gd name="connsiteY6" fmla="*/ 73451 h 80908"/>
                <a:gd name="connsiteX7" fmla="*/ 26253 w 26450"/>
                <a:gd name="connsiteY7" fmla="*/ 78315 h 80908"/>
                <a:gd name="connsiteX8" fmla="*/ 26186 w 26450"/>
                <a:gd name="connsiteY8" fmla="*/ 78501 h 80908"/>
                <a:gd name="connsiteX9" fmla="*/ 22598 w 26450"/>
                <a:gd name="connsiteY9" fmla="*/ 80894 h 80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450" h="80908">
                  <a:moveTo>
                    <a:pt x="22598" y="80894"/>
                  </a:moveTo>
                  <a:lnTo>
                    <a:pt x="21268" y="80894"/>
                  </a:lnTo>
                  <a:cubicBezTo>
                    <a:pt x="-9966" y="69463"/>
                    <a:pt x="2262" y="5798"/>
                    <a:pt x="2793" y="3140"/>
                  </a:cubicBezTo>
                  <a:cubicBezTo>
                    <a:pt x="3179" y="1046"/>
                    <a:pt x="5186" y="-337"/>
                    <a:pt x="7286" y="50"/>
                  </a:cubicBezTo>
                  <a:cubicBezTo>
                    <a:pt x="7339" y="59"/>
                    <a:pt x="7392" y="71"/>
                    <a:pt x="7446" y="83"/>
                  </a:cubicBezTo>
                  <a:cubicBezTo>
                    <a:pt x="9559" y="548"/>
                    <a:pt x="10915" y="2612"/>
                    <a:pt x="10502" y="4735"/>
                  </a:cubicBezTo>
                  <a:cubicBezTo>
                    <a:pt x="7180" y="21216"/>
                    <a:pt x="3325" y="65875"/>
                    <a:pt x="23794" y="73451"/>
                  </a:cubicBezTo>
                  <a:cubicBezTo>
                    <a:pt x="25815" y="74115"/>
                    <a:pt x="26917" y="76294"/>
                    <a:pt x="26253" y="78315"/>
                  </a:cubicBezTo>
                  <a:cubicBezTo>
                    <a:pt x="26226" y="78378"/>
                    <a:pt x="26213" y="78440"/>
                    <a:pt x="26186" y="78501"/>
                  </a:cubicBezTo>
                  <a:cubicBezTo>
                    <a:pt x="25561" y="79933"/>
                    <a:pt x="24153" y="80868"/>
                    <a:pt x="22598" y="80894"/>
                  </a:cubicBezTo>
                  <a:close/>
                </a:path>
              </a:pathLst>
            </a:custGeom>
            <a:solidFill>
              <a:srgbClr val="000000"/>
            </a:solidFill>
            <a:ln w="13283" cap="flat">
              <a:noFill/>
              <a:prstDash val="solid"/>
              <a:miter/>
            </a:ln>
          </p:spPr>
          <p:txBody>
            <a:bodyPr rtlCol="0" anchor="ctr"/>
            <a:lstStyle/>
            <a:p>
              <a:endParaRPr lang="zh-CN" altLang="en-US"/>
            </a:p>
          </p:txBody>
        </p:sp>
        <p:sp>
          <p:nvSpPr>
            <p:cNvPr id="59" name="íŝḻiďé">
              <a:extLst>
                <a:ext uri="{FF2B5EF4-FFF2-40B4-BE49-F238E27FC236}">
                  <a16:creationId xmlns:a16="http://schemas.microsoft.com/office/drawing/2014/main" id="{52146B27-4C48-AA57-AD72-5C34ADF8790A}"/>
                </a:ext>
              </a:extLst>
            </p:cNvPr>
            <p:cNvSpPr/>
            <p:nvPr/>
          </p:nvSpPr>
          <p:spPr>
            <a:xfrm>
              <a:off x="6671550" y="3277070"/>
              <a:ext cx="158728" cy="211452"/>
            </a:xfrm>
            <a:custGeom>
              <a:avLst/>
              <a:gdLst>
                <a:gd name="connsiteX0" fmla="*/ 80018 w 84041"/>
                <a:gd name="connsiteY0" fmla="*/ 111942 h 111957"/>
                <a:gd name="connsiteX1" fmla="*/ 77759 w 84041"/>
                <a:gd name="connsiteY1" fmla="*/ 111144 h 111957"/>
                <a:gd name="connsiteX2" fmla="*/ 137 w 84041"/>
                <a:gd name="connsiteY2" fmla="*/ 4814 h 111957"/>
                <a:gd name="connsiteX3" fmla="*/ 2703 w 84041"/>
                <a:gd name="connsiteY3" fmla="*/ 215 h 111957"/>
                <a:gd name="connsiteX4" fmla="*/ 2929 w 84041"/>
                <a:gd name="connsiteY4" fmla="*/ 162 h 111957"/>
                <a:gd name="connsiteX5" fmla="*/ 7607 w 84041"/>
                <a:gd name="connsiteY5" fmla="*/ 2568 h 111957"/>
                <a:gd name="connsiteX6" fmla="*/ 7714 w 84041"/>
                <a:gd name="connsiteY6" fmla="*/ 2953 h 111957"/>
                <a:gd name="connsiteX7" fmla="*/ 82277 w 84041"/>
                <a:gd name="connsiteY7" fmla="*/ 104632 h 111957"/>
                <a:gd name="connsiteX8" fmla="*/ 83420 w 84041"/>
                <a:gd name="connsiteY8" fmla="*/ 109961 h 111957"/>
                <a:gd name="connsiteX9" fmla="*/ 83341 w 84041"/>
                <a:gd name="connsiteY9" fmla="*/ 110081 h 111957"/>
                <a:gd name="connsiteX10" fmla="*/ 80018 w 84041"/>
                <a:gd name="connsiteY10" fmla="*/ 111942 h 111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041" h="111957">
                  <a:moveTo>
                    <a:pt x="80018" y="111942"/>
                  </a:moveTo>
                  <a:cubicBezTo>
                    <a:pt x="79194" y="111942"/>
                    <a:pt x="78396" y="111663"/>
                    <a:pt x="77759" y="111144"/>
                  </a:cubicBezTo>
                  <a:cubicBezTo>
                    <a:pt x="40543" y="85559"/>
                    <a:pt x="13163" y="48051"/>
                    <a:pt x="137" y="4814"/>
                  </a:cubicBezTo>
                  <a:cubicBezTo>
                    <a:pt x="-421" y="2834"/>
                    <a:pt x="722" y="774"/>
                    <a:pt x="2703" y="215"/>
                  </a:cubicBezTo>
                  <a:cubicBezTo>
                    <a:pt x="2783" y="202"/>
                    <a:pt x="2849" y="176"/>
                    <a:pt x="2929" y="162"/>
                  </a:cubicBezTo>
                  <a:cubicBezTo>
                    <a:pt x="4882" y="-462"/>
                    <a:pt x="6983" y="614"/>
                    <a:pt x="7607" y="2568"/>
                  </a:cubicBezTo>
                  <a:cubicBezTo>
                    <a:pt x="7647" y="2688"/>
                    <a:pt x="7687" y="2821"/>
                    <a:pt x="7714" y="2953"/>
                  </a:cubicBezTo>
                  <a:cubicBezTo>
                    <a:pt x="20632" y="44170"/>
                    <a:pt x="46856" y="79923"/>
                    <a:pt x="82277" y="104632"/>
                  </a:cubicBezTo>
                  <a:cubicBezTo>
                    <a:pt x="84059" y="105788"/>
                    <a:pt x="84577" y="108167"/>
                    <a:pt x="83420" y="109961"/>
                  </a:cubicBezTo>
                  <a:cubicBezTo>
                    <a:pt x="83394" y="110001"/>
                    <a:pt x="83368" y="110041"/>
                    <a:pt x="83341" y="110081"/>
                  </a:cubicBezTo>
                  <a:cubicBezTo>
                    <a:pt x="82597" y="111211"/>
                    <a:pt x="81361" y="111902"/>
                    <a:pt x="80018" y="111942"/>
                  </a:cubicBezTo>
                  <a:close/>
                </a:path>
              </a:pathLst>
            </a:custGeom>
            <a:solidFill>
              <a:srgbClr val="FCBC49"/>
            </a:solidFill>
            <a:ln w="13283" cap="flat">
              <a:noFill/>
              <a:prstDash val="solid"/>
              <a:miter/>
            </a:ln>
          </p:spPr>
          <p:txBody>
            <a:bodyPr rtlCol="0" anchor="ctr"/>
            <a:lstStyle/>
            <a:p>
              <a:endParaRPr lang="zh-CN" altLang="en-US"/>
            </a:p>
          </p:txBody>
        </p:sp>
        <p:sp>
          <p:nvSpPr>
            <p:cNvPr id="60" name="iṧľíďè">
              <a:extLst>
                <a:ext uri="{FF2B5EF4-FFF2-40B4-BE49-F238E27FC236}">
                  <a16:creationId xmlns:a16="http://schemas.microsoft.com/office/drawing/2014/main" id="{88B9C07D-4839-40AD-C4C3-E69CB2CC6A3C}"/>
                </a:ext>
              </a:extLst>
            </p:cNvPr>
            <p:cNvSpPr/>
            <p:nvPr/>
          </p:nvSpPr>
          <p:spPr>
            <a:xfrm>
              <a:off x="5341602" y="1294258"/>
              <a:ext cx="97400" cy="552267"/>
            </a:xfrm>
            <a:custGeom>
              <a:avLst/>
              <a:gdLst>
                <a:gd name="connsiteX0" fmla="*/ 31102 w 51570"/>
                <a:gd name="connsiteY0" fmla="*/ 0 h 292407"/>
                <a:gd name="connsiteX1" fmla="*/ 51570 w 51570"/>
                <a:gd name="connsiteY1" fmla="*/ 284965 h 292407"/>
                <a:gd name="connsiteX2" fmla="*/ 25254 w 51570"/>
                <a:gd name="connsiteY2" fmla="*/ 292408 h 292407"/>
                <a:gd name="connsiteX3" fmla="*/ 0 w 51570"/>
                <a:gd name="connsiteY3" fmla="*/ 0 h 292407"/>
                <a:gd name="connsiteX4" fmla="*/ 31102 w 51570"/>
                <a:gd name="connsiteY4" fmla="*/ 0 h 292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570" h="292407">
                  <a:moveTo>
                    <a:pt x="31102" y="0"/>
                  </a:moveTo>
                  <a:lnTo>
                    <a:pt x="51570" y="284965"/>
                  </a:lnTo>
                  <a:lnTo>
                    <a:pt x="25254" y="292408"/>
                  </a:lnTo>
                  <a:lnTo>
                    <a:pt x="0" y="0"/>
                  </a:lnTo>
                  <a:lnTo>
                    <a:pt x="31102" y="0"/>
                  </a:lnTo>
                  <a:close/>
                </a:path>
              </a:pathLst>
            </a:custGeom>
            <a:solidFill>
              <a:srgbClr val="EAA22D"/>
            </a:solidFill>
            <a:ln w="13283" cap="flat">
              <a:noFill/>
              <a:prstDash val="solid"/>
              <a:miter/>
            </a:ln>
          </p:spPr>
          <p:txBody>
            <a:bodyPr rtlCol="0" anchor="ctr"/>
            <a:lstStyle/>
            <a:p>
              <a:endParaRPr lang="zh-CN" altLang="en-US"/>
            </a:p>
          </p:txBody>
        </p:sp>
      </p:grpSp>
    </p:spTree>
    <p:custDataLst>
      <p:tags r:id="rId2"/>
    </p:custDataLst>
    <p:extLst>
      <p:ext uri="{BB962C8B-B14F-4D97-AF65-F5344CB8AC3E}">
        <p14:creationId xmlns:p14="http://schemas.microsoft.com/office/powerpoint/2010/main" val="4179861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xEl>
                                              <p:pRg st="0" end="0"/>
                                            </p:txEl>
                                          </p:spTgt>
                                        </p:tgtEl>
                                        <p:attrNameLst>
                                          <p:attrName>style.visibility</p:attrName>
                                        </p:attrNameLst>
                                      </p:cBhvr>
                                      <p:to>
                                        <p:strVal val="visible"/>
                                      </p:to>
                                    </p:set>
                                    <p:animEffect transition="in" filter="blinds(horizontal)">
                                      <p:cBhvr>
                                        <p:cTn id="17" dur="500"/>
                                        <p:tgtEl>
                                          <p:spTgt spid="1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5">
                                            <p:txEl>
                                              <p:pRg st="0" end="0"/>
                                            </p:txEl>
                                          </p:spTgt>
                                        </p:tgtEl>
                                        <p:attrNameLst>
                                          <p:attrName>style.visibility</p:attrName>
                                        </p:attrNameLst>
                                      </p:cBhvr>
                                      <p:to>
                                        <p:strVal val="visible"/>
                                      </p:to>
                                    </p:set>
                                    <p:animEffect transition="in" filter="blinds(horizontal)">
                                      <p:cBhvr>
                                        <p:cTn id="27" dur="500"/>
                                        <p:tgtEl>
                                          <p:spTgt spid="15">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par>
                                <p:cTn id="33" presetID="3" presetClass="entr" presetSubtype="1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blinds(horizontal)">
                                      <p:cBhvr>
                                        <p:cTn id="35" dur="500"/>
                                        <p:tgtEl>
                                          <p:spTgt spid="11"/>
                                        </p:tgtEl>
                                      </p:cBhvr>
                                    </p:animEffect>
                                  </p:childTnLst>
                                </p:cTn>
                              </p:par>
                              <p:par>
                                <p:cTn id="36" presetID="3" presetClass="entr" presetSubtype="1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linds(horizontal)">
                                      <p:cBhvr>
                                        <p:cTn id="38" dur="500"/>
                                        <p:tgtEl>
                                          <p:spTgt spid="12"/>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16">
                                            <p:txEl>
                                              <p:pRg st="0" end="0"/>
                                            </p:txEl>
                                          </p:spTgt>
                                        </p:tgtEl>
                                        <p:attrNameLst>
                                          <p:attrName>style.visibility</p:attrName>
                                        </p:attrNameLst>
                                      </p:cBhvr>
                                      <p:to>
                                        <p:strVal val="visible"/>
                                      </p:to>
                                    </p:set>
                                    <p:animEffect transition="in" filter="blinds(horizontal)">
                                      <p:cBhvr>
                                        <p:cTn id="43" dur="5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4.2 </a:t>
            </a:r>
            <a:r>
              <a:rPr lang="zh-CN" altLang="en-US" dirty="0"/>
              <a:t>根轨迹的</a:t>
            </a:r>
            <a:r>
              <a:rPr lang="zh-CN" altLang="en-US" dirty="0" smtClean="0"/>
              <a:t>绘制</a:t>
            </a:r>
            <a:endParaRPr lang="zh-CN" altLang="en-US" dirty="0"/>
          </a:p>
        </p:txBody>
      </p:sp>
      <p:sp>
        <p:nvSpPr>
          <p:cNvPr id="3" name="内容占位符 2"/>
          <p:cNvSpPr txBox="1">
            <a:spLocks/>
          </p:cNvSpPr>
          <p:nvPr/>
        </p:nvSpPr>
        <p:spPr>
          <a:xfrm>
            <a:off x="515938" y="1099874"/>
            <a:ext cx="11160125" cy="452596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FontTx/>
              <a:buNone/>
            </a:pPr>
            <a:r>
              <a:rPr lang="zh-CN" altLang="zh-CN" sz="2000" dirty="0" smtClean="0">
                <a:latin typeface="+mn-ea"/>
              </a:rPr>
              <a:t>闭环系统的根轨迹有</a:t>
            </a:r>
            <a:r>
              <a:rPr lang="en-US" altLang="zh-CN" sz="2000" dirty="0" smtClean="0">
                <a:latin typeface="+mn-ea"/>
              </a:rPr>
              <a:t> </a:t>
            </a:r>
            <a:r>
              <a:rPr lang="en-US" altLang="zh-CN" sz="2000" b="1" dirty="0" smtClean="0">
                <a:latin typeface="+mj-ea"/>
                <a:ea typeface="+mj-ea"/>
              </a:rPr>
              <a:t>3 </a:t>
            </a:r>
            <a:r>
              <a:rPr lang="zh-CN" altLang="zh-CN" sz="2000" dirty="0" smtClean="0">
                <a:latin typeface="+mn-ea"/>
              </a:rPr>
              <a:t>支，它们起始于系统的</a:t>
            </a:r>
            <a:r>
              <a:rPr lang="en-US" altLang="zh-CN" sz="2000" dirty="0" smtClean="0">
                <a:latin typeface="+mn-ea"/>
              </a:rPr>
              <a:t> </a:t>
            </a:r>
            <a:r>
              <a:rPr lang="en-US" altLang="zh-CN" sz="2000" b="1" dirty="0" smtClean="0">
                <a:latin typeface="+mj-ea"/>
                <a:ea typeface="+mj-ea"/>
              </a:rPr>
              <a:t>3 </a:t>
            </a:r>
            <a:r>
              <a:rPr lang="zh-CN" altLang="en-US" sz="2000" dirty="0" smtClean="0">
                <a:latin typeface="+mn-ea"/>
              </a:rPr>
              <a:t>个</a:t>
            </a:r>
            <a:r>
              <a:rPr lang="zh-CN" altLang="zh-CN" sz="2000" dirty="0" smtClean="0">
                <a:latin typeface="+mn-ea"/>
              </a:rPr>
              <a:t>开环极点</a:t>
            </a:r>
            <a:r>
              <a:rPr lang="en-US" altLang="zh-CN" sz="2000" dirty="0" smtClean="0">
                <a:latin typeface="+mn-ea"/>
              </a:rPr>
              <a:t> </a:t>
            </a:r>
            <a:r>
              <a:rPr lang="zh-CN" altLang="zh-CN" sz="2000" dirty="0" smtClean="0">
                <a:latin typeface="+mn-ea"/>
              </a:rPr>
              <a:t>，终止于无穷远处。</a:t>
            </a:r>
          </a:p>
          <a:p>
            <a:pPr>
              <a:lnSpc>
                <a:spcPct val="150000"/>
              </a:lnSpc>
              <a:spcBef>
                <a:spcPts val="600"/>
              </a:spcBef>
              <a:buFontTx/>
              <a:buNone/>
            </a:pPr>
            <a:r>
              <a:rPr lang="zh-CN" altLang="zh-CN" sz="2000" dirty="0" smtClean="0">
                <a:latin typeface="+mn-ea"/>
              </a:rPr>
              <a:t>复平面实轴上的根轨迹区段为</a:t>
            </a:r>
            <a:r>
              <a:rPr lang="en-US" altLang="zh-CN" sz="2000" dirty="0" smtClean="0">
                <a:latin typeface="+mn-ea"/>
              </a:rPr>
              <a:t> </a:t>
            </a:r>
            <a:r>
              <a:rPr lang="en-US" altLang="zh-CN" sz="2000" b="1" dirty="0" smtClean="0">
                <a:latin typeface="+mj-ea"/>
                <a:ea typeface="+mj-ea"/>
              </a:rPr>
              <a:t>(-</a:t>
            </a:r>
            <a:r>
              <a:rPr lang="zh-CN" altLang="zh-CN" sz="2000" b="1" dirty="0" smtClean="0">
                <a:latin typeface="+mj-ea"/>
                <a:ea typeface="+mj-ea"/>
              </a:rPr>
              <a:t>∞</a:t>
            </a:r>
            <a:r>
              <a:rPr lang="en-US" altLang="zh-CN" sz="2000" b="1" dirty="0" smtClean="0">
                <a:latin typeface="+mj-ea"/>
                <a:ea typeface="+mj-ea"/>
              </a:rPr>
              <a:t>,-2]</a:t>
            </a:r>
            <a:r>
              <a:rPr lang="zh-CN" altLang="zh-CN" sz="2000" b="1" dirty="0" smtClean="0">
                <a:latin typeface="+mj-ea"/>
                <a:ea typeface="+mj-ea"/>
              </a:rPr>
              <a:t>，</a:t>
            </a:r>
            <a:r>
              <a:rPr lang="en-US" altLang="zh-CN" sz="2000" b="1" dirty="0" smtClean="0">
                <a:latin typeface="+mj-ea"/>
                <a:ea typeface="+mj-ea"/>
              </a:rPr>
              <a:t> [-1</a:t>
            </a:r>
            <a:r>
              <a:rPr lang="zh-CN" altLang="zh-CN" sz="2000" b="1" dirty="0" smtClean="0">
                <a:latin typeface="+mj-ea"/>
                <a:ea typeface="+mj-ea"/>
              </a:rPr>
              <a:t>，</a:t>
            </a:r>
            <a:r>
              <a:rPr lang="en-US" altLang="zh-CN" sz="2000" b="1" dirty="0" smtClean="0">
                <a:latin typeface="+mj-ea"/>
                <a:ea typeface="+mj-ea"/>
              </a:rPr>
              <a:t>0]</a:t>
            </a:r>
          </a:p>
          <a:p>
            <a:pPr>
              <a:lnSpc>
                <a:spcPct val="150000"/>
              </a:lnSpc>
              <a:spcBef>
                <a:spcPts val="600"/>
              </a:spcBef>
              <a:buFontTx/>
              <a:buNone/>
            </a:pPr>
            <a:r>
              <a:rPr lang="zh-CN" altLang="zh-CN" sz="2000" dirty="0" smtClean="0">
                <a:latin typeface="+mn-ea"/>
              </a:rPr>
              <a:t>系统的</a:t>
            </a:r>
            <a:r>
              <a:rPr lang="en-US" altLang="zh-CN" sz="2000" dirty="0" smtClean="0">
                <a:latin typeface="+mn-ea"/>
              </a:rPr>
              <a:t> </a:t>
            </a:r>
            <a:r>
              <a:rPr lang="en-US" altLang="zh-CN" sz="2000" b="1" dirty="0" smtClean="0">
                <a:latin typeface="+mj-ea"/>
                <a:ea typeface="+mj-ea"/>
              </a:rPr>
              <a:t>3 </a:t>
            </a:r>
            <a:r>
              <a:rPr lang="zh-CN" altLang="zh-CN" sz="2000" dirty="0" smtClean="0">
                <a:latin typeface="+mn-ea"/>
              </a:rPr>
              <a:t>支趋于无穷远处根轨迹的渐近线与正实轴的夹角为</a:t>
            </a:r>
            <a:endParaRPr lang="en-US" altLang="zh-CN" sz="2000" dirty="0" smtClean="0">
              <a:latin typeface="+mn-ea"/>
            </a:endParaRPr>
          </a:p>
          <a:p>
            <a:pPr marL="0" indent="0">
              <a:lnSpc>
                <a:spcPct val="150000"/>
              </a:lnSpc>
              <a:spcBef>
                <a:spcPts val="600"/>
              </a:spcBef>
              <a:buNone/>
            </a:pPr>
            <a:endParaRPr lang="en-US" altLang="zh-CN" sz="2000" dirty="0" smtClean="0">
              <a:latin typeface="+mn-ea"/>
            </a:endParaRPr>
          </a:p>
          <a:p>
            <a:pPr>
              <a:lnSpc>
                <a:spcPct val="150000"/>
              </a:lnSpc>
              <a:spcBef>
                <a:spcPts val="2400"/>
              </a:spcBef>
              <a:buFontTx/>
              <a:buNone/>
            </a:pPr>
            <a:r>
              <a:rPr lang="zh-CN" altLang="en-US" sz="2000" dirty="0" smtClean="0">
                <a:latin typeface="+mn-ea"/>
              </a:rPr>
              <a:t>根</a:t>
            </a:r>
            <a:r>
              <a:rPr lang="zh-CN" altLang="zh-CN" sz="2000" dirty="0" smtClean="0">
                <a:latin typeface="+mn-ea"/>
              </a:rPr>
              <a:t>轨迹渐近线与实轴的交点为</a:t>
            </a:r>
            <a:endParaRPr lang="en-US" altLang="zh-CN" sz="2000" dirty="0" smtClean="0">
              <a:latin typeface="+mn-ea"/>
            </a:endParaRPr>
          </a:p>
          <a:p>
            <a:pPr>
              <a:lnSpc>
                <a:spcPct val="150000"/>
              </a:lnSpc>
              <a:spcBef>
                <a:spcPts val="600"/>
              </a:spcBef>
              <a:buFontTx/>
              <a:buNone/>
            </a:pPr>
            <a:endParaRPr lang="en-US" altLang="zh-CN" sz="2000" dirty="0" smtClean="0">
              <a:latin typeface="+mn-ea"/>
            </a:endParaRPr>
          </a:p>
          <a:p>
            <a:pPr>
              <a:lnSpc>
                <a:spcPct val="150000"/>
              </a:lnSpc>
              <a:spcBef>
                <a:spcPts val="2400"/>
              </a:spcBef>
              <a:buFontTx/>
              <a:buNone/>
            </a:pPr>
            <a:r>
              <a:rPr lang="zh-CN" altLang="zh-CN" sz="2000" dirty="0" smtClean="0">
                <a:latin typeface="+mn-ea"/>
              </a:rPr>
              <a:t>根轨迹的汇合点或分离点由式</a:t>
            </a:r>
          </a:p>
          <a:p>
            <a:pPr>
              <a:lnSpc>
                <a:spcPct val="150000"/>
              </a:lnSpc>
              <a:spcBef>
                <a:spcPts val="600"/>
              </a:spcBef>
            </a:pPr>
            <a:endParaRPr lang="zh-CN" altLang="zh-CN" sz="2000" dirty="0" smtClean="0">
              <a:latin typeface="+mn-ea"/>
            </a:endParaRPr>
          </a:p>
          <a:p>
            <a:pPr>
              <a:lnSpc>
                <a:spcPct val="150000"/>
              </a:lnSpc>
              <a:spcBef>
                <a:spcPts val="600"/>
              </a:spcBef>
            </a:pPr>
            <a:endParaRPr lang="zh-CN" altLang="en-US" sz="2000" dirty="0" smtClean="0">
              <a:latin typeface="+mn-ea"/>
            </a:endParaRPr>
          </a:p>
        </p:txBody>
      </p:sp>
      <p:graphicFrame>
        <p:nvGraphicFramePr>
          <p:cNvPr id="4" name="Object 1"/>
          <p:cNvGraphicFramePr>
            <a:graphicFrameLocks noChangeAspect="1"/>
          </p:cNvGraphicFramePr>
          <p:nvPr>
            <p:extLst>
              <p:ext uri="{D42A27DB-BD31-4B8C-83A1-F6EECF244321}">
                <p14:modId xmlns:p14="http://schemas.microsoft.com/office/powerpoint/2010/main" val="481295578"/>
              </p:ext>
            </p:extLst>
          </p:nvPr>
        </p:nvGraphicFramePr>
        <p:xfrm>
          <a:off x="4990889" y="2670704"/>
          <a:ext cx="2499540" cy="636375"/>
        </p:xfrm>
        <a:graphic>
          <a:graphicData uri="http://schemas.openxmlformats.org/presentationml/2006/ole">
            <mc:AlternateContent xmlns:mc="http://schemas.openxmlformats.org/markup-compatibility/2006">
              <mc:Choice xmlns:v="urn:schemas-microsoft-com:vml" Requires="v">
                <p:oleObj spid="_x0000_s19533" name="Equation" r:id="rId4" imgW="1548728" imgH="393529" progId="Equation.DSMT4">
                  <p:embed/>
                </p:oleObj>
              </mc:Choice>
              <mc:Fallback>
                <p:oleObj name="Equation" r:id="rId4" imgW="1548728" imgH="393529" progId="Equation.DSMT4">
                  <p:embed/>
                  <p:pic>
                    <p:nvPicPr>
                      <p:cNvPr id="20482"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90889" y="2670704"/>
                        <a:ext cx="2499540" cy="636375"/>
                      </a:xfrm>
                      <a:prstGeom prst="rect">
                        <a:avLst/>
                      </a:prstGeom>
                      <a:noFill/>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4172317977"/>
              </p:ext>
            </p:extLst>
          </p:nvPr>
        </p:nvGraphicFramePr>
        <p:xfrm>
          <a:off x="4474565" y="3672682"/>
          <a:ext cx="3532187" cy="928687"/>
        </p:xfrm>
        <a:graphic>
          <a:graphicData uri="http://schemas.openxmlformats.org/presentationml/2006/ole">
            <mc:AlternateContent xmlns:mc="http://schemas.openxmlformats.org/markup-compatibility/2006">
              <mc:Choice xmlns:v="urn:schemas-microsoft-com:vml" Requires="v">
                <p:oleObj spid="_x0000_s19534" name="Equation" r:id="rId6" imgW="2413000" imgH="635000" progId="Equation.DSMT4">
                  <p:embed/>
                </p:oleObj>
              </mc:Choice>
              <mc:Fallback>
                <p:oleObj name="Equation" r:id="rId6" imgW="2413000" imgH="635000" progId="Equation.DSMT4">
                  <p:embed/>
                  <p:pic>
                    <p:nvPicPr>
                      <p:cNvPr id="20483"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74565" y="3672682"/>
                        <a:ext cx="3532187" cy="9286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6"/>
          <p:cNvGraphicFramePr>
            <a:graphicFrameLocks noChangeAspect="1"/>
          </p:cNvGraphicFramePr>
          <p:nvPr>
            <p:extLst>
              <p:ext uri="{D42A27DB-BD31-4B8C-83A1-F6EECF244321}">
                <p14:modId xmlns:p14="http://schemas.microsoft.com/office/powerpoint/2010/main" val="2654805338"/>
              </p:ext>
            </p:extLst>
          </p:nvPr>
        </p:nvGraphicFramePr>
        <p:xfrm>
          <a:off x="3726058" y="5145737"/>
          <a:ext cx="5029200" cy="571500"/>
        </p:xfrm>
        <a:graphic>
          <a:graphicData uri="http://schemas.openxmlformats.org/presentationml/2006/ole">
            <mc:AlternateContent xmlns:mc="http://schemas.openxmlformats.org/markup-compatibility/2006">
              <mc:Choice xmlns:v="urn:schemas-microsoft-com:vml" Requires="v">
                <p:oleObj spid="_x0000_s19535" name="Equation" r:id="rId8" imgW="1676400" imgH="190500" progId="Equation.DSMT4">
                  <p:embed/>
                </p:oleObj>
              </mc:Choice>
              <mc:Fallback>
                <p:oleObj name="Equation" r:id="rId8" imgW="1676400" imgH="190500" progId="Equation.DSMT4">
                  <p:embed/>
                  <p:pic>
                    <p:nvPicPr>
                      <p:cNvPr id="20484" name="Object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26058" y="5145737"/>
                        <a:ext cx="5029200" cy="571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8"/>
          <p:cNvGraphicFramePr>
            <a:graphicFrameLocks noChangeAspect="1"/>
          </p:cNvGraphicFramePr>
          <p:nvPr>
            <p:extLst>
              <p:ext uri="{D42A27DB-BD31-4B8C-83A1-F6EECF244321}">
                <p14:modId xmlns:p14="http://schemas.microsoft.com/office/powerpoint/2010/main" val="426751082"/>
              </p:ext>
            </p:extLst>
          </p:nvPr>
        </p:nvGraphicFramePr>
        <p:xfrm>
          <a:off x="3726058" y="5879887"/>
          <a:ext cx="715963" cy="571500"/>
        </p:xfrm>
        <a:graphic>
          <a:graphicData uri="http://schemas.openxmlformats.org/presentationml/2006/ole">
            <mc:AlternateContent xmlns:mc="http://schemas.openxmlformats.org/markup-compatibility/2006">
              <mc:Choice xmlns:v="urn:schemas-microsoft-com:vml" Requires="v">
                <p:oleObj spid="_x0000_s19536" name="Equation" r:id="rId10" imgW="495085" imgH="393529" progId="Equation.DSMT4">
                  <p:embed/>
                </p:oleObj>
              </mc:Choice>
              <mc:Fallback>
                <p:oleObj name="Equation" r:id="rId10" imgW="495085" imgH="393529" progId="Equation.DSMT4">
                  <p:embed/>
                  <p:pic>
                    <p:nvPicPr>
                      <p:cNvPr id="20485" name="Object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726058" y="5879887"/>
                        <a:ext cx="715963" cy="571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Object 10"/>
          <p:cNvGraphicFramePr>
            <a:graphicFrameLocks noChangeAspect="1"/>
          </p:cNvGraphicFramePr>
          <p:nvPr>
            <p:extLst>
              <p:ext uri="{D42A27DB-BD31-4B8C-83A1-F6EECF244321}">
                <p14:modId xmlns:p14="http://schemas.microsoft.com/office/powerpoint/2010/main" val="1214865086"/>
              </p:ext>
            </p:extLst>
          </p:nvPr>
        </p:nvGraphicFramePr>
        <p:xfrm>
          <a:off x="5438971" y="5955891"/>
          <a:ext cx="3378200" cy="428625"/>
        </p:xfrm>
        <a:graphic>
          <a:graphicData uri="http://schemas.openxmlformats.org/presentationml/2006/ole">
            <mc:AlternateContent xmlns:mc="http://schemas.openxmlformats.org/markup-compatibility/2006">
              <mc:Choice xmlns:v="urn:schemas-microsoft-com:vml" Requires="v">
                <p:oleObj spid="_x0000_s19537" name="Equation" r:id="rId12" imgW="1828800" imgH="228600" progId="Equation.DSMT4">
                  <p:embed/>
                </p:oleObj>
              </mc:Choice>
              <mc:Fallback>
                <p:oleObj name="Equation" r:id="rId12" imgW="1828800" imgH="228600" progId="Equation.DSMT4">
                  <p:embed/>
                  <p:pic>
                    <p:nvPicPr>
                      <p:cNvPr id="20486" name="Object 1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438971" y="5955891"/>
                        <a:ext cx="33782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右箭头 8"/>
          <p:cNvSpPr/>
          <p:nvPr/>
        </p:nvSpPr>
        <p:spPr>
          <a:xfrm>
            <a:off x="4654746" y="6022762"/>
            <a:ext cx="571500" cy="214313"/>
          </a:xfrm>
          <a:prstGeom prst="right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defRPr/>
            </a:pPr>
            <a:endParaRPr lang="zh-CN" altLang="en-US"/>
          </a:p>
        </p:txBody>
      </p:sp>
      <p:grpSp>
        <p:nvGrpSpPr>
          <p:cNvPr id="13" name="组合 3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BE8CE78A-D4AA-4D0A-9741-4F28AFC2DCFA}"/>
              </a:ext>
            </a:extLst>
          </p:cNvPr>
          <p:cNvGrpSpPr>
            <a:grpSpLocks noChangeAspect="1"/>
          </p:cNvGrpSpPr>
          <p:nvPr/>
        </p:nvGrpSpPr>
        <p:grpSpPr>
          <a:xfrm>
            <a:off x="8839924" y="3093994"/>
            <a:ext cx="2443960" cy="2014991"/>
            <a:chOff x="3741019" y="1487371"/>
            <a:chExt cx="4709962" cy="3883258"/>
          </a:xfrm>
        </p:grpSpPr>
        <p:grpSp>
          <p:nvGrpSpPr>
            <p:cNvPr id="14" name="îS1îḍè">
              <a:extLst>
                <a:ext uri="{FF2B5EF4-FFF2-40B4-BE49-F238E27FC236}">
                  <a16:creationId xmlns:a16="http://schemas.microsoft.com/office/drawing/2014/main" id="{6796FC09-48DB-4E6F-ADF6-E4B400B09D6D}"/>
                </a:ext>
              </a:extLst>
            </p:cNvPr>
            <p:cNvGrpSpPr/>
            <p:nvPr/>
          </p:nvGrpSpPr>
          <p:grpSpPr>
            <a:xfrm>
              <a:off x="5138804" y="1639443"/>
              <a:ext cx="3312177" cy="3731186"/>
              <a:chOff x="7386637" y="3155950"/>
              <a:chExt cx="2635251" cy="2968625"/>
            </a:xfrm>
          </p:grpSpPr>
          <p:sp>
            <p:nvSpPr>
              <p:cNvPr id="21" name="iṣļíḋê">
                <a:extLst>
                  <a:ext uri="{FF2B5EF4-FFF2-40B4-BE49-F238E27FC236}">
                    <a16:creationId xmlns:a16="http://schemas.microsoft.com/office/drawing/2014/main" id="{12B2BBF7-AC6B-4974-A629-EA5E359CB15C}"/>
                  </a:ext>
                </a:extLst>
              </p:cNvPr>
              <p:cNvSpPr/>
              <p:nvPr/>
            </p:nvSpPr>
            <p:spPr bwMode="auto">
              <a:xfrm>
                <a:off x="7664450" y="3503613"/>
                <a:ext cx="2119313" cy="2376488"/>
              </a:xfrm>
              <a:custGeom>
                <a:avLst/>
                <a:gdLst>
                  <a:gd name="T0" fmla="*/ 0 w 1335"/>
                  <a:gd name="T1" fmla="*/ 1131 h 1497"/>
                  <a:gd name="T2" fmla="*/ 841 w 1335"/>
                  <a:gd name="T3" fmla="*/ 1497 h 1497"/>
                  <a:gd name="T4" fmla="*/ 1335 w 1335"/>
                  <a:gd name="T5" fmla="*/ 367 h 1497"/>
                  <a:gd name="T6" fmla="*/ 493 w 1335"/>
                  <a:gd name="T7" fmla="*/ 0 h 1497"/>
                  <a:gd name="T8" fmla="*/ 0 w 1335"/>
                  <a:gd name="T9" fmla="*/ 1131 h 1497"/>
                </a:gdLst>
                <a:ahLst/>
                <a:cxnLst>
                  <a:cxn ang="0">
                    <a:pos x="T0" y="T1"/>
                  </a:cxn>
                  <a:cxn ang="0">
                    <a:pos x="T2" y="T3"/>
                  </a:cxn>
                  <a:cxn ang="0">
                    <a:pos x="T4" y="T5"/>
                  </a:cxn>
                  <a:cxn ang="0">
                    <a:pos x="T6" y="T7"/>
                  </a:cxn>
                  <a:cxn ang="0">
                    <a:pos x="T8" y="T9"/>
                  </a:cxn>
                </a:cxnLst>
                <a:rect l="0" t="0" r="r" b="b"/>
                <a:pathLst>
                  <a:path w="1335" h="1497">
                    <a:moveTo>
                      <a:pt x="0" y="1131"/>
                    </a:moveTo>
                    <a:lnTo>
                      <a:pt x="841" y="1497"/>
                    </a:lnTo>
                    <a:lnTo>
                      <a:pt x="1335" y="367"/>
                    </a:lnTo>
                    <a:lnTo>
                      <a:pt x="493" y="0"/>
                    </a:lnTo>
                    <a:lnTo>
                      <a:pt x="0" y="1131"/>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îšľiḍê">
                <a:extLst>
                  <a:ext uri="{FF2B5EF4-FFF2-40B4-BE49-F238E27FC236}">
                    <a16:creationId xmlns:a16="http://schemas.microsoft.com/office/drawing/2014/main" id="{7C06ACA8-797F-4254-BB36-5EEAFE46FEBE}"/>
                  </a:ext>
                </a:extLst>
              </p:cNvPr>
              <p:cNvSpPr/>
              <p:nvPr/>
            </p:nvSpPr>
            <p:spPr bwMode="auto">
              <a:xfrm>
                <a:off x="7435850" y="3257550"/>
                <a:ext cx="2586038" cy="2867025"/>
              </a:xfrm>
              <a:custGeom>
                <a:avLst/>
                <a:gdLst>
                  <a:gd name="T0" fmla="*/ 969 w 997"/>
                  <a:gd name="T1" fmla="*/ 259 h 1105"/>
                  <a:gd name="T2" fmla="*/ 392 w 997"/>
                  <a:gd name="T3" fmla="*/ 8 h 1105"/>
                  <a:gd name="T4" fmla="*/ 343 w 997"/>
                  <a:gd name="T5" fmla="*/ 27 h 1105"/>
                  <a:gd name="T6" fmla="*/ 8 w 997"/>
                  <a:gd name="T7" fmla="*/ 797 h 1105"/>
                  <a:gd name="T8" fmla="*/ 27 w 997"/>
                  <a:gd name="T9" fmla="*/ 845 h 1105"/>
                  <a:gd name="T10" fmla="*/ 605 w 997"/>
                  <a:gd name="T11" fmla="*/ 1097 h 1105"/>
                  <a:gd name="T12" fmla="*/ 653 w 997"/>
                  <a:gd name="T13" fmla="*/ 1078 h 1105"/>
                  <a:gd name="T14" fmla="*/ 988 w 997"/>
                  <a:gd name="T15" fmla="*/ 308 h 1105"/>
                  <a:gd name="T16" fmla="*/ 969 w 997"/>
                  <a:gd name="T17" fmla="*/ 259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7" h="1105">
                    <a:moveTo>
                      <a:pt x="969" y="259"/>
                    </a:moveTo>
                    <a:cubicBezTo>
                      <a:pt x="392" y="8"/>
                      <a:pt x="392" y="8"/>
                      <a:pt x="392" y="8"/>
                    </a:cubicBezTo>
                    <a:cubicBezTo>
                      <a:pt x="373" y="0"/>
                      <a:pt x="351" y="8"/>
                      <a:pt x="343" y="27"/>
                    </a:cubicBezTo>
                    <a:cubicBezTo>
                      <a:pt x="8" y="797"/>
                      <a:pt x="8" y="797"/>
                      <a:pt x="8" y="797"/>
                    </a:cubicBezTo>
                    <a:cubicBezTo>
                      <a:pt x="0" y="815"/>
                      <a:pt x="8" y="837"/>
                      <a:pt x="27" y="845"/>
                    </a:cubicBezTo>
                    <a:cubicBezTo>
                      <a:pt x="605" y="1097"/>
                      <a:pt x="605" y="1097"/>
                      <a:pt x="605" y="1097"/>
                    </a:cubicBezTo>
                    <a:cubicBezTo>
                      <a:pt x="623" y="1105"/>
                      <a:pt x="645" y="1096"/>
                      <a:pt x="653" y="1078"/>
                    </a:cubicBezTo>
                    <a:cubicBezTo>
                      <a:pt x="988" y="308"/>
                      <a:pt x="988" y="308"/>
                      <a:pt x="988" y="308"/>
                    </a:cubicBezTo>
                    <a:cubicBezTo>
                      <a:pt x="997" y="289"/>
                      <a:pt x="988" y="267"/>
                      <a:pt x="969" y="259"/>
                    </a:cubicBezTo>
                    <a:close/>
                  </a:path>
                </a:pathLst>
              </a:custGeom>
              <a:solidFill>
                <a:schemeClr val="tx1">
                  <a:lumMod val="85000"/>
                  <a:lumOff val="15000"/>
                  <a:alpha val="75000"/>
                </a:schemeClr>
              </a:solidFill>
              <a:ln>
                <a:noFill/>
              </a:ln>
            </p:spPr>
            <p:txBody>
              <a:bodyPr anchor="ctr"/>
              <a:lstStyle/>
              <a:p>
                <a:pPr algn="ctr"/>
                <a:endParaRPr/>
              </a:p>
            </p:txBody>
          </p:sp>
          <p:sp>
            <p:nvSpPr>
              <p:cNvPr id="23" name="iŝ1îḓé">
                <a:extLst>
                  <a:ext uri="{FF2B5EF4-FFF2-40B4-BE49-F238E27FC236}">
                    <a16:creationId xmlns:a16="http://schemas.microsoft.com/office/drawing/2014/main" id="{8A57CF27-C137-4C5D-A047-AC7EF3380FCB}"/>
                  </a:ext>
                </a:extLst>
              </p:cNvPr>
              <p:cNvSpPr/>
              <p:nvPr/>
            </p:nvSpPr>
            <p:spPr bwMode="auto">
              <a:xfrm>
                <a:off x="7600950" y="3397250"/>
                <a:ext cx="2133600" cy="2384425"/>
              </a:xfrm>
              <a:custGeom>
                <a:avLst/>
                <a:gdLst>
                  <a:gd name="T0" fmla="*/ 850 w 1344"/>
                  <a:gd name="T1" fmla="*/ 1502 h 1502"/>
                  <a:gd name="T2" fmla="*/ 0 w 1344"/>
                  <a:gd name="T3" fmla="*/ 1133 h 1502"/>
                  <a:gd name="T4" fmla="*/ 494 w 1344"/>
                  <a:gd name="T5" fmla="*/ 0 h 1502"/>
                  <a:gd name="T6" fmla="*/ 1344 w 1344"/>
                  <a:gd name="T7" fmla="*/ 370 h 1502"/>
                  <a:gd name="T8" fmla="*/ 850 w 1344"/>
                  <a:gd name="T9" fmla="*/ 1502 h 1502"/>
                </a:gdLst>
                <a:ahLst/>
                <a:cxnLst>
                  <a:cxn ang="0">
                    <a:pos x="T0" y="T1"/>
                  </a:cxn>
                  <a:cxn ang="0">
                    <a:pos x="T2" y="T3"/>
                  </a:cxn>
                  <a:cxn ang="0">
                    <a:pos x="T4" y="T5"/>
                  </a:cxn>
                  <a:cxn ang="0">
                    <a:pos x="T6" y="T7"/>
                  </a:cxn>
                  <a:cxn ang="0">
                    <a:pos x="T8" y="T9"/>
                  </a:cxn>
                </a:cxnLst>
                <a:rect l="0" t="0" r="r" b="b"/>
                <a:pathLst>
                  <a:path w="1344" h="1502">
                    <a:moveTo>
                      <a:pt x="850" y="1502"/>
                    </a:moveTo>
                    <a:lnTo>
                      <a:pt x="0" y="1133"/>
                    </a:lnTo>
                    <a:lnTo>
                      <a:pt x="494" y="0"/>
                    </a:lnTo>
                    <a:lnTo>
                      <a:pt x="1344" y="370"/>
                    </a:lnTo>
                    <a:lnTo>
                      <a:pt x="850" y="15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íśḻîḓè">
                <a:extLst>
                  <a:ext uri="{FF2B5EF4-FFF2-40B4-BE49-F238E27FC236}">
                    <a16:creationId xmlns:a16="http://schemas.microsoft.com/office/drawing/2014/main" id="{90F52E3C-189D-407F-8F8A-BF20CA79CDB6}"/>
                  </a:ext>
                </a:extLst>
              </p:cNvPr>
              <p:cNvSpPr/>
              <p:nvPr/>
            </p:nvSpPr>
            <p:spPr bwMode="auto">
              <a:xfrm>
                <a:off x="7386637" y="3155950"/>
                <a:ext cx="2584450" cy="2867025"/>
              </a:xfrm>
              <a:custGeom>
                <a:avLst/>
                <a:gdLst>
                  <a:gd name="T0" fmla="*/ 988 w 996"/>
                  <a:gd name="T1" fmla="*/ 308 h 1105"/>
                  <a:gd name="T2" fmla="*/ 969 w 996"/>
                  <a:gd name="T3" fmla="*/ 260 h 1105"/>
                  <a:gd name="T4" fmla="*/ 391 w 996"/>
                  <a:gd name="T5" fmla="*/ 8 h 1105"/>
                  <a:gd name="T6" fmla="*/ 343 w 996"/>
                  <a:gd name="T7" fmla="*/ 27 h 1105"/>
                  <a:gd name="T8" fmla="*/ 8 w 996"/>
                  <a:gd name="T9" fmla="*/ 797 h 1105"/>
                  <a:gd name="T10" fmla="*/ 27 w 996"/>
                  <a:gd name="T11" fmla="*/ 846 h 1105"/>
                  <a:gd name="T12" fmla="*/ 604 w 996"/>
                  <a:gd name="T13" fmla="*/ 1097 h 1105"/>
                  <a:gd name="T14" fmla="*/ 653 w 996"/>
                  <a:gd name="T15" fmla="*/ 1078 h 1105"/>
                  <a:gd name="T16" fmla="*/ 988 w 996"/>
                  <a:gd name="T17" fmla="*/ 308 h 1105"/>
                  <a:gd name="T18" fmla="*/ 603 w 996"/>
                  <a:gd name="T19" fmla="*/ 1012 h 1105"/>
                  <a:gd name="T20" fmla="*/ 88 w 996"/>
                  <a:gd name="T21" fmla="*/ 788 h 1105"/>
                  <a:gd name="T22" fmla="*/ 390 w 996"/>
                  <a:gd name="T23" fmla="*/ 95 h 1105"/>
                  <a:gd name="T24" fmla="*/ 904 w 996"/>
                  <a:gd name="T25" fmla="*/ 319 h 1105"/>
                  <a:gd name="T26" fmla="*/ 603 w 996"/>
                  <a:gd name="T27" fmla="*/ 1012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6" h="1105">
                    <a:moveTo>
                      <a:pt x="988" y="308"/>
                    </a:moveTo>
                    <a:cubicBezTo>
                      <a:pt x="996" y="289"/>
                      <a:pt x="988" y="268"/>
                      <a:pt x="969" y="260"/>
                    </a:cubicBezTo>
                    <a:cubicBezTo>
                      <a:pt x="391" y="8"/>
                      <a:pt x="391" y="8"/>
                      <a:pt x="391" y="8"/>
                    </a:cubicBezTo>
                    <a:cubicBezTo>
                      <a:pt x="373" y="0"/>
                      <a:pt x="351" y="9"/>
                      <a:pt x="343" y="27"/>
                    </a:cubicBezTo>
                    <a:cubicBezTo>
                      <a:pt x="8" y="797"/>
                      <a:pt x="8" y="797"/>
                      <a:pt x="8" y="797"/>
                    </a:cubicBezTo>
                    <a:cubicBezTo>
                      <a:pt x="0" y="816"/>
                      <a:pt x="8" y="837"/>
                      <a:pt x="27" y="846"/>
                    </a:cubicBezTo>
                    <a:cubicBezTo>
                      <a:pt x="604" y="1097"/>
                      <a:pt x="604" y="1097"/>
                      <a:pt x="604" y="1097"/>
                    </a:cubicBezTo>
                    <a:cubicBezTo>
                      <a:pt x="623" y="1105"/>
                      <a:pt x="645" y="1097"/>
                      <a:pt x="653" y="1078"/>
                    </a:cubicBezTo>
                    <a:lnTo>
                      <a:pt x="988" y="308"/>
                    </a:lnTo>
                    <a:close/>
                    <a:moveTo>
                      <a:pt x="603" y="1012"/>
                    </a:moveTo>
                    <a:cubicBezTo>
                      <a:pt x="88" y="788"/>
                      <a:pt x="88" y="788"/>
                      <a:pt x="88" y="788"/>
                    </a:cubicBezTo>
                    <a:cubicBezTo>
                      <a:pt x="390" y="95"/>
                      <a:pt x="390" y="95"/>
                      <a:pt x="390" y="95"/>
                    </a:cubicBezTo>
                    <a:cubicBezTo>
                      <a:pt x="904" y="319"/>
                      <a:pt x="904" y="319"/>
                      <a:pt x="904" y="319"/>
                    </a:cubicBezTo>
                    <a:lnTo>
                      <a:pt x="603" y="10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iş1îďê">
                <a:extLst>
                  <a:ext uri="{FF2B5EF4-FFF2-40B4-BE49-F238E27FC236}">
                    <a16:creationId xmlns:a16="http://schemas.microsoft.com/office/drawing/2014/main" id="{EAC5621C-5BA1-46EC-9D63-86729130F355}"/>
                  </a:ext>
                </a:extLst>
              </p:cNvPr>
              <p:cNvSpPr/>
              <p:nvPr/>
            </p:nvSpPr>
            <p:spPr bwMode="auto">
              <a:xfrm>
                <a:off x="8061325" y="3543300"/>
                <a:ext cx="1611313" cy="1214438"/>
              </a:xfrm>
              <a:custGeom>
                <a:avLst/>
                <a:gdLst>
                  <a:gd name="T0" fmla="*/ 841 w 1015"/>
                  <a:gd name="T1" fmla="*/ 765 h 765"/>
                  <a:gd name="T2" fmla="*/ 0 w 1015"/>
                  <a:gd name="T3" fmla="*/ 399 h 765"/>
                  <a:gd name="T4" fmla="*/ 173 w 1015"/>
                  <a:gd name="T5" fmla="*/ 0 h 765"/>
                  <a:gd name="T6" fmla="*/ 1015 w 1015"/>
                  <a:gd name="T7" fmla="*/ 366 h 765"/>
                  <a:gd name="T8" fmla="*/ 841 w 1015"/>
                  <a:gd name="T9" fmla="*/ 765 h 765"/>
                </a:gdLst>
                <a:ahLst/>
                <a:cxnLst>
                  <a:cxn ang="0">
                    <a:pos x="T0" y="T1"/>
                  </a:cxn>
                  <a:cxn ang="0">
                    <a:pos x="T2" y="T3"/>
                  </a:cxn>
                  <a:cxn ang="0">
                    <a:pos x="T4" y="T5"/>
                  </a:cxn>
                  <a:cxn ang="0">
                    <a:pos x="T6" y="T7"/>
                  </a:cxn>
                  <a:cxn ang="0">
                    <a:pos x="T8" y="T9"/>
                  </a:cxn>
                </a:cxnLst>
                <a:rect l="0" t="0" r="r" b="b"/>
                <a:pathLst>
                  <a:path w="1015" h="765">
                    <a:moveTo>
                      <a:pt x="841" y="765"/>
                    </a:moveTo>
                    <a:lnTo>
                      <a:pt x="0" y="399"/>
                    </a:lnTo>
                    <a:lnTo>
                      <a:pt x="173" y="0"/>
                    </a:lnTo>
                    <a:lnTo>
                      <a:pt x="1015" y="366"/>
                    </a:lnTo>
                    <a:lnTo>
                      <a:pt x="841" y="765"/>
                    </a:lnTo>
                    <a:close/>
                  </a:path>
                </a:pathLst>
              </a:custGeom>
              <a:solidFill>
                <a:schemeClr val="accent1"/>
              </a:solidFill>
              <a:ln>
                <a:noFill/>
              </a:ln>
            </p:spPr>
            <p:txBody>
              <a:bodyPr anchor="ctr"/>
              <a:lstStyle/>
              <a:p>
                <a:pPr algn="ctr"/>
                <a:endParaRPr/>
              </a:p>
            </p:txBody>
          </p:sp>
          <p:sp>
            <p:nvSpPr>
              <p:cNvPr id="26" name="íśľïḓe">
                <a:extLst>
                  <a:ext uri="{FF2B5EF4-FFF2-40B4-BE49-F238E27FC236}">
                    <a16:creationId xmlns:a16="http://schemas.microsoft.com/office/drawing/2014/main" id="{120BA76D-D62F-43BA-A456-C2AAAE3C032A}"/>
                  </a:ext>
                </a:extLst>
              </p:cNvPr>
              <p:cNvSpPr/>
              <p:nvPr/>
            </p:nvSpPr>
            <p:spPr bwMode="auto">
              <a:xfrm>
                <a:off x="7947025" y="4276725"/>
                <a:ext cx="715963" cy="596900"/>
              </a:xfrm>
              <a:custGeom>
                <a:avLst/>
                <a:gdLst>
                  <a:gd name="T0" fmla="*/ 354 w 451"/>
                  <a:gd name="T1" fmla="*/ 376 h 376"/>
                  <a:gd name="T2" fmla="*/ 0 w 451"/>
                  <a:gd name="T3" fmla="*/ 221 h 376"/>
                  <a:gd name="T4" fmla="*/ 96 w 451"/>
                  <a:gd name="T5" fmla="*/ 0 h 376"/>
                  <a:gd name="T6" fmla="*/ 451 w 451"/>
                  <a:gd name="T7" fmla="*/ 154 h 376"/>
                  <a:gd name="T8" fmla="*/ 354 w 451"/>
                  <a:gd name="T9" fmla="*/ 376 h 376"/>
                </a:gdLst>
                <a:ahLst/>
                <a:cxnLst>
                  <a:cxn ang="0">
                    <a:pos x="T0" y="T1"/>
                  </a:cxn>
                  <a:cxn ang="0">
                    <a:pos x="T2" y="T3"/>
                  </a:cxn>
                  <a:cxn ang="0">
                    <a:pos x="T4" y="T5"/>
                  </a:cxn>
                  <a:cxn ang="0">
                    <a:pos x="T6" y="T7"/>
                  </a:cxn>
                  <a:cxn ang="0">
                    <a:pos x="T8" y="T9"/>
                  </a:cxn>
                </a:cxnLst>
                <a:rect l="0" t="0" r="r" b="b"/>
                <a:pathLst>
                  <a:path w="451" h="376">
                    <a:moveTo>
                      <a:pt x="354" y="376"/>
                    </a:moveTo>
                    <a:lnTo>
                      <a:pt x="0" y="221"/>
                    </a:lnTo>
                    <a:lnTo>
                      <a:pt x="96" y="0"/>
                    </a:lnTo>
                    <a:lnTo>
                      <a:pt x="451" y="154"/>
                    </a:lnTo>
                    <a:lnTo>
                      <a:pt x="354" y="376"/>
                    </a:lnTo>
                    <a:close/>
                  </a:path>
                </a:pathLst>
              </a:custGeom>
              <a:solidFill>
                <a:schemeClr val="accent3"/>
              </a:solidFill>
              <a:ln>
                <a:noFill/>
              </a:ln>
            </p:spPr>
            <p:txBody>
              <a:bodyPr anchor="ctr"/>
              <a:lstStyle/>
              <a:p>
                <a:pPr algn="ctr"/>
                <a:endParaRPr/>
              </a:p>
            </p:txBody>
          </p:sp>
          <p:sp>
            <p:nvSpPr>
              <p:cNvPr id="27" name="ïṥḷíḓê">
                <a:extLst>
                  <a:ext uri="{FF2B5EF4-FFF2-40B4-BE49-F238E27FC236}">
                    <a16:creationId xmlns:a16="http://schemas.microsoft.com/office/drawing/2014/main" id="{5D0D7900-D663-483C-ABE7-8783621761AF}"/>
                  </a:ext>
                </a:extLst>
              </p:cNvPr>
              <p:cNvSpPr/>
              <p:nvPr/>
            </p:nvSpPr>
            <p:spPr bwMode="auto">
              <a:xfrm>
                <a:off x="7685087" y="4938713"/>
                <a:ext cx="687388" cy="534988"/>
              </a:xfrm>
              <a:custGeom>
                <a:avLst/>
                <a:gdLst>
                  <a:gd name="T0" fmla="*/ 354 w 433"/>
                  <a:gd name="T1" fmla="*/ 337 h 337"/>
                  <a:gd name="T2" fmla="*/ 0 w 433"/>
                  <a:gd name="T3" fmla="*/ 182 h 337"/>
                  <a:gd name="T4" fmla="*/ 78 w 433"/>
                  <a:gd name="T5" fmla="*/ 0 h 337"/>
                  <a:gd name="T6" fmla="*/ 433 w 433"/>
                  <a:gd name="T7" fmla="*/ 155 h 337"/>
                  <a:gd name="T8" fmla="*/ 354 w 433"/>
                  <a:gd name="T9" fmla="*/ 337 h 337"/>
                </a:gdLst>
                <a:ahLst/>
                <a:cxnLst>
                  <a:cxn ang="0">
                    <a:pos x="T0" y="T1"/>
                  </a:cxn>
                  <a:cxn ang="0">
                    <a:pos x="T2" y="T3"/>
                  </a:cxn>
                  <a:cxn ang="0">
                    <a:pos x="T4" y="T5"/>
                  </a:cxn>
                  <a:cxn ang="0">
                    <a:pos x="T6" y="T7"/>
                  </a:cxn>
                  <a:cxn ang="0">
                    <a:pos x="T8" y="T9"/>
                  </a:cxn>
                </a:cxnLst>
                <a:rect l="0" t="0" r="r" b="b"/>
                <a:pathLst>
                  <a:path w="433" h="337">
                    <a:moveTo>
                      <a:pt x="354" y="337"/>
                    </a:moveTo>
                    <a:lnTo>
                      <a:pt x="0" y="182"/>
                    </a:lnTo>
                    <a:lnTo>
                      <a:pt x="78" y="0"/>
                    </a:lnTo>
                    <a:lnTo>
                      <a:pt x="433" y="155"/>
                    </a:lnTo>
                    <a:lnTo>
                      <a:pt x="354" y="337"/>
                    </a:lnTo>
                    <a:close/>
                  </a:path>
                </a:pathLst>
              </a:custGeom>
              <a:solidFill>
                <a:schemeClr val="accent4"/>
              </a:solidFill>
              <a:ln>
                <a:noFill/>
              </a:ln>
            </p:spPr>
            <p:txBody>
              <a:bodyPr anchor="ctr"/>
              <a:lstStyle/>
              <a:p>
                <a:pPr algn="ctr"/>
                <a:endParaRPr/>
              </a:p>
            </p:txBody>
          </p:sp>
          <p:sp>
            <p:nvSpPr>
              <p:cNvPr id="28" name="îṧḷïḑè">
                <a:extLst>
                  <a:ext uri="{FF2B5EF4-FFF2-40B4-BE49-F238E27FC236}">
                    <a16:creationId xmlns:a16="http://schemas.microsoft.com/office/drawing/2014/main" id="{B22F11EF-6A56-4323-869D-0B5F26152207}"/>
                  </a:ext>
                </a:extLst>
              </p:cNvPr>
              <p:cNvSpPr/>
              <p:nvPr/>
            </p:nvSpPr>
            <p:spPr bwMode="auto">
              <a:xfrm>
                <a:off x="7910512" y="4668838"/>
                <a:ext cx="581025" cy="285750"/>
              </a:xfrm>
              <a:custGeom>
                <a:avLst/>
                <a:gdLst>
                  <a:gd name="T0" fmla="*/ 355 w 366"/>
                  <a:gd name="T1" fmla="*/ 180 h 180"/>
                  <a:gd name="T2" fmla="*/ 0 w 366"/>
                  <a:gd name="T3" fmla="*/ 25 h 180"/>
                  <a:gd name="T4" fmla="*/ 11 w 366"/>
                  <a:gd name="T5" fmla="*/ 0 h 180"/>
                  <a:gd name="T6" fmla="*/ 366 w 366"/>
                  <a:gd name="T7" fmla="*/ 154 h 180"/>
                  <a:gd name="T8" fmla="*/ 355 w 366"/>
                  <a:gd name="T9" fmla="*/ 180 h 180"/>
                </a:gdLst>
                <a:ahLst/>
                <a:cxnLst>
                  <a:cxn ang="0">
                    <a:pos x="T0" y="T1"/>
                  </a:cxn>
                  <a:cxn ang="0">
                    <a:pos x="T2" y="T3"/>
                  </a:cxn>
                  <a:cxn ang="0">
                    <a:pos x="T4" y="T5"/>
                  </a:cxn>
                  <a:cxn ang="0">
                    <a:pos x="T6" y="T7"/>
                  </a:cxn>
                  <a:cxn ang="0">
                    <a:pos x="T8" y="T9"/>
                  </a:cxn>
                </a:cxnLst>
                <a:rect l="0" t="0" r="r" b="b"/>
                <a:pathLst>
                  <a:path w="366" h="180">
                    <a:moveTo>
                      <a:pt x="355" y="180"/>
                    </a:moveTo>
                    <a:lnTo>
                      <a:pt x="0" y="25"/>
                    </a:lnTo>
                    <a:lnTo>
                      <a:pt x="11" y="0"/>
                    </a:lnTo>
                    <a:lnTo>
                      <a:pt x="366" y="154"/>
                    </a:lnTo>
                    <a:lnTo>
                      <a:pt x="355" y="180"/>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î$ḷïḑè">
                <a:extLst>
                  <a:ext uri="{FF2B5EF4-FFF2-40B4-BE49-F238E27FC236}">
                    <a16:creationId xmlns:a16="http://schemas.microsoft.com/office/drawing/2014/main" id="{7CF1302A-A8C9-473F-8636-814BC5F3DED2}"/>
                  </a:ext>
                </a:extLst>
              </p:cNvPr>
              <p:cNvSpPr/>
              <p:nvPr/>
            </p:nvSpPr>
            <p:spPr bwMode="auto">
              <a:xfrm>
                <a:off x="7891462" y="4729163"/>
                <a:ext cx="403225" cy="192088"/>
              </a:xfrm>
              <a:custGeom>
                <a:avLst/>
                <a:gdLst>
                  <a:gd name="T0" fmla="*/ 249 w 254"/>
                  <a:gd name="T1" fmla="*/ 121 h 121"/>
                  <a:gd name="T2" fmla="*/ 0 w 254"/>
                  <a:gd name="T3" fmla="*/ 13 h 121"/>
                  <a:gd name="T4" fmla="*/ 7 w 254"/>
                  <a:gd name="T5" fmla="*/ 0 h 121"/>
                  <a:gd name="T6" fmla="*/ 254 w 254"/>
                  <a:gd name="T7" fmla="*/ 108 h 121"/>
                  <a:gd name="T8" fmla="*/ 249 w 254"/>
                  <a:gd name="T9" fmla="*/ 121 h 121"/>
                </a:gdLst>
                <a:ahLst/>
                <a:cxnLst>
                  <a:cxn ang="0">
                    <a:pos x="T0" y="T1"/>
                  </a:cxn>
                  <a:cxn ang="0">
                    <a:pos x="T2" y="T3"/>
                  </a:cxn>
                  <a:cxn ang="0">
                    <a:pos x="T4" y="T5"/>
                  </a:cxn>
                  <a:cxn ang="0">
                    <a:pos x="T6" y="T7"/>
                  </a:cxn>
                  <a:cxn ang="0">
                    <a:pos x="T8" y="T9"/>
                  </a:cxn>
                </a:cxnLst>
                <a:rect l="0" t="0" r="r" b="b"/>
                <a:pathLst>
                  <a:path w="254" h="121">
                    <a:moveTo>
                      <a:pt x="249" y="121"/>
                    </a:moveTo>
                    <a:lnTo>
                      <a:pt x="0" y="13"/>
                    </a:lnTo>
                    <a:lnTo>
                      <a:pt x="7" y="0"/>
                    </a:lnTo>
                    <a:lnTo>
                      <a:pt x="254" y="108"/>
                    </a:lnTo>
                    <a:lnTo>
                      <a:pt x="249" y="121"/>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ïśḷidè">
                <a:extLst>
                  <a:ext uri="{FF2B5EF4-FFF2-40B4-BE49-F238E27FC236}">
                    <a16:creationId xmlns:a16="http://schemas.microsoft.com/office/drawing/2014/main" id="{011FE1D7-A25D-4176-BA16-99DBC8907AF5}"/>
                  </a:ext>
                </a:extLst>
              </p:cNvPr>
              <p:cNvSpPr/>
              <p:nvPr/>
            </p:nvSpPr>
            <p:spPr bwMode="auto">
              <a:xfrm>
                <a:off x="7877175" y="4767263"/>
                <a:ext cx="450850" cy="212725"/>
              </a:xfrm>
              <a:custGeom>
                <a:avLst/>
                <a:gdLst>
                  <a:gd name="T0" fmla="*/ 277 w 284"/>
                  <a:gd name="T1" fmla="*/ 134 h 134"/>
                  <a:gd name="T2" fmla="*/ 0 w 284"/>
                  <a:gd name="T3" fmla="*/ 13 h 134"/>
                  <a:gd name="T4" fmla="*/ 5 w 284"/>
                  <a:gd name="T5" fmla="*/ 0 h 134"/>
                  <a:gd name="T6" fmla="*/ 284 w 284"/>
                  <a:gd name="T7" fmla="*/ 123 h 134"/>
                  <a:gd name="T8" fmla="*/ 277 w 284"/>
                  <a:gd name="T9" fmla="*/ 134 h 134"/>
                </a:gdLst>
                <a:ahLst/>
                <a:cxnLst>
                  <a:cxn ang="0">
                    <a:pos x="T0" y="T1"/>
                  </a:cxn>
                  <a:cxn ang="0">
                    <a:pos x="T2" y="T3"/>
                  </a:cxn>
                  <a:cxn ang="0">
                    <a:pos x="T4" y="T5"/>
                  </a:cxn>
                  <a:cxn ang="0">
                    <a:pos x="T6" y="T7"/>
                  </a:cxn>
                  <a:cxn ang="0">
                    <a:pos x="T8" y="T9"/>
                  </a:cxn>
                </a:cxnLst>
                <a:rect l="0" t="0" r="r" b="b"/>
                <a:pathLst>
                  <a:path w="284" h="134">
                    <a:moveTo>
                      <a:pt x="277" y="134"/>
                    </a:moveTo>
                    <a:lnTo>
                      <a:pt x="0" y="13"/>
                    </a:lnTo>
                    <a:lnTo>
                      <a:pt x="5" y="0"/>
                    </a:lnTo>
                    <a:lnTo>
                      <a:pt x="284" y="123"/>
                    </a:lnTo>
                    <a:lnTo>
                      <a:pt x="277" y="134"/>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ïṧḻíḓe">
                <a:extLst>
                  <a:ext uri="{FF2B5EF4-FFF2-40B4-BE49-F238E27FC236}">
                    <a16:creationId xmlns:a16="http://schemas.microsoft.com/office/drawing/2014/main" id="{02E93115-2A96-42C9-B0A8-2CC47BCE85EB}"/>
                  </a:ext>
                </a:extLst>
              </p:cNvPr>
              <p:cNvSpPr/>
              <p:nvPr/>
            </p:nvSpPr>
            <p:spPr bwMode="auto">
              <a:xfrm>
                <a:off x="7848600" y="4830763"/>
                <a:ext cx="401638" cy="188913"/>
              </a:xfrm>
              <a:custGeom>
                <a:avLst/>
                <a:gdLst>
                  <a:gd name="T0" fmla="*/ 248 w 253"/>
                  <a:gd name="T1" fmla="*/ 119 h 119"/>
                  <a:gd name="T2" fmla="*/ 0 w 253"/>
                  <a:gd name="T3" fmla="*/ 11 h 119"/>
                  <a:gd name="T4" fmla="*/ 6 w 253"/>
                  <a:gd name="T5" fmla="*/ 0 h 119"/>
                  <a:gd name="T6" fmla="*/ 253 w 253"/>
                  <a:gd name="T7" fmla="*/ 107 h 119"/>
                  <a:gd name="T8" fmla="*/ 248 w 253"/>
                  <a:gd name="T9" fmla="*/ 119 h 119"/>
                </a:gdLst>
                <a:ahLst/>
                <a:cxnLst>
                  <a:cxn ang="0">
                    <a:pos x="T0" y="T1"/>
                  </a:cxn>
                  <a:cxn ang="0">
                    <a:pos x="T2" y="T3"/>
                  </a:cxn>
                  <a:cxn ang="0">
                    <a:pos x="T4" y="T5"/>
                  </a:cxn>
                  <a:cxn ang="0">
                    <a:pos x="T6" y="T7"/>
                  </a:cxn>
                  <a:cxn ang="0">
                    <a:pos x="T8" y="T9"/>
                  </a:cxn>
                </a:cxnLst>
                <a:rect l="0" t="0" r="r" b="b"/>
                <a:pathLst>
                  <a:path w="253" h="119">
                    <a:moveTo>
                      <a:pt x="248" y="119"/>
                    </a:moveTo>
                    <a:lnTo>
                      <a:pt x="0" y="11"/>
                    </a:lnTo>
                    <a:lnTo>
                      <a:pt x="6" y="0"/>
                    </a:lnTo>
                    <a:lnTo>
                      <a:pt x="253" y="107"/>
                    </a:lnTo>
                    <a:lnTo>
                      <a:pt x="248" y="119"/>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í$ḻïďe">
                <a:extLst>
                  <a:ext uri="{FF2B5EF4-FFF2-40B4-BE49-F238E27FC236}">
                    <a16:creationId xmlns:a16="http://schemas.microsoft.com/office/drawing/2014/main" id="{9954A385-A05A-4C5C-9BCD-B47B0F8B9ADD}"/>
                  </a:ext>
                </a:extLst>
              </p:cNvPr>
              <p:cNvSpPr/>
              <p:nvPr/>
            </p:nvSpPr>
            <p:spPr bwMode="auto">
              <a:xfrm>
                <a:off x="7835900" y="4868863"/>
                <a:ext cx="557213" cy="252413"/>
              </a:xfrm>
              <a:custGeom>
                <a:avLst/>
                <a:gdLst>
                  <a:gd name="T0" fmla="*/ 349 w 351"/>
                  <a:gd name="T1" fmla="*/ 159 h 159"/>
                  <a:gd name="T2" fmla="*/ 0 w 351"/>
                  <a:gd name="T3" fmla="*/ 7 h 159"/>
                  <a:gd name="T4" fmla="*/ 3 w 351"/>
                  <a:gd name="T5" fmla="*/ 0 h 159"/>
                  <a:gd name="T6" fmla="*/ 351 w 351"/>
                  <a:gd name="T7" fmla="*/ 152 h 159"/>
                  <a:gd name="T8" fmla="*/ 349 w 351"/>
                  <a:gd name="T9" fmla="*/ 159 h 159"/>
                </a:gdLst>
                <a:ahLst/>
                <a:cxnLst>
                  <a:cxn ang="0">
                    <a:pos x="T0" y="T1"/>
                  </a:cxn>
                  <a:cxn ang="0">
                    <a:pos x="T2" y="T3"/>
                  </a:cxn>
                  <a:cxn ang="0">
                    <a:pos x="T4" y="T5"/>
                  </a:cxn>
                  <a:cxn ang="0">
                    <a:pos x="T6" y="T7"/>
                  </a:cxn>
                  <a:cxn ang="0">
                    <a:pos x="T8" y="T9"/>
                  </a:cxn>
                </a:cxnLst>
                <a:rect l="0" t="0" r="r" b="b"/>
                <a:pathLst>
                  <a:path w="351" h="159">
                    <a:moveTo>
                      <a:pt x="349" y="159"/>
                    </a:moveTo>
                    <a:lnTo>
                      <a:pt x="0" y="7"/>
                    </a:lnTo>
                    <a:lnTo>
                      <a:pt x="3" y="0"/>
                    </a:lnTo>
                    <a:lnTo>
                      <a:pt x="351" y="152"/>
                    </a:lnTo>
                    <a:lnTo>
                      <a:pt x="349" y="159"/>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ïšļide">
                <a:extLst>
                  <a:ext uri="{FF2B5EF4-FFF2-40B4-BE49-F238E27FC236}">
                    <a16:creationId xmlns:a16="http://schemas.microsoft.com/office/drawing/2014/main" id="{A019539F-9354-4CC1-8E84-D6A486938B60}"/>
                  </a:ext>
                </a:extLst>
              </p:cNvPr>
              <p:cNvSpPr/>
              <p:nvPr/>
            </p:nvSpPr>
            <p:spPr bwMode="auto">
              <a:xfrm>
                <a:off x="8561387" y="4557713"/>
                <a:ext cx="708025" cy="601663"/>
              </a:xfrm>
              <a:custGeom>
                <a:avLst/>
                <a:gdLst>
                  <a:gd name="T0" fmla="*/ 348 w 446"/>
                  <a:gd name="T1" fmla="*/ 379 h 379"/>
                  <a:gd name="T2" fmla="*/ 0 w 446"/>
                  <a:gd name="T3" fmla="*/ 229 h 379"/>
                  <a:gd name="T4" fmla="*/ 98 w 446"/>
                  <a:gd name="T5" fmla="*/ 0 h 379"/>
                  <a:gd name="T6" fmla="*/ 446 w 446"/>
                  <a:gd name="T7" fmla="*/ 152 h 379"/>
                  <a:gd name="T8" fmla="*/ 348 w 446"/>
                  <a:gd name="T9" fmla="*/ 379 h 379"/>
                </a:gdLst>
                <a:ahLst/>
                <a:cxnLst>
                  <a:cxn ang="0">
                    <a:pos x="T0" y="T1"/>
                  </a:cxn>
                  <a:cxn ang="0">
                    <a:pos x="T2" y="T3"/>
                  </a:cxn>
                  <a:cxn ang="0">
                    <a:pos x="T4" y="T5"/>
                  </a:cxn>
                  <a:cxn ang="0">
                    <a:pos x="T6" y="T7"/>
                  </a:cxn>
                  <a:cxn ang="0">
                    <a:pos x="T8" y="T9"/>
                  </a:cxn>
                </a:cxnLst>
                <a:rect l="0" t="0" r="r" b="b"/>
                <a:pathLst>
                  <a:path w="446" h="379">
                    <a:moveTo>
                      <a:pt x="348" y="379"/>
                    </a:moveTo>
                    <a:lnTo>
                      <a:pt x="0" y="229"/>
                    </a:lnTo>
                    <a:lnTo>
                      <a:pt x="98" y="0"/>
                    </a:lnTo>
                    <a:lnTo>
                      <a:pt x="446" y="152"/>
                    </a:lnTo>
                    <a:lnTo>
                      <a:pt x="348" y="379"/>
                    </a:lnTo>
                    <a:close/>
                  </a:path>
                </a:pathLst>
              </a:custGeom>
              <a:solidFill>
                <a:schemeClr val="accent2"/>
              </a:solidFill>
              <a:ln>
                <a:noFill/>
              </a:ln>
            </p:spPr>
            <p:txBody>
              <a:bodyPr anchor="ctr"/>
              <a:lstStyle/>
              <a:p>
                <a:pPr algn="ctr"/>
                <a:endParaRPr/>
              </a:p>
            </p:txBody>
          </p:sp>
          <p:sp>
            <p:nvSpPr>
              <p:cNvPr id="34" name="îṡľïdê">
                <a:extLst>
                  <a:ext uri="{FF2B5EF4-FFF2-40B4-BE49-F238E27FC236}">
                    <a16:creationId xmlns:a16="http://schemas.microsoft.com/office/drawing/2014/main" id="{57691B7F-3C40-4DF1-A704-332E39DADD1C}"/>
                  </a:ext>
                </a:extLst>
              </p:cNvPr>
              <p:cNvSpPr/>
              <p:nvPr/>
            </p:nvSpPr>
            <p:spPr bwMode="auto">
              <a:xfrm>
                <a:off x="8507412" y="5008563"/>
                <a:ext cx="495300" cy="241300"/>
              </a:xfrm>
              <a:custGeom>
                <a:avLst/>
                <a:gdLst>
                  <a:gd name="T0" fmla="*/ 304 w 312"/>
                  <a:gd name="T1" fmla="*/ 152 h 152"/>
                  <a:gd name="T2" fmla="*/ 0 w 312"/>
                  <a:gd name="T3" fmla="*/ 20 h 152"/>
                  <a:gd name="T4" fmla="*/ 8 w 312"/>
                  <a:gd name="T5" fmla="*/ 0 h 152"/>
                  <a:gd name="T6" fmla="*/ 312 w 312"/>
                  <a:gd name="T7" fmla="*/ 133 h 152"/>
                  <a:gd name="T8" fmla="*/ 304 w 312"/>
                  <a:gd name="T9" fmla="*/ 152 h 152"/>
                </a:gdLst>
                <a:ahLst/>
                <a:cxnLst>
                  <a:cxn ang="0">
                    <a:pos x="T0" y="T1"/>
                  </a:cxn>
                  <a:cxn ang="0">
                    <a:pos x="T2" y="T3"/>
                  </a:cxn>
                  <a:cxn ang="0">
                    <a:pos x="T4" y="T5"/>
                  </a:cxn>
                  <a:cxn ang="0">
                    <a:pos x="T6" y="T7"/>
                  </a:cxn>
                  <a:cxn ang="0">
                    <a:pos x="T8" y="T9"/>
                  </a:cxn>
                </a:cxnLst>
                <a:rect l="0" t="0" r="r" b="b"/>
                <a:pathLst>
                  <a:path w="312" h="152">
                    <a:moveTo>
                      <a:pt x="304" y="152"/>
                    </a:moveTo>
                    <a:lnTo>
                      <a:pt x="0" y="20"/>
                    </a:lnTo>
                    <a:lnTo>
                      <a:pt x="8" y="0"/>
                    </a:lnTo>
                    <a:lnTo>
                      <a:pt x="312" y="133"/>
                    </a:lnTo>
                    <a:lnTo>
                      <a:pt x="304" y="152"/>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íṣļïdè">
                <a:extLst>
                  <a:ext uri="{FF2B5EF4-FFF2-40B4-BE49-F238E27FC236}">
                    <a16:creationId xmlns:a16="http://schemas.microsoft.com/office/drawing/2014/main" id="{AB2559CC-3361-46BD-9D0C-E15B4BD83F4A}"/>
                  </a:ext>
                </a:extLst>
              </p:cNvPr>
              <p:cNvSpPr/>
              <p:nvPr/>
            </p:nvSpPr>
            <p:spPr bwMode="auto">
              <a:xfrm>
                <a:off x="8494712" y="5049838"/>
                <a:ext cx="390525" cy="187325"/>
              </a:xfrm>
              <a:custGeom>
                <a:avLst/>
                <a:gdLst>
                  <a:gd name="T0" fmla="*/ 240 w 246"/>
                  <a:gd name="T1" fmla="*/ 118 h 118"/>
                  <a:gd name="T2" fmla="*/ 0 w 246"/>
                  <a:gd name="T3" fmla="*/ 14 h 118"/>
                  <a:gd name="T4" fmla="*/ 6 w 246"/>
                  <a:gd name="T5" fmla="*/ 0 h 118"/>
                  <a:gd name="T6" fmla="*/ 246 w 246"/>
                  <a:gd name="T7" fmla="*/ 105 h 118"/>
                  <a:gd name="T8" fmla="*/ 240 w 246"/>
                  <a:gd name="T9" fmla="*/ 118 h 118"/>
                </a:gdLst>
                <a:ahLst/>
                <a:cxnLst>
                  <a:cxn ang="0">
                    <a:pos x="T0" y="T1"/>
                  </a:cxn>
                  <a:cxn ang="0">
                    <a:pos x="T2" y="T3"/>
                  </a:cxn>
                  <a:cxn ang="0">
                    <a:pos x="T4" y="T5"/>
                  </a:cxn>
                  <a:cxn ang="0">
                    <a:pos x="T6" y="T7"/>
                  </a:cxn>
                  <a:cxn ang="0">
                    <a:pos x="T8" y="T9"/>
                  </a:cxn>
                </a:cxnLst>
                <a:rect l="0" t="0" r="r" b="b"/>
                <a:pathLst>
                  <a:path w="246" h="118">
                    <a:moveTo>
                      <a:pt x="240" y="118"/>
                    </a:moveTo>
                    <a:lnTo>
                      <a:pt x="0" y="14"/>
                    </a:lnTo>
                    <a:lnTo>
                      <a:pt x="6" y="0"/>
                    </a:lnTo>
                    <a:lnTo>
                      <a:pt x="246" y="105"/>
                    </a:lnTo>
                    <a:lnTo>
                      <a:pt x="240" y="118"/>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íṥľíḑê">
                <a:extLst>
                  <a:ext uri="{FF2B5EF4-FFF2-40B4-BE49-F238E27FC236}">
                    <a16:creationId xmlns:a16="http://schemas.microsoft.com/office/drawing/2014/main" id="{19F6C6C0-686E-4684-8FEB-9D425386F08B}"/>
                  </a:ext>
                </a:extLst>
              </p:cNvPr>
              <p:cNvSpPr/>
              <p:nvPr/>
            </p:nvSpPr>
            <p:spPr bwMode="auto">
              <a:xfrm>
                <a:off x="8531225" y="4970463"/>
                <a:ext cx="560388" cy="258763"/>
              </a:xfrm>
              <a:custGeom>
                <a:avLst/>
                <a:gdLst>
                  <a:gd name="T0" fmla="*/ 348 w 353"/>
                  <a:gd name="T1" fmla="*/ 163 h 163"/>
                  <a:gd name="T2" fmla="*/ 0 w 353"/>
                  <a:gd name="T3" fmla="*/ 13 h 163"/>
                  <a:gd name="T4" fmla="*/ 4 w 353"/>
                  <a:gd name="T5" fmla="*/ 0 h 163"/>
                  <a:gd name="T6" fmla="*/ 353 w 353"/>
                  <a:gd name="T7" fmla="*/ 152 h 163"/>
                  <a:gd name="T8" fmla="*/ 348 w 353"/>
                  <a:gd name="T9" fmla="*/ 163 h 163"/>
                </a:gdLst>
                <a:ahLst/>
                <a:cxnLst>
                  <a:cxn ang="0">
                    <a:pos x="T0" y="T1"/>
                  </a:cxn>
                  <a:cxn ang="0">
                    <a:pos x="T2" y="T3"/>
                  </a:cxn>
                  <a:cxn ang="0">
                    <a:pos x="T4" y="T5"/>
                  </a:cxn>
                  <a:cxn ang="0">
                    <a:pos x="T6" y="T7"/>
                  </a:cxn>
                  <a:cxn ang="0">
                    <a:pos x="T8" y="T9"/>
                  </a:cxn>
                </a:cxnLst>
                <a:rect l="0" t="0" r="r" b="b"/>
                <a:pathLst>
                  <a:path w="353" h="163">
                    <a:moveTo>
                      <a:pt x="348" y="163"/>
                    </a:moveTo>
                    <a:lnTo>
                      <a:pt x="0" y="13"/>
                    </a:lnTo>
                    <a:lnTo>
                      <a:pt x="4" y="0"/>
                    </a:lnTo>
                    <a:lnTo>
                      <a:pt x="353" y="152"/>
                    </a:lnTo>
                    <a:lnTo>
                      <a:pt x="348" y="163"/>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ïś1îḍè">
                <a:extLst>
                  <a:ext uri="{FF2B5EF4-FFF2-40B4-BE49-F238E27FC236}">
                    <a16:creationId xmlns:a16="http://schemas.microsoft.com/office/drawing/2014/main" id="{01728FAA-6B01-41D4-AD0C-5739C2CA9DC4}"/>
                  </a:ext>
                </a:extLst>
              </p:cNvPr>
              <p:cNvSpPr/>
              <p:nvPr/>
            </p:nvSpPr>
            <p:spPr bwMode="auto">
              <a:xfrm>
                <a:off x="8462962" y="5121275"/>
                <a:ext cx="392113" cy="185738"/>
              </a:xfrm>
              <a:custGeom>
                <a:avLst/>
                <a:gdLst>
                  <a:gd name="T0" fmla="*/ 242 w 247"/>
                  <a:gd name="T1" fmla="*/ 117 h 117"/>
                  <a:gd name="T2" fmla="*/ 0 w 247"/>
                  <a:gd name="T3" fmla="*/ 13 h 117"/>
                  <a:gd name="T4" fmla="*/ 7 w 247"/>
                  <a:gd name="T5" fmla="*/ 0 h 117"/>
                  <a:gd name="T6" fmla="*/ 247 w 247"/>
                  <a:gd name="T7" fmla="*/ 104 h 117"/>
                  <a:gd name="T8" fmla="*/ 242 w 247"/>
                  <a:gd name="T9" fmla="*/ 117 h 117"/>
                </a:gdLst>
                <a:ahLst/>
                <a:cxnLst>
                  <a:cxn ang="0">
                    <a:pos x="T0" y="T1"/>
                  </a:cxn>
                  <a:cxn ang="0">
                    <a:pos x="T2" y="T3"/>
                  </a:cxn>
                  <a:cxn ang="0">
                    <a:pos x="T4" y="T5"/>
                  </a:cxn>
                  <a:cxn ang="0">
                    <a:pos x="T6" y="T7"/>
                  </a:cxn>
                  <a:cxn ang="0">
                    <a:pos x="T8" y="T9"/>
                  </a:cxn>
                </a:cxnLst>
                <a:rect l="0" t="0" r="r" b="b"/>
                <a:pathLst>
                  <a:path w="247" h="117">
                    <a:moveTo>
                      <a:pt x="242" y="117"/>
                    </a:moveTo>
                    <a:lnTo>
                      <a:pt x="0" y="13"/>
                    </a:lnTo>
                    <a:lnTo>
                      <a:pt x="7" y="0"/>
                    </a:lnTo>
                    <a:lnTo>
                      <a:pt x="247" y="104"/>
                    </a:lnTo>
                    <a:lnTo>
                      <a:pt x="242" y="117"/>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íŝlîďê">
                <a:extLst>
                  <a:ext uri="{FF2B5EF4-FFF2-40B4-BE49-F238E27FC236}">
                    <a16:creationId xmlns:a16="http://schemas.microsoft.com/office/drawing/2014/main" id="{5FC68656-DA6E-48C3-A719-BF99FB857C81}"/>
                  </a:ext>
                </a:extLst>
              </p:cNvPr>
              <p:cNvSpPr/>
              <p:nvPr/>
            </p:nvSpPr>
            <p:spPr bwMode="auto">
              <a:xfrm>
                <a:off x="8455025" y="5151438"/>
                <a:ext cx="547688" cy="246063"/>
              </a:xfrm>
              <a:custGeom>
                <a:avLst/>
                <a:gdLst>
                  <a:gd name="T0" fmla="*/ 342 w 345"/>
                  <a:gd name="T1" fmla="*/ 155 h 155"/>
                  <a:gd name="T2" fmla="*/ 0 w 345"/>
                  <a:gd name="T3" fmla="*/ 7 h 155"/>
                  <a:gd name="T4" fmla="*/ 3 w 345"/>
                  <a:gd name="T5" fmla="*/ 0 h 155"/>
                  <a:gd name="T6" fmla="*/ 345 w 345"/>
                  <a:gd name="T7" fmla="*/ 149 h 155"/>
                  <a:gd name="T8" fmla="*/ 342 w 345"/>
                  <a:gd name="T9" fmla="*/ 155 h 155"/>
                </a:gdLst>
                <a:ahLst/>
                <a:cxnLst>
                  <a:cxn ang="0">
                    <a:pos x="T0" y="T1"/>
                  </a:cxn>
                  <a:cxn ang="0">
                    <a:pos x="T2" y="T3"/>
                  </a:cxn>
                  <a:cxn ang="0">
                    <a:pos x="T4" y="T5"/>
                  </a:cxn>
                  <a:cxn ang="0">
                    <a:pos x="T6" y="T7"/>
                  </a:cxn>
                  <a:cxn ang="0">
                    <a:pos x="T8" y="T9"/>
                  </a:cxn>
                </a:cxnLst>
                <a:rect l="0" t="0" r="r" b="b"/>
                <a:pathLst>
                  <a:path w="345" h="155">
                    <a:moveTo>
                      <a:pt x="342" y="155"/>
                    </a:moveTo>
                    <a:lnTo>
                      <a:pt x="0" y="7"/>
                    </a:lnTo>
                    <a:lnTo>
                      <a:pt x="3" y="0"/>
                    </a:lnTo>
                    <a:lnTo>
                      <a:pt x="345" y="149"/>
                    </a:lnTo>
                    <a:lnTo>
                      <a:pt x="342" y="155"/>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ïṧlïḓê">
                <a:extLst>
                  <a:ext uri="{FF2B5EF4-FFF2-40B4-BE49-F238E27FC236}">
                    <a16:creationId xmlns:a16="http://schemas.microsoft.com/office/drawing/2014/main" id="{19410F7C-3F4C-4CE8-99A6-429CB5CF2312}"/>
                  </a:ext>
                </a:extLst>
              </p:cNvPr>
              <p:cNvSpPr/>
              <p:nvPr/>
            </p:nvSpPr>
            <p:spPr bwMode="auto">
              <a:xfrm>
                <a:off x="8405812" y="5221288"/>
                <a:ext cx="565150" cy="285750"/>
              </a:xfrm>
              <a:custGeom>
                <a:avLst/>
                <a:gdLst>
                  <a:gd name="T0" fmla="*/ 343 w 356"/>
                  <a:gd name="T1" fmla="*/ 180 h 180"/>
                  <a:gd name="T2" fmla="*/ 0 w 356"/>
                  <a:gd name="T3" fmla="*/ 31 h 180"/>
                  <a:gd name="T4" fmla="*/ 15 w 356"/>
                  <a:gd name="T5" fmla="*/ 0 h 180"/>
                  <a:gd name="T6" fmla="*/ 356 w 356"/>
                  <a:gd name="T7" fmla="*/ 149 h 180"/>
                  <a:gd name="T8" fmla="*/ 343 w 356"/>
                  <a:gd name="T9" fmla="*/ 180 h 180"/>
                </a:gdLst>
                <a:ahLst/>
                <a:cxnLst>
                  <a:cxn ang="0">
                    <a:pos x="T0" y="T1"/>
                  </a:cxn>
                  <a:cxn ang="0">
                    <a:pos x="T2" y="T3"/>
                  </a:cxn>
                  <a:cxn ang="0">
                    <a:pos x="T4" y="T5"/>
                  </a:cxn>
                  <a:cxn ang="0">
                    <a:pos x="T6" y="T7"/>
                  </a:cxn>
                  <a:cxn ang="0">
                    <a:pos x="T8" y="T9"/>
                  </a:cxn>
                </a:cxnLst>
                <a:rect l="0" t="0" r="r" b="b"/>
                <a:pathLst>
                  <a:path w="356" h="180">
                    <a:moveTo>
                      <a:pt x="343" y="180"/>
                    </a:moveTo>
                    <a:lnTo>
                      <a:pt x="0" y="31"/>
                    </a:lnTo>
                    <a:lnTo>
                      <a:pt x="15" y="0"/>
                    </a:lnTo>
                    <a:lnTo>
                      <a:pt x="356" y="149"/>
                    </a:lnTo>
                    <a:lnTo>
                      <a:pt x="343" y="180"/>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ïSḷide">
                <a:extLst>
                  <a:ext uri="{FF2B5EF4-FFF2-40B4-BE49-F238E27FC236}">
                    <a16:creationId xmlns:a16="http://schemas.microsoft.com/office/drawing/2014/main" id="{B2C1369F-5397-4C7B-97D9-97F1060A511A}"/>
                  </a:ext>
                </a:extLst>
              </p:cNvPr>
              <p:cNvSpPr/>
              <p:nvPr/>
            </p:nvSpPr>
            <p:spPr bwMode="auto">
              <a:xfrm>
                <a:off x="8396287" y="5278438"/>
                <a:ext cx="382588" cy="166688"/>
              </a:xfrm>
              <a:custGeom>
                <a:avLst/>
                <a:gdLst>
                  <a:gd name="T0" fmla="*/ 241 w 241"/>
                  <a:gd name="T1" fmla="*/ 105 h 105"/>
                  <a:gd name="T2" fmla="*/ 0 w 241"/>
                  <a:gd name="T3" fmla="*/ 0 h 105"/>
                  <a:gd name="T4" fmla="*/ 0 w 241"/>
                  <a:gd name="T5" fmla="*/ 0 h 105"/>
                  <a:gd name="T6" fmla="*/ 241 w 241"/>
                  <a:gd name="T7" fmla="*/ 105 h 105"/>
                  <a:gd name="T8" fmla="*/ 241 w 241"/>
                  <a:gd name="T9" fmla="*/ 105 h 105"/>
                </a:gdLst>
                <a:ahLst/>
                <a:cxnLst>
                  <a:cxn ang="0">
                    <a:pos x="T0" y="T1"/>
                  </a:cxn>
                  <a:cxn ang="0">
                    <a:pos x="T2" y="T3"/>
                  </a:cxn>
                  <a:cxn ang="0">
                    <a:pos x="T4" y="T5"/>
                  </a:cxn>
                  <a:cxn ang="0">
                    <a:pos x="T6" y="T7"/>
                  </a:cxn>
                  <a:cxn ang="0">
                    <a:pos x="T8" y="T9"/>
                  </a:cxn>
                </a:cxnLst>
                <a:rect l="0" t="0" r="r" b="b"/>
                <a:pathLst>
                  <a:path w="241" h="105">
                    <a:moveTo>
                      <a:pt x="241" y="105"/>
                    </a:moveTo>
                    <a:lnTo>
                      <a:pt x="0" y="0"/>
                    </a:lnTo>
                    <a:lnTo>
                      <a:pt x="0" y="0"/>
                    </a:lnTo>
                    <a:lnTo>
                      <a:pt x="241" y="105"/>
                    </a:lnTo>
                    <a:lnTo>
                      <a:pt x="241" y="105"/>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îṩlíḑè">
                <a:extLst>
                  <a:ext uri="{FF2B5EF4-FFF2-40B4-BE49-F238E27FC236}">
                    <a16:creationId xmlns:a16="http://schemas.microsoft.com/office/drawing/2014/main" id="{1ECDDE72-707B-4DE5-B804-38BEADF96C05}"/>
                  </a:ext>
                </a:extLst>
              </p:cNvPr>
              <p:cNvSpPr/>
              <p:nvPr/>
            </p:nvSpPr>
            <p:spPr bwMode="auto">
              <a:xfrm>
                <a:off x="8393112" y="5291138"/>
                <a:ext cx="547688" cy="247650"/>
              </a:xfrm>
              <a:custGeom>
                <a:avLst/>
                <a:gdLst>
                  <a:gd name="T0" fmla="*/ 343 w 345"/>
                  <a:gd name="T1" fmla="*/ 156 h 156"/>
                  <a:gd name="T2" fmla="*/ 0 w 345"/>
                  <a:gd name="T3" fmla="*/ 7 h 156"/>
                  <a:gd name="T4" fmla="*/ 3 w 345"/>
                  <a:gd name="T5" fmla="*/ 0 h 156"/>
                  <a:gd name="T6" fmla="*/ 345 w 345"/>
                  <a:gd name="T7" fmla="*/ 149 h 156"/>
                  <a:gd name="T8" fmla="*/ 343 w 345"/>
                  <a:gd name="T9" fmla="*/ 156 h 156"/>
                </a:gdLst>
                <a:ahLst/>
                <a:cxnLst>
                  <a:cxn ang="0">
                    <a:pos x="T0" y="T1"/>
                  </a:cxn>
                  <a:cxn ang="0">
                    <a:pos x="T2" y="T3"/>
                  </a:cxn>
                  <a:cxn ang="0">
                    <a:pos x="T4" y="T5"/>
                  </a:cxn>
                  <a:cxn ang="0">
                    <a:pos x="T6" y="T7"/>
                  </a:cxn>
                  <a:cxn ang="0">
                    <a:pos x="T8" y="T9"/>
                  </a:cxn>
                </a:cxnLst>
                <a:rect l="0" t="0" r="r" b="b"/>
                <a:pathLst>
                  <a:path w="345" h="156">
                    <a:moveTo>
                      <a:pt x="343" y="156"/>
                    </a:moveTo>
                    <a:lnTo>
                      <a:pt x="0" y="7"/>
                    </a:lnTo>
                    <a:lnTo>
                      <a:pt x="3" y="0"/>
                    </a:lnTo>
                    <a:lnTo>
                      <a:pt x="345" y="149"/>
                    </a:lnTo>
                    <a:lnTo>
                      <a:pt x="343" y="156"/>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îṥlîḋé">
                <a:extLst>
                  <a:ext uri="{FF2B5EF4-FFF2-40B4-BE49-F238E27FC236}">
                    <a16:creationId xmlns:a16="http://schemas.microsoft.com/office/drawing/2014/main" id="{E7EA1FD7-BE08-4D02-82F4-566026DDA8BF}"/>
                  </a:ext>
                </a:extLst>
              </p:cNvPr>
              <p:cNvSpPr/>
              <p:nvPr/>
            </p:nvSpPr>
            <p:spPr bwMode="auto">
              <a:xfrm>
                <a:off x="8328025" y="5432425"/>
                <a:ext cx="493713" cy="228600"/>
              </a:xfrm>
              <a:custGeom>
                <a:avLst/>
                <a:gdLst>
                  <a:gd name="T0" fmla="*/ 304 w 311"/>
                  <a:gd name="T1" fmla="*/ 144 h 144"/>
                  <a:gd name="T2" fmla="*/ 0 w 311"/>
                  <a:gd name="T3" fmla="*/ 11 h 144"/>
                  <a:gd name="T4" fmla="*/ 7 w 311"/>
                  <a:gd name="T5" fmla="*/ 0 h 144"/>
                  <a:gd name="T6" fmla="*/ 311 w 311"/>
                  <a:gd name="T7" fmla="*/ 132 h 144"/>
                  <a:gd name="T8" fmla="*/ 304 w 311"/>
                  <a:gd name="T9" fmla="*/ 144 h 144"/>
                </a:gdLst>
                <a:ahLst/>
                <a:cxnLst>
                  <a:cxn ang="0">
                    <a:pos x="T0" y="T1"/>
                  </a:cxn>
                  <a:cxn ang="0">
                    <a:pos x="T2" y="T3"/>
                  </a:cxn>
                  <a:cxn ang="0">
                    <a:pos x="T4" y="T5"/>
                  </a:cxn>
                  <a:cxn ang="0">
                    <a:pos x="T6" y="T7"/>
                  </a:cxn>
                  <a:cxn ang="0">
                    <a:pos x="T8" y="T9"/>
                  </a:cxn>
                </a:cxnLst>
                <a:rect l="0" t="0" r="r" b="b"/>
                <a:pathLst>
                  <a:path w="311" h="144">
                    <a:moveTo>
                      <a:pt x="304" y="144"/>
                    </a:moveTo>
                    <a:lnTo>
                      <a:pt x="0" y="11"/>
                    </a:lnTo>
                    <a:lnTo>
                      <a:pt x="7" y="0"/>
                    </a:lnTo>
                    <a:lnTo>
                      <a:pt x="311" y="132"/>
                    </a:lnTo>
                    <a:lnTo>
                      <a:pt x="304" y="144"/>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ïšḻiḍè">
                <a:extLst>
                  <a:ext uri="{FF2B5EF4-FFF2-40B4-BE49-F238E27FC236}">
                    <a16:creationId xmlns:a16="http://schemas.microsoft.com/office/drawing/2014/main" id="{2422AD62-F196-453A-9EE6-DD63D50976E0}"/>
                  </a:ext>
                </a:extLst>
              </p:cNvPr>
              <p:cNvSpPr/>
              <p:nvPr/>
            </p:nvSpPr>
            <p:spPr bwMode="auto">
              <a:xfrm>
                <a:off x="8307387" y="5461000"/>
                <a:ext cx="400050" cy="204788"/>
              </a:xfrm>
              <a:custGeom>
                <a:avLst/>
                <a:gdLst>
                  <a:gd name="T0" fmla="*/ 240 w 252"/>
                  <a:gd name="T1" fmla="*/ 129 h 129"/>
                  <a:gd name="T2" fmla="*/ 0 w 252"/>
                  <a:gd name="T3" fmla="*/ 24 h 129"/>
                  <a:gd name="T4" fmla="*/ 11 w 252"/>
                  <a:gd name="T5" fmla="*/ 0 h 129"/>
                  <a:gd name="T6" fmla="*/ 252 w 252"/>
                  <a:gd name="T7" fmla="*/ 104 h 129"/>
                  <a:gd name="T8" fmla="*/ 240 w 252"/>
                  <a:gd name="T9" fmla="*/ 129 h 129"/>
                </a:gdLst>
                <a:ahLst/>
                <a:cxnLst>
                  <a:cxn ang="0">
                    <a:pos x="T0" y="T1"/>
                  </a:cxn>
                  <a:cxn ang="0">
                    <a:pos x="T2" y="T3"/>
                  </a:cxn>
                  <a:cxn ang="0">
                    <a:pos x="T4" y="T5"/>
                  </a:cxn>
                  <a:cxn ang="0">
                    <a:pos x="T6" y="T7"/>
                  </a:cxn>
                  <a:cxn ang="0">
                    <a:pos x="T8" y="T9"/>
                  </a:cxn>
                </a:cxnLst>
                <a:rect l="0" t="0" r="r" b="b"/>
                <a:pathLst>
                  <a:path w="252" h="129">
                    <a:moveTo>
                      <a:pt x="240" y="129"/>
                    </a:moveTo>
                    <a:lnTo>
                      <a:pt x="0" y="24"/>
                    </a:lnTo>
                    <a:lnTo>
                      <a:pt x="11" y="0"/>
                    </a:lnTo>
                    <a:lnTo>
                      <a:pt x="252" y="104"/>
                    </a:lnTo>
                    <a:lnTo>
                      <a:pt x="240" y="129"/>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îŝḷïdè">
                <a:extLst>
                  <a:ext uri="{FF2B5EF4-FFF2-40B4-BE49-F238E27FC236}">
                    <a16:creationId xmlns:a16="http://schemas.microsoft.com/office/drawing/2014/main" id="{7E178586-E1FD-4DF9-884A-5C74B390515D}"/>
                  </a:ext>
                </a:extLst>
              </p:cNvPr>
              <p:cNvSpPr/>
              <p:nvPr/>
            </p:nvSpPr>
            <p:spPr bwMode="auto">
              <a:xfrm>
                <a:off x="8353425" y="5372100"/>
                <a:ext cx="563563" cy="260350"/>
              </a:xfrm>
              <a:custGeom>
                <a:avLst/>
                <a:gdLst>
                  <a:gd name="T0" fmla="*/ 348 w 355"/>
                  <a:gd name="T1" fmla="*/ 164 h 164"/>
                  <a:gd name="T2" fmla="*/ 0 w 355"/>
                  <a:gd name="T3" fmla="*/ 13 h 164"/>
                  <a:gd name="T4" fmla="*/ 7 w 355"/>
                  <a:gd name="T5" fmla="*/ 0 h 164"/>
                  <a:gd name="T6" fmla="*/ 355 w 355"/>
                  <a:gd name="T7" fmla="*/ 152 h 164"/>
                  <a:gd name="T8" fmla="*/ 348 w 355"/>
                  <a:gd name="T9" fmla="*/ 164 h 164"/>
                </a:gdLst>
                <a:ahLst/>
                <a:cxnLst>
                  <a:cxn ang="0">
                    <a:pos x="T0" y="T1"/>
                  </a:cxn>
                  <a:cxn ang="0">
                    <a:pos x="T2" y="T3"/>
                  </a:cxn>
                  <a:cxn ang="0">
                    <a:pos x="T4" y="T5"/>
                  </a:cxn>
                  <a:cxn ang="0">
                    <a:pos x="T6" y="T7"/>
                  </a:cxn>
                  <a:cxn ang="0">
                    <a:pos x="T8" y="T9"/>
                  </a:cxn>
                </a:cxnLst>
                <a:rect l="0" t="0" r="r" b="b"/>
                <a:pathLst>
                  <a:path w="355" h="164">
                    <a:moveTo>
                      <a:pt x="348" y="164"/>
                    </a:moveTo>
                    <a:lnTo>
                      <a:pt x="0" y="13"/>
                    </a:lnTo>
                    <a:lnTo>
                      <a:pt x="7" y="0"/>
                    </a:lnTo>
                    <a:lnTo>
                      <a:pt x="355" y="152"/>
                    </a:lnTo>
                    <a:lnTo>
                      <a:pt x="348" y="164"/>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iṣḻîḍé">
                <a:extLst>
                  <a:ext uri="{FF2B5EF4-FFF2-40B4-BE49-F238E27FC236}">
                    <a16:creationId xmlns:a16="http://schemas.microsoft.com/office/drawing/2014/main" id="{E54EEE9F-3214-4032-81E4-A38A819F2537}"/>
                  </a:ext>
                </a:extLst>
              </p:cNvPr>
              <p:cNvSpPr/>
              <p:nvPr/>
            </p:nvSpPr>
            <p:spPr bwMode="auto">
              <a:xfrm>
                <a:off x="8707437" y="3535363"/>
                <a:ext cx="1027113" cy="2246313"/>
              </a:xfrm>
              <a:custGeom>
                <a:avLst/>
                <a:gdLst>
                  <a:gd name="T0" fmla="*/ 153 w 647"/>
                  <a:gd name="T1" fmla="*/ 1415 h 1415"/>
                  <a:gd name="T2" fmla="*/ 647 w 647"/>
                  <a:gd name="T3" fmla="*/ 283 h 1415"/>
                  <a:gd name="T4" fmla="*/ 0 w 647"/>
                  <a:gd name="T5" fmla="*/ 0 h 1415"/>
                  <a:gd name="T6" fmla="*/ 153 w 647"/>
                  <a:gd name="T7" fmla="*/ 1415 h 1415"/>
                </a:gdLst>
                <a:ahLst/>
                <a:cxnLst>
                  <a:cxn ang="0">
                    <a:pos x="T0" y="T1"/>
                  </a:cxn>
                  <a:cxn ang="0">
                    <a:pos x="T2" y="T3"/>
                  </a:cxn>
                  <a:cxn ang="0">
                    <a:pos x="T4" y="T5"/>
                  </a:cxn>
                  <a:cxn ang="0">
                    <a:pos x="T6" y="T7"/>
                  </a:cxn>
                </a:cxnLst>
                <a:rect l="0" t="0" r="r" b="b"/>
                <a:pathLst>
                  <a:path w="647" h="1415">
                    <a:moveTo>
                      <a:pt x="153" y="1415"/>
                    </a:moveTo>
                    <a:lnTo>
                      <a:pt x="647" y="283"/>
                    </a:lnTo>
                    <a:lnTo>
                      <a:pt x="0" y="0"/>
                    </a:lnTo>
                    <a:lnTo>
                      <a:pt x="153" y="1415"/>
                    </a:lnTo>
                    <a:close/>
                  </a:path>
                </a:pathLst>
              </a:custGeom>
              <a:solidFill>
                <a:srgbClr val="FFFFFF">
                  <a:alpha val="15000"/>
                </a:srgbClr>
              </a:solidFill>
              <a:ln>
                <a:noFill/>
              </a:ln>
            </p:spPr>
            <p:txBody>
              <a:bodyPr anchor="ctr"/>
              <a:lstStyle/>
              <a:p>
                <a:pPr algn="ctr"/>
                <a:endParaRPr/>
              </a:p>
            </p:txBody>
          </p:sp>
        </p:grpSp>
        <p:grpSp>
          <p:nvGrpSpPr>
            <p:cNvPr id="15" name="îSḻïďè">
              <a:extLst>
                <a:ext uri="{FF2B5EF4-FFF2-40B4-BE49-F238E27FC236}">
                  <a16:creationId xmlns:a16="http://schemas.microsoft.com/office/drawing/2014/main" id="{EB6010F6-FC29-4CD8-8A23-274C7A577EF6}"/>
                </a:ext>
              </a:extLst>
            </p:cNvPr>
            <p:cNvGrpSpPr/>
            <p:nvPr/>
          </p:nvGrpSpPr>
          <p:grpSpPr>
            <a:xfrm>
              <a:off x="3741019" y="1487371"/>
              <a:ext cx="2282608" cy="1171235"/>
              <a:chOff x="7161212" y="2401887"/>
              <a:chExt cx="1816100" cy="931863"/>
            </a:xfrm>
          </p:grpSpPr>
          <p:sp>
            <p:nvSpPr>
              <p:cNvPr id="16" name="íṧlïdê">
                <a:extLst>
                  <a:ext uri="{FF2B5EF4-FFF2-40B4-BE49-F238E27FC236}">
                    <a16:creationId xmlns:a16="http://schemas.microsoft.com/office/drawing/2014/main" id="{5103FE5C-6434-4501-83C1-0DC7B23CB168}"/>
                  </a:ext>
                </a:extLst>
              </p:cNvPr>
              <p:cNvSpPr/>
              <p:nvPr/>
            </p:nvSpPr>
            <p:spPr bwMode="auto">
              <a:xfrm>
                <a:off x="7170737" y="2432050"/>
                <a:ext cx="1806575" cy="901700"/>
              </a:xfrm>
              <a:custGeom>
                <a:avLst/>
                <a:gdLst>
                  <a:gd name="T0" fmla="*/ 682 w 696"/>
                  <a:gd name="T1" fmla="*/ 0 h 347"/>
                  <a:gd name="T2" fmla="*/ 540 w 696"/>
                  <a:gd name="T3" fmla="*/ 44 h 347"/>
                  <a:gd name="T4" fmla="*/ 521 w 696"/>
                  <a:gd name="T5" fmla="*/ 59 h 347"/>
                  <a:gd name="T6" fmla="*/ 524 w 696"/>
                  <a:gd name="T7" fmla="*/ 58 h 347"/>
                  <a:gd name="T8" fmla="*/ 9 w 696"/>
                  <a:gd name="T9" fmla="*/ 302 h 347"/>
                  <a:gd name="T10" fmla="*/ 12 w 696"/>
                  <a:gd name="T11" fmla="*/ 305 h 347"/>
                  <a:gd name="T12" fmla="*/ 9 w 696"/>
                  <a:gd name="T13" fmla="*/ 302 h 347"/>
                  <a:gd name="T14" fmla="*/ 24 w 696"/>
                  <a:gd name="T15" fmla="*/ 347 h 347"/>
                  <a:gd name="T16" fmla="*/ 455 w 696"/>
                  <a:gd name="T17" fmla="*/ 144 h 347"/>
                  <a:gd name="T18" fmla="*/ 558 w 696"/>
                  <a:gd name="T19" fmla="*/ 108 h 347"/>
                  <a:gd name="T20" fmla="*/ 571 w 696"/>
                  <a:gd name="T21" fmla="*/ 103 h 347"/>
                  <a:gd name="T22" fmla="*/ 693 w 696"/>
                  <a:gd name="T23" fmla="*/ 17 h 347"/>
                  <a:gd name="T24" fmla="*/ 682 w 696"/>
                  <a:gd name="T25" fmla="*/ 0 h 347"/>
                  <a:gd name="T26" fmla="*/ 13 w 696"/>
                  <a:gd name="T27" fmla="*/ 306 h 347"/>
                  <a:gd name="T28" fmla="*/ 13 w 696"/>
                  <a:gd name="T29" fmla="*/ 305 h 347"/>
                  <a:gd name="T30" fmla="*/ 13 w 696"/>
                  <a:gd name="T31" fmla="*/ 30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6" h="347">
                    <a:moveTo>
                      <a:pt x="682" y="0"/>
                    </a:moveTo>
                    <a:cubicBezTo>
                      <a:pt x="682" y="0"/>
                      <a:pt x="622" y="0"/>
                      <a:pt x="540" y="44"/>
                    </a:cubicBezTo>
                    <a:cubicBezTo>
                      <a:pt x="540" y="44"/>
                      <a:pt x="520" y="45"/>
                      <a:pt x="521" y="59"/>
                    </a:cubicBezTo>
                    <a:cubicBezTo>
                      <a:pt x="521" y="59"/>
                      <a:pt x="521" y="59"/>
                      <a:pt x="524" y="58"/>
                    </a:cubicBezTo>
                    <a:cubicBezTo>
                      <a:pt x="9" y="302"/>
                      <a:pt x="9" y="302"/>
                      <a:pt x="9" y="302"/>
                    </a:cubicBezTo>
                    <a:cubicBezTo>
                      <a:pt x="9" y="302"/>
                      <a:pt x="10" y="303"/>
                      <a:pt x="12" y="305"/>
                    </a:cubicBezTo>
                    <a:cubicBezTo>
                      <a:pt x="10" y="303"/>
                      <a:pt x="9" y="302"/>
                      <a:pt x="9" y="302"/>
                    </a:cubicBezTo>
                    <a:cubicBezTo>
                      <a:pt x="0" y="326"/>
                      <a:pt x="24" y="347"/>
                      <a:pt x="24" y="347"/>
                    </a:cubicBezTo>
                    <a:cubicBezTo>
                      <a:pt x="455" y="144"/>
                      <a:pt x="455" y="144"/>
                      <a:pt x="455" y="144"/>
                    </a:cubicBezTo>
                    <a:cubicBezTo>
                      <a:pt x="455" y="147"/>
                      <a:pt x="463" y="159"/>
                      <a:pt x="558" y="108"/>
                    </a:cubicBezTo>
                    <a:cubicBezTo>
                      <a:pt x="558" y="108"/>
                      <a:pt x="568" y="114"/>
                      <a:pt x="571" y="103"/>
                    </a:cubicBezTo>
                    <a:cubicBezTo>
                      <a:pt x="571" y="103"/>
                      <a:pt x="653" y="60"/>
                      <a:pt x="693" y="17"/>
                    </a:cubicBezTo>
                    <a:cubicBezTo>
                      <a:pt x="693" y="17"/>
                      <a:pt x="696" y="0"/>
                      <a:pt x="682" y="0"/>
                    </a:cubicBezTo>
                    <a:close/>
                    <a:moveTo>
                      <a:pt x="13" y="306"/>
                    </a:moveTo>
                    <a:cubicBezTo>
                      <a:pt x="13" y="305"/>
                      <a:pt x="13" y="305"/>
                      <a:pt x="13" y="305"/>
                    </a:cubicBezTo>
                    <a:cubicBezTo>
                      <a:pt x="13" y="305"/>
                      <a:pt x="13" y="305"/>
                      <a:pt x="13" y="30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işlïďè">
                <a:extLst>
                  <a:ext uri="{FF2B5EF4-FFF2-40B4-BE49-F238E27FC236}">
                    <a16:creationId xmlns:a16="http://schemas.microsoft.com/office/drawing/2014/main" id="{879A56CA-1B38-4ECC-9199-3F81E828D097}"/>
                  </a:ext>
                </a:extLst>
              </p:cNvPr>
              <p:cNvSpPr/>
              <p:nvPr/>
            </p:nvSpPr>
            <p:spPr bwMode="auto">
              <a:xfrm>
                <a:off x="8332787" y="2401887"/>
                <a:ext cx="633413" cy="428625"/>
              </a:xfrm>
              <a:custGeom>
                <a:avLst/>
                <a:gdLst>
                  <a:gd name="T0" fmla="*/ 3 w 244"/>
                  <a:gd name="T1" fmla="*/ 143 h 165"/>
                  <a:gd name="T2" fmla="*/ 106 w 244"/>
                  <a:gd name="T3" fmla="*/ 108 h 165"/>
                  <a:gd name="T4" fmla="*/ 119 w 244"/>
                  <a:gd name="T5" fmla="*/ 103 h 165"/>
                  <a:gd name="T6" fmla="*/ 241 w 244"/>
                  <a:gd name="T7" fmla="*/ 17 h 165"/>
                  <a:gd name="T8" fmla="*/ 230 w 244"/>
                  <a:gd name="T9" fmla="*/ 0 h 165"/>
                  <a:gd name="T10" fmla="*/ 88 w 244"/>
                  <a:gd name="T11" fmla="*/ 44 h 165"/>
                  <a:gd name="T12" fmla="*/ 69 w 244"/>
                  <a:gd name="T13" fmla="*/ 59 h 165"/>
                  <a:gd name="T14" fmla="*/ 92 w 244"/>
                  <a:gd name="T15" fmla="*/ 56 h 165"/>
                  <a:gd name="T16" fmla="*/ 102 w 244"/>
                  <a:gd name="T17" fmla="*/ 77 h 165"/>
                  <a:gd name="T18" fmla="*/ 100 w 244"/>
                  <a:gd name="T19" fmla="*/ 84 h 165"/>
                  <a:gd name="T20" fmla="*/ 3 w 244"/>
                  <a:gd name="T21" fmla="*/ 143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4" h="165">
                    <a:moveTo>
                      <a:pt x="3" y="143"/>
                    </a:moveTo>
                    <a:cubicBezTo>
                      <a:pt x="3" y="143"/>
                      <a:pt x="0" y="165"/>
                      <a:pt x="106" y="108"/>
                    </a:cubicBezTo>
                    <a:cubicBezTo>
                      <a:pt x="106" y="108"/>
                      <a:pt x="116" y="114"/>
                      <a:pt x="119" y="103"/>
                    </a:cubicBezTo>
                    <a:cubicBezTo>
                      <a:pt x="119" y="103"/>
                      <a:pt x="201" y="60"/>
                      <a:pt x="241" y="17"/>
                    </a:cubicBezTo>
                    <a:cubicBezTo>
                      <a:pt x="241" y="17"/>
                      <a:pt x="244" y="0"/>
                      <a:pt x="230" y="0"/>
                    </a:cubicBezTo>
                    <a:cubicBezTo>
                      <a:pt x="230" y="0"/>
                      <a:pt x="170" y="0"/>
                      <a:pt x="88" y="44"/>
                    </a:cubicBezTo>
                    <a:cubicBezTo>
                      <a:pt x="88" y="44"/>
                      <a:pt x="68" y="45"/>
                      <a:pt x="69" y="59"/>
                    </a:cubicBezTo>
                    <a:cubicBezTo>
                      <a:pt x="69" y="59"/>
                      <a:pt x="72" y="56"/>
                      <a:pt x="92" y="56"/>
                    </a:cubicBezTo>
                    <a:cubicBezTo>
                      <a:pt x="92" y="56"/>
                      <a:pt x="107" y="72"/>
                      <a:pt x="102" y="77"/>
                    </a:cubicBezTo>
                    <a:cubicBezTo>
                      <a:pt x="102" y="77"/>
                      <a:pt x="102" y="77"/>
                      <a:pt x="100" y="84"/>
                    </a:cubicBezTo>
                    <a:cubicBezTo>
                      <a:pt x="100" y="84"/>
                      <a:pt x="6" y="121"/>
                      <a:pt x="3" y="143"/>
                    </a:cubicBezTo>
                    <a:close/>
                  </a:path>
                </a:pathLst>
              </a:custGeom>
              <a:solidFill>
                <a:srgbClr val="2E31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î$ļîďê">
                <a:extLst>
                  <a:ext uri="{FF2B5EF4-FFF2-40B4-BE49-F238E27FC236}">
                    <a16:creationId xmlns:a16="http://schemas.microsoft.com/office/drawing/2014/main" id="{695FF297-23E3-45B2-9856-96880D9BCE1A}"/>
                  </a:ext>
                </a:extLst>
              </p:cNvPr>
              <p:cNvSpPr/>
              <p:nvPr/>
            </p:nvSpPr>
            <p:spPr bwMode="auto">
              <a:xfrm>
                <a:off x="7183437" y="2525712"/>
                <a:ext cx="1450975" cy="776288"/>
              </a:xfrm>
              <a:custGeom>
                <a:avLst/>
                <a:gdLst>
                  <a:gd name="T0" fmla="*/ 15 w 559"/>
                  <a:gd name="T1" fmla="*/ 299 h 299"/>
                  <a:gd name="T2" fmla="*/ 555 w 559"/>
                  <a:gd name="T3" fmla="*/ 44 h 299"/>
                  <a:gd name="T4" fmla="*/ 536 w 559"/>
                  <a:gd name="T5" fmla="*/ 0 h 299"/>
                  <a:gd name="T6" fmla="*/ 0 w 559"/>
                  <a:gd name="T7" fmla="*/ 254 h 299"/>
                  <a:gd name="T8" fmla="*/ 15 w 559"/>
                  <a:gd name="T9" fmla="*/ 299 h 299"/>
                </a:gdLst>
                <a:ahLst/>
                <a:cxnLst>
                  <a:cxn ang="0">
                    <a:pos x="T0" y="T1"/>
                  </a:cxn>
                  <a:cxn ang="0">
                    <a:pos x="T2" y="T3"/>
                  </a:cxn>
                  <a:cxn ang="0">
                    <a:pos x="T4" y="T5"/>
                  </a:cxn>
                  <a:cxn ang="0">
                    <a:pos x="T6" y="T7"/>
                  </a:cxn>
                  <a:cxn ang="0">
                    <a:pos x="T8" y="T9"/>
                  </a:cxn>
                </a:cxnLst>
                <a:rect l="0" t="0" r="r" b="b"/>
                <a:pathLst>
                  <a:path w="559" h="299">
                    <a:moveTo>
                      <a:pt x="15" y="299"/>
                    </a:moveTo>
                    <a:cubicBezTo>
                      <a:pt x="555" y="44"/>
                      <a:pt x="555" y="44"/>
                      <a:pt x="555" y="44"/>
                    </a:cubicBezTo>
                    <a:cubicBezTo>
                      <a:pt x="555" y="44"/>
                      <a:pt x="559" y="12"/>
                      <a:pt x="536" y="0"/>
                    </a:cubicBezTo>
                    <a:cubicBezTo>
                      <a:pt x="0" y="254"/>
                      <a:pt x="0" y="254"/>
                      <a:pt x="0" y="254"/>
                    </a:cubicBezTo>
                    <a:cubicBezTo>
                      <a:pt x="0" y="254"/>
                      <a:pt x="26" y="272"/>
                      <a:pt x="15" y="299"/>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ïṧḷiḍè">
                <a:extLst>
                  <a:ext uri="{FF2B5EF4-FFF2-40B4-BE49-F238E27FC236}">
                    <a16:creationId xmlns:a16="http://schemas.microsoft.com/office/drawing/2014/main" id="{ABF6E0EE-0A8D-4104-A69E-673FBA98553D}"/>
                  </a:ext>
                </a:extLst>
              </p:cNvPr>
              <p:cNvSpPr/>
              <p:nvPr/>
            </p:nvSpPr>
            <p:spPr bwMode="auto">
              <a:xfrm>
                <a:off x="7224712" y="2573337"/>
                <a:ext cx="1398588" cy="695325"/>
              </a:xfrm>
              <a:custGeom>
                <a:avLst/>
                <a:gdLst>
                  <a:gd name="T0" fmla="*/ 1 w 539"/>
                  <a:gd name="T1" fmla="*/ 268 h 268"/>
                  <a:gd name="T2" fmla="*/ 539 w 539"/>
                  <a:gd name="T3" fmla="*/ 11 h 268"/>
                  <a:gd name="T4" fmla="*/ 536 w 539"/>
                  <a:gd name="T5" fmla="*/ 0 h 268"/>
                  <a:gd name="T6" fmla="*/ 0 w 539"/>
                  <a:gd name="T7" fmla="*/ 257 h 268"/>
                  <a:gd name="T8" fmla="*/ 1 w 539"/>
                  <a:gd name="T9" fmla="*/ 268 h 268"/>
                </a:gdLst>
                <a:ahLst/>
                <a:cxnLst>
                  <a:cxn ang="0">
                    <a:pos x="T0" y="T1"/>
                  </a:cxn>
                  <a:cxn ang="0">
                    <a:pos x="T2" y="T3"/>
                  </a:cxn>
                  <a:cxn ang="0">
                    <a:pos x="T4" y="T5"/>
                  </a:cxn>
                  <a:cxn ang="0">
                    <a:pos x="T6" y="T7"/>
                  </a:cxn>
                  <a:cxn ang="0">
                    <a:pos x="T8" y="T9"/>
                  </a:cxn>
                </a:cxnLst>
                <a:rect l="0" t="0" r="r" b="b"/>
                <a:pathLst>
                  <a:path w="539" h="268">
                    <a:moveTo>
                      <a:pt x="1" y="268"/>
                    </a:moveTo>
                    <a:cubicBezTo>
                      <a:pt x="539" y="11"/>
                      <a:pt x="539" y="11"/>
                      <a:pt x="539" y="11"/>
                    </a:cubicBezTo>
                    <a:cubicBezTo>
                      <a:pt x="536" y="0"/>
                      <a:pt x="536" y="0"/>
                      <a:pt x="536" y="0"/>
                    </a:cubicBezTo>
                    <a:cubicBezTo>
                      <a:pt x="0" y="257"/>
                      <a:pt x="0" y="257"/>
                      <a:pt x="0" y="257"/>
                    </a:cubicBezTo>
                    <a:cubicBezTo>
                      <a:pt x="0" y="257"/>
                      <a:pt x="2" y="261"/>
                      <a:pt x="1" y="268"/>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íŝľïḋê">
                <a:extLst>
                  <a:ext uri="{FF2B5EF4-FFF2-40B4-BE49-F238E27FC236}">
                    <a16:creationId xmlns:a16="http://schemas.microsoft.com/office/drawing/2014/main" id="{6C33DA1F-408D-40A7-97C3-D083BA421085}"/>
                  </a:ext>
                </a:extLst>
              </p:cNvPr>
              <p:cNvSpPr/>
              <p:nvPr/>
            </p:nvSpPr>
            <p:spPr bwMode="auto">
              <a:xfrm>
                <a:off x="7161212" y="3184525"/>
                <a:ext cx="98425" cy="117475"/>
              </a:xfrm>
              <a:custGeom>
                <a:avLst/>
                <a:gdLst>
                  <a:gd name="T0" fmla="*/ 24 w 38"/>
                  <a:gd name="T1" fmla="*/ 45 h 45"/>
                  <a:gd name="T2" fmla="*/ 9 w 38"/>
                  <a:gd name="T3" fmla="*/ 0 h 45"/>
                  <a:gd name="T4" fmla="*/ 24 w 38"/>
                  <a:gd name="T5" fmla="*/ 45 h 45"/>
                </a:gdLst>
                <a:ahLst/>
                <a:cxnLst>
                  <a:cxn ang="0">
                    <a:pos x="T0" y="T1"/>
                  </a:cxn>
                  <a:cxn ang="0">
                    <a:pos x="T2" y="T3"/>
                  </a:cxn>
                  <a:cxn ang="0">
                    <a:pos x="T4" y="T5"/>
                  </a:cxn>
                </a:cxnLst>
                <a:rect l="0" t="0" r="r" b="b"/>
                <a:pathLst>
                  <a:path w="38" h="45">
                    <a:moveTo>
                      <a:pt x="24" y="45"/>
                    </a:moveTo>
                    <a:cubicBezTo>
                      <a:pt x="24" y="45"/>
                      <a:pt x="0" y="24"/>
                      <a:pt x="9" y="0"/>
                    </a:cubicBezTo>
                    <a:cubicBezTo>
                      <a:pt x="9" y="0"/>
                      <a:pt x="38" y="21"/>
                      <a:pt x="24" y="45"/>
                    </a:cubicBezTo>
                    <a:close/>
                  </a:path>
                </a:pathLst>
              </a:custGeom>
              <a:solidFill>
                <a:srgbClr val="2E31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spTree>
    <p:custDataLst>
      <p:tags r:id="rId2"/>
    </p:custDataLst>
    <p:extLst>
      <p:ext uri="{BB962C8B-B14F-4D97-AF65-F5344CB8AC3E}">
        <p14:creationId xmlns:p14="http://schemas.microsoft.com/office/powerpoint/2010/main" val="522215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linds(horizontal)">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blinds(horizontal)">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blinds(horizontal)">
                                      <p:cBhvr>
                                        <p:cTn id="5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4.2 </a:t>
            </a:r>
            <a:r>
              <a:rPr lang="zh-CN" altLang="en-US" dirty="0"/>
              <a:t>根轨迹的</a:t>
            </a:r>
            <a:r>
              <a:rPr lang="zh-CN" altLang="en-US" dirty="0" smtClean="0"/>
              <a:t>绘制</a:t>
            </a:r>
            <a:endParaRPr lang="zh-CN" altLang="en-US" dirty="0"/>
          </a:p>
        </p:txBody>
      </p:sp>
      <p:sp>
        <p:nvSpPr>
          <p:cNvPr id="3" name="内容占位符 2"/>
          <p:cNvSpPr txBox="1">
            <a:spLocks/>
          </p:cNvSpPr>
          <p:nvPr/>
        </p:nvSpPr>
        <p:spPr>
          <a:xfrm>
            <a:off x="515938" y="1127125"/>
            <a:ext cx="11160125" cy="431221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FontTx/>
              <a:buNone/>
            </a:pPr>
            <a:r>
              <a:rPr lang="zh-CN" altLang="zh-CN" sz="2000" dirty="0" smtClean="0">
                <a:latin typeface="+mn-ea"/>
              </a:rPr>
              <a:t>计算根轨迹与虚轴的交点。闭环系统的特征方程为</a:t>
            </a:r>
            <a:endParaRPr lang="en-US" altLang="zh-CN" sz="2000" dirty="0" smtClean="0">
              <a:latin typeface="+mn-ea"/>
            </a:endParaRPr>
          </a:p>
          <a:p>
            <a:pPr>
              <a:lnSpc>
                <a:spcPct val="150000"/>
              </a:lnSpc>
              <a:spcBef>
                <a:spcPts val="0"/>
              </a:spcBef>
              <a:buFontTx/>
              <a:buNone/>
            </a:pPr>
            <a:endParaRPr lang="en-US" altLang="zh-CN" sz="2000" dirty="0" smtClean="0">
              <a:latin typeface="+mn-ea"/>
            </a:endParaRPr>
          </a:p>
          <a:p>
            <a:pPr>
              <a:lnSpc>
                <a:spcPct val="150000"/>
              </a:lnSpc>
              <a:spcBef>
                <a:spcPts val="0"/>
              </a:spcBef>
              <a:buFontTx/>
              <a:buNone/>
            </a:pPr>
            <a:r>
              <a:rPr lang="zh-CN" altLang="zh-CN" sz="2000" dirty="0" smtClean="0">
                <a:latin typeface="+mn-ea"/>
              </a:rPr>
              <a:t>将</a:t>
            </a:r>
            <a:r>
              <a:rPr lang="en-US" altLang="zh-CN" sz="2000" dirty="0" smtClean="0">
                <a:latin typeface="+mn-ea"/>
              </a:rPr>
              <a:t> </a:t>
            </a:r>
            <a:r>
              <a:rPr lang="en-US" altLang="zh-CN" sz="2000" b="1" dirty="0" smtClean="0">
                <a:latin typeface="+mj-ea"/>
                <a:ea typeface="+mj-ea"/>
              </a:rPr>
              <a:t>s=j</a:t>
            </a:r>
            <a:r>
              <a:rPr lang="zh-CN" altLang="zh-CN" sz="2000" b="1" dirty="0" smtClean="0">
                <a:latin typeface="+mj-ea"/>
                <a:ea typeface="+mj-ea"/>
              </a:rPr>
              <a:t>ω</a:t>
            </a:r>
            <a:r>
              <a:rPr lang="en-US" altLang="zh-CN" sz="2000" b="1" dirty="0" smtClean="0">
                <a:latin typeface="+mj-ea"/>
                <a:ea typeface="+mj-ea"/>
              </a:rPr>
              <a:t> </a:t>
            </a:r>
            <a:r>
              <a:rPr lang="zh-CN" altLang="zh-CN" sz="2000" dirty="0" smtClean="0">
                <a:latin typeface="+mn-ea"/>
              </a:rPr>
              <a:t>代入</a:t>
            </a:r>
            <a:r>
              <a:rPr lang="zh-CN" altLang="zh-CN" sz="2000" dirty="0" smtClean="0">
                <a:latin typeface="+mn-ea"/>
              </a:rPr>
              <a:t>特征方程，有</a:t>
            </a:r>
            <a:endParaRPr lang="en-US" altLang="zh-CN" sz="2000" dirty="0" smtClean="0">
              <a:latin typeface="+mn-ea"/>
            </a:endParaRPr>
          </a:p>
          <a:p>
            <a:pPr>
              <a:lnSpc>
                <a:spcPct val="150000"/>
              </a:lnSpc>
              <a:spcBef>
                <a:spcPts val="0"/>
              </a:spcBef>
              <a:buFontTx/>
              <a:buNone/>
            </a:pPr>
            <a:endParaRPr lang="en-US" altLang="zh-CN" sz="2000" dirty="0" smtClean="0">
              <a:latin typeface="+mn-ea"/>
            </a:endParaRPr>
          </a:p>
          <a:p>
            <a:pPr>
              <a:lnSpc>
                <a:spcPct val="150000"/>
              </a:lnSpc>
              <a:spcBef>
                <a:spcPts val="0"/>
              </a:spcBef>
              <a:buFontTx/>
              <a:buNone/>
            </a:pPr>
            <a:endParaRPr lang="en-US" altLang="zh-CN" sz="2000" dirty="0" smtClean="0">
              <a:latin typeface="+mn-ea"/>
            </a:endParaRPr>
          </a:p>
          <a:p>
            <a:pPr>
              <a:lnSpc>
                <a:spcPct val="150000"/>
              </a:lnSpc>
              <a:spcBef>
                <a:spcPts val="0"/>
              </a:spcBef>
              <a:buFontTx/>
              <a:buNone/>
            </a:pPr>
            <a:endParaRPr lang="en-US" altLang="zh-CN" sz="2000" dirty="0" smtClean="0">
              <a:latin typeface="+mn-ea"/>
            </a:endParaRPr>
          </a:p>
          <a:p>
            <a:pPr>
              <a:lnSpc>
                <a:spcPct val="150000"/>
              </a:lnSpc>
              <a:spcBef>
                <a:spcPts val="600"/>
              </a:spcBef>
              <a:buFontTx/>
              <a:buNone/>
            </a:pPr>
            <a:r>
              <a:rPr lang="zh-CN" altLang="zh-CN" sz="2000" dirty="0" smtClean="0">
                <a:latin typeface="+mn-ea"/>
              </a:rPr>
              <a:t>将增益</a:t>
            </a:r>
            <a:r>
              <a:rPr lang="en-US" altLang="zh-CN" sz="2000" b="1" dirty="0" smtClean="0">
                <a:latin typeface="+mj-ea"/>
                <a:ea typeface="+mj-ea"/>
              </a:rPr>
              <a:t> </a:t>
            </a:r>
            <a:r>
              <a:rPr lang="en-US" altLang="zh-CN" sz="2000" b="1" dirty="0" smtClean="0">
                <a:latin typeface="+mj-ea"/>
                <a:ea typeface="+mj-ea"/>
              </a:rPr>
              <a:t>2K=6 </a:t>
            </a:r>
            <a:r>
              <a:rPr lang="zh-CN" altLang="zh-CN" sz="2000" dirty="0" smtClean="0">
                <a:latin typeface="+mn-ea"/>
              </a:rPr>
              <a:t>代入</a:t>
            </a:r>
            <a:r>
              <a:rPr lang="zh-CN" altLang="zh-CN" sz="2000" dirty="0" smtClean="0">
                <a:latin typeface="+mn-ea"/>
              </a:rPr>
              <a:t>闭环特征方程，结合已知条件应有</a:t>
            </a:r>
            <a:endParaRPr lang="en-US" altLang="zh-CN" sz="2000" dirty="0" smtClean="0">
              <a:latin typeface="+mn-ea"/>
            </a:endParaRPr>
          </a:p>
          <a:p>
            <a:pPr>
              <a:lnSpc>
                <a:spcPct val="150000"/>
              </a:lnSpc>
              <a:spcBef>
                <a:spcPts val="1200"/>
              </a:spcBef>
              <a:buFontTx/>
              <a:buNone/>
            </a:pPr>
            <a:r>
              <a:rPr lang="zh-CN" altLang="zh-CN" sz="2000" dirty="0" smtClean="0">
                <a:latin typeface="+mn-ea"/>
              </a:rPr>
              <a:t>可以求得系统的二个特征根为</a:t>
            </a:r>
            <a:r>
              <a:rPr lang="en-US" altLang="zh-CN" sz="2000" dirty="0" smtClean="0">
                <a:latin typeface="+mn-ea"/>
              </a:rPr>
              <a:t>                 </a:t>
            </a:r>
            <a:r>
              <a:rPr lang="zh-CN" altLang="en-US" sz="2000" dirty="0" smtClean="0">
                <a:latin typeface="+mn-ea"/>
              </a:rPr>
              <a:t>时，</a:t>
            </a:r>
            <a:r>
              <a:rPr lang="zh-CN" altLang="zh-CN" sz="2000" dirty="0" smtClean="0">
                <a:latin typeface="+mn-ea"/>
              </a:rPr>
              <a:t>另一个特征根应为</a:t>
            </a:r>
            <a:endParaRPr lang="en-US" altLang="zh-CN" sz="2000" dirty="0" smtClean="0">
              <a:latin typeface="+mn-ea"/>
            </a:endParaRPr>
          </a:p>
          <a:p>
            <a:pPr>
              <a:lnSpc>
                <a:spcPct val="150000"/>
              </a:lnSpc>
              <a:spcBef>
                <a:spcPts val="0"/>
              </a:spcBef>
              <a:buFontTx/>
              <a:buNone/>
            </a:pPr>
            <a:r>
              <a:rPr lang="zh-CN" altLang="en-US" sz="2000" dirty="0" smtClean="0">
                <a:latin typeface="+mn-ea"/>
              </a:rPr>
              <a:t>也可由               </a:t>
            </a:r>
            <a:endParaRPr lang="zh-CN" altLang="zh-CN" sz="2000" dirty="0" smtClean="0">
              <a:latin typeface="+mn-ea"/>
            </a:endParaRPr>
          </a:p>
          <a:p>
            <a:pPr>
              <a:lnSpc>
                <a:spcPct val="150000"/>
              </a:lnSpc>
              <a:spcBef>
                <a:spcPts val="0"/>
              </a:spcBef>
            </a:pPr>
            <a:endParaRPr lang="zh-CN" altLang="en-US" dirty="0" smtClean="0">
              <a:latin typeface="+mn-ea"/>
            </a:endParaRPr>
          </a:p>
        </p:txBody>
      </p:sp>
      <p:graphicFrame>
        <p:nvGraphicFramePr>
          <p:cNvPr id="4" name="Object 1"/>
          <p:cNvGraphicFramePr>
            <a:graphicFrameLocks noChangeAspect="1"/>
          </p:cNvGraphicFramePr>
          <p:nvPr>
            <p:extLst>
              <p:ext uri="{D42A27DB-BD31-4B8C-83A1-F6EECF244321}">
                <p14:modId xmlns:p14="http://schemas.microsoft.com/office/powerpoint/2010/main" val="275477400"/>
              </p:ext>
            </p:extLst>
          </p:nvPr>
        </p:nvGraphicFramePr>
        <p:xfrm>
          <a:off x="6383233" y="1127125"/>
          <a:ext cx="2882900" cy="428625"/>
        </p:xfrm>
        <a:graphic>
          <a:graphicData uri="http://schemas.openxmlformats.org/presentationml/2006/ole">
            <mc:AlternateContent xmlns:mc="http://schemas.openxmlformats.org/markup-compatibility/2006">
              <mc:Choice xmlns:v="urn:schemas-microsoft-com:vml" Requires="v">
                <p:oleObj spid="_x0000_s20662" name="Equation" r:id="rId3" imgW="1282700" imgH="190500" progId="Equation.DSMT4">
                  <p:embed/>
                </p:oleObj>
              </mc:Choice>
              <mc:Fallback>
                <p:oleObj name="Equation" r:id="rId3" imgW="1282700" imgH="190500" progId="Equation.DSMT4">
                  <p:embed/>
                  <p:pic>
                    <p:nvPicPr>
                      <p:cNvPr id="19458"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3233" y="1127125"/>
                        <a:ext cx="28829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5" name="Object 3"/>
          <p:cNvGraphicFramePr>
            <a:graphicFrameLocks noChangeAspect="1"/>
          </p:cNvGraphicFramePr>
          <p:nvPr>
            <p:extLst>
              <p:ext uri="{D42A27DB-BD31-4B8C-83A1-F6EECF244321}">
                <p14:modId xmlns:p14="http://schemas.microsoft.com/office/powerpoint/2010/main" val="1653288715"/>
              </p:ext>
            </p:extLst>
          </p:nvPr>
        </p:nvGraphicFramePr>
        <p:xfrm>
          <a:off x="4220897" y="1997074"/>
          <a:ext cx="3857625" cy="428625"/>
        </p:xfrm>
        <a:graphic>
          <a:graphicData uri="http://schemas.openxmlformats.org/presentationml/2006/ole">
            <mc:AlternateContent xmlns:mc="http://schemas.openxmlformats.org/markup-compatibility/2006">
              <mc:Choice xmlns:v="urn:schemas-microsoft-com:vml" Requires="v">
                <p:oleObj spid="_x0000_s20663" name="Equation" r:id="rId5" imgW="1714500" imgH="190500" progId="Equation.DSMT4">
                  <p:embed/>
                </p:oleObj>
              </mc:Choice>
              <mc:Fallback>
                <p:oleObj name="Equation" r:id="rId5" imgW="1714500" imgH="190500" progId="Equation.DSMT4">
                  <p:embed/>
                  <p:pic>
                    <p:nvPicPr>
                      <p:cNvPr id="21507"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20897" y="1997074"/>
                        <a:ext cx="3857625"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489637376"/>
              </p:ext>
            </p:extLst>
          </p:nvPr>
        </p:nvGraphicFramePr>
        <p:xfrm>
          <a:off x="4607349" y="2663090"/>
          <a:ext cx="1265237" cy="357187"/>
        </p:xfrm>
        <a:graphic>
          <a:graphicData uri="http://schemas.openxmlformats.org/presentationml/2006/ole">
            <mc:AlternateContent xmlns:mc="http://schemas.openxmlformats.org/markup-compatibility/2006">
              <mc:Choice xmlns:v="urn:schemas-microsoft-com:vml" Requires="v">
                <p:oleObj spid="_x0000_s20664" name="Equation" r:id="rId7" imgW="621760" imgH="177646" progId="Equation.DSMT4">
                  <p:embed/>
                </p:oleObj>
              </mc:Choice>
              <mc:Fallback>
                <p:oleObj name="Equation" r:id="rId7" imgW="621760" imgH="177646" progId="Equation.DSMT4">
                  <p:embed/>
                  <p:pic>
                    <p:nvPicPr>
                      <p:cNvPr id="21508"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07349" y="2663090"/>
                        <a:ext cx="1265237" cy="3571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7"/>
          <p:cNvGraphicFramePr>
            <a:graphicFrameLocks noChangeAspect="1"/>
          </p:cNvGraphicFramePr>
          <p:nvPr>
            <p:extLst>
              <p:ext uri="{D42A27DB-BD31-4B8C-83A1-F6EECF244321}">
                <p14:modId xmlns:p14="http://schemas.microsoft.com/office/powerpoint/2010/main" val="3603037398"/>
              </p:ext>
            </p:extLst>
          </p:nvPr>
        </p:nvGraphicFramePr>
        <p:xfrm>
          <a:off x="4607349" y="3163152"/>
          <a:ext cx="1390650" cy="357188"/>
        </p:xfrm>
        <a:graphic>
          <a:graphicData uri="http://schemas.openxmlformats.org/presentationml/2006/ole">
            <mc:AlternateContent xmlns:mc="http://schemas.openxmlformats.org/markup-compatibility/2006">
              <mc:Choice xmlns:v="urn:schemas-microsoft-com:vml" Requires="v">
                <p:oleObj spid="_x0000_s20665" name="Equation" r:id="rId9" imgW="685502" imgH="177723" progId="Equation.DSMT4">
                  <p:embed/>
                </p:oleObj>
              </mc:Choice>
              <mc:Fallback>
                <p:oleObj name="Equation" r:id="rId9" imgW="685502" imgH="177723" progId="Equation.DSMT4">
                  <p:embed/>
                  <p:pic>
                    <p:nvPicPr>
                      <p:cNvPr id="21509"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07349" y="3163152"/>
                        <a:ext cx="1390650" cy="3571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右大括号 7"/>
          <p:cNvSpPr/>
          <p:nvPr/>
        </p:nvSpPr>
        <p:spPr>
          <a:xfrm>
            <a:off x="6274224" y="2850473"/>
            <a:ext cx="285750" cy="571500"/>
          </a:xfrm>
          <a:prstGeom prst="rightBrace">
            <a:avLst/>
          </a:prstGeom>
          <a:ln w="28575">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graphicFrame>
        <p:nvGraphicFramePr>
          <p:cNvPr id="9" name="Object 9"/>
          <p:cNvGraphicFramePr>
            <a:graphicFrameLocks noChangeAspect="1"/>
          </p:cNvGraphicFramePr>
          <p:nvPr>
            <p:extLst>
              <p:ext uri="{D42A27DB-BD31-4B8C-83A1-F6EECF244321}">
                <p14:modId xmlns:p14="http://schemas.microsoft.com/office/powerpoint/2010/main" val="1011521571"/>
              </p:ext>
            </p:extLst>
          </p:nvPr>
        </p:nvGraphicFramePr>
        <p:xfrm>
          <a:off x="6983835" y="2733370"/>
          <a:ext cx="852065" cy="358345"/>
        </p:xfrm>
        <a:graphic>
          <a:graphicData uri="http://schemas.openxmlformats.org/presentationml/2006/ole">
            <mc:AlternateContent xmlns:mc="http://schemas.openxmlformats.org/markup-compatibility/2006">
              <mc:Choice xmlns:v="urn:schemas-microsoft-com:vml" Requires="v">
                <p:oleObj spid="_x0000_s20666" name="Equation" r:id="rId11" imgW="418918" imgH="177723" progId="Equation.DSMT4">
                  <p:embed/>
                </p:oleObj>
              </mc:Choice>
              <mc:Fallback>
                <p:oleObj name="Equation" r:id="rId11" imgW="418918" imgH="177723" progId="Equation.DSMT4">
                  <p:embed/>
                  <p:pic>
                    <p:nvPicPr>
                      <p:cNvPr id="2151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983835" y="2733370"/>
                        <a:ext cx="852065" cy="358345"/>
                      </a:xfrm>
                      <a:prstGeom prst="rect">
                        <a:avLst/>
                      </a:prstGeom>
                      <a:noFill/>
                    </p:spPr>
                  </p:pic>
                </p:oleObj>
              </mc:Fallback>
            </mc:AlternateContent>
          </a:graphicData>
        </a:graphic>
      </p:graphicFrame>
      <p:graphicFrame>
        <p:nvGraphicFramePr>
          <p:cNvPr id="10" name="Object 11"/>
          <p:cNvGraphicFramePr>
            <a:graphicFrameLocks noChangeAspect="1"/>
          </p:cNvGraphicFramePr>
          <p:nvPr>
            <p:extLst>
              <p:ext uri="{D42A27DB-BD31-4B8C-83A1-F6EECF244321}">
                <p14:modId xmlns:p14="http://schemas.microsoft.com/office/powerpoint/2010/main" val="3969955519"/>
              </p:ext>
            </p:extLst>
          </p:nvPr>
        </p:nvGraphicFramePr>
        <p:xfrm>
          <a:off x="6961612" y="3163505"/>
          <a:ext cx="581025" cy="285750"/>
        </p:xfrm>
        <a:graphic>
          <a:graphicData uri="http://schemas.openxmlformats.org/presentationml/2006/ole">
            <mc:AlternateContent xmlns:mc="http://schemas.openxmlformats.org/markup-compatibility/2006">
              <mc:Choice xmlns:v="urn:schemas-microsoft-com:vml" Requires="v">
                <p:oleObj spid="_x0000_s20667" name="Equation" r:id="rId13" imgW="279400" imgH="139700" progId="Equation.DSMT4">
                  <p:embed/>
                </p:oleObj>
              </mc:Choice>
              <mc:Fallback>
                <p:oleObj name="Equation" r:id="rId13" imgW="279400" imgH="139700" progId="Equation.DSMT4">
                  <p:embed/>
                  <p:pic>
                    <p:nvPicPr>
                      <p:cNvPr id="21511"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961612" y="3163505"/>
                        <a:ext cx="581025" cy="285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13"/>
          <p:cNvGraphicFramePr>
            <a:graphicFrameLocks noChangeAspect="1"/>
          </p:cNvGraphicFramePr>
          <p:nvPr>
            <p:extLst>
              <p:ext uri="{D42A27DB-BD31-4B8C-83A1-F6EECF244321}">
                <p14:modId xmlns:p14="http://schemas.microsoft.com/office/powerpoint/2010/main" val="1950541578"/>
              </p:ext>
            </p:extLst>
          </p:nvPr>
        </p:nvGraphicFramePr>
        <p:xfrm>
          <a:off x="6739572" y="3848565"/>
          <a:ext cx="3965575" cy="500063"/>
        </p:xfrm>
        <a:graphic>
          <a:graphicData uri="http://schemas.openxmlformats.org/presentationml/2006/ole">
            <mc:AlternateContent xmlns:mc="http://schemas.openxmlformats.org/markup-compatibility/2006">
              <mc:Choice xmlns:v="urn:schemas-microsoft-com:vml" Requires="v">
                <p:oleObj spid="_x0000_s20668" name="Equation" r:id="rId15" imgW="1625600" imgH="203200" progId="Equation.DSMT4">
                  <p:embed/>
                </p:oleObj>
              </mc:Choice>
              <mc:Fallback>
                <p:oleObj name="Equation" r:id="rId15" imgW="1625600" imgH="203200" progId="Equation.DSMT4">
                  <p:embed/>
                  <p:pic>
                    <p:nvPicPr>
                      <p:cNvPr id="21512" name="Object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739572" y="3848565"/>
                        <a:ext cx="3965575" cy="5000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Object 15"/>
          <p:cNvGraphicFramePr>
            <a:graphicFrameLocks noChangeAspect="1"/>
          </p:cNvGraphicFramePr>
          <p:nvPr>
            <p:extLst>
              <p:ext uri="{D42A27DB-BD31-4B8C-83A1-F6EECF244321}">
                <p14:modId xmlns:p14="http://schemas.microsoft.com/office/powerpoint/2010/main" val="276062237"/>
              </p:ext>
            </p:extLst>
          </p:nvPr>
        </p:nvGraphicFramePr>
        <p:xfrm>
          <a:off x="3991676" y="4472811"/>
          <a:ext cx="1231346" cy="473593"/>
        </p:xfrm>
        <a:graphic>
          <a:graphicData uri="http://schemas.openxmlformats.org/presentationml/2006/ole">
            <mc:AlternateContent xmlns:mc="http://schemas.openxmlformats.org/markup-compatibility/2006">
              <mc:Choice xmlns:v="urn:schemas-microsoft-com:vml" Requires="v">
                <p:oleObj spid="_x0000_s20669" name="Equation" r:id="rId17" imgW="558558" imgH="215806" progId="Equation.DSMT4">
                  <p:embed/>
                </p:oleObj>
              </mc:Choice>
              <mc:Fallback>
                <p:oleObj name="Equation" r:id="rId17" imgW="558558" imgH="215806" progId="Equation.DSMT4">
                  <p:embed/>
                  <p:pic>
                    <p:nvPicPr>
                      <p:cNvPr id="21513" name="Object 1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991676" y="4472811"/>
                        <a:ext cx="1231346" cy="473593"/>
                      </a:xfrm>
                      <a:prstGeom prst="rect">
                        <a:avLst/>
                      </a:prstGeom>
                      <a:noFill/>
                    </p:spPr>
                  </p:pic>
                </p:oleObj>
              </mc:Fallback>
            </mc:AlternateContent>
          </a:graphicData>
        </a:graphic>
      </p:graphicFrame>
      <p:graphicFrame>
        <p:nvGraphicFramePr>
          <p:cNvPr id="13" name="Object 17"/>
          <p:cNvGraphicFramePr>
            <a:graphicFrameLocks noChangeAspect="1"/>
          </p:cNvGraphicFramePr>
          <p:nvPr>
            <p:extLst>
              <p:ext uri="{D42A27DB-BD31-4B8C-83A1-F6EECF244321}">
                <p14:modId xmlns:p14="http://schemas.microsoft.com/office/powerpoint/2010/main" val="1424540192"/>
              </p:ext>
            </p:extLst>
          </p:nvPr>
        </p:nvGraphicFramePr>
        <p:xfrm>
          <a:off x="7940887" y="4504202"/>
          <a:ext cx="832273" cy="411563"/>
        </p:xfrm>
        <a:graphic>
          <a:graphicData uri="http://schemas.openxmlformats.org/presentationml/2006/ole">
            <mc:AlternateContent xmlns:mc="http://schemas.openxmlformats.org/markup-compatibility/2006">
              <mc:Choice xmlns:v="urn:schemas-microsoft-com:vml" Requires="v">
                <p:oleObj spid="_x0000_s20670" name="Equation" r:id="rId19" imgW="469900" imgH="228600" progId="Equation.DSMT4">
                  <p:embed/>
                </p:oleObj>
              </mc:Choice>
              <mc:Fallback>
                <p:oleObj name="Equation" r:id="rId19" imgW="469900" imgH="228600" progId="Equation.DSMT4">
                  <p:embed/>
                  <p:pic>
                    <p:nvPicPr>
                      <p:cNvPr id="21514" name="Object 17"/>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940887" y="4504202"/>
                        <a:ext cx="832273" cy="411563"/>
                      </a:xfrm>
                      <a:prstGeom prst="rect">
                        <a:avLst/>
                      </a:prstGeom>
                      <a:noFill/>
                    </p:spPr>
                  </p:pic>
                </p:oleObj>
              </mc:Fallback>
            </mc:AlternateContent>
          </a:graphicData>
        </a:graphic>
      </p:graphicFrame>
      <p:graphicFrame>
        <p:nvGraphicFramePr>
          <p:cNvPr id="14" name="Object 11"/>
          <p:cNvGraphicFramePr>
            <a:graphicFrameLocks noChangeAspect="1"/>
          </p:cNvGraphicFramePr>
          <p:nvPr>
            <p:extLst>
              <p:ext uri="{D42A27DB-BD31-4B8C-83A1-F6EECF244321}">
                <p14:modId xmlns:p14="http://schemas.microsoft.com/office/powerpoint/2010/main" val="890908509"/>
              </p:ext>
            </p:extLst>
          </p:nvPr>
        </p:nvGraphicFramePr>
        <p:xfrm>
          <a:off x="2480574" y="5296463"/>
          <a:ext cx="1584325" cy="792162"/>
        </p:xfrm>
        <a:graphic>
          <a:graphicData uri="http://schemas.openxmlformats.org/presentationml/2006/ole">
            <mc:AlternateContent xmlns:mc="http://schemas.openxmlformats.org/markup-compatibility/2006">
              <mc:Choice xmlns:v="urn:schemas-microsoft-com:vml" Requires="v">
                <p:oleObj spid="_x0000_s20671" name="公式" r:id="rId21" imgW="838080" imgH="419040" progId="Equations">
                  <p:embed/>
                </p:oleObj>
              </mc:Choice>
              <mc:Fallback>
                <p:oleObj name="公式" r:id="rId21" imgW="838080" imgH="419040" progId="Equations">
                  <p:embed/>
                  <p:pic>
                    <p:nvPicPr>
                      <p:cNvPr id="21515" name="Object 1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480574" y="5296463"/>
                        <a:ext cx="1584325" cy="792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燕尾形箭头 14"/>
          <p:cNvSpPr/>
          <p:nvPr/>
        </p:nvSpPr>
        <p:spPr>
          <a:xfrm>
            <a:off x="4408434" y="5599782"/>
            <a:ext cx="500063" cy="214313"/>
          </a:xfrm>
          <a:prstGeom prst="notchedRight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defRPr/>
            </a:pPr>
            <a:endParaRPr lang="zh-CN" altLang="en-US"/>
          </a:p>
        </p:txBody>
      </p:sp>
      <p:graphicFrame>
        <p:nvGraphicFramePr>
          <p:cNvPr id="16" name="Object 20"/>
          <p:cNvGraphicFramePr>
            <a:graphicFrameLocks noChangeAspect="1"/>
          </p:cNvGraphicFramePr>
          <p:nvPr>
            <p:extLst>
              <p:ext uri="{D42A27DB-BD31-4B8C-83A1-F6EECF244321}">
                <p14:modId xmlns:p14="http://schemas.microsoft.com/office/powerpoint/2010/main" val="2726790545"/>
              </p:ext>
            </p:extLst>
          </p:nvPr>
        </p:nvGraphicFramePr>
        <p:xfrm>
          <a:off x="5370831" y="5439338"/>
          <a:ext cx="4318000" cy="500062"/>
        </p:xfrm>
        <a:graphic>
          <a:graphicData uri="http://schemas.openxmlformats.org/presentationml/2006/ole">
            <mc:AlternateContent xmlns:mc="http://schemas.openxmlformats.org/markup-compatibility/2006">
              <mc:Choice xmlns:v="urn:schemas-microsoft-com:vml" Requires="v">
                <p:oleObj spid="_x0000_s20672" name="Equation" r:id="rId23" imgW="2184400" imgH="254000" progId="Equation.DSMT4">
                  <p:embed/>
                </p:oleObj>
              </mc:Choice>
              <mc:Fallback>
                <p:oleObj name="Equation" r:id="rId23" imgW="2184400" imgH="254000" progId="Equation.DSMT4">
                  <p:embed/>
                  <p:pic>
                    <p:nvPicPr>
                      <p:cNvPr id="21516" name="Object 20"/>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370831" y="5439338"/>
                        <a:ext cx="4318000" cy="5000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燕尾形箭头 16"/>
          <p:cNvSpPr/>
          <p:nvPr/>
        </p:nvSpPr>
        <p:spPr>
          <a:xfrm>
            <a:off x="4408434" y="6204830"/>
            <a:ext cx="500063" cy="214313"/>
          </a:xfrm>
          <a:prstGeom prst="notchedRight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defRPr/>
            </a:pPr>
            <a:endParaRPr lang="zh-CN" altLang="en-US"/>
          </a:p>
        </p:txBody>
      </p:sp>
      <p:graphicFrame>
        <p:nvGraphicFramePr>
          <p:cNvPr id="18" name="Object 22"/>
          <p:cNvGraphicFramePr>
            <a:graphicFrameLocks noChangeAspect="1"/>
          </p:cNvGraphicFramePr>
          <p:nvPr>
            <p:extLst>
              <p:ext uri="{D42A27DB-BD31-4B8C-83A1-F6EECF244321}">
                <p14:modId xmlns:p14="http://schemas.microsoft.com/office/powerpoint/2010/main" val="1771596831"/>
              </p:ext>
            </p:extLst>
          </p:nvPr>
        </p:nvGraphicFramePr>
        <p:xfrm>
          <a:off x="5370831" y="6119105"/>
          <a:ext cx="839152" cy="414966"/>
        </p:xfrm>
        <a:graphic>
          <a:graphicData uri="http://schemas.openxmlformats.org/presentationml/2006/ole">
            <mc:AlternateContent xmlns:mc="http://schemas.openxmlformats.org/markup-compatibility/2006">
              <mc:Choice xmlns:v="urn:schemas-microsoft-com:vml" Requires="v">
                <p:oleObj spid="_x0000_s20673" name="Equation" r:id="rId25" imgW="469900" imgH="228600" progId="Equation.DSMT4">
                  <p:embed/>
                </p:oleObj>
              </mc:Choice>
              <mc:Fallback>
                <p:oleObj name="Equation" r:id="rId25" imgW="469900" imgH="228600" progId="Equation.DSMT4">
                  <p:embed/>
                  <p:pic>
                    <p:nvPicPr>
                      <p:cNvPr id="21517" name="Object 2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370831" y="6119105"/>
                        <a:ext cx="839152" cy="414966"/>
                      </a:xfrm>
                      <a:prstGeom prst="rect">
                        <a:avLst/>
                      </a:prstGeom>
                      <a:noFill/>
                    </p:spPr>
                  </p:pic>
                </p:oleObj>
              </mc:Fallback>
            </mc:AlternateContent>
          </a:graphicData>
        </a:graphic>
      </p:graphicFrame>
    </p:spTree>
    <p:extLst>
      <p:ext uri="{BB962C8B-B14F-4D97-AF65-F5344CB8AC3E}">
        <p14:creationId xmlns:p14="http://schemas.microsoft.com/office/powerpoint/2010/main" val="2190271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par>
                                <p:cTn id="18" presetID="3" presetClass="entr" presetSubtype="1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linds(horizont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linds(horizontal)">
                                      <p:cBhvr>
                                        <p:cTn id="28" dur="500"/>
                                        <p:tgtEl>
                                          <p:spTgt spid="9"/>
                                        </p:tgtEl>
                                      </p:cBhvr>
                                    </p:animEffect>
                                  </p:childTnLst>
                                </p:cTn>
                              </p:par>
                              <p:par>
                                <p:cTn id="29" presetID="3" presetClass="entr" presetSubtype="1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Effect transition="in" filter="blinds(horizontal)">
                                      <p:cBhvr>
                                        <p:cTn id="36" dur="500"/>
                                        <p:tgtEl>
                                          <p:spTgt spid="3">
                                            <p:txEl>
                                              <p:pRg st="6" end="6"/>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linds(horizontal)">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nodeType="clickEffect">
                                  <p:stCondLst>
                                    <p:cond delay="0"/>
                                  </p:stCondLst>
                                  <p:childTnLst>
                                    <p:set>
                                      <p:cBhvr>
                                        <p:cTn id="45" dur="1" fill="hold">
                                          <p:stCondLst>
                                            <p:cond delay="0"/>
                                          </p:stCondLst>
                                        </p:cTn>
                                        <p:tgtEl>
                                          <p:spTgt spid="3">
                                            <p:txEl>
                                              <p:pRg st="7" end="7"/>
                                            </p:txEl>
                                          </p:spTgt>
                                        </p:tgtEl>
                                        <p:attrNameLst>
                                          <p:attrName>style.visibility</p:attrName>
                                        </p:attrNameLst>
                                      </p:cBhvr>
                                      <p:to>
                                        <p:strVal val="visible"/>
                                      </p:to>
                                    </p:set>
                                    <p:animEffect transition="in" filter="blinds(horizontal)">
                                      <p:cBhvr>
                                        <p:cTn id="46" dur="500"/>
                                        <p:tgtEl>
                                          <p:spTgt spid="3">
                                            <p:txEl>
                                              <p:pRg st="7" end="7"/>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nodeType="click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linds(horizontal)">
                                      <p:cBhvr>
                                        <p:cTn id="51" dur="500"/>
                                        <p:tgtEl>
                                          <p:spTgt spid="12"/>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blinds(horizontal)">
                                      <p:cBhvr>
                                        <p:cTn id="56" dur="500"/>
                                        <p:tgtEl>
                                          <p:spTgt spid="3">
                                            <p:txEl>
                                              <p:pRg st="7" end="7"/>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nodeType="click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blinds(horizontal)">
                                      <p:cBhvr>
                                        <p:cTn id="61" dur="500"/>
                                        <p:tgtEl>
                                          <p:spTgt spid="13"/>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nodeType="clickEffect">
                                  <p:stCondLst>
                                    <p:cond delay="0"/>
                                  </p:stCondLst>
                                  <p:childTnLst>
                                    <p:set>
                                      <p:cBhvr>
                                        <p:cTn id="65" dur="1" fill="hold">
                                          <p:stCondLst>
                                            <p:cond delay="0"/>
                                          </p:stCondLst>
                                        </p:cTn>
                                        <p:tgtEl>
                                          <p:spTgt spid="3">
                                            <p:txEl>
                                              <p:pRg st="8" end="8"/>
                                            </p:txEl>
                                          </p:spTgt>
                                        </p:tgtEl>
                                        <p:attrNameLst>
                                          <p:attrName>style.visibility</p:attrName>
                                        </p:attrNameLst>
                                      </p:cBhvr>
                                      <p:to>
                                        <p:strVal val="visible"/>
                                      </p:to>
                                    </p:set>
                                    <p:animEffect transition="in" filter="blinds(horizontal)">
                                      <p:cBhvr>
                                        <p:cTn id="66" dur="500"/>
                                        <p:tgtEl>
                                          <p:spTgt spid="3">
                                            <p:txEl>
                                              <p:pRg st="8" end="8"/>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nodeType="click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blinds(horizontal)">
                                      <p:cBhvr>
                                        <p:cTn id="71" dur="500"/>
                                        <p:tgtEl>
                                          <p:spTgt spid="14"/>
                                        </p:tgtEl>
                                      </p:cBhvr>
                                    </p:animEffect>
                                  </p:childTnLst>
                                </p:cTn>
                              </p:par>
                            </p:childTnLst>
                          </p:cTn>
                        </p:par>
                      </p:childTnLst>
                    </p:cTn>
                  </p:par>
                  <p:par>
                    <p:cTn id="72" fill="hold">
                      <p:stCondLst>
                        <p:cond delay="indefinite"/>
                      </p:stCondLst>
                      <p:childTnLst>
                        <p:par>
                          <p:cTn id="73" fill="hold">
                            <p:stCondLst>
                              <p:cond delay="0"/>
                            </p:stCondLst>
                            <p:childTnLst>
                              <p:par>
                                <p:cTn id="74" presetID="3" presetClass="entr" presetSubtype="10" fill="hold" grpId="0" nodeType="click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blinds(horizontal)">
                                      <p:cBhvr>
                                        <p:cTn id="76" dur="500"/>
                                        <p:tgtEl>
                                          <p:spTgt spid="15"/>
                                        </p:tgtEl>
                                      </p:cBhvr>
                                    </p:animEffect>
                                  </p:childTnLst>
                                </p:cTn>
                              </p:par>
                            </p:childTnLst>
                          </p:cTn>
                        </p:par>
                      </p:childTnLst>
                    </p:cTn>
                  </p:par>
                  <p:par>
                    <p:cTn id="77" fill="hold">
                      <p:stCondLst>
                        <p:cond delay="indefinite"/>
                      </p:stCondLst>
                      <p:childTnLst>
                        <p:par>
                          <p:cTn id="78" fill="hold">
                            <p:stCondLst>
                              <p:cond delay="0"/>
                            </p:stCondLst>
                            <p:childTnLst>
                              <p:par>
                                <p:cTn id="79" presetID="3" presetClass="entr" presetSubtype="10" fill="hold" nodeType="click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blinds(horizontal)">
                                      <p:cBhvr>
                                        <p:cTn id="81" dur="500"/>
                                        <p:tgtEl>
                                          <p:spTgt spid="16"/>
                                        </p:tgtEl>
                                      </p:cBhvr>
                                    </p:animEffect>
                                  </p:childTnLst>
                                </p:cTn>
                              </p:par>
                            </p:childTnLst>
                          </p:cTn>
                        </p:par>
                      </p:childTnLst>
                    </p:cTn>
                  </p:par>
                  <p:par>
                    <p:cTn id="82" fill="hold">
                      <p:stCondLst>
                        <p:cond delay="indefinite"/>
                      </p:stCondLst>
                      <p:childTnLst>
                        <p:par>
                          <p:cTn id="83" fill="hold">
                            <p:stCondLst>
                              <p:cond delay="0"/>
                            </p:stCondLst>
                            <p:childTnLst>
                              <p:par>
                                <p:cTn id="84" presetID="3" presetClass="entr" presetSubtype="10" fill="hold" grpId="0" nodeType="clickEffect">
                                  <p:stCondLst>
                                    <p:cond delay="0"/>
                                  </p:stCondLst>
                                  <p:childTnLst>
                                    <p:set>
                                      <p:cBhvr>
                                        <p:cTn id="85" dur="1" fill="hold">
                                          <p:stCondLst>
                                            <p:cond delay="0"/>
                                          </p:stCondLst>
                                        </p:cTn>
                                        <p:tgtEl>
                                          <p:spTgt spid="17"/>
                                        </p:tgtEl>
                                        <p:attrNameLst>
                                          <p:attrName>style.visibility</p:attrName>
                                        </p:attrNameLst>
                                      </p:cBhvr>
                                      <p:to>
                                        <p:strVal val="visible"/>
                                      </p:to>
                                    </p:set>
                                    <p:animEffect transition="in" filter="blinds(horizontal)">
                                      <p:cBhvr>
                                        <p:cTn id="86" dur="500"/>
                                        <p:tgtEl>
                                          <p:spTgt spid="17"/>
                                        </p:tgtEl>
                                      </p:cBhvr>
                                    </p:animEffect>
                                  </p:childTnLst>
                                </p:cTn>
                              </p:par>
                            </p:childTnLst>
                          </p:cTn>
                        </p:par>
                      </p:childTnLst>
                    </p:cTn>
                  </p:par>
                  <p:par>
                    <p:cTn id="87" fill="hold">
                      <p:stCondLst>
                        <p:cond delay="indefinite"/>
                      </p:stCondLst>
                      <p:childTnLst>
                        <p:par>
                          <p:cTn id="88" fill="hold">
                            <p:stCondLst>
                              <p:cond delay="0"/>
                            </p:stCondLst>
                            <p:childTnLst>
                              <p:par>
                                <p:cTn id="89" presetID="3" presetClass="entr" presetSubtype="10" fill="hold" nodeType="click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blinds(horizontal)">
                                      <p:cBhvr>
                                        <p:cTn id="9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P spid="1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4.2 </a:t>
            </a:r>
            <a:r>
              <a:rPr lang="zh-CN" altLang="en-US" dirty="0"/>
              <a:t>根轨迹的</a:t>
            </a:r>
            <a:r>
              <a:rPr lang="zh-CN" altLang="en-US" dirty="0" smtClean="0"/>
              <a:t>绘制</a:t>
            </a:r>
            <a:endParaRPr lang="zh-CN" altLang="en-US" dirty="0"/>
          </a:p>
        </p:txBody>
      </p:sp>
      <p:sp>
        <p:nvSpPr>
          <p:cNvPr id="22" name="内容占位符 2"/>
          <p:cNvSpPr txBox="1">
            <a:spLocks/>
          </p:cNvSpPr>
          <p:nvPr/>
        </p:nvSpPr>
        <p:spPr>
          <a:xfrm>
            <a:off x="515939" y="1245357"/>
            <a:ext cx="3598861" cy="43104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zh-CN" sz="2000" dirty="0" smtClean="0">
                <a:latin typeface="+mn-ea"/>
              </a:rPr>
              <a:t>由根轨迹的幅值条件，即</a:t>
            </a:r>
            <a:endParaRPr lang="en-US" altLang="zh-CN" sz="2000" dirty="0" smtClean="0">
              <a:latin typeface="+mn-ea"/>
            </a:endParaRPr>
          </a:p>
        </p:txBody>
      </p:sp>
      <p:graphicFrame>
        <p:nvGraphicFramePr>
          <p:cNvPr id="23" name="Object 1"/>
          <p:cNvGraphicFramePr>
            <a:graphicFrameLocks noChangeAspect="1"/>
          </p:cNvGraphicFramePr>
          <p:nvPr>
            <p:extLst>
              <p:ext uri="{D42A27DB-BD31-4B8C-83A1-F6EECF244321}">
                <p14:modId xmlns:p14="http://schemas.microsoft.com/office/powerpoint/2010/main" val="1440784766"/>
              </p:ext>
            </p:extLst>
          </p:nvPr>
        </p:nvGraphicFramePr>
        <p:xfrm>
          <a:off x="3949436" y="1089025"/>
          <a:ext cx="1957388" cy="714375"/>
        </p:xfrm>
        <a:graphic>
          <a:graphicData uri="http://schemas.openxmlformats.org/presentationml/2006/ole">
            <mc:AlternateContent xmlns:mc="http://schemas.openxmlformats.org/markup-compatibility/2006">
              <mc:Choice xmlns:v="urn:schemas-microsoft-com:vml" Requires="v">
                <p:oleObj spid="_x0000_s21519" name="Equation" r:id="rId4" imgW="1002865" imgH="368140" progId="Equation.DSMT4">
                  <p:embed/>
                </p:oleObj>
              </mc:Choice>
              <mc:Fallback>
                <p:oleObj name="Equation" r:id="rId4" imgW="1002865" imgH="368140" progId="Equation.DSMT4">
                  <p:embed/>
                  <p:pic>
                    <p:nvPicPr>
                      <p:cNvPr id="2253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49436" y="1089025"/>
                        <a:ext cx="1957388" cy="714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 name="燕尾形箭头 23"/>
          <p:cNvSpPr/>
          <p:nvPr/>
        </p:nvSpPr>
        <p:spPr>
          <a:xfrm>
            <a:off x="6418262" y="1349298"/>
            <a:ext cx="500063" cy="142875"/>
          </a:xfrm>
          <a:prstGeom prst="notchedRight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defRPr/>
            </a:pPr>
            <a:endParaRPr lang="zh-CN" altLang="en-US"/>
          </a:p>
        </p:txBody>
      </p:sp>
      <p:sp>
        <p:nvSpPr>
          <p:cNvPr id="25" name="Line 9"/>
          <p:cNvSpPr>
            <a:spLocks noChangeShapeType="1"/>
          </p:cNvSpPr>
          <p:nvPr/>
        </p:nvSpPr>
        <p:spPr bwMode="auto">
          <a:xfrm>
            <a:off x="2207684" y="4371976"/>
            <a:ext cx="31686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pic>
        <p:nvPicPr>
          <p:cNvPr id="26"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65147" y="4300539"/>
            <a:ext cx="136525"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49134" y="4300539"/>
            <a:ext cx="136525"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68047" y="4300539"/>
            <a:ext cx="136525"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 Box 15"/>
          <p:cNvSpPr txBox="1">
            <a:spLocks noChangeArrowheads="1"/>
          </p:cNvSpPr>
          <p:nvPr/>
        </p:nvSpPr>
        <p:spPr bwMode="auto">
          <a:xfrm>
            <a:off x="4873097" y="4371976"/>
            <a:ext cx="431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0</a:t>
            </a:r>
          </a:p>
        </p:txBody>
      </p:sp>
      <p:sp>
        <p:nvSpPr>
          <p:cNvPr id="30" name="Text Box 16"/>
          <p:cNvSpPr txBox="1">
            <a:spLocks noChangeArrowheads="1"/>
          </p:cNvSpPr>
          <p:nvPr/>
        </p:nvSpPr>
        <p:spPr bwMode="auto">
          <a:xfrm>
            <a:off x="3433234" y="4371976"/>
            <a:ext cx="431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-1</a:t>
            </a:r>
          </a:p>
        </p:txBody>
      </p:sp>
      <p:sp>
        <p:nvSpPr>
          <p:cNvPr id="31" name="Text Box 17"/>
          <p:cNvSpPr txBox="1">
            <a:spLocks noChangeArrowheads="1"/>
          </p:cNvSpPr>
          <p:nvPr/>
        </p:nvSpPr>
        <p:spPr bwMode="auto">
          <a:xfrm>
            <a:off x="2280709" y="4371976"/>
            <a:ext cx="431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-2</a:t>
            </a:r>
          </a:p>
        </p:txBody>
      </p:sp>
      <p:sp>
        <p:nvSpPr>
          <p:cNvPr id="32" name="Line 24"/>
          <p:cNvSpPr>
            <a:spLocks noChangeShapeType="1"/>
          </p:cNvSpPr>
          <p:nvPr/>
        </p:nvSpPr>
        <p:spPr bwMode="auto">
          <a:xfrm flipV="1">
            <a:off x="3720572" y="2787651"/>
            <a:ext cx="792162" cy="1584325"/>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 name="Line 25"/>
          <p:cNvSpPr>
            <a:spLocks noChangeShapeType="1"/>
          </p:cNvSpPr>
          <p:nvPr/>
        </p:nvSpPr>
        <p:spPr bwMode="auto">
          <a:xfrm>
            <a:off x="3720572" y="4371976"/>
            <a:ext cx="792162" cy="1584325"/>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 name="Line 26"/>
          <p:cNvSpPr>
            <a:spLocks noChangeShapeType="1"/>
          </p:cNvSpPr>
          <p:nvPr/>
        </p:nvSpPr>
        <p:spPr bwMode="auto">
          <a:xfrm flipH="1">
            <a:off x="1956859" y="4371976"/>
            <a:ext cx="1763713" cy="0"/>
          </a:xfrm>
          <a:prstGeom prst="line">
            <a:avLst/>
          </a:prstGeom>
          <a:noFill/>
          <a:ln w="19050">
            <a:solidFill>
              <a:schemeClr val="hlink"/>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 name="Line 28"/>
          <p:cNvSpPr>
            <a:spLocks noChangeShapeType="1"/>
          </p:cNvSpPr>
          <p:nvPr/>
        </p:nvSpPr>
        <p:spPr bwMode="auto">
          <a:xfrm>
            <a:off x="3685647" y="4371976"/>
            <a:ext cx="1152525" cy="0"/>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 name="Line 29"/>
          <p:cNvSpPr>
            <a:spLocks noChangeShapeType="1"/>
          </p:cNvSpPr>
          <p:nvPr/>
        </p:nvSpPr>
        <p:spPr bwMode="auto">
          <a:xfrm>
            <a:off x="1933047" y="4371976"/>
            <a:ext cx="720725" cy="0"/>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 name="Oval 37"/>
          <p:cNvSpPr>
            <a:spLocks noChangeArrowheads="1"/>
          </p:cNvSpPr>
          <p:nvPr/>
        </p:nvSpPr>
        <p:spPr bwMode="auto">
          <a:xfrm>
            <a:off x="4261909" y="4300539"/>
            <a:ext cx="71438" cy="144462"/>
          </a:xfrm>
          <a:prstGeom prst="ellipse">
            <a:avLst/>
          </a:prstGeom>
          <a:solidFill>
            <a:schemeClr val="accent1"/>
          </a:solidFill>
          <a:ln w="9525">
            <a:solidFill>
              <a:schemeClr val="tx1"/>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8" name="Text Box 38"/>
          <p:cNvSpPr txBox="1">
            <a:spLocks noChangeArrowheads="1"/>
          </p:cNvSpPr>
          <p:nvPr/>
        </p:nvSpPr>
        <p:spPr bwMode="auto">
          <a:xfrm>
            <a:off x="3901547" y="4445001"/>
            <a:ext cx="1009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-0.42</a:t>
            </a:r>
          </a:p>
        </p:txBody>
      </p:sp>
      <p:sp>
        <p:nvSpPr>
          <p:cNvPr id="39" name="Freeform 60"/>
          <p:cNvSpPr>
            <a:spLocks/>
          </p:cNvSpPr>
          <p:nvPr/>
        </p:nvSpPr>
        <p:spPr bwMode="auto">
          <a:xfrm>
            <a:off x="4190472" y="2355851"/>
            <a:ext cx="720725" cy="2016125"/>
          </a:xfrm>
          <a:custGeom>
            <a:avLst/>
            <a:gdLst>
              <a:gd name="T0" fmla="*/ 2147483647 w 454"/>
              <a:gd name="T1" fmla="*/ 2147483647 h 1270"/>
              <a:gd name="T2" fmla="*/ 2147483647 w 454"/>
              <a:gd name="T3" fmla="*/ 2147483647 h 1270"/>
              <a:gd name="T4" fmla="*/ 2147483647 w 454"/>
              <a:gd name="T5" fmla="*/ 2147483647 h 1270"/>
              <a:gd name="T6" fmla="*/ 2147483647 w 454"/>
              <a:gd name="T7" fmla="*/ 0 h 1270"/>
              <a:gd name="T8" fmla="*/ 0 60000 65536"/>
              <a:gd name="T9" fmla="*/ 0 60000 65536"/>
              <a:gd name="T10" fmla="*/ 0 60000 65536"/>
              <a:gd name="T11" fmla="*/ 0 60000 65536"/>
              <a:gd name="T12" fmla="*/ 0 w 454"/>
              <a:gd name="T13" fmla="*/ 0 h 1270"/>
              <a:gd name="T14" fmla="*/ 454 w 454"/>
              <a:gd name="T15" fmla="*/ 1270 h 1270"/>
            </a:gdLst>
            <a:ahLst/>
            <a:cxnLst>
              <a:cxn ang="T8">
                <a:pos x="T0" y="T1"/>
              </a:cxn>
              <a:cxn ang="T9">
                <a:pos x="T2" y="T3"/>
              </a:cxn>
              <a:cxn ang="T10">
                <a:pos x="T4" y="T5"/>
              </a:cxn>
              <a:cxn ang="T11">
                <a:pos x="T6" y="T7"/>
              </a:cxn>
            </a:cxnLst>
            <a:rect l="T12" t="T13" r="T14" b="T15"/>
            <a:pathLst>
              <a:path w="454" h="1270">
                <a:moveTo>
                  <a:pt x="45" y="1270"/>
                </a:moveTo>
                <a:cubicBezTo>
                  <a:pt x="22" y="1171"/>
                  <a:pt x="0" y="1073"/>
                  <a:pt x="45" y="907"/>
                </a:cubicBezTo>
                <a:cubicBezTo>
                  <a:pt x="90" y="741"/>
                  <a:pt x="249" y="423"/>
                  <a:pt x="317" y="272"/>
                </a:cubicBezTo>
                <a:cubicBezTo>
                  <a:pt x="385" y="121"/>
                  <a:pt x="419" y="60"/>
                  <a:pt x="454" y="0"/>
                </a:cubicBezTo>
              </a:path>
            </a:pathLst>
          </a:custGeom>
          <a:noFill/>
          <a:ln w="28575">
            <a:solidFill>
              <a:srgbClr val="FF00FF"/>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40" name="Freeform 61"/>
          <p:cNvSpPr>
            <a:spLocks/>
          </p:cNvSpPr>
          <p:nvPr/>
        </p:nvSpPr>
        <p:spPr bwMode="auto">
          <a:xfrm flipV="1">
            <a:off x="4190472" y="4300539"/>
            <a:ext cx="720725" cy="1800225"/>
          </a:xfrm>
          <a:custGeom>
            <a:avLst/>
            <a:gdLst>
              <a:gd name="T0" fmla="*/ 2147483647 w 454"/>
              <a:gd name="T1" fmla="*/ 2147483647 h 1270"/>
              <a:gd name="T2" fmla="*/ 2147483647 w 454"/>
              <a:gd name="T3" fmla="*/ 2147483647 h 1270"/>
              <a:gd name="T4" fmla="*/ 2147483647 w 454"/>
              <a:gd name="T5" fmla="*/ 2147483647 h 1270"/>
              <a:gd name="T6" fmla="*/ 2147483647 w 454"/>
              <a:gd name="T7" fmla="*/ 0 h 1270"/>
              <a:gd name="T8" fmla="*/ 0 60000 65536"/>
              <a:gd name="T9" fmla="*/ 0 60000 65536"/>
              <a:gd name="T10" fmla="*/ 0 60000 65536"/>
              <a:gd name="T11" fmla="*/ 0 60000 65536"/>
              <a:gd name="T12" fmla="*/ 0 w 454"/>
              <a:gd name="T13" fmla="*/ 0 h 1270"/>
              <a:gd name="T14" fmla="*/ 454 w 454"/>
              <a:gd name="T15" fmla="*/ 1270 h 1270"/>
            </a:gdLst>
            <a:ahLst/>
            <a:cxnLst>
              <a:cxn ang="T8">
                <a:pos x="T0" y="T1"/>
              </a:cxn>
              <a:cxn ang="T9">
                <a:pos x="T2" y="T3"/>
              </a:cxn>
              <a:cxn ang="T10">
                <a:pos x="T4" y="T5"/>
              </a:cxn>
              <a:cxn ang="T11">
                <a:pos x="T6" y="T7"/>
              </a:cxn>
            </a:cxnLst>
            <a:rect l="T12" t="T13" r="T14" b="T15"/>
            <a:pathLst>
              <a:path w="454" h="1270">
                <a:moveTo>
                  <a:pt x="45" y="1270"/>
                </a:moveTo>
                <a:cubicBezTo>
                  <a:pt x="22" y="1171"/>
                  <a:pt x="0" y="1073"/>
                  <a:pt x="45" y="907"/>
                </a:cubicBezTo>
                <a:cubicBezTo>
                  <a:pt x="90" y="741"/>
                  <a:pt x="249" y="423"/>
                  <a:pt x="317" y="272"/>
                </a:cubicBezTo>
                <a:cubicBezTo>
                  <a:pt x="385" y="121"/>
                  <a:pt x="419" y="60"/>
                  <a:pt x="454" y="0"/>
                </a:cubicBezTo>
              </a:path>
            </a:pathLst>
          </a:custGeom>
          <a:noFill/>
          <a:ln w="28575">
            <a:solidFill>
              <a:srgbClr val="FF00FF"/>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cxnSp>
        <p:nvCxnSpPr>
          <p:cNvPr id="41" name="直接箭头连接符 40"/>
          <p:cNvCxnSpPr/>
          <p:nvPr/>
        </p:nvCxnSpPr>
        <p:spPr>
          <a:xfrm flipV="1">
            <a:off x="3422122" y="2366964"/>
            <a:ext cx="0" cy="395922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7085808" y="1230874"/>
            <a:ext cx="705642" cy="369332"/>
          </a:xfrm>
          <a:prstGeom prst="rect">
            <a:avLst/>
          </a:prstGeom>
        </p:spPr>
        <p:txBody>
          <a:bodyPr wrap="none">
            <a:spAutoFit/>
          </a:bodyPr>
          <a:lstStyle/>
          <a:p>
            <a:r>
              <a:rPr lang="en-US" altLang="zh-CN" dirty="0">
                <a:latin typeface="+mn-ea"/>
              </a:rPr>
              <a:t> K=3</a:t>
            </a:r>
            <a:endParaRPr lang="zh-CN" altLang="en-US" dirty="0"/>
          </a:p>
        </p:txBody>
      </p:sp>
      <p:grpSp>
        <p:nvGrpSpPr>
          <p:cNvPr id="43" name="组合 42"/>
          <p:cNvGrpSpPr/>
          <p:nvPr/>
        </p:nvGrpSpPr>
        <p:grpSpPr>
          <a:xfrm>
            <a:off x="7791450" y="3282951"/>
            <a:ext cx="2014041" cy="3057525"/>
            <a:chOff x="4605338" y="1149351"/>
            <a:chExt cx="2981325" cy="4525963"/>
          </a:xfrm>
        </p:grpSpPr>
        <p:sp>
          <p:nvSpPr>
            <p:cNvPr id="44" name="任意多边形 43">
              <a:extLst>
                <a:ext uri="{FF2B5EF4-FFF2-40B4-BE49-F238E27FC236}">
                  <a16:creationId xmlns:a16="http://schemas.microsoft.com/office/drawing/2014/main" id="{888FC9EA-E1E5-4482-80C7-30CDB387B480}"/>
                </a:ext>
              </a:extLst>
            </p:cNvPr>
            <p:cNvSpPr/>
            <p:nvPr/>
          </p:nvSpPr>
          <p:spPr bwMode="auto">
            <a:xfrm>
              <a:off x="4605338" y="5072063"/>
              <a:ext cx="2981325" cy="557213"/>
            </a:xfrm>
            <a:custGeom>
              <a:avLst/>
              <a:gdLst>
                <a:gd name="T0" fmla="*/ 528 w 528"/>
                <a:gd name="T1" fmla="*/ 41 h 99"/>
                <a:gd name="T2" fmla="*/ 264 w 528"/>
                <a:gd name="T3" fmla="*/ 0 h 99"/>
                <a:gd name="T4" fmla="*/ 0 w 528"/>
                <a:gd name="T5" fmla="*/ 41 h 99"/>
                <a:gd name="T6" fmla="*/ 108 w 528"/>
                <a:gd name="T7" fmla="*/ 74 h 99"/>
                <a:gd name="T8" fmla="*/ 108 w 528"/>
                <a:gd name="T9" fmla="*/ 75 h 99"/>
                <a:gd name="T10" fmla="*/ 279 w 528"/>
                <a:gd name="T11" fmla="*/ 99 h 99"/>
                <a:gd name="T12" fmla="*/ 450 w 528"/>
                <a:gd name="T13" fmla="*/ 75 h 99"/>
                <a:gd name="T14" fmla="*/ 447 w 528"/>
                <a:gd name="T15" fmla="*/ 71 h 99"/>
                <a:gd name="T16" fmla="*/ 528 w 528"/>
                <a:gd name="T17" fmla="*/ 4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99">
                  <a:moveTo>
                    <a:pt x="528" y="41"/>
                  </a:moveTo>
                  <a:cubicBezTo>
                    <a:pt x="528" y="19"/>
                    <a:pt x="410" y="0"/>
                    <a:pt x="264" y="0"/>
                  </a:cubicBezTo>
                  <a:cubicBezTo>
                    <a:pt x="118" y="0"/>
                    <a:pt x="0" y="19"/>
                    <a:pt x="0" y="41"/>
                  </a:cubicBezTo>
                  <a:cubicBezTo>
                    <a:pt x="0" y="55"/>
                    <a:pt x="43" y="67"/>
                    <a:pt x="108" y="74"/>
                  </a:cubicBezTo>
                  <a:cubicBezTo>
                    <a:pt x="108" y="75"/>
                    <a:pt x="108" y="75"/>
                    <a:pt x="108" y="75"/>
                  </a:cubicBezTo>
                  <a:cubicBezTo>
                    <a:pt x="108" y="88"/>
                    <a:pt x="185" y="99"/>
                    <a:pt x="279" y="99"/>
                  </a:cubicBezTo>
                  <a:cubicBezTo>
                    <a:pt x="373" y="99"/>
                    <a:pt x="450" y="88"/>
                    <a:pt x="450" y="75"/>
                  </a:cubicBezTo>
                  <a:cubicBezTo>
                    <a:pt x="450" y="74"/>
                    <a:pt x="449" y="72"/>
                    <a:pt x="447" y="71"/>
                  </a:cubicBezTo>
                  <a:cubicBezTo>
                    <a:pt x="497" y="63"/>
                    <a:pt x="528" y="53"/>
                    <a:pt x="528" y="41"/>
                  </a:cubicBezTo>
                  <a:close/>
                </a:path>
              </a:pathLst>
            </a:custGeom>
            <a:solidFill>
              <a:srgbClr val="C6E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椭圆 44">
              <a:extLst>
                <a:ext uri="{FF2B5EF4-FFF2-40B4-BE49-F238E27FC236}">
                  <a16:creationId xmlns:a16="http://schemas.microsoft.com/office/drawing/2014/main" id="{80C6E4D8-34D2-4BA5-8AB1-F9B41853D207}"/>
                </a:ext>
              </a:extLst>
            </p:cNvPr>
            <p:cNvSpPr/>
            <p:nvPr/>
          </p:nvSpPr>
          <p:spPr bwMode="auto">
            <a:xfrm>
              <a:off x="4903788" y="5562601"/>
              <a:ext cx="311150" cy="112713"/>
            </a:xfrm>
            <a:prstGeom prst="ellipse">
              <a:avLst/>
            </a:prstGeom>
            <a:solidFill>
              <a:srgbClr val="C6E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任意多边形 45">
              <a:extLst>
                <a:ext uri="{FF2B5EF4-FFF2-40B4-BE49-F238E27FC236}">
                  <a16:creationId xmlns:a16="http://schemas.microsoft.com/office/drawing/2014/main" id="{D0AB841C-DD00-4604-8C51-A5CD1AD58FC4}"/>
                </a:ext>
              </a:extLst>
            </p:cNvPr>
            <p:cNvSpPr/>
            <p:nvPr/>
          </p:nvSpPr>
          <p:spPr bwMode="auto">
            <a:xfrm>
              <a:off x="5106988" y="5122863"/>
              <a:ext cx="2038350" cy="371475"/>
            </a:xfrm>
            <a:custGeom>
              <a:avLst/>
              <a:gdLst>
                <a:gd name="T0" fmla="*/ 349 w 361"/>
                <a:gd name="T1" fmla="*/ 23 h 66"/>
                <a:gd name="T2" fmla="*/ 358 w 361"/>
                <a:gd name="T3" fmla="*/ 16 h 66"/>
                <a:gd name="T4" fmla="*/ 267 w 361"/>
                <a:gd name="T5" fmla="*/ 0 h 66"/>
                <a:gd name="T6" fmla="*/ 207 w 361"/>
                <a:gd name="T7" fmla="*/ 4 h 66"/>
                <a:gd name="T8" fmla="*/ 180 w 361"/>
                <a:gd name="T9" fmla="*/ 3 h 66"/>
                <a:gd name="T10" fmla="*/ 0 w 361"/>
                <a:gd name="T11" fmla="*/ 35 h 66"/>
                <a:gd name="T12" fmla="*/ 180 w 361"/>
                <a:gd name="T13" fmla="*/ 66 h 66"/>
                <a:gd name="T14" fmla="*/ 361 w 361"/>
                <a:gd name="T15" fmla="*/ 35 h 66"/>
                <a:gd name="T16" fmla="*/ 349 w 361"/>
                <a:gd name="T17" fmla="*/ 2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1" h="66">
                  <a:moveTo>
                    <a:pt x="349" y="23"/>
                  </a:moveTo>
                  <a:cubicBezTo>
                    <a:pt x="355" y="21"/>
                    <a:pt x="358" y="19"/>
                    <a:pt x="358" y="16"/>
                  </a:cubicBezTo>
                  <a:cubicBezTo>
                    <a:pt x="358" y="7"/>
                    <a:pt x="317" y="0"/>
                    <a:pt x="267" y="0"/>
                  </a:cubicBezTo>
                  <a:cubicBezTo>
                    <a:pt x="244" y="0"/>
                    <a:pt x="223" y="1"/>
                    <a:pt x="207" y="4"/>
                  </a:cubicBezTo>
                  <a:cubicBezTo>
                    <a:pt x="198" y="3"/>
                    <a:pt x="189" y="3"/>
                    <a:pt x="180" y="3"/>
                  </a:cubicBezTo>
                  <a:cubicBezTo>
                    <a:pt x="81" y="3"/>
                    <a:pt x="0" y="17"/>
                    <a:pt x="0" y="35"/>
                  </a:cubicBezTo>
                  <a:cubicBezTo>
                    <a:pt x="0" y="52"/>
                    <a:pt x="81" y="66"/>
                    <a:pt x="180" y="66"/>
                  </a:cubicBezTo>
                  <a:cubicBezTo>
                    <a:pt x="280" y="66"/>
                    <a:pt x="361" y="52"/>
                    <a:pt x="361" y="35"/>
                  </a:cubicBezTo>
                  <a:cubicBezTo>
                    <a:pt x="361" y="31"/>
                    <a:pt x="356" y="27"/>
                    <a:pt x="349" y="23"/>
                  </a:cubicBezTo>
                  <a:close/>
                </a:path>
              </a:pathLst>
            </a:custGeom>
            <a:solidFill>
              <a:srgbClr val="A6D5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任意多边形 46">
              <a:extLst>
                <a:ext uri="{FF2B5EF4-FFF2-40B4-BE49-F238E27FC236}">
                  <a16:creationId xmlns:a16="http://schemas.microsoft.com/office/drawing/2014/main" id="{AB46FC13-3A6A-4DB6-820A-73295C08C702}"/>
                </a:ext>
              </a:extLst>
            </p:cNvPr>
            <p:cNvSpPr/>
            <p:nvPr/>
          </p:nvSpPr>
          <p:spPr bwMode="auto">
            <a:xfrm>
              <a:off x="7145338" y="1363663"/>
              <a:ext cx="430213" cy="534988"/>
            </a:xfrm>
            <a:custGeom>
              <a:avLst/>
              <a:gdLst>
                <a:gd name="T0" fmla="*/ 51 w 76"/>
                <a:gd name="T1" fmla="*/ 1 h 95"/>
                <a:gd name="T2" fmla="*/ 45 w 76"/>
                <a:gd name="T3" fmla="*/ 37 h 95"/>
                <a:gd name="T4" fmla="*/ 49 w 76"/>
                <a:gd name="T5" fmla="*/ 46 h 95"/>
                <a:gd name="T6" fmla="*/ 41 w 76"/>
                <a:gd name="T7" fmla="*/ 52 h 95"/>
                <a:gd name="T8" fmla="*/ 35 w 76"/>
                <a:gd name="T9" fmla="*/ 43 h 95"/>
                <a:gd name="T10" fmla="*/ 40 w 76"/>
                <a:gd name="T11" fmla="*/ 37 h 95"/>
                <a:gd name="T12" fmla="*/ 47 w 76"/>
                <a:gd name="T13" fmla="*/ 0 h 95"/>
                <a:gd name="T14" fmla="*/ 0 w 76"/>
                <a:gd name="T15" fmla="*/ 60 h 95"/>
                <a:gd name="T16" fmla="*/ 20 w 76"/>
                <a:gd name="T17" fmla="*/ 63 h 95"/>
                <a:gd name="T18" fmla="*/ 15 w 76"/>
                <a:gd name="T19" fmla="*/ 89 h 95"/>
                <a:gd name="T20" fmla="*/ 51 w 76"/>
                <a:gd name="T21" fmla="*/ 95 h 95"/>
                <a:gd name="T22" fmla="*/ 55 w 76"/>
                <a:gd name="T23" fmla="*/ 70 h 95"/>
                <a:gd name="T24" fmla="*/ 76 w 76"/>
                <a:gd name="T25" fmla="*/ 73 h 95"/>
                <a:gd name="T26" fmla="*/ 51 w 76"/>
                <a:gd name="T27" fmla="*/ 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95">
                  <a:moveTo>
                    <a:pt x="51" y="1"/>
                  </a:moveTo>
                  <a:cubicBezTo>
                    <a:pt x="45" y="37"/>
                    <a:pt x="45" y="37"/>
                    <a:pt x="45" y="37"/>
                  </a:cubicBezTo>
                  <a:cubicBezTo>
                    <a:pt x="48" y="39"/>
                    <a:pt x="50" y="42"/>
                    <a:pt x="49" y="46"/>
                  </a:cubicBezTo>
                  <a:cubicBezTo>
                    <a:pt x="49" y="50"/>
                    <a:pt x="45" y="52"/>
                    <a:pt x="41" y="52"/>
                  </a:cubicBezTo>
                  <a:cubicBezTo>
                    <a:pt x="37" y="51"/>
                    <a:pt x="34" y="47"/>
                    <a:pt x="35" y="43"/>
                  </a:cubicBezTo>
                  <a:cubicBezTo>
                    <a:pt x="35" y="40"/>
                    <a:pt x="37" y="38"/>
                    <a:pt x="40" y="37"/>
                  </a:cubicBezTo>
                  <a:cubicBezTo>
                    <a:pt x="47" y="0"/>
                    <a:pt x="47" y="0"/>
                    <a:pt x="47" y="0"/>
                  </a:cubicBezTo>
                  <a:cubicBezTo>
                    <a:pt x="0" y="60"/>
                    <a:pt x="0" y="60"/>
                    <a:pt x="0" y="60"/>
                  </a:cubicBezTo>
                  <a:cubicBezTo>
                    <a:pt x="20" y="63"/>
                    <a:pt x="20" y="63"/>
                    <a:pt x="20" y="63"/>
                  </a:cubicBezTo>
                  <a:cubicBezTo>
                    <a:pt x="15" y="89"/>
                    <a:pt x="15" y="89"/>
                    <a:pt x="15" y="89"/>
                  </a:cubicBezTo>
                  <a:cubicBezTo>
                    <a:pt x="51" y="95"/>
                    <a:pt x="51" y="95"/>
                    <a:pt x="51" y="95"/>
                  </a:cubicBezTo>
                  <a:cubicBezTo>
                    <a:pt x="55" y="70"/>
                    <a:pt x="55" y="70"/>
                    <a:pt x="55" y="70"/>
                  </a:cubicBezTo>
                  <a:cubicBezTo>
                    <a:pt x="76" y="73"/>
                    <a:pt x="76" y="73"/>
                    <a:pt x="76" y="73"/>
                  </a:cubicBezTo>
                  <a:lnTo>
                    <a:pt x="51" y="1"/>
                  </a:lnTo>
                  <a:close/>
                </a:path>
              </a:pathLst>
            </a:custGeom>
            <a:solidFill>
              <a:srgbClr val="CCD7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任意多边形 47">
              <a:extLst>
                <a:ext uri="{FF2B5EF4-FFF2-40B4-BE49-F238E27FC236}">
                  <a16:creationId xmlns:a16="http://schemas.microsoft.com/office/drawing/2014/main" id="{F5A77282-B2A8-4A62-923A-040CDDFC46B2}"/>
                </a:ext>
              </a:extLst>
            </p:cNvPr>
            <p:cNvSpPr/>
            <p:nvPr/>
          </p:nvSpPr>
          <p:spPr bwMode="auto">
            <a:xfrm>
              <a:off x="7191376" y="1820863"/>
              <a:ext cx="276225" cy="112713"/>
            </a:xfrm>
            <a:custGeom>
              <a:avLst/>
              <a:gdLst>
                <a:gd name="T0" fmla="*/ 164 w 174"/>
                <a:gd name="T1" fmla="*/ 71 h 71"/>
                <a:gd name="T2" fmla="*/ 0 w 174"/>
                <a:gd name="T3" fmla="*/ 42 h 71"/>
                <a:gd name="T4" fmla="*/ 11 w 174"/>
                <a:gd name="T5" fmla="*/ 0 h 71"/>
                <a:gd name="T6" fmla="*/ 174 w 174"/>
                <a:gd name="T7" fmla="*/ 28 h 71"/>
                <a:gd name="T8" fmla="*/ 164 w 174"/>
                <a:gd name="T9" fmla="*/ 71 h 71"/>
              </a:gdLst>
              <a:ahLst/>
              <a:cxnLst>
                <a:cxn ang="0">
                  <a:pos x="T0" y="T1"/>
                </a:cxn>
                <a:cxn ang="0">
                  <a:pos x="T2" y="T3"/>
                </a:cxn>
                <a:cxn ang="0">
                  <a:pos x="T4" y="T5"/>
                </a:cxn>
                <a:cxn ang="0">
                  <a:pos x="T6" y="T7"/>
                </a:cxn>
                <a:cxn ang="0">
                  <a:pos x="T8" y="T9"/>
                </a:cxn>
              </a:cxnLst>
              <a:rect l="0" t="0" r="r" b="b"/>
              <a:pathLst>
                <a:path w="174" h="71">
                  <a:moveTo>
                    <a:pt x="164" y="71"/>
                  </a:moveTo>
                  <a:lnTo>
                    <a:pt x="0" y="42"/>
                  </a:lnTo>
                  <a:lnTo>
                    <a:pt x="11" y="0"/>
                  </a:lnTo>
                  <a:lnTo>
                    <a:pt x="174" y="28"/>
                  </a:lnTo>
                  <a:lnTo>
                    <a:pt x="164" y="71"/>
                  </a:lnTo>
                  <a:close/>
                </a:path>
              </a:pathLst>
            </a:custGeom>
            <a:solidFill>
              <a:srgbClr val="4E8F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直接连接符 48">
              <a:extLst>
                <a:ext uri="{FF2B5EF4-FFF2-40B4-BE49-F238E27FC236}">
                  <a16:creationId xmlns:a16="http://schemas.microsoft.com/office/drawing/2014/main" id="{AAD66E48-618A-47DF-9DDC-EB6D29BA0BC5}"/>
                </a:ext>
              </a:extLst>
            </p:cNvPr>
            <p:cNvSpPr/>
            <p:nvPr/>
          </p:nvSpPr>
          <p:spPr bwMode="auto">
            <a:xfrm>
              <a:off x="7180263" y="192722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直接连接符 49">
              <a:extLst>
                <a:ext uri="{FF2B5EF4-FFF2-40B4-BE49-F238E27FC236}">
                  <a16:creationId xmlns:a16="http://schemas.microsoft.com/office/drawing/2014/main" id="{41549927-5DE0-4B42-AAC9-1CC57ED7815E}"/>
                </a:ext>
              </a:extLst>
            </p:cNvPr>
            <p:cNvSpPr/>
            <p:nvPr/>
          </p:nvSpPr>
          <p:spPr bwMode="auto">
            <a:xfrm>
              <a:off x="7180263" y="1927226"/>
              <a:ext cx="0" cy="0"/>
            </a:xfrm>
            <a:prstGeom prst="line">
              <a:avLst/>
            </a:prstGeom>
            <a:noFill/>
            <a:ln w="23813" cap="flat">
              <a:solidFill>
                <a:srgbClr val="ED07ED"/>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任意多边形 50">
              <a:extLst>
                <a:ext uri="{FF2B5EF4-FFF2-40B4-BE49-F238E27FC236}">
                  <a16:creationId xmlns:a16="http://schemas.microsoft.com/office/drawing/2014/main" id="{679AD7B4-408F-40FE-9A84-9F92F37FAAAD}"/>
                </a:ext>
              </a:extLst>
            </p:cNvPr>
            <p:cNvSpPr/>
            <p:nvPr/>
          </p:nvSpPr>
          <p:spPr bwMode="auto">
            <a:xfrm>
              <a:off x="6559551" y="1865313"/>
              <a:ext cx="947738" cy="3397250"/>
            </a:xfrm>
            <a:custGeom>
              <a:avLst/>
              <a:gdLst>
                <a:gd name="T0" fmla="*/ 168 w 168"/>
                <a:gd name="T1" fmla="*/ 16 h 603"/>
                <a:gd name="T2" fmla="*/ 168 w 168"/>
                <a:gd name="T3" fmla="*/ 17 h 603"/>
                <a:gd name="T4" fmla="*/ 162 w 168"/>
                <a:gd name="T5" fmla="*/ 21 h 603"/>
                <a:gd name="T6" fmla="*/ 156 w 168"/>
                <a:gd name="T7" fmla="*/ 20 h 603"/>
                <a:gd name="T8" fmla="*/ 63 w 168"/>
                <a:gd name="T9" fmla="*/ 577 h 603"/>
                <a:gd name="T10" fmla="*/ 62 w 168"/>
                <a:gd name="T11" fmla="*/ 582 h 603"/>
                <a:gd name="T12" fmla="*/ 36 w 168"/>
                <a:gd name="T13" fmla="*/ 602 h 603"/>
                <a:gd name="T14" fmla="*/ 24 w 168"/>
                <a:gd name="T15" fmla="*/ 601 h 603"/>
                <a:gd name="T16" fmla="*/ 2 w 168"/>
                <a:gd name="T17" fmla="*/ 573 h 603"/>
                <a:gd name="T18" fmla="*/ 110 w 168"/>
                <a:gd name="T19" fmla="*/ 11 h 603"/>
                <a:gd name="T20" fmla="*/ 105 w 168"/>
                <a:gd name="T21" fmla="*/ 10 h 603"/>
                <a:gd name="T22" fmla="*/ 102 w 168"/>
                <a:gd name="T23" fmla="*/ 5 h 603"/>
                <a:gd name="T24" fmla="*/ 102 w 168"/>
                <a:gd name="T25" fmla="*/ 5 h 603"/>
                <a:gd name="T26" fmla="*/ 108 w 168"/>
                <a:gd name="T27" fmla="*/ 1 h 603"/>
                <a:gd name="T28" fmla="*/ 134 w 168"/>
                <a:gd name="T29" fmla="*/ 6 h 603"/>
                <a:gd name="T30" fmla="*/ 164 w 168"/>
                <a:gd name="T31" fmla="*/ 11 h 603"/>
                <a:gd name="T32" fmla="*/ 168 w 168"/>
                <a:gd name="T33" fmla="*/ 16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8" h="603">
                  <a:moveTo>
                    <a:pt x="168" y="16"/>
                  </a:moveTo>
                  <a:cubicBezTo>
                    <a:pt x="168" y="16"/>
                    <a:pt x="168" y="17"/>
                    <a:pt x="168" y="17"/>
                  </a:cubicBezTo>
                  <a:cubicBezTo>
                    <a:pt x="167" y="19"/>
                    <a:pt x="165" y="21"/>
                    <a:pt x="162" y="21"/>
                  </a:cubicBezTo>
                  <a:cubicBezTo>
                    <a:pt x="156" y="20"/>
                    <a:pt x="156" y="20"/>
                    <a:pt x="156" y="20"/>
                  </a:cubicBezTo>
                  <a:cubicBezTo>
                    <a:pt x="63" y="577"/>
                    <a:pt x="63" y="577"/>
                    <a:pt x="63" y="577"/>
                  </a:cubicBezTo>
                  <a:cubicBezTo>
                    <a:pt x="62" y="582"/>
                    <a:pt x="62" y="582"/>
                    <a:pt x="62" y="582"/>
                  </a:cubicBezTo>
                  <a:cubicBezTo>
                    <a:pt x="60" y="595"/>
                    <a:pt x="48" y="603"/>
                    <a:pt x="36" y="602"/>
                  </a:cubicBezTo>
                  <a:cubicBezTo>
                    <a:pt x="24" y="601"/>
                    <a:pt x="24" y="601"/>
                    <a:pt x="24" y="601"/>
                  </a:cubicBezTo>
                  <a:cubicBezTo>
                    <a:pt x="10" y="600"/>
                    <a:pt x="0" y="587"/>
                    <a:pt x="2" y="573"/>
                  </a:cubicBezTo>
                  <a:cubicBezTo>
                    <a:pt x="110" y="11"/>
                    <a:pt x="110" y="11"/>
                    <a:pt x="110" y="11"/>
                  </a:cubicBezTo>
                  <a:cubicBezTo>
                    <a:pt x="105" y="10"/>
                    <a:pt x="105" y="10"/>
                    <a:pt x="105" y="10"/>
                  </a:cubicBezTo>
                  <a:cubicBezTo>
                    <a:pt x="104" y="9"/>
                    <a:pt x="102" y="7"/>
                    <a:pt x="102" y="5"/>
                  </a:cubicBezTo>
                  <a:cubicBezTo>
                    <a:pt x="102" y="5"/>
                    <a:pt x="102" y="5"/>
                    <a:pt x="102" y="5"/>
                  </a:cubicBezTo>
                  <a:cubicBezTo>
                    <a:pt x="103" y="2"/>
                    <a:pt x="105" y="0"/>
                    <a:pt x="108" y="1"/>
                  </a:cubicBezTo>
                  <a:cubicBezTo>
                    <a:pt x="134" y="6"/>
                    <a:pt x="134" y="6"/>
                    <a:pt x="134" y="6"/>
                  </a:cubicBezTo>
                  <a:cubicBezTo>
                    <a:pt x="164" y="11"/>
                    <a:pt x="164" y="11"/>
                    <a:pt x="164" y="11"/>
                  </a:cubicBezTo>
                  <a:cubicBezTo>
                    <a:pt x="166" y="12"/>
                    <a:pt x="168" y="14"/>
                    <a:pt x="168" y="16"/>
                  </a:cubicBezTo>
                  <a:close/>
                </a:path>
              </a:pathLst>
            </a:custGeom>
            <a:solidFill>
              <a:srgbClr val="ABDA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任意多边形 51">
              <a:extLst>
                <a:ext uri="{FF2B5EF4-FFF2-40B4-BE49-F238E27FC236}">
                  <a16:creationId xmlns:a16="http://schemas.microsoft.com/office/drawing/2014/main" id="{4853653F-CABE-496C-B378-27F29E545AD1}"/>
                </a:ext>
              </a:extLst>
            </p:cNvPr>
            <p:cNvSpPr/>
            <p:nvPr/>
          </p:nvSpPr>
          <p:spPr bwMode="auto">
            <a:xfrm>
              <a:off x="6559551" y="1865313"/>
              <a:ext cx="755650" cy="3397250"/>
            </a:xfrm>
            <a:custGeom>
              <a:avLst/>
              <a:gdLst>
                <a:gd name="T0" fmla="*/ 63 w 134"/>
                <a:gd name="T1" fmla="*/ 577 h 603"/>
                <a:gd name="T2" fmla="*/ 62 w 134"/>
                <a:gd name="T3" fmla="*/ 582 h 603"/>
                <a:gd name="T4" fmla="*/ 36 w 134"/>
                <a:gd name="T5" fmla="*/ 602 h 603"/>
                <a:gd name="T6" fmla="*/ 24 w 134"/>
                <a:gd name="T7" fmla="*/ 601 h 603"/>
                <a:gd name="T8" fmla="*/ 2 w 134"/>
                <a:gd name="T9" fmla="*/ 573 h 603"/>
                <a:gd name="T10" fmla="*/ 110 w 134"/>
                <a:gd name="T11" fmla="*/ 11 h 603"/>
                <a:gd name="T12" fmla="*/ 105 w 134"/>
                <a:gd name="T13" fmla="*/ 10 h 603"/>
                <a:gd name="T14" fmla="*/ 102 w 134"/>
                <a:gd name="T15" fmla="*/ 5 h 603"/>
                <a:gd name="T16" fmla="*/ 102 w 134"/>
                <a:gd name="T17" fmla="*/ 5 h 603"/>
                <a:gd name="T18" fmla="*/ 108 w 134"/>
                <a:gd name="T19" fmla="*/ 1 h 603"/>
                <a:gd name="T20" fmla="*/ 134 w 134"/>
                <a:gd name="T21" fmla="*/ 6 h 603"/>
                <a:gd name="T22" fmla="*/ 38 w 134"/>
                <a:gd name="T23" fmla="*/ 518 h 603"/>
                <a:gd name="T24" fmla="*/ 63 w 134"/>
                <a:gd name="T25" fmla="*/ 577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603">
                  <a:moveTo>
                    <a:pt x="63" y="577"/>
                  </a:moveTo>
                  <a:cubicBezTo>
                    <a:pt x="62" y="582"/>
                    <a:pt x="62" y="582"/>
                    <a:pt x="62" y="582"/>
                  </a:cubicBezTo>
                  <a:cubicBezTo>
                    <a:pt x="60" y="595"/>
                    <a:pt x="48" y="603"/>
                    <a:pt x="36" y="602"/>
                  </a:cubicBezTo>
                  <a:cubicBezTo>
                    <a:pt x="24" y="601"/>
                    <a:pt x="24" y="601"/>
                    <a:pt x="24" y="601"/>
                  </a:cubicBezTo>
                  <a:cubicBezTo>
                    <a:pt x="10" y="600"/>
                    <a:pt x="0" y="587"/>
                    <a:pt x="2" y="573"/>
                  </a:cubicBezTo>
                  <a:cubicBezTo>
                    <a:pt x="110" y="11"/>
                    <a:pt x="110" y="11"/>
                    <a:pt x="110" y="11"/>
                  </a:cubicBezTo>
                  <a:cubicBezTo>
                    <a:pt x="105" y="10"/>
                    <a:pt x="105" y="10"/>
                    <a:pt x="105" y="10"/>
                  </a:cubicBezTo>
                  <a:cubicBezTo>
                    <a:pt x="104" y="9"/>
                    <a:pt x="102" y="7"/>
                    <a:pt x="102" y="5"/>
                  </a:cubicBezTo>
                  <a:cubicBezTo>
                    <a:pt x="102" y="5"/>
                    <a:pt x="102" y="5"/>
                    <a:pt x="102" y="5"/>
                  </a:cubicBezTo>
                  <a:cubicBezTo>
                    <a:pt x="103" y="2"/>
                    <a:pt x="105" y="0"/>
                    <a:pt x="108" y="1"/>
                  </a:cubicBezTo>
                  <a:cubicBezTo>
                    <a:pt x="134" y="6"/>
                    <a:pt x="134" y="6"/>
                    <a:pt x="134" y="6"/>
                  </a:cubicBezTo>
                  <a:cubicBezTo>
                    <a:pt x="38" y="518"/>
                    <a:pt x="38" y="518"/>
                    <a:pt x="38" y="518"/>
                  </a:cubicBezTo>
                  <a:cubicBezTo>
                    <a:pt x="33" y="542"/>
                    <a:pt x="44" y="565"/>
                    <a:pt x="63" y="577"/>
                  </a:cubicBezTo>
                  <a:close/>
                </a:path>
              </a:pathLst>
            </a:custGeom>
            <a:solidFill>
              <a:srgbClr val="70B2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任意多边形 52">
              <a:extLst>
                <a:ext uri="{FF2B5EF4-FFF2-40B4-BE49-F238E27FC236}">
                  <a16:creationId xmlns:a16="http://schemas.microsoft.com/office/drawing/2014/main" id="{FCCB7652-86E2-4E48-95EE-E32B6784D17D}"/>
                </a:ext>
              </a:extLst>
            </p:cNvPr>
            <p:cNvSpPr/>
            <p:nvPr/>
          </p:nvSpPr>
          <p:spPr bwMode="auto">
            <a:xfrm>
              <a:off x="5588001" y="5122863"/>
              <a:ext cx="327025" cy="252413"/>
            </a:xfrm>
            <a:custGeom>
              <a:avLst/>
              <a:gdLst>
                <a:gd name="T0" fmla="*/ 0 w 58"/>
                <a:gd name="T1" fmla="*/ 24 h 45"/>
                <a:gd name="T2" fmla="*/ 11 w 58"/>
                <a:gd name="T3" fmla="*/ 0 h 45"/>
                <a:gd name="T4" fmla="*/ 45 w 58"/>
                <a:gd name="T5" fmla="*/ 0 h 45"/>
                <a:gd name="T6" fmla="*/ 54 w 58"/>
                <a:gd name="T7" fmla="*/ 45 h 45"/>
                <a:gd name="T8" fmla="*/ 5 w 58"/>
                <a:gd name="T9" fmla="*/ 45 h 45"/>
                <a:gd name="T10" fmla="*/ 0 w 58"/>
                <a:gd name="T11" fmla="*/ 24 h 45"/>
              </a:gdLst>
              <a:ahLst/>
              <a:cxnLst>
                <a:cxn ang="0">
                  <a:pos x="T0" y="T1"/>
                </a:cxn>
                <a:cxn ang="0">
                  <a:pos x="T2" y="T3"/>
                </a:cxn>
                <a:cxn ang="0">
                  <a:pos x="T4" y="T5"/>
                </a:cxn>
                <a:cxn ang="0">
                  <a:pos x="T6" y="T7"/>
                </a:cxn>
                <a:cxn ang="0">
                  <a:pos x="T8" y="T9"/>
                </a:cxn>
                <a:cxn ang="0">
                  <a:pos x="T10" y="T11"/>
                </a:cxn>
              </a:cxnLst>
              <a:rect l="0" t="0" r="r" b="b"/>
              <a:pathLst>
                <a:path w="58" h="45">
                  <a:moveTo>
                    <a:pt x="0" y="24"/>
                  </a:moveTo>
                  <a:cubicBezTo>
                    <a:pt x="0" y="24"/>
                    <a:pt x="13" y="13"/>
                    <a:pt x="11" y="0"/>
                  </a:cubicBezTo>
                  <a:cubicBezTo>
                    <a:pt x="45" y="0"/>
                    <a:pt x="45" y="0"/>
                    <a:pt x="45" y="0"/>
                  </a:cubicBezTo>
                  <a:cubicBezTo>
                    <a:pt x="45" y="0"/>
                    <a:pt x="58" y="9"/>
                    <a:pt x="54" y="45"/>
                  </a:cubicBezTo>
                  <a:cubicBezTo>
                    <a:pt x="5" y="45"/>
                    <a:pt x="5" y="45"/>
                    <a:pt x="5" y="45"/>
                  </a:cubicBezTo>
                  <a:lnTo>
                    <a:pt x="0" y="24"/>
                  </a:lnTo>
                  <a:close/>
                </a:path>
              </a:pathLst>
            </a:custGeom>
            <a:gradFill>
              <a:gsLst>
                <a:gs pos="0">
                  <a:srgbClr val="5C7EF7"/>
                </a:gs>
                <a:gs pos="100000">
                  <a:srgbClr val="3A57E2"/>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任意多边形 53">
              <a:extLst>
                <a:ext uri="{FF2B5EF4-FFF2-40B4-BE49-F238E27FC236}">
                  <a16:creationId xmlns:a16="http://schemas.microsoft.com/office/drawing/2014/main" id="{D7437D78-7DD7-4208-A628-233FC368BE54}"/>
                </a:ext>
              </a:extLst>
            </p:cNvPr>
            <p:cNvSpPr/>
            <p:nvPr/>
          </p:nvSpPr>
          <p:spPr bwMode="auto">
            <a:xfrm>
              <a:off x="5514976" y="5240338"/>
              <a:ext cx="241300" cy="134938"/>
            </a:xfrm>
            <a:custGeom>
              <a:avLst/>
              <a:gdLst>
                <a:gd name="T0" fmla="*/ 43 w 43"/>
                <a:gd name="T1" fmla="*/ 24 h 24"/>
                <a:gd name="T2" fmla="*/ 24 w 43"/>
                <a:gd name="T3" fmla="*/ 0 h 24"/>
                <a:gd name="T4" fmla="*/ 1 w 43"/>
                <a:gd name="T5" fmla="*/ 24 h 24"/>
                <a:gd name="T6" fmla="*/ 43 w 43"/>
                <a:gd name="T7" fmla="*/ 24 h 24"/>
              </a:gdLst>
              <a:ahLst/>
              <a:cxnLst>
                <a:cxn ang="0">
                  <a:pos x="T0" y="T1"/>
                </a:cxn>
                <a:cxn ang="0">
                  <a:pos x="T2" y="T3"/>
                </a:cxn>
                <a:cxn ang="0">
                  <a:pos x="T4" y="T5"/>
                </a:cxn>
                <a:cxn ang="0">
                  <a:pos x="T6" y="T7"/>
                </a:cxn>
              </a:cxnLst>
              <a:rect l="0" t="0" r="r" b="b"/>
              <a:pathLst>
                <a:path w="43" h="24">
                  <a:moveTo>
                    <a:pt x="43" y="24"/>
                  </a:moveTo>
                  <a:cubicBezTo>
                    <a:pt x="43" y="23"/>
                    <a:pt x="43" y="0"/>
                    <a:pt x="24" y="0"/>
                  </a:cubicBezTo>
                  <a:cubicBezTo>
                    <a:pt x="4" y="0"/>
                    <a:pt x="0" y="12"/>
                    <a:pt x="1" y="24"/>
                  </a:cubicBezTo>
                  <a:lnTo>
                    <a:pt x="43" y="24"/>
                  </a:lnTo>
                  <a:close/>
                </a:path>
              </a:pathLst>
            </a:custGeom>
            <a:solidFill>
              <a:srgbClr val="E9EC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任意多边形 54">
              <a:extLst>
                <a:ext uri="{FF2B5EF4-FFF2-40B4-BE49-F238E27FC236}">
                  <a16:creationId xmlns:a16="http://schemas.microsoft.com/office/drawing/2014/main" id="{B478B77F-69B6-467F-8F09-BD5341B8398A}"/>
                </a:ext>
              </a:extLst>
            </p:cNvPr>
            <p:cNvSpPr/>
            <p:nvPr/>
          </p:nvSpPr>
          <p:spPr bwMode="auto">
            <a:xfrm>
              <a:off x="6259513" y="5162551"/>
              <a:ext cx="315913" cy="212725"/>
            </a:xfrm>
            <a:custGeom>
              <a:avLst/>
              <a:gdLst>
                <a:gd name="T0" fmla="*/ 13 w 56"/>
                <a:gd name="T1" fmla="*/ 0 h 38"/>
                <a:gd name="T2" fmla="*/ 4 w 56"/>
                <a:gd name="T3" fmla="*/ 38 h 38"/>
                <a:gd name="T4" fmla="*/ 55 w 56"/>
                <a:gd name="T5" fmla="*/ 38 h 38"/>
                <a:gd name="T6" fmla="*/ 48 w 56"/>
                <a:gd name="T7" fmla="*/ 0 h 38"/>
                <a:gd name="T8" fmla="*/ 13 w 56"/>
                <a:gd name="T9" fmla="*/ 0 h 38"/>
              </a:gdLst>
              <a:ahLst/>
              <a:cxnLst>
                <a:cxn ang="0">
                  <a:pos x="T0" y="T1"/>
                </a:cxn>
                <a:cxn ang="0">
                  <a:pos x="T2" y="T3"/>
                </a:cxn>
                <a:cxn ang="0">
                  <a:pos x="T4" y="T5"/>
                </a:cxn>
                <a:cxn ang="0">
                  <a:pos x="T6" y="T7"/>
                </a:cxn>
                <a:cxn ang="0">
                  <a:pos x="T8" y="T9"/>
                </a:cxn>
              </a:cxnLst>
              <a:rect l="0" t="0" r="r" b="b"/>
              <a:pathLst>
                <a:path w="56" h="38">
                  <a:moveTo>
                    <a:pt x="13" y="0"/>
                  </a:moveTo>
                  <a:cubicBezTo>
                    <a:pt x="13" y="0"/>
                    <a:pt x="0" y="8"/>
                    <a:pt x="4" y="38"/>
                  </a:cubicBezTo>
                  <a:cubicBezTo>
                    <a:pt x="55" y="38"/>
                    <a:pt x="55" y="38"/>
                    <a:pt x="55" y="38"/>
                  </a:cubicBezTo>
                  <a:cubicBezTo>
                    <a:pt x="55" y="38"/>
                    <a:pt x="56" y="17"/>
                    <a:pt x="48" y="0"/>
                  </a:cubicBezTo>
                  <a:lnTo>
                    <a:pt x="13" y="0"/>
                  </a:lnTo>
                  <a:close/>
                </a:path>
              </a:pathLst>
            </a:custGeom>
            <a:gradFill>
              <a:gsLst>
                <a:gs pos="0">
                  <a:srgbClr val="5C7EF7"/>
                </a:gs>
                <a:gs pos="100000">
                  <a:srgbClr val="3A57E2"/>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任意多边形 55">
              <a:extLst>
                <a:ext uri="{FF2B5EF4-FFF2-40B4-BE49-F238E27FC236}">
                  <a16:creationId xmlns:a16="http://schemas.microsoft.com/office/drawing/2014/main" id="{CBF49EDC-AB36-4D86-B870-4AA793DE095F}"/>
                </a:ext>
              </a:extLst>
            </p:cNvPr>
            <p:cNvSpPr/>
            <p:nvPr/>
          </p:nvSpPr>
          <p:spPr bwMode="auto">
            <a:xfrm>
              <a:off x="6299201" y="5229226"/>
              <a:ext cx="247650" cy="146050"/>
            </a:xfrm>
            <a:custGeom>
              <a:avLst/>
              <a:gdLst>
                <a:gd name="T0" fmla="*/ 43 w 44"/>
                <a:gd name="T1" fmla="*/ 26 h 26"/>
                <a:gd name="T2" fmla="*/ 24 w 44"/>
                <a:gd name="T3" fmla="*/ 2 h 26"/>
                <a:gd name="T4" fmla="*/ 2 w 44"/>
                <a:gd name="T5" fmla="*/ 26 h 26"/>
                <a:gd name="T6" fmla="*/ 43 w 44"/>
                <a:gd name="T7" fmla="*/ 26 h 26"/>
              </a:gdLst>
              <a:ahLst/>
              <a:cxnLst>
                <a:cxn ang="0">
                  <a:pos x="T0" y="T1"/>
                </a:cxn>
                <a:cxn ang="0">
                  <a:pos x="T2" y="T3"/>
                </a:cxn>
                <a:cxn ang="0">
                  <a:pos x="T4" y="T5"/>
                </a:cxn>
                <a:cxn ang="0">
                  <a:pos x="T6" y="T7"/>
                </a:cxn>
              </a:cxnLst>
              <a:rect l="0" t="0" r="r" b="b"/>
              <a:pathLst>
                <a:path w="44" h="26">
                  <a:moveTo>
                    <a:pt x="43" y="26"/>
                  </a:moveTo>
                  <a:cubicBezTo>
                    <a:pt x="43" y="25"/>
                    <a:pt x="44" y="4"/>
                    <a:pt x="24" y="2"/>
                  </a:cubicBezTo>
                  <a:cubicBezTo>
                    <a:pt x="4" y="0"/>
                    <a:pt x="0" y="14"/>
                    <a:pt x="2" y="26"/>
                  </a:cubicBezTo>
                  <a:lnTo>
                    <a:pt x="43" y="26"/>
                  </a:lnTo>
                  <a:close/>
                </a:path>
              </a:pathLst>
            </a:custGeom>
            <a:solidFill>
              <a:srgbClr val="E9EC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任意多边形 56">
              <a:extLst>
                <a:ext uri="{FF2B5EF4-FFF2-40B4-BE49-F238E27FC236}">
                  <a16:creationId xmlns:a16="http://schemas.microsoft.com/office/drawing/2014/main" id="{C1C1C407-C4C4-4D2E-B49B-E7F8B39C7FA5}"/>
                </a:ext>
              </a:extLst>
            </p:cNvPr>
            <p:cNvSpPr/>
            <p:nvPr/>
          </p:nvSpPr>
          <p:spPr bwMode="auto">
            <a:xfrm>
              <a:off x="5576888" y="3071813"/>
              <a:ext cx="1066800" cy="2090738"/>
            </a:xfrm>
            <a:custGeom>
              <a:avLst/>
              <a:gdLst>
                <a:gd name="T0" fmla="*/ 672 w 672"/>
                <a:gd name="T1" fmla="*/ 1317 h 1317"/>
                <a:gd name="T2" fmla="*/ 416 w 672"/>
                <a:gd name="T3" fmla="*/ 1317 h 1317"/>
                <a:gd name="T4" fmla="*/ 295 w 672"/>
                <a:gd name="T5" fmla="*/ 397 h 1317"/>
                <a:gd name="T6" fmla="*/ 295 w 672"/>
                <a:gd name="T7" fmla="*/ 397 h 1317"/>
                <a:gd name="T8" fmla="*/ 295 w 672"/>
                <a:gd name="T9" fmla="*/ 387 h 1317"/>
                <a:gd name="T10" fmla="*/ 263 w 672"/>
                <a:gd name="T11" fmla="*/ 784 h 1317"/>
                <a:gd name="T12" fmla="*/ 224 w 672"/>
                <a:gd name="T13" fmla="*/ 1317 h 1317"/>
                <a:gd name="T14" fmla="*/ 0 w 672"/>
                <a:gd name="T15" fmla="*/ 1317 h 1317"/>
                <a:gd name="T16" fmla="*/ 14 w 672"/>
                <a:gd name="T17" fmla="*/ 135 h 1317"/>
                <a:gd name="T18" fmla="*/ 42 w 672"/>
                <a:gd name="T19" fmla="*/ 60 h 1317"/>
                <a:gd name="T20" fmla="*/ 487 w 672"/>
                <a:gd name="T21" fmla="*/ 60 h 1317"/>
                <a:gd name="T22" fmla="*/ 544 w 672"/>
                <a:gd name="T23" fmla="*/ 0 h 1317"/>
                <a:gd name="T24" fmla="*/ 672 w 672"/>
                <a:gd name="T25" fmla="*/ 1317 h 1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72" h="1317">
                  <a:moveTo>
                    <a:pt x="672" y="1317"/>
                  </a:moveTo>
                  <a:lnTo>
                    <a:pt x="416" y="1317"/>
                  </a:lnTo>
                  <a:lnTo>
                    <a:pt x="295" y="397"/>
                  </a:lnTo>
                  <a:lnTo>
                    <a:pt x="295" y="397"/>
                  </a:lnTo>
                  <a:lnTo>
                    <a:pt x="295" y="387"/>
                  </a:lnTo>
                  <a:lnTo>
                    <a:pt x="263" y="784"/>
                  </a:lnTo>
                  <a:lnTo>
                    <a:pt x="224" y="1317"/>
                  </a:lnTo>
                  <a:lnTo>
                    <a:pt x="0" y="1317"/>
                  </a:lnTo>
                  <a:lnTo>
                    <a:pt x="14" y="135"/>
                  </a:lnTo>
                  <a:lnTo>
                    <a:pt x="42" y="60"/>
                  </a:lnTo>
                  <a:lnTo>
                    <a:pt x="487" y="60"/>
                  </a:lnTo>
                  <a:lnTo>
                    <a:pt x="544" y="0"/>
                  </a:lnTo>
                  <a:lnTo>
                    <a:pt x="672" y="1317"/>
                  </a:lnTo>
                  <a:close/>
                </a:path>
              </a:pathLst>
            </a:custGeom>
            <a:solidFill>
              <a:srgbClr val="2340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任意多边形 57">
              <a:extLst>
                <a:ext uri="{FF2B5EF4-FFF2-40B4-BE49-F238E27FC236}">
                  <a16:creationId xmlns:a16="http://schemas.microsoft.com/office/drawing/2014/main" id="{FB265B5F-E9C2-4582-9EB0-1509F32AC156}"/>
                </a:ext>
              </a:extLst>
            </p:cNvPr>
            <p:cNvSpPr/>
            <p:nvPr/>
          </p:nvSpPr>
          <p:spPr bwMode="auto">
            <a:xfrm>
              <a:off x="5813426" y="3403601"/>
              <a:ext cx="344488" cy="912813"/>
            </a:xfrm>
            <a:custGeom>
              <a:avLst/>
              <a:gdLst>
                <a:gd name="T0" fmla="*/ 39 w 61"/>
                <a:gd name="T1" fmla="*/ 16 h 162"/>
                <a:gd name="T2" fmla="*/ 41 w 61"/>
                <a:gd name="T3" fmla="*/ 53 h 162"/>
                <a:gd name="T4" fmla="*/ 41 w 61"/>
                <a:gd name="T5" fmla="*/ 50 h 162"/>
                <a:gd name="T6" fmla="*/ 32 w 61"/>
                <a:gd name="T7" fmla="*/ 162 h 162"/>
                <a:gd name="T8" fmla="*/ 13 w 61"/>
                <a:gd name="T9" fmla="*/ 0 h 162"/>
                <a:gd name="T10" fmla="*/ 61 w 61"/>
                <a:gd name="T11" fmla="*/ 20 h 162"/>
                <a:gd name="T12" fmla="*/ 39 w 61"/>
                <a:gd name="T13" fmla="*/ 16 h 162"/>
              </a:gdLst>
              <a:ahLst/>
              <a:cxnLst>
                <a:cxn ang="0">
                  <a:pos x="T0" y="T1"/>
                </a:cxn>
                <a:cxn ang="0">
                  <a:pos x="T2" y="T3"/>
                </a:cxn>
                <a:cxn ang="0">
                  <a:pos x="T4" y="T5"/>
                </a:cxn>
                <a:cxn ang="0">
                  <a:pos x="T6" y="T7"/>
                </a:cxn>
                <a:cxn ang="0">
                  <a:pos x="T8" y="T9"/>
                </a:cxn>
                <a:cxn ang="0">
                  <a:pos x="T10" y="T11"/>
                </a:cxn>
                <a:cxn ang="0">
                  <a:pos x="T12" y="T13"/>
                </a:cxn>
              </a:cxnLst>
              <a:rect l="0" t="0" r="r" b="b"/>
              <a:pathLst>
                <a:path w="61" h="162">
                  <a:moveTo>
                    <a:pt x="39" y="16"/>
                  </a:moveTo>
                  <a:cubicBezTo>
                    <a:pt x="41" y="53"/>
                    <a:pt x="41" y="53"/>
                    <a:pt x="41" y="53"/>
                  </a:cubicBezTo>
                  <a:cubicBezTo>
                    <a:pt x="41" y="50"/>
                    <a:pt x="41" y="50"/>
                    <a:pt x="41" y="50"/>
                  </a:cubicBezTo>
                  <a:cubicBezTo>
                    <a:pt x="32" y="162"/>
                    <a:pt x="32" y="162"/>
                    <a:pt x="32" y="162"/>
                  </a:cubicBezTo>
                  <a:cubicBezTo>
                    <a:pt x="0" y="125"/>
                    <a:pt x="13" y="0"/>
                    <a:pt x="13" y="0"/>
                  </a:cubicBezTo>
                  <a:cubicBezTo>
                    <a:pt x="61" y="20"/>
                    <a:pt x="61" y="20"/>
                    <a:pt x="61" y="20"/>
                  </a:cubicBezTo>
                  <a:lnTo>
                    <a:pt x="39" y="16"/>
                  </a:lnTo>
                  <a:close/>
                </a:path>
              </a:pathLst>
            </a:custGeom>
            <a:solidFill>
              <a:srgbClr val="1B3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任意多边形 58">
              <a:extLst>
                <a:ext uri="{FF2B5EF4-FFF2-40B4-BE49-F238E27FC236}">
                  <a16:creationId xmlns:a16="http://schemas.microsoft.com/office/drawing/2014/main" id="{497F9876-5B20-4E9F-82C2-AF73899959FF}"/>
                </a:ext>
              </a:extLst>
            </p:cNvPr>
            <p:cNvSpPr/>
            <p:nvPr/>
          </p:nvSpPr>
          <p:spPr bwMode="auto">
            <a:xfrm>
              <a:off x="6191251" y="1628776"/>
              <a:ext cx="304800" cy="236538"/>
            </a:xfrm>
            <a:custGeom>
              <a:avLst/>
              <a:gdLst>
                <a:gd name="T0" fmla="*/ 53 w 54"/>
                <a:gd name="T1" fmla="*/ 29 h 42"/>
                <a:gd name="T2" fmla="*/ 33 w 54"/>
                <a:gd name="T3" fmla="*/ 7 h 42"/>
                <a:gd name="T4" fmla="*/ 11 w 54"/>
                <a:gd name="T5" fmla="*/ 19 h 42"/>
                <a:gd name="T6" fmla="*/ 53 w 54"/>
                <a:gd name="T7" fmla="*/ 29 h 42"/>
              </a:gdLst>
              <a:ahLst/>
              <a:cxnLst>
                <a:cxn ang="0">
                  <a:pos x="T0" y="T1"/>
                </a:cxn>
                <a:cxn ang="0">
                  <a:pos x="T2" y="T3"/>
                </a:cxn>
                <a:cxn ang="0">
                  <a:pos x="T4" y="T5"/>
                </a:cxn>
                <a:cxn ang="0">
                  <a:pos x="T6" y="T7"/>
                </a:cxn>
              </a:cxnLst>
              <a:rect l="0" t="0" r="r" b="b"/>
              <a:pathLst>
                <a:path w="54" h="42">
                  <a:moveTo>
                    <a:pt x="53" y="29"/>
                  </a:moveTo>
                  <a:cubicBezTo>
                    <a:pt x="53" y="29"/>
                    <a:pt x="54" y="13"/>
                    <a:pt x="33" y="7"/>
                  </a:cubicBezTo>
                  <a:cubicBezTo>
                    <a:pt x="12" y="0"/>
                    <a:pt x="0" y="7"/>
                    <a:pt x="11" y="19"/>
                  </a:cubicBezTo>
                  <a:cubicBezTo>
                    <a:pt x="22" y="31"/>
                    <a:pt x="42" y="42"/>
                    <a:pt x="53" y="29"/>
                  </a:cubicBezTo>
                  <a:close/>
                </a:path>
              </a:pathLst>
            </a:custGeom>
            <a:solidFill>
              <a:srgbClr val="B6C8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任意多边形 59">
              <a:extLst>
                <a:ext uri="{FF2B5EF4-FFF2-40B4-BE49-F238E27FC236}">
                  <a16:creationId xmlns:a16="http://schemas.microsoft.com/office/drawing/2014/main" id="{3E1EE5B7-C370-450A-A09C-7589B1B46E95}"/>
                </a:ext>
              </a:extLst>
            </p:cNvPr>
            <p:cNvSpPr/>
            <p:nvPr/>
          </p:nvSpPr>
          <p:spPr bwMode="auto">
            <a:xfrm>
              <a:off x="6219826" y="1701801"/>
              <a:ext cx="225425" cy="185738"/>
            </a:xfrm>
            <a:custGeom>
              <a:avLst/>
              <a:gdLst>
                <a:gd name="T0" fmla="*/ 11 w 40"/>
                <a:gd name="T1" fmla="*/ 10 h 33"/>
                <a:gd name="T2" fmla="*/ 34 w 40"/>
                <a:gd name="T3" fmla="*/ 10 h 33"/>
                <a:gd name="T4" fmla="*/ 22 w 40"/>
                <a:gd name="T5" fmla="*/ 0 h 33"/>
                <a:gd name="T6" fmla="*/ 39 w 40"/>
                <a:gd name="T7" fmla="*/ 14 h 33"/>
                <a:gd name="T8" fmla="*/ 30 w 40"/>
                <a:gd name="T9" fmla="*/ 33 h 33"/>
                <a:gd name="T10" fmla="*/ 0 w 40"/>
                <a:gd name="T11" fmla="*/ 22 h 33"/>
                <a:gd name="T12" fmla="*/ 11 w 40"/>
                <a:gd name="T13" fmla="*/ 1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11" y="10"/>
                  </a:moveTo>
                  <a:cubicBezTo>
                    <a:pt x="11" y="10"/>
                    <a:pt x="36" y="18"/>
                    <a:pt x="34" y="10"/>
                  </a:cubicBezTo>
                  <a:cubicBezTo>
                    <a:pt x="32" y="3"/>
                    <a:pt x="22" y="0"/>
                    <a:pt x="22" y="0"/>
                  </a:cubicBezTo>
                  <a:cubicBezTo>
                    <a:pt x="22" y="0"/>
                    <a:pt x="40" y="6"/>
                    <a:pt x="39" y="14"/>
                  </a:cubicBezTo>
                  <a:cubicBezTo>
                    <a:pt x="38" y="22"/>
                    <a:pt x="30" y="33"/>
                    <a:pt x="30" y="33"/>
                  </a:cubicBezTo>
                  <a:cubicBezTo>
                    <a:pt x="0" y="22"/>
                    <a:pt x="0" y="22"/>
                    <a:pt x="0" y="22"/>
                  </a:cubicBezTo>
                  <a:lnTo>
                    <a:pt x="11" y="10"/>
                  </a:lnTo>
                  <a:close/>
                </a:path>
              </a:pathLst>
            </a:custGeom>
            <a:solidFill>
              <a:srgbClr val="7E91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任意多边形 60">
              <a:extLst>
                <a:ext uri="{FF2B5EF4-FFF2-40B4-BE49-F238E27FC236}">
                  <a16:creationId xmlns:a16="http://schemas.microsoft.com/office/drawing/2014/main" id="{C0C4F2AE-2CE1-4504-8E45-E096BD3AAD4E}"/>
                </a:ext>
              </a:extLst>
            </p:cNvPr>
            <p:cNvSpPr/>
            <p:nvPr/>
          </p:nvSpPr>
          <p:spPr bwMode="auto">
            <a:xfrm>
              <a:off x="6129338" y="1679576"/>
              <a:ext cx="373063" cy="382588"/>
            </a:xfrm>
            <a:custGeom>
              <a:avLst/>
              <a:gdLst>
                <a:gd name="T0" fmla="*/ 10 w 66"/>
                <a:gd name="T1" fmla="*/ 0 h 68"/>
                <a:gd name="T2" fmla="*/ 64 w 66"/>
                <a:gd name="T3" fmla="*/ 20 h 68"/>
                <a:gd name="T4" fmla="*/ 63 w 66"/>
                <a:gd name="T5" fmla="*/ 32 h 68"/>
                <a:gd name="T6" fmla="*/ 47 w 66"/>
                <a:gd name="T7" fmla="*/ 68 h 68"/>
                <a:gd name="T8" fmla="*/ 0 w 66"/>
                <a:gd name="T9" fmla="*/ 38 h 68"/>
                <a:gd name="T10" fmla="*/ 10 w 66"/>
                <a:gd name="T11" fmla="*/ 0 h 68"/>
              </a:gdLst>
              <a:ahLst/>
              <a:cxnLst>
                <a:cxn ang="0">
                  <a:pos x="T0" y="T1"/>
                </a:cxn>
                <a:cxn ang="0">
                  <a:pos x="T2" y="T3"/>
                </a:cxn>
                <a:cxn ang="0">
                  <a:pos x="T4" y="T5"/>
                </a:cxn>
                <a:cxn ang="0">
                  <a:pos x="T6" y="T7"/>
                </a:cxn>
                <a:cxn ang="0">
                  <a:pos x="T8" y="T9"/>
                </a:cxn>
                <a:cxn ang="0">
                  <a:pos x="T10" y="T11"/>
                </a:cxn>
              </a:cxnLst>
              <a:rect l="0" t="0" r="r" b="b"/>
              <a:pathLst>
                <a:path w="66" h="68">
                  <a:moveTo>
                    <a:pt x="10" y="0"/>
                  </a:moveTo>
                  <a:cubicBezTo>
                    <a:pt x="10" y="0"/>
                    <a:pt x="47" y="35"/>
                    <a:pt x="64" y="20"/>
                  </a:cubicBezTo>
                  <a:cubicBezTo>
                    <a:pt x="64" y="20"/>
                    <a:pt x="66" y="24"/>
                    <a:pt x="63" y="32"/>
                  </a:cubicBezTo>
                  <a:cubicBezTo>
                    <a:pt x="60" y="40"/>
                    <a:pt x="47" y="68"/>
                    <a:pt x="47" y="68"/>
                  </a:cubicBezTo>
                  <a:cubicBezTo>
                    <a:pt x="0" y="38"/>
                    <a:pt x="0" y="38"/>
                    <a:pt x="0" y="38"/>
                  </a:cubicBezTo>
                  <a:cubicBezTo>
                    <a:pt x="0" y="38"/>
                    <a:pt x="13" y="21"/>
                    <a:pt x="10" y="0"/>
                  </a:cubicBezTo>
                  <a:close/>
                </a:path>
              </a:pathLst>
            </a:custGeom>
            <a:solidFill>
              <a:srgbClr val="DFEB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任意多边形 61">
              <a:extLst>
                <a:ext uri="{FF2B5EF4-FFF2-40B4-BE49-F238E27FC236}">
                  <a16:creationId xmlns:a16="http://schemas.microsoft.com/office/drawing/2014/main" id="{5D62117E-0A9B-4BBC-BB70-885A626EC87C}"/>
                </a:ext>
              </a:extLst>
            </p:cNvPr>
            <p:cNvSpPr/>
            <p:nvPr/>
          </p:nvSpPr>
          <p:spPr bwMode="auto">
            <a:xfrm>
              <a:off x="6502401" y="2108201"/>
              <a:ext cx="642938" cy="568325"/>
            </a:xfrm>
            <a:custGeom>
              <a:avLst/>
              <a:gdLst>
                <a:gd name="T0" fmla="*/ 25 w 114"/>
                <a:gd name="T1" fmla="*/ 26 h 101"/>
                <a:gd name="T2" fmla="*/ 47 w 114"/>
                <a:gd name="T3" fmla="*/ 43 h 101"/>
                <a:gd name="T4" fmla="*/ 103 w 114"/>
                <a:gd name="T5" fmla="*/ 20 h 101"/>
                <a:gd name="T6" fmla="*/ 114 w 114"/>
                <a:gd name="T7" fmla="*/ 0 h 101"/>
                <a:gd name="T8" fmla="*/ 105 w 114"/>
                <a:gd name="T9" fmla="*/ 44 h 101"/>
                <a:gd name="T10" fmla="*/ 45 w 114"/>
                <a:gd name="T11" fmla="*/ 98 h 101"/>
                <a:gd name="T12" fmla="*/ 0 w 114"/>
                <a:gd name="T13" fmla="*/ 80 h 101"/>
                <a:gd name="T14" fmla="*/ 25 w 114"/>
                <a:gd name="T15" fmla="*/ 26 h 1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101">
                  <a:moveTo>
                    <a:pt x="25" y="26"/>
                  </a:moveTo>
                  <a:cubicBezTo>
                    <a:pt x="47" y="43"/>
                    <a:pt x="47" y="43"/>
                    <a:pt x="47" y="43"/>
                  </a:cubicBezTo>
                  <a:cubicBezTo>
                    <a:pt x="103" y="20"/>
                    <a:pt x="103" y="20"/>
                    <a:pt x="103" y="20"/>
                  </a:cubicBezTo>
                  <a:cubicBezTo>
                    <a:pt x="103" y="20"/>
                    <a:pt x="103" y="4"/>
                    <a:pt x="114" y="0"/>
                  </a:cubicBezTo>
                  <a:cubicBezTo>
                    <a:pt x="105" y="44"/>
                    <a:pt x="105" y="44"/>
                    <a:pt x="105" y="44"/>
                  </a:cubicBezTo>
                  <a:cubicBezTo>
                    <a:pt x="105" y="44"/>
                    <a:pt x="60" y="95"/>
                    <a:pt x="45" y="98"/>
                  </a:cubicBezTo>
                  <a:cubicBezTo>
                    <a:pt x="29" y="101"/>
                    <a:pt x="0" y="80"/>
                    <a:pt x="0" y="80"/>
                  </a:cubicBezTo>
                  <a:lnTo>
                    <a:pt x="25" y="26"/>
                  </a:lnTo>
                  <a:close/>
                </a:path>
              </a:pathLst>
            </a:custGeom>
            <a:solidFill>
              <a:srgbClr val="FEB1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任意多边形 62">
              <a:extLst>
                <a:ext uri="{FF2B5EF4-FFF2-40B4-BE49-F238E27FC236}">
                  <a16:creationId xmlns:a16="http://schemas.microsoft.com/office/drawing/2014/main" id="{E6230A42-2271-4210-B3FF-107E3875E80F}"/>
                </a:ext>
              </a:extLst>
            </p:cNvPr>
            <p:cNvSpPr/>
            <p:nvPr/>
          </p:nvSpPr>
          <p:spPr bwMode="auto">
            <a:xfrm>
              <a:off x="5170488" y="2519363"/>
              <a:ext cx="446088" cy="665163"/>
            </a:xfrm>
            <a:custGeom>
              <a:avLst/>
              <a:gdLst>
                <a:gd name="T0" fmla="*/ 11 w 79"/>
                <a:gd name="T1" fmla="*/ 0 h 118"/>
                <a:gd name="T2" fmla="*/ 1 w 79"/>
                <a:gd name="T3" fmla="*/ 37 h 118"/>
                <a:gd name="T4" fmla="*/ 73 w 79"/>
                <a:gd name="T5" fmla="*/ 118 h 118"/>
                <a:gd name="T6" fmla="*/ 79 w 79"/>
                <a:gd name="T7" fmla="*/ 91 h 118"/>
                <a:gd name="T8" fmla="*/ 52 w 79"/>
                <a:gd name="T9" fmla="*/ 49 h 118"/>
                <a:gd name="T10" fmla="*/ 58 w 79"/>
                <a:gd name="T11" fmla="*/ 26 h 118"/>
                <a:gd name="T12" fmla="*/ 11 w 79"/>
                <a:gd name="T13" fmla="*/ 0 h 118"/>
              </a:gdLst>
              <a:ahLst/>
              <a:cxnLst>
                <a:cxn ang="0">
                  <a:pos x="T0" y="T1"/>
                </a:cxn>
                <a:cxn ang="0">
                  <a:pos x="T2" y="T3"/>
                </a:cxn>
                <a:cxn ang="0">
                  <a:pos x="T4" y="T5"/>
                </a:cxn>
                <a:cxn ang="0">
                  <a:pos x="T6" y="T7"/>
                </a:cxn>
                <a:cxn ang="0">
                  <a:pos x="T8" y="T9"/>
                </a:cxn>
                <a:cxn ang="0">
                  <a:pos x="T10" y="T11"/>
                </a:cxn>
                <a:cxn ang="0">
                  <a:pos x="T12" y="T13"/>
                </a:cxn>
              </a:cxnLst>
              <a:rect l="0" t="0" r="r" b="b"/>
              <a:pathLst>
                <a:path w="79" h="118">
                  <a:moveTo>
                    <a:pt x="11" y="0"/>
                  </a:moveTo>
                  <a:cubicBezTo>
                    <a:pt x="11" y="0"/>
                    <a:pt x="0" y="24"/>
                    <a:pt x="1" y="37"/>
                  </a:cubicBezTo>
                  <a:cubicBezTo>
                    <a:pt x="2" y="51"/>
                    <a:pt x="25" y="103"/>
                    <a:pt x="73" y="118"/>
                  </a:cubicBezTo>
                  <a:cubicBezTo>
                    <a:pt x="79" y="91"/>
                    <a:pt x="79" y="91"/>
                    <a:pt x="79" y="91"/>
                  </a:cubicBezTo>
                  <a:cubicBezTo>
                    <a:pt x="79" y="91"/>
                    <a:pt x="54" y="56"/>
                    <a:pt x="52" y="49"/>
                  </a:cubicBezTo>
                  <a:cubicBezTo>
                    <a:pt x="49" y="42"/>
                    <a:pt x="58" y="26"/>
                    <a:pt x="58" y="26"/>
                  </a:cubicBezTo>
                  <a:lnTo>
                    <a:pt x="11" y="0"/>
                  </a:lnTo>
                  <a:close/>
                </a:path>
              </a:pathLst>
            </a:custGeom>
            <a:solidFill>
              <a:srgbClr val="F79E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任意多边形 63">
              <a:extLst>
                <a:ext uri="{FF2B5EF4-FFF2-40B4-BE49-F238E27FC236}">
                  <a16:creationId xmlns:a16="http://schemas.microsoft.com/office/drawing/2014/main" id="{09321799-A253-4419-8F23-3542FB4E0745}"/>
                </a:ext>
              </a:extLst>
            </p:cNvPr>
            <p:cNvSpPr/>
            <p:nvPr/>
          </p:nvSpPr>
          <p:spPr bwMode="auto">
            <a:xfrm>
              <a:off x="5711826" y="1719263"/>
              <a:ext cx="423863" cy="247650"/>
            </a:xfrm>
            <a:custGeom>
              <a:avLst/>
              <a:gdLst>
                <a:gd name="T0" fmla="*/ 69 w 75"/>
                <a:gd name="T1" fmla="*/ 15 h 44"/>
                <a:gd name="T2" fmla="*/ 21 w 75"/>
                <a:gd name="T3" fmla="*/ 22 h 44"/>
                <a:gd name="T4" fmla="*/ 36 w 75"/>
                <a:gd name="T5" fmla="*/ 44 h 44"/>
                <a:gd name="T6" fmla="*/ 65 w 75"/>
                <a:gd name="T7" fmla="*/ 37 h 44"/>
                <a:gd name="T8" fmla="*/ 75 w 75"/>
                <a:gd name="T9" fmla="*/ 29 h 44"/>
                <a:gd name="T10" fmla="*/ 69 w 75"/>
                <a:gd name="T11" fmla="*/ 15 h 44"/>
              </a:gdLst>
              <a:ahLst/>
              <a:cxnLst>
                <a:cxn ang="0">
                  <a:pos x="T0" y="T1"/>
                </a:cxn>
                <a:cxn ang="0">
                  <a:pos x="T2" y="T3"/>
                </a:cxn>
                <a:cxn ang="0">
                  <a:pos x="T4" y="T5"/>
                </a:cxn>
                <a:cxn ang="0">
                  <a:pos x="T6" y="T7"/>
                </a:cxn>
                <a:cxn ang="0">
                  <a:pos x="T8" y="T9"/>
                </a:cxn>
                <a:cxn ang="0">
                  <a:pos x="T10" y="T11"/>
                </a:cxn>
              </a:cxnLst>
              <a:rect l="0" t="0" r="r" b="b"/>
              <a:pathLst>
                <a:path w="75" h="44">
                  <a:moveTo>
                    <a:pt x="69" y="15"/>
                  </a:moveTo>
                  <a:cubicBezTo>
                    <a:pt x="69" y="15"/>
                    <a:pt x="41" y="0"/>
                    <a:pt x="21" y="22"/>
                  </a:cubicBezTo>
                  <a:cubicBezTo>
                    <a:pt x="0" y="43"/>
                    <a:pt x="36" y="44"/>
                    <a:pt x="36" y="44"/>
                  </a:cubicBezTo>
                  <a:cubicBezTo>
                    <a:pt x="65" y="37"/>
                    <a:pt x="65" y="37"/>
                    <a:pt x="65" y="37"/>
                  </a:cubicBezTo>
                  <a:cubicBezTo>
                    <a:pt x="75" y="29"/>
                    <a:pt x="75" y="29"/>
                    <a:pt x="75" y="29"/>
                  </a:cubicBezTo>
                  <a:lnTo>
                    <a:pt x="69" y="15"/>
                  </a:lnTo>
                  <a:close/>
                </a:path>
              </a:pathLst>
            </a:custGeom>
            <a:solidFill>
              <a:srgbClr val="3150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任意多边形 64">
              <a:extLst>
                <a:ext uri="{FF2B5EF4-FFF2-40B4-BE49-F238E27FC236}">
                  <a16:creationId xmlns:a16="http://schemas.microsoft.com/office/drawing/2014/main" id="{070C4BEC-B92A-4E02-9927-8B7754BECDBB}"/>
                </a:ext>
              </a:extLst>
            </p:cNvPr>
            <p:cNvSpPr/>
            <p:nvPr/>
          </p:nvSpPr>
          <p:spPr bwMode="auto">
            <a:xfrm>
              <a:off x="5768976" y="1966913"/>
              <a:ext cx="457200" cy="1385888"/>
            </a:xfrm>
            <a:custGeom>
              <a:avLst/>
              <a:gdLst>
                <a:gd name="T0" fmla="*/ 0 w 81"/>
                <a:gd name="T1" fmla="*/ 228 h 246"/>
                <a:gd name="T2" fmla="*/ 81 w 81"/>
                <a:gd name="T3" fmla="*/ 228 h 246"/>
                <a:gd name="T4" fmla="*/ 59 w 81"/>
                <a:gd name="T5" fmla="*/ 0 h 246"/>
                <a:gd name="T6" fmla="*/ 7 w 81"/>
                <a:gd name="T7" fmla="*/ 5 h 246"/>
                <a:gd name="T8" fmla="*/ 0 w 81"/>
                <a:gd name="T9" fmla="*/ 228 h 246"/>
              </a:gdLst>
              <a:ahLst/>
              <a:cxnLst>
                <a:cxn ang="0">
                  <a:pos x="T0" y="T1"/>
                </a:cxn>
                <a:cxn ang="0">
                  <a:pos x="T2" y="T3"/>
                </a:cxn>
                <a:cxn ang="0">
                  <a:pos x="T4" y="T5"/>
                </a:cxn>
                <a:cxn ang="0">
                  <a:pos x="T6" y="T7"/>
                </a:cxn>
                <a:cxn ang="0">
                  <a:pos x="T8" y="T9"/>
                </a:cxn>
              </a:cxnLst>
              <a:rect l="0" t="0" r="r" b="b"/>
              <a:pathLst>
                <a:path w="81" h="246">
                  <a:moveTo>
                    <a:pt x="0" y="228"/>
                  </a:moveTo>
                  <a:cubicBezTo>
                    <a:pt x="0" y="228"/>
                    <a:pt x="31" y="246"/>
                    <a:pt x="81" y="228"/>
                  </a:cubicBezTo>
                  <a:cubicBezTo>
                    <a:pt x="59" y="0"/>
                    <a:pt x="59" y="0"/>
                    <a:pt x="59" y="0"/>
                  </a:cubicBezTo>
                  <a:cubicBezTo>
                    <a:pt x="7" y="5"/>
                    <a:pt x="7" y="5"/>
                    <a:pt x="7" y="5"/>
                  </a:cubicBezTo>
                  <a:lnTo>
                    <a:pt x="0" y="228"/>
                  </a:lnTo>
                  <a:close/>
                </a:path>
              </a:pathLst>
            </a:custGeom>
            <a:solidFill>
              <a:srgbClr val="DFEB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任意多边形 65">
              <a:extLst>
                <a:ext uri="{FF2B5EF4-FFF2-40B4-BE49-F238E27FC236}">
                  <a16:creationId xmlns:a16="http://schemas.microsoft.com/office/drawing/2014/main" id="{14AA09F8-CE81-449C-B0D6-AE2D2DF12A2E}"/>
                </a:ext>
              </a:extLst>
            </p:cNvPr>
            <p:cNvSpPr/>
            <p:nvPr/>
          </p:nvSpPr>
          <p:spPr bwMode="auto">
            <a:xfrm>
              <a:off x="5813426" y="3025776"/>
              <a:ext cx="344488" cy="196850"/>
            </a:xfrm>
            <a:custGeom>
              <a:avLst/>
              <a:gdLst>
                <a:gd name="T0" fmla="*/ 0 w 61"/>
                <a:gd name="T1" fmla="*/ 23 h 35"/>
                <a:gd name="T2" fmla="*/ 61 w 61"/>
                <a:gd name="T3" fmla="*/ 20 h 35"/>
                <a:gd name="T4" fmla="*/ 61 w 61"/>
                <a:gd name="T5" fmla="*/ 3 h 35"/>
                <a:gd name="T6" fmla="*/ 0 w 61"/>
                <a:gd name="T7" fmla="*/ 0 h 35"/>
                <a:gd name="T8" fmla="*/ 0 w 61"/>
                <a:gd name="T9" fmla="*/ 23 h 35"/>
              </a:gdLst>
              <a:ahLst/>
              <a:cxnLst>
                <a:cxn ang="0">
                  <a:pos x="T0" y="T1"/>
                </a:cxn>
                <a:cxn ang="0">
                  <a:pos x="T2" y="T3"/>
                </a:cxn>
                <a:cxn ang="0">
                  <a:pos x="T4" y="T5"/>
                </a:cxn>
                <a:cxn ang="0">
                  <a:pos x="T6" y="T7"/>
                </a:cxn>
                <a:cxn ang="0">
                  <a:pos x="T8" y="T9"/>
                </a:cxn>
              </a:cxnLst>
              <a:rect l="0" t="0" r="r" b="b"/>
              <a:pathLst>
                <a:path w="61" h="35">
                  <a:moveTo>
                    <a:pt x="0" y="23"/>
                  </a:moveTo>
                  <a:cubicBezTo>
                    <a:pt x="0" y="23"/>
                    <a:pt x="27" y="35"/>
                    <a:pt x="61" y="20"/>
                  </a:cubicBezTo>
                  <a:cubicBezTo>
                    <a:pt x="61" y="3"/>
                    <a:pt x="61" y="3"/>
                    <a:pt x="61" y="3"/>
                  </a:cubicBezTo>
                  <a:cubicBezTo>
                    <a:pt x="61" y="3"/>
                    <a:pt x="18" y="19"/>
                    <a:pt x="0" y="0"/>
                  </a:cubicBezTo>
                  <a:lnTo>
                    <a:pt x="0" y="23"/>
                  </a:lnTo>
                  <a:close/>
                </a:path>
              </a:pathLst>
            </a:custGeom>
            <a:solidFill>
              <a:srgbClr val="9AB0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任意多边形 66">
              <a:extLst>
                <a:ext uri="{FF2B5EF4-FFF2-40B4-BE49-F238E27FC236}">
                  <a16:creationId xmlns:a16="http://schemas.microsoft.com/office/drawing/2014/main" id="{3FCD4BE2-E2C7-4103-8695-E5DB6FC73A4C}"/>
                </a:ext>
              </a:extLst>
            </p:cNvPr>
            <p:cNvSpPr/>
            <p:nvPr/>
          </p:nvSpPr>
          <p:spPr bwMode="auto">
            <a:xfrm>
              <a:off x="5808663" y="2784476"/>
              <a:ext cx="349250" cy="190500"/>
            </a:xfrm>
            <a:custGeom>
              <a:avLst/>
              <a:gdLst>
                <a:gd name="T0" fmla="*/ 0 w 62"/>
                <a:gd name="T1" fmla="*/ 22 h 34"/>
                <a:gd name="T2" fmla="*/ 62 w 62"/>
                <a:gd name="T3" fmla="*/ 19 h 34"/>
                <a:gd name="T4" fmla="*/ 62 w 62"/>
                <a:gd name="T5" fmla="*/ 3 h 34"/>
                <a:gd name="T6" fmla="*/ 0 w 62"/>
                <a:gd name="T7" fmla="*/ 0 h 34"/>
                <a:gd name="T8" fmla="*/ 0 w 62"/>
                <a:gd name="T9" fmla="*/ 22 h 34"/>
              </a:gdLst>
              <a:ahLst/>
              <a:cxnLst>
                <a:cxn ang="0">
                  <a:pos x="T0" y="T1"/>
                </a:cxn>
                <a:cxn ang="0">
                  <a:pos x="T2" y="T3"/>
                </a:cxn>
                <a:cxn ang="0">
                  <a:pos x="T4" y="T5"/>
                </a:cxn>
                <a:cxn ang="0">
                  <a:pos x="T6" y="T7"/>
                </a:cxn>
                <a:cxn ang="0">
                  <a:pos x="T8" y="T9"/>
                </a:cxn>
              </a:cxnLst>
              <a:rect l="0" t="0" r="r" b="b"/>
              <a:pathLst>
                <a:path w="62" h="34">
                  <a:moveTo>
                    <a:pt x="0" y="22"/>
                  </a:moveTo>
                  <a:cubicBezTo>
                    <a:pt x="0" y="22"/>
                    <a:pt x="28" y="34"/>
                    <a:pt x="62" y="19"/>
                  </a:cubicBezTo>
                  <a:cubicBezTo>
                    <a:pt x="62" y="3"/>
                    <a:pt x="62" y="3"/>
                    <a:pt x="62" y="3"/>
                  </a:cubicBezTo>
                  <a:cubicBezTo>
                    <a:pt x="62" y="3"/>
                    <a:pt x="19" y="19"/>
                    <a:pt x="0" y="0"/>
                  </a:cubicBezTo>
                  <a:lnTo>
                    <a:pt x="0" y="22"/>
                  </a:lnTo>
                  <a:close/>
                </a:path>
              </a:pathLst>
            </a:custGeom>
            <a:solidFill>
              <a:srgbClr val="9AB0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任意多边形 67">
              <a:extLst>
                <a:ext uri="{FF2B5EF4-FFF2-40B4-BE49-F238E27FC236}">
                  <a16:creationId xmlns:a16="http://schemas.microsoft.com/office/drawing/2014/main" id="{B563A52D-E02E-4ABD-9F91-F7BB4E15B856}"/>
                </a:ext>
              </a:extLst>
            </p:cNvPr>
            <p:cNvSpPr/>
            <p:nvPr/>
          </p:nvSpPr>
          <p:spPr bwMode="auto">
            <a:xfrm>
              <a:off x="5813426" y="2541588"/>
              <a:ext cx="344488" cy="196850"/>
            </a:xfrm>
            <a:custGeom>
              <a:avLst/>
              <a:gdLst>
                <a:gd name="T0" fmla="*/ 0 w 61"/>
                <a:gd name="T1" fmla="*/ 23 h 35"/>
                <a:gd name="T2" fmla="*/ 61 w 61"/>
                <a:gd name="T3" fmla="*/ 20 h 35"/>
                <a:gd name="T4" fmla="*/ 61 w 61"/>
                <a:gd name="T5" fmla="*/ 3 h 35"/>
                <a:gd name="T6" fmla="*/ 0 w 61"/>
                <a:gd name="T7" fmla="*/ 0 h 35"/>
                <a:gd name="T8" fmla="*/ 0 w 61"/>
                <a:gd name="T9" fmla="*/ 23 h 35"/>
              </a:gdLst>
              <a:ahLst/>
              <a:cxnLst>
                <a:cxn ang="0">
                  <a:pos x="T0" y="T1"/>
                </a:cxn>
                <a:cxn ang="0">
                  <a:pos x="T2" y="T3"/>
                </a:cxn>
                <a:cxn ang="0">
                  <a:pos x="T4" y="T5"/>
                </a:cxn>
                <a:cxn ang="0">
                  <a:pos x="T6" y="T7"/>
                </a:cxn>
                <a:cxn ang="0">
                  <a:pos x="T8" y="T9"/>
                </a:cxn>
              </a:cxnLst>
              <a:rect l="0" t="0" r="r" b="b"/>
              <a:pathLst>
                <a:path w="61" h="35">
                  <a:moveTo>
                    <a:pt x="0" y="23"/>
                  </a:moveTo>
                  <a:cubicBezTo>
                    <a:pt x="0" y="23"/>
                    <a:pt x="27" y="35"/>
                    <a:pt x="61" y="20"/>
                  </a:cubicBezTo>
                  <a:cubicBezTo>
                    <a:pt x="61" y="3"/>
                    <a:pt x="61" y="3"/>
                    <a:pt x="61" y="3"/>
                  </a:cubicBezTo>
                  <a:cubicBezTo>
                    <a:pt x="61" y="3"/>
                    <a:pt x="18" y="19"/>
                    <a:pt x="0" y="0"/>
                  </a:cubicBezTo>
                  <a:lnTo>
                    <a:pt x="0" y="23"/>
                  </a:lnTo>
                  <a:close/>
                </a:path>
              </a:pathLst>
            </a:custGeom>
            <a:solidFill>
              <a:srgbClr val="9AB0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任意多边形 68">
              <a:extLst>
                <a:ext uri="{FF2B5EF4-FFF2-40B4-BE49-F238E27FC236}">
                  <a16:creationId xmlns:a16="http://schemas.microsoft.com/office/drawing/2014/main" id="{6FCF355E-6B35-44C7-A3BB-CE304406A590}"/>
                </a:ext>
              </a:extLst>
            </p:cNvPr>
            <p:cNvSpPr/>
            <p:nvPr/>
          </p:nvSpPr>
          <p:spPr bwMode="auto">
            <a:xfrm>
              <a:off x="5824538" y="2298701"/>
              <a:ext cx="344488" cy="198438"/>
            </a:xfrm>
            <a:custGeom>
              <a:avLst/>
              <a:gdLst>
                <a:gd name="T0" fmla="*/ 0 w 61"/>
                <a:gd name="T1" fmla="*/ 23 h 35"/>
                <a:gd name="T2" fmla="*/ 61 w 61"/>
                <a:gd name="T3" fmla="*/ 20 h 35"/>
                <a:gd name="T4" fmla="*/ 61 w 61"/>
                <a:gd name="T5" fmla="*/ 3 h 35"/>
                <a:gd name="T6" fmla="*/ 0 w 61"/>
                <a:gd name="T7" fmla="*/ 0 h 35"/>
                <a:gd name="T8" fmla="*/ 0 w 61"/>
                <a:gd name="T9" fmla="*/ 23 h 35"/>
              </a:gdLst>
              <a:ahLst/>
              <a:cxnLst>
                <a:cxn ang="0">
                  <a:pos x="T0" y="T1"/>
                </a:cxn>
                <a:cxn ang="0">
                  <a:pos x="T2" y="T3"/>
                </a:cxn>
                <a:cxn ang="0">
                  <a:pos x="T4" y="T5"/>
                </a:cxn>
                <a:cxn ang="0">
                  <a:pos x="T6" y="T7"/>
                </a:cxn>
                <a:cxn ang="0">
                  <a:pos x="T8" y="T9"/>
                </a:cxn>
              </a:cxnLst>
              <a:rect l="0" t="0" r="r" b="b"/>
              <a:pathLst>
                <a:path w="61" h="35">
                  <a:moveTo>
                    <a:pt x="0" y="23"/>
                  </a:moveTo>
                  <a:cubicBezTo>
                    <a:pt x="0" y="23"/>
                    <a:pt x="27" y="35"/>
                    <a:pt x="61" y="20"/>
                  </a:cubicBezTo>
                  <a:cubicBezTo>
                    <a:pt x="61" y="3"/>
                    <a:pt x="61" y="3"/>
                    <a:pt x="61" y="3"/>
                  </a:cubicBezTo>
                  <a:cubicBezTo>
                    <a:pt x="61" y="3"/>
                    <a:pt x="18" y="19"/>
                    <a:pt x="0" y="0"/>
                  </a:cubicBezTo>
                  <a:lnTo>
                    <a:pt x="0" y="23"/>
                  </a:lnTo>
                  <a:close/>
                </a:path>
              </a:pathLst>
            </a:custGeom>
            <a:solidFill>
              <a:srgbClr val="9AB0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任意多边形 69">
              <a:extLst>
                <a:ext uri="{FF2B5EF4-FFF2-40B4-BE49-F238E27FC236}">
                  <a16:creationId xmlns:a16="http://schemas.microsoft.com/office/drawing/2014/main" id="{E3A5F7E5-5E50-4759-BA9B-2CBAD6421F7B}"/>
                </a:ext>
              </a:extLst>
            </p:cNvPr>
            <p:cNvSpPr/>
            <p:nvPr/>
          </p:nvSpPr>
          <p:spPr bwMode="auto">
            <a:xfrm>
              <a:off x="5813426" y="2090738"/>
              <a:ext cx="344488" cy="196850"/>
            </a:xfrm>
            <a:custGeom>
              <a:avLst/>
              <a:gdLst>
                <a:gd name="T0" fmla="*/ 0 w 61"/>
                <a:gd name="T1" fmla="*/ 23 h 35"/>
                <a:gd name="T2" fmla="*/ 61 w 61"/>
                <a:gd name="T3" fmla="*/ 20 h 35"/>
                <a:gd name="T4" fmla="*/ 61 w 61"/>
                <a:gd name="T5" fmla="*/ 3 h 35"/>
                <a:gd name="T6" fmla="*/ 0 w 61"/>
                <a:gd name="T7" fmla="*/ 0 h 35"/>
                <a:gd name="T8" fmla="*/ 0 w 61"/>
                <a:gd name="T9" fmla="*/ 23 h 35"/>
              </a:gdLst>
              <a:ahLst/>
              <a:cxnLst>
                <a:cxn ang="0">
                  <a:pos x="T0" y="T1"/>
                </a:cxn>
                <a:cxn ang="0">
                  <a:pos x="T2" y="T3"/>
                </a:cxn>
                <a:cxn ang="0">
                  <a:pos x="T4" y="T5"/>
                </a:cxn>
                <a:cxn ang="0">
                  <a:pos x="T6" y="T7"/>
                </a:cxn>
                <a:cxn ang="0">
                  <a:pos x="T8" y="T9"/>
                </a:cxn>
              </a:cxnLst>
              <a:rect l="0" t="0" r="r" b="b"/>
              <a:pathLst>
                <a:path w="61" h="35">
                  <a:moveTo>
                    <a:pt x="0" y="23"/>
                  </a:moveTo>
                  <a:cubicBezTo>
                    <a:pt x="0" y="23"/>
                    <a:pt x="27" y="35"/>
                    <a:pt x="61" y="20"/>
                  </a:cubicBezTo>
                  <a:cubicBezTo>
                    <a:pt x="61" y="3"/>
                    <a:pt x="61" y="3"/>
                    <a:pt x="61" y="3"/>
                  </a:cubicBezTo>
                  <a:cubicBezTo>
                    <a:pt x="61" y="3"/>
                    <a:pt x="18" y="19"/>
                    <a:pt x="0" y="0"/>
                  </a:cubicBezTo>
                  <a:lnTo>
                    <a:pt x="0" y="23"/>
                  </a:lnTo>
                  <a:close/>
                </a:path>
              </a:pathLst>
            </a:custGeom>
            <a:solidFill>
              <a:srgbClr val="9AB0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任意多边形 70">
              <a:extLst>
                <a:ext uri="{FF2B5EF4-FFF2-40B4-BE49-F238E27FC236}">
                  <a16:creationId xmlns:a16="http://schemas.microsoft.com/office/drawing/2014/main" id="{6D1F1C53-C66A-43A2-99E7-08904891767F}"/>
                </a:ext>
              </a:extLst>
            </p:cNvPr>
            <p:cNvSpPr/>
            <p:nvPr/>
          </p:nvSpPr>
          <p:spPr bwMode="auto">
            <a:xfrm>
              <a:off x="5214938" y="1905001"/>
              <a:ext cx="677863" cy="1520825"/>
            </a:xfrm>
            <a:custGeom>
              <a:avLst/>
              <a:gdLst>
                <a:gd name="T0" fmla="*/ 110 w 120"/>
                <a:gd name="T1" fmla="*/ 268 h 270"/>
                <a:gd name="T2" fmla="*/ 59 w 120"/>
                <a:gd name="T3" fmla="*/ 253 h 270"/>
                <a:gd name="T4" fmla="*/ 69 w 120"/>
                <a:gd name="T5" fmla="*/ 151 h 270"/>
                <a:gd name="T6" fmla="*/ 69 w 120"/>
                <a:gd name="T7" fmla="*/ 148 h 270"/>
                <a:gd name="T8" fmla="*/ 69 w 120"/>
                <a:gd name="T9" fmla="*/ 147 h 270"/>
                <a:gd name="T10" fmla="*/ 69 w 120"/>
                <a:gd name="T11" fmla="*/ 138 h 270"/>
                <a:gd name="T12" fmla="*/ 69 w 120"/>
                <a:gd name="T13" fmla="*/ 126 h 270"/>
                <a:gd name="T14" fmla="*/ 63 w 120"/>
                <a:gd name="T15" fmla="*/ 137 h 270"/>
                <a:gd name="T16" fmla="*/ 58 w 120"/>
                <a:gd name="T17" fmla="*/ 147 h 270"/>
                <a:gd name="T18" fmla="*/ 34 w 120"/>
                <a:gd name="T19" fmla="*/ 140 h 270"/>
                <a:gd name="T20" fmla="*/ 0 w 120"/>
                <a:gd name="T21" fmla="*/ 111 h 270"/>
                <a:gd name="T22" fmla="*/ 5 w 120"/>
                <a:gd name="T23" fmla="*/ 99 h 270"/>
                <a:gd name="T24" fmla="*/ 59 w 120"/>
                <a:gd name="T25" fmla="*/ 14 h 270"/>
                <a:gd name="T26" fmla="*/ 103 w 120"/>
                <a:gd name="T27" fmla="*/ 0 h 270"/>
                <a:gd name="T28" fmla="*/ 116 w 120"/>
                <a:gd name="T29" fmla="*/ 32 h 270"/>
                <a:gd name="T30" fmla="*/ 110 w 120"/>
                <a:gd name="T31" fmla="*/ 268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270">
                  <a:moveTo>
                    <a:pt x="110" y="268"/>
                  </a:moveTo>
                  <a:cubicBezTo>
                    <a:pt x="75" y="270"/>
                    <a:pt x="59" y="253"/>
                    <a:pt x="59" y="253"/>
                  </a:cubicBezTo>
                  <a:cubicBezTo>
                    <a:pt x="63" y="221"/>
                    <a:pt x="68" y="179"/>
                    <a:pt x="69" y="151"/>
                  </a:cubicBezTo>
                  <a:cubicBezTo>
                    <a:pt x="69" y="150"/>
                    <a:pt x="69" y="149"/>
                    <a:pt x="69" y="148"/>
                  </a:cubicBezTo>
                  <a:cubicBezTo>
                    <a:pt x="69" y="147"/>
                    <a:pt x="69" y="147"/>
                    <a:pt x="69" y="147"/>
                  </a:cubicBezTo>
                  <a:cubicBezTo>
                    <a:pt x="69" y="144"/>
                    <a:pt x="69" y="140"/>
                    <a:pt x="69" y="138"/>
                  </a:cubicBezTo>
                  <a:cubicBezTo>
                    <a:pt x="69" y="130"/>
                    <a:pt x="69" y="126"/>
                    <a:pt x="69" y="126"/>
                  </a:cubicBezTo>
                  <a:cubicBezTo>
                    <a:pt x="63" y="137"/>
                    <a:pt x="63" y="137"/>
                    <a:pt x="63" y="137"/>
                  </a:cubicBezTo>
                  <a:cubicBezTo>
                    <a:pt x="58" y="147"/>
                    <a:pt x="58" y="147"/>
                    <a:pt x="58" y="147"/>
                  </a:cubicBezTo>
                  <a:cubicBezTo>
                    <a:pt x="49" y="147"/>
                    <a:pt x="41" y="144"/>
                    <a:pt x="34" y="140"/>
                  </a:cubicBezTo>
                  <a:cubicBezTo>
                    <a:pt x="14" y="129"/>
                    <a:pt x="0" y="111"/>
                    <a:pt x="0" y="111"/>
                  </a:cubicBezTo>
                  <a:cubicBezTo>
                    <a:pt x="0" y="111"/>
                    <a:pt x="2" y="106"/>
                    <a:pt x="5" y="99"/>
                  </a:cubicBezTo>
                  <a:cubicBezTo>
                    <a:pt x="15" y="75"/>
                    <a:pt x="44" y="24"/>
                    <a:pt x="59" y="14"/>
                  </a:cubicBezTo>
                  <a:cubicBezTo>
                    <a:pt x="78" y="1"/>
                    <a:pt x="103" y="0"/>
                    <a:pt x="103" y="0"/>
                  </a:cubicBezTo>
                  <a:cubicBezTo>
                    <a:pt x="116" y="32"/>
                    <a:pt x="116" y="32"/>
                    <a:pt x="116" y="32"/>
                  </a:cubicBezTo>
                  <a:cubicBezTo>
                    <a:pt x="120" y="62"/>
                    <a:pt x="110" y="268"/>
                    <a:pt x="110" y="268"/>
                  </a:cubicBezTo>
                  <a:close/>
                </a:path>
              </a:pathLst>
            </a:custGeom>
            <a:gradFill>
              <a:gsLst>
                <a:gs pos="0">
                  <a:srgbClr val="5C7EF7"/>
                </a:gs>
                <a:gs pos="100000">
                  <a:srgbClr val="3A57E2"/>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2" name="任意多边形 71">
              <a:extLst>
                <a:ext uri="{FF2B5EF4-FFF2-40B4-BE49-F238E27FC236}">
                  <a16:creationId xmlns:a16="http://schemas.microsoft.com/office/drawing/2014/main" id="{F41F067F-6C0E-4ABA-89B8-3EAF3AF98330}"/>
                </a:ext>
              </a:extLst>
            </p:cNvPr>
            <p:cNvSpPr/>
            <p:nvPr/>
          </p:nvSpPr>
          <p:spPr bwMode="auto">
            <a:xfrm>
              <a:off x="5214938" y="2462213"/>
              <a:ext cx="355600" cy="271463"/>
            </a:xfrm>
            <a:custGeom>
              <a:avLst/>
              <a:gdLst>
                <a:gd name="T0" fmla="*/ 63 w 63"/>
                <a:gd name="T1" fmla="*/ 38 h 48"/>
                <a:gd name="T2" fmla="*/ 58 w 63"/>
                <a:gd name="T3" fmla="*/ 48 h 48"/>
                <a:gd name="T4" fmla="*/ 0 w 63"/>
                <a:gd name="T5" fmla="*/ 12 h 48"/>
                <a:gd name="T6" fmla="*/ 5 w 63"/>
                <a:gd name="T7" fmla="*/ 0 h 48"/>
                <a:gd name="T8" fmla="*/ 63 w 63"/>
                <a:gd name="T9" fmla="*/ 38 h 48"/>
              </a:gdLst>
              <a:ahLst/>
              <a:cxnLst>
                <a:cxn ang="0">
                  <a:pos x="T0" y="T1"/>
                </a:cxn>
                <a:cxn ang="0">
                  <a:pos x="T2" y="T3"/>
                </a:cxn>
                <a:cxn ang="0">
                  <a:pos x="T4" y="T5"/>
                </a:cxn>
                <a:cxn ang="0">
                  <a:pos x="T6" y="T7"/>
                </a:cxn>
                <a:cxn ang="0">
                  <a:pos x="T8" y="T9"/>
                </a:cxn>
              </a:cxnLst>
              <a:rect l="0" t="0" r="r" b="b"/>
              <a:pathLst>
                <a:path w="63" h="48">
                  <a:moveTo>
                    <a:pt x="63" y="38"/>
                  </a:moveTo>
                  <a:cubicBezTo>
                    <a:pt x="58" y="48"/>
                    <a:pt x="58" y="48"/>
                    <a:pt x="58" y="48"/>
                  </a:cubicBezTo>
                  <a:cubicBezTo>
                    <a:pt x="25" y="45"/>
                    <a:pt x="0" y="12"/>
                    <a:pt x="0" y="12"/>
                  </a:cubicBezTo>
                  <a:cubicBezTo>
                    <a:pt x="0" y="12"/>
                    <a:pt x="2" y="7"/>
                    <a:pt x="5" y="0"/>
                  </a:cubicBezTo>
                  <a:cubicBezTo>
                    <a:pt x="22" y="25"/>
                    <a:pt x="54" y="36"/>
                    <a:pt x="63" y="38"/>
                  </a:cubicBezTo>
                  <a:close/>
                </a:path>
              </a:pathLst>
            </a:custGeom>
            <a:solidFill>
              <a:srgbClr val="CCD7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任意多边形 72">
              <a:extLst>
                <a:ext uri="{FF2B5EF4-FFF2-40B4-BE49-F238E27FC236}">
                  <a16:creationId xmlns:a16="http://schemas.microsoft.com/office/drawing/2014/main" id="{2630D962-4942-4F85-B89B-8106D78BCD4F}"/>
                </a:ext>
              </a:extLst>
            </p:cNvPr>
            <p:cNvSpPr/>
            <p:nvPr/>
          </p:nvSpPr>
          <p:spPr bwMode="auto">
            <a:xfrm>
              <a:off x="5407026" y="2220913"/>
              <a:ext cx="196850" cy="512763"/>
            </a:xfrm>
            <a:custGeom>
              <a:avLst/>
              <a:gdLst>
                <a:gd name="T0" fmla="*/ 35 w 35"/>
                <a:gd name="T1" fmla="*/ 82 h 91"/>
                <a:gd name="T2" fmla="*/ 35 w 35"/>
                <a:gd name="T3" fmla="*/ 70 h 91"/>
                <a:gd name="T4" fmla="*/ 29 w 35"/>
                <a:gd name="T5" fmla="*/ 81 h 91"/>
                <a:gd name="T6" fmla="*/ 24 w 35"/>
                <a:gd name="T7" fmla="*/ 91 h 91"/>
                <a:gd name="T8" fmla="*/ 0 w 35"/>
                <a:gd name="T9" fmla="*/ 84 h 91"/>
                <a:gd name="T10" fmla="*/ 35 w 35"/>
                <a:gd name="T11" fmla="*/ 1 h 91"/>
                <a:gd name="T12" fmla="*/ 35 w 35"/>
                <a:gd name="T13" fmla="*/ 82 h 91"/>
              </a:gdLst>
              <a:ahLst/>
              <a:cxnLst>
                <a:cxn ang="0">
                  <a:pos x="T0" y="T1"/>
                </a:cxn>
                <a:cxn ang="0">
                  <a:pos x="T2" y="T3"/>
                </a:cxn>
                <a:cxn ang="0">
                  <a:pos x="T4" y="T5"/>
                </a:cxn>
                <a:cxn ang="0">
                  <a:pos x="T6" y="T7"/>
                </a:cxn>
                <a:cxn ang="0">
                  <a:pos x="T8" y="T9"/>
                </a:cxn>
                <a:cxn ang="0">
                  <a:pos x="T10" y="T11"/>
                </a:cxn>
                <a:cxn ang="0">
                  <a:pos x="T12" y="T13"/>
                </a:cxn>
              </a:cxnLst>
              <a:rect l="0" t="0" r="r" b="b"/>
              <a:pathLst>
                <a:path w="35" h="91">
                  <a:moveTo>
                    <a:pt x="35" y="82"/>
                  </a:moveTo>
                  <a:cubicBezTo>
                    <a:pt x="35" y="74"/>
                    <a:pt x="35" y="70"/>
                    <a:pt x="35" y="70"/>
                  </a:cubicBezTo>
                  <a:cubicBezTo>
                    <a:pt x="29" y="81"/>
                    <a:pt x="29" y="81"/>
                    <a:pt x="29" y="81"/>
                  </a:cubicBezTo>
                  <a:cubicBezTo>
                    <a:pt x="24" y="91"/>
                    <a:pt x="24" y="91"/>
                    <a:pt x="24" y="91"/>
                  </a:cubicBezTo>
                  <a:cubicBezTo>
                    <a:pt x="15" y="91"/>
                    <a:pt x="7" y="88"/>
                    <a:pt x="0" y="84"/>
                  </a:cubicBezTo>
                  <a:cubicBezTo>
                    <a:pt x="13" y="53"/>
                    <a:pt x="34" y="0"/>
                    <a:pt x="35" y="1"/>
                  </a:cubicBezTo>
                  <a:cubicBezTo>
                    <a:pt x="35" y="3"/>
                    <a:pt x="35" y="56"/>
                    <a:pt x="35" y="82"/>
                  </a:cubicBezTo>
                  <a:close/>
                </a:path>
              </a:pathLst>
            </a:custGeom>
            <a:solidFill>
              <a:srgbClr val="3955DA">
                <a:alpha val="5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4" name="任意多边形 73">
              <a:extLst>
                <a:ext uri="{FF2B5EF4-FFF2-40B4-BE49-F238E27FC236}">
                  <a16:creationId xmlns:a16="http://schemas.microsoft.com/office/drawing/2014/main" id="{8256B4EB-7122-415B-A41A-300BE7946409}"/>
                </a:ext>
              </a:extLst>
            </p:cNvPr>
            <p:cNvSpPr/>
            <p:nvPr/>
          </p:nvSpPr>
          <p:spPr bwMode="auto">
            <a:xfrm>
              <a:off x="6034088" y="1887538"/>
              <a:ext cx="682625" cy="1533525"/>
            </a:xfrm>
            <a:custGeom>
              <a:avLst/>
              <a:gdLst>
                <a:gd name="T0" fmla="*/ 120 w 121"/>
                <a:gd name="T1" fmla="*/ 70 h 272"/>
                <a:gd name="T2" fmla="*/ 83 w 121"/>
                <a:gd name="T3" fmla="*/ 130 h 272"/>
                <a:gd name="T4" fmla="*/ 65 w 121"/>
                <a:gd name="T5" fmla="*/ 114 h 272"/>
                <a:gd name="T6" fmla="*/ 66 w 121"/>
                <a:gd name="T7" fmla="*/ 156 h 272"/>
                <a:gd name="T8" fmla="*/ 81 w 121"/>
                <a:gd name="T9" fmla="*/ 249 h 272"/>
                <a:gd name="T10" fmla="*/ 17 w 121"/>
                <a:gd name="T11" fmla="*/ 272 h 272"/>
                <a:gd name="T12" fmla="*/ 0 w 121"/>
                <a:gd name="T13" fmla="*/ 32 h 272"/>
                <a:gd name="T14" fmla="*/ 22 w 121"/>
                <a:gd name="T15" fmla="*/ 0 h 272"/>
                <a:gd name="T16" fmla="*/ 65 w 121"/>
                <a:gd name="T17" fmla="*/ 16 h 272"/>
                <a:gd name="T18" fmla="*/ 115 w 121"/>
                <a:gd name="T19" fmla="*/ 65 h 272"/>
                <a:gd name="T20" fmla="*/ 120 w 121"/>
                <a:gd name="T21" fmla="*/ 7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272">
                  <a:moveTo>
                    <a:pt x="120" y="70"/>
                  </a:moveTo>
                  <a:cubicBezTo>
                    <a:pt x="121" y="105"/>
                    <a:pt x="83" y="130"/>
                    <a:pt x="83" y="130"/>
                  </a:cubicBezTo>
                  <a:cubicBezTo>
                    <a:pt x="65" y="114"/>
                    <a:pt x="65" y="114"/>
                    <a:pt x="65" y="114"/>
                  </a:cubicBezTo>
                  <a:cubicBezTo>
                    <a:pt x="64" y="124"/>
                    <a:pt x="65" y="139"/>
                    <a:pt x="66" y="156"/>
                  </a:cubicBezTo>
                  <a:cubicBezTo>
                    <a:pt x="71" y="198"/>
                    <a:pt x="81" y="249"/>
                    <a:pt x="81" y="249"/>
                  </a:cubicBezTo>
                  <a:cubicBezTo>
                    <a:pt x="60" y="272"/>
                    <a:pt x="17" y="272"/>
                    <a:pt x="17" y="272"/>
                  </a:cubicBezTo>
                  <a:cubicBezTo>
                    <a:pt x="10" y="225"/>
                    <a:pt x="0" y="32"/>
                    <a:pt x="0" y="32"/>
                  </a:cubicBezTo>
                  <a:cubicBezTo>
                    <a:pt x="22" y="0"/>
                    <a:pt x="22" y="0"/>
                    <a:pt x="22" y="0"/>
                  </a:cubicBezTo>
                  <a:cubicBezTo>
                    <a:pt x="22" y="0"/>
                    <a:pt x="46" y="1"/>
                    <a:pt x="65" y="16"/>
                  </a:cubicBezTo>
                  <a:cubicBezTo>
                    <a:pt x="79" y="27"/>
                    <a:pt x="103" y="54"/>
                    <a:pt x="115" y="65"/>
                  </a:cubicBezTo>
                  <a:cubicBezTo>
                    <a:pt x="118" y="68"/>
                    <a:pt x="120" y="70"/>
                    <a:pt x="120" y="70"/>
                  </a:cubicBezTo>
                  <a:close/>
                </a:path>
              </a:pathLst>
            </a:custGeom>
            <a:gradFill>
              <a:gsLst>
                <a:gs pos="0">
                  <a:srgbClr val="5C7EF7"/>
                </a:gs>
                <a:gs pos="100000">
                  <a:srgbClr val="3A57E2"/>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5" name="任意多边形 74">
              <a:extLst>
                <a:ext uri="{FF2B5EF4-FFF2-40B4-BE49-F238E27FC236}">
                  <a16:creationId xmlns:a16="http://schemas.microsoft.com/office/drawing/2014/main" id="{5030E594-AE68-483F-8D6C-E47B20D8E4AB}"/>
                </a:ext>
              </a:extLst>
            </p:cNvPr>
            <p:cNvSpPr/>
            <p:nvPr/>
          </p:nvSpPr>
          <p:spPr bwMode="auto">
            <a:xfrm>
              <a:off x="6462713" y="2243138"/>
              <a:ext cx="254000" cy="377825"/>
            </a:xfrm>
            <a:custGeom>
              <a:avLst/>
              <a:gdLst>
                <a:gd name="T0" fmla="*/ 44 w 45"/>
                <a:gd name="T1" fmla="*/ 7 h 67"/>
                <a:gd name="T2" fmla="*/ 7 w 45"/>
                <a:gd name="T3" fmla="*/ 67 h 67"/>
                <a:gd name="T4" fmla="*/ 0 w 45"/>
                <a:gd name="T5" fmla="*/ 60 h 67"/>
                <a:gd name="T6" fmla="*/ 37 w 45"/>
                <a:gd name="T7" fmla="*/ 0 h 67"/>
                <a:gd name="T8" fmla="*/ 44 w 45"/>
                <a:gd name="T9" fmla="*/ 7 h 67"/>
              </a:gdLst>
              <a:ahLst/>
              <a:cxnLst>
                <a:cxn ang="0">
                  <a:pos x="T0" y="T1"/>
                </a:cxn>
                <a:cxn ang="0">
                  <a:pos x="T2" y="T3"/>
                </a:cxn>
                <a:cxn ang="0">
                  <a:pos x="T4" y="T5"/>
                </a:cxn>
                <a:cxn ang="0">
                  <a:pos x="T6" y="T7"/>
                </a:cxn>
                <a:cxn ang="0">
                  <a:pos x="T8" y="T9"/>
                </a:cxn>
              </a:cxnLst>
              <a:rect l="0" t="0" r="r" b="b"/>
              <a:pathLst>
                <a:path w="45" h="67">
                  <a:moveTo>
                    <a:pt x="44" y="7"/>
                  </a:moveTo>
                  <a:cubicBezTo>
                    <a:pt x="45" y="42"/>
                    <a:pt x="7" y="67"/>
                    <a:pt x="7" y="67"/>
                  </a:cubicBezTo>
                  <a:cubicBezTo>
                    <a:pt x="0" y="60"/>
                    <a:pt x="0" y="60"/>
                    <a:pt x="0" y="60"/>
                  </a:cubicBezTo>
                  <a:cubicBezTo>
                    <a:pt x="25" y="38"/>
                    <a:pt x="33" y="13"/>
                    <a:pt x="37" y="0"/>
                  </a:cubicBezTo>
                  <a:cubicBezTo>
                    <a:pt x="40" y="3"/>
                    <a:pt x="44" y="7"/>
                    <a:pt x="44" y="7"/>
                  </a:cubicBezTo>
                  <a:close/>
                </a:path>
              </a:pathLst>
            </a:custGeom>
            <a:solidFill>
              <a:srgbClr val="CCD7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任意多边形 75">
              <a:extLst>
                <a:ext uri="{FF2B5EF4-FFF2-40B4-BE49-F238E27FC236}">
                  <a16:creationId xmlns:a16="http://schemas.microsoft.com/office/drawing/2014/main" id="{F66E5B18-1BC2-47FA-A748-1617A049EC7B}"/>
                </a:ext>
              </a:extLst>
            </p:cNvPr>
            <p:cNvSpPr/>
            <p:nvPr/>
          </p:nvSpPr>
          <p:spPr bwMode="auto">
            <a:xfrm>
              <a:off x="6197601" y="2349501"/>
              <a:ext cx="220663" cy="417513"/>
            </a:xfrm>
            <a:custGeom>
              <a:avLst/>
              <a:gdLst>
                <a:gd name="T0" fmla="*/ 37 w 39"/>
                <a:gd name="T1" fmla="*/ 74 h 74"/>
                <a:gd name="T2" fmla="*/ 0 w 39"/>
                <a:gd name="T3" fmla="*/ 0 h 74"/>
                <a:gd name="T4" fmla="*/ 39 w 39"/>
                <a:gd name="T5" fmla="*/ 34 h 74"/>
                <a:gd name="T6" fmla="*/ 36 w 39"/>
                <a:gd name="T7" fmla="*/ 32 h 74"/>
                <a:gd name="T8" fmla="*/ 37 w 39"/>
                <a:gd name="T9" fmla="*/ 74 h 74"/>
              </a:gdLst>
              <a:ahLst/>
              <a:cxnLst>
                <a:cxn ang="0">
                  <a:pos x="T0" y="T1"/>
                </a:cxn>
                <a:cxn ang="0">
                  <a:pos x="T2" y="T3"/>
                </a:cxn>
                <a:cxn ang="0">
                  <a:pos x="T4" y="T5"/>
                </a:cxn>
                <a:cxn ang="0">
                  <a:pos x="T6" y="T7"/>
                </a:cxn>
                <a:cxn ang="0">
                  <a:pos x="T8" y="T9"/>
                </a:cxn>
              </a:cxnLst>
              <a:rect l="0" t="0" r="r" b="b"/>
              <a:pathLst>
                <a:path w="39" h="74">
                  <a:moveTo>
                    <a:pt x="37" y="74"/>
                  </a:moveTo>
                  <a:cubicBezTo>
                    <a:pt x="2" y="59"/>
                    <a:pt x="0" y="0"/>
                    <a:pt x="0" y="0"/>
                  </a:cubicBezTo>
                  <a:cubicBezTo>
                    <a:pt x="39" y="34"/>
                    <a:pt x="39" y="34"/>
                    <a:pt x="39" y="34"/>
                  </a:cubicBezTo>
                  <a:cubicBezTo>
                    <a:pt x="36" y="32"/>
                    <a:pt x="36" y="32"/>
                    <a:pt x="36" y="32"/>
                  </a:cubicBezTo>
                  <a:cubicBezTo>
                    <a:pt x="35" y="42"/>
                    <a:pt x="36" y="57"/>
                    <a:pt x="37" y="74"/>
                  </a:cubicBezTo>
                  <a:close/>
                </a:path>
              </a:pathLst>
            </a:custGeom>
            <a:solidFill>
              <a:srgbClr val="3955DA">
                <a:alpha val="50000"/>
              </a:srgb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7" name="任意多边形 76">
              <a:extLst>
                <a:ext uri="{FF2B5EF4-FFF2-40B4-BE49-F238E27FC236}">
                  <a16:creationId xmlns:a16="http://schemas.microsoft.com/office/drawing/2014/main" id="{B169D265-B2C7-4B0B-A6A4-5BED8E214B16}"/>
                </a:ext>
              </a:extLst>
            </p:cNvPr>
            <p:cNvSpPr/>
            <p:nvPr/>
          </p:nvSpPr>
          <p:spPr bwMode="auto">
            <a:xfrm>
              <a:off x="5672138" y="1876426"/>
              <a:ext cx="801688" cy="1228725"/>
            </a:xfrm>
            <a:custGeom>
              <a:avLst/>
              <a:gdLst>
                <a:gd name="T0" fmla="*/ 14 w 142"/>
                <a:gd name="T1" fmla="*/ 5 h 218"/>
                <a:gd name="T2" fmla="*/ 136 w 142"/>
                <a:gd name="T3" fmla="*/ 198 h 218"/>
                <a:gd name="T4" fmla="*/ 139 w 142"/>
                <a:gd name="T5" fmla="*/ 218 h 218"/>
                <a:gd name="T6" fmla="*/ 0 w 142"/>
                <a:gd name="T7" fmla="*/ 9 h 218"/>
                <a:gd name="T8" fmla="*/ 14 w 142"/>
                <a:gd name="T9" fmla="*/ 5 h 218"/>
              </a:gdLst>
              <a:ahLst/>
              <a:cxnLst>
                <a:cxn ang="0">
                  <a:pos x="T0" y="T1"/>
                </a:cxn>
                <a:cxn ang="0">
                  <a:pos x="T2" y="T3"/>
                </a:cxn>
                <a:cxn ang="0">
                  <a:pos x="T4" y="T5"/>
                </a:cxn>
                <a:cxn ang="0">
                  <a:pos x="T6" y="T7"/>
                </a:cxn>
                <a:cxn ang="0">
                  <a:pos x="T8" y="T9"/>
                </a:cxn>
              </a:cxnLst>
              <a:rect l="0" t="0" r="r" b="b"/>
              <a:pathLst>
                <a:path w="142" h="218">
                  <a:moveTo>
                    <a:pt x="14" y="5"/>
                  </a:moveTo>
                  <a:cubicBezTo>
                    <a:pt x="14" y="5"/>
                    <a:pt x="32" y="134"/>
                    <a:pt x="136" y="198"/>
                  </a:cubicBezTo>
                  <a:cubicBezTo>
                    <a:pt x="136" y="198"/>
                    <a:pt x="142" y="200"/>
                    <a:pt x="139" y="218"/>
                  </a:cubicBezTo>
                  <a:cubicBezTo>
                    <a:pt x="139" y="218"/>
                    <a:pt x="29" y="166"/>
                    <a:pt x="0" y="9"/>
                  </a:cubicBezTo>
                  <a:cubicBezTo>
                    <a:pt x="0" y="9"/>
                    <a:pt x="6" y="0"/>
                    <a:pt x="14" y="5"/>
                  </a:cubicBezTo>
                  <a:close/>
                </a:path>
              </a:pathLst>
            </a:custGeom>
            <a:solidFill>
              <a:srgbClr val="2340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任意多边形 77">
              <a:extLst>
                <a:ext uri="{FF2B5EF4-FFF2-40B4-BE49-F238E27FC236}">
                  <a16:creationId xmlns:a16="http://schemas.microsoft.com/office/drawing/2014/main" id="{5477C3FF-D810-4688-A708-F2F6D3DF09DF}"/>
                </a:ext>
              </a:extLst>
            </p:cNvPr>
            <p:cNvSpPr/>
            <p:nvPr/>
          </p:nvSpPr>
          <p:spPr bwMode="auto">
            <a:xfrm>
              <a:off x="5745163" y="1831976"/>
              <a:ext cx="125413" cy="258763"/>
            </a:xfrm>
            <a:custGeom>
              <a:avLst/>
              <a:gdLst>
                <a:gd name="T0" fmla="*/ 22 w 22"/>
                <a:gd name="T1" fmla="*/ 45 h 46"/>
                <a:gd name="T2" fmla="*/ 13 w 22"/>
                <a:gd name="T3" fmla="*/ 33 h 46"/>
                <a:gd name="T4" fmla="*/ 1 w 22"/>
                <a:gd name="T5" fmla="*/ 46 h 46"/>
                <a:gd name="T6" fmla="*/ 1 w 22"/>
                <a:gd name="T7" fmla="*/ 13 h 46"/>
                <a:gd name="T8" fmla="*/ 11 w 22"/>
                <a:gd name="T9" fmla="*/ 0 h 46"/>
                <a:gd name="T10" fmla="*/ 14 w 22"/>
                <a:gd name="T11" fmla="*/ 1 h 46"/>
                <a:gd name="T12" fmla="*/ 19 w 22"/>
                <a:gd name="T13" fmla="*/ 3 h 46"/>
                <a:gd name="T14" fmla="*/ 18 w 22"/>
                <a:gd name="T15" fmla="*/ 10 h 46"/>
                <a:gd name="T16" fmla="*/ 18 w 22"/>
                <a:gd name="T17" fmla="*/ 15 h 46"/>
                <a:gd name="T18" fmla="*/ 19 w 22"/>
                <a:gd name="T19" fmla="*/ 35 h 46"/>
                <a:gd name="T20" fmla="*/ 22 w 22"/>
                <a:gd name="T21" fmla="*/ 4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46">
                  <a:moveTo>
                    <a:pt x="22" y="45"/>
                  </a:moveTo>
                  <a:cubicBezTo>
                    <a:pt x="13" y="33"/>
                    <a:pt x="13" y="33"/>
                    <a:pt x="13" y="33"/>
                  </a:cubicBezTo>
                  <a:cubicBezTo>
                    <a:pt x="1" y="46"/>
                    <a:pt x="1" y="46"/>
                    <a:pt x="1" y="46"/>
                  </a:cubicBezTo>
                  <a:cubicBezTo>
                    <a:pt x="1" y="46"/>
                    <a:pt x="0" y="20"/>
                    <a:pt x="1" y="13"/>
                  </a:cubicBezTo>
                  <a:cubicBezTo>
                    <a:pt x="2" y="6"/>
                    <a:pt x="11" y="0"/>
                    <a:pt x="11" y="0"/>
                  </a:cubicBezTo>
                  <a:cubicBezTo>
                    <a:pt x="12" y="1"/>
                    <a:pt x="13" y="1"/>
                    <a:pt x="14" y="1"/>
                  </a:cubicBezTo>
                  <a:cubicBezTo>
                    <a:pt x="16" y="2"/>
                    <a:pt x="18" y="3"/>
                    <a:pt x="19" y="3"/>
                  </a:cubicBezTo>
                  <a:cubicBezTo>
                    <a:pt x="19" y="3"/>
                    <a:pt x="18" y="6"/>
                    <a:pt x="18" y="10"/>
                  </a:cubicBezTo>
                  <a:cubicBezTo>
                    <a:pt x="18" y="11"/>
                    <a:pt x="18" y="13"/>
                    <a:pt x="18" y="15"/>
                  </a:cubicBezTo>
                  <a:cubicBezTo>
                    <a:pt x="18" y="20"/>
                    <a:pt x="18" y="27"/>
                    <a:pt x="19" y="35"/>
                  </a:cubicBezTo>
                  <a:cubicBezTo>
                    <a:pt x="20" y="38"/>
                    <a:pt x="21" y="41"/>
                    <a:pt x="22" y="45"/>
                  </a:cubicBezTo>
                  <a:close/>
                </a:path>
              </a:pathLst>
            </a:custGeom>
            <a:solidFill>
              <a:srgbClr val="CCD7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任意多边形 78">
              <a:extLst>
                <a:ext uri="{FF2B5EF4-FFF2-40B4-BE49-F238E27FC236}">
                  <a16:creationId xmlns:a16="http://schemas.microsoft.com/office/drawing/2014/main" id="{62C96CBD-CF06-4EA4-A861-6EE7DB9C3258}"/>
                </a:ext>
              </a:extLst>
            </p:cNvPr>
            <p:cNvSpPr/>
            <p:nvPr/>
          </p:nvSpPr>
          <p:spPr bwMode="auto">
            <a:xfrm>
              <a:off x="6034088" y="1797051"/>
              <a:ext cx="157163" cy="315913"/>
            </a:xfrm>
            <a:custGeom>
              <a:avLst/>
              <a:gdLst>
                <a:gd name="T0" fmla="*/ 19 w 28"/>
                <a:gd name="T1" fmla="*/ 55 h 56"/>
                <a:gd name="T2" fmla="*/ 6 w 28"/>
                <a:gd name="T3" fmla="*/ 43 h 56"/>
                <a:gd name="T4" fmla="*/ 1 w 28"/>
                <a:gd name="T5" fmla="*/ 56 h 56"/>
                <a:gd name="T6" fmla="*/ 0 w 28"/>
                <a:gd name="T7" fmla="*/ 43 h 56"/>
                <a:gd name="T8" fmla="*/ 4 w 28"/>
                <a:gd name="T9" fmla="*/ 37 h 56"/>
                <a:gd name="T10" fmla="*/ 4 w 28"/>
                <a:gd name="T11" fmla="*/ 37 h 56"/>
                <a:gd name="T12" fmla="*/ 4 w 28"/>
                <a:gd name="T13" fmla="*/ 37 h 56"/>
                <a:gd name="T14" fmla="*/ 11 w 28"/>
                <a:gd name="T15" fmla="*/ 9 h 56"/>
                <a:gd name="T16" fmla="*/ 11 w 28"/>
                <a:gd name="T17" fmla="*/ 1 h 56"/>
                <a:gd name="T18" fmla="*/ 26 w 28"/>
                <a:gd name="T19" fmla="*/ 14 h 56"/>
                <a:gd name="T20" fmla="*/ 19 w 28"/>
                <a:gd name="T21" fmla="*/ 5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56">
                  <a:moveTo>
                    <a:pt x="19" y="55"/>
                  </a:moveTo>
                  <a:cubicBezTo>
                    <a:pt x="6" y="43"/>
                    <a:pt x="6" y="43"/>
                    <a:pt x="6" y="43"/>
                  </a:cubicBezTo>
                  <a:cubicBezTo>
                    <a:pt x="1" y="56"/>
                    <a:pt x="1" y="56"/>
                    <a:pt x="1" y="56"/>
                  </a:cubicBezTo>
                  <a:cubicBezTo>
                    <a:pt x="0" y="43"/>
                    <a:pt x="0" y="43"/>
                    <a:pt x="0" y="43"/>
                  </a:cubicBezTo>
                  <a:cubicBezTo>
                    <a:pt x="2" y="41"/>
                    <a:pt x="3" y="39"/>
                    <a:pt x="4" y="37"/>
                  </a:cubicBezTo>
                  <a:cubicBezTo>
                    <a:pt x="4" y="37"/>
                    <a:pt x="4" y="37"/>
                    <a:pt x="4" y="37"/>
                  </a:cubicBezTo>
                  <a:cubicBezTo>
                    <a:pt x="4" y="37"/>
                    <a:pt x="4" y="37"/>
                    <a:pt x="4" y="37"/>
                  </a:cubicBezTo>
                  <a:cubicBezTo>
                    <a:pt x="8" y="28"/>
                    <a:pt x="10" y="17"/>
                    <a:pt x="11" y="9"/>
                  </a:cubicBezTo>
                  <a:cubicBezTo>
                    <a:pt x="11" y="4"/>
                    <a:pt x="11" y="1"/>
                    <a:pt x="11" y="1"/>
                  </a:cubicBezTo>
                  <a:cubicBezTo>
                    <a:pt x="16" y="0"/>
                    <a:pt x="26" y="14"/>
                    <a:pt x="26" y="14"/>
                  </a:cubicBezTo>
                  <a:cubicBezTo>
                    <a:pt x="28" y="28"/>
                    <a:pt x="19" y="55"/>
                    <a:pt x="19" y="55"/>
                  </a:cubicBezTo>
                  <a:close/>
                </a:path>
              </a:pathLst>
            </a:custGeom>
            <a:solidFill>
              <a:srgbClr val="CCD7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任意多边形 79">
              <a:extLst>
                <a:ext uri="{FF2B5EF4-FFF2-40B4-BE49-F238E27FC236}">
                  <a16:creationId xmlns:a16="http://schemas.microsoft.com/office/drawing/2014/main" id="{75AB1970-7299-47C9-94DB-956344EE30A9}"/>
                </a:ext>
              </a:extLst>
            </p:cNvPr>
            <p:cNvSpPr/>
            <p:nvPr/>
          </p:nvSpPr>
          <p:spPr bwMode="auto">
            <a:xfrm>
              <a:off x="5519738" y="3021013"/>
              <a:ext cx="198438" cy="247650"/>
            </a:xfrm>
            <a:custGeom>
              <a:avLst/>
              <a:gdLst>
                <a:gd name="T0" fmla="*/ 13 w 35"/>
                <a:gd name="T1" fmla="*/ 1 h 44"/>
                <a:gd name="T2" fmla="*/ 4 w 35"/>
                <a:gd name="T3" fmla="*/ 13 h 44"/>
                <a:gd name="T4" fmla="*/ 1 w 35"/>
                <a:gd name="T5" fmla="*/ 30 h 44"/>
                <a:gd name="T6" fmla="*/ 7 w 35"/>
                <a:gd name="T7" fmla="*/ 44 h 44"/>
                <a:gd name="T8" fmla="*/ 25 w 35"/>
                <a:gd name="T9" fmla="*/ 38 h 44"/>
                <a:gd name="T10" fmla="*/ 30 w 35"/>
                <a:gd name="T11" fmla="*/ 29 h 44"/>
                <a:gd name="T12" fmla="*/ 30 w 35"/>
                <a:gd name="T13" fmla="*/ 19 h 44"/>
                <a:gd name="T14" fmla="*/ 31 w 35"/>
                <a:gd name="T15" fmla="*/ 11 h 44"/>
                <a:gd name="T16" fmla="*/ 13 w 35"/>
                <a:gd name="T17"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4">
                  <a:moveTo>
                    <a:pt x="13" y="1"/>
                  </a:moveTo>
                  <a:cubicBezTo>
                    <a:pt x="9" y="0"/>
                    <a:pt x="6" y="6"/>
                    <a:pt x="4" y="13"/>
                  </a:cubicBezTo>
                  <a:cubicBezTo>
                    <a:pt x="3" y="19"/>
                    <a:pt x="0" y="23"/>
                    <a:pt x="1" y="30"/>
                  </a:cubicBezTo>
                  <a:cubicBezTo>
                    <a:pt x="2" y="38"/>
                    <a:pt x="0" y="44"/>
                    <a:pt x="7" y="44"/>
                  </a:cubicBezTo>
                  <a:cubicBezTo>
                    <a:pt x="14" y="44"/>
                    <a:pt x="25" y="43"/>
                    <a:pt x="25" y="38"/>
                  </a:cubicBezTo>
                  <a:cubicBezTo>
                    <a:pt x="25" y="33"/>
                    <a:pt x="26" y="33"/>
                    <a:pt x="30" y="29"/>
                  </a:cubicBezTo>
                  <a:cubicBezTo>
                    <a:pt x="35" y="25"/>
                    <a:pt x="33" y="21"/>
                    <a:pt x="30" y="19"/>
                  </a:cubicBezTo>
                  <a:cubicBezTo>
                    <a:pt x="27" y="17"/>
                    <a:pt x="34" y="16"/>
                    <a:pt x="31" y="11"/>
                  </a:cubicBezTo>
                  <a:cubicBezTo>
                    <a:pt x="28" y="5"/>
                    <a:pt x="20" y="1"/>
                    <a:pt x="13" y="1"/>
                  </a:cubicBezTo>
                  <a:close/>
                </a:path>
              </a:pathLst>
            </a:custGeom>
            <a:solidFill>
              <a:srgbClr val="FEB1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任意多边形 80">
              <a:extLst>
                <a:ext uri="{FF2B5EF4-FFF2-40B4-BE49-F238E27FC236}">
                  <a16:creationId xmlns:a16="http://schemas.microsoft.com/office/drawing/2014/main" id="{2289D83C-400D-479F-BC89-6CD554222DE3}"/>
                </a:ext>
              </a:extLst>
            </p:cNvPr>
            <p:cNvSpPr/>
            <p:nvPr/>
          </p:nvSpPr>
          <p:spPr bwMode="auto">
            <a:xfrm>
              <a:off x="5846763" y="1633538"/>
              <a:ext cx="249238" cy="450850"/>
            </a:xfrm>
            <a:custGeom>
              <a:avLst/>
              <a:gdLst>
                <a:gd name="T0" fmla="*/ 44 w 44"/>
                <a:gd name="T1" fmla="*/ 38 h 80"/>
                <a:gd name="T2" fmla="*/ 37 w 44"/>
                <a:gd name="T3" fmla="*/ 66 h 80"/>
                <a:gd name="T4" fmla="*/ 37 w 44"/>
                <a:gd name="T5" fmla="*/ 66 h 80"/>
                <a:gd name="T6" fmla="*/ 37 w 44"/>
                <a:gd name="T7" fmla="*/ 66 h 80"/>
                <a:gd name="T8" fmla="*/ 33 w 44"/>
                <a:gd name="T9" fmla="*/ 72 h 80"/>
                <a:gd name="T10" fmla="*/ 18 w 44"/>
                <a:gd name="T11" fmla="*/ 80 h 80"/>
                <a:gd name="T12" fmla="*/ 1 w 44"/>
                <a:gd name="T13" fmla="*/ 70 h 80"/>
                <a:gd name="T14" fmla="*/ 0 w 44"/>
                <a:gd name="T15" fmla="*/ 50 h 80"/>
                <a:gd name="T16" fmla="*/ 0 w 44"/>
                <a:gd name="T17" fmla="*/ 45 h 80"/>
                <a:gd name="T18" fmla="*/ 3 w 44"/>
                <a:gd name="T19" fmla="*/ 38 h 80"/>
                <a:gd name="T20" fmla="*/ 3 w 44"/>
                <a:gd name="T21" fmla="*/ 30 h 80"/>
                <a:gd name="T22" fmla="*/ 39 w 44"/>
                <a:gd name="T23" fmla="*/ 0 h 80"/>
                <a:gd name="T24" fmla="*/ 39 w 44"/>
                <a:gd name="T25" fmla="*/ 6 h 80"/>
                <a:gd name="T26" fmla="*/ 39 w 44"/>
                <a:gd name="T27" fmla="*/ 13 h 80"/>
                <a:gd name="T28" fmla="*/ 42 w 44"/>
                <a:gd name="T29" fmla="*/ 38 h 80"/>
                <a:gd name="T30" fmla="*/ 44 w 44"/>
                <a:gd name="T31" fmla="*/ 3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80">
                  <a:moveTo>
                    <a:pt x="44" y="38"/>
                  </a:moveTo>
                  <a:cubicBezTo>
                    <a:pt x="43" y="46"/>
                    <a:pt x="41" y="57"/>
                    <a:pt x="37" y="66"/>
                  </a:cubicBezTo>
                  <a:cubicBezTo>
                    <a:pt x="37" y="66"/>
                    <a:pt x="37" y="66"/>
                    <a:pt x="37" y="66"/>
                  </a:cubicBezTo>
                  <a:cubicBezTo>
                    <a:pt x="37" y="66"/>
                    <a:pt x="37" y="66"/>
                    <a:pt x="37" y="66"/>
                  </a:cubicBezTo>
                  <a:cubicBezTo>
                    <a:pt x="36" y="68"/>
                    <a:pt x="35" y="70"/>
                    <a:pt x="33" y="72"/>
                  </a:cubicBezTo>
                  <a:cubicBezTo>
                    <a:pt x="29" y="76"/>
                    <a:pt x="24" y="80"/>
                    <a:pt x="18" y="80"/>
                  </a:cubicBezTo>
                  <a:cubicBezTo>
                    <a:pt x="11" y="80"/>
                    <a:pt x="5" y="75"/>
                    <a:pt x="1" y="70"/>
                  </a:cubicBezTo>
                  <a:cubicBezTo>
                    <a:pt x="0" y="62"/>
                    <a:pt x="0" y="55"/>
                    <a:pt x="0" y="50"/>
                  </a:cubicBezTo>
                  <a:cubicBezTo>
                    <a:pt x="0" y="48"/>
                    <a:pt x="0" y="46"/>
                    <a:pt x="0" y="45"/>
                  </a:cubicBezTo>
                  <a:cubicBezTo>
                    <a:pt x="1" y="44"/>
                    <a:pt x="2" y="41"/>
                    <a:pt x="3" y="38"/>
                  </a:cubicBezTo>
                  <a:cubicBezTo>
                    <a:pt x="3" y="36"/>
                    <a:pt x="3" y="33"/>
                    <a:pt x="3" y="30"/>
                  </a:cubicBezTo>
                  <a:cubicBezTo>
                    <a:pt x="39" y="0"/>
                    <a:pt x="39" y="0"/>
                    <a:pt x="39" y="0"/>
                  </a:cubicBezTo>
                  <a:cubicBezTo>
                    <a:pt x="39" y="0"/>
                    <a:pt x="39" y="2"/>
                    <a:pt x="39" y="6"/>
                  </a:cubicBezTo>
                  <a:cubicBezTo>
                    <a:pt x="39" y="8"/>
                    <a:pt x="39" y="10"/>
                    <a:pt x="39" y="13"/>
                  </a:cubicBezTo>
                  <a:cubicBezTo>
                    <a:pt x="39" y="20"/>
                    <a:pt x="40" y="30"/>
                    <a:pt x="42" y="38"/>
                  </a:cubicBezTo>
                  <a:lnTo>
                    <a:pt x="44" y="38"/>
                  </a:lnTo>
                  <a:close/>
                </a:path>
              </a:pathLst>
            </a:custGeom>
            <a:solidFill>
              <a:srgbClr val="FEB1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任意多边形 81">
              <a:extLst>
                <a:ext uri="{FF2B5EF4-FFF2-40B4-BE49-F238E27FC236}">
                  <a16:creationId xmlns:a16="http://schemas.microsoft.com/office/drawing/2014/main" id="{8A98463D-74DC-457B-99D8-67AC27A61341}"/>
                </a:ext>
              </a:extLst>
            </p:cNvPr>
            <p:cNvSpPr/>
            <p:nvPr/>
          </p:nvSpPr>
          <p:spPr bwMode="auto">
            <a:xfrm>
              <a:off x="5846763" y="1633538"/>
              <a:ext cx="220663" cy="293688"/>
            </a:xfrm>
            <a:custGeom>
              <a:avLst/>
              <a:gdLst>
                <a:gd name="T0" fmla="*/ 39 w 39"/>
                <a:gd name="T1" fmla="*/ 6 h 52"/>
                <a:gd name="T2" fmla="*/ 39 w 39"/>
                <a:gd name="T3" fmla="*/ 13 h 52"/>
                <a:gd name="T4" fmla="*/ 0 w 39"/>
                <a:gd name="T5" fmla="*/ 50 h 52"/>
                <a:gd name="T6" fmla="*/ 0 w 39"/>
                <a:gd name="T7" fmla="*/ 45 h 52"/>
                <a:gd name="T8" fmla="*/ 3 w 39"/>
                <a:gd name="T9" fmla="*/ 38 h 52"/>
                <a:gd name="T10" fmla="*/ 3 w 39"/>
                <a:gd name="T11" fmla="*/ 30 h 52"/>
                <a:gd name="T12" fmla="*/ 39 w 39"/>
                <a:gd name="T13" fmla="*/ 0 h 52"/>
                <a:gd name="T14" fmla="*/ 39 w 39"/>
                <a:gd name="T15" fmla="*/ 6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2">
                  <a:moveTo>
                    <a:pt x="39" y="6"/>
                  </a:moveTo>
                  <a:cubicBezTo>
                    <a:pt x="39" y="8"/>
                    <a:pt x="39" y="10"/>
                    <a:pt x="39" y="13"/>
                  </a:cubicBezTo>
                  <a:cubicBezTo>
                    <a:pt x="33" y="50"/>
                    <a:pt x="11" y="52"/>
                    <a:pt x="0" y="50"/>
                  </a:cubicBezTo>
                  <a:cubicBezTo>
                    <a:pt x="0" y="48"/>
                    <a:pt x="0" y="46"/>
                    <a:pt x="0" y="45"/>
                  </a:cubicBezTo>
                  <a:cubicBezTo>
                    <a:pt x="1" y="44"/>
                    <a:pt x="2" y="41"/>
                    <a:pt x="3" y="38"/>
                  </a:cubicBezTo>
                  <a:cubicBezTo>
                    <a:pt x="3" y="36"/>
                    <a:pt x="3" y="33"/>
                    <a:pt x="3" y="30"/>
                  </a:cubicBezTo>
                  <a:cubicBezTo>
                    <a:pt x="39" y="0"/>
                    <a:pt x="39" y="0"/>
                    <a:pt x="39" y="0"/>
                  </a:cubicBezTo>
                  <a:cubicBezTo>
                    <a:pt x="39" y="0"/>
                    <a:pt x="39" y="2"/>
                    <a:pt x="39" y="6"/>
                  </a:cubicBezTo>
                  <a:close/>
                </a:path>
              </a:pathLst>
            </a:custGeom>
            <a:solidFill>
              <a:srgbClr val="FF85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任意多边形 82">
              <a:extLst>
                <a:ext uri="{FF2B5EF4-FFF2-40B4-BE49-F238E27FC236}">
                  <a16:creationId xmlns:a16="http://schemas.microsoft.com/office/drawing/2014/main" id="{1903F0EC-0E7E-4238-BB6B-81D5F9DDEB79}"/>
                </a:ext>
              </a:extLst>
            </p:cNvPr>
            <p:cNvSpPr/>
            <p:nvPr/>
          </p:nvSpPr>
          <p:spPr bwMode="auto">
            <a:xfrm>
              <a:off x="5581651" y="1149351"/>
              <a:ext cx="542925" cy="530225"/>
            </a:xfrm>
            <a:custGeom>
              <a:avLst/>
              <a:gdLst>
                <a:gd name="T0" fmla="*/ 90 w 96"/>
                <a:gd name="T1" fmla="*/ 70 h 94"/>
                <a:gd name="T2" fmla="*/ 96 w 96"/>
                <a:gd name="T3" fmla="*/ 46 h 94"/>
                <a:gd name="T4" fmla="*/ 86 w 96"/>
                <a:gd name="T5" fmla="*/ 35 h 94"/>
                <a:gd name="T6" fmla="*/ 86 w 96"/>
                <a:gd name="T7" fmla="*/ 21 h 94"/>
                <a:gd name="T8" fmla="*/ 33 w 96"/>
                <a:gd name="T9" fmla="*/ 10 h 94"/>
                <a:gd name="T10" fmla="*/ 14 w 96"/>
                <a:gd name="T11" fmla="*/ 44 h 94"/>
                <a:gd name="T12" fmla="*/ 23 w 96"/>
                <a:gd name="T13" fmla="*/ 77 h 94"/>
                <a:gd name="T14" fmla="*/ 76 w 96"/>
                <a:gd name="T15" fmla="*/ 91 h 94"/>
                <a:gd name="T16" fmla="*/ 90 w 96"/>
                <a:gd name="T17" fmla="*/ 7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94">
                  <a:moveTo>
                    <a:pt x="90" y="70"/>
                  </a:moveTo>
                  <a:cubicBezTo>
                    <a:pt x="90" y="70"/>
                    <a:pt x="96" y="59"/>
                    <a:pt x="96" y="46"/>
                  </a:cubicBezTo>
                  <a:cubicBezTo>
                    <a:pt x="95" y="34"/>
                    <a:pt x="86" y="35"/>
                    <a:pt x="86" y="35"/>
                  </a:cubicBezTo>
                  <a:cubicBezTo>
                    <a:pt x="86" y="35"/>
                    <a:pt x="92" y="28"/>
                    <a:pt x="86" y="21"/>
                  </a:cubicBezTo>
                  <a:cubicBezTo>
                    <a:pt x="79" y="14"/>
                    <a:pt x="64" y="0"/>
                    <a:pt x="33" y="10"/>
                  </a:cubicBezTo>
                  <a:cubicBezTo>
                    <a:pt x="1" y="19"/>
                    <a:pt x="14" y="44"/>
                    <a:pt x="14" y="44"/>
                  </a:cubicBezTo>
                  <a:cubicBezTo>
                    <a:pt x="14" y="44"/>
                    <a:pt x="0" y="60"/>
                    <a:pt x="23" y="77"/>
                  </a:cubicBezTo>
                  <a:cubicBezTo>
                    <a:pt x="47" y="94"/>
                    <a:pt x="76" y="91"/>
                    <a:pt x="76" y="91"/>
                  </a:cubicBezTo>
                  <a:lnTo>
                    <a:pt x="90" y="70"/>
                  </a:lnTo>
                  <a:close/>
                </a:path>
              </a:pathLst>
            </a:custGeom>
            <a:solidFill>
              <a:srgbClr val="5D333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任意多边形 83">
              <a:extLst>
                <a:ext uri="{FF2B5EF4-FFF2-40B4-BE49-F238E27FC236}">
                  <a16:creationId xmlns:a16="http://schemas.microsoft.com/office/drawing/2014/main" id="{58CB2235-1F04-430F-A419-039341B85FD2}"/>
                </a:ext>
              </a:extLst>
            </p:cNvPr>
            <p:cNvSpPr/>
            <p:nvPr/>
          </p:nvSpPr>
          <p:spPr bwMode="auto">
            <a:xfrm>
              <a:off x="5689601" y="1414463"/>
              <a:ext cx="434975" cy="439738"/>
            </a:xfrm>
            <a:custGeom>
              <a:avLst/>
              <a:gdLst>
                <a:gd name="T0" fmla="*/ 77 w 77"/>
                <a:gd name="T1" fmla="*/ 27 h 78"/>
                <a:gd name="T2" fmla="*/ 68 w 77"/>
                <a:gd name="T3" fmla="*/ 40 h 78"/>
                <a:gd name="T4" fmla="*/ 67 w 77"/>
                <a:gd name="T5" fmla="*/ 45 h 78"/>
                <a:gd name="T6" fmla="*/ 62 w 77"/>
                <a:gd name="T7" fmla="*/ 57 h 78"/>
                <a:gd name="T8" fmla="*/ 31 w 77"/>
                <a:gd name="T9" fmla="*/ 77 h 78"/>
                <a:gd name="T10" fmla="*/ 24 w 77"/>
                <a:gd name="T11" fmla="*/ 75 h 78"/>
                <a:gd name="T12" fmla="*/ 21 w 77"/>
                <a:gd name="T13" fmla="*/ 74 h 78"/>
                <a:gd name="T14" fmla="*/ 19 w 77"/>
                <a:gd name="T15" fmla="*/ 73 h 78"/>
                <a:gd name="T16" fmla="*/ 2 w 77"/>
                <a:gd name="T17" fmla="*/ 28 h 78"/>
                <a:gd name="T18" fmla="*/ 0 w 77"/>
                <a:gd name="T19" fmla="*/ 5 h 78"/>
                <a:gd name="T20" fmla="*/ 33 w 77"/>
                <a:gd name="T21" fmla="*/ 12 h 78"/>
                <a:gd name="T22" fmla="*/ 11 w 77"/>
                <a:gd name="T23" fmla="*/ 0 h 78"/>
                <a:gd name="T24" fmla="*/ 56 w 77"/>
                <a:gd name="T25" fmla="*/ 6 h 78"/>
                <a:gd name="T26" fmla="*/ 63 w 77"/>
                <a:gd name="T27" fmla="*/ 31 h 78"/>
                <a:gd name="T28" fmla="*/ 74 w 77"/>
                <a:gd name="T29" fmla="*/ 18 h 78"/>
                <a:gd name="T30" fmla="*/ 77 w 77"/>
                <a:gd name="T31" fmla="*/ 2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 h="78">
                  <a:moveTo>
                    <a:pt x="77" y="27"/>
                  </a:moveTo>
                  <a:cubicBezTo>
                    <a:pt x="76" y="42"/>
                    <a:pt x="68" y="40"/>
                    <a:pt x="68" y="40"/>
                  </a:cubicBezTo>
                  <a:cubicBezTo>
                    <a:pt x="68" y="40"/>
                    <a:pt x="68" y="42"/>
                    <a:pt x="67" y="45"/>
                  </a:cubicBezTo>
                  <a:cubicBezTo>
                    <a:pt x="66" y="48"/>
                    <a:pt x="64" y="52"/>
                    <a:pt x="62" y="57"/>
                  </a:cubicBezTo>
                  <a:cubicBezTo>
                    <a:pt x="57" y="66"/>
                    <a:pt x="44" y="78"/>
                    <a:pt x="31" y="77"/>
                  </a:cubicBezTo>
                  <a:cubicBezTo>
                    <a:pt x="28" y="77"/>
                    <a:pt x="26" y="76"/>
                    <a:pt x="24" y="75"/>
                  </a:cubicBezTo>
                  <a:cubicBezTo>
                    <a:pt x="23" y="75"/>
                    <a:pt x="22" y="75"/>
                    <a:pt x="21" y="74"/>
                  </a:cubicBezTo>
                  <a:cubicBezTo>
                    <a:pt x="21" y="74"/>
                    <a:pt x="20" y="73"/>
                    <a:pt x="19" y="73"/>
                  </a:cubicBezTo>
                  <a:cubicBezTo>
                    <a:pt x="8" y="65"/>
                    <a:pt x="4" y="45"/>
                    <a:pt x="2" y="28"/>
                  </a:cubicBezTo>
                  <a:cubicBezTo>
                    <a:pt x="0" y="15"/>
                    <a:pt x="0" y="5"/>
                    <a:pt x="0" y="5"/>
                  </a:cubicBezTo>
                  <a:cubicBezTo>
                    <a:pt x="14" y="12"/>
                    <a:pt x="33" y="12"/>
                    <a:pt x="33" y="12"/>
                  </a:cubicBezTo>
                  <a:cubicBezTo>
                    <a:pt x="11" y="0"/>
                    <a:pt x="11" y="0"/>
                    <a:pt x="11" y="0"/>
                  </a:cubicBezTo>
                  <a:cubicBezTo>
                    <a:pt x="35" y="13"/>
                    <a:pt x="56" y="6"/>
                    <a:pt x="56" y="6"/>
                  </a:cubicBezTo>
                  <a:cubicBezTo>
                    <a:pt x="51" y="29"/>
                    <a:pt x="63" y="31"/>
                    <a:pt x="63" y="31"/>
                  </a:cubicBezTo>
                  <a:cubicBezTo>
                    <a:pt x="63" y="18"/>
                    <a:pt x="70" y="14"/>
                    <a:pt x="74" y="18"/>
                  </a:cubicBezTo>
                  <a:cubicBezTo>
                    <a:pt x="75" y="19"/>
                    <a:pt x="77" y="22"/>
                    <a:pt x="77" y="27"/>
                  </a:cubicBezTo>
                  <a:close/>
                </a:path>
              </a:pathLst>
            </a:custGeom>
            <a:solidFill>
              <a:srgbClr val="FEB1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custDataLst>
      <p:tags r:id="rId2"/>
    </p:custDataLst>
    <p:extLst>
      <p:ext uri="{BB962C8B-B14F-4D97-AF65-F5344CB8AC3E}">
        <p14:creationId xmlns:p14="http://schemas.microsoft.com/office/powerpoint/2010/main" val="3982989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blinds(horizontal)">
                                      <p:cBhvr>
                                        <p:cTn id="7" dur="500"/>
                                        <p:tgtEl>
                                          <p:spTgt spid="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linds(horizontal)">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blinds(horizontal)">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par>
                                <p:cTn id="23" presetID="3" presetClass="entr" presetSubtype="10"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blinds(horizontal)">
                                      <p:cBhvr>
                                        <p:cTn id="25" dur="500"/>
                                        <p:tgtEl>
                                          <p:spTgt spid="25"/>
                                        </p:tgtEl>
                                      </p:cBhvr>
                                    </p:animEffect>
                                  </p:childTnLst>
                                </p:cTn>
                              </p:par>
                            </p:childTnLst>
                          </p:cTn>
                        </p:par>
                        <p:par>
                          <p:cTn id="26" fill="hold">
                            <p:stCondLst>
                              <p:cond delay="500"/>
                            </p:stCondLst>
                            <p:childTnLst>
                              <p:par>
                                <p:cTn id="27" presetID="3" presetClass="entr" presetSubtype="10" fill="hold" nodeType="after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blinds(horizontal)">
                                      <p:cBhvr>
                                        <p:cTn id="29" dur="500"/>
                                        <p:tgtEl>
                                          <p:spTgt spid="41"/>
                                        </p:tgtEl>
                                      </p:cBhvr>
                                    </p:animEffect>
                                  </p:childTnLst>
                                </p:cTn>
                              </p:par>
                            </p:childTnLst>
                          </p:cTn>
                        </p:par>
                        <p:par>
                          <p:cTn id="30" fill="hold">
                            <p:stCondLst>
                              <p:cond delay="1000"/>
                            </p:stCondLst>
                            <p:childTnLst>
                              <p:par>
                                <p:cTn id="31" presetID="3" presetClass="entr" presetSubtype="10"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blinds(horizontal)">
                                      <p:cBhvr>
                                        <p:cTn id="33" dur="500"/>
                                        <p:tgtEl>
                                          <p:spTgt spid="31"/>
                                        </p:tgtEl>
                                      </p:cBhvr>
                                    </p:animEffect>
                                  </p:childTnLst>
                                </p:cTn>
                              </p:par>
                            </p:childTnLst>
                          </p:cTn>
                        </p:par>
                        <p:par>
                          <p:cTn id="34" fill="hold">
                            <p:stCondLst>
                              <p:cond delay="1500"/>
                            </p:stCondLst>
                            <p:childTnLst>
                              <p:par>
                                <p:cTn id="35" presetID="3" presetClass="entr" presetSubtype="10"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blinds(horizontal)">
                                      <p:cBhvr>
                                        <p:cTn id="37" dur="500"/>
                                        <p:tgtEl>
                                          <p:spTgt spid="30"/>
                                        </p:tgtEl>
                                      </p:cBhvr>
                                    </p:animEffect>
                                  </p:childTnLst>
                                </p:cTn>
                              </p:par>
                            </p:childTnLst>
                          </p:cTn>
                        </p:par>
                        <p:par>
                          <p:cTn id="38" fill="hold">
                            <p:stCondLst>
                              <p:cond delay="2000"/>
                            </p:stCondLst>
                            <p:childTnLst>
                              <p:par>
                                <p:cTn id="39" presetID="3" presetClass="entr" presetSubtype="10"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blinds(horizontal)">
                                      <p:cBhvr>
                                        <p:cTn id="41" dur="500"/>
                                        <p:tgtEl>
                                          <p:spTgt spid="29"/>
                                        </p:tgtEl>
                                      </p:cBhvr>
                                    </p:animEffect>
                                  </p:childTnLst>
                                </p:cTn>
                              </p:par>
                            </p:childTnLst>
                          </p:cTn>
                        </p:par>
                        <p:par>
                          <p:cTn id="42" fill="hold">
                            <p:stCondLst>
                              <p:cond delay="2500"/>
                            </p:stCondLst>
                            <p:childTnLst>
                              <p:par>
                                <p:cTn id="43" presetID="3" presetClass="entr" presetSubtype="10"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blinds(horizontal)">
                                      <p:cBhvr>
                                        <p:cTn id="45" dur="500"/>
                                        <p:tgtEl>
                                          <p:spTgt spid="26"/>
                                        </p:tgtEl>
                                      </p:cBhvr>
                                    </p:animEffect>
                                  </p:childTnLst>
                                </p:cTn>
                              </p:par>
                              <p:par>
                                <p:cTn id="46" presetID="3" presetClass="entr" presetSubtype="10" fill="hold"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blinds(horizontal)">
                                      <p:cBhvr>
                                        <p:cTn id="48" dur="500"/>
                                        <p:tgtEl>
                                          <p:spTgt spid="27"/>
                                        </p:tgtEl>
                                      </p:cBhvr>
                                    </p:animEffect>
                                  </p:childTnLst>
                                </p:cTn>
                              </p:par>
                              <p:par>
                                <p:cTn id="49" presetID="3" presetClass="entr" presetSubtype="10" fill="hold"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blinds(horizontal)">
                                      <p:cBhvr>
                                        <p:cTn id="51" dur="500"/>
                                        <p:tgtEl>
                                          <p:spTgt spid="28"/>
                                        </p:tgtEl>
                                      </p:cBhvr>
                                    </p:animEffect>
                                  </p:childTnLst>
                                </p:cTn>
                              </p:par>
                            </p:childTnLst>
                          </p:cTn>
                        </p:par>
                        <p:par>
                          <p:cTn id="52" fill="hold">
                            <p:stCondLst>
                              <p:cond delay="3000"/>
                            </p:stCondLst>
                            <p:childTnLst>
                              <p:par>
                                <p:cTn id="53" presetID="3" presetClass="entr" presetSubtype="10"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blinds(horizontal)">
                                      <p:cBhvr>
                                        <p:cTn id="55" dur="500"/>
                                        <p:tgtEl>
                                          <p:spTgt spid="32"/>
                                        </p:tgtEl>
                                      </p:cBhvr>
                                    </p:animEffect>
                                  </p:childTnLst>
                                </p:cTn>
                              </p:par>
                            </p:childTnLst>
                          </p:cTn>
                        </p:par>
                        <p:par>
                          <p:cTn id="56" fill="hold">
                            <p:stCondLst>
                              <p:cond delay="3500"/>
                            </p:stCondLst>
                            <p:childTnLst>
                              <p:par>
                                <p:cTn id="57" presetID="3" presetClass="entr" presetSubtype="10"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blinds(horizontal)">
                                      <p:cBhvr>
                                        <p:cTn id="59" dur="500"/>
                                        <p:tgtEl>
                                          <p:spTgt spid="33"/>
                                        </p:tgtEl>
                                      </p:cBhvr>
                                    </p:animEffect>
                                  </p:childTnLst>
                                </p:cTn>
                              </p:par>
                            </p:childTnLst>
                          </p:cTn>
                        </p:par>
                        <p:par>
                          <p:cTn id="60" fill="hold">
                            <p:stCondLst>
                              <p:cond delay="4000"/>
                            </p:stCondLst>
                            <p:childTnLst>
                              <p:par>
                                <p:cTn id="61" presetID="3" presetClass="entr" presetSubtype="10" fill="hold" nodeType="after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blinds(horizontal)">
                                      <p:cBhvr>
                                        <p:cTn id="63" dur="500"/>
                                        <p:tgtEl>
                                          <p:spTgt spid="34"/>
                                        </p:tgtEl>
                                      </p:cBhvr>
                                    </p:animEffect>
                                  </p:childTnLst>
                                </p:cTn>
                              </p:par>
                            </p:childTnLst>
                          </p:cTn>
                        </p:par>
                        <p:par>
                          <p:cTn id="64" fill="hold">
                            <p:stCondLst>
                              <p:cond delay="4500"/>
                            </p:stCondLst>
                            <p:childTnLst>
                              <p:par>
                                <p:cTn id="65" presetID="3" presetClass="entr" presetSubtype="10" fill="hold"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blinds(horizontal)">
                                      <p:cBhvr>
                                        <p:cTn id="67" dur="500"/>
                                        <p:tgtEl>
                                          <p:spTgt spid="35"/>
                                        </p:tgtEl>
                                      </p:cBhvr>
                                    </p:animEffect>
                                  </p:childTnLst>
                                </p:cTn>
                              </p:par>
                            </p:childTnLst>
                          </p:cTn>
                        </p:par>
                        <p:par>
                          <p:cTn id="68" fill="hold">
                            <p:stCondLst>
                              <p:cond delay="5000"/>
                            </p:stCondLst>
                            <p:childTnLst>
                              <p:par>
                                <p:cTn id="69" presetID="3" presetClass="entr" presetSubtype="10" fill="hold"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blinds(horizontal)">
                                      <p:cBhvr>
                                        <p:cTn id="71" dur="500"/>
                                        <p:tgtEl>
                                          <p:spTgt spid="36"/>
                                        </p:tgtEl>
                                      </p:cBhvr>
                                    </p:animEffect>
                                  </p:childTnLst>
                                </p:cTn>
                              </p:par>
                            </p:childTnLst>
                          </p:cTn>
                        </p:par>
                        <p:par>
                          <p:cTn id="72" fill="hold">
                            <p:stCondLst>
                              <p:cond delay="5500"/>
                            </p:stCondLst>
                            <p:childTnLst>
                              <p:par>
                                <p:cTn id="73" presetID="3" presetClass="entr" presetSubtype="10" fill="hold" grpId="0" nodeType="after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blinds(horizontal)">
                                      <p:cBhvr>
                                        <p:cTn id="75" dur="500"/>
                                        <p:tgtEl>
                                          <p:spTgt spid="38"/>
                                        </p:tgtEl>
                                      </p:cBhvr>
                                    </p:animEffect>
                                  </p:childTnLst>
                                </p:cTn>
                              </p:par>
                            </p:childTnLst>
                          </p:cTn>
                        </p:par>
                        <p:par>
                          <p:cTn id="76" fill="hold">
                            <p:stCondLst>
                              <p:cond delay="6000"/>
                            </p:stCondLst>
                            <p:childTnLst>
                              <p:par>
                                <p:cTn id="77" presetID="3" presetClass="entr" presetSubtype="10"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blinds(horizontal)">
                                      <p:cBhvr>
                                        <p:cTn id="79" dur="500"/>
                                        <p:tgtEl>
                                          <p:spTgt spid="37"/>
                                        </p:tgtEl>
                                      </p:cBhvr>
                                    </p:animEffect>
                                  </p:childTnLst>
                                </p:cTn>
                              </p:par>
                            </p:childTnLst>
                          </p:cTn>
                        </p:par>
                        <p:par>
                          <p:cTn id="80" fill="hold">
                            <p:stCondLst>
                              <p:cond delay="6500"/>
                            </p:stCondLst>
                            <p:childTnLst>
                              <p:par>
                                <p:cTn id="81" presetID="3" presetClass="entr" presetSubtype="10" fill="hold" grpId="0" nodeType="afterEffect">
                                  <p:stCondLst>
                                    <p:cond delay="0"/>
                                  </p:stCondLst>
                                  <p:childTnLst>
                                    <p:set>
                                      <p:cBhvr>
                                        <p:cTn id="82" dur="1" fill="hold">
                                          <p:stCondLst>
                                            <p:cond delay="0"/>
                                          </p:stCondLst>
                                        </p:cTn>
                                        <p:tgtEl>
                                          <p:spTgt spid="40"/>
                                        </p:tgtEl>
                                        <p:attrNameLst>
                                          <p:attrName>style.visibility</p:attrName>
                                        </p:attrNameLst>
                                      </p:cBhvr>
                                      <p:to>
                                        <p:strVal val="visible"/>
                                      </p:to>
                                    </p:set>
                                    <p:animEffect transition="in" filter="blinds(horizontal)">
                                      <p:cBhvr>
                                        <p:cTn id="83" dur="500"/>
                                        <p:tgtEl>
                                          <p:spTgt spid="40"/>
                                        </p:tgtEl>
                                      </p:cBhvr>
                                    </p:animEffect>
                                  </p:childTnLst>
                                </p:cTn>
                              </p:par>
                            </p:childTnLst>
                          </p:cTn>
                        </p:par>
                        <p:par>
                          <p:cTn id="84" fill="hold">
                            <p:stCondLst>
                              <p:cond delay="7000"/>
                            </p:stCondLst>
                            <p:childTnLst>
                              <p:par>
                                <p:cTn id="85" presetID="3" presetClass="entr" presetSubtype="10" fill="hold" grpId="0" nodeType="afterEffect">
                                  <p:stCondLst>
                                    <p:cond delay="0"/>
                                  </p:stCondLst>
                                  <p:childTnLst>
                                    <p:set>
                                      <p:cBhvr>
                                        <p:cTn id="86" dur="1" fill="hold">
                                          <p:stCondLst>
                                            <p:cond delay="0"/>
                                          </p:stCondLst>
                                        </p:cTn>
                                        <p:tgtEl>
                                          <p:spTgt spid="39"/>
                                        </p:tgtEl>
                                        <p:attrNameLst>
                                          <p:attrName>style.visibility</p:attrName>
                                        </p:attrNameLst>
                                      </p:cBhvr>
                                      <p:to>
                                        <p:strVal val="visible"/>
                                      </p:to>
                                    </p:set>
                                    <p:animEffect transition="in" filter="blinds(horizontal)">
                                      <p:cBhvr>
                                        <p:cTn id="8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9" grpId="0"/>
      <p:bldP spid="30" grpId="0"/>
      <p:bldP spid="31" grpId="0"/>
      <p:bldP spid="37" grpId="0" animBg="1"/>
      <p:bldP spid="38" grpId="0"/>
      <p:bldP spid="39" grpId="0" animBg="1"/>
      <p:bldP spid="40" grpId="0" animBg="1"/>
      <p:bldP spid="4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4.2 </a:t>
            </a:r>
            <a:r>
              <a:rPr lang="zh-CN" altLang="en-US" dirty="0"/>
              <a:t>根轨迹的</a:t>
            </a:r>
            <a:r>
              <a:rPr lang="zh-CN" altLang="en-US" dirty="0" smtClean="0"/>
              <a:t>绘制</a:t>
            </a:r>
            <a:endParaRPr lang="zh-CN" altLang="en-US" dirty="0"/>
          </a:p>
        </p:txBody>
      </p:sp>
      <p:sp>
        <p:nvSpPr>
          <p:cNvPr id="3" name="Text Box 6"/>
          <p:cNvSpPr txBox="1">
            <a:spLocks noChangeArrowheads="1"/>
          </p:cNvSpPr>
          <p:nvPr/>
        </p:nvSpPr>
        <p:spPr bwMode="auto">
          <a:xfrm>
            <a:off x="527685" y="1080319"/>
            <a:ext cx="7416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例</a:t>
            </a:r>
            <a:r>
              <a:rPr lang="en-US" altLang="zh-CN" sz="2000" b="1" dirty="0">
                <a:latin typeface="+mj-ea"/>
                <a:ea typeface="+mj-ea"/>
              </a:rPr>
              <a:t>3</a:t>
            </a:r>
            <a:r>
              <a:rPr lang="zh-CN" altLang="en-US" sz="2000" dirty="0">
                <a:latin typeface="+mn-ea"/>
                <a:ea typeface="+mn-ea"/>
              </a:rPr>
              <a:t>：绘制系统的根轨迹，已知系统的开环传递函数为</a:t>
            </a:r>
          </a:p>
        </p:txBody>
      </p:sp>
      <p:graphicFrame>
        <p:nvGraphicFramePr>
          <p:cNvPr id="4" name="Object 7"/>
          <p:cNvGraphicFramePr>
            <a:graphicFrameLocks noChangeAspect="1"/>
          </p:cNvGraphicFramePr>
          <p:nvPr>
            <p:extLst>
              <p:ext uri="{D42A27DB-BD31-4B8C-83A1-F6EECF244321}">
                <p14:modId xmlns:p14="http://schemas.microsoft.com/office/powerpoint/2010/main" val="169363486"/>
              </p:ext>
            </p:extLst>
          </p:nvPr>
        </p:nvGraphicFramePr>
        <p:xfrm>
          <a:off x="5479098" y="1518444"/>
          <a:ext cx="2197100" cy="684212"/>
        </p:xfrm>
        <a:graphic>
          <a:graphicData uri="http://schemas.openxmlformats.org/presentationml/2006/ole">
            <mc:AlternateContent xmlns:mc="http://schemas.openxmlformats.org/markup-compatibility/2006">
              <mc:Choice xmlns:v="urn:schemas-microsoft-com:vml" Requires="v">
                <p:oleObj spid="_x0000_s22725" name="公式" r:id="rId3" imgW="1346200" imgH="419100" progId="Equation.3">
                  <p:embed/>
                </p:oleObj>
              </mc:Choice>
              <mc:Fallback>
                <p:oleObj name="公式" r:id="rId3" imgW="1346200" imgH="419100" progId="Equation.3">
                  <p:embed/>
                  <p:pic>
                    <p:nvPicPr>
                      <p:cNvPr id="21506"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79098" y="1518444"/>
                        <a:ext cx="2197100" cy="684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Text Box 8"/>
          <p:cNvSpPr txBox="1">
            <a:spLocks noChangeArrowheads="1"/>
          </p:cNvSpPr>
          <p:nvPr/>
        </p:nvSpPr>
        <p:spPr bwMode="auto">
          <a:xfrm>
            <a:off x="1197155" y="2211072"/>
            <a:ext cx="7200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开环极点：</a:t>
            </a:r>
            <a:r>
              <a:rPr lang="en-US" altLang="zh-CN" b="1" dirty="0">
                <a:latin typeface="+mj-ea"/>
                <a:ea typeface="+mj-ea"/>
              </a:rPr>
              <a:t>s</a:t>
            </a:r>
            <a:r>
              <a:rPr lang="en-US" altLang="zh-CN" b="1" baseline="-25000" dirty="0">
                <a:latin typeface="+mj-ea"/>
                <a:ea typeface="+mj-ea"/>
              </a:rPr>
              <a:t>1</a:t>
            </a:r>
            <a:r>
              <a:rPr lang="en-US" altLang="zh-CN" b="1" dirty="0">
                <a:latin typeface="+mj-ea"/>
                <a:ea typeface="+mj-ea"/>
              </a:rPr>
              <a:t>=0, s</a:t>
            </a:r>
            <a:r>
              <a:rPr lang="en-US" altLang="zh-CN" b="1" baseline="-25000" dirty="0">
                <a:latin typeface="+mj-ea"/>
                <a:ea typeface="+mj-ea"/>
              </a:rPr>
              <a:t>2</a:t>
            </a:r>
            <a:r>
              <a:rPr lang="en-US" altLang="zh-CN" b="1" dirty="0">
                <a:latin typeface="+mj-ea"/>
                <a:ea typeface="+mj-ea"/>
              </a:rPr>
              <a:t>=-1</a:t>
            </a:r>
            <a:r>
              <a:rPr lang="zh-CN" altLang="en-US" dirty="0">
                <a:latin typeface="+mn-ea"/>
                <a:ea typeface="+mn-ea"/>
              </a:rPr>
              <a:t>；开环零点：</a:t>
            </a:r>
            <a:r>
              <a:rPr lang="en-US" altLang="zh-CN" b="1" dirty="0">
                <a:latin typeface="+mj-ea"/>
                <a:ea typeface="+mj-ea"/>
              </a:rPr>
              <a:t>s=-2</a:t>
            </a:r>
          </a:p>
        </p:txBody>
      </p:sp>
      <p:sp>
        <p:nvSpPr>
          <p:cNvPr id="6" name="Line 9"/>
          <p:cNvSpPr>
            <a:spLocks noChangeShapeType="1"/>
          </p:cNvSpPr>
          <p:nvPr/>
        </p:nvSpPr>
        <p:spPr bwMode="auto">
          <a:xfrm>
            <a:off x="6599873" y="3571082"/>
            <a:ext cx="37433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 name="Line 10"/>
          <p:cNvSpPr>
            <a:spLocks noChangeShapeType="1"/>
          </p:cNvSpPr>
          <p:nvPr/>
        </p:nvSpPr>
        <p:spPr bwMode="auto">
          <a:xfrm flipV="1">
            <a:off x="9766935" y="2347119"/>
            <a:ext cx="0" cy="23764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 name="Line 11"/>
          <p:cNvSpPr>
            <a:spLocks noChangeShapeType="1"/>
          </p:cNvSpPr>
          <p:nvPr/>
        </p:nvSpPr>
        <p:spPr bwMode="auto">
          <a:xfrm>
            <a:off x="8831898" y="3499644"/>
            <a:ext cx="144462"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Line 12"/>
          <p:cNvSpPr>
            <a:spLocks noChangeShapeType="1"/>
          </p:cNvSpPr>
          <p:nvPr/>
        </p:nvSpPr>
        <p:spPr bwMode="auto">
          <a:xfrm flipH="1">
            <a:off x="8831898" y="3499644"/>
            <a:ext cx="144462"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Line 16"/>
          <p:cNvSpPr>
            <a:spLocks noChangeShapeType="1"/>
          </p:cNvSpPr>
          <p:nvPr/>
        </p:nvSpPr>
        <p:spPr bwMode="auto">
          <a:xfrm>
            <a:off x="9695498" y="3499644"/>
            <a:ext cx="144462"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Line 17"/>
          <p:cNvSpPr>
            <a:spLocks noChangeShapeType="1"/>
          </p:cNvSpPr>
          <p:nvPr/>
        </p:nvSpPr>
        <p:spPr bwMode="auto">
          <a:xfrm flipH="1">
            <a:off x="9695498" y="3499644"/>
            <a:ext cx="144462"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Oval 18"/>
          <p:cNvSpPr>
            <a:spLocks noChangeArrowheads="1"/>
          </p:cNvSpPr>
          <p:nvPr/>
        </p:nvSpPr>
        <p:spPr bwMode="auto">
          <a:xfrm>
            <a:off x="7176135" y="2563019"/>
            <a:ext cx="2159000" cy="2016125"/>
          </a:xfrm>
          <a:prstGeom prst="ellipse">
            <a:avLst/>
          </a:prstGeom>
          <a:noFill/>
          <a:ln w="9525">
            <a:solidFill>
              <a:srgbClr val="FF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 name="Line 19"/>
          <p:cNvSpPr>
            <a:spLocks noChangeShapeType="1"/>
          </p:cNvSpPr>
          <p:nvPr/>
        </p:nvSpPr>
        <p:spPr bwMode="auto">
          <a:xfrm>
            <a:off x="8903335" y="3571082"/>
            <a:ext cx="865188" cy="0"/>
          </a:xfrm>
          <a:prstGeom prst="line">
            <a:avLst/>
          </a:prstGeom>
          <a:noFill/>
          <a:ln w="952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Oval 20"/>
          <p:cNvSpPr>
            <a:spLocks noChangeArrowheads="1"/>
          </p:cNvSpPr>
          <p:nvPr/>
        </p:nvSpPr>
        <p:spPr bwMode="auto">
          <a:xfrm>
            <a:off x="7968298" y="3499644"/>
            <a:ext cx="144462" cy="144463"/>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 name="Line 21"/>
          <p:cNvSpPr>
            <a:spLocks noChangeShapeType="1"/>
          </p:cNvSpPr>
          <p:nvPr/>
        </p:nvSpPr>
        <p:spPr bwMode="auto">
          <a:xfrm>
            <a:off x="7176135" y="3571082"/>
            <a:ext cx="792163" cy="0"/>
          </a:xfrm>
          <a:prstGeom prst="line">
            <a:avLst/>
          </a:prstGeom>
          <a:noFill/>
          <a:ln w="9525">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 name="Line 22"/>
          <p:cNvSpPr>
            <a:spLocks noChangeShapeType="1"/>
          </p:cNvSpPr>
          <p:nvPr/>
        </p:nvSpPr>
        <p:spPr bwMode="auto">
          <a:xfrm flipH="1">
            <a:off x="6455410" y="3571082"/>
            <a:ext cx="720725" cy="0"/>
          </a:xfrm>
          <a:prstGeom prst="line">
            <a:avLst/>
          </a:prstGeom>
          <a:noFill/>
          <a:ln w="9525">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7" name="Text Box 23"/>
          <p:cNvSpPr txBox="1">
            <a:spLocks noChangeArrowheads="1"/>
          </p:cNvSpPr>
          <p:nvPr/>
        </p:nvSpPr>
        <p:spPr bwMode="auto">
          <a:xfrm>
            <a:off x="9768523" y="3571082"/>
            <a:ext cx="431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0</a:t>
            </a:r>
          </a:p>
        </p:txBody>
      </p:sp>
      <p:sp>
        <p:nvSpPr>
          <p:cNvPr id="18" name="Text Box 24"/>
          <p:cNvSpPr txBox="1">
            <a:spLocks noChangeArrowheads="1"/>
          </p:cNvSpPr>
          <p:nvPr/>
        </p:nvSpPr>
        <p:spPr bwMode="auto">
          <a:xfrm>
            <a:off x="8760460" y="3571082"/>
            <a:ext cx="431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-1</a:t>
            </a:r>
          </a:p>
        </p:txBody>
      </p:sp>
      <p:sp>
        <p:nvSpPr>
          <p:cNvPr id="19" name="Text Box 25"/>
          <p:cNvSpPr txBox="1">
            <a:spLocks noChangeArrowheads="1"/>
          </p:cNvSpPr>
          <p:nvPr/>
        </p:nvSpPr>
        <p:spPr bwMode="auto">
          <a:xfrm>
            <a:off x="7823835" y="3571082"/>
            <a:ext cx="431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-2</a:t>
            </a:r>
          </a:p>
        </p:txBody>
      </p:sp>
      <p:sp>
        <p:nvSpPr>
          <p:cNvPr id="20" name="Text Box 26"/>
          <p:cNvSpPr txBox="1">
            <a:spLocks noChangeArrowheads="1"/>
          </p:cNvSpPr>
          <p:nvPr/>
        </p:nvSpPr>
        <p:spPr bwMode="auto">
          <a:xfrm>
            <a:off x="1197154" y="2714310"/>
            <a:ext cx="2663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根轨迹的交点：</a:t>
            </a:r>
          </a:p>
        </p:txBody>
      </p:sp>
      <p:graphicFrame>
        <p:nvGraphicFramePr>
          <p:cNvPr id="21" name="Object 27"/>
          <p:cNvGraphicFramePr>
            <a:graphicFrameLocks noChangeAspect="1"/>
          </p:cNvGraphicFramePr>
          <p:nvPr>
            <p:extLst>
              <p:ext uri="{D42A27DB-BD31-4B8C-83A1-F6EECF244321}">
                <p14:modId xmlns:p14="http://schemas.microsoft.com/office/powerpoint/2010/main" val="2692977965"/>
              </p:ext>
            </p:extLst>
          </p:nvPr>
        </p:nvGraphicFramePr>
        <p:xfrm>
          <a:off x="1765934" y="3190604"/>
          <a:ext cx="3081338" cy="522287"/>
        </p:xfrm>
        <a:graphic>
          <a:graphicData uri="http://schemas.openxmlformats.org/presentationml/2006/ole">
            <mc:AlternateContent xmlns:mc="http://schemas.openxmlformats.org/markup-compatibility/2006">
              <mc:Choice xmlns:v="urn:schemas-microsoft-com:vml" Requires="v">
                <p:oleObj spid="_x0000_s22726" name="公式" r:id="rId5" imgW="2476500" imgH="419100" progId="Equation.3">
                  <p:embed/>
                </p:oleObj>
              </mc:Choice>
              <mc:Fallback>
                <p:oleObj name="公式" r:id="rId5" imgW="2476500" imgH="419100" progId="Equation.3">
                  <p:embed/>
                  <p:pic>
                    <p:nvPicPr>
                      <p:cNvPr id="21507" name="Object 2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65934" y="3190604"/>
                        <a:ext cx="3081338" cy="522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2" name="Object 28"/>
          <p:cNvGraphicFramePr>
            <a:graphicFrameLocks noChangeAspect="1"/>
          </p:cNvGraphicFramePr>
          <p:nvPr>
            <p:extLst>
              <p:ext uri="{D42A27DB-BD31-4B8C-83A1-F6EECF244321}">
                <p14:modId xmlns:p14="http://schemas.microsoft.com/office/powerpoint/2010/main" val="839213603"/>
              </p:ext>
            </p:extLst>
          </p:nvPr>
        </p:nvGraphicFramePr>
        <p:xfrm>
          <a:off x="1765934" y="3766866"/>
          <a:ext cx="2495550" cy="490538"/>
        </p:xfrm>
        <a:graphic>
          <a:graphicData uri="http://schemas.openxmlformats.org/presentationml/2006/ole">
            <mc:AlternateContent xmlns:mc="http://schemas.openxmlformats.org/markup-compatibility/2006">
              <mc:Choice xmlns:v="urn:schemas-microsoft-com:vml" Requires="v">
                <p:oleObj spid="_x0000_s22727" name="公式" r:id="rId7" imgW="2005729" imgH="393529" progId="Equation.3">
                  <p:embed/>
                </p:oleObj>
              </mc:Choice>
              <mc:Fallback>
                <p:oleObj name="公式" r:id="rId7" imgW="2005729" imgH="393529" progId="Equation.3">
                  <p:embed/>
                  <p:pic>
                    <p:nvPicPr>
                      <p:cNvPr id="21508" name="Object 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65934" y="3766866"/>
                        <a:ext cx="2495550" cy="490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3" name="Object 29"/>
          <p:cNvGraphicFramePr>
            <a:graphicFrameLocks noChangeAspect="1"/>
          </p:cNvGraphicFramePr>
          <p:nvPr>
            <p:extLst>
              <p:ext uri="{D42A27DB-BD31-4B8C-83A1-F6EECF244321}">
                <p14:modId xmlns:p14="http://schemas.microsoft.com/office/powerpoint/2010/main" val="364489885"/>
              </p:ext>
            </p:extLst>
          </p:nvPr>
        </p:nvGraphicFramePr>
        <p:xfrm>
          <a:off x="1765934" y="4343129"/>
          <a:ext cx="1122363" cy="331787"/>
        </p:xfrm>
        <a:graphic>
          <a:graphicData uri="http://schemas.openxmlformats.org/presentationml/2006/ole">
            <mc:AlternateContent xmlns:mc="http://schemas.openxmlformats.org/markup-compatibility/2006">
              <mc:Choice xmlns:v="urn:schemas-microsoft-com:vml" Requires="v">
                <p:oleObj spid="_x0000_s22728" name="公式" r:id="rId9" imgW="901309" imgH="266584" progId="Equation.3">
                  <p:embed/>
                </p:oleObj>
              </mc:Choice>
              <mc:Fallback>
                <p:oleObj name="公式" r:id="rId9" imgW="901309" imgH="266584" progId="Equation.3">
                  <p:embed/>
                  <p:pic>
                    <p:nvPicPr>
                      <p:cNvPr id="21509" name="Object 2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65934" y="4343129"/>
                        <a:ext cx="1122363" cy="331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Text Box 30"/>
          <p:cNvSpPr txBox="1">
            <a:spLocks noChangeArrowheads="1"/>
          </p:cNvSpPr>
          <p:nvPr/>
        </p:nvSpPr>
        <p:spPr bwMode="auto">
          <a:xfrm>
            <a:off x="9263698" y="3212307"/>
            <a:ext cx="431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s</a:t>
            </a:r>
            <a:r>
              <a:rPr lang="en-US" altLang="zh-CN" baseline="-25000"/>
              <a:t>1</a:t>
            </a:r>
            <a:endParaRPr lang="en-US" altLang="zh-CN"/>
          </a:p>
        </p:txBody>
      </p:sp>
      <p:sp>
        <p:nvSpPr>
          <p:cNvPr id="25" name="Text Box 31"/>
          <p:cNvSpPr txBox="1">
            <a:spLocks noChangeArrowheads="1"/>
          </p:cNvSpPr>
          <p:nvPr/>
        </p:nvSpPr>
        <p:spPr bwMode="auto">
          <a:xfrm>
            <a:off x="6887210" y="3212307"/>
            <a:ext cx="431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s</a:t>
            </a:r>
            <a:r>
              <a:rPr lang="en-US" altLang="zh-CN" baseline="-25000"/>
              <a:t>2</a:t>
            </a:r>
            <a:endParaRPr lang="en-US" altLang="zh-CN"/>
          </a:p>
        </p:txBody>
      </p:sp>
      <p:sp>
        <p:nvSpPr>
          <p:cNvPr id="26" name="Text Box 32"/>
          <p:cNvSpPr txBox="1">
            <a:spLocks noChangeArrowheads="1"/>
          </p:cNvSpPr>
          <p:nvPr/>
        </p:nvSpPr>
        <p:spPr bwMode="auto">
          <a:xfrm>
            <a:off x="1197154" y="4818858"/>
            <a:ext cx="2663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根轨迹有一条渐近线：</a:t>
            </a:r>
          </a:p>
        </p:txBody>
      </p:sp>
      <p:graphicFrame>
        <p:nvGraphicFramePr>
          <p:cNvPr id="27" name="Object 33"/>
          <p:cNvGraphicFramePr>
            <a:graphicFrameLocks noChangeAspect="1"/>
          </p:cNvGraphicFramePr>
          <p:nvPr>
            <p:extLst>
              <p:ext uri="{D42A27DB-BD31-4B8C-83A1-F6EECF244321}">
                <p14:modId xmlns:p14="http://schemas.microsoft.com/office/powerpoint/2010/main" val="2014408361"/>
              </p:ext>
            </p:extLst>
          </p:nvPr>
        </p:nvGraphicFramePr>
        <p:xfrm>
          <a:off x="1769949" y="5311776"/>
          <a:ext cx="2497138" cy="490537"/>
        </p:xfrm>
        <a:graphic>
          <a:graphicData uri="http://schemas.openxmlformats.org/presentationml/2006/ole">
            <mc:AlternateContent xmlns:mc="http://schemas.openxmlformats.org/markup-compatibility/2006">
              <mc:Choice xmlns:v="urn:schemas-microsoft-com:vml" Requires="v">
                <p:oleObj spid="_x0000_s22729" name="公式" r:id="rId11" imgW="2005729" imgH="393529" progId="Equation.3">
                  <p:embed/>
                </p:oleObj>
              </mc:Choice>
              <mc:Fallback>
                <p:oleObj name="公式" r:id="rId11" imgW="2005729" imgH="393529" progId="Equation.3">
                  <p:embed/>
                  <p:pic>
                    <p:nvPicPr>
                      <p:cNvPr id="21510" name="Object 3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69949" y="5311776"/>
                        <a:ext cx="2497138" cy="490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34"/>
          <p:cNvGraphicFramePr>
            <a:graphicFrameLocks noChangeAspect="1"/>
          </p:cNvGraphicFramePr>
          <p:nvPr>
            <p:extLst>
              <p:ext uri="{D42A27DB-BD31-4B8C-83A1-F6EECF244321}">
                <p14:modId xmlns:p14="http://schemas.microsoft.com/office/powerpoint/2010/main" val="450067106"/>
              </p:ext>
            </p:extLst>
          </p:nvPr>
        </p:nvGraphicFramePr>
        <p:xfrm>
          <a:off x="1769949" y="5888038"/>
          <a:ext cx="1501775" cy="490538"/>
        </p:xfrm>
        <a:graphic>
          <a:graphicData uri="http://schemas.openxmlformats.org/presentationml/2006/ole">
            <mc:AlternateContent xmlns:mc="http://schemas.openxmlformats.org/markup-compatibility/2006">
              <mc:Choice xmlns:v="urn:schemas-microsoft-com:vml" Requires="v">
                <p:oleObj spid="_x0000_s22730" name="公式" r:id="rId13" imgW="1205977" imgH="393529" progId="Equation.3">
                  <p:embed/>
                </p:oleObj>
              </mc:Choice>
              <mc:Fallback>
                <p:oleObj name="公式" r:id="rId13" imgW="1205977" imgH="393529" progId="Equation.3">
                  <p:embed/>
                  <p:pic>
                    <p:nvPicPr>
                      <p:cNvPr id="21511" name="Object 3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69949" y="5888038"/>
                        <a:ext cx="1501775" cy="490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Text Box 35"/>
          <p:cNvSpPr txBox="1">
            <a:spLocks noChangeArrowheads="1"/>
          </p:cNvSpPr>
          <p:nvPr/>
        </p:nvSpPr>
        <p:spPr bwMode="auto">
          <a:xfrm>
            <a:off x="5113972" y="4731273"/>
            <a:ext cx="3600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复平面上的根轨迹</a:t>
            </a:r>
            <a:r>
              <a:rPr lang="zh-CN" altLang="en-US" b="1" dirty="0">
                <a:latin typeface="+mj-ea"/>
                <a:ea typeface="+mj-ea"/>
              </a:rPr>
              <a:t>（</a:t>
            </a:r>
            <a:r>
              <a:rPr lang="en-US" altLang="zh-CN" b="1" dirty="0">
                <a:latin typeface="+mj-ea"/>
                <a:ea typeface="+mj-ea"/>
              </a:rPr>
              <a:t>s=</a:t>
            </a:r>
            <a:r>
              <a:rPr lang="el-GR" altLang="zh-CN" b="1" dirty="0">
                <a:latin typeface="+mj-ea"/>
                <a:ea typeface="+mj-ea"/>
                <a:cs typeface="Arial" panose="020B0604020202020204" pitchFamily="34" charset="0"/>
              </a:rPr>
              <a:t>σ</a:t>
            </a:r>
            <a:r>
              <a:rPr lang="en-US" altLang="zh-CN" b="1" dirty="0">
                <a:latin typeface="+mj-ea"/>
                <a:ea typeface="+mj-ea"/>
                <a:cs typeface="Arial" panose="020B0604020202020204" pitchFamily="34" charset="0"/>
              </a:rPr>
              <a:t>+j</a:t>
            </a:r>
            <a:r>
              <a:rPr lang="el-GR" altLang="zh-CN" b="1" dirty="0">
                <a:latin typeface="+mj-ea"/>
                <a:ea typeface="+mj-ea"/>
                <a:cs typeface="Arial" panose="020B0604020202020204" pitchFamily="34" charset="0"/>
              </a:rPr>
              <a:t>ω</a:t>
            </a:r>
            <a:r>
              <a:rPr lang="zh-CN" altLang="en-US" b="1" dirty="0">
                <a:latin typeface="+mj-ea"/>
                <a:ea typeface="+mj-ea"/>
              </a:rPr>
              <a:t>）</a:t>
            </a:r>
          </a:p>
        </p:txBody>
      </p:sp>
      <p:graphicFrame>
        <p:nvGraphicFramePr>
          <p:cNvPr id="30" name="Object 36"/>
          <p:cNvGraphicFramePr>
            <a:graphicFrameLocks noChangeAspect="1"/>
          </p:cNvGraphicFramePr>
          <p:nvPr>
            <p:extLst>
              <p:ext uri="{D42A27DB-BD31-4B8C-83A1-F6EECF244321}">
                <p14:modId xmlns:p14="http://schemas.microsoft.com/office/powerpoint/2010/main" val="2354939175"/>
              </p:ext>
            </p:extLst>
          </p:nvPr>
        </p:nvGraphicFramePr>
        <p:xfrm>
          <a:off x="6410959" y="5163073"/>
          <a:ext cx="2433638" cy="252413"/>
        </p:xfrm>
        <a:graphic>
          <a:graphicData uri="http://schemas.openxmlformats.org/presentationml/2006/ole">
            <mc:AlternateContent xmlns:mc="http://schemas.openxmlformats.org/markup-compatibility/2006">
              <mc:Choice xmlns:v="urn:schemas-microsoft-com:vml" Requires="v">
                <p:oleObj spid="_x0000_s22731" name="公式" r:id="rId15" imgW="1955800" imgH="203200" progId="Equation.3">
                  <p:embed/>
                </p:oleObj>
              </mc:Choice>
              <mc:Fallback>
                <p:oleObj name="公式" r:id="rId15" imgW="1955800" imgH="203200" progId="Equation.3">
                  <p:embed/>
                  <p:pic>
                    <p:nvPicPr>
                      <p:cNvPr id="230436" name="Object 3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410959" y="5163073"/>
                        <a:ext cx="2433638" cy="252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1" name="Object 38"/>
          <p:cNvGraphicFramePr>
            <a:graphicFrameLocks noChangeAspect="1"/>
          </p:cNvGraphicFramePr>
          <p:nvPr>
            <p:extLst>
              <p:ext uri="{D42A27DB-BD31-4B8C-83A1-F6EECF244321}">
                <p14:modId xmlns:p14="http://schemas.microsoft.com/office/powerpoint/2010/main" val="4227379393"/>
              </p:ext>
            </p:extLst>
          </p:nvPr>
        </p:nvGraphicFramePr>
        <p:xfrm>
          <a:off x="9839960" y="2347119"/>
          <a:ext cx="284163" cy="236538"/>
        </p:xfrm>
        <a:graphic>
          <a:graphicData uri="http://schemas.openxmlformats.org/presentationml/2006/ole">
            <mc:AlternateContent xmlns:mc="http://schemas.openxmlformats.org/markup-compatibility/2006">
              <mc:Choice xmlns:v="urn:schemas-microsoft-com:vml" Requires="v">
                <p:oleObj spid="_x0000_s22732" name="公式" r:id="rId17" imgW="228600" imgH="190500" progId="Equation.3">
                  <p:embed/>
                </p:oleObj>
              </mc:Choice>
              <mc:Fallback>
                <p:oleObj name="公式" r:id="rId17" imgW="228600" imgH="190500" progId="Equation.3">
                  <p:embed/>
                  <p:pic>
                    <p:nvPicPr>
                      <p:cNvPr id="21513" name="Object 3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9839960" y="2347119"/>
                        <a:ext cx="284163" cy="236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 name="Object 39"/>
          <p:cNvGraphicFramePr>
            <a:graphicFrameLocks noChangeAspect="1"/>
          </p:cNvGraphicFramePr>
          <p:nvPr>
            <p:extLst>
              <p:ext uri="{D42A27DB-BD31-4B8C-83A1-F6EECF244321}">
                <p14:modId xmlns:p14="http://schemas.microsoft.com/office/powerpoint/2010/main" val="4179901702"/>
              </p:ext>
            </p:extLst>
          </p:nvPr>
        </p:nvGraphicFramePr>
        <p:xfrm>
          <a:off x="10247948" y="3674269"/>
          <a:ext cx="188912" cy="174625"/>
        </p:xfrm>
        <a:graphic>
          <a:graphicData uri="http://schemas.openxmlformats.org/presentationml/2006/ole">
            <mc:AlternateContent xmlns:mc="http://schemas.openxmlformats.org/markup-compatibility/2006">
              <mc:Choice xmlns:v="urn:schemas-microsoft-com:vml" Requires="v">
                <p:oleObj spid="_x0000_s22733" name="公式" r:id="rId19" imgW="152334" imgH="139639" progId="Equation.3">
                  <p:embed/>
                </p:oleObj>
              </mc:Choice>
              <mc:Fallback>
                <p:oleObj name="公式" r:id="rId19" imgW="152334" imgH="139639" progId="Equation.3">
                  <p:embed/>
                  <p:pic>
                    <p:nvPicPr>
                      <p:cNvPr id="21514" name="Object 3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0247948" y="3674269"/>
                        <a:ext cx="188912" cy="174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 name="Object 41"/>
          <p:cNvGraphicFramePr>
            <a:graphicFrameLocks noChangeAspect="1"/>
          </p:cNvGraphicFramePr>
          <p:nvPr>
            <p:extLst>
              <p:ext uri="{D42A27DB-BD31-4B8C-83A1-F6EECF244321}">
                <p14:modId xmlns:p14="http://schemas.microsoft.com/office/powerpoint/2010/main" val="3573606511"/>
              </p:ext>
            </p:extLst>
          </p:nvPr>
        </p:nvGraphicFramePr>
        <p:xfrm>
          <a:off x="6415722" y="5566298"/>
          <a:ext cx="3082925" cy="488950"/>
        </p:xfrm>
        <a:graphic>
          <a:graphicData uri="http://schemas.openxmlformats.org/presentationml/2006/ole">
            <mc:AlternateContent xmlns:mc="http://schemas.openxmlformats.org/markup-compatibility/2006">
              <mc:Choice xmlns:v="urn:schemas-microsoft-com:vml" Requires="v">
                <p:oleObj spid="_x0000_s22734" name="公式" r:id="rId21" imgW="2476500" imgH="393700" progId="Equation.3">
                  <p:embed/>
                </p:oleObj>
              </mc:Choice>
              <mc:Fallback>
                <p:oleObj name="公式" r:id="rId21" imgW="2476500" imgH="393700" progId="Equation.3">
                  <p:embed/>
                  <p:pic>
                    <p:nvPicPr>
                      <p:cNvPr id="230441" name="Object 4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415722" y="5566298"/>
                        <a:ext cx="3082925" cy="488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 name="Object 42"/>
          <p:cNvGraphicFramePr>
            <a:graphicFrameLocks noChangeAspect="1"/>
          </p:cNvGraphicFramePr>
          <p:nvPr>
            <p:extLst>
              <p:ext uri="{D42A27DB-BD31-4B8C-83A1-F6EECF244321}">
                <p14:modId xmlns:p14="http://schemas.microsoft.com/office/powerpoint/2010/main" val="867701060"/>
              </p:ext>
            </p:extLst>
          </p:nvPr>
        </p:nvGraphicFramePr>
        <p:xfrm>
          <a:off x="6410959" y="6171136"/>
          <a:ext cx="1390650" cy="284162"/>
        </p:xfrm>
        <a:graphic>
          <a:graphicData uri="http://schemas.openxmlformats.org/presentationml/2006/ole">
            <mc:AlternateContent xmlns:mc="http://schemas.openxmlformats.org/markup-compatibility/2006">
              <mc:Choice xmlns:v="urn:schemas-microsoft-com:vml" Requires="v">
                <p:oleObj spid="_x0000_s22735" name="公式" r:id="rId23" imgW="1117600" imgH="228600" progId="Equation.3">
                  <p:embed/>
                </p:oleObj>
              </mc:Choice>
              <mc:Fallback>
                <p:oleObj name="公式" r:id="rId23" imgW="1117600" imgH="228600" progId="Equation.3">
                  <p:embed/>
                  <p:pic>
                    <p:nvPicPr>
                      <p:cNvPr id="230442" name="Object 42"/>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410959" y="6171136"/>
                        <a:ext cx="1390650" cy="284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 Box 43"/>
          <p:cNvSpPr txBox="1">
            <a:spLocks noChangeArrowheads="1"/>
          </p:cNvSpPr>
          <p:nvPr/>
        </p:nvSpPr>
        <p:spPr bwMode="auto">
          <a:xfrm>
            <a:off x="5113972" y="5091636"/>
            <a:ext cx="3600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由相角条件</a:t>
            </a:r>
          </a:p>
        </p:txBody>
      </p:sp>
      <p:graphicFrame>
        <p:nvGraphicFramePr>
          <p:cNvPr id="36" name="Object 50"/>
          <p:cNvGraphicFramePr>
            <a:graphicFrameLocks noChangeAspect="1"/>
          </p:cNvGraphicFramePr>
          <p:nvPr>
            <p:extLst>
              <p:ext uri="{D42A27DB-BD31-4B8C-83A1-F6EECF244321}">
                <p14:modId xmlns:p14="http://schemas.microsoft.com/office/powerpoint/2010/main" val="3058578104"/>
              </p:ext>
            </p:extLst>
          </p:nvPr>
        </p:nvGraphicFramePr>
        <p:xfrm>
          <a:off x="6337934" y="5163073"/>
          <a:ext cx="1676400" cy="252413"/>
        </p:xfrm>
        <a:graphic>
          <a:graphicData uri="http://schemas.openxmlformats.org/presentationml/2006/ole">
            <mc:AlternateContent xmlns:mc="http://schemas.openxmlformats.org/markup-compatibility/2006">
              <mc:Choice xmlns:v="urn:schemas-microsoft-com:vml" Requires="v">
                <p:oleObj spid="_x0000_s22736" name="公式" r:id="rId25" imgW="1346200" imgH="203200" progId="Equation.3">
                  <p:embed/>
                </p:oleObj>
              </mc:Choice>
              <mc:Fallback>
                <p:oleObj name="公式" r:id="rId25" imgW="1346200" imgH="203200" progId="Equation.3">
                  <p:embed/>
                  <p:pic>
                    <p:nvPicPr>
                      <p:cNvPr id="230450" name="Object 50"/>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6337934" y="5163073"/>
                        <a:ext cx="1676400" cy="252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51"/>
          <p:cNvGraphicFramePr>
            <a:graphicFrameLocks noChangeAspect="1"/>
          </p:cNvGraphicFramePr>
          <p:nvPr>
            <p:extLst>
              <p:ext uri="{D42A27DB-BD31-4B8C-83A1-F6EECF244321}">
                <p14:modId xmlns:p14="http://schemas.microsoft.com/office/powerpoint/2010/main" val="3284360348"/>
              </p:ext>
            </p:extLst>
          </p:nvPr>
        </p:nvGraphicFramePr>
        <p:xfrm>
          <a:off x="5545772" y="5523436"/>
          <a:ext cx="3683000" cy="284162"/>
        </p:xfrm>
        <a:graphic>
          <a:graphicData uri="http://schemas.openxmlformats.org/presentationml/2006/ole">
            <mc:AlternateContent xmlns:mc="http://schemas.openxmlformats.org/markup-compatibility/2006">
              <mc:Choice xmlns:v="urn:schemas-microsoft-com:vml" Requires="v">
                <p:oleObj spid="_x0000_s22737" name="公式" r:id="rId27" imgW="2959100" imgH="228600" progId="Equation.3">
                  <p:embed/>
                </p:oleObj>
              </mc:Choice>
              <mc:Fallback>
                <p:oleObj name="公式" r:id="rId27" imgW="2959100" imgH="228600" progId="Equation.3">
                  <p:embed/>
                  <p:pic>
                    <p:nvPicPr>
                      <p:cNvPr id="230451" name="Object 51"/>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5545772" y="5523436"/>
                        <a:ext cx="3683000" cy="284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8" name="Object 52"/>
          <p:cNvGraphicFramePr>
            <a:graphicFrameLocks noChangeAspect="1"/>
          </p:cNvGraphicFramePr>
          <p:nvPr>
            <p:extLst>
              <p:ext uri="{D42A27DB-BD31-4B8C-83A1-F6EECF244321}">
                <p14:modId xmlns:p14="http://schemas.microsoft.com/office/powerpoint/2010/main" val="453763307"/>
              </p:ext>
            </p:extLst>
          </p:nvPr>
        </p:nvGraphicFramePr>
        <p:xfrm>
          <a:off x="8733473" y="6131693"/>
          <a:ext cx="1390650" cy="284163"/>
        </p:xfrm>
        <a:graphic>
          <a:graphicData uri="http://schemas.openxmlformats.org/presentationml/2006/ole">
            <mc:AlternateContent xmlns:mc="http://schemas.openxmlformats.org/markup-compatibility/2006">
              <mc:Choice xmlns:v="urn:schemas-microsoft-com:vml" Requires="v">
                <p:oleObj spid="_x0000_s22738" name="公式" r:id="rId29" imgW="1117600" imgH="228600" progId="Equation.3">
                  <p:embed/>
                </p:oleObj>
              </mc:Choice>
              <mc:Fallback>
                <p:oleObj name="公式" r:id="rId29" imgW="1117600" imgH="228600" progId="Equation.3">
                  <p:embed/>
                  <p:pic>
                    <p:nvPicPr>
                      <p:cNvPr id="230452" name="Object 52"/>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8733473" y="6131693"/>
                        <a:ext cx="1390650" cy="284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Text Box 53"/>
          <p:cNvSpPr txBox="1">
            <a:spLocks noChangeArrowheads="1"/>
          </p:cNvSpPr>
          <p:nvPr/>
        </p:nvSpPr>
        <p:spPr bwMode="auto">
          <a:xfrm>
            <a:off x="5113972" y="5091636"/>
            <a:ext cx="3600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特征方程</a:t>
            </a:r>
          </a:p>
        </p:txBody>
      </p:sp>
      <p:graphicFrame>
        <p:nvGraphicFramePr>
          <p:cNvPr id="40" name="Object 54"/>
          <p:cNvGraphicFramePr>
            <a:graphicFrameLocks noChangeAspect="1"/>
          </p:cNvGraphicFramePr>
          <p:nvPr>
            <p:extLst>
              <p:ext uri="{D42A27DB-BD31-4B8C-83A1-F6EECF244321}">
                <p14:modId xmlns:p14="http://schemas.microsoft.com/office/powerpoint/2010/main" val="2160423182"/>
              </p:ext>
            </p:extLst>
          </p:nvPr>
        </p:nvGraphicFramePr>
        <p:xfrm>
          <a:off x="5545772" y="5955236"/>
          <a:ext cx="2197100" cy="536575"/>
        </p:xfrm>
        <a:graphic>
          <a:graphicData uri="http://schemas.openxmlformats.org/presentationml/2006/ole">
            <mc:AlternateContent xmlns:mc="http://schemas.openxmlformats.org/markup-compatibility/2006">
              <mc:Choice xmlns:v="urn:schemas-microsoft-com:vml" Requires="v">
                <p:oleObj spid="_x0000_s22739" name="公式" r:id="rId30" imgW="1765300" imgH="431800" progId="Equation.3">
                  <p:embed/>
                </p:oleObj>
              </mc:Choice>
              <mc:Fallback>
                <p:oleObj name="公式" r:id="rId30" imgW="1765300" imgH="431800" progId="Equation.3">
                  <p:embed/>
                  <p:pic>
                    <p:nvPicPr>
                      <p:cNvPr id="230454" name="Object 54"/>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5545772" y="5955236"/>
                        <a:ext cx="2197100" cy="536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 name="AutoShape 55"/>
          <p:cNvSpPr>
            <a:spLocks noChangeArrowheads="1"/>
          </p:cNvSpPr>
          <p:nvPr/>
        </p:nvSpPr>
        <p:spPr bwMode="auto">
          <a:xfrm>
            <a:off x="8020526" y="6171136"/>
            <a:ext cx="360362" cy="215900"/>
          </a:xfrm>
          <a:prstGeom prst="rightArrow">
            <a:avLst>
              <a:gd name="adj1" fmla="val 50000"/>
              <a:gd name="adj2" fmla="val 41728"/>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Tree>
    <p:extLst>
      <p:ext uri="{BB962C8B-B14F-4D97-AF65-F5344CB8AC3E}">
        <p14:creationId xmlns:p14="http://schemas.microsoft.com/office/powerpoint/2010/main" val="3877889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linds(horizontal)">
                                      <p:cBhvr>
                                        <p:cTn id="7" dur="500"/>
                                        <p:tgtEl>
                                          <p:spTgt spid="29"/>
                                        </p:tgtEl>
                                      </p:cBhvr>
                                    </p:animEffect>
                                  </p:childTnLst>
                                </p:cTn>
                              </p:par>
                              <p:par>
                                <p:cTn id="8" presetID="3" presetClass="entr" presetSubtype="10"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blinds(horizontal)">
                                      <p:cBhvr>
                                        <p:cTn id="10" dur="500"/>
                                        <p:tgtEl>
                                          <p:spTgt spid="30"/>
                                        </p:tgtEl>
                                      </p:cBhvr>
                                    </p:animEffect>
                                  </p:childTnLst>
                                </p:cTn>
                              </p:par>
                              <p:par>
                                <p:cTn id="11" presetID="3" presetClass="entr" presetSubtype="1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blinds(horizontal)">
                                      <p:cBhvr>
                                        <p:cTn id="13" dur="500"/>
                                        <p:tgtEl>
                                          <p:spTgt spid="33"/>
                                        </p:tgtEl>
                                      </p:cBhvr>
                                    </p:animEffect>
                                  </p:childTnLst>
                                </p:cTn>
                              </p:par>
                              <p:par>
                                <p:cTn id="14" presetID="3" presetClass="entr" presetSubtype="10" fill="hold"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blinds(horizontal)">
                                      <p:cBhvr>
                                        <p:cTn id="16" dur="500"/>
                                        <p:tgtEl>
                                          <p:spTgt spid="34"/>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blinds(horizontal)">
                                      <p:cBhvr>
                                        <p:cTn id="19" dur="500"/>
                                        <p:tgtEl>
                                          <p:spTgt spid="35"/>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xit" presetSubtype="10" fill="hold" nodeType="clickEffect">
                                  <p:stCondLst>
                                    <p:cond delay="0"/>
                                  </p:stCondLst>
                                  <p:childTnLst>
                                    <p:animEffect transition="out" filter="blinds(horizontal)">
                                      <p:cBhvr>
                                        <p:cTn id="23" dur="500"/>
                                        <p:tgtEl>
                                          <p:spTgt spid="30"/>
                                        </p:tgtEl>
                                      </p:cBhvr>
                                    </p:animEffect>
                                    <p:set>
                                      <p:cBhvr>
                                        <p:cTn id="24" dur="1" fill="hold">
                                          <p:stCondLst>
                                            <p:cond delay="499"/>
                                          </p:stCondLst>
                                        </p:cTn>
                                        <p:tgtEl>
                                          <p:spTgt spid="30"/>
                                        </p:tgtEl>
                                        <p:attrNameLst>
                                          <p:attrName>style.visibility</p:attrName>
                                        </p:attrNameLst>
                                      </p:cBhvr>
                                      <p:to>
                                        <p:strVal val="hidden"/>
                                      </p:to>
                                    </p:set>
                                  </p:childTnLst>
                                </p:cTn>
                              </p:par>
                              <p:par>
                                <p:cTn id="25" presetID="3" presetClass="exit" presetSubtype="10" fill="hold" nodeType="withEffect">
                                  <p:stCondLst>
                                    <p:cond delay="0"/>
                                  </p:stCondLst>
                                  <p:childTnLst>
                                    <p:animEffect transition="out" filter="blinds(horizontal)">
                                      <p:cBhvr>
                                        <p:cTn id="26" dur="500"/>
                                        <p:tgtEl>
                                          <p:spTgt spid="33"/>
                                        </p:tgtEl>
                                      </p:cBhvr>
                                    </p:animEffect>
                                    <p:set>
                                      <p:cBhvr>
                                        <p:cTn id="27" dur="1" fill="hold">
                                          <p:stCondLst>
                                            <p:cond delay="499"/>
                                          </p:stCondLst>
                                        </p:cTn>
                                        <p:tgtEl>
                                          <p:spTgt spid="33"/>
                                        </p:tgtEl>
                                        <p:attrNameLst>
                                          <p:attrName>style.visibility</p:attrName>
                                        </p:attrNameLst>
                                      </p:cBhvr>
                                      <p:to>
                                        <p:strVal val="hidden"/>
                                      </p:to>
                                    </p:set>
                                  </p:childTnLst>
                                </p:cTn>
                              </p:par>
                              <p:par>
                                <p:cTn id="28" presetID="3" presetClass="exit" presetSubtype="10" fill="hold" nodeType="withEffect">
                                  <p:stCondLst>
                                    <p:cond delay="0"/>
                                  </p:stCondLst>
                                  <p:childTnLst>
                                    <p:animEffect transition="out" filter="blinds(horizontal)">
                                      <p:cBhvr>
                                        <p:cTn id="29" dur="500"/>
                                        <p:tgtEl>
                                          <p:spTgt spid="34"/>
                                        </p:tgtEl>
                                      </p:cBhvr>
                                    </p:animEffect>
                                    <p:set>
                                      <p:cBhvr>
                                        <p:cTn id="30" dur="1" fill="hold">
                                          <p:stCondLst>
                                            <p:cond delay="499"/>
                                          </p:stCondLst>
                                        </p:cTn>
                                        <p:tgtEl>
                                          <p:spTgt spid="34"/>
                                        </p:tgtEl>
                                        <p:attrNameLst>
                                          <p:attrName>style.visibility</p:attrName>
                                        </p:attrNameLst>
                                      </p:cBhvr>
                                      <p:to>
                                        <p:strVal val="hidden"/>
                                      </p:to>
                                    </p:set>
                                  </p:childTnLst>
                                </p:cTn>
                              </p:par>
                              <p:par>
                                <p:cTn id="31" presetID="3" presetClass="exit" presetSubtype="10" fill="hold" grpId="1" nodeType="withEffect">
                                  <p:stCondLst>
                                    <p:cond delay="0"/>
                                  </p:stCondLst>
                                  <p:childTnLst>
                                    <p:animEffect transition="out" filter="blinds(horizontal)">
                                      <p:cBhvr>
                                        <p:cTn id="32" dur="500"/>
                                        <p:tgtEl>
                                          <p:spTgt spid="35"/>
                                        </p:tgtEl>
                                      </p:cBhvr>
                                    </p:animEffect>
                                    <p:set>
                                      <p:cBhvr>
                                        <p:cTn id="33" dur="1" fill="hold">
                                          <p:stCondLst>
                                            <p:cond delay="499"/>
                                          </p:stCondLst>
                                        </p:cTn>
                                        <p:tgtEl>
                                          <p:spTgt spid="35"/>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blinds(horizontal)">
                                      <p:cBhvr>
                                        <p:cTn id="38" dur="500"/>
                                        <p:tgtEl>
                                          <p:spTgt spid="36"/>
                                        </p:tgtEl>
                                      </p:cBhvr>
                                    </p:animEffect>
                                  </p:childTnLst>
                                </p:cTn>
                              </p:par>
                              <p:par>
                                <p:cTn id="39" presetID="3" presetClass="entr" presetSubtype="10" fill="hold"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blinds(horizontal)">
                                      <p:cBhvr>
                                        <p:cTn id="41" dur="500"/>
                                        <p:tgtEl>
                                          <p:spTgt spid="37"/>
                                        </p:tgtEl>
                                      </p:cBhvr>
                                    </p:animEffect>
                                  </p:childTnLst>
                                </p:cTn>
                              </p:par>
                              <p:par>
                                <p:cTn id="42" presetID="3" presetClass="entr" presetSubtype="10" fill="hold" nodeType="with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blinds(horizontal)">
                                      <p:cBhvr>
                                        <p:cTn id="44" dur="500"/>
                                        <p:tgtEl>
                                          <p:spTgt spid="38"/>
                                        </p:tgtEl>
                                      </p:cBhvr>
                                    </p:animEffect>
                                  </p:childTnLst>
                                </p:cTn>
                              </p:par>
                              <p:par>
                                <p:cTn id="45" presetID="3" presetClass="entr" presetSubtype="10"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blinds(horizontal)">
                                      <p:cBhvr>
                                        <p:cTn id="47" dur="500"/>
                                        <p:tgtEl>
                                          <p:spTgt spid="39"/>
                                        </p:tgtEl>
                                      </p:cBhvr>
                                    </p:animEffect>
                                  </p:childTnLst>
                                </p:cTn>
                              </p:par>
                              <p:par>
                                <p:cTn id="48" presetID="3" presetClass="entr" presetSubtype="10" fill="hold" nodeType="with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blinds(horizontal)">
                                      <p:cBhvr>
                                        <p:cTn id="50" dur="500"/>
                                        <p:tgtEl>
                                          <p:spTgt spid="40"/>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blinds(horizontal)">
                                      <p:cBhvr>
                                        <p:cTn id="5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5" grpId="0"/>
      <p:bldP spid="35" grpId="1"/>
      <p:bldP spid="39" grpId="0"/>
      <p:bldP spid="4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4.2 </a:t>
            </a:r>
            <a:r>
              <a:rPr lang="zh-CN" altLang="en-US" dirty="0"/>
              <a:t>根轨迹的</a:t>
            </a:r>
            <a:r>
              <a:rPr lang="zh-CN" altLang="en-US" dirty="0" smtClean="0"/>
              <a:t>绘制</a:t>
            </a:r>
            <a:endParaRPr lang="zh-CN" altLang="en-US" dirty="0"/>
          </a:p>
        </p:txBody>
      </p:sp>
      <p:sp>
        <p:nvSpPr>
          <p:cNvPr id="3" name="Text Box 6"/>
          <p:cNvSpPr txBox="1">
            <a:spLocks noChangeArrowheads="1"/>
          </p:cNvSpPr>
          <p:nvPr/>
        </p:nvSpPr>
        <p:spPr bwMode="auto">
          <a:xfrm>
            <a:off x="524669" y="1106489"/>
            <a:ext cx="7416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000" dirty="0">
                <a:latin typeface="+mn-ea"/>
                <a:ea typeface="+mn-ea"/>
              </a:rPr>
              <a:t>例</a:t>
            </a:r>
            <a:r>
              <a:rPr lang="en-US" altLang="zh-CN" sz="2000" b="1" dirty="0">
                <a:latin typeface="+mj-ea"/>
                <a:ea typeface="+mj-ea"/>
              </a:rPr>
              <a:t>4</a:t>
            </a:r>
            <a:r>
              <a:rPr lang="zh-CN" altLang="en-US" sz="2000" dirty="0">
                <a:latin typeface="+mn-ea"/>
                <a:ea typeface="+mn-ea"/>
              </a:rPr>
              <a:t>：绘制下图所示系统的根轨迹</a:t>
            </a:r>
          </a:p>
        </p:txBody>
      </p:sp>
      <p:graphicFrame>
        <p:nvGraphicFramePr>
          <p:cNvPr id="4" name="Object 7"/>
          <p:cNvGraphicFramePr>
            <a:graphicFrameLocks noChangeAspect="1"/>
          </p:cNvGraphicFramePr>
          <p:nvPr>
            <p:extLst>
              <p:ext uri="{D42A27DB-BD31-4B8C-83A1-F6EECF244321}">
                <p14:modId xmlns:p14="http://schemas.microsoft.com/office/powerpoint/2010/main" val="1284351870"/>
              </p:ext>
            </p:extLst>
          </p:nvPr>
        </p:nvGraphicFramePr>
        <p:xfrm>
          <a:off x="7461250" y="1782763"/>
          <a:ext cx="3189288" cy="585788"/>
        </p:xfrm>
        <a:graphic>
          <a:graphicData uri="http://schemas.openxmlformats.org/presentationml/2006/ole">
            <mc:AlternateContent xmlns:mc="http://schemas.openxmlformats.org/markup-compatibility/2006">
              <mc:Choice xmlns:v="urn:schemas-microsoft-com:vml" Requires="v">
                <p:oleObj spid="_x0000_s23652" name="公式" r:id="rId3" imgW="2286000" imgH="419100" progId="Equation.3">
                  <p:embed/>
                </p:oleObj>
              </mc:Choice>
              <mc:Fallback>
                <p:oleObj name="公式" r:id="rId3" imgW="2286000" imgH="419100" progId="Equation.3">
                  <p:embed/>
                  <p:pic>
                    <p:nvPicPr>
                      <p:cNvPr id="2253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1250" y="1782763"/>
                        <a:ext cx="3189288" cy="585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Rectangle 8"/>
          <p:cNvSpPr>
            <a:spLocks noChangeArrowheads="1"/>
          </p:cNvSpPr>
          <p:nvPr/>
        </p:nvSpPr>
        <p:spPr bwMode="auto">
          <a:xfrm>
            <a:off x="2709068" y="1862139"/>
            <a:ext cx="1079500" cy="5762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 name="Oval 9"/>
          <p:cNvSpPr>
            <a:spLocks noChangeArrowheads="1"/>
          </p:cNvSpPr>
          <p:nvPr/>
        </p:nvSpPr>
        <p:spPr bwMode="auto">
          <a:xfrm>
            <a:off x="1627981" y="2006602"/>
            <a:ext cx="287337" cy="288925"/>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7" name="Line 10"/>
          <p:cNvSpPr>
            <a:spLocks noChangeShapeType="1"/>
          </p:cNvSpPr>
          <p:nvPr/>
        </p:nvSpPr>
        <p:spPr bwMode="auto">
          <a:xfrm>
            <a:off x="1916906" y="2151064"/>
            <a:ext cx="7921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 name="Line 11"/>
          <p:cNvSpPr>
            <a:spLocks noChangeShapeType="1"/>
          </p:cNvSpPr>
          <p:nvPr/>
        </p:nvSpPr>
        <p:spPr bwMode="auto">
          <a:xfrm>
            <a:off x="835818" y="2151064"/>
            <a:ext cx="7921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9" name="Object 12"/>
          <p:cNvGraphicFramePr>
            <a:graphicFrameLocks noChangeAspect="1"/>
          </p:cNvGraphicFramePr>
          <p:nvPr>
            <p:extLst>
              <p:ext uri="{D42A27DB-BD31-4B8C-83A1-F6EECF244321}">
                <p14:modId xmlns:p14="http://schemas.microsoft.com/office/powerpoint/2010/main" val="2865504497"/>
              </p:ext>
            </p:extLst>
          </p:nvPr>
        </p:nvGraphicFramePr>
        <p:xfrm>
          <a:off x="2717006" y="1900239"/>
          <a:ext cx="1063625" cy="508000"/>
        </p:xfrm>
        <a:graphic>
          <a:graphicData uri="http://schemas.openxmlformats.org/presentationml/2006/ole">
            <mc:AlternateContent xmlns:mc="http://schemas.openxmlformats.org/markup-compatibility/2006">
              <mc:Choice xmlns:v="urn:schemas-microsoft-com:vml" Requires="v">
                <p:oleObj spid="_x0000_s23653" name="公式" r:id="rId5" imgW="876300" imgH="419100" progId="Equation.3">
                  <p:embed/>
                </p:oleObj>
              </mc:Choice>
              <mc:Fallback>
                <p:oleObj name="公式" r:id="rId5" imgW="876300" imgH="419100" progId="Equation.3">
                  <p:embed/>
                  <p:pic>
                    <p:nvPicPr>
                      <p:cNvPr id="22531"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17006" y="1900239"/>
                        <a:ext cx="1063625" cy="50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Line 13"/>
          <p:cNvSpPr>
            <a:spLocks noChangeShapeType="1"/>
          </p:cNvSpPr>
          <p:nvPr/>
        </p:nvSpPr>
        <p:spPr bwMode="auto">
          <a:xfrm>
            <a:off x="3788568" y="2151064"/>
            <a:ext cx="7921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 name="Rectangle 14"/>
          <p:cNvSpPr>
            <a:spLocks noChangeArrowheads="1"/>
          </p:cNvSpPr>
          <p:nvPr/>
        </p:nvSpPr>
        <p:spPr bwMode="auto">
          <a:xfrm>
            <a:off x="2996406" y="2654302"/>
            <a:ext cx="504825" cy="431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graphicFrame>
        <p:nvGraphicFramePr>
          <p:cNvPr id="12" name="Object 15"/>
          <p:cNvGraphicFramePr>
            <a:graphicFrameLocks noChangeAspect="1"/>
          </p:cNvGraphicFramePr>
          <p:nvPr>
            <p:extLst>
              <p:ext uri="{D42A27DB-BD31-4B8C-83A1-F6EECF244321}">
                <p14:modId xmlns:p14="http://schemas.microsoft.com/office/powerpoint/2010/main" val="31141912"/>
              </p:ext>
            </p:extLst>
          </p:nvPr>
        </p:nvGraphicFramePr>
        <p:xfrm>
          <a:off x="3063081" y="2728914"/>
          <a:ext cx="369887" cy="214313"/>
        </p:xfrm>
        <a:graphic>
          <a:graphicData uri="http://schemas.openxmlformats.org/presentationml/2006/ole">
            <mc:AlternateContent xmlns:mc="http://schemas.openxmlformats.org/markup-compatibility/2006">
              <mc:Choice xmlns:v="urn:schemas-microsoft-com:vml" Requires="v">
                <p:oleObj spid="_x0000_s23654" name="公式" r:id="rId7" imgW="304404" imgH="177569" progId="Equation.3">
                  <p:embed/>
                </p:oleObj>
              </mc:Choice>
              <mc:Fallback>
                <p:oleObj name="公式" r:id="rId7" imgW="304404" imgH="177569" progId="Equation.3">
                  <p:embed/>
                  <p:pic>
                    <p:nvPicPr>
                      <p:cNvPr id="22532" name="Object 1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63081" y="2728914"/>
                        <a:ext cx="369887"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 name="Line 16"/>
          <p:cNvSpPr>
            <a:spLocks noChangeShapeType="1"/>
          </p:cNvSpPr>
          <p:nvPr/>
        </p:nvSpPr>
        <p:spPr bwMode="auto">
          <a:xfrm>
            <a:off x="4077493" y="2151064"/>
            <a:ext cx="0" cy="7191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Line 17"/>
          <p:cNvSpPr>
            <a:spLocks noChangeShapeType="1"/>
          </p:cNvSpPr>
          <p:nvPr/>
        </p:nvSpPr>
        <p:spPr bwMode="auto">
          <a:xfrm flipH="1">
            <a:off x="3501231" y="2870202"/>
            <a:ext cx="5762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 name="Line 18"/>
          <p:cNvSpPr>
            <a:spLocks noChangeShapeType="1"/>
          </p:cNvSpPr>
          <p:nvPr/>
        </p:nvSpPr>
        <p:spPr bwMode="auto">
          <a:xfrm flipH="1">
            <a:off x="1772443" y="2870202"/>
            <a:ext cx="122396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Line 19"/>
          <p:cNvSpPr>
            <a:spLocks noChangeShapeType="1"/>
          </p:cNvSpPr>
          <p:nvPr/>
        </p:nvSpPr>
        <p:spPr bwMode="auto">
          <a:xfrm flipV="1">
            <a:off x="1772443" y="2293939"/>
            <a:ext cx="0" cy="5762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7" name="Text Box 20"/>
          <p:cNvSpPr txBox="1">
            <a:spLocks noChangeArrowheads="1"/>
          </p:cNvSpPr>
          <p:nvPr/>
        </p:nvSpPr>
        <p:spPr bwMode="auto">
          <a:xfrm>
            <a:off x="1772443" y="2222502"/>
            <a:ext cx="288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a:t>-</a:t>
            </a:r>
          </a:p>
        </p:txBody>
      </p:sp>
      <p:sp>
        <p:nvSpPr>
          <p:cNvPr id="18" name="Text Box 21"/>
          <p:cNvSpPr txBox="1">
            <a:spLocks noChangeArrowheads="1"/>
          </p:cNvSpPr>
          <p:nvPr/>
        </p:nvSpPr>
        <p:spPr bwMode="auto">
          <a:xfrm>
            <a:off x="5059363" y="1854201"/>
            <a:ext cx="2736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dirty="0">
                <a:latin typeface="+mn-ea"/>
                <a:ea typeface="+mn-ea"/>
              </a:rPr>
              <a:t>系统的开环传递函数：</a:t>
            </a:r>
          </a:p>
        </p:txBody>
      </p:sp>
      <p:sp>
        <p:nvSpPr>
          <p:cNvPr id="19" name="Text Box 22"/>
          <p:cNvSpPr txBox="1">
            <a:spLocks noChangeArrowheads="1"/>
          </p:cNvSpPr>
          <p:nvPr/>
        </p:nvSpPr>
        <p:spPr bwMode="auto">
          <a:xfrm>
            <a:off x="5059363" y="2574926"/>
            <a:ext cx="2736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a:latin typeface="+mn-ea"/>
                <a:ea typeface="+mn-ea"/>
              </a:rPr>
              <a:t>系统的闭环传递函数：</a:t>
            </a:r>
          </a:p>
        </p:txBody>
      </p:sp>
      <p:graphicFrame>
        <p:nvGraphicFramePr>
          <p:cNvPr id="20" name="Object 23"/>
          <p:cNvGraphicFramePr>
            <a:graphicFrameLocks noChangeAspect="1"/>
          </p:cNvGraphicFramePr>
          <p:nvPr>
            <p:extLst>
              <p:ext uri="{D42A27DB-BD31-4B8C-83A1-F6EECF244321}">
                <p14:modId xmlns:p14="http://schemas.microsoft.com/office/powerpoint/2010/main" val="1505162612"/>
              </p:ext>
            </p:extLst>
          </p:nvPr>
        </p:nvGraphicFramePr>
        <p:xfrm>
          <a:off x="7431882" y="2500317"/>
          <a:ext cx="2392363" cy="585787"/>
        </p:xfrm>
        <a:graphic>
          <a:graphicData uri="http://schemas.openxmlformats.org/presentationml/2006/ole">
            <mc:AlternateContent xmlns:mc="http://schemas.openxmlformats.org/markup-compatibility/2006">
              <mc:Choice xmlns:v="urn:schemas-microsoft-com:vml" Requires="v">
                <p:oleObj spid="_x0000_s23655" name="公式" r:id="rId9" imgW="1714500" imgH="419100" progId="Equation.3">
                  <p:embed/>
                </p:oleObj>
              </mc:Choice>
              <mc:Fallback>
                <p:oleObj name="公式" r:id="rId9" imgW="1714500" imgH="419100" progId="Equation.3">
                  <p:embed/>
                  <p:pic>
                    <p:nvPicPr>
                      <p:cNvPr id="22533" name="Object 2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431882" y="2500317"/>
                        <a:ext cx="2392363" cy="585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1" name="Line 24"/>
          <p:cNvSpPr>
            <a:spLocks noChangeShapeType="1"/>
          </p:cNvSpPr>
          <p:nvPr/>
        </p:nvSpPr>
        <p:spPr bwMode="auto">
          <a:xfrm>
            <a:off x="1423988" y="4902202"/>
            <a:ext cx="237648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2" name="Line 25"/>
          <p:cNvSpPr>
            <a:spLocks noChangeShapeType="1"/>
          </p:cNvSpPr>
          <p:nvPr/>
        </p:nvSpPr>
        <p:spPr bwMode="auto">
          <a:xfrm flipV="1">
            <a:off x="3295651" y="3822702"/>
            <a:ext cx="0" cy="20875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 name="Line 26"/>
          <p:cNvSpPr>
            <a:spLocks noChangeShapeType="1"/>
          </p:cNvSpPr>
          <p:nvPr/>
        </p:nvSpPr>
        <p:spPr bwMode="auto">
          <a:xfrm>
            <a:off x="1639888" y="4830764"/>
            <a:ext cx="142875"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 name="Line 27"/>
          <p:cNvSpPr>
            <a:spLocks noChangeShapeType="1"/>
          </p:cNvSpPr>
          <p:nvPr/>
        </p:nvSpPr>
        <p:spPr bwMode="auto">
          <a:xfrm flipH="1">
            <a:off x="1639888" y="4830764"/>
            <a:ext cx="142875"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 name="Line 28"/>
          <p:cNvSpPr>
            <a:spLocks noChangeShapeType="1"/>
          </p:cNvSpPr>
          <p:nvPr/>
        </p:nvSpPr>
        <p:spPr bwMode="auto">
          <a:xfrm>
            <a:off x="3224213" y="4830764"/>
            <a:ext cx="142875"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Line 29"/>
          <p:cNvSpPr>
            <a:spLocks noChangeShapeType="1"/>
          </p:cNvSpPr>
          <p:nvPr/>
        </p:nvSpPr>
        <p:spPr bwMode="auto">
          <a:xfrm flipH="1">
            <a:off x="3224213" y="4830764"/>
            <a:ext cx="142875"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 name="Line 30"/>
          <p:cNvSpPr>
            <a:spLocks noChangeShapeType="1"/>
          </p:cNvSpPr>
          <p:nvPr/>
        </p:nvSpPr>
        <p:spPr bwMode="auto">
          <a:xfrm>
            <a:off x="1711326" y="4902202"/>
            <a:ext cx="1584325" cy="0"/>
          </a:xfrm>
          <a:prstGeom prst="line">
            <a:avLst/>
          </a:prstGeom>
          <a:noFill/>
          <a:ln w="952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Line 31"/>
          <p:cNvSpPr>
            <a:spLocks noChangeShapeType="1"/>
          </p:cNvSpPr>
          <p:nvPr/>
        </p:nvSpPr>
        <p:spPr bwMode="auto">
          <a:xfrm>
            <a:off x="2503488" y="3967164"/>
            <a:ext cx="0" cy="1871663"/>
          </a:xfrm>
          <a:prstGeom prst="line">
            <a:avLst/>
          </a:prstGeom>
          <a:noFill/>
          <a:ln w="9525">
            <a:solidFill>
              <a:srgbClr val="FF00FF"/>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9" name="Text Box 32"/>
          <p:cNvSpPr txBox="1">
            <a:spLocks noChangeArrowheads="1"/>
          </p:cNvSpPr>
          <p:nvPr/>
        </p:nvSpPr>
        <p:spPr bwMode="auto">
          <a:xfrm>
            <a:off x="3295651" y="4902202"/>
            <a:ext cx="3603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a:t>0</a:t>
            </a:r>
          </a:p>
        </p:txBody>
      </p:sp>
      <p:sp>
        <p:nvSpPr>
          <p:cNvPr id="30" name="Text Box 33"/>
          <p:cNvSpPr txBox="1">
            <a:spLocks noChangeArrowheads="1"/>
          </p:cNvSpPr>
          <p:nvPr/>
        </p:nvSpPr>
        <p:spPr bwMode="auto">
          <a:xfrm>
            <a:off x="1495426" y="4902202"/>
            <a:ext cx="50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a:t>-3</a:t>
            </a:r>
          </a:p>
        </p:txBody>
      </p:sp>
      <p:graphicFrame>
        <p:nvGraphicFramePr>
          <p:cNvPr id="61" name="图示 60"/>
          <p:cNvGraphicFramePr/>
          <p:nvPr>
            <p:extLst>
              <p:ext uri="{D42A27DB-BD31-4B8C-83A1-F6EECF244321}">
                <p14:modId xmlns:p14="http://schemas.microsoft.com/office/powerpoint/2010/main" val="2837566189"/>
              </p:ext>
            </p:extLst>
          </p:nvPr>
        </p:nvGraphicFramePr>
        <p:xfrm>
          <a:off x="4795838" y="3489328"/>
          <a:ext cx="6880225" cy="2971798"/>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
        <p:nvSpPr>
          <p:cNvPr id="32" name="Line 35"/>
          <p:cNvSpPr>
            <a:spLocks noChangeShapeType="1"/>
          </p:cNvSpPr>
          <p:nvPr/>
        </p:nvSpPr>
        <p:spPr bwMode="auto">
          <a:xfrm>
            <a:off x="2719388" y="4830764"/>
            <a:ext cx="142875" cy="144463"/>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 name="Line 36"/>
          <p:cNvSpPr>
            <a:spLocks noChangeShapeType="1"/>
          </p:cNvSpPr>
          <p:nvPr/>
        </p:nvSpPr>
        <p:spPr bwMode="auto">
          <a:xfrm flipH="1">
            <a:off x="2719388" y="4830764"/>
            <a:ext cx="142875" cy="144463"/>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 name="Text Box 39"/>
          <p:cNvSpPr txBox="1">
            <a:spLocks noChangeArrowheads="1"/>
          </p:cNvSpPr>
          <p:nvPr/>
        </p:nvSpPr>
        <p:spPr bwMode="auto">
          <a:xfrm>
            <a:off x="2647951" y="4902202"/>
            <a:ext cx="50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a:t>-1</a:t>
            </a:r>
          </a:p>
        </p:txBody>
      </p:sp>
      <p:sp>
        <p:nvSpPr>
          <p:cNvPr id="35" name="椭圆 34"/>
          <p:cNvSpPr/>
          <p:nvPr/>
        </p:nvSpPr>
        <p:spPr>
          <a:xfrm>
            <a:off x="2719388" y="4830764"/>
            <a:ext cx="144463" cy="1444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 name="Text Box 39"/>
          <p:cNvSpPr txBox="1">
            <a:spLocks noChangeArrowheads="1"/>
          </p:cNvSpPr>
          <p:nvPr/>
        </p:nvSpPr>
        <p:spPr bwMode="auto">
          <a:xfrm>
            <a:off x="2000251" y="4902202"/>
            <a:ext cx="719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a:t>-1.5</a:t>
            </a:r>
          </a:p>
        </p:txBody>
      </p:sp>
      <p:graphicFrame>
        <p:nvGraphicFramePr>
          <p:cNvPr id="37" name="Object 37"/>
          <p:cNvGraphicFramePr>
            <a:graphicFrameLocks noChangeAspect="1"/>
          </p:cNvGraphicFramePr>
          <p:nvPr>
            <p:extLst>
              <p:ext uri="{D42A27DB-BD31-4B8C-83A1-F6EECF244321}">
                <p14:modId xmlns:p14="http://schemas.microsoft.com/office/powerpoint/2010/main" val="4118984520"/>
              </p:ext>
            </p:extLst>
          </p:nvPr>
        </p:nvGraphicFramePr>
        <p:xfrm>
          <a:off x="2688587" y="6045125"/>
          <a:ext cx="1748476" cy="488313"/>
        </p:xfrm>
        <a:graphic>
          <a:graphicData uri="http://schemas.openxmlformats.org/presentationml/2006/ole">
            <mc:AlternateContent xmlns:mc="http://schemas.openxmlformats.org/markup-compatibility/2006">
              <mc:Choice xmlns:v="urn:schemas-microsoft-com:vml" Requires="v">
                <p:oleObj spid="_x0000_s23656" name="公式" r:id="rId16" imgW="1409088" imgH="393529" progId="Equations">
                  <p:embed/>
                </p:oleObj>
              </mc:Choice>
              <mc:Fallback>
                <p:oleObj name="公式" r:id="rId16" imgW="1409088" imgH="393529" progId="Equations">
                  <p:embed/>
                  <p:pic>
                    <p:nvPicPr>
                      <p:cNvPr id="38" name="Object 37"/>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688587" y="6045125"/>
                        <a:ext cx="1748476" cy="488313"/>
                      </a:xfrm>
                      <a:prstGeom prst="rect">
                        <a:avLst/>
                      </a:prstGeom>
                      <a:noFill/>
                      <a:ln>
                        <a:noFill/>
                      </a:ln>
                      <a:effectLst/>
                    </p:spPr>
                  </p:pic>
                </p:oleObj>
              </mc:Fallback>
            </mc:AlternateContent>
          </a:graphicData>
        </a:graphic>
      </p:graphicFrame>
      <p:graphicFrame>
        <p:nvGraphicFramePr>
          <p:cNvPr id="38" name="Object 39"/>
          <p:cNvGraphicFramePr>
            <a:graphicFrameLocks noChangeAspect="1"/>
          </p:cNvGraphicFramePr>
          <p:nvPr>
            <p:extLst>
              <p:ext uri="{D42A27DB-BD31-4B8C-83A1-F6EECF244321}">
                <p14:modId xmlns:p14="http://schemas.microsoft.com/office/powerpoint/2010/main" val="2536022627"/>
              </p:ext>
            </p:extLst>
          </p:nvPr>
        </p:nvGraphicFramePr>
        <p:xfrm>
          <a:off x="796533" y="6045125"/>
          <a:ext cx="1779980" cy="488313"/>
        </p:xfrm>
        <a:graphic>
          <a:graphicData uri="http://schemas.openxmlformats.org/presentationml/2006/ole">
            <mc:AlternateContent xmlns:mc="http://schemas.openxmlformats.org/markup-compatibility/2006">
              <mc:Choice xmlns:v="urn:schemas-microsoft-com:vml" Requires="v">
                <p:oleObj spid="_x0000_s23657" name="公式" r:id="rId18" imgW="1435100" imgH="393700" progId="Equations">
                  <p:embed/>
                </p:oleObj>
              </mc:Choice>
              <mc:Fallback>
                <p:oleObj name="公式" r:id="rId18" imgW="1435100" imgH="393700" progId="Equations">
                  <p:embed/>
                  <p:pic>
                    <p:nvPicPr>
                      <p:cNvPr id="39" name="Object 39"/>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96533" y="6045125"/>
                        <a:ext cx="1779980" cy="488313"/>
                      </a:xfrm>
                      <a:prstGeom prst="rect">
                        <a:avLst/>
                      </a:prstGeom>
                      <a:noFill/>
                      <a:ln>
                        <a:noFill/>
                      </a:ln>
                      <a:effectLst/>
                    </p:spPr>
                  </p:pic>
                </p:oleObj>
              </mc:Fallback>
            </mc:AlternateContent>
          </a:graphicData>
        </a:graphic>
      </p:graphicFrame>
      <p:graphicFrame>
        <p:nvGraphicFramePr>
          <p:cNvPr id="39" name="Object 8"/>
          <p:cNvGraphicFramePr>
            <a:graphicFrameLocks noChangeAspect="1"/>
          </p:cNvGraphicFramePr>
          <p:nvPr>
            <p:extLst>
              <p:ext uri="{D42A27DB-BD31-4B8C-83A1-F6EECF244321}">
                <p14:modId xmlns:p14="http://schemas.microsoft.com/office/powerpoint/2010/main" val="3679024083"/>
              </p:ext>
            </p:extLst>
          </p:nvPr>
        </p:nvGraphicFramePr>
        <p:xfrm>
          <a:off x="1939766" y="3391376"/>
          <a:ext cx="1969006" cy="315041"/>
        </p:xfrm>
        <a:graphic>
          <a:graphicData uri="http://schemas.openxmlformats.org/presentationml/2006/ole">
            <mc:AlternateContent xmlns:mc="http://schemas.openxmlformats.org/markup-compatibility/2006">
              <mc:Choice xmlns:v="urn:schemas-microsoft-com:vml" Requires="v">
                <p:oleObj spid="_x0000_s23658" name="公式" r:id="rId20" imgW="1586811" imgH="253890" progId="Equations">
                  <p:embed/>
                </p:oleObj>
              </mc:Choice>
              <mc:Fallback>
                <p:oleObj name="公式" r:id="rId20" imgW="1586811" imgH="253890" progId="Equations">
                  <p:embed/>
                  <p:pic>
                    <p:nvPicPr>
                      <p:cNvPr id="40" name="Object 8"/>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939766" y="3391376"/>
                        <a:ext cx="1969006" cy="315041"/>
                      </a:xfrm>
                      <a:prstGeom prst="rect">
                        <a:avLst/>
                      </a:prstGeom>
                      <a:noFill/>
                      <a:ln>
                        <a:noFill/>
                      </a:ln>
                      <a:effectLst/>
                    </p:spPr>
                  </p:pic>
                </p:oleObj>
              </mc:Fallback>
            </mc:AlternateContent>
          </a:graphicData>
        </a:graphic>
      </p:graphicFrame>
      <p:cxnSp>
        <p:nvCxnSpPr>
          <p:cNvPr id="40" name="直接箭头连接符 39"/>
          <p:cNvCxnSpPr/>
          <p:nvPr/>
        </p:nvCxnSpPr>
        <p:spPr>
          <a:xfrm flipH="1">
            <a:off x="2576513" y="3751264"/>
            <a:ext cx="358775" cy="10795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2143126" y="3751264"/>
            <a:ext cx="151288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9472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blinds(horizontal)">
                                      <p:cBhvr>
                                        <p:cTn id="11" dur="500"/>
                                        <p:tgtEl>
                                          <p:spTgt spid="32"/>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blinds(horizontal)">
                                      <p:cBhvr>
                                        <p:cTn id="15" dur="500"/>
                                        <p:tgtEl>
                                          <p:spTgt spid="33"/>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blinds(horizontal)">
                                      <p:cBhvr>
                                        <p:cTn id="19" dur="500"/>
                                        <p:tgtEl>
                                          <p:spTgt spid="34"/>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blinds(horizontal)">
                                      <p:cBhvr>
                                        <p:cTn id="23" dur="500"/>
                                        <p:tgtEl>
                                          <p:spTgt spid="35"/>
                                        </p:tgtEl>
                                      </p:cBhvr>
                                    </p:animEffect>
                                  </p:childTnLst>
                                </p:cTn>
                              </p:par>
                            </p:childTnLst>
                          </p:cTn>
                        </p:par>
                        <p:par>
                          <p:cTn id="24" fill="hold">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blinds(horizontal)">
                                      <p:cBhvr>
                                        <p:cTn id="27" dur="500"/>
                                        <p:tgtEl>
                                          <p:spTgt spid="3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blinds(horizontal)">
                                      <p:cBhvr>
                                        <p:cTn id="32" dur="500"/>
                                        <p:tgtEl>
                                          <p:spTgt spid="39"/>
                                        </p:tgtEl>
                                      </p:cBhvr>
                                    </p:animEffect>
                                  </p:childTnLst>
                                </p:cTn>
                              </p:par>
                              <p:par>
                                <p:cTn id="33" presetID="3" presetClass="entr" presetSubtype="10" fill="hold"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blinds(horizontal)">
                                      <p:cBhvr>
                                        <p:cTn id="35" dur="500"/>
                                        <p:tgtEl>
                                          <p:spTgt spid="41"/>
                                        </p:tgtEl>
                                      </p:cBhvr>
                                    </p:animEffect>
                                  </p:childTnLst>
                                </p:cTn>
                              </p:par>
                              <p:par>
                                <p:cTn id="36" presetID="3" presetClass="entr" presetSubtype="10" fill="hold"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blinds(horizontal)">
                                      <p:cBhvr>
                                        <p:cTn id="38" dur="500"/>
                                        <p:tgtEl>
                                          <p:spTgt spid="40"/>
                                        </p:tgtEl>
                                      </p:cBhvr>
                                    </p:animEffect>
                                  </p:childTnLst>
                                </p:cTn>
                              </p:par>
                              <p:par>
                                <p:cTn id="39" presetID="3" presetClass="entr" presetSubtype="10" fill="hold" nodeType="with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blinds(horizontal)">
                                      <p:cBhvr>
                                        <p:cTn id="41" dur="500"/>
                                        <p:tgtEl>
                                          <p:spTgt spid="38"/>
                                        </p:tgtEl>
                                      </p:cBhvr>
                                    </p:animEffect>
                                  </p:childTnLst>
                                </p:cTn>
                              </p:par>
                              <p:par>
                                <p:cTn id="42" presetID="3" presetClass="entr" presetSubtype="10" fill="hold"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blinds(horizontal)">
                                      <p:cBhvr>
                                        <p:cTn id="4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1" grpId="0">
        <p:bldAsOne/>
      </p:bldGraphic>
      <p:bldP spid="34" grpId="0"/>
      <p:bldP spid="35" grpId="0" animBg="1"/>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4.1 </a:t>
            </a:r>
            <a:r>
              <a:rPr lang="zh-CN" altLang="en-US" dirty="0"/>
              <a:t>根轨迹的基本</a:t>
            </a:r>
            <a:r>
              <a:rPr lang="zh-CN" altLang="en-US" dirty="0" smtClean="0"/>
              <a:t>概念</a:t>
            </a:r>
            <a:endParaRPr lang="zh-CN" altLang="en-US" dirty="0"/>
          </a:p>
        </p:txBody>
      </p:sp>
      <p:sp>
        <p:nvSpPr>
          <p:cNvPr id="3" name="Text Box 77"/>
          <p:cNvSpPr txBox="1">
            <a:spLocks noChangeArrowheads="1"/>
          </p:cNvSpPr>
          <p:nvPr/>
        </p:nvSpPr>
        <p:spPr bwMode="auto">
          <a:xfrm>
            <a:off x="1238250" y="1782955"/>
            <a:ext cx="10437812"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20700" eaLnBrk="1" hangingPunct="1">
              <a:lnSpc>
                <a:spcPct val="150000"/>
              </a:lnSpc>
              <a:spcBef>
                <a:spcPts val="1200"/>
              </a:spcBef>
            </a:pPr>
            <a:r>
              <a:rPr lang="zh-CN" altLang="en-US" sz="2000" dirty="0" smtClean="0">
                <a:latin typeface="+mn-ea"/>
                <a:ea typeface="+mn-ea"/>
              </a:rPr>
              <a:t>控制系统</a:t>
            </a:r>
            <a:r>
              <a:rPr lang="zh-CN" altLang="en-US" sz="2000" dirty="0">
                <a:latin typeface="+mn-ea"/>
                <a:ea typeface="+mn-ea"/>
              </a:rPr>
              <a:t>的响应性能，尤其是动态响应性能，与系统极点（特征根）在复平面上的分布位置密切相关。美国</a:t>
            </a:r>
            <a:r>
              <a:rPr lang="zh-CN" altLang="en-US" sz="2000" dirty="0" smtClean="0">
                <a:latin typeface="+mn-ea"/>
                <a:ea typeface="+mn-ea"/>
              </a:rPr>
              <a:t>学者 </a:t>
            </a:r>
            <a:r>
              <a:rPr lang="en-US" altLang="zh-CN" sz="2000" b="1" dirty="0" err="1" smtClean="0">
                <a:latin typeface="+mj-ea"/>
                <a:ea typeface="+mj-ea"/>
                <a:cs typeface="Times New Roman" panose="02020603050405020304" pitchFamily="18" charset="0"/>
              </a:rPr>
              <a:t>W.R.Evans</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rPr>
              <a:t>于 </a:t>
            </a:r>
            <a:r>
              <a:rPr lang="en-US" altLang="zh-CN" sz="2000" b="1" dirty="0" smtClean="0">
                <a:latin typeface="+mj-ea"/>
                <a:ea typeface="+mj-ea"/>
              </a:rPr>
              <a:t>1948 </a:t>
            </a:r>
            <a:r>
              <a:rPr lang="zh-CN" altLang="en-US" sz="2000" dirty="0" smtClean="0">
                <a:latin typeface="+mn-ea"/>
                <a:ea typeface="+mn-ea"/>
              </a:rPr>
              <a:t>年</a:t>
            </a:r>
            <a:r>
              <a:rPr lang="zh-CN" altLang="en-US" sz="2000" dirty="0">
                <a:latin typeface="+mn-ea"/>
                <a:ea typeface="+mn-ea"/>
              </a:rPr>
              <a:t>提出了一种系统特征方程式的根（特征根）的图解方法</a:t>
            </a:r>
            <a:r>
              <a:rPr lang="en-US" altLang="zh-CN" sz="2000" dirty="0">
                <a:latin typeface="+mn-ea"/>
                <a:ea typeface="+mn-ea"/>
              </a:rPr>
              <a:t>——</a:t>
            </a:r>
            <a:r>
              <a:rPr lang="zh-CN" altLang="en-US" sz="2000" dirty="0">
                <a:latin typeface="+mn-ea"/>
                <a:ea typeface="+mn-ea"/>
              </a:rPr>
              <a:t>根轨迹法。其后，在控制工程中得到推广应用。</a:t>
            </a:r>
            <a:endParaRPr lang="en-US" altLang="zh-CN" sz="2000" dirty="0">
              <a:latin typeface="+mn-ea"/>
              <a:ea typeface="+mn-ea"/>
            </a:endParaRPr>
          </a:p>
          <a:p>
            <a:pPr indent="520700" eaLnBrk="1" hangingPunct="1">
              <a:lnSpc>
                <a:spcPct val="150000"/>
              </a:lnSpc>
              <a:spcBef>
                <a:spcPts val="1200"/>
              </a:spcBef>
            </a:pPr>
            <a:r>
              <a:rPr lang="zh-CN" altLang="en-US" sz="2000" dirty="0" smtClean="0">
                <a:latin typeface="+mn-ea"/>
                <a:ea typeface="+mn-ea"/>
              </a:rPr>
              <a:t>在</a:t>
            </a:r>
            <a:r>
              <a:rPr lang="zh-CN" altLang="en-US" sz="2000" dirty="0">
                <a:latin typeface="+mn-ea"/>
                <a:ea typeface="+mn-ea"/>
              </a:rPr>
              <a:t>控制工程中，依据反馈控制系统的开环传递函数与闭环系统特征方程之间的内在关系，可建立起系统参数变化对其极点分布影响的图解分析方法</a:t>
            </a:r>
            <a:r>
              <a:rPr lang="en-US" altLang="zh-CN" sz="2000" dirty="0">
                <a:latin typeface="+mn-ea"/>
                <a:ea typeface="+mn-ea"/>
              </a:rPr>
              <a:t>——</a:t>
            </a:r>
            <a:r>
              <a:rPr lang="zh-CN" altLang="en-US" sz="2000" dirty="0">
                <a:latin typeface="+mn-ea"/>
                <a:ea typeface="+mn-ea"/>
              </a:rPr>
              <a:t>根轨迹分析法</a:t>
            </a:r>
          </a:p>
        </p:txBody>
      </p:sp>
      <p:graphicFrame>
        <p:nvGraphicFramePr>
          <p:cNvPr id="6" name="图示 5"/>
          <p:cNvGraphicFramePr/>
          <p:nvPr>
            <p:extLst>
              <p:ext uri="{D42A27DB-BD31-4B8C-83A1-F6EECF244321}">
                <p14:modId xmlns:p14="http://schemas.microsoft.com/office/powerpoint/2010/main" val="4270075515"/>
              </p:ext>
            </p:extLst>
          </p:nvPr>
        </p:nvGraphicFramePr>
        <p:xfrm>
          <a:off x="515937" y="4566977"/>
          <a:ext cx="11160125" cy="16890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7"/>
          <p:cNvSpPr txBox="1"/>
          <p:nvPr/>
        </p:nvSpPr>
        <p:spPr>
          <a:xfrm>
            <a:off x="444500" y="1231215"/>
            <a:ext cx="2663825" cy="461963"/>
          </a:xfrm>
          <a:prstGeom prst="rect">
            <a:avLst/>
          </a:prstGeom>
          <a:noFill/>
        </p:spPr>
        <p:txBody>
          <a:bodyPr>
            <a:spAutoFit/>
          </a:bodyPr>
          <a:lstStyle/>
          <a:p>
            <a:pPr eaLnBrk="1" hangingPunct="1">
              <a:defRPr/>
            </a:pPr>
            <a:r>
              <a:rPr lang="zh-CN" altLang="en-US" sz="2400" b="1" dirty="0">
                <a:solidFill>
                  <a:srgbClr val="C00000"/>
                </a:solidFill>
                <a:latin typeface="+mj-ea"/>
                <a:ea typeface="+mj-ea"/>
              </a:rPr>
              <a:t>（</a:t>
            </a:r>
            <a:r>
              <a:rPr lang="en-US" altLang="zh-CN" sz="2400" b="1" dirty="0">
                <a:solidFill>
                  <a:srgbClr val="C00000"/>
                </a:solidFill>
                <a:latin typeface="+mj-ea"/>
                <a:ea typeface="+mj-ea"/>
              </a:rPr>
              <a:t>1</a:t>
            </a:r>
            <a:r>
              <a:rPr lang="zh-CN" altLang="en-US" sz="2400" b="1" dirty="0">
                <a:solidFill>
                  <a:srgbClr val="C00000"/>
                </a:solidFill>
                <a:latin typeface="+mj-ea"/>
                <a:ea typeface="+mj-ea"/>
              </a:rPr>
              <a:t>）根轨迹概念</a:t>
            </a:r>
          </a:p>
        </p:txBody>
      </p:sp>
    </p:spTree>
    <p:extLst>
      <p:ext uri="{BB962C8B-B14F-4D97-AF65-F5344CB8AC3E}">
        <p14:creationId xmlns:p14="http://schemas.microsoft.com/office/powerpoint/2010/main" val="304424161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4.2 </a:t>
            </a:r>
            <a:r>
              <a:rPr lang="zh-CN" altLang="en-US" dirty="0"/>
              <a:t>根轨迹的</a:t>
            </a:r>
            <a:r>
              <a:rPr lang="zh-CN" altLang="en-US" dirty="0" smtClean="0"/>
              <a:t>绘制</a:t>
            </a:r>
            <a:endParaRPr lang="zh-CN" altLang="en-US" dirty="0"/>
          </a:p>
        </p:txBody>
      </p:sp>
      <p:sp>
        <p:nvSpPr>
          <p:cNvPr id="3" name="Text Box 17"/>
          <p:cNvSpPr txBox="1">
            <a:spLocks noChangeArrowheads="1"/>
          </p:cNvSpPr>
          <p:nvPr/>
        </p:nvSpPr>
        <p:spPr bwMode="auto">
          <a:xfrm>
            <a:off x="515938" y="1089025"/>
            <a:ext cx="7416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例</a:t>
            </a:r>
            <a:r>
              <a:rPr lang="en-US" altLang="zh-CN" sz="2000" b="1" dirty="0">
                <a:latin typeface="+mj-ea"/>
                <a:ea typeface="+mj-ea"/>
              </a:rPr>
              <a:t>5</a:t>
            </a:r>
            <a:r>
              <a:rPr lang="zh-CN" altLang="en-US" sz="2000" dirty="0">
                <a:latin typeface="+mn-ea"/>
                <a:ea typeface="+mn-ea"/>
              </a:rPr>
              <a:t>：绘制系统的根轨迹，已知系统的开环传递函数为</a:t>
            </a:r>
          </a:p>
        </p:txBody>
      </p:sp>
      <p:graphicFrame>
        <p:nvGraphicFramePr>
          <p:cNvPr id="4" name="Object 18"/>
          <p:cNvGraphicFramePr>
            <a:graphicFrameLocks noChangeAspect="1"/>
          </p:cNvGraphicFramePr>
          <p:nvPr>
            <p:extLst>
              <p:ext uri="{D42A27DB-BD31-4B8C-83A1-F6EECF244321}">
                <p14:modId xmlns:p14="http://schemas.microsoft.com/office/powerpoint/2010/main" val="1151870212"/>
              </p:ext>
            </p:extLst>
          </p:nvPr>
        </p:nvGraphicFramePr>
        <p:xfrm>
          <a:off x="5036450" y="1512887"/>
          <a:ext cx="2568575" cy="684212"/>
        </p:xfrm>
        <a:graphic>
          <a:graphicData uri="http://schemas.openxmlformats.org/presentationml/2006/ole">
            <mc:AlternateContent xmlns:mc="http://schemas.openxmlformats.org/markup-compatibility/2006">
              <mc:Choice xmlns:v="urn:schemas-microsoft-com:vml" Requires="v">
                <p:oleObj spid="_x0000_s24682" name="公式" r:id="rId3" imgW="1574800" imgH="419100" progId="Equation.3">
                  <p:embed/>
                </p:oleObj>
              </mc:Choice>
              <mc:Fallback>
                <p:oleObj name="公式" r:id="rId3" imgW="1574800" imgH="419100" progId="Equation.3">
                  <p:embed/>
                  <p:pic>
                    <p:nvPicPr>
                      <p:cNvPr id="23554" name="Object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36450" y="1512887"/>
                        <a:ext cx="2568575" cy="684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Text Box 19"/>
          <p:cNvSpPr txBox="1">
            <a:spLocks noChangeArrowheads="1"/>
          </p:cNvSpPr>
          <p:nvPr/>
        </p:nvSpPr>
        <p:spPr bwMode="auto">
          <a:xfrm>
            <a:off x="1168399" y="2278061"/>
            <a:ext cx="10168468"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41338" eaLnBrk="1" hangingPunct="1">
              <a:lnSpc>
                <a:spcPct val="130000"/>
              </a:lnSpc>
              <a:spcBef>
                <a:spcPct val="50000"/>
              </a:spcBef>
            </a:pPr>
            <a:r>
              <a:rPr lang="zh-CN" altLang="en-US" sz="2000" dirty="0">
                <a:latin typeface="+mn-ea"/>
                <a:ea typeface="+mn-ea"/>
              </a:rPr>
              <a:t>已知的开环传递函数不是绘制根轨迹所需的表示形式。依据系统特征方程来获得绘制根轨迹所需的开环传递函数的形式：</a:t>
            </a:r>
          </a:p>
        </p:txBody>
      </p:sp>
      <p:graphicFrame>
        <p:nvGraphicFramePr>
          <p:cNvPr id="6" name="Object 20"/>
          <p:cNvGraphicFramePr>
            <a:graphicFrameLocks noChangeAspect="1"/>
          </p:cNvGraphicFramePr>
          <p:nvPr>
            <p:extLst>
              <p:ext uri="{D42A27DB-BD31-4B8C-83A1-F6EECF244321}">
                <p14:modId xmlns:p14="http://schemas.microsoft.com/office/powerpoint/2010/main" val="3026400178"/>
              </p:ext>
            </p:extLst>
          </p:nvPr>
        </p:nvGraphicFramePr>
        <p:xfrm>
          <a:off x="2756007" y="3216800"/>
          <a:ext cx="6480175" cy="568325"/>
        </p:xfrm>
        <a:graphic>
          <a:graphicData uri="http://schemas.openxmlformats.org/presentationml/2006/ole">
            <mc:AlternateContent xmlns:mc="http://schemas.openxmlformats.org/markup-compatibility/2006">
              <mc:Choice xmlns:v="urn:schemas-microsoft-com:vml" Requires="v">
                <p:oleObj spid="_x0000_s24683" name="公式" r:id="rId5" imgW="4495800" imgH="393700" progId="Equation.3">
                  <p:embed/>
                </p:oleObj>
              </mc:Choice>
              <mc:Fallback>
                <p:oleObj name="公式" r:id="rId5" imgW="4495800" imgH="393700" progId="Equation.3">
                  <p:embed/>
                  <p:pic>
                    <p:nvPicPr>
                      <p:cNvPr id="23555" name="Object 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56007" y="3216800"/>
                        <a:ext cx="6480175" cy="568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21"/>
          <p:cNvGraphicFramePr>
            <a:graphicFrameLocks noChangeAspect="1"/>
          </p:cNvGraphicFramePr>
          <p:nvPr>
            <p:extLst>
              <p:ext uri="{D42A27DB-BD31-4B8C-83A1-F6EECF244321}">
                <p14:modId xmlns:p14="http://schemas.microsoft.com/office/powerpoint/2010/main" val="318397635"/>
              </p:ext>
            </p:extLst>
          </p:nvPr>
        </p:nvGraphicFramePr>
        <p:xfrm>
          <a:off x="3332269" y="4513787"/>
          <a:ext cx="1236663" cy="752475"/>
        </p:xfrm>
        <a:graphic>
          <a:graphicData uri="http://schemas.openxmlformats.org/presentationml/2006/ole">
            <mc:AlternateContent xmlns:mc="http://schemas.openxmlformats.org/markup-compatibility/2006">
              <mc:Choice xmlns:v="urn:schemas-microsoft-com:vml" Requires="v">
                <p:oleObj spid="_x0000_s24684" name="公式" r:id="rId7" imgW="647419" imgH="393529" progId="Equation.3">
                  <p:embed/>
                </p:oleObj>
              </mc:Choice>
              <mc:Fallback>
                <p:oleObj name="公式" r:id="rId7" imgW="647419" imgH="393529" progId="Equation.3">
                  <p:embed/>
                  <p:pic>
                    <p:nvPicPr>
                      <p:cNvPr id="23556" name="Object 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32269" y="4513787"/>
                        <a:ext cx="1236663" cy="752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 name="Line 22"/>
          <p:cNvSpPr>
            <a:spLocks noChangeShapeType="1"/>
          </p:cNvSpPr>
          <p:nvPr/>
        </p:nvSpPr>
        <p:spPr bwMode="auto">
          <a:xfrm>
            <a:off x="7550252" y="5232925"/>
            <a:ext cx="28797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 name="Line 23"/>
          <p:cNvSpPr>
            <a:spLocks noChangeShapeType="1"/>
          </p:cNvSpPr>
          <p:nvPr/>
        </p:nvSpPr>
        <p:spPr bwMode="auto">
          <a:xfrm flipV="1">
            <a:off x="9853714" y="4153425"/>
            <a:ext cx="0" cy="22320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pic>
        <p:nvPicPr>
          <p:cNvPr id="10" name="Picture 2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493352" y="4369325"/>
            <a:ext cx="136525"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494939" y="5880625"/>
            <a:ext cx="136525"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26"/>
          <p:cNvSpPr>
            <a:spLocks noChangeArrowheads="1"/>
          </p:cNvSpPr>
          <p:nvPr/>
        </p:nvSpPr>
        <p:spPr bwMode="auto">
          <a:xfrm>
            <a:off x="9782277" y="5161487"/>
            <a:ext cx="144462" cy="144463"/>
          </a:xfrm>
          <a:prstGeom prst="ellipse">
            <a:avLst/>
          </a:prstGeom>
          <a:solidFill>
            <a:schemeClr val="bg1"/>
          </a:solidFill>
          <a:ln w="9525">
            <a:solidFill>
              <a:schemeClr val="tx1"/>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 name="Arc 27"/>
          <p:cNvSpPr>
            <a:spLocks/>
          </p:cNvSpPr>
          <p:nvPr/>
        </p:nvSpPr>
        <p:spPr bwMode="auto">
          <a:xfrm flipH="1">
            <a:off x="8990114" y="4440762"/>
            <a:ext cx="576263" cy="792163"/>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rgbClr val="FF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4" name="Arc 28"/>
          <p:cNvSpPr>
            <a:spLocks/>
          </p:cNvSpPr>
          <p:nvPr/>
        </p:nvSpPr>
        <p:spPr bwMode="auto">
          <a:xfrm flipH="1" flipV="1">
            <a:off x="8990114" y="5232925"/>
            <a:ext cx="576263" cy="720725"/>
          </a:xfrm>
          <a:custGeom>
            <a:avLst/>
            <a:gdLst>
              <a:gd name="T0" fmla="*/ 0 w 21600"/>
              <a:gd name="T1" fmla="*/ 0 h 21600"/>
              <a:gd name="T2" fmla="*/ 2147483647 w 21600"/>
              <a:gd name="T3" fmla="*/ 2147483647 h 21600"/>
              <a:gd name="T4" fmla="*/ 0 w 21600"/>
              <a:gd name="T5" fmla="*/ 214748364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9525">
            <a:solidFill>
              <a:srgbClr val="FF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5" name="Line 29"/>
          <p:cNvSpPr>
            <a:spLocks noChangeShapeType="1"/>
          </p:cNvSpPr>
          <p:nvPr/>
        </p:nvSpPr>
        <p:spPr bwMode="auto">
          <a:xfrm flipH="1">
            <a:off x="7405789" y="5232925"/>
            <a:ext cx="1368425" cy="0"/>
          </a:xfrm>
          <a:prstGeom prst="line">
            <a:avLst/>
          </a:prstGeom>
          <a:noFill/>
          <a:ln w="9525">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 name="Line 30"/>
          <p:cNvSpPr>
            <a:spLocks noChangeShapeType="1"/>
          </p:cNvSpPr>
          <p:nvPr/>
        </p:nvSpPr>
        <p:spPr bwMode="auto">
          <a:xfrm>
            <a:off x="8774214" y="5232925"/>
            <a:ext cx="1081088" cy="0"/>
          </a:xfrm>
          <a:prstGeom prst="line">
            <a:avLst/>
          </a:prstGeom>
          <a:noFill/>
          <a:ln w="9525">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7" name="AutoShape 31"/>
          <p:cNvSpPr>
            <a:spLocks noChangeArrowheads="1"/>
          </p:cNvSpPr>
          <p:nvPr/>
        </p:nvSpPr>
        <p:spPr bwMode="auto">
          <a:xfrm>
            <a:off x="4988032" y="4729687"/>
            <a:ext cx="720725" cy="360363"/>
          </a:xfrm>
          <a:prstGeom prst="rightArrow">
            <a:avLst>
              <a:gd name="adj1" fmla="val 50000"/>
              <a:gd name="adj2" fmla="val 5000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 name="Text Box 32"/>
          <p:cNvSpPr txBox="1">
            <a:spLocks noChangeArrowheads="1"/>
          </p:cNvSpPr>
          <p:nvPr/>
        </p:nvSpPr>
        <p:spPr bwMode="auto">
          <a:xfrm>
            <a:off x="1632585" y="5593287"/>
            <a:ext cx="21605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根轨迹的汇合点：</a:t>
            </a:r>
          </a:p>
        </p:txBody>
      </p:sp>
      <p:graphicFrame>
        <p:nvGraphicFramePr>
          <p:cNvPr id="19" name="Object 33"/>
          <p:cNvGraphicFramePr>
            <a:graphicFrameLocks noChangeAspect="1"/>
          </p:cNvGraphicFramePr>
          <p:nvPr>
            <p:extLst>
              <p:ext uri="{D42A27DB-BD31-4B8C-83A1-F6EECF244321}">
                <p14:modId xmlns:p14="http://schemas.microsoft.com/office/powerpoint/2010/main" val="2069349833"/>
              </p:ext>
            </p:extLst>
          </p:nvPr>
        </p:nvGraphicFramePr>
        <p:xfrm>
          <a:off x="1747944" y="5953650"/>
          <a:ext cx="5256213" cy="533400"/>
        </p:xfrm>
        <a:graphic>
          <a:graphicData uri="http://schemas.openxmlformats.org/presentationml/2006/ole">
            <mc:AlternateContent xmlns:mc="http://schemas.openxmlformats.org/markup-compatibility/2006">
              <mc:Choice xmlns:v="urn:schemas-microsoft-com:vml" Requires="v">
                <p:oleObj spid="_x0000_s24685" name="公式" r:id="rId10" imgW="4140200" imgH="419100" progId="Equation.3">
                  <p:embed/>
                </p:oleObj>
              </mc:Choice>
              <mc:Fallback>
                <p:oleObj name="公式" r:id="rId10" imgW="4140200" imgH="419100" progId="Equation.3">
                  <p:embed/>
                  <p:pic>
                    <p:nvPicPr>
                      <p:cNvPr id="23557" name="Object 3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47944" y="5953650"/>
                        <a:ext cx="5256213"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Text Box 34"/>
          <p:cNvSpPr txBox="1">
            <a:spLocks noChangeArrowheads="1"/>
          </p:cNvSpPr>
          <p:nvPr/>
        </p:nvSpPr>
        <p:spPr bwMode="auto">
          <a:xfrm>
            <a:off x="7148619" y="6025087"/>
            <a:ext cx="12239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t>取</a:t>
            </a:r>
            <a:r>
              <a:rPr lang="en-US" altLang="zh-CN"/>
              <a:t>s=-2</a:t>
            </a:r>
          </a:p>
        </p:txBody>
      </p:sp>
      <p:sp>
        <p:nvSpPr>
          <p:cNvPr id="21" name="Text Box 35"/>
          <p:cNvSpPr txBox="1">
            <a:spLocks noChangeArrowheads="1"/>
          </p:cNvSpPr>
          <p:nvPr/>
        </p:nvSpPr>
        <p:spPr bwMode="auto">
          <a:xfrm>
            <a:off x="1705610" y="3866087"/>
            <a:ext cx="21605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开环极点：</a:t>
            </a:r>
          </a:p>
        </p:txBody>
      </p:sp>
      <p:graphicFrame>
        <p:nvGraphicFramePr>
          <p:cNvPr id="22" name="Object 36"/>
          <p:cNvGraphicFramePr>
            <a:graphicFrameLocks noChangeAspect="1"/>
          </p:cNvGraphicFramePr>
          <p:nvPr>
            <p:extLst>
              <p:ext uri="{D42A27DB-BD31-4B8C-83A1-F6EECF244321}">
                <p14:modId xmlns:p14="http://schemas.microsoft.com/office/powerpoint/2010/main" val="69324967"/>
              </p:ext>
            </p:extLst>
          </p:nvPr>
        </p:nvGraphicFramePr>
        <p:xfrm>
          <a:off x="2900469" y="3767662"/>
          <a:ext cx="1366838" cy="554038"/>
        </p:xfrm>
        <a:graphic>
          <a:graphicData uri="http://schemas.openxmlformats.org/presentationml/2006/ole">
            <mc:AlternateContent xmlns:mc="http://schemas.openxmlformats.org/markup-compatibility/2006">
              <mc:Choice xmlns:v="urn:schemas-microsoft-com:vml" Requires="v">
                <p:oleObj spid="_x0000_s24686" name="公式" r:id="rId12" imgW="1066800" imgH="431800" progId="Equation.3">
                  <p:embed/>
                </p:oleObj>
              </mc:Choice>
              <mc:Fallback>
                <p:oleObj name="公式" r:id="rId12" imgW="1066800" imgH="431800" progId="Equation.3">
                  <p:embed/>
                  <p:pic>
                    <p:nvPicPr>
                      <p:cNvPr id="23558" name="Object 3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900469" y="3767662"/>
                        <a:ext cx="1366838" cy="554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Text Box 37"/>
          <p:cNvSpPr txBox="1">
            <a:spLocks noChangeArrowheads="1"/>
          </p:cNvSpPr>
          <p:nvPr/>
        </p:nvSpPr>
        <p:spPr bwMode="auto">
          <a:xfrm>
            <a:off x="4556232" y="3866087"/>
            <a:ext cx="21605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开环零点：</a:t>
            </a:r>
          </a:p>
        </p:txBody>
      </p:sp>
      <p:graphicFrame>
        <p:nvGraphicFramePr>
          <p:cNvPr id="24" name="Object 38"/>
          <p:cNvGraphicFramePr>
            <a:graphicFrameLocks noChangeAspect="1"/>
          </p:cNvGraphicFramePr>
          <p:nvPr>
            <p:extLst>
              <p:ext uri="{D42A27DB-BD31-4B8C-83A1-F6EECF244321}">
                <p14:modId xmlns:p14="http://schemas.microsoft.com/office/powerpoint/2010/main" val="317508528"/>
              </p:ext>
            </p:extLst>
          </p:nvPr>
        </p:nvGraphicFramePr>
        <p:xfrm>
          <a:off x="5780194" y="3937525"/>
          <a:ext cx="455613" cy="228600"/>
        </p:xfrm>
        <a:graphic>
          <a:graphicData uri="http://schemas.openxmlformats.org/presentationml/2006/ole">
            <mc:AlternateContent xmlns:mc="http://schemas.openxmlformats.org/markup-compatibility/2006">
              <mc:Choice xmlns:v="urn:schemas-microsoft-com:vml" Requires="v">
                <p:oleObj spid="_x0000_s24687" name="公式" r:id="rId14" imgW="355138" imgH="177569" progId="Equation.3">
                  <p:embed/>
                </p:oleObj>
              </mc:Choice>
              <mc:Fallback>
                <p:oleObj name="公式" r:id="rId14" imgW="355138" imgH="177569" progId="Equation.3">
                  <p:embed/>
                  <p:pic>
                    <p:nvPicPr>
                      <p:cNvPr id="23559" name="Object 3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780194" y="3937525"/>
                        <a:ext cx="455613"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Text Box 39"/>
          <p:cNvSpPr txBox="1">
            <a:spLocks noChangeArrowheads="1"/>
          </p:cNvSpPr>
          <p:nvPr/>
        </p:nvSpPr>
        <p:spPr bwMode="auto">
          <a:xfrm>
            <a:off x="8629752" y="5232925"/>
            <a:ext cx="5032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-2</a:t>
            </a:r>
          </a:p>
        </p:txBody>
      </p:sp>
      <p:cxnSp>
        <p:nvCxnSpPr>
          <p:cNvPr id="26" name="直接连接符 25"/>
          <p:cNvCxnSpPr>
            <a:stCxn id="13" idx="0"/>
          </p:cNvCxnSpPr>
          <p:nvPr/>
        </p:nvCxnSpPr>
        <p:spPr>
          <a:xfrm flipH="1">
            <a:off x="8847239" y="4440762"/>
            <a:ext cx="719138" cy="1444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9637814" y="4440762"/>
            <a:ext cx="79216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弧形 27"/>
          <p:cNvSpPr/>
          <p:nvPr/>
        </p:nvSpPr>
        <p:spPr>
          <a:xfrm rot="20991241">
            <a:off x="9350477" y="4224862"/>
            <a:ext cx="360362" cy="360363"/>
          </a:xfrm>
          <a:prstGeom prst="arc">
            <a:avLst>
              <a:gd name="adj1" fmla="val 11276547"/>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
        <p:nvSpPr>
          <p:cNvPr id="29" name="圆角矩形 28"/>
          <p:cNvSpPr/>
          <p:nvPr/>
        </p:nvSpPr>
        <p:spPr>
          <a:xfrm>
            <a:off x="7940782" y="3216800"/>
            <a:ext cx="935037" cy="576262"/>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cxnSp>
        <p:nvCxnSpPr>
          <p:cNvPr id="30" name="直接箭头连接符 29"/>
          <p:cNvCxnSpPr/>
          <p:nvPr/>
        </p:nvCxnSpPr>
        <p:spPr>
          <a:xfrm flipH="1">
            <a:off x="4700694" y="3793062"/>
            <a:ext cx="3240088" cy="93662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31" name="Object 30"/>
          <p:cNvGraphicFramePr>
            <a:graphicFrameLocks noChangeAspect="1"/>
          </p:cNvGraphicFramePr>
          <p:nvPr>
            <p:extLst>
              <p:ext uri="{D42A27DB-BD31-4B8C-83A1-F6EECF244321}">
                <p14:modId xmlns:p14="http://schemas.microsoft.com/office/powerpoint/2010/main" val="3415235123"/>
              </p:ext>
            </p:extLst>
          </p:nvPr>
        </p:nvGraphicFramePr>
        <p:xfrm>
          <a:off x="9174264" y="3964512"/>
          <a:ext cx="536575" cy="260350"/>
        </p:xfrm>
        <a:graphic>
          <a:graphicData uri="http://schemas.openxmlformats.org/presentationml/2006/ole">
            <mc:AlternateContent xmlns:mc="http://schemas.openxmlformats.org/markup-compatibility/2006">
              <mc:Choice xmlns:v="urn:schemas-microsoft-com:vml" Requires="v">
                <p:oleObj spid="_x0000_s24688" name="公式" r:id="rId16" imgW="418918" imgH="203112" progId="Equations">
                  <p:embed/>
                </p:oleObj>
              </mc:Choice>
              <mc:Fallback>
                <p:oleObj name="公式" r:id="rId16" imgW="418918" imgH="203112" progId="Equations">
                  <p:embed/>
                  <p:pic>
                    <p:nvPicPr>
                      <p:cNvPr id="23560" name="Object 30"/>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9174264" y="3964512"/>
                        <a:ext cx="536575" cy="260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32" name="直接连接符 31"/>
          <p:cNvCxnSpPr/>
          <p:nvPr/>
        </p:nvCxnSpPr>
        <p:spPr>
          <a:xfrm>
            <a:off x="9566377" y="5953650"/>
            <a:ext cx="7921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flipV="1">
            <a:off x="8918677" y="5882212"/>
            <a:ext cx="647700" cy="7143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弧形 33"/>
          <p:cNvSpPr/>
          <p:nvPr/>
        </p:nvSpPr>
        <p:spPr>
          <a:xfrm rot="10800000">
            <a:off x="9350477" y="5809187"/>
            <a:ext cx="360362" cy="360363"/>
          </a:xfrm>
          <a:prstGeom prst="arc">
            <a:avLst>
              <a:gd name="adj1" fmla="val 11276547"/>
              <a:gd name="adj2" fmla="val 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graphicFrame>
        <p:nvGraphicFramePr>
          <p:cNvPr id="35" name="Object 9"/>
          <p:cNvGraphicFramePr>
            <a:graphicFrameLocks noChangeAspect="1"/>
          </p:cNvGraphicFramePr>
          <p:nvPr>
            <p:extLst>
              <p:ext uri="{D42A27DB-BD31-4B8C-83A1-F6EECF244321}">
                <p14:modId xmlns:p14="http://schemas.microsoft.com/office/powerpoint/2010/main" val="1569610184"/>
              </p:ext>
            </p:extLst>
          </p:nvPr>
        </p:nvGraphicFramePr>
        <p:xfrm>
          <a:off x="9134577" y="6169550"/>
          <a:ext cx="682625" cy="260350"/>
        </p:xfrm>
        <a:graphic>
          <a:graphicData uri="http://schemas.openxmlformats.org/presentationml/2006/ole">
            <mc:AlternateContent xmlns:mc="http://schemas.openxmlformats.org/markup-compatibility/2006">
              <mc:Choice xmlns:v="urn:schemas-microsoft-com:vml" Requires="v">
                <p:oleObj spid="_x0000_s24689" name="公式" r:id="rId18" imgW="533169" imgH="203112" progId="Equations">
                  <p:embed/>
                </p:oleObj>
              </mc:Choice>
              <mc:Fallback>
                <p:oleObj name="公式" r:id="rId18" imgW="533169" imgH="203112" progId="Equations">
                  <p:embed/>
                  <p:pic>
                    <p:nvPicPr>
                      <p:cNvPr id="23561" name="Object 9"/>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9134577" y="6169550"/>
                        <a:ext cx="682625" cy="260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70810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linds(horizontal)">
                                      <p:cBhvr>
                                        <p:cTn id="7" dur="5000"/>
                                        <p:tgtEl>
                                          <p:spTgt spid="29"/>
                                        </p:tgtEl>
                                      </p:cBhvr>
                                    </p:animEffect>
                                  </p:childTnLst>
                                </p:cTn>
                              </p:par>
                            </p:childTnLst>
                          </p:cTn>
                        </p:par>
                        <p:par>
                          <p:cTn id="8" fill="hold">
                            <p:stCondLst>
                              <p:cond delay="5000"/>
                            </p:stCondLst>
                            <p:childTnLst>
                              <p:par>
                                <p:cTn id="9" presetID="3" presetClass="entr" presetSubtype="1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linds(horizontal)">
                                      <p:cBhvr>
                                        <p:cTn id="1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4.2 </a:t>
            </a:r>
            <a:r>
              <a:rPr lang="zh-CN" altLang="en-US" dirty="0"/>
              <a:t>根轨迹的</a:t>
            </a:r>
            <a:r>
              <a:rPr lang="zh-CN" altLang="en-US" dirty="0" smtClean="0"/>
              <a:t>绘制</a:t>
            </a:r>
            <a:endParaRPr lang="zh-CN" altLang="en-US" dirty="0"/>
          </a:p>
        </p:txBody>
      </p:sp>
      <p:sp>
        <p:nvSpPr>
          <p:cNvPr id="3" name="Text Box 7"/>
          <p:cNvSpPr txBox="1">
            <a:spLocks noChangeArrowheads="1"/>
          </p:cNvSpPr>
          <p:nvPr/>
        </p:nvSpPr>
        <p:spPr bwMode="auto">
          <a:xfrm>
            <a:off x="519111" y="2224406"/>
            <a:ext cx="2952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开环极点</a:t>
            </a:r>
            <a:r>
              <a:rPr lang="en-US" altLang="zh-CN" b="1" dirty="0">
                <a:latin typeface="+mj-ea"/>
                <a:ea typeface="+mj-ea"/>
              </a:rPr>
              <a:t>s</a:t>
            </a:r>
            <a:r>
              <a:rPr lang="en-US" altLang="zh-CN" b="1" baseline="-25000" dirty="0">
                <a:latin typeface="+mj-ea"/>
                <a:ea typeface="+mj-ea"/>
              </a:rPr>
              <a:t>1</a:t>
            </a:r>
            <a:r>
              <a:rPr lang="zh-CN" altLang="en-US" b="1" dirty="0">
                <a:latin typeface="+mj-ea"/>
                <a:ea typeface="+mj-ea"/>
              </a:rPr>
              <a:t>、</a:t>
            </a:r>
            <a:r>
              <a:rPr lang="en-US" altLang="zh-CN" b="1" dirty="0">
                <a:latin typeface="+mj-ea"/>
                <a:ea typeface="+mj-ea"/>
              </a:rPr>
              <a:t>s</a:t>
            </a:r>
            <a:r>
              <a:rPr lang="en-US" altLang="zh-CN" b="1" baseline="-25000" dirty="0">
                <a:latin typeface="+mj-ea"/>
                <a:ea typeface="+mj-ea"/>
              </a:rPr>
              <a:t>2</a:t>
            </a:r>
            <a:r>
              <a:rPr lang="zh-CN" altLang="en-US" dirty="0">
                <a:latin typeface="+mn-ea"/>
                <a:ea typeface="+mn-ea"/>
              </a:rPr>
              <a:t>的出射角：</a:t>
            </a:r>
          </a:p>
        </p:txBody>
      </p:sp>
      <p:sp>
        <p:nvSpPr>
          <p:cNvPr id="4" name="Text Box 10"/>
          <p:cNvSpPr txBox="1">
            <a:spLocks noChangeArrowheads="1"/>
          </p:cNvSpPr>
          <p:nvPr/>
        </p:nvSpPr>
        <p:spPr bwMode="auto">
          <a:xfrm>
            <a:off x="515938" y="1368769"/>
            <a:ext cx="30241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因为系统的开环极点：</a:t>
            </a:r>
          </a:p>
        </p:txBody>
      </p:sp>
      <p:graphicFrame>
        <p:nvGraphicFramePr>
          <p:cNvPr id="5" name="Object 11"/>
          <p:cNvGraphicFramePr>
            <a:graphicFrameLocks noChangeAspect="1"/>
          </p:cNvGraphicFramePr>
          <p:nvPr>
            <p:extLst>
              <p:ext uri="{D42A27DB-BD31-4B8C-83A1-F6EECF244321}">
                <p14:modId xmlns:p14="http://schemas.microsoft.com/office/powerpoint/2010/main" val="1851117677"/>
              </p:ext>
            </p:extLst>
          </p:nvPr>
        </p:nvGraphicFramePr>
        <p:xfrm>
          <a:off x="2892425" y="1270344"/>
          <a:ext cx="1366838" cy="554037"/>
        </p:xfrm>
        <a:graphic>
          <a:graphicData uri="http://schemas.openxmlformats.org/presentationml/2006/ole">
            <mc:AlternateContent xmlns:mc="http://schemas.openxmlformats.org/markup-compatibility/2006">
              <mc:Choice xmlns:v="urn:schemas-microsoft-com:vml" Requires="v">
                <p:oleObj spid="_x0000_s25654" name="公式" r:id="rId4" imgW="1066800" imgH="431800" progId="Equation.3">
                  <p:embed/>
                </p:oleObj>
              </mc:Choice>
              <mc:Fallback>
                <p:oleObj name="公式" r:id="rId4" imgW="1066800" imgH="431800" progId="Equation.3">
                  <p:embed/>
                  <p:pic>
                    <p:nvPicPr>
                      <p:cNvPr id="24578"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2425" y="1270344"/>
                        <a:ext cx="1366838" cy="554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 name="Text Box 12"/>
          <p:cNvSpPr txBox="1">
            <a:spLocks noChangeArrowheads="1"/>
          </p:cNvSpPr>
          <p:nvPr/>
        </p:nvSpPr>
        <p:spPr bwMode="auto">
          <a:xfrm>
            <a:off x="4552155" y="1374484"/>
            <a:ext cx="136445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开环零点：</a:t>
            </a:r>
          </a:p>
        </p:txBody>
      </p:sp>
      <p:graphicFrame>
        <p:nvGraphicFramePr>
          <p:cNvPr id="7" name="Object 13"/>
          <p:cNvGraphicFramePr>
            <a:graphicFrameLocks noChangeAspect="1"/>
          </p:cNvGraphicFramePr>
          <p:nvPr>
            <p:extLst>
              <p:ext uri="{D42A27DB-BD31-4B8C-83A1-F6EECF244321}">
                <p14:modId xmlns:p14="http://schemas.microsoft.com/office/powerpoint/2010/main" val="562201599"/>
              </p:ext>
            </p:extLst>
          </p:nvPr>
        </p:nvGraphicFramePr>
        <p:xfrm>
          <a:off x="5858826" y="1443540"/>
          <a:ext cx="455613" cy="228600"/>
        </p:xfrm>
        <a:graphic>
          <a:graphicData uri="http://schemas.openxmlformats.org/presentationml/2006/ole">
            <mc:AlternateContent xmlns:mc="http://schemas.openxmlformats.org/markup-compatibility/2006">
              <mc:Choice xmlns:v="urn:schemas-microsoft-com:vml" Requires="v">
                <p:oleObj spid="_x0000_s25655" name="公式" r:id="rId6" imgW="355138" imgH="177569" progId="Equation.3">
                  <p:embed/>
                </p:oleObj>
              </mc:Choice>
              <mc:Fallback>
                <p:oleObj name="公式" r:id="rId6" imgW="355138" imgH="177569" progId="Equation.3">
                  <p:embed/>
                  <p:pic>
                    <p:nvPicPr>
                      <p:cNvPr id="24579" name="Object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58826" y="1443540"/>
                        <a:ext cx="455613"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15"/>
          <p:cNvGraphicFramePr>
            <a:graphicFrameLocks noChangeAspect="1"/>
          </p:cNvGraphicFramePr>
          <p:nvPr>
            <p:extLst>
              <p:ext uri="{D42A27DB-BD31-4B8C-83A1-F6EECF244321}">
                <p14:modId xmlns:p14="http://schemas.microsoft.com/office/powerpoint/2010/main" val="3372563765"/>
              </p:ext>
            </p:extLst>
          </p:nvPr>
        </p:nvGraphicFramePr>
        <p:xfrm>
          <a:off x="1168399" y="2680018"/>
          <a:ext cx="7200900" cy="1584325"/>
        </p:xfrm>
        <a:graphic>
          <a:graphicData uri="http://schemas.openxmlformats.org/presentationml/2006/ole">
            <mc:AlternateContent xmlns:mc="http://schemas.openxmlformats.org/markup-compatibility/2006">
              <mc:Choice xmlns:v="urn:schemas-microsoft-com:vml" Requires="v">
                <p:oleObj spid="_x0000_s25656" name="公式" r:id="rId8" imgW="5041900" imgH="1117600" progId="Equations">
                  <p:embed/>
                </p:oleObj>
              </mc:Choice>
              <mc:Fallback>
                <p:oleObj name="公式" r:id="rId8" imgW="5041900" imgH="1117600" progId="Equations">
                  <p:embed/>
                  <p:pic>
                    <p:nvPicPr>
                      <p:cNvPr id="24580" name="Object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68399" y="2680018"/>
                        <a:ext cx="7200900" cy="1584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16"/>
          <p:cNvGraphicFramePr>
            <a:graphicFrameLocks noChangeAspect="1"/>
          </p:cNvGraphicFramePr>
          <p:nvPr>
            <p:extLst>
              <p:ext uri="{D42A27DB-BD31-4B8C-83A1-F6EECF244321}">
                <p14:modId xmlns:p14="http://schemas.microsoft.com/office/powerpoint/2010/main" val="3315433755"/>
              </p:ext>
            </p:extLst>
          </p:nvPr>
        </p:nvGraphicFramePr>
        <p:xfrm>
          <a:off x="1204911" y="5196525"/>
          <a:ext cx="7451725" cy="938212"/>
        </p:xfrm>
        <a:graphic>
          <a:graphicData uri="http://schemas.openxmlformats.org/presentationml/2006/ole">
            <mc:AlternateContent xmlns:mc="http://schemas.openxmlformats.org/markup-compatibility/2006">
              <mc:Choice xmlns:v="urn:schemas-microsoft-com:vml" Requires="v">
                <p:oleObj spid="_x0000_s25657" name="公式" r:id="rId10" imgW="5410200" imgH="685800" progId="Equation.3">
                  <p:embed/>
                </p:oleObj>
              </mc:Choice>
              <mc:Fallback>
                <p:oleObj name="公式" r:id="rId10" imgW="5410200" imgH="685800" progId="Equation.3">
                  <p:embed/>
                  <p:pic>
                    <p:nvPicPr>
                      <p:cNvPr id="24581" name="Object 1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04911" y="5196525"/>
                        <a:ext cx="7451725" cy="938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Text Box 17"/>
          <p:cNvSpPr txBox="1">
            <a:spLocks noChangeArrowheads="1"/>
          </p:cNvSpPr>
          <p:nvPr/>
        </p:nvSpPr>
        <p:spPr bwMode="auto">
          <a:xfrm>
            <a:off x="519111" y="4829812"/>
            <a:ext cx="2952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开环零点</a:t>
            </a:r>
            <a:r>
              <a:rPr lang="en-US" altLang="zh-CN" dirty="0">
                <a:latin typeface="+mn-ea"/>
                <a:ea typeface="+mn-ea"/>
              </a:rPr>
              <a:t>s=0</a:t>
            </a:r>
            <a:r>
              <a:rPr lang="zh-CN" altLang="en-US" dirty="0">
                <a:latin typeface="+mn-ea"/>
                <a:ea typeface="+mn-ea"/>
              </a:rPr>
              <a:t>的入射角：</a:t>
            </a:r>
          </a:p>
        </p:txBody>
      </p:sp>
      <p:grpSp>
        <p:nvGrpSpPr>
          <p:cNvPr id="11" name="组合 1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D7FF2CB8-FFDB-4A0F-AFBD-C73C877FCF8E}"/>
              </a:ext>
            </a:extLst>
          </p:cNvPr>
          <p:cNvGrpSpPr>
            <a:grpSpLocks noChangeAspect="1"/>
          </p:cNvGrpSpPr>
          <p:nvPr/>
        </p:nvGrpSpPr>
        <p:grpSpPr>
          <a:xfrm>
            <a:off x="9617015" y="3335867"/>
            <a:ext cx="1551048" cy="2798870"/>
            <a:chOff x="4697413" y="823913"/>
            <a:chExt cx="2890838" cy="5216526"/>
          </a:xfrm>
        </p:grpSpPr>
        <p:sp>
          <p:nvSpPr>
            <p:cNvPr id="12" name="ïsľîḑe">
              <a:extLst>
                <a:ext uri="{FF2B5EF4-FFF2-40B4-BE49-F238E27FC236}">
                  <a16:creationId xmlns:a16="http://schemas.microsoft.com/office/drawing/2014/main" id="{9A0294F7-B99D-4726-B542-C807FCE62954}"/>
                </a:ext>
              </a:extLst>
            </p:cNvPr>
            <p:cNvSpPr/>
            <p:nvPr/>
          </p:nvSpPr>
          <p:spPr bwMode="auto">
            <a:xfrm>
              <a:off x="5783263" y="5095876"/>
              <a:ext cx="1804988" cy="944563"/>
            </a:xfrm>
            <a:custGeom>
              <a:avLst/>
              <a:gdLst>
                <a:gd name="T0" fmla="*/ 146 w 291"/>
                <a:gd name="T1" fmla="*/ 0 h 153"/>
                <a:gd name="T2" fmla="*/ 52 w 291"/>
                <a:gd name="T3" fmla="*/ 22 h 153"/>
                <a:gd name="T4" fmla="*/ 52 w 291"/>
                <a:gd name="T5" fmla="*/ 131 h 153"/>
                <a:gd name="T6" fmla="*/ 146 w 291"/>
                <a:gd name="T7" fmla="*/ 153 h 153"/>
                <a:gd name="T8" fmla="*/ 239 w 291"/>
                <a:gd name="T9" fmla="*/ 131 h 153"/>
                <a:gd name="T10" fmla="*/ 239 w 291"/>
                <a:gd name="T11" fmla="*/ 22 h 153"/>
                <a:gd name="T12" fmla="*/ 146 w 291"/>
                <a:gd name="T13" fmla="*/ 0 h 153"/>
              </a:gdLst>
              <a:ahLst/>
              <a:cxnLst>
                <a:cxn ang="0">
                  <a:pos x="T0" y="T1"/>
                </a:cxn>
                <a:cxn ang="0">
                  <a:pos x="T2" y="T3"/>
                </a:cxn>
                <a:cxn ang="0">
                  <a:pos x="T4" y="T5"/>
                </a:cxn>
                <a:cxn ang="0">
                  <a:pos x="T6" y="T7"/>
                </a:cxn>
                <a:cxn ang="0">
                  <a:pos x="T8" y="T9"/>
                </a:cxn>
                <a:cxn ang="0">
                  <a:pos x="T10" y="T11"/>
                </a:cxn>
                <a:cxn ang="0">
                  <a:pos x="T12" y="T13"/>
                </a:cxn>
              </a:cxnLst>
              <a:rect l="0" t="0" r="r" b="b"/>
              <a:pathLst>
                <a:path w="291" h="153">
                  <a:moveTo>
                    <a:pt x="146" y="0"/>
                  </a:moveTo>
                  <a:cubicBezTo>
                    <a:pt x="112" y="0"/>
                    <a:pt x="78" y="7"/>
                    <a:pt x="52" y="22"/>
                  </a:cubicBezTo>
                  <a:cubicBezTo>
                    <a:pt x="0" y="52"/>
                    <a:pt x="0" y="101"/>
                    <a:pt x="52" y="131"/>
                  </a:cubicBezTo>
                  <a:cubicBezTo>
                    <a:pt x="78" y="146"/>
                    <a:pt x="112" y="153"/>
                    <a:pt x="146" y="153"/>
                  </a:cubicBezTo>
                  <a:cubicBezTo>
                    <a:pt x="180" y="153"/>
                    <a:pt x="214" y="146"/>
                    <a:pt x="239" y="131"/>
                  </a:cubicBezTo>
                  <a:cubicBezTo>
                    <a:pt x="291" y="101"/>
                    <a:pt x="291" y="52"/>
                    <a:pt x="239" y="22"/>
                  </a:cubicBezTo>
                  <a:cubicBezTo>
                    <a:pt x="214" y="7"/>
                    <a:pt x="180" y="0"/>
                    <a:pt x="146" y="0"/>
                  </a:cubicBezTo>
                </a:path>
              </a:pathLst>
            </a:custGeom>
            <a:solidFill>
              <a:srgbClr val="ACCF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íşlíḍê">
              <a:extLst>
                <a:ext uri="{FF2B5EF4-FFF2-40B4-BE49-F238E27FC236}">
                  <a16:creationId xmlns:a16="http://schemas.microsoft.com/office/drawing/2014/main" id="{4BD49122-EE97-4300-86EC-750015759B87}"/>
                </a:ext>
              </a:extLst>
            </p:cNvPr>
            <p:cNvSpPr/>
            <p:nvPr/>
          </p:nvSpPr>
          <p:spPr bwMode="auto">
            <a:xfrm>
              <a:off x="4697413" y="4237038"/>
              <a:ext cx="2195513" cy="1266825"/>
            </a:xfrm>
            <a:custGeom>
              <a:avLst/>
              <a:gdLst>
                <a:gd name="T0" fmla="*/ 121 w 1383"/>
                <a:gd name="T1" fmla="*/ 0 h 798"/>
                <a:gd name="T2" fmla="*/ 0 w 1383"/>
                <a:gd name="T3" fmla="*/ 70 h 798"/>
                <a:gd name="T4" fmla="*/ 723 w 1383"/>
                <a:gd name="T5" fmla="*/ 487 h 798"/>
                <a:gd name="T6" fmla="*/ 731 w 1383"/>
                <a:gd name="T7" fmla="*/ 487 h 798"/>
                <a:gd name="T8" fmla="*/ 301 w 1383"/>
                <a:gd name="T9" fmla="*/ 732 h 798"/>
                <a:gd name="T10" fmla="*/ 426 w 1383"/>
                <a:gd name="T11" fmla="*/ 798 h 798"/>
                <a:gd name="T12" fmla="*/ 1383 w 1383"/>
                <a:gd name="T13" fmla="*/ 245 h 798"/>
                <a:gd name="T14" fmla="*/ 1266 w 1383"/>
                <a:gd name="T15" fmla="*/ 175 h 798"/>
                <a:gd name="T16" fmla="*/ 844 w 1383"/>
                <a:gd name="T17" fmla="*/ 417 h 798"/>
                <a:gd name="T18" fmla="*/ 844 w 1383"/>
                <a:gd name="T19" fmla="*/ 417 h 798"/>
                <a:gd name="T20" fmla="*/ 121 w 1383"/>
                <a:gd name="T21"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3" h="798">
                  <a:moveTo>
                    <a:pt x="121" y="0"/>
                  </a:moveTo>
                  <a:lnTo>
                    <a:pt x="0" y="70"/>
                  </a:lnTo>
                  <a:lnTo>
                    <a:pt x="723" y="487"/>
                  </a:lnTo>
                  <a:lnTo>
                    <a:pt x="731" y="487"/>
                  </a:lnTo>
                  <a:lnTo>
                    <a:pt x="301" y="732"/>
                  </a:lnTo>
                  <a:lnTo>
                    <a:pt x="426" y="798"/>
                  </a:lnTo>
                  <a:lnTo>
                    <a:pt x="1383" y="245"/>
                  </a:lnTo>
                  <a:lnTo>
                    <a:pt x="1266" y="175"/>
                  </a:lnTo>
                  <a:lnTo>
                    <a:pt x="844" y="417"/>
                  </a:lnTo>
                  <a:lnTo>
                    <a:pt x="844" y="417"/>
                  </a:lnTo>
                  <a:lnTo>
                    <a:pt x="121" y="0"/>
                  </a:lnTo>
                  <a:close/>
                </a:path>
              </a:pathLst>
            </a:custGeom>
            <a:solidFill>
              <a:srgbClr val="ACCF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íS1îďè">
              <a:extLst>
                <a:ext uri="{FF2B5EF4-FFF2-40B4-BE49-F238E27FC236}">
                  <a16:creationId xmlns:a16="http://schemas.microsoft.com/office/drawing/2014/main" id="{6D9149FB-5B68-4EDC-B001-6CD10A24ACA4}"/>
                </a:ext>
              </a:extLst>
            </p:cNvPr>
            <p:cNvSpPr/>
            <p:nvPr/>
          </p:nvSpPr>
          <p:spPr bwMode="auto">
            <a:xfrm>
              <a:off x="4697413" y="4237038"/>
              <a:ext cx="2195513" cy="1266825"/>
            </a:xfrm>
            <a:custGeom>
              <a:avLst/>
              <a:gdLst>
                <a:gd name="T0" fmla="*/ 121 w 1383"/>
                <a:gd name="T1" fmla="*/ 0 h 798"/>
                <a:gd name="T2" fmla="*/ 0 w 1383"/>
                <a:gd name="T3" fmla="*/ 70 h 798"/>
                <a:gd name="T4" fmla="*/ 723 w 1383"/>
                <a:gd name="T5" fmla="*/ 487 h 798"/>
                <a:gd name="T6" fmla="*/ 731 w 1383"/>
                <a:gd name="T7" fmla="*/ 487 h 798"/>
                <a:gd name="T8" fmla="*/ 301 w 1383"/>
                <a:gd name="T9" fmla="*/ 732 h 798"/>
                <a:gd name="T10" fmla="*/ 426 w 1383"/>
                <a:gd name="T11" fmla="*/ 798 h 798"/>
                <a:gd name="T12" fmla="*/ 1383 w 1383"/>
                <a:gd name="T13" fmla="*/ 245 h 798"/>
                <a:gd name="T14" fmla="*/ 1266 w 1383"/>
                <a:gd name="T15" fmla="*/ 175 h 798"/>
                <a:gd name="T16" fmla="*/ 844 w 1383"/>
                <a:gd name="T17" fmla="*/ 417 h 798"/>
                <a:gd name="T18" fmla="*/ 844 w 1383"/>
                <a:gd name="T19" fmla="*/ 417 h 798"/>
                <a:gd name="T20" fmla="*/ 121 w 1383"/>
                <a:gd name="T21"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3" h="798">
                  <a:moveTo>
                    <a:pt x="121" y="0"/>
                  </a:moveTo>
                  <a:lnTo>
                    <a:pt x="0" y="70"/>
                  </a:lnTo>
                  <a:lnTo>
                    <a:pt x="723" y="487"/>
                  </a:lnTo>
                  <a:lnTo>
                    <a:pt x="731" y="487"/>
                  </a:lnTo>
                  <a:lnTo>
                    <a:pt x="301" y="732"/>
                  </a:lnTo>
                  <a:lnTo>
                    <a:pt x="426" y="798"/>
                  </a:lnTo>
                  <a:lnTo>
                    <a:pt x="1383" y="245"/>
                  </a:lnTo>
                  <a:lnTo>
                    <a:pt x="1266" y="175"/>
                  </a:lnTo>
                  <a:lnTo>
                    <a:pt x="844" y="417"/>
                  </a:lnTo>
                  <a:lnTo>
                    <a:pt x="844" y="417"/>
                  </a:lnTo>
                  <a:lnTo>
                    <a:pt x="1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ïşḷíḑè">
              <a:extLst>
                <a:ext uri="{FF2B5EF4-FFF2-40B4-BE49-F238E27FC236}">
                  <a16:creationId xmlns:a16="http://schemas.microsoft.com/office/drawing/2014/main" id="{6ABA417A-2C12-4F69-9A50-76B75727AAB4}"/>
                </a:ext>
              </a:extLst>
            </p:cNvPr>
            <p:cNvSpPr/>
            <p:nvPr/>
          </p:nvSpPr>
          <p:spPr bwMode="auto">
            <a:xfrm>
              <a:off x="5572126" y="4298951"/>
              <a:ext cx="757238" cy="414338"/>
            </a:xfrm>
            <a:custGeom>
              <a:avLst/>
              <a:gdLst>
                <a:gd name="T0" fmla="*/ 477 w 477"/>
                <a:gd name="T1" fmla="*/ 4 h 261"/>
                <a:gd name="T2" fmla="*/ 437 w 477"/>
                <a:gd name="T3" fmla="*/ 0 h 261"/>
                <a:gd name="T4" fmla="*/ 0 w 477"/>
                <a:gd name="T5" fmla="*/ 249 h 261"/>
                <a:gd name="T6" fmla="*/ 23 w 477"/>
                <a:gd name="T7" fmla="*/ 261 h 261"/>
                <a:gd name="T8" fmla="*/ 477 w 477"/>
                <a:gd name="T9" fmla="*/ 4 h 261"/>
              </a:gdLst>
              <a:ahLst/>
              <a:cxnLst>
                <a:cxn ang="0">
                  <a:pos x="T0" y="T1"/>
                </a:cxn>
                <a:cxn ang="0">
                  <a:pos x="T2" y="T3"/>
                </a:cxn>
                <a:cxn ang="0">
                  <a:pos x="T4" y="T5"/>
                </a:cxn>
                <a:cxn ang="0">
                  <a:pos x="T6" y="T7"/>
                </a:cxn>
                <a:cxn ang="0">
                  <a:pos x="T8" y="T9"/>
                </a:cxn>
              </a:cxnLst>
              <a:rect l="0" t="0" r="r" b="b"/>
              <a:pathLst>
                <a:path w="477" h="261">
                  <a:moveTo>
                    <a:pt x="477" y="4"/>
                  </a:moveTo>
                  <a:lnTo>
                    <a:pt x="437" y="0"/>
                  </a:lnTo>
                  <a:lnTo>
                    <a:pt x="0" y="249"/>
                  </a:lnTo>
                  <a:lnTo>
                    <a:pt x="23" y="261"/>
                  </a:lnTo>
                  <a:lnTo>
                    <a:pt x="477" y="4"/>
                  </a:lnTo>
                  <a:close/>
                </a:path>
              </a:pathLst>
            </a:custGeom>
            <a:solidFill>
              <a:srgbClr val="2441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ï$1iďe">
              <a:extLst>
                <a:ext uri="{FF2B5EF4-FFF2-40B4-BE49-F238E27FC236}">
                  <a16:creationId xmlns:a16="http://schemas.microsoft.com/office/drawing/2014/main" id="{E1FD8545-D804-4261-A751-690357F97F3A}"/>
                </a:ext>
              </a:extLst>
            </p:cNvPr>
            <p:cNvSpPr/>
            <p:nvPr/>
          </p:nvSpPr>
          <p:spPr bwMode="auto">
            <a:xfrm>
              <a:off x="4778376" y="1854201"/>
              <a:ext cx="619125" cy="2500313"/>
            </a:xfrm>
            <a:custGeom>
              <a:avLst/>
              <a:gdLst>
                <a:gd name="T0" fmla="*/ 390 w 390"/>
                <a:gd name="T1" fmla="*/ 24 h 1575"/>
                <a:gd name="T2" fmla="*/ 43 w 390"/>
                <a:gd name="T3" fmla="*/ 1575 h 1575"/>
                <a:gd name="T4" fmla="*/ 0 w 390"/>
                <a:gd name="T5" fmla="*/ 1552 h 1575"/>
                <a:gd name="T6" fmla="*/ 347 w 390"/>
                <a:gd name="T7" fmla="*/ 0 h 1575"/>
                <a:gd name="T8" fmla="*/ 390 w 390"/>
                <a:gd name="T9" fmla="*/ 24 h 1575"/>
              </a:gdLst>
              <a:ahLst/>
              <a:cxnLst>
                <a:cxn ang="0">
                  <a:pos x="T0" y="T1"/>
                </a:cxn>
                <a:cxn ang="0">
                  <a:pos x="T2" y="T3"/>
                </a:cxn>
                <a:cxn ang="0">
                  <a:pos x="T4" y="T5"/>
                </a:cxn>
                <a:cxn ang="0">
                  <a:pos x="T6" y="T7"/>
                </a:cxn>
                <a:cxn ang="0">
                  <a:pos x="T8" y="T9"/>
                </a:cxn>
              </a:cxnLst>
              <a:rect l="0" t="0" r="r" b="b"/>
              <a:pathLst>
                <a:path w="390" h="1575">
                  <a:moveTo>
                    <a:pt x="390" y="24"/>
                  </a:moveTo>
                  <a:lnTo>
                    <a:pt x="43" y="1575"/>
                  </a:lnTo>
                  <a:lnTo>
                    <a:pt x="0" y="1552"/>
                  </a:lnTo>
                  <a:lnTo>
                    <a:pt x="347" y="0"/>
                  </a:lnTo>
                  <a:lnTo>
                    <a:pt x="390" y="24"/>
                  </a:lnTo>
                  <a:close/>
                </a:path>
              </a:pathLst>
            </a:custGeom>
            <a:solidFill>
              <a:srgbClr val="2441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íšľîḓe">
              <a:extLst>
                <a:ext uri="{FF2B5EF4-FFF2-40B4-BE49-F238E27FC236}">
                  <a16:creationId xmlns:a16="http://schemas.microsoft.com/office/drawing/2014/main" id="{8E99A1A1-2C28-4C83-988B-AFE6F4D7E157}"/>
                </a:ext>
              </a:extLst>
            </p:cNvPr>
            <p:cNvSpPr/>
            <p:nvPr/>
          </p:nvSpPr>
          <p:spPr bwMode="auto">
            <a:xfrm>
              <a:off x="4846638" y="1854201"/>
              <a:ext cx="625475" cy="2500313"/>
            </a:xfrm>
            <a:custGeom>
              <a:avLst/>
              <a:gdLst>
                <a:gd name="T0" fmla="*/ 0 w 394"/>
                <a:gd name="T1" fmla="*/ 1575 h 1575"/>
                <a:gd name="T2" fmla="*/ 43 w 394"/>
                <a:gd name="T3" fmla="*/ 1552 h 1575"/>
                <a:gd name="T4" fmla="*/ 394 w 394"/>
                <a:gd name="T5" fmla="*/ 0 h 1575"/>
                <a:gd name="T6" fmla="*/ 347 w 394"/>
                <a:gd name="T7" fmla="*/ 24 h 1575"/>
                <a:gd name="T8" fmla="*/ 0 w 394"/>
                <a:gd name="T9" fmla="*/ 1575 h 1575"/>
              </a:gdLst>
              <a:ahLst/>
              <a:cxnLst>
                <a:cxn ang="0">
                  <a:pos x="T0" y="T1"/>
                </a:cxn>
                <a:cxn ang="0">
                  <a:pos x="T2" y="T3"/>
                </a:cxn>
                <a:cxn ang="0">
                  <a:pos x="T4" y="T5"/>
                </a:cxn>
                <a:cxn ang="0">
                  <a:pos x="T6" y="T7"/>
                </a:cxn>
                <a:cxn ang="0">
                  <a:pos x="T8" y="T9"/>
                </a:cxn>
              </a:cxnLst>
              <a:rect l="0" t="0" r="r" b="b"/>
              <a:pathLst>
                <a:path w="394" h="1575">
                  <a:moveTo>
                    <a:pt x="0" y="1575"/>
                  </a:moveTo>
                  <a:lnTo>
                    <a:pt x="43" y="1552"/>
                  </a:lnTo>
                  <a:lnTo>
                    <a:pt x="394" y="0"/>
                  </a:lnTo>
                  <a:lnTo>
                    <a:pt x="347" y="24"/>
                  </a:lnTo>
                  <a:lnTo>
                    <a:pt x="0" y="1575"/>
                  </a:lnTo>
                  <a:close/>
                </a:path>
              </a:pathLst>
            </a:custGeom>
            <a:solidFill>
              <a:srgbClr val="3C56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íṡlïḋe">
              <a:extLst>
                <a:ext uri="{FF2B5EF4-FFF2-40B4-BE49-F238E27FC236}">
                  <a16:creationId xmlns:a16="http://schemas.microsoft.com/office/drawing/2014/main" id="{EE25194C-391C-4020-962A-64887303671C}"/>
                </a:ext>
              </a:extLst>
            </p:cNvPr>
            <p:cNvSpPr/>
            <p:nvPr/>
          </p:nvSpPr>
          <p:spPr bwMode="auto">
            <a:xfrm>
              <a:off x="5472113" y="3206751"/>
              <a:ext cx="68263" cy="2105025"/>
            </a:xfrm>
            <a:custGeom>
              <a:avLst/>
              <a:gdLst>
                <a:gd name="T0" fmla="*/ 43 w 43"/>
                <a:gd name="T1" fmla="*/ 23 h 1326"/>
                <a:gd name="T2" fmla="*/ 43 w 43"/>
                <a:gd name="T3" fmla="*/ 1326 h 1326"/>
                <a:gd name="T4" fmla="*/ 0 w 43"/>
                <a:gd name="T5" fmla="*/ 1303 h 1326"/>
                <a:gd name="T6" fmla="*/ 0 w 43"/>
                <a:gd name="T7" fmla="*/ 0 h 1326"/>
                <a:gd name="T8" fmla="*/ 43 w 43"/>
                <a:gd name="T9" fmla="*/ 23 h 1326"/>
              </a:gdLst>
              <a:ahLst/>
              <a:cxnLst>
                <a:cxn ang="0">
                  <a:pos x="T0" y="T1"/>
                </a:cxn>
                <a:cxn ang="0">
                  <a:pos x="T2" y="T3"/>
                </a:cxn>
                <a:cxn ang="0">
                  <a:pos x="T4" y="T5"/>
                </a:cxn>
                <a:cxn ang="0">
                  <a:pos x="T6" y="T7"/>
                </a:cxn>
                <a:cxn ang="0">
                  <a:pos x="T8" y="T9"/>
                </a:cxn>
              </a:cxnLst>
              <a:rect l="0" t="0" r="r" b="b"/>
              <a:pathLst>
                <a:path w="43" h="1326">
                  <a:moveTo>
                    <a:pt x="43" y="23"/>
                  </a:moveTo>
                  <a:lnTo>
                    <a:pt x="43" y="1326"/>
                  </a:lnTo>
                  <a:lnTo>
                    <a:pt x="0" y="1303"/>
                  </a:lnTo>
                  <a:lnTo>
                    <a:pt x="0" y="0"/>
                  </a:lnTo>
                  <a:lnTo>
                    <a:pt x="43" y="23"/>
                  </a:lnTo>
                  <a:close/>
                </a:path>
              </a:pathLst>
            </a:custGeom>
            <a:solidFill>
              <a:srgbClr val="2441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ïS1ïḍê">
              <a:extLst>
                <a:ext uri="{FF2B5EF4-FFF2-40B4-BE49-F238E27FC236}">
                  <a16:creationId xmlns:a16="http://schemas.microsoft.com/office/drawing/2014/main" id="{881F4B34-B166-4544-AAC6-2016CBAE7DF0}"/>
                </a:ext>
              </a:extLst>
            </p:cNvPr>
            <p:cNvSpPr/>
            <p:nvPr/>
          </p:nvSpPr>
          <p:spPr bwMode="auto">
            <a:xfrm>
              <a:off x="5540376" y="3206751"/>
              <a:ext cx="68263" cy="2105025"/>
            </a:xfrm>
            <a:custGeom>
              <a:avLst/>
              <a:gdLst>
                <a:gd name="T0" fmla="*/ 0 w 43"/>
                <a:gd name="T1" fmla="*/ 1326 h 1326"/>
                <a:gd name="T2" fmla="*/ 43 w 43"/>
                <a:gd name="T3" fmla="*/ 1303 h 1326"/>
                <a:gd name="T4" fmla="*/ 43 w 43"/>
                <a:gd name="T5" fmla="*/ 0 h 1326"/>
                <a:gd name="T6" fmla="*/ 0 w 43"/>
                <a:gd name="T7" fmla="*/ 23 h 1326"/>
                <a:gd name="T8" fmla="*/ 0 w 43"/>
                <a:gd name="T9" fmla="*/ 1326 h 1326"/>
              </a:gdLst>
              <a:ahLst/>
              <a:cxnLst>
                <a:cxn ang="0">
                  <a:pos x="T0" y="T1"/>
                </a:cxn>
                <a:cxn ang="0">
                  <a:pos x="T2" y="T3"/>
                </a:cxn>
                <a:cxn ang="0">
                  <a:pos x="T4" y="T5"/>
                </a:cxn>
                <a:cxn ang="0">
                  <a:pos x="T6" y="T7"/>
                </a:cxn>
                <a:cxn ang="0">
                  <a:pos x="T8" y="T9"/>
                </a:cxn>
              </a:cxnLst>
              <a:rect l="0" t="0" r="r" b="b"/>
              <a:pathLst>
                <a:path w="43" h="1326">
                  <a:moveTo>
                    <a:pt x="0" y="1326"/>
                  </a:moveTo>
                  <a:lnTo>
                    <a:pt x="43" y="1303"/>
                  </a:lnTo>
                  <a:lnTo>
                    <a:pt x="43" y="0"/>
                  </a:lnTo>
                  <a:lnTo>
                    <a:pt x="0" y="23"/>
                  </a:lnTo>
                  <a:lnTo>
                    <a:pt x="0" y="1326"/>
                  </a:lnTo>
                  <a:close/>
                </a:path>
              </a:pathLst>
            </a:custGeom>
            <a:solidFill>
              <a:srgbClr val="3C56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ïšļiďe">
              <a:extLst>
                <a:ext uri="{FF2B5EF4-FFF2-40B4-BE49-F238E27FC236}">
                  <a16:creationId xmlns:a16="http://schemas.microsoft.com/office/drawing/2014/main" id="{203AA03E-D2FA-459D-B881-E9FC5A487555}"/>
                </a:ext>
              </a:extLst>
            </p:cNvPr>
            <p:cNvSpPr/>
            <p:nvPr/>
          </p:nvSpPr>
          <p:spPr bwMode="auto">
            <a:xfrm>
              <a:off x="5956301" y="2928938"/>
              <a:ext cx="484188" cy="1865313"/>
            </a:xfrm>
            <a:custGeom>
              <a:avLst/>
              <a:gdLst>
                <a:gd name="T0" fmla="*/ 43 w 305"/>
                <a:gd name="T1" fmla="*/ 23 h 1175"/>
                <a:gd name="T2" fmla="*/ 305 w 305"/>
                <a:gd name="T3" fmla="*/ 1175 h 1175"/>
                <a:gd name="T4" fmla="*/ 262 w 305"/>
                <a:gd name="T5" fmla="*/ 1151 h 1175"/>
                <a:gd name="T6" fmla="*/ 0 w 305"/>
                <a:gd name="T7" fmla="*/ 0 h 1175"/>
                <a:gd name="T8" fmla="*/ 43 w 305"/>
                <a:gd name="T9" fmla="*/ 23 h 1175"/>
              </a:gdLst>
              <a:ahLst/>
              <a:cxnLst>
                <a:cxn ang="0">
                  <a:pos x="T0" y="T1"/>
                </a:cxn>
                <a:cxn ang="0">
                  <a:pos x="T2" y="T3"/>
                </a:cxn>
                <a:cxn ang="0">
                  <a:pos x="T4" y="T5"/>
                </a:cxn>
                <a:cxn ang="0">
                  <a:pos x="T6" y="T7"/>
                </a:cxn>
                <a:cxn ang="0">
                  <a:pos x="T8" y="T9"/>
                </a:cxn>
              </a:cxnLst>
              <a:rect l="0" t="0" r="r" b="b"/>
              <a:pathLst>
                <a:path w="305" h="1175">
                  <a:moveTo>
                    <a:pt x="43" y="23"/>
                  </a:moveTo>
                  <a:lnTo>
                    <a:pt x="305" y="1175"/>
                  </a:lnTo>
                  <a:lnTo>
                    <a:pt x="262" y="1151"/>
                  </a:lnTo>
                  <a:lnTo>
                    <a:pt x="0" y="0"/>
                  </a:lnTo>
                  <a:lnTo>
                    <a:pt x="43" y="23"/>
                  </a:lnTo>
                  <a:close/>
                </a:path>
              </a:pathLst>
            </a:custGeom>
            <a:solidFill>
              <a:srgbClr val="2441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ïṣľïḑè">
              <a:extLst>
                <a:ext uri="{FF2B5EF4-FFF2-40B4-BE49-F238E27FC236}">
                  <a16:creationId xmlns:a16="http://schemas.microsoft.com/office/drawing/2014/main" id="{B93C6570-62DC-49B5-99F2-29C51E4EE0E7}"/>
                </a:ext>
              </a:extLst>
            </p:cNvPr>
            <p:cNvSpPr/>
            <p:nvPr/>
          </p:nvSpPr>
          <p:spPr bwMode="auto">
            <a:xfrm>
              <a:off x="6024563" y="2928938"/>
              <a:ext cx="484188" cy="1865313"/>
            </a:xfrm>
            <a:custGeom>
              <a:avLst/>
              <a:gdLst>
                <a:gd name="T0" fmla="*/ 262 w 305"/>
                <a:gd name="T1" fmla="*/ 1175 h 1175"/>
                <a:gd name="T2" fmla="*/ 305 w 305"/>
                <a:gd name="T3" fmla="*/ 1151 h 1175"/>
                <a:gd name="T4" fmla="*/ 43 w 305"/>
                <a:gd name="T5" fmla="*/ 0 h 1175"/>
                <a:gd name="T6" fmla="*/ 0 w 305"/>
                <a:gd name="T7" fmla="*/ 23 h 1175"/>
                <a:gd name="T8" fmla="*/ 262 w 305"/>
                <a:gd name="T9" fmla="*/ 1175 h 1175"/>
              </a:gdLst>
              <a:ahLst/>
              <a:cxnLst>
                <a:cxn ang="0">
                  <a:pos x="T0" y="T1"/>
                </a:cxn>
                <a:cxn ang="0">
                  <a:pos x="T2" y="T3"/>
                </a:cxn>
                <a:cxn ang="0">
                  <a:pos x="T4" y="T5"/>
                </a:cxn>
                <a:cxn ang="0">
                  <a:pos x="T6" y="T7"/>
                </a:cxn>
                <a:cxn ang="0">
                  <a:pos x="T8" y="T9"/>
                </a:cxn>
              </a:cxnLst>
              <a:rect l="0" t="0" r="r" b="b"/>
              <a:pathLst>
                <a:path w="305" h="1175">
                  <a:moveTo>
                    <a:pt x="262" y="1175"/>
                  </a:moveTo>
                  <a:lnTo>
                    <a:pt x="305" y="1151"/>
                  </a:lnTo>
                  <a:lnTo>
                    <a:pt x="43" y="0"/>
                  </a:lnTo>
                  <a:lnTo>
                    <a:pt x="0" y="23"/>
                  </a:lnTo>
                  <a:lnTo>
                    <a:pt x="262" y="1175"/>
                  </a:lnTo>
                  <a:close/>
                </a:path>
              </a:pathLst>
            </a:custGeom>
            <a:solidFill>
              <a:srgbClr val="3C56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i$1iďé">
              <a:extLst>
                <a:ext uri="{FF2B5EF4-FFF2-40B4-BE49-F238E27FC236}">
                  <a16:creationId xmlns:a16="http://schemas.microsoft.com/office/drawing/2014/main" id="{8B53A7A0-744B-4CF6-8414-1FBAE73806FA}"/>
                </a:ext>
              </a:extLst>
            </p:cNvPr>
            <p:cNvSpPr/>
            <p:nvPr/>
          </p:nvSpPr>
          <p:spPr bwMode="auto">
            <a:xfrm>
              <a:off x="5584826" y="4281488"/>
              <a:ext cx="787400" cy="530225"/>
            </a:xfrm>
            <a:custGeom>
              <a:avLst/>
              <a:gdLst>
                <a:gd name="T0" fmla="*/ 0 w 496"/>
                <a:gd name="T1" fmla="*/ 334 h 334"/>
                <a:gd name="T2" fmla="*/ 496 w 496"/>
                <a:gd name="T3" fmla="*/ 46 h 334"/>
                <a:gd name="T4" fmla="*/ 496 w 496"/>
                <a:gd name="T5" fmla="*/ 0 h 334"/>
                <a:gd name="T6" fmla="*/ 0 w 496"/>
                <a:gd name="T7" fmla="*/ 284 h 334"/>
                <a:gd name="T8" fmla="*/ 0 w 496"/>
                <a:gd name="T9" fmla="*/ 334 h 334"/>
              </a:gdLst>
              <a:ahLst/>
              <a:cxnLst>
                <a:cxn ang="0">
                  <a:pos x="T0" y="T1"/>
                </a:cxn>
                <a:cxn ang="0">
                  <a:pos x="T2" y="T3"/>
                </a:cxn>
                <a:cxn ang="0">
                  <a:pos x="T4" y="T5"/>
                </a:cxn>
                <a:cxn ang="0">
                  <a:pos x="T6" y="T7"/>
                </a:cxn>
                <a:cxn ang="0">
                  <a:pos x="T8" y="T9"/>
                </a:cxn>
              </a:cxnLst>
              <a:rect l="0" t="0" r="r" b="b"/>
              <a:pathLst>
                <a:path w="496" h="334">
                  <a:moveTo>
                    <a:pt x="0" y="334"/>
                  </a:moveTo>
                  <a:lnTo>
                    <a:pt x="496" y="46"/>
                  </a:lnTo>
                  <a:lnTo>
                    <a:pt x="496" y="0"/>
                  </a:lnTo>
                  <a:lnTo>
                    <a:pt x="0" y="284"/>
                  </a:lnTo>
                  <a:lnTo>
                    <a:pt x="0" y="334"/>
                  </a:lnTo>
                  <a:close/>
                </a:path>
              </a:pathLst>
            </a:custGeom>
            <a:solidFill>
              <a:srgbClr val="3C56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îṣlidè">
              <a:extLst>
                <a:ext uri="{FF2B5EF4-FFF2-40B4-BE49-F238E27FC236}">
                  <a16:creationId xmlns:a16="http://schemas.microsoft.com/office/drawing/2014/main" id="{87756526-B2A5-428F-9D8C-77CA5C0A963D}"/>
                </a:ext>
              </a:extLst>
            </p:cNvPr>
            <p:cNvSpPr/>
            <p:nvPr/>
          </p:nvSpPr>
          <p:spPr bwMode="auto">
            <a:xfrm>
              <a:off x="4914901" y="860426"/>
              <a:ext cx="1525588" cy="2705100"/>
            </a:xfrm>
            <a:custGeom>
              <a:avLst/>
              <a:gdLst>
                <a:gd name="T0" fmla="*/ 0 w 961"/>
                <a:gd name="T1" fmla="*/ 475 h 1704"/>
                <a:gd name="T2" fmla="*/ 828 w 961"/>
                <a:gd name="T3" fmla="*/ 0 h 1704"/>
                <a:gd name="T4" fmla="*/ 961 w 961"/>
                <a:gd name="T5" fmla="*/ 1225 h 1704"/>
                <a:gd name="T6" fmla="*/ 133 w 961"/>
                <a:gd name="T7" fmla="*/ 1704 h 1704"/>
                <a:gd name="T8" fmla="*/ 0 w 961"/>
                <a:gd name="T9" fmla="*/ 475 h 1704"/>
              </a:gdLst>
              <a:ahLst/>
              <a:cxnLst>
                <a:cxn ang="0">
                  <a:pos x="T0" y="T1"/>
                </a:cxn>
                <a:cxn ang="0">
                  <a:pos x="T2" y="T3"/>
                </a:cxn>
                <a:cxn ang="0">
                  <a:pos x="T4" y="T5"/>
                </a:cxn>
                <a:cxn ang="0">
                  <a:pos x="T6" y="T7"/>
                </a:cxn>
                <a:cxn ang="0">
                  <a:pos x="T8" y="T9"/>
                </a:cxn>
              </a:cxnLst>
              <a:rect l="0" t="0" r="r" b="b"/>
              <a:pathLst>
                <a:path w="961" h="1704">
                  <a:moveTo>
                    <a:pt x="0" y="475"/>
                  </a:moveTo>
                  <a:lnTo>
                    <a:pt x="828" y="0"/>
                  </a:lnTo>
                  <a:lnTo>
                    <a:pt x="961" y="1225"/>
                  </a:lnTo>
                  <a:lnTo>
                    <a:pt x="133" y="1704"/>
                  </a:lnTo>
                  <a:lnTo>
                    <a:pt x="0" y="475"/>
                  </a:lnTo>
                  <a:close/>
                </a:path>
              </a:pathLst>
            </a:custGeom>
            <a:solidFill>
              <a:srgbClr val="ADD4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ïsḷîḑé">
              <a:extLst>
                <a:ext uri="{FF2B5EF4-FFF2-40B4-BE49-F238E27FC236}">
                  <a16:creationId xmlns:a16="http://schemas.microsoft.com/office/drawing/2014/main" id="{5924E82F-2ADC-4160-8D79-3DAB17130A92}"/>
                </a:ext>
              </a:extLst>
            </p:cNvPr>
            <p:cNvSpPr/>
            <p:nvPr/>
          </p:nvSpPr>
          <p:spPr bwMode="auto">
            <a:xfrm>
              <a:off x="4989513" y="977901"/>
              <a:ext cx="1382713" cy="2463800"/>
            </a:xfrm>
            <a:custGeom>
              <a:avLst/>
              <a:gdLst>
                <a:gd name="T0" fmla="*/ 0 w 871"/>
                <a:gd name="T1" fmla="*/ 428 h 1552"/>
                <a:gd name="T2" fmla="*/ 738 w 871"/>
                <a:gd name="T3" fmla="*/ 0 h 1552"/>
                <a:gd name="T4" fmla="*/ 871 w 871"/>
                <a:gd name="T5" fmla="*/ 1128 h 1552"/>
                <a:gd name="T6" fmla="*/ 129 w 871"/>
                <a:gd name="T7" fmla="*/ 1552 h 1552"/>
                <a:gd name="T8" fmla="*/ 0 w 871"/>
                <a:gd name="T9" fmla="*/ 428 h 1552"/>
              </a:gdLst>
              <a:ahLst/>
              <a:cxnLst>
                <a:cxn ang="0">
                  <a:pos x="T0" y="T1"/>
                </a:cxn>
                <a:cxn ang="0">
                  <a:pos x="T2" y="T3"/>
                </a:cxn>
                <a:cxn ang="0">
                  <a:pos x="T4" y="T5"/>
                </a:cxn>
                <a:cxn ang="0">
                  <a:pos x="T6" y="T7"/>
                </a:cxn>
                <a:cxn ang="0">
                  <a:pos x="T8" y="T9"/>
                </a:cxn>
              </a:cxnLst>
              <a:rect l="0" t="0" r="r" b="b"/>
              <a:pathLst>
                <a:path w="871" h="1552">
                  <a:moveTo>
                    <a:pt x="0" y="428"/>
                  </a:moveTo>
                  <a:lnTo>
                    <a:pt x="738" y="0"/>
                  </a:lnTo>
                  <a:lnTo>
                    <a:pt x="871" y="1128"/>
                  </a:lnTo>
                  <a:lnTo>
                    <a:pt x="129" y="1552"/>
                  </a:lnTo>
                  <a:lnTo>
                    <a:pt x="0" y="428"/>
                  </a:lnTo>
                  <a:close/>
                </a:path>
              </a:pathLst>
            </a:custGeom>
            <a:solidFill>
              <a:srgbClr val="FBF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íSḻiḍe">
              <a:extLst>
                <a:ext uri="{FF2B5EF4-FFF2-40B4-BE49-F238E27FC236}">
                  <a16:creationId xmlns:a16="http://schemas.microsoft.com/office/drawing/2014/main" id="{482AC4D1-6C6C-42BB-B5BA-0F2C04E4A82A}"/>
                </a:ext>
              </a:extLst>
            </p:cNvPr>
            <p:cNvSpPr/>
            <p:nvPr/>
          </p:nvSpPr>
          <p:spPr bwMode="auto">
            <a:xfrm>
              <a:off x="4846638" y="1576388"/>
              <a:ext cx="279400" cy="1989138"/>
            </a:xfrm>
            <a:custGeom>
              <a:avLst/>
              <a:gdLst>
                <a:gd name="T0" fmla="*/ 176 w 176"/>
                <a:gd name="T1" fmla="*/ 1253 h 1253"/>
                <a:gd name="T2" fmla="*/ 133 w 176"/>
                <a:gd name="T3" fmla="*/ 1225 h 1253"/>
                <a:gd name="T4" fmla="*/ 0 w 176"/>
                <a:gd name="T5" fmla="*/ 0 h 1253"/>
                <a:gd name="T6" fmla="*/ 43 w 176"/>
                <a:gd name="T7" fmla="*/ 24 h 1253"/>
                <a:gd name="T8" fmla="*/ 176 w 176"/>
                <a:gd name="T9" fmla="*/ 1253 h 1253"/>
              </a:gdLst>
              <a:ahLst/>
              <a:cxnLst>
                <a:cxn ang="0">
                  <a:pos x="T0" y="T1"/>
                </a:cxn>
                <a:cxn ang="0">
                  <a:pos x="T2" y="T3"/>
                </a:cxn>
                <a:cxn ang="0">
                  <a:pos x="T4" y="T5"/>
                </a:cxn>
                <a:cxn ang="0">
                  <a:pos x="T6" y="T7"/>
                </a:cxn>
                <a:cxn ang="0">
                  <a:pos x="T8" y="T9"/>
                </a:cxn>
              </a:cxnLst>
              <a:rect l="0" t="0" r="r" b="b"/>
              <a:pathLst>
                <a:path w="176" h="1253">
                  <a:moveTo>
                    <a:pt x="176" y="1253"/>
                  </a:moveTo>
                  <a:lnTo>
                    <a:pt x="133" y="1225"/>
                  </a:lnTo>
                  <a:lnTo>
                    <a:pt x="0" y="0"/>
                  </a:lnTo>
                  <a:lnTo>
                    <a:pt x="43" y="24"/>
                  </a:lnTo>
                  <a:lnTo>
                    <a:pt x="176" y="1253"/>
                  </a:lnTo>
                  <a:close/>
                </a:path>
              </a:pathLst>
            </a:custGeom>
            <a:solidFill>
              <a:srgbClr val="8FBA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íśḻiďe">
              <a:extLst>
                <a:ext uri="{FF2B5EF4-FFF2-40B4-BE49-F238E27FC236}">
                  <a16:creationId xmlns:a16="http://schemas.microsoft.com/office/drawing/2014/main" id="{4A830E25-ED6C-4F44-A495-8E89CC43A955}"/>
                </a:ext>
              </a:extLst>
            </p:cNvPr>
            <p:cNvSpPr/>
            <p:nvPr/>
          </p:nvSpPr>
          <p:spPr bwMode="auto">
            <a:xfrm>
              <a:off x="4846638" y="823913"/>
              <a:ext cx="1382713" cy="790575"/>
            </a:xfrm>
            <a:custGeom>
              <a:avLst/>
              <a:gdLst>
                <a:gd name="T0" fmla="*/ 871 w 871"/>
                <a:gd name="T1" fmla="*/ 23 h 498"/>
                <a:gd name="T2" fmla="*/ 828 w 871"/>
                <a:gd name="T3" fmla="*/ 0 h 498"/>
                <a:gd name="T4" fmla="*/ 0 w 871"/>
                <a:gd name="T5" fmla="*/ 474 h 498"/>
                <a:gd name="T6" fmla="*/ 43 w 871"/>
                <a:gd name="T7" fmla="*/ 498 h 498"/>
                <a:gd name="T8" fmla="*/ 871 w 871"/>
                <a:gd name="T9" fmla="*/ 23 h 498"/>
              </a:gdLst>
              <a:ahLst/>
              <a:cxnLst>
                <a:cxn ang="0">
                  <a:pos x="T0" y="T1"/>
                </a:cxn>
                <a:cxn ang="0">
                  <a:pos x="T2" y="T3"/>
                </a:cxn>
                <a:cxn ang="0">
                  <a:pos x="T4" y="T5"/>
                </a:cxn>
                <a:cxn ang="0">
                  <a:pos x="T6" y="T7"/>
                </a:cxn>
                <a:cxn ang="0">
                  <a:pos x="T8" y="T9"/>
                </a:cxn>
              </a:cxnLst>
              <a:rect l="0" t="0" r="r" b="b"/>
              <a:pathLst>
                <a:path w="871" h="498">
                  <a:moveTo>
                    <a:pt x="871" y="23"/>
                  </a:moveTo>
                  <a:lnTo>
                    <a:pt x="828" y="0"/>
                  </a:lnTo>
                  <a:lnTo>
                    <a:pt x="0" y="474"/>
                  </a:lnTo>
                  <a:lnTo>
                    <a:pt x="43" y="498"/>
                  </a:lnTo>
                  <a:lnTo>
                    <a:pt x="871" y="23"/>
                  </a:lnTo>
                  <a:close/>
                </a:path>
              </a:pathLst>
            </a:custGeom>
            <a:solidFill>
              <a:srgbClr val="96C7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îṥḷïḓê">
              <a:extLst>
                <a:ext uri="{FF2B5EF4-FFF2-40B4-BE49-F238E27FC236}">
                  <a16:creationId xmlns:a16="http://schemas.microsoft.com/office/drawing/2014/main" id="{8A46862C-EB50-4D42-B1C0-542778C2242A}"/>
                </a:ext>
              </a:extLst>
            </p:cNvPr>
            <p:cNvSpPr/>
            <p:nvPr/>
          </p:nvSpPr>
          <p:spPr bwMode="auto">
            <a:xfrm>
              <a:off x="5962651" y="2157413"/>
              <a:ext cx="123825" cy="42863"/>
            </a:xfrm>
            <a:custGeom>
              <a:avLst/>
              <a:gdLst>
                <a:gd name="T0" fmla="*/ 0 w 78"/>
                <a:gd name="T1" fmla="*/ 0 h 27"/>
                <a:gd name="T2" fmla="*/ 0 w 78"/>
                <a:gd name="T3" fmla="*/ 15 h 27"/>
                <a:gd name="T4" fmla="*/ 78 w 78"/>
                <a:gd name="T5" fmla="*/ 27 h 27"/>
                <a:gd name="T6" fmla="*/ 70 w 78"/>
                <a:gd name="T7" fmla="*/ 12 h 27"/>
                <a:gd name="T8" fmla="*/ 0 w 78"/>
                <a:gd name="T9" fmla="*/ 0 h 27"/>
              </a:gdLst>
              <a:ahLst/>
              <a:cxnLst>
                <a:cxn ang="0">
                  <a:pos x="T0" y="T1"/>
                </a:cxn>
                <a:cxn ang="0">
                  <a:pos x="T2" y="T3"/>
                </a:cxn>
                <a:cxn ang="0">
                  <a:pos x="T4" y="T5"/>
                </a:cxn>
                <a:cxn ang="0">
                  <a:pos x="T6" y="T7"/>
                </a:cxn>
                <a:cxn ang="0">
                  <a:pos x="T8" y="T9"/>
                </a:cxn>
              </a:cxnLst>
              <a:rect l="0" t="0" r="r" b="b"/>
              <a:pathLst>
                <a:path w="78" h="27">
                  <a:moveTo>
                    <a:pt x="0" y="0"/>
                  </a:moveTo>
                  <a:lnTo>
                    <a:pt x="0" y="15"/>
                  </a:lnTo>
                  <a:lnTo>
                    <a:pt x="78" y="27"/>
                  </a:lnTo>
                  <a:lnTo>
                    <a:pt x="70" y="12"/>
                  </a:lnTo>
                  <a:lnTo>
                    <a:pt x="0" y="0"/>
                  </a:lnTo>
                  <a:close/>
                </a:path>
              </a:pathLst>
            </a:custGeom>
            <a:solidFill>
              <a:srgbClr val="3A3E5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iṥ1îḍé">
              <a:extLst>
                <a:ext uri="{FF2B5EF4-FFF2-40B4-BE49-F238E27FC236}">
                  <a16:creationId xmlns:a16="http://schemas.microsoft.com/office/drawing/2014/main" id="{F7A2E4E7-FD07-4FA9-9A2E-17FCD546343D}"/>
                </a:ext>
              </a:extLst>
            </p:cNvPr>
            <p:cNvSpPr/>
            <p:nvPr/>
          </p:nvSpPr>
          <p:spPr bwMode="auto">
            <a:xfrm>
              <a:off x="5962651" y="2120901"/>
              <a:ext cx="117475" cy="55563"/>
            </a:xfrm>
            <a:custGeom>
              <a:avLst/>
              <a:gdLst>
                <a:gd name="T0" fmla="*/ 74 w 74"/>
                <a:gd name="T1" fmla="*/ 3 h 35"/>
                <a:gd name="T2" fmla="*/ 31 w 74"/>
                <a:gd name="T3" fmla="*/ 0 h 35"/>
                <a:gd name="T4" fmla="*/ 0 w 74"/>
                <a:gd name="T5" fmla="*/ 23 h 35"/>
                <a:gd name="T6" fmla="*/ 62 w 74"/>
                <a:gd name="T7" fmla="*/ 35 h 35"/>
                <a:gd name="T8" fmla="*/ 74 w 74"/>
                <a:gd name="T9" fmla="*/ 3 h 35"/>
              </a:gdLst>
              <a:ahLst/>
              <a:cxnLst>
                <a:cxn ang="0">
                  <a:pos x="T0" y="T1"/>
                </a:cxn>
                <a:cxn ang="0">
                  <a:pos x="T2" y="T3"/>
                </a:cxn>
                <a:cxn ang="0">
                  <a:pos x="T4" y="T5"/>
                </a:cxn>
                <a:cxn ang="0">
                  <a:pos x="T6" y="T7"/>
                </a:cxn>
                <a:cxn ang="0">
                  <a:pos x="T8" y="T9"/>
                </a:cxn>
              </a:cxnLst>
              <a:rect l="0" t="0" r="r" b="b"/>
              <a:pathLst>
                <a:path w="74" h="35">
                  <a:moveTo>
                    <a:pt x="74" y="3"/>
                  </a:moveTo>
                  <a:lnTo>
                    <a:pt x="31" y="0"/>
                  </a:lnTo>
                  <a:lnTo>
                    <a:pt x="0" y="23"/>
                  </a:lnTo>
                  <a:lnTo>
                    <a:pt x="62" y="35"/>
                  </a:lnTo>
                  <a:lnTo>
                    <a:pt x="74" y="3"/>
                  </a:lnTo>
                  <a:close/>
                </a:path>
              </a:pathLst>
            </a:custGeom>
            <a:solidFill>
              <a:srgbClr val="11122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îŝḷidê">
              <a:extLst>
                <a:ext uri="{FF2B5EF4-FFF2-40B4-BE49-F238E27FC236}">
                  <a16:creationId xmlns:a16="http://schemas.microsoft.com/office/drawing/2014/main" id="{B84C73CC-C289-47EE-A115-6C1A0D5152D7}"/>
                </a:ext>
              </a:extLst>
            </p:cNvPr>
            <p:cNvSpPr/>
            <p:nvPr/>
          </p:nvSpPr>
          <p:spPr bwMode="auto">
            <a:xfrm>
              <a:off x="6223001" y="2120901"/>
              <a:ext cx="552450" cy="788988"/>
            </a:xfrm>
            <a:custGeom>
              <a:avLst/>
              <a:gdLst>
                <a:gd name="T0" fmla="*/ 89 w 89"/>
                <a:gd name="T1" fmla="*/ 87 h 128"/>
                <a:gd name="T2" fmla="*/ 17 w 89"/>
                <a:gd name="T3" fmla="*/ 13 h 128"/>
                <a:gd name="T4" fmla="*/ 9 w 89"/>
                <a:gd name="T5" fmla="*/ 39 h 128"/>
                <a:gd name="T6" fmla="*/ 22 w 89"/>
                <a:gd name="T7" fmla="*/ 48 h 128"/>
                <a:gd name="T8" fmla="*/ 80 w 89"/>
                <a:gd name="T9" fmla="*/ 125 h 128"/>
                <a:gd name="T10" fmla="*/ 89 w 89"/>
                <a:gd name="T11" fmla="*/ 87 h 128"/>
              </a:gdLst>
              <a:ahLst/>
              <a:cxnLst>
                <a:cxn ang="0">
                  <a:pos x="T0" y="T1"/>
                </a:cxn>
                <a:cxn ang="0">
                  <a:pos x="T2" y="T3"/>
                </a:cxn>
                <a:cxn ang="0">
                  <a:pos x="T4" y="T5"/>
                </a:cxn>
                <a:cxn ang="0">
                  <a:pos x="T6" y="T7"/>
                </a:cxn>
                <a:cxn ang="0">
                  <a:pos x="T8" y="T9"/>
                </a:cxn>
                <a:cxn ang="0">
                  <a:pos x="T10" y="T11"/>
                </a:cxn>
              </a:cxnLst>
              <a:rect l="0" t="0" r="r" b="b"/>
              <a:pathLst>
                <a:path w="89" h="128">
                  <a:moveTo>
                    <a:pt x="89" y="87"/>
                  </a:moveTo>
                  <a:cubicBezTo>
                    <a:pt x="45" y="42"/>
                    <a:pt x="35" y="0"/>
                    <a:pt x="17" y="13"/>
                  </a:cubicBezTo>
                  <a:cubicBezTo>
                    <a:pt x="0" y="25"/>
                    <a:pt x="1" y="31"/>
                    <a:pt x="9" y="39"/>
                  </a:cubicBezTo>
                  <a:cubicBezTo>
                    <a:pt x="11" y="42"/>
                    <a:pt x="19" y="44"/>
                    <a:pt x="22" y="48"/>
                  </a:cubicBezTo>
                  <a:cubicBezTo>
                    <a:pt x="42" y="76"/>
                    <a:pt x="72" y="128"/>
                    <a:pt x="80" y="125"/>
                  </a:cubicBezTo>
                  <a:cubicBezTo>
                    <a:pt x="89" y="122"/>
                    <a:pt x="89" y="87"/>
                    <a:pt x="89" y="87"/>
                  </a:cubicBezTo>
                  <a:close/>
                </a:path>
              </a:pathLst>
            </a:custGeom>
            <a:solidFill>
              <a:srgbClr val="F4AC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íś1ïḑé">
              <a:extLst>
                <a:ext uri="{FF2B5EF4-FFF2-40B4-BE49-F238E27FC236}">
                  <a16:creationId xmlns:a16="http://schemas.microsoft.com/office/drawing/2014/main" id="{136C076E-9FA7-41BA-B8F8-C336B7033455}"/>
                </a:ext>
              </a:extLst>
            </p:cNvPr>
            <p:cNvSpPr/>
            <p:nvPr/>
          </p:nvSpPr>
          <p:spPr bwMode="auto">
            <a:xfrm>
              <a:off x="6005513" y="5435601"/>
              <a:ext cx="725488" cy="474663"/>
            </a:xfrm>
            <a:custGeom>
              <a:avLst/>
              <a:gdLst>
                <a:gd name="T0" fmla="*/ 116 w 117"/>
                <a:gd name="T1" fmla="*/ 55 h 77"/>
                <a:gd name="T2" fmla="*/ 116 w 117"/>
                <a:gd name="T3" fmla="*/ 60 h 77"/>
                <a:gd name="T4" fmla="*/ 82 w 117"/>
                <a:gd name="T5" fmla="*/ 68 h 77"/>
                <a:gd name="T6" fmla="*/ 44 w 117"/>
                <a:gd name="T7" fmla="*/ 49 h 77"/>
                <a:gd name="T8" fmla="*/ 2 w 117"/>
                <a:gd name="T9" fmla="*/ 21 h 77"/>
                <a:gd name="T10" fmla="*/ 3 w 117"/>
                <a:gd name="T11" fmla="*/ 6 h 77"/>
                <a:gd name="T12" fmla="*/ 3 w 117"/>
                <a:gd name="T13" fmla="*/ 6 h 77"/>
                <a:gd name="T14" fmla="*/ 31 w 117"/>
                <a:gd name="T15" fmla="*/ 3 h 77"/>
                <a:gd name="T16" fmla="*/ 88 w 117"/>
                <a:gd name="T17" fmla="*/ 3 h 77"/>
                <a:gd name="T18" fmla="*/ 114 w 117"/>
                <a:gd name="T19" fmla="*/ 28 h 77"/>
                <a:gd name="T20" fmla="*/ 116 w 117"/>
                <a:gd name="T21" fmla="*/ 5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77">
                  <a:moveTo>
                    <a:pt x="116" y="55"/>
                  </a:moveTo>
                  <a:cubicBezTo>
                    <a:pt x="116" y="57"/>
                    <a:pt x="116" y="58"/>
                    <a:pt x="116" y="60"/>
                  </a:cubicBezTo>
                  <a:cubicBezTo>
                    <a:pt x="113" y="64"/>
                    <a:pt x="97" y="77"/>
                    <a:pt x="82" y="68"/>
                  </a:cubicBezTo>
                  <a:cubicBezTo>
                    <a:pt x="73" y="62"/>
                    <a:pt x="65" y="55"/>
                    <a:pt x="44" y="49"/>
                  </a:cubicBezTo>
                  <a:cubicBezTo>
                    <a:pt x="32" y="45"/>
                    <a:pt x="9" y="37"/>
                    <a:pt x="2" y="21"/>
                  </a:cubicBezTo>
                  <a:cubicBezTo>
                    <a:pt x="0" y="14"/>
                    <a:pt x="0" y="9"/>
                    <a:pt x="3" y="6"/>
                  </a:cubicBezTo>
                  <a:cubicBezTo>
                    <a:pt x="3" y="6"/>
                    <a:pt x="3" y="6"/>
                    <a:pt x="3" y="6"/>
                  </a:cubicBezTo>
                  <a:cubicBezTo>
                    <a:pt x="8" y="1"/>
                    <a:pt x="18" y="0"/>
                    <a:pt x="31" y="3"/>
                  </a:cubicBezTo>
                  <a:cubicBezTo>
                    <a:pt x="56" y="8"/>
                    <a:pt x="68" y="11"/>
                    <a:pt x="88" y="3"/>
                  </a:cubicBezTo>
                  <a:cubicBezTo>
                    <a:pt x="114" y="28"/>
                    <a:pt x="114" y="28"/>
                    <a:pt x="114" y="28"/>
                  </a:cubicBezTo>
                  <a:cubicBezTo>
                    <a:pt x="114" y="33"/>
                    <a:pt x="117" y="46"/>
                    <a:pt x="116" y="55"/>
                  </a:cubicBezTo>
                  <a:close/>
                </a:path>
              </a:pathLst>
            </a:custGeom>
            <a:solidFill>
              <a:srgbClr val="5C87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íšḷïḓé">
              <a:extLst>
                <a:ext uri="{FF2B5EF4-FFF2-40B4-BE49-F238E27FC236}">
                  <a16:creationId xmlns:a16="http://schemas.microsoft.com/office/drawing/2014/main" id="{F9AC1A2E-A1E7-4020-AD25-2F2AAF1EA184}"/>
                </a:ext>
              </a:extLst>
            </p:cNvPr>
            <p:cNvSpPr/>
            <p:nvPr/>
          </p:nvSpPr>
          <p:spPr bwMode="auto">
            <a:xfrm>
              <a:off x="6402388" y="5565776"/>
              <a:ext cx="61913" cy="36513"/>
            </a:xfrm>
            <a:custGeom>
              <a:avLst/>
              <a:gdLst>
                <a:gd name="T0" fmla="*/ 2 w 10"/>
                <a:gd name="T1" fmla="*/ 1 h 6"/>
                <a:gd name="T2" fmla="*/ 2 w 10"/>
                <a:gd name="T3" fmla="*/ 5 h 6"/>
                <a:gd name="T4" fmla="*/ 8 w 10"/>
                <a:gd name="T5" fmla="*/ 4 h 6"/>
                <a:gd name="T6" fmla="*/ 8 w 10"/>
                <a:gd name="T7" fmla="*/ 1 h 6"/>
                <a:gd name="T8" fmla="*/ 2 w 10"/>
                <a:gd name="T9" fmla="*/ 1 h 6"/>
              </a:gdLst>
              <a:ahLst/>
              <a:cxnLst>
                <a:cxn ang="0">
                  <a:pos x="T0" y="T1"/>
                </a:cxn>
                <a:cxn ang="0">
                  <a:pos x="T2" y="T3"/>
                </a:cxn>
                <a:cxn ang="0">
                  <a:pos x="T4" y="T5"/>
                </a:cxn>
                <a:cxn ang="0">
                  <a:pos x="T6" y="T7"/>
                </a:cxn>
                <a:cxn ang="0">
                  <a:pos x="T8" y="T9"/>
                </a:cxn>
              </a:cxnLst>
              <a:rect l="0" t="0" r="r" b="b"/>
              <a:pathLst>
                <a:path w="10" h="6">
                  <a:moveTo>
                    <a:pt x="2" y="1"/>
                  </a:moveTo>
                  <a:cubicBezTo>
                    <a:pt x="0" y="3"/>
                    <a:pt x="0" y="4"/>
                    <a:pt x="2" y="5"/>
                  </a:cubicBezTo>
                  <a:cubicBezTo>
                    <a:pt x="4" y="6"/>
                    <a:pt x="7" y="6"/>
                    <a:pt x="8" y="4"/>
                  </a:cubicBezTo>
                  <a:cubicBezTo>
                    <a:pt x="10" y="3"/>
                    <a:pt x="10" y="2"/>
                    <a:pt x="8" y="1"/>
                  </a:cubicBezTo>
                  <a:cubicBezTo>
                    <a:pt x="6" y="0"/>
                    <a:pt x="3" y="0"/>
                    <a:pt x="2" y="1"/>
                  </a:cubicBezTo>
                  <a:close/>
                </a:path>
              </a:pathLst>
            </a:custGeom>
            <a:solidFill>
              <a:srgbClr val="3952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îśḷiḍé">
              <a:extLst>
                <a:ext uri="{FF2B5EF4-FFF2-40B4-BE49-F238E27FC236}">
                  <a16:creationId xmlns:a16="http://schemas.microsoft.com/office/drawing/2014/main" id="{F7F3A330-F1E5-45E6-B6BC-DC343003C96B}"/>
                </a:ext>
              </a:extLst>
            </p:cNvPr>
            <p:cNvSpPr/>
            <p:nvPr/>
          </p:nvSpPr>
          <p:spPr bwMode="auto">
            <a:xfrm>
              <a:off x="6297613" y="5565776"/>
              <a:ext cx="61913" cy="36513"/>
            </a:xfrm>
            <a:custGeom>
              <a:avLst/>
              <a:gdLst>
                <a:gd name="T0" fmla="*/ 3 w 10"/>
                <a:gd name="T1" fmla="*/ 1 h 6"/>
                <a:gd name="T2" fmla="*/ 2 w 10"/>
                <a:gd name="T3" fmla="*/ 4 h 6"/>
                <a:gd name="T4" fmla="*/ 8 w 10"/>
                <a:gd name="T5" fmla="*/ 6 h 6"/>
                <a:gd name="T6" fmla="*/ 9 w 10"/>
                <a:gd name="T7" fmla="*/ 2 h 6"/>
                <a:gd name="T8" fmla="*/ 3 w 10"/>
                <a:gd name="T9" fmla="*/ 1 h 6"/>
              </a:gdLst>
              <a:ahLst/>
              <a:cxnLst>
                <a:cxn ang="0">
                  <a:pos x="T0" y="T1"/>
                </a:cxn>
                <a:cxn ang="0">
                  <a:pos x="T2" y="T3"/>
                </a:cxn>
                <a:cxn ang="0">
                  <a:pos x="T4" y="T5"/>
                </a:cxn>
                <a:cxn ang="0">
                  <a:pos x="T6" y="T7"/>
                </a:cxn>
                <a:cxn ang="0">
                  <a:pos x="T8" y="T9"/>
                </a:cxn>
              </a:cxnLst>
              <a:rect l="0" t="0" r="r" b="b"/>
              <a:pathLst>
                <a:path w="10" h="6">
                  <a:moveTo>
                    <a:pt x="3" y="1"/>
                  </a:moveTo>
                  <a:cubicBezTo>
                    <a:pt x="1" y="1"/>
                    <a:pt x="0" y="3"/>
                    <a:pt x="2" y="4"/>
                  </a:cubicBezTo>
                  <a:cubicBezTo>
                    <a:pt x="3" y="6"/>
                    <a:pt x="6" y="6"/>
                    <a:pt x="8" y="6"/>
                  </a:cubicBezTo>
                  <a:cubicBezTo>
                    <a:pt x="10" y="5"/>
                    <a:pt x="10" y="4"/>
                    <a:pt x="9" y="2"/>
                  </a:cubicBezTo>
                  <a:cubicBezTo>
                    <a:pt x="7" y="1"/>
                    <a:pt x="5" y="0"/>
                    <a:pt x="3" y="1"/>
                  </a:cubicBezTo>
                  <a:close/>
                </a:path>
              </a:pathLst>
            </a:custGeom>
            <a:solidFill>
              <a:srgbClr val="3952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îşľïḍê">
              <a:extLst>
                <a:ext uri="{FF2B5EF4-FFF2-40B4-BE49-F238E27FC236}">
                  <a16:creationId xmlns:a16="http://schemas.microsoft.com/office/drawing/2014/main" id="{0E775F00-B81F-46DB-88B0-527177F0E6CD}"/>
                </a:ext>
              </a:extLst>
            </p:cNvPr>
            <p:cNvSpPr/>
            <p:nvPr/>
          </p:nvSpPr>
          <p:spPr bwMode="auto">
            <a:xfrm>
              <a:off x="6203951" y="5553076"/>
              <a:ext cx="61913" cy="36513"/>
            </a:xfrm>
            <a:custGeom>
              <a:avLst/>
              <a:gdLst>
                <a:gd name="T0" fmla="*/ 3 w 10"/>
                <a:gd name="T1" fmla="*/ 0 h 6"/>
                <a:gd name="T2" fmla="*/ 2 w 10"/>
                <a:gd name="T3" fmla="*/ 4 h 6"/>
                <a:gd name="T4" fmla="*/ 8 w 10"/>
                <a:gd name="T5" fmla="*/ 5 h 6"/>
                <a:gd name="T6" fmla="*/ 9 w 10"/>
                <a:gd name="T7" fmla="*/ 2 h 6"/>
                <a:gd name="T8" fmla="*/ 3 w 10"/>
                <a:gd name="T9" fmla="*/ 0 h 6"/>
              </a:gdLst>
              <a:ahLst/>
              <a:cxnLst>
                <a:cxn ang="0">
                  <a:pos x="T0" y="T1"/>
                </a:cxn>
                <a:cxn ang="0">
                  <a:pos x="T2" y="T3"/>
                </a:cxn>
                <a:cxn ang="0">
                  <a:pos x="T4" y="T5"/>
                </a:cxn>
                <a:cxn ang="0">
                  <a:pos x="T6" y="T7"/>
                </a:cxn>
                <a:cxn ang="0">
                  <a:pos x="T8" y="T9"/>
                </a:cxn>
              </a:cxnLst>
              <a:rect l="0" t="0" r="r" b="b"/>
              <a:pathLst>
                <a:path w="10" h="6">
                  <a:moveTo>
                    <a:pt x="3" y="0"/>
                  </a:moveTo>
                  <a:cubicBezTo>
                    <a:pt x="1" y="1"/>
                    <a:pt x="0" y="3"/>
                    <a:pt x="2" y="4"/>
                  </a:cubicBezTo>
                  <a:cubicBezTo>
                    <a:pt x="3" y="5"/>
                    <a:pt x="6" y="6"/>
                    <a:pt x="8" y="5"/>
                  </a:cubicBezTo>
                  <a:cubicBezTo>
                    <a:pt x="10" y="5"/>
                    <a:pt x="10" y="3"/>
                    <a:pt x="9" y="2"/>
                  </a:cubicBezTo>
                  <a:cubicBezTo>
                    <a:pt x="7" y="0"/>
                    <a:pt x="5" y="0"/>
                    <a:pt x="3" y="0"/>
                  </a:cubicBezTo>
                  <a:close/>
                </a:path>
              </a:pathLst>
            </a:custGeom>
            <a:solidFill>
              <a:srgbClr val="3952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îṧļiḑé">
              <a:extLst>
                <a:ext uri="{FF2B5EF4-FFF2-40B4-BE49-F238E27FC236}">
                  <a16:creationId xmlns:a16="http://schemas.microsoft.com/office/drawing/2014/main" id="{4145592A-8131-4FB8-BD69-A00B065D683A}"/>
                </a:ext>
              </a:extLst>
            </p:cNvPr>
            <p:cNvSpPr/>
            <p:nvPr/>
          </p:nvSpPr>
          <p:spPr bwMode="auto">
            <a:xfrm>
              <a:off x="6124576" y="5521326"/>
              <a:ext cx="61913" cy="38100"/>
            </a:xfrm>
            <a:custGeom>
              <a:avLst/>
              <a:gdLst>
                <a:gd name="T0" fmla="*/ 3 w 10"/>
                <a:gd name="T1" fmla="*/ 0 h 6"/>
                <a:gd name="T2" fmla="*/ 2 w 10"/>
                <a:gd name="T3" fmla="*/ 4 h 6"/>
                <a:gd name="T4" fmla="*/ 8 w 10"/>
                <a:gd name="T5" fmla="*/ 5 h 6"/>
                <a:gd name="T6" fmla="*/ 9 w 10"/>
                <a:gd name="T7" fmla="*/ 2 h 6"/>
                <a:gd name="T8" fmla="*/ 3 w 10"/>
                <a:gd name="T9" fmla="*/ 0 h 6"/>
              </a:gdLst>
              <a:ahLst/>
              <a:cxnLst>
                <a:cxn ang="0">
                  <a:pos x="T0" y="T1"/>
                </a:cxn>
                <a:cxn ang="0">
                  <a:pos x="T2" y="T3"/>
                </a:cxn>
                <a:cxn ang="0">
                  <a:pos x="T4" y="T5"/>
                </a:cxn>
                <a:cxn ang="0">
                  <a:pos x="T6" y="T7"/>
                </a:cxn>
                <a:cxn ang="0">
                  <a:pos x="T8" y="T9"/>
                </a:cxn>
              </a:cxnLst>
              <a:rect l="0" t="0" r="r" b="b"/>
              <a:pathLst>
                <a:path w="10" h="6">
                  <a:moveTo>
                    <a:pt x="3" y="0"/>
                  </a:moveTo>
                  <a:cubicBezTo>
                    <a:pt x="1" y="1"/>
                    <a:pt x="0" y="3"/>
                    <a:pt x="2" y="4"/>
                  </a:cubicBezTo>
                  <a:cubicBezTo>
                    <a:pt x="3" y="5"/>
                    <a:pt x="6" y="6"/>
                    <a:pt x="8" y="5"/>
                  </a:cubicBezTo>
                  <a:cubicBezTo>
                    <a:pt x="10" y="5"/>
                    <a:pt x="10" y="3"/>
                    <a:pt x="9" y="2"/>
                  </a:cubicBezTo>
                  <a:cubicBezTo>
                    <a:pt x="7" y="1"/>
                    <a:pt x="5" y="0"/>
                    <a:pt x="3" y="0"/>
                  </a:cubicBezTo>
                  <a:close/>
                </a:path>
              </a:pathLst>
            </a:custGeom>
            <a:solidFill>
              <a:srgbClr val="3952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iś1iḓé">
              <a:extLst>
                <a:ext uri="{FF2B5EF4-FFF2-40B4-BE49-F238E27FC236}">
                  <a16:creationId xmlns:a16="http://schemas.microsoft.com/office/drawing/2014/main" id="{64074A8A-92A9-4169-99A4-14FB5FA3F69E}"/>
                </a:ext>
              </a:extLst>
            </p:cNvPr>
            <p:cNvSpPr/>
            <p:nvPr/>
          </p:nvSpPr>
          <p:spPr bwMode="auto">
            <a:xfrm>
              <a:off x="6415088" y="5454651"/>
              <a:ext cx="93663" cy="134938"/>
            </a:xfrm>
            <a:custGeom>
              <a:avLst/>
              <a:gdLst>
                <a:gd name="T0" fmla="*/ 5 w 15"/>
                <a:gd name="T1" fmla="*/ 21 h 22"/>
                <a:gd name="T2" fmla="*/ 15 w 15"/>
                <a:gd name="T3" fmla="*/ 3 h 22"/>
                <a:gd name="T4" fmla="*/ 8 w 15"/>
                <a:gd name="T5" fmla="*/ 2 h 22"/>
                <a:gd name="T6" fmla="*/ 1 w 15"/>
                <a:gd name="T7" fmla="*/ 21 h 22"/>
                <a:gd name="T8" fmla="*/ 5 w 15"/>
                <a:gd name="T9" fmla="*/ 21 h 22"/>
              </a:gdLst>
              <a:ahLst/>
              <a:cxnLst>
                <a:cxn ang="0">
                  <a:pos x="T0" y="T1"/>
                </a:cxn>
                <a:cxn ang="0">
                  <a:pos x="T2" y="T3"/>
                </a:cxn>
                <a:cxn ang="0">
                  <a:pos x="T4" y="T5"/>
                </a:cxn>
                <a:cxn ang="0">
                  <a:pos x="T6" y="T7"/>
                </a:cxn>
                <a:cxn ang="0">
                  <a:pos x="T8" y="T9"/>
                </a:cxn>
              </a:cxnLst>
              <a:rect l="0" t="0" r="r" b="b"/>
              <a:pathLst>
                <a:path w="15" h="22">
                  <a:moveTo>
                    <a:pt x="5" y="21"/>
                  </a:moveTo>
                  <a:cubicBezTo>
                    <a:pt x="5" y="21"/>
                    <a:pt x="5" y="8"/>
                    <a:pt x="15" y="3"/>
                  </a:cubicBezTo>
                  <a:cubicBezTo>
                    <a:pt x="15" y="3"/>
                    <a:pt x="14" y="0"/>
                    <a:pt x="8" y="2"/>
                  </a:cubicBezTo>
                  <a:cubicBezTo>
                    <a:pt x="3" y="3"/>
                    <a:pt x="0" y="16"/>
                    <a:pt x="1" y="21"/>
                  </a:cubicBezTo>
                  <a:cubicBezTo>
                    <a:pt x="1" y="21"/>
                    <a:pt x="4" y="22"/>
                    <a:pt x="5" y="21"/>
                  </a:cubicBezTo>
                  <a:close/>
                </a:path>
              </a:pathLst>
            </a:custGeom>
            <a:solidFill>
              <a:srgbClr val="FBFB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iŝḻiḑê">
              <a:extLst>
                <a:ext uri="{FF2B5EF4-FFF2-40B4-BE49-F238E27FC236}">
                  <a16:creationId xmlns:a16="http://schemas.microsoft.com/office/drawing/2014/main" id="{FACCAC98-1CE7-4112-A04E-D5F80F223E5C}"/>
                </a:ext>
              </a:extLst>
            </p:cNvPr>
            <p:cNvSpPr/>
            <p:nvPr/>
          </p:nvSpPr>
          <p:spPr bwMode="auto">
            <a:xfrm>
              <a:off x="6310313" y="5472113"/>
              <a:ext cx="111125" cy="123825"/>
            </a:xfrm>
            <a:custGeom>
              <a:avLst/>
              <a:gdLst>
                <a:gd name="T0" fmla="*/ 5 w 18"/>
                <a:gd name="T1" fmla="*/ 19 h 20"/>
                <a:gd name="T2" fmla="*/ 18 w 18"/>
                <a:gd name="T3" fmla="*/ 2 h 20"/>
                <a:gd name="T4" fmla="*/ 11 w 18"/>
                <a:gd name="T5" fmla="*/ 0 h 20"/>
                <a:gd name="T6" fmla="*/ 1 w 18"/>
                <a:gd name="T7" fmla="*/ 17 h 20"/>
                <a:gd name="T8" fmla="*/ 5 w 18"/>
                <a:gd name="T9" fmla="*/ 19 h 20"/>
              </a:gdLst>
              <a:ahLst/>
              <a:cxnLst>
                <a:cxn ang="0">
                  <a:pos x="T0" y="T1"/>
                </a:cxn>
                <a:cxn ang="0">
                  <a:pos x="T2" y="T3"/>
                </a:cxn>
                <a:cxn ang="0">
                  <a:pos x="T4" y="T5"/>
                </a:cxn>
                <a:cxn ang="0">
                  <a:pos x="T6" y="T7"/>
                </a:cxn>
                <a:cxn ang="0">
                  <a:pos x="T8" y="T9"/>
                </a:cxn>
              </a:cxnLst>
              <a:rect l="0" t="0" r="r" b="b"/>
              <a:pathLst>
                <a:path w="18" h="20">
                  <a:moveTo>
                    <a:pt x="5" y="19"/>
                  </a:moveTo>
                  <a:cubicBezTo>
                    <a:pt x="5" y="19"/>
                    <a:pt x="6" y="3"/>
                    <a:pt x="18" y="2"/>
                  </a:cubicBezTo>
                  <a:cubicBezTo>
                    <a:pt x="18" y="2"/>
                    <a:pt x="16" y="0"/>
                    <a:pt x="11" y="0"/>
                  </a:cubicBezTo>
                  <a:cubicBezTo>
                    <a:pt x="6" y="0"/>
                    <a:pt x="0" y="11"/>
                    <a:pt x="1" y="17"/>
                  </a:cubicBezTo>
                  <a:cubicBezTo>
                    <a:pt x="1" y="17"/>
                    <a:pt x="3" y="20"/>
                    <a:pt x="5" y="19"/>
                  </a:cubicBezTo>
                  <a:close/>
                </a:path>
              </a:pathLst>
            </a:custGeom>
            <a:solidFill>
              <a:srgbClr val="FBFB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i$ḷíďe">
              <a:extLst>
                <a:ext uri="{FF2B5EF4-FFF2-40B4-BE49-F238E27FC236}">
                  <a16:creationId xmlns:a16="http://schemas.microsoft.com/office/drawing/2014/main" id="{4C7FCAA3-3680-4F24-982A-9AF6E48BC459}"/>
                </a:ext>
              </a:extLst>
            </p:cNvPr>
            <p:cNvSpPr/>
            <p:nvPr/>
          </p:nvSpPr>
          <p:spPr bwMode="auto">
            <a:xfrm>
              <a:off x="6229351" y="5461001"/>
              <a:ext cx="93663" cy="115888"/>
            </a:xfrm>
            <a:custGeom>
              <a:avLst/>
              <a:gdLst>
                <a:gd name="T0" fmla="*/ 4 w 15"/>
                <a:gd name="T1" fmla="*/ 18 h 19"/>
                <a:gd name="T2" fmla="*/ 15 w 15"/>
                <a:gd name="T3" fmla="*/ 3 h 19"/>
                <a:gd name="T4" fmla="*/ 8 w 15"/>
                <a:gd name="T5" fmla="*/ 1 h 19"/>
                <a:gd name="T6" fmla="*/ 0 w 15"/>
                <a:gd name="T7" fmla="*/ 17 h 19"/>
                <a:gd name="T8" fmla="*/ 4 w 15"/>
                <a:gd name="T9" fmla="*/ 18 h 19"/>
              </a:gdLst>
              <a:ahLst/>
              <a:cxnLst>
                <a:cxn ang="0">
                  <a:pos x="T0" y="T1"/>
                </a:cxn>
                <a:cxn ang="0">
                  <a:pos x="T2" y="T3"/>
                </a:cxn>
                <a:cxn ang="0">
                  <a:pos x="T4" y="T5"/>
                </a:cxn>
                <a:cxn ang="0">
                  <a:pos x="T6" y="T7"/>
                </a:cxn>
                <a:cxn ang="0">
                  <a:pos x="T8" y="T9"/>
                </a:cxn>
              </a:cxnLst>
              <a:rect l="0" t="0" r="r" b="b"/>
              <a:pathLst>
                <a:path w="15" h="19">
                  <a:moveTo>
                    <a:pt x="4" y="18"/>
                  </a:moveTo>
                  <a:cubicBezTo>
                    <a:pt x="4" y="18"/>
                    <a:pt x="5" y="4"/>
                    <a:pt x="15" y="3"/>
                  </a:cubicBezTo>
                  <a:cubicBezTo>
                    <a:pt x="15" y="3"/>
                    <a:pt x="14" y="0"/>
                    <a:pt x="8" y="1"/>
                  </a:cubicBezTo>
                  <a:cubicBezTo>
                    <a:pt x="1" y="3"/>
                    <a:pt x="0" y="17"/>
                    <a:pt x="0" y="17"/>
                  </a:cubicBezTo>
                  <a:cubicBezTo>
                    <a:pt x="0" y="17"/>
                    <a:pt x="1" y="19"/>
                    <a:pt x="4" y="18"/>
                  </a:cubicBezTo>
                  <a:close/>
                </a:path>
              </a:pathLst>
            </a:custGeom>
            <a:solidFill>
              <a:srgbClr val="FBFB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ïṥlíḍe">
              <a:extLst>
                <a:ext uri="{FF2B5EF4-FFF2-40B4-BE49-F238E27FC236}">
                  <a16:creationId xmlns:a16="http://schemas.microsoft.com/office/drawing/2014/main" id="{0F244B22-414E-45CE-91A7-4F771B549BA9}"/>
                </a:ext>
              </a:extLst>
            </p:cNvPr>
            <p:cNvSpPr/>
            <p:nvPr/>
          </p:nvSpPr>
          <p:spPr bwMode="auto">
            <a:xfrm>
              <a:off x="6135688" y="5448301"/>
              <a:ext cx="119063" cy="98425"/>
            </a:xfrm>
            <a:custGeom>
              <a:avLst/>
              <a:gdLst>
                <a:gd name="T0" fmla="*/ 19 w 19"/>
                <a:gd name="T1" fmla="*/ 3 h 16"/>
                <a:gd name="T2" fmla="*/ 5 w 19"/>
                <a:gd name="T3" fmla="*/ 16 h 16"/>
                <a:gd name="T4" fmla="*/ 0 w 19"/>
                <a:gd name="T5" fmla="*/ 14 h 16"/>
                <a:gd name="T6" fmla="*/ 12 w 19"/>
                <a:gd name="T7" fmla="*/ 1 h 16"/>
                <a:gd name="T8" fmla="*/ 19 w 19"/>
                <a:gd name="T9" fmla="*/ 3 h 16"/>
              </a:gdLst>
              <a:ahLst/>
              <a:cxnLst>
                <a:cxn ang="0">
                  <a:pos x="T0" y="T1"/>
                </a:cxn>
                <a:cxn ang="0">
                  <a:pos x="T2" y="T3"/>
                </a:cxn>
                <a:cxn ang="0">
                  <a:pos x="T4" y="T5"/>
                </a:cxn>
                <a:cxn ang="0">
                  <a:pos x="T6" y="T7"/>
                </a:cxn>
                <a:cxn ang="0">
                  <a:pos x="T8" y="T9"/>
                </a:cxn>
              </a:cxnLst>
              <a:rect l="0" t="0" r="r" b="b"/>
              <a:pathLst>
                <a:path w="19" h="16">
                  <a:moveTo>
                    <a:pt x="19" y="3"/>
                  </a:moveTo>
                  <a:cubicBezTo>
                    <a:pt x="19" y="3"/>
                    <a:pt x="6" y="5"/>
                    <a:pt x="5" y="16"/>
                  </a:cubicBezTo>
                  <a:cubicBezTo>
                    <a:pt x="5" y="16"/>
                    <a:pt x="1" y="16"/>
                    <a:pt x="0" y="14"/>
                  </a:cubicBezTo>
                  <a:cubicBezTo>
                    <a:pt x="0" y="14"/>
                    <a:pt x="5" y="2"/>
                    <a:pt x="12" y="1"/>
                  </a:cubicBezTo>
                  <a:cubicBezTo>
                    <a:pt x="18" y="0"/>
                    <a:pt x="19" y="3"/>
                    <a:pt x="19" y="3"/>
                  </a:cubicBezTo>
                  <a:close/>
                </a:path>
              </a:pathLst>
            </a:custGeom>
            <a:solidFill>
              <a:srgbClr val="FBFB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íṣḻiḋê">
              <a:extLst>
                <a:ext uri="{FF2B5EF4-FFF2-40B4-BE49-F238E27FC236}">
                  <a16:creationId xmlns:a16="http://schemas.microsoft.com/office/drawing/2014/main" id="{6121BEC1-49A7-4967-9282-DBBAAFD00284}"/>
                </a:ext>
              </a:extLst>
            </p:cNvPr>
            <p:cNvSpPr/>
            <p:nvPr/>
          </p:nvSpPr>
          <p:spPr bwMode="auto">
            <a:xfrm>
              <a:off x="5999163" y="5472113"/>
              <a:ext cx="727075" cy="438150"/>
            </a:xfrm>
            <a:custGeom>
              <a:avLst/>
              <a:gdLst>
                <a:gd name="T0" fmla="*/ 117 w 117"/>
                <a:gd name="T1" fmla="*/ 49 h 71"/>
                <a:gd name="T2" fmla="*/ 117 w 117"/>
                <a:gd name="T3" fmla="*/ 54 h 71"/>
                <a:gd name="T4" fmla="*/ 83 w 117"/>
                <a:gd name="T5" fmla="*/ 62 h 71"/>
                <a:gd name="T6" fmla="*/ 45 w 117"/>
                <a:gd name="T7" fmla="*/ 43 h 71"/>
                <a:gd name="T8" fmla="*/ 3 w 117"/>
                <a:gd name="T9" fmla="*/ 15 h 71"/>
                <a:gd name="T10" fmla="*/ 4 w 117"/>
                <a:gd name="T11" fmla="*/ 0 h 71"/>
                <a:gd name="T12" fmla="*/ 17 w 117"/>
                <a:gd name="T13" fmla="*/ 24 h 71"/>
                <a:gd name="T14" fmla="*/ 66 w 117"/>
                <a:gd name="T15" fmla="*/ 44 h 71"/>
                <a:gd name="T16" fmla="*/ 96 w 117"/>
                <a:gd name="T17" fmla="*/ 59 h 71"/>
                <a:gd name="T18" fmla="*/ 117 w 117"/>
                <a:gd name="T19"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71">
                  <a:moveTo>
                    <a:pt x="117" y="49"/>
                  </a:moveTo>
                  <a:cubicBezTo>
                    <a:pt x="117" y="51"/>
                    <a:pt x="117" y="52"/>
                    <a:pt x="117" y="54"/>
                  </a:cubicBezTo>
                  <a:cubicBezTo>
                    <a:pt x="114" y="58"/>
                    <a:pt x="98" y="71"/>
                    <a:pt x="83" y="62"/>
                  </a:cubicBezTo>
                  <a:cubicBezTo>
                    <a:pt x="74" y="56"/>
                    <a:pt x="66" y="49"/>
                    <a:pt x="45" y="43"/>
                  </a:cubicBezTo>
                  <a:cubicBezTo>
                    <a:pt x="33" y="39"/>
                    <a:pt x="10" y="31"/>
                    <a:pt x="3" y="15"/>
                  </a:cubicBezTo>
                  <a:cubicBezTo>
                    <a:pt x="1" y="8"/>
                    <a:pt x="1" y="3"/>
                    <a:pt x="4" y="0"/>
                  </a:cubicBezTo>
                  <a:cubicBezTo>
                    <a:pt x="0" y="7"/>
                    <a:pt x="7" y="16"/>
                    <a:pt x="17" y="24"/>
                  </a:cubicBezTo>
                  <a:cubicBezTo>
                    <a:pt x="27" y="32"/>
                    <a:pt x="55" y="40"/>
                    <a:pt x="66" y="44"/>
                  </a:cubicBezTo>
                  <a:cubicBezTo>
                    <a:pt x="77" y="47"/>
                    <a:pt x="86" y="58"/>
                    <a:pt x="96" y="59"/>
                  </a:cubicBezTo>
                  <a:cubicBezTo>
                    <a:pt x="106" y="61"/>
                    <a:pt x="117" y="49"/>
                    <a:pt x="117" y="49"/>
                  </a:cubicBezTo>
                  <a:close/>
                </a:path>
              </a:pathLst>
            </a:custGeom>
            <a:solidFill>
              <a:srgbClr val="3952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iśľiḓè">
              <a:extLst>
                <a:ext uri="{FF2B5EF4-FFF2-40B4-BE49-F238E27FC236}">
                  <a16:creationId xmlns:a16="http://schemas.microsoft.com/office/drawing/2014/main" id="{F7BD8B8E-9576-4DA1-BB6F-642B1F495843}"/>
                </a:ext>
              </a:extLst>
            </p:cNvPr>
            <p:cNvSpPr/>
            <p:nvPr/>
          </p:nvSpPr>
          <p:spPr bwMode="auto">
            <a:xfrm>
              <a:off x="6043613" y="2108201"/>
              <a:ext cx="495300" cy="196850"/>
            </a:xfrm>
            <a:custGeom>
              <a:avLst/>
              <a:gdLst>
                <a:gd name="T0" fmla="*/ 3 w 80"/>
                <a:gd name="T1" fmla="*/ 17 h 32"/>
                <a:gd name="T2" fmla="*/ 7 w 80"/>
                <a:gd name="T3" fmla="*/ 0 h 32"/>
                <a:gd name="T4" fmla="*/ 74 w 80"/>
                <a:gd name="T5" fmla="*/ 14 h 32"/>
                <a:gd name="T6" fmla="*/ 70 w 80"/>
                <a:gd name="T7" fmla="*/ 31 h 32"/>
                <a:gd name="T8" fmla="*/ 3 w 80"/>
                <a:gd name="T9" fmla="*/ 17 h 32"/>
              </a:gdLst>
              <a:ahLst/>
              <a:cxnLst>
                <a:cxn ang="0">
                  <a:pos x="T0" y="T1"/>
                </a:cxn>
                <a:cxn ang="0">
                  <a:pos x="T2" y="T3"/>
                </a:cxn>
                <a:cxn ang="0">
                  <a:pos x="T4" y="T5"/>
                </a:cxn>
                <a:cxn ang="0">
                  <a:pos x="T6" y="T7"/>
                </a:cxn>
                <a:cxn ang="0">
                  <a:pos x="T8" y="T9"/>
                </a:cxn>
              </a:cxnLst>
              <a:rect l="0" t="0" r="r" b="b"/>
              <a:pathLst>
                <a:path w="80" h="32">
                  <a:moveTo>
                    <a:pt x="3" y="17"/>
                  </a:moveTo>
                  <a:cubicBezTo>
                    <a:pt x="0" y="10"/>
                    <a:pt x="1" y="5"/>
                    <a:pt x="7" y="0"/>
                  </a:cubicBezTo>
                  <a:cubicBezTo>
                    <a:pt x="74" y="14"/>
                    <a:pt x="74" y="14"/>
                    <a:pt x="74" y="14"/>
                  </a:cubicBezTo>
                  <a:cubicBezTo>
                    <a:pt x="80" y="16"/>
                    <a:pt x="76" y="32"/>
                    <a:pt x="70" y="31"/>
                  </a:cubicBezTo>
                  <a:lnTo>
                    <a:pt x="3" y="17"/>
                  </a:lnTo>
                  <a:close/>
                </a:path>
              </a:pathLst>
            </a:custGeom>
            <a:solidFill>
              <a:srgbClr val="5C87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íṥļidê">
              <a:extLst>
                <a:ext uri="{FF2B5EF4-FFF2-40B4-BE49-F238E27FC236}">
                  <a16:creationId xmlns:a16="http://schemas.microsoft.com/office/drawing/2014/main" id="{A3E2BA73-C6FF-4B6A-A8F3-AAFFA14231D4}"/>
                </a:ext>
              </a:extLst>
            </p:cNvPr>
            <p:cNvSpPr/>
            <p:nvPr/>
          </p:nvSpPr>
          <p:spPr bwMode="auto">
            <a:xfrm>
              <a:off x="6577013" y="5157788"/>
              <a:ext cx="725488" cy="481013"/>
            </a:xfrm>
            <a:custGeom>
              <a:avLst/>
              <a:gdLst>
                <a:gd name="T0" fmla="*/ 116 w 117"/>
                <a:gd name="T1" fmla="*/ 56 h 78"/>
                <a:gd name="T2" fmla="*/ 116 w 117"/>
                <a:gd name="T3" fmla="*/ 61 h 78"/>
                <a:gd name="T4" fmla="*/ 82 w 117"/>
                <a:gd name="T5" fmla="*/ 69 h 78"/>
                <a:gd name="T6" fmla="*/ 44 w 117"/>
                <a:gd name="T7" fmla="*/ 49 h 78"/>
                <a:gd name="T8" fmla="*/ 3 w 117"/>
                <a:gd name="T9" fmla="*/ 22 h 78"/>
                <a:gd name="T10" fmla="*/ 4 w 117"/>
                <a:gd name="T11" fmla="*/ 6 h 78"/>
                <a:gd name="T12" fmla="*/ 4 w 117"/>
                <a:gd name="T13" fmla="*/ 6 h 78"/>
                <a:gd name="T14" fmla="*/ 31 w 117"/>
                <a:gd name="T15" fmla="*/ 3 h 78"/>
                <a:gd name="T16" fmla="*/ 88 w 117"/>
                <a:gd name="T17" fmla="*/ 4 h 78"/>
                <a:gd name="T18" fmla="*/ 114 w 117"/>
                <a:gd name="T19" fmla="*/ 29 h 78"/>
                <a:gd name="T20" fmla="*/ 116 w 117"/>
                <a:gd name="T21" fmla="*/ 5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78">
                  <a:moveTo>
                    <a:pt x="116" y="56"/>
                  </a:moveTo>
                  <a:cubicBezTo>
                    <a:pt x="116" y="58"/>
                    <a:pt x="116" y="59"/>
                    <a:pt x="116" y="61"/>
                  </a:cubicBezTo>
                  <a:cubicBezTo>
                    <a:pt x="113" y="64"/>
                    <a:pt x="97" y="78"/>
                    <a:pt x="82" y="69"/>
                  </a:cubicBezTo>
                  <a:cubicBezTo>
                    <a:pt x="73" y="63"/>
                    <a:pt x="65" y="55"/>
                    <a:pt x="44" y="49"/>
                  </a:cubicBezTo>
                  <a:cubicBezTo>
                    <a:pt x="32" y="46"/>
                    <a:pt x="9" y="38"/>
                    <a:pt x="3" y="22"/>
                  </a:cubicBezTo>
                  <a:cubicBezTo>
                    <a:pt x="0" y="15"/>
                    <a:pt x="0" y="10"/>
                    <a:pt x="4" y="6"/>
                  </a:cubicBezTo>
                  <a:cubicBezTo>
                    <a:pt x="4" y="6"/>
                    <a:pt x="4" y="6"/>
                    <a:pt x="4" y="6"/>
                  </a:cubicBezTo>
                  <a:cubicBezTo>
                    <a:pt x="8" y="2"/>
                    <a:pt x="18" y="0"/>
                    <a:pt x="31" y="3"/>
                  </a:cubicBezTo>
                  <a:cubicBezTo>
                    <a:pt x="56" y="9"/>
                    <a:pt x="68" y="12"/>
                    <a:pt x="88" y="4"/>
                  </a:cubicBezTo>
                  <a:cubicBezTo>
                    <a:pt x="114" y="29"/>
                    <a:pt x="114" y="29"/>
                    <a:pt x="114" y="29"/>
                  </a:cubicBezTo>
                  <a:cubicBezTo>
                    <a:pt x="115" y="33"/>
                    <a:pt x="117" y="47"/>
                    <a:pt x="116" y="56"/>
                  </a:cubicBezTo>
                  <a:close/>
                </a:path>
              </a:pathLst>
            </a:custGeom>
            <a:solidFill>
              <a:srgbClr val="5C87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îṥľîḑe">
              <a:extLst>
                <a:ext uri="{FF2B5EF4-FFF2-40B4-BE49-F238E27FC236}">
                  <a16:creationId xmlns:a16="http://schemas.microsoft.com/office/drawing/2014/main" id="{C858E479-51BD-4AFD-80D9-81B409378039}"/>
                </a:ext>
              </a:extLst>
            </p:cNvPr>
            <p:cNvSpPr/>
            <p:nvPr/>
          </p:nvSpPr>
          <p:spPr bwMode="auto">
            <a:xfrm>
              <a:off x="6973888" y="5294313"/>
              <a:ext cx="61913" cy="36513"/>
            </a:xfrm>
            <a:custGeom>
              <a:avLst/>
              <a:gdLst>
                <a:gd name="T0" fmla="*/ 2 w 10"/>
                <a:gd name="T1" fmla="*/ 1 h 6"/>
                <a:gd name="T2" fmla="*/ 2 w 10"/>
                <a:gd name="T3" fmla="*/ 5 h 6"/>
                <a:gd name="T4" fmla="*/ 9 w 10"/>
                <a:gd name="T5" fmla="*/ 4 h 6"/>
                <a:gd name="T6" fmla="*/ 8 w 10"/>
                <a:gd name="T7" fmla="*/ 1 h 6"/>
                <a:gd name="T8" fmla="*/ 2 w 10"/>
                <a:gd name="T9" fmla="*/ 1 h 6"/>
              </a:gdLst>
              <a:ahLst/>
              <a:cxnLst>
                <a:cxn ang="0">
                  <a:pos x="T0" y="T1"/>
                </a:cxn>
                <a:cxn ang="0">
                  <a:pos x="T2" y="T3"/>
                </a:cxn>
                <a:cxn ang="0">
                  <a:pos x="T4" y="T5"/>
                </a:cxn>
                <a:cxn ang="0">
                  <a:pos x="T6" y="T7"/>
                </a:cxn>
                <a:cxn ang="0">
                  <a:pos x="T8" y="T9"/>
                </a:cxn>
              </a:cxnLst>
              <a:rect l="0" t="0" r="r" b="b"/>
              <a:pathLst>
                <a:path w="10" h="6">
                  <a:moveTo>
                    <a:pt x="2" y="1"/>
                  </a:moveTo>
                  <a:cubicBezTo>
                    <a:pt x="0" y="2"/>
                    <a:pt x="0" y="4"/>
                    <a:pt x="2" y="5"/>
                  </a:cubicBezTo>
                  <a:cubicBezTo>
                    <a:pt x="4" y="6"/>
                    <a:pt x="7" y="5"/>
                    <a:pt x="9" y="4"/>
                  </a:cubicBezTo>
                  <a:cubicBezTo>
                    <a:pt x="10" y="3"/>
                    <a:pt x="10" y="1"/>
                    <a:pt x="8" y="1"/>
                  </a:cubicBezTo>
                  <a:cubicBezTo>
                    <a:pt x="6" y="0"/>
                    <a:pt x="3" y="0"/>
                    <a:pt x="2" y="1"/>
                  </a:cubicBezTo>
                  <a:close/>
                </a:path>
              </a:pathLst>
            </a:custGeom>
            <a:solidFill>
              <a:srgbClr val="3952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i$ḷîḋê">
              <a:extLst>
                <a:ext uri="{FF2B5EF4-FFF2-40B4-BE49-F238E27FC236}">
                  <a16:creationId xmlns:a16="http://schemas.microsoft.com/office/drawing/2014/main" id="{B2BC7313-4B02-4A67-80B6-0B58BDBE3D28}"/>
                </a:ext>
              </a:extLst>
            </p:cNvPr>
            <p:cNvSpPr/>
            <p:nvPr/>
          </p:nvSpPr>
          <p:spPr bwMode="auto">
            <a:xfrm>
              <a:off x="6867526" y="5294313"/>
              <a:ext cx="61913" cy="36513"/>
            </a:xfrm>
            <a:custGeom>
              <a:avLst/>
              <a:gdLst>
                <a:gd name="T0" fmla="*/ 3 w 10"/>
                <a:gd name="T1" fmla="*/ 1 h 6"/>
                <a:gd name="T2" fmla="*/ 2 w 10"/>
                <a:gd name="T3" fmla="*/ 4 h 6"/>
                <a:gd name="T4" fmla="*/ 8 w 10"/>
                <a:gd name="T5" fmla="*/ 6 h 6"/>
                <a:gd name="T6" fmla="*/ 9 w 10"/>
                <a:gd name="T7" fmla="*/ 2 h 6"/>
                <a:gd name="T8" fmla="*/ 3 w 10"/>
                <a:gd name="T9" fmla="*/ 1 h 6"/>
              </a:gdLst>
              <a:ahLst/>
              <a:cxnLst>
                <a:cxn ang="0">
                  <a:pos x="T0" y="T1"/>
                </a:cxn>
                <a:cxn ang="0">
                  <a:pos x="T2" y="T3"/>
                </a:cxn>
                <a:cxn ang="0">
                  <a:pos x="T4" y="T5"/>
                </a:cxn>
                <a:cxn ang="0">
                  <a:pos x="T6" y="T7"/>
                </a:cxn>
                <a:cxn ang="0">
                  <a:pos x="T8" y="T9"/>
                </a:cxn>
              </a:cxnLst>
              <a:rect l="0" t="0" r="r" b="b"/>
              <a:pathLst>
                <a:path w="10" h="6">
                  <a:moveTo>
                    <a:pt x="3" y="1"/>
                  </a:moveTo>
                  <a:cubicBezTo>
                    <a:pt x="1" y="1"/>
                    <a:pt x="0" y="3"/>
                    <a:pt x="2" y="4"/>
                  </a:cubicBezTo>
                  <a:cubicBezTo>
                    <a:pt x="3" y="5"/>
                    <a:pt x="6" y="6"/>
                    <a:pt x="8" y="6"/>
                  </a:cubicBezTo>
                  <a:cubicBezTo>
                    <a:pt x="10" y="5"/>
                    <a:pt x="10" y="3"/>
                    <a:pt x="9" y="2"/>
                  </a:cubicBezTo>
                  <a:cubicBezTo>
                    <a:pt x="7" y="1"/>
                    <a:pt x="5" y="0"/>
                    <a:pt x="3" y="1"/>
                  </a:cubicBezTo>
                  <a:close/>
                </a:path>
              </a:pathLst>
            </a:custGeom>
            <a:solidFill>
              <a:srgbClr val="3952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íšḷiḑe">
              <a:extLst>
                <a:ext uri="{FF2B5EF4-FFF2-40B4-BE49-F238E27FC236}">
                  <a16:creationId xmlns:a16="http://schemas.microsoft.com/office/drawing/2014/main" id="{2B955AF0-32BB-4BBF-8154-897BD0BC0623}"/>
                </a:ext>
              </a:extLst>
            </p:cNvPr>
            <p:cNvSpPr/>
            <p:nvPr/>
          </p:nvSpPr>
          <p:spPr bwMode="auto">
            <a:xfrm>
              <a:off x="6781801" y="5281613"/>
              <a:ext cx="61913" cy="36513"/>
            </a:xfrm>
            <a:custGeom>
              <a:avLst/>
              <a:gdLst>
                <a:gd name="T0" fmla="*/ 2 w 10"/>
                <a:gd name="T1" fmla="*/ 0 h 6"/>
                <a:gd name="T2" fmla="*/ 1 w 10"/>
                <a:gd name="T3" fmla="*/ 4 h 6"/>
                <a:gd name="T4" fmla="*/ 7 w 10"/>
                <a:gd name="T5" fmla="*/ 5 h 6"/>
                <a:gd name="T6" fmla="*/ 8 w 10"/>
                <a:gd name="T7" fmla="*/ 2 h 6"/>
                <a:gd name="T8" fmla="*/ 2 w 10"/>
                <a:gd name="T9" fmla="*/ 0 h 6"/>
              </a:gdLst>
              <a:ahLst/>
              <a:cxnLst>
                <a:cxn ang="0">
                  <a:pos x="T0" y="T1"/>
                </a:cxn>
                <a:cxn ang="0">
                  <a:pos x="T2" y="T3"/>
                </a:cxn>
                <a:cxn ang="0">
                  <a:pos x="T4" y="T5"/>
                </a:cxn>
                <a:cxn ang="0">
                  <a:pos x="T6" y="T7"/>
                </a:cxn>
                <a:cxn ang="0">
                  <a:pos x="T8" y="T9"/>
                </a:cxn>
              </a:cxnLst>
              <a:rect l="0" t="0" r="r" b="b"/>
              <a:pathLst>
                <a:path w="10" h="6">
                  <a:moveTo>
                    <a:pt x="2" y="0"/>
                  </a:moveTo>
                  <a:cubicBezTo>
                    <a:pt x="0" y="1"/>
                    <a:pt x="0" y="2"/>
                    <a:pt x="1" y="4"/>
                  </a:cubicBezTo>
                  <a:cubicBezTo>
                    <a:pt x="3" y="5"/>
                    <a:pt x="5" y="6"/>
                    <a:pt x="7" y="5"/>
                  </a:cubicBezTo>
                  <a:cubicBezTo>
                    <a:pt x="9" y="5"/>
                    <a:pt x="10" y="3"/>
                    <a:pt x="8" y="2"/>
                  </a:cubicBezTo>
                  <a:cubicBezTo>
                    <a:pt x="7" y="0"/>
                    <a:pt x="4" y="0"/>
                    <a:pt x="2" y="0"/>
                  </a:cubicBezTo>
                  <a:close/>
                </a:path>
              </a:pathLst>
            </a:custGeom>
            <a:solidFill>
              <a:srgbClr val="3952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îšľidè">
              <a:extLst>
                <a:ext uri="{FF2B5EF4-FFF2-40B4-BE49-F238E27FC236}">
                  <a16:creationId xmlns:a16="http://schemas.microsoft.com/office/drawing/2014/main" id="{B5DA51EB-2E92-43B9-87AA-B804438900A4}"/>
                </a:ext>
              </a:extLst>
            </p:cNvPr>
            <p:cNvSpPr/>
            <p:nvPr/>
          </p:nvSpPr>
          <p:spPr bwMode="auto">
            <a:xfrm>
              <a:off x="6694488" y="5249863"/>
              <a:ext cx="61913" cy="38100"/>
            </a:xfrm>
            <a:custGeom>
              <a:avLst/>
              <a:gdLst>
                <a:gd name="T0" fmla="*/ 3 w 10"/>
                <a:gd name="T1" fmla="*/ 0 h 6"/>
                <a:gd name="T2" fmla="*/ 2 w 10"/>
                <a:gd name="T3" fmla="*/ 4 h 6"/>
                <a:gd name="T4" fmla="*/ 8 w 10"/>
                <a:gd name="T5" fmla="*/ 5 h 6"/>
                <a:gd name="T6" fmla="*/ 9 w 10"/>
                <a:gd name="T7" fmla="*/ 2 h 6"/>
                <a:gd name="T8" fmla="*/ 3 w 10"/>
                <a:gd name="T9" fmla="*/ 0 h 6"/>
              </a:gdLst>
              <a:ahLst/>
              <a:cxnLst>
                <a:cxn ang="0">
                  <a:pos x="T0" y="T1"/>
                </a:cxn>
                <a:cxn ang="0">
                  <a:pos x="T2" y="T3"/>
                </a:cxn>
                <a:cxn ang="0">
                  <a:pos x="T4" y="T5"/>
                </a:cxn>
                <a:cxn ang="0">
                  <a:pos x="T6" y="T7"/>
                </a:cxn>
                <a:cxn ang="0">
                  <a:pos x="T8" y="T9"/>
                </a:cxn>
              </a:cxnLst>
              <a:rect l="0" t="0" r="r" b="b"/>
              <a:pathLst>
                <a:path w="10" h="6">
                  <a:moveTo>
                    <a:pt x="3" y="0"/>
                  </a:moveTo>
                  <a:cubicBezTo>
                    <a:pt x="1" y="1"/>
                    <a:pt x="0" y="2"/>
                    <a:pt x="2" y="4"/>
                  </a:cubicBezTo>
                  <a:cubicBezTo>
                    <a:pt x="3" y="5"/>
                    <a:pt x="6" y="6"/>
                    <a:pt x="8" y="5"/>
                  </a:cubicBezTo>
                  <a:cubicBezTo>
                    <a:pt x="10" y="5"/>
                    <a:pt x="10" y="3"/>
                    <a:pt x="9" y="2"/>
                  </a:cubicBezTo>
                  <a:cubicBezTo>
                    <a:pt x="7" y="0"/>
                    <a:pt x="5" y="0"/>
                    <a:pt x="3" y="0"/>
                  </a:cubicBezTo>
                  <a:close/>
                </a:path>
              </a:pathLst>
            </a:custGeom>
            <a:solidFill>
              <a:srgbClr val="3952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íSľíďè">
              <a:extLst>
                <a:ext uri="{FF2B5EF4-FFF2-40B4-BE49-F238E27FC236}">
                  <a16:creationId xmlns:a16="http://schemas.microsoft.com/office/drawing/2014/main" id="{745C4D5B-D128-4773-AF86-BF56FFF75093}"/>
                </a:ext>
              </a:extLst>
            </p:cNvPr>
            <p:cNvSpPr/>
            <p:nvPr/>
          </p:nvSpPr>
          <p:spPr bwMode="auto">
            <a:xfrm>
              <a:off x="6986588" y="5183188"/>
              <a:ext cx="92075" cy="134938"/>
            </a:xfrm>
            <a:custGeom>
              <a:avLst/>
              <a:gdLst>
                <a:gd name="T0" fmla="*/ 5 w 15"/>
                <a:gd name="T1" fmla="*/ 21 h 22"/>
                <a:gd name="T2" fmla="*/ 15 w 15"/>
                <a:gd name="T3" fmla="*/ 2 h 22"/>
                <a:gd name="T4" fmla="*/ 9 w 15"/>
                <a:gd name="T5" fmla="*/ 1 h 22"/>
                <a:gd name="T6" fmla="*/ 1 w 15"/>
                <a:gd name="T7" fmla="*/ 21 h 22"/>
                <a:gd name="T8" fmla="*/ 5 w 15"/>
                <a:gd name="T9" fmla="*/ 21 h 22"/>
              </a:gdLst>
              <a:ahLst/>
              <a:cxnLst>
                <a:cxn ang="0">
                  <a:pos x="T0" y="T1"/>
                </a:cxn>
                <a:cxn ang="0">
                  <a:pos x="T2" y="T3"/>
                </a:cxn>
                <a:cxn ang="0">
                  <a:pos x="T4" y="T5"/>
                </a:cxn>
                <a:cxn ang="0">
                  <a:pos x="T6" y="T7"/>
                </a:cxn>
                <a:cxn ang="0">
                  <a:pos x="T8" y="T9"/>
                </a:cxn>
              </a:cxnLst>
              <a:rect l="0" t="0" r="r" b="b"/>
              <a:pathLst>
                <a:path w="15" h="22">
                  <a:moveTo>
                    <a:pt x="5" y="21"/>
                  </a:moveTo>
                  <a:cubicBezTo>
                    <a:pt x="5" y="21"/>
                    <a:pt x="5" y="8"/>
                    <a:pt x="15" y="2"/>
                  </a:cubicBezTo>
                  <a:cubicBezTo>
                    <a:pt x="15" y="2"/>
                    <a:pt x="14" y="0"/>
                    <a:pt x="9" y="1"/>
                  </a:cubicBezTo>
                  <a:cubicBezTo>
                    <a:pt x="3" y="3"/>
                    <a:pt x="0" y="16"/>
                    <a:pt x="1" y="21"/>
                  </a:cubicBezTo>
                  <a:cubicBezTo>
                    <a:pt x="1" y="21"/>
                    <a:pt x="4" y="22"/>
                    <a:pt x="5" y="21"/>
                  </a:cubicBezTo>
                  <a:close/>
                </a:path>
              </a:pathLst>
            </a:custGeom>
            <a:solidFill>
              <a:srgbClr val="FBFB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îŝľíḓê">
              <a:extLst>
                <a:ext uri="{FF2B5EF4-FFF2-40B4-BE49-F238E27FC236}">
                  <a16:creationId xmlns:a16="http://schemas.microsoft.com/office/drawing/2014/main" id="{E7BA17E5-E324-4FAC-8770-C7E0C0479604}"/>
                </a:ext>
              </a:extLst>
            </p:cNvPr>
            <p:cNvSpPr/>
            <p:nvPr/>
          </p:nvSpPr>
          <p:spPr bwMode="auto">
            <a:xfrm>
              <a:off x="6880226" y="5194301"/>
              <a:ext cx="112713" cy="130175"/>
            </a:xfrm>
            <a:custGeom>
              <a:avLst/>
              <a:gdLst>
                <a:gd name="T0" fmla="*/ 5 w 18"/>
                <a:gd name="T1" fmla="*/ 20 h 21"/>
                <a:gd name="T2" fmla="*/ 18 w 18"/>
                <a:gd name="T3" fmla="*/ 3 h 21"/>
                <a:gd name="T4" fmla="*/ 11 w 18"/>
                <a:gd name="T5" fmla="*/ 1 h 21"/>
                <a:gd name="T6" fmla="*/ 1 w 18"/>
                <a:gd name="T7" fmla="*/ 18 h 21"/>
                <a:gd name="T8" fmla="*/ 5 w 18"/>
                <a:gd name="T9" fmla="*/ 20 h 21"/>
              </a:gdLst>
              <a:ahLst/>
              <a:cxnLst>
                <a:cxn ang="0">
                  <a:pos x="T0" y="T1"/>
                </a:cxn>
                <a:cxn ang="0">
                  <a:pos x="T2" y="T3"/>
                </a:cxn>
                <a:cxn ang="0">
                  <a:pos x="T4" y="T5"/>
                </a:cxn>
                <a:cxn ang="0">
                  <a:pos x="T6" y="T7"/>
                </a:cxn>
                <a:cxn ang="0">
                  <a:pos x="T8" y="T9"/>
                </a:cxn>
              </a:cxnLst>
              <a:rect l="0" t="0" r="r" b="b"/>
              <a:pathLst>
                <a:path w="18" h="21">
                  <a:moveTo>
                    <a:pt x="5" y="20"/>
                  </a:moveTo>
                  <a:cubicBezTo>
                    <a:pt x="5" y="20"/>
                    <a:pt x="7" y="4"/>
                    <a:pt x="18" y="3"/>
                  </a:cubicBezTo>
                  <a:cubicBezTo>
                    <a:pt x="18" y="3"/>
                    <a:pt x="16" y="0"/>
                    <a:pt x="11" y="1"/>
                  </a:cubicBezTo>
                  <a:cubicBezTo>
                    <a:pt x="7" y="1"/>
                    <a:pt x="0" y="12"/>
                    <a:pt x="1" y="18"/>
                  </a:cubicBezTo>
                  <a:cubicBezTo>
                    <a:pt x="1" y="18"/>
                    <a:pt x="4" y="21"/>
                    <a:pt x="5" y="20"/>
                  </a:cubicBezTo>
                  <a:close/>
                </a:path>
              </a:pathLst>
            </a:custGeom>
            <a:solidFill>
              <a:srgbClr val="FBFB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îšḻïďe">
              <a:extLst>
                <a:ext uri="{FF2B5EF4-FFF2-40B4-BE49-F238E27FC236}">
                  <a16:creationId xmlns:a16="http://schemas.microsoft.com/office/drawing/2014/main" id="{5D9EF696-0E10-4C23-9F89-B1F664863136}"/>
                </a:ext>
              </a:extLst>
            </p:cNvPr>
            <p:cNvSpPr/>
            <p:nvPr/>
          </p:nvSpPr>
          <p:spPr bwMode="auto">
            <a:xfrm>
              <a:off x="6799263" y="5183188"/>
              <a:ext cx="93663" cy="122238"/>
            </a:xfrm>
            <a:custGeom>
              <a:avLst/>
              <a:gdLst>
                <a:gd name="T0" fmla="*/ 4 w 15"/>
                <a:gd name="T1" fmla="*/ 19 h 20"/>
                <a:gd name="T2" fmla="*/ 15 w 15"/>
                <a:gd name="T3" fmla="*/ 4 h 20"/>
                <a:gd name="T4" fmla="*/ 8 w 15"/>
                <a:gd name="T5" fmla="*/ 2 h 20"/>
                <a:gd name="T6" fmla="*/ 0 w 15"/>
                <a:gd name="T7" fmla="*/ 17 h 20"/>
                <a:gd name="T8" fmla="*/ 4 w 15"/>
                <a:gd name="T9" fmla="*/ 19 h 20"/>
              </a:gdLst>
              <a:ahLst/>
              <a:cxnLst>
                <a:cxn ang="0">
                  <a:pos x="T0" y="T1"/>
                </a:cxn>
                <a:cxn ang="0">
                  <a:pos x="T2" y="T3"/>
                </a:cxn>
                <a:cxn ang="0">
                  <a:pos x="T4" y="T5"/>
                </a:cxn>
                <a:cxn ang="0">
                  <a:pos x="T6" y="T7"/>
                </a:cxn>
                <a:cxn ang="0">
                  <a:pos x="T8" y="T9"/>
                </a:cxn>
              </a:cxnLst>
              <a:rect l="0" t="0" r="r" b="b"/>
              <a:pathLst>
                <a:path w="15" h="20">
                  <a:moveTo>
                    <a:pt x="4" y="19"/>
                  </a:moveTo>
                  <a:cubicBezTo>
                    <a:pt x="4" y="19"/>
                    <a:pt x="6" y="4"/>
                    <a:pt x="15" y="4"/>
                  </a:cubicBezTo>
                  <a:cubicBezTo>
                    <a:pt x="15" y="4"/>
                    <a:pt x="14" y="0"/>
                    <a:pt x="8" y="2"/>
                  </a:cubicBezTo>
                  <a:cubicBezTo>
                    <a:pt x="1" y="4"/>
                    <a:pt x="0" y="17"/>
                    <a:pt x="0" y="17"/>
                  </a:cubicBezTo>
                  <a:cubicBezTo>
                    <a:pt x="0" y="17"/>
                    <a:pt x="1" y="20"/>
                    <a:pt x="4" y="19"/>
                  </a:cubicBezTo>
                  <a:close/>
                </a:path>
              </a:pathLst>
            </a:custGeom>
            <a:solidFill>
              <a:srgbClr val="FBFB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iṩ1íḓê">
              <a:extLst>
                <a:ext uri="{FF2B5EF4-FFF2-40B4-BE49-F238E27FC236}">
                  <a16:creationId xmlns:a16="http://schemas.microsoft.com/office/drawing/2014/main" id="{3CDE9B2A-466E-4578-BB5E-F29A51111F76}"/>
                </a:ext>
              </a:extLst>
            </p:cNvPr>
            <p:cNvSpPr/>
            <p:nvPr/>
          </p:nvSpPr>
          <p:spPr bwMode="auto">
            <a:xfrm>
              <a:off x="6707188" y="5170488"/>
              <a:ext cx="117475" cy="104775"/>
            </a:xfrm>
            <a:custGeom>
              <a:avLst/>
              <a:gdLst>
                <a:gd name="T0" fmla="*/ 19 w 19"/>
                <a:gd name="T1" fmla="*/ 3 h 17"/>
                <a:gd name="T2" fmla="*/ 5 w 19"/>
                <a:gd name="T3" fmla="*/ 17 h 17"/>
                <a:gd name="T4" fmla="*/ 0 w 19"/>
                <a:gd name="T5" fmla="*/ 15 h 17"/>
                <a:gd name="T6" fmla="*/ 12 w 19"/>
                <a:gd name="T7" fmla="*/ 2 h 17"/>
                <a:gd name="T8" fmla="*/ 19 w 19"/>
                <a:gd name="T9" fmla="*/ 3 h 17"/>
              </a:gdLst>
              <a:ahLst/>
              <a:cxnLst>
                <a:cxn ang="0">
                  <a:pos x="T0" y="T1"/>
                </a:cxn>
                <a:cxn ang="0">
                  <a:pos x="T2" y="T3"/>
                </a:cxn>
                <a:cxn ang="0">
                  <a:pos x="T4" y="T5"/>
                </a:cxn>
                <a:cxn ang="0">
                  <a:pos x="T6" y="T7"/>
                </a:cxn>
                <a:cxn ang="0">
                  <a:pos x="T8" y="T9"/>
                </a:cxn>
              </a:cxnLst>
              <a:rect l="0" t="0" r="r" b="b"/>
              <a:pathLst>
                <a:path w="19" h="17">
                  <a:moveTo>
                    <a:pt x="19" y="3"/>
                  </a:moveTo>
                  <a:cubicBezTo>
                    <a:pt x="19" y="3"/>
                    <a:pt x="6" y="6"/>
                    <a:pt x="5" y="17"/>
                  </a:cubicBezTo>
                  <a:cubicBezTo>
                    <a:pt x="5" y="17"/>
                    <a:pt x="1" y="16"/>
                    <a:pt x="0" y="15"/>
                  </a:cubicBezTo>
                  <a:cubicBezTo>
                    <a:pt x="1" y="14"/>
                    <a:pt x="6" y="3"/>
                    <a:pt x="12" y="2"/>
                  </a:cubicBezTo>
                  <a:cubicBezTo>
                    <a:pt x="18" y="0"/>
                    <a:pt x="19" y="3"/>
                    <a:pt x="19" y="3"/>
                  </a:cubicBezTo>
                  <a:close/>
                </a:path>
              </a:pathLst>
            </a:custGeom>
            <a:solidFill>
              <a:srgbClr val="FBFB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îṩḻíḑe">
              <a:extLst>
                <a:ext uri="{FF2B5EF4-FFF2-40B4-BE49-F238E27FC236}">
                  <a16:creationId xmlns:a16="http://schemas.microsoft.com/office/drawing/2014/main" id="{C93B16B9-0C6A-4A41-8394-8D8EC3F4F4C8}"/>
                </a:ext>
              </a:extLst>
            </p:cNvPr>
            <p:cNvSpPr/>
            <p:nvPr/>
          </p:nvSpPr>
          <p:spPr bwMode="auto">
            <a:xfrm>
              <a:off x="6570663" y="5194301"/>
              <a:ext cx="725488" cy="444500"/>
            </a:xfrm>
            <a:custGeom>
              <a:avLst/>
              <a:gdLst>
                <a:gd name="T0" fmla="*/ 117 w 117"/>
                <a:gd name="T1" fmla="*/ 50 h 72"/>
                <a:gd name="T2" fmla="*/ 117 w 117"/>
                <a:gd name="T3" fmla="*/ 55 h 72"/>
                <a:gd name="T4" fmla="*/ 83 w 117"/>
                <a:gd name="T5" fmla="*/ 63 h 72"/>
                <a:gd name="T6" fmla="*/ 45 w 117"/>
                <a:gd name="T7" fmla="*/ 43 h 72"/>
                <a:gd name="T8" fmla="*/ 4 w 117"/>
                <a:gd name="T9" fmla="*/ 16 h 72"/>
                <a:gd name="T10" fmla="*/ 5 w 117"/>
                <a:gd name="T11" fmla="*/ 0 h 72"/>
                <a:gd name="T12" fmla="*/ 17 w 117"/>
                <a:gd name="T13" fmla="*/ 25 h 72"/>
                <a:gd name="T14" fmla="*/ 66 w 117"/>
                <a:gd name="T15" fmla="*/ 45 h 72"/>
                <a:gd name="T16" fmla="*/ 96 w 117"/>
                <a:gd name="T17" fmla="*/ 60 h 72"/>
                <a:gd name="T18" fmla="*/ 117 w 117"/>
                <a:gd name="T19" fmla="*/ 5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72">
                  <a:moveTo>
                    <a:pt x="117" y="50"/>
                  </a:moveTo>
                  <a:cubicBezTo>
                    <a:pt x="117" y="52"/>
                    <a:pt x="117" y="53"/>
                    <a:pt x="117" y="55"/>
                  </a:cubicBezTo>
                  <a:cubicBezTo>
                    <a:pt x="114" y="58"/>
                    <a:pt x="98" y="72"/>
                    <a:pt x="83" y="63"/>
                  </a:cubicBezTo>
                  <a:cubicBezTo>
                    <a:pt x="74" y="57"/>
                    <a:pt x="66" y="49"/>
                    <a:pt x="45" y="43"/>
                  </a:cubicBezTo>
                  <a:cubicBezTo>
                    <a:pt x="33" y="40"/>
                    <a:pt x="10" y="32"/>
                    <a:pt x="4" y="16"/>
                  </a:cubicBezTo>
                  <a:cubicBezTo>
                    <a:pt x="1" y="9"/>
                    <a:pt x="1" y="4"/>
                    <a:pt x="5" y="0"/>
                  </a:cubicBezTo>
                  <a:cubicBezTo>
                    <a:pt x="0" y="8"/>
                    <a:pt x="7" y="17"/>
                    <a:pt x="17" y="25"/>
                  </a:cubicBezTo>
                  <a:cubicBezTo>
                    <a:pt x="27" y="33"/>
                    <a:pt x="55" y="41"/>
                    <a:pt x="66" y="45"/>
                  </a:cubicBezTo>
                  <a:cubicBezTo>
                    <a:pt x="77" y="48"/>
                    <a:pt x="86" y="59"/>
                    <a:pt x="96" y="60"/>
                  </a:cubicBezTo>
                  <a:cubicBezTo>
                    <a:pt x="106" y="61"/>
                    <a:pt x="117" y="50"/>
                    <a:pt x="117" y="50"/>
                  </a:cubicBezTo>
                  <a:close/>
                </a:path>
              </a:pathLst>
            </a:custGeom>
            <a:solidFill>
              <a:srgbClr val="39529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íṩľidé">
              <a:extLst>
                <a:ext uri="{FF2B5EF4-FFF2-40B4-BE49-F238E27FC236}">
                  <a16:creationId xmlns:a16="http://schemas.microsoft.com/office/drawing/2014/main" id="{38467BF1-3D7E-4B90-B4AB-B5A029CF36F5}"/>
                </a:ext>
              </a:extLst>
            </p:cNvPr>
            <p:cNvSpPr/>
            <p:nvPr/>
          </p:nvSpPr>
          <p:spPr bwMode="auto">
            <a:xfrm>
              <a:off x="6508751" y="3441701"/>
              <a:ext cx="823913" cy="2241550"/>
            </a:xfrm>
            <a:custGeom>
              <a:avLst/>
              <a:gdLst>
                <a:gd name="T0" fmla="*/ 0 w 133"/>
                <a:gd name="T1" fmla="*/ 28 h 363"/>
                <a:gd name="T2" fmla="*/ 0 w 133"/>
                <a:gd name="T3" fmla="*/ 350 h 363"/>
                <a:gd name="T4" fmla="*/ 33 w 133"/>
                <a:gd name="T5" fmla="*/ 351 h 363"/>
                <a:gd name="T6" fmla="*/ 49 w 133"/>
                <a:gd name="T7" fmla="*/ 217 h 363"/>
                <a:gd name="T8" fmla="*/ 65 w 133"/>
                <a:gd name="T9" fmla="*/ 97 h 363"/>
                <a:gd name="T10" fmla="*/ 95 w 133"/>
                <a:gd name="T11" fmla="*/ 309 h 363"/>
                <a:gd name="T12" fmla="*/ 125 w 133"/>
                <a:gd name="T13" fmla="*/ 307 h 363"/>
                <a:gd name="T14" fmla="*/ 131 w 133"/>
                <a:gd name="T15" fmla="*/ 239 h 363"/>
                <a:gd name="T16" fmla="*/ 122 w 133"/>
                <a:gd name="T17" fmla="*/ 181 h 363"/>
                <a:gd name="T18" fmla="*/ 117 w 133"/>
                <a:gd name="T19" fmla="*/ 45 h 363"/>
                <a:gd name="T20" fmla="*/ 105 w 133"/>
                <a:gd name="T21" fmla="*/ 0 h 363"/>
                <a:gd name="T22" fmla="*/ 0 w 133"/>
                <a:gd name="T23" fmla="*/ 28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363">
                  <a:moveTo>
                    <a:pt x="0" y="28"/>
                  </a:moveTo>
                  <a:cubicBezTo>
                    <a:pt x="0" y="350"/>
                    <a:pt x="0" y="350"/>
                    <a:pt x="0" y="350"/>
                  </a:cubicBezTo>
                  <a:cubicBezTo>
                    <a:pt x="0" y="350"/>
                    <a:pt x="15" y="363"/>
                    <a:pt x="33" y="351"/>
                  </a:cubicBezTo>
                  <a:cubicBezTo>
                    <a:pt x="44" y="299"/>
                    <a:pt x="58" y="246"/>
                    <a:pt x="49" y="217"/>
                  </a:cubicBezTo>
                  <a:cubicBezTo>
                    <a:pt x="65" y="97"/>
                    <a:pt x="65" y="97"/>
                    <a:pt x="65" y="97"/>
                  </a:cubicBezTo>
                  <a:cubicBezTo>
                    <a:pt x="95" y="309"/>
                    <a:pt x="95" y="309"/>
                    <a:pt x="95" y="309"/>
                  </a:cubicBezTo>
                  <a:cubicBezTo>
                    <a:pt x="95" y="309"/>
                    <a:pt x="115" y="321"/>
                    <a:pt x="125" y="307"/>
                  </a:cubicBezTo>
                  <a:cubicBezTo>
                    <a:pt x="125" y="307"/>
                    <a:pt x="129" y="270"/>
                    <a:pt x="131" y="239"/>
                  </a:cubicBezTo>
                  <a:cubicBezTo>
                    <a:pt x="132" y="207"/>
                    <a:pt x="133" y="199"/>
                    <a:pt x="122" y="181"/>
                  </a:cubicBezTo>
                  <a:cubicBezTo>
                    <a:pt x="123" y="127"/>
                    <a:pt x="120" y="69"/>
                    <a:pt x="117" y="45"/>
                  </a:cubicBezTo>
                  <a:cubicBezTo>
                    <a:pt x="114" y="22"/>
                    <a:pt x="105" y="0"/>
                    <a:pt x="105" y="0"/>
                  </a:cubicBezTo>
                  <a:lnTo>
                    <a:pt x="0" y="28"/>
                  </a:lnTo>
                  <a:close/>
                </a:path>
              </a:pathLst>
            </a:custGeom>
            <a:solidFill>
              <a:srgbClr val="3A3E5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îšlídè">
              <a:extLst>
                <a:ext uri="{FF2B5EF4-FFF2-40B4-BE49-F238E27FC236}">
                  <a16:creationId xmlns:a16="http://schemas.microsoft.com/office/drawing/2014/main" id="{6D487409-CC45-45FE-B2C6-58F28C43BA9F}"/>
                </a:ext>
              </a:extLst>
            </p:cNvPr>
            <p:cNvSpPr/>
            <p:nvPr/>
          </p:nvSpPr>
          <p:spPr bwMode="auto">
            <a:xfrm>
              <a:off x="6477001" y="2497138"/>
              <a:ext cx="750888" cy="1209675"/>
            </a:xfrm>
            <a:custGeom>
              <a:avLst/>
              <a:gdLst>
                <a:gd name="T0" fmla="*/ 27 w 121"/>
                <a:gd name="T1" fmla="*/ 23 h 196"/>
                <a:gd name="T2" fmla="*/ 4 w 121"/>
                <a:gd name="T3" fmla="*/ 55 h 196"/>
                <a:gd name="T4" fmla="*/ 3 w 121"/>
                <a:gd name="T5" fmla="*/ 144 h 196"/>
                <a:gd name="T6" fmla="*/ 5 w 121"/>
                <a:gd name="T7" fmla="*/ 181 h 196"/>
                <a:gd name="T8" fmla="*/ 111 w 121"/>
                <a:gd name="T9" fmla="*/ 155 h 196"/>
                <a:gd name="T10" fmla="*/ 112 w 121"/>
                <a:gd name="T11" fmla="*/ 92 h 196"/>
                <a:gd name="T12" fmla="*/ 93 w 121"/>
                <a:gd name="T13" fmla="*/ 2 h 196"/>
                <a:gd name="T14" fmla="*/ 27 w 121"/>
                <a:gd name="T15" fmla="*/ 23 h 1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96">
                  <a:moveTo>
                    <a:pt x="27" y="23"/>
                  </a:moveTo>
                  <a:cubicBezTo>
                    <a:pt x="27" y="23"/>
                    <a:pt x="10" y="26"/>
                    <a:pt x="4" y="55"/>
                  </a:cubicBezTo>
                  <a:cubicBezTo>
                    <a:pt x="0" y="78"/>
                    <a:pt x="1" y="97"/>
                    <a:pt x="3" y="144"/>
                  </a:cubicBezTo>
                  <a:cubicBezTo>
                    <a:pt x="3" y="162"/>
                    <a:pt x="5" y="181"/>
                    <a:pt x="5" y="181"/>
                  </a:cubicBezTo>
                  <a:cubicBezTo>
                    <a:pt x="5" y="181"/>
                    <a:pt x="91" y="196"/>
                    <a:pt x="111" y="155"/>
                  </a:cubicBezTo>
                  <a:cubicBezTo>
                    <a:pt x="111" y="155"/>
                    <a:pt x="107" y="113"/>
                    <a:pt x="112" y="92"/>
                  </a:cubicBezTo>
                  <a:cubicBezTo>
                    <a:pt x="121" y="39"/>
                    <a:pt x="112" y="4"/>
                    <a:pt x="93" y="2"/>
                  </a:cubicBezTo>
                  <a:cubicBezTo>
                    <a:pt x="69" y="0"/>
                    <a:pt x="27" y="23"/>
                    <a:pt x="27" y="23"/>
                  </a:cubicBezTo>
                  <a:close/>
                </a:path>
              </a:pathLst>
            </a:custGeom>
            <a:solidFill>
              <a:srgbClr val="E9464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îş1ïḋê">
              <a:extLst>
                <a:ext uri="{FF2B5EF4-FFF2-40B4-BE49-F238E27FC236}">
                  <a16:creationId xmlns:a16="http://schemas.microsoft.com/office/drawing/2014/main" id="{C9EC7848-DE45-4FF0-908C-351CD4077377}"/>
                </a:ext>
              </a:extLst>
            </p:cNvPr>
            <p:cNvSpPr/>
            <p:nvPr/>
          </p:nvSpPr>
          <p:spPr bwMode="auto">
            <a:xfrm>
              <a:off x="6750051" y="2409826"/>
              <a:ext cx="236538" cy="296863"/>
            </a:xfrm>
            <a:custGeom>
              <a:avLst/>
              <a:gdLst>
                <a:gd name="T0" fmla="*/ 0 w 38"/>
                <a:gd name="T1" fmla="*/ 3 h 48"/>
                <a:gd name="T2" fmla="*/ 1 w 38"/>
                <a:gd name="T3" fmla="*/ 38 h 48"/>
                <a:gd name="T4" fmla="*/ 19 w 38"/>
                <a:gd name="T5" fmla="*/ 48 h 48"/>
                <a:gd name="T6" fmla="*/ 38 w 38"/>
                <a:gd name="T7" fmla="*/ 37 h 48"/>
                <a:gd name="T8" fmla="*/ 37 w 38"/>
                <a:gd name="T9" fmla="*/ 0 h 48"/>
                <a:gd name="T10" fmla="*/ 0 w 38"/>
                <a:gd name="T11" fmla="*/ 3 h 48"/>
              </a:gdLst>
              <a:ahLst/>
              <a:cxnLst>
                <a:cxn ang="0">
                  <a:pos x="T0" y="T1"/>
                </a:cxn>
                <a:cxn ang="0">
                  <a:pos x="T2" y="T3"/>
                </a:cxn>
                <a:cxn ang="0">
                  <a:pos x="T4" y="T5"/>
                </a:cxn>
                <a:cxn ang="0">
                  <a:pos x="T6" y="T7"/>
                </a:cxn>
                <a:cxn ang="0">
                  <a:pos x="T8" y="T9"/>
                </a:cxn>
                <a:cxn ang="0">
                  <a:pos x="T10" y="T11"/>
                </a:cxn>
              </a:cxnLst>
              <a:rect l="0" t="0" r="r" b="b"/>
              <a:pathLst>
                <a:path w="38" h="48">
                  <a:moveTo>
                    <a:pt x="0" y="3"/>
                  </a:moveTo>
                  <a:cubicBezTo>
                    <a:pt x="0" y="5"/>
                    <a:pt x="1" y="38"/>
                    <a:pt x="1" y="38"/>
                  </a:cubicBezTo>
                  <a:cubicBezTo>
                    <a:pt x="1" y="38"/>
                    <a:pt x="6" y="48"/>
                    <a:pt x="19" y="48"/>
                  </a:cubicBezTo>
                  <a:cubicBezTo>
                    <a:pt x="33" y="48"/>
                    <a:pt x="38" y="37"/>
                    <a:pt x="38" y="37"/>
                  </a:cubicBezTo>
                  <a:cubicBezTo>
                    <a:pt x="37" y="0"/>
                    <a:pt x="37" y="0"/>
                    <a:pt x="37" y="0"/>
                  </a:cubicBezTo>
                  <a:lnTo>
                    <a:pt x="0" y="3"/>
                  </a:lnTo>
                  <a:close/>
                </a:path>
              </a:pathLst>
            </a:custGeom>
            <a:solidFill>
              <a:srgbClr val="F4AC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íŝḻídé">
              <a:extLst>
                <a:ext uri="{FF2B5EF4-FFF2-40B4-BE49-F238E27FC236}">
                  <a16:creationId xmlns:a16="http://schemas.microsoft.com/office/drawing/2014/main" id="{4286C849-46B0-4AC1-B9ED-4CE9F6BA5EB9}"/>
                </a:ext>
              </a:extLst>
            </p:cNvPr>
            <p:cNvSpPr/>
            <p:nvPr/>
          </p:nvSpPr>
          <p:spPr bwMode="auto">
            <a:xfrm>
              <a:off x="6743701" y="2281238"/>
              <a:ext cx="236538" cy="288925"/>
            </a:xfrm>
            <a:custGeom>
              <a:avLst/>
              <a:gdLst>
                <a:gd name="T0" fmla="*/ 0 w 38"/>
                <a:gd name="T1" fmla="*/ 2 h 47"/>
                <a:gd name="T2" fmla="*/ 1 w 38"/>
                <a:gd name="T3" fmla="*/ 37 h 47"/>
                <a:gd name="T4" fmla="*/ 20 w 38"/>
                <a:gd name="T5" fmla="*/ 47 h 47"/>
                <a:gd name="T6" fmla="*/ 38 w 38"/>
                <a:gd name="T7" fmla="*/ 36 h 47"/>
                <a:gd name="T8" fmla="*/ 37 w 38"/>
                <a:gd name="T9" fmla="*/ 0 h 47"/>
                <a:gd name="T10" fmla="*/ 0 w 38"/>
                <a:gd name="T11" fmla="*/ 2 h 47"/>
              </a:gdLst>
              <a:ahLst/>
              <a:cxnLst>
                <a:cxn ang="0">
                  <a:pos x="T0" y="T1"/>
                </a:cxn>
                <a:cxn ang="0">
                  <a:pos x="T2" y="T3"/>
                </a:cxn>
                <a:cxn ang="0">
                  <a:pos x="T4" y="T5"/>
                </a:cxn>
                <a:cxn ang="0">
                  <a:pos x="T6" y="T7"/>
                </a:cxn>
                <a:cxn ang="0">
                  <a:pos x="T8" y="T9"/>
                </a:cxn>
                <a:cxn ang="0">
                  <a:pos x="T10" y="T11"/>
                </a:cxn>
              </a:cxnLst>
              <a:rect l="0" t="0" r="r" b="b"/>
              <a:pathLst>
                <a:path w="38" h="47">
                  <a:moveTo>
                    <a:pt x="0" y="2"/>
                  </a:moveTo>
                  <a:cubicBezTo>
                    <a:pt x="0" y="4"/>
                    <a:pt x="1" y="37"/>
                    <a:pt x="1" y="37"/>
                  </a:cubicBezTo>
                  <a:cubicBezTo>
                    <a:pt x="1" y="37"/>
                    <a:pt x="7" y="47"/>
                    <a:pt x="20" y="47"/>
                  </a:cubicBezTo>
                  <a:cubicBezTo>
                    <a:pt x="33" y="47"/>
                    <a:pt x="38" y="36"/>
                    <a:pt x="38" y="36"/>
                  </a:cubicBezTo>
                  <a:cubicBezTo>
                    <a:pt x="37" y="0"/>
                    <a:pt x="37" y="0"/>
                    <a:pt x="37" y="0"/>
                  </a:cubicBezTo>
                  <a:lnTo>
                    <a:pt x="0" y="2"/>
                  </a:lnTo>
                  <a:close/>
                </a:path>
              </a:pathLst>
            </a:custGeom>
            <a:solidFill>
              <a:srgbClr val="DB82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iSľîḓè">
              <a:extLst>
                <a:ext uri="{FF2B5EF4-FFF2-40B4-BE49-F238E27FC236}">
                  <a16:creationId xmlns:a16="http://schemas.microsoft.com/office/drawing/2014/main" id="{40217E45-90A2-47C4-8802-A2AC875AD2FB}"/>
                </a:ext>
              </a:extLst>
            </p:cNvPr>
            <p:cNvSpPr/>
            <p:nvPr/>
          </p:nvSpPr>
          <p:spPr bwMode="auto">
            <a:xfrm>
              <a:off x="6589713" y="1798638"/>
              <a:ext cx="520700" cy="679450"/>
            </a:xfrm>
            <a:custGeom>
              <a:avLst/>
              <a:gdLst>
                <a:gd name="T0" fmla="*/ 44 w 84"/>
                <a:gd name="T1" fmla="*/ 110 h 110"/>
                <a:gd name="T2" fmla="*/ 44 w 84"/>
                <a:gd name="T3" fmla="*/ 110 h 110"/>
                <a:gd name="T4" fmla="*/ 1 w 84"/>
                <a:gd name="T5" fmla="*/ 70 h 110"/>
                <a:gd name="T6" fmla="*/ 1 w 84"/>
                <a:gd name="T7" fmla="*/ 42 h 110"/>
                <a:gd name="T8" fmla="*/ 41 w 84"/>
                <a:gd name="T9" fmla="*/ 0 h 110"/>
                <a:gd name="T10" fmla="*/ 83 w 84"/>
                <a:gd name="T11" fmla="*/ 41 h 110"/>
                <a:gd name="T12" fmla="*/ 84 w 84"/>
                <a:gd name="T13" fmla="*/ 68 h 110"/>
                <a:gd name="T14" fmla="*/ 44 w 84"/>
                <a:gd name="T15" fmla="*/ 11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110">
                  <a:moveTo>
                    <a:pt x="44" y="110"/>
                  </a:moveTo>
                  <a:cubicBezTo>
                    <a:pt x="44" y="110"/>
                    <a:pt x="44" y="110"/>
                    <a:pt x="44" y="110"/>
                  </a:cubicBezTo>
                  <a:cubicBezTo>
                    <a:pt x="21" y="110"/>
                    <a:pt x="2" y="92"/>
                    <a:pt x="1" y="70"/>
                  </a:cubicBezTo>
                  <a:cubicBezTo>
                    <a:pt x="1" y="42"/>
                    <a:pt x="1" y="42"/>
                    <a:pt x="1" y="42"/>
                  </a:cubicBezTo>
                  <a:cubicBezTo>
                    <a:pt x="0" y="20"/>
                    <a:pt x="18" y="1"/>
                    <a:pt x="41" y="0"/>
                  </a:cubicBezTo>
                  <a:cubicBezTo>
                    <a:pt x="64" y="0"/>
                    <a:pt x="83" y="18"/>
                    <a:pt x="83" y="41"/>
                  </a:cubicBezTo>
                  <a:cubicBezTo>
                    <a:pt x="84" y="68"/>
                    <a:pt x="84" y="68"/>
                    <a:pt x="84" y="68"/>
                  </a:cubicBezTo>
                  <a:cubicBezTo>
                    <a:pt x="84" y="91"/>
                    <a:pt x="66" y="109"/>
                    <a:pt x="44" y="110"/>
                  </a:cubicBezTo>
                  <a:close/>
                </a:path>
              </a:pathLst>
            </a:custGeom>
            <a:solidFill>
              <a:srgbClr val="F0B8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î$1iḋè">
              <a:extLst>
                <a:ext uri="{FF2B5EF4-FFF2-40B4-BE49-F238E27FC236}">
                  <a16:creationId xmlns:a16="http://schemas.microsoft.com/office/drawing/2014/main" id="{07E09A55-C619-49F9-AEF1-FA072480FE25}"/>
                </a:ext>
              </a:extLst>
            </p:cNvPr>
            <p:cNvSpPr/>
            <p:nvPr/>
          </p:nvSpPr>
          <p:spPr bwMode="auto">
            <a:xfrm>
              <a:off x="6538913" y="1687513"/>
              <a:ext cx="652463" cy="846138"/>
            </a:xfrm>
            <a:custGeom>
              <a:avLst/>
              <a:gdLst>
                <a:gd name="T0" fmla="*/ 36 w 105"/>
                <a:gd name="T1" fmla="*/ 96 h 137"/>
                <a:gd name="T2" fmla="*/ 48 w 105"/>
                <a:gd name="T3" fmla="*/ 80 h 137"/>
                <a:gd name="T4" fmla="*/ 33 w 105"/>
                <a:gd name="T5" fmla="*/ 73 h 137"/>
                <a:gd name="T6" fmla="*/ 29 w 105"/>
                <a:gd name="T7" fmla="*/ 87 h 137"/>
                <a:gd name="T8" fmla="*/ 24 w 105"/>
                <a:gd name="T9" fmla="*/ 85 h 137"/>
                <a:gd name="T10" fmla="*/ 22 w 105"/>
                <a:gd name="T11" fmla="*/ 63 h 137"/>
                <a:gd name="T12" fmla="*/ 8 w 105"/>
                <a:gd name="T13" fmla="*/ 47 h 137"/>
                <a:gd name="T14" fmla="*/ 13 w 105"/>
                <a:gd name="T15" fmla="*/ 7 h 137"/>
                <a:gd name="T16" fmla="*/ 21 w 105"/>
                <a:gd name="T17" fmla="*/ 23 h 137"/>
                <a:gd name="T18" fmla="*/ 27 w 105"/>
                <a:gd name="T19" fmla="*/ 0 h 137"/>
                <a:gd name="T20" fmla="*/ 46 w 105"/>
                <a:gd name="T21" fmla="*/ 11 h 137"/>
                <a:gd name="T22" fmla="*/ 99 w 105"/>
                <a:gd name="T23" fmla="*/ 36 h 137"/>
                <a:gd name="T24" fmla="*/ 78 w 105"/>
                <a:gd name="T25" fmla="*/ 128 h 137"/>
                <a:gd name="T26" fmla="*/ 34 w 105"/>
                <a:gd name="T27" fmla="*/ 124 h 137"/>
                <a:gd name="T28" fmla="*/ 36 w 105"/>
                <a:gd name="T29" fmla="*/ 96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137">
                  <a:moveTo>
                    <a:pt x="36" y="96"/>
                  </a:moveTo>
                  <a:cubicBezTo>
                    <a:pt x="36" y="96"/>
                    <a:pt x="49" y="98"/>
                    <a:pt x="48" y="80"/>
                  </a:cubicBezTo>
                  <a:cubicBezTo>
                    <a:pt x="46" y="62"/>
                    <a:pt x="36" y="67"/>
                    <a:pt x="33" y="73"/>
                  </a:cubicBezTo>
                  <a:cubicBezTo>
                    <a:pt x="30" y="80"/>
                    <a:pt x="29" y="87"/>
                    <a:pt x="29" y="87"/>
                  </a:cubicBezTo>
                  <a:cubicBezTo>
                    <a:pt x="24" y="85"/>
                    <a:pt x="24" y="85"/>
                    <a:pt x="24" y="85"/>
                  </a:cubicBezTo>
                  <a:cubicBezTo>
                    <a:pt x="24" y="85"/>
                    <a:pt x="26" y="68"/>
                    <a:pt x="22" y="63"/>
                  </a:cubicBezTo>
                  <a:cubicBezTo>
                    <a:pt x="18" y="57"/>
                    <a:pt x="17" y="60"/>
                    <a:pt x="8" y="47"/>
                  </a:cubicBezTo>
                  <a:cubicBezTo>
                    <a:pt x="0" y="34"/>
                    <a:pt x="4" y="17"/>
                    <a:pt x="13" y="7"/>
                  </a:cubicBezTo>
                  <a:cubicBezTo>
                    <a:pt x="13" y="7"/>
                    <a:pt x="15" y="21"/>
                    <a:pt x="21" y="23"/>
                  </a:cubicBezTo>
                  <a:cubicBezTo>
                    <a:pt x="21" y="23"/>
                    <a:pt x="17" y="10"/>
                    <a:pt x="27" y="0"/>
                  </a:cubicBezTo>
                  <a:cubicBezTo>
                    <a:pt x="27" y="0"/>
                    <a:pt x="30" y="12"/>
                    <a:pt x="46" y="11"/>
                  </a:cubicBezTo>
                  <a:cubicBezTo>
                    <a:pt x="63" y="11"/>
                    <a:pt x="88" y="12"/>
                    <a:pt x="99" y="36"/>
                  </a:cubicBezTo>
                  <a:cubicBezTo>
                    <a:pt x="104" y="48"/>
                    <a:pt x="105" y="115"/>
                    <a:pt x="78" y="128"/>
                  </a:cubicBezTo>
                  <a:cubicBezTo>
                    <a:pt x="61" y="137"/>
                    <a:pt x="40" y="134"/>
                    <a:pt x="34" y="124"/>
                  </a:cubicBezTo>
                  <a:cubicBezTo>
                    <a:pt x="38" y="114"/>
                    <a:pt x="36" y="96"/>
                    <a:pt x="36" y="96"/>
                  </a:cubicBezTo>
                  <a:close/>
                </a:path>
              </a:pathLst>
            </a:custGeom>
            <a:solidFill>
              <a:srgbClr val="3A3E5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îṥḷíḋe">
              <a:extLst>
                <a:ext uri="{FF2B5EF4-FFF2-40B4-BE49-F238E27FC236}">
                  <a16:creationId xmlns:a16="http://schemas.microsoft.com/office/drawing/2014/main" id="{84FEBE74-2D40-46BE-9BAA-99F888B6023B}"/>
                </a:ext>
              </a:extLst>
            </p:cNvPr>
            <p:cNvSpPr/>
            <p:nvPr/>
          </p:nvSpPr>
          <p:spPr bwMode="auto">
            <a:xfrm>
              <a:off x="6291263" y="2719388"/>
              <a:ext cx="403225" cy="1555750"/>
            </a:xfrm>
            <a:custGeom>
              <a:avLst/>
              <a:gdLst>
                <a:gd name="T0" fmla="*/ 42 w 65"/>
                <a:gd name="T1" fmla="*/ 2 h 252"/>
                <a:gd name="T2" fmla="*/ 29 w 65"/>
                <a:gd name="T3" fmla="*/ 116 h 252"/>
                <a:gd name="T4" fmla="*/ 5 w 65"/>
                <a:gd name="T5" fmla="*/ 223 h 252"/>
                <a:gd name="T6" fmla="*/ 23 w 65"/>
                <a:gd name="T7" fmla="*/ 245 h 252"/>
                <a:gd name="T8" fmla="*/ 47 w 65"/>
                <a:gd name="T9" fmla="*/ 191 h 252"/>
                <a:gd name="T10" fmla="*/ 63 w 65"/>
                <a:gd name="T11" fmla="*/ 67 h 252"/>
                <a:gd name="T12" fmla="*/ 42 w 65"/>
                <a:gd name="T13" fmla="*/ 2 h 252"/>
              </a:gdLst>
              <a:ahLst/>
              <a:cxnLst>
                <a:cxn ang="0">
                  <a:pos x="T0" y="T1"/>
                </a:cxn>
                <a:cxn ang="0">
                  <a:pos x="T2" y="T3"/>
                </a:cxn>
                <a:cxn ang="0">
                  <a:pos x="T4" y="T5"/>
                </a:cxn>
                <a:cxn ang="0">
                  <a:pos x="T6" y="T7"/>
                </a:cxn>
                <a:cxn ang="0">
                  <a:pos x="T8" y="T9"/>
                </a:cxn>
                <a:cxn ang="0">
                  <a:pos x="T10" y="T11"/>
                </a:cxn>
                <a:cxn ang="0">
                  <a:pos x="T12" y="T13"/>
                </a:cxn>
              </a:cxnLst>
              <a:rect l="0" t="0" r="r" b="b"/>
              <a:pathLst>
                <a:path w="65" h="252">
                  <a:moveTo>
                    <a:pt x="42" y="2"/>
                  </a:moveTo>
                  <a:cubicBezTo>
                    <a:pt x="24" y="3"/>
                    <a:pt x="30" y="65"/>
                    <a:pt x="29" y="116"/>
                  </a:cubicBezTo>
                  <a:cubicBezTo>
                    <a:pt x="27" y="149"/>
                    <a:pt x="9" y="200"/>
                    <a:pt x="5" y="223"/>
                  </a:cubicBezTo>
                  <a:cubicBezTo>
                    <a:pt x="0" y="246"/>
                    <a:pt x="11" y="252"/>
                    <a:pt x="23" y="245"/>
                  </a:cubicBezTo>
                  <a:cubicBezTo>
                    <a:pt x="35" y="238"/>
                    <a:pt x="39" y="217"/>
                    <a:pt x="47" y="191"/>
                  </a:cubicBezTo>
                  <a:cubicBezTo>
                    <a:pt x="56" y="164"/>
                    <a:pt x="65" y="134"/>
                    <a:pt x="63" y="67"/>
                  </a:cubicBezTo>
                  <a:cubicBezTo>
                    <a:pt x="62" y="25"/>
                    <a:pt x="63" y="0"/>
                    <a:pt x="42" y="2"/>
                  </a:cubicBezTo>
                  <a:close/>
                </a:path>
              </a:pathLst>
            </a:custGeom>
            <a:solidFill>
              <a:srgbClr val="F4AC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ïŝľîďé">
              <a:extLst>
                <a:ext uri="{FF2B5EF4-FFF2-40B4-BE49-F238E27FC236}">
                  <a16:creationId xmlns:a16="http://schemas.microsoft.com/office/drawing/2014/main" id="{CFD7653E-BDAB-413A-9DFC-9795CA3C9093}"/>
                </a:ext>
              </a:extLst>
            </p:cNvPr>
            <p:cNvSpPr/>
            <p:nvPr/>
          </p:nvSpPr>
          <p:spPr bwMode="auto">
            <a:xfrm>
              <a:off x="6203951" y="3824288"/>
              <a:ext cx="187325" cy="246063"/>
            </a:xfrm>
            <a:custGeom>
              <a:avLst/>
              <a:gdLst>
                <a:gd name="T0" fmla="*/ 30 w 30"/>
                <a:gd name="T1" fmla="*/ 0 h 40"/>
                <a:gd name="T2" fmla="*/ 10 w 30"/>
                <a:gd name="T3" fmla="*/ 17 h 40"/>
                <a:gd name="T4" fmla="*/ 4 w 30"/>
                <a:gd name="T5" fmla="*/ 35 h 40"/>
                <a:gd name="T6" fmla="*/ 25 w 30"/>
                <a:gd name="T7" fmla="*/ 22 h 40"/>
                <a:gd name="T8" fmla="*/ 30 w 30"/>
                <a:gd name="T9" fmla="*/ 0 h 40"/>
              </a:gdLst>
              <a:ahLst/>
              <a:cxnLst>
                <a:cxn ang="0">
                  <a:pos x="T0" y="T1"/>
                </a:cxn>
                <a:cxn ang="0">
                  <a:pos x="T2" y="T3"/>
                </a:cxn>
                <a:cxn ang="0">
                  <a:pos x="T4" y="T5"/>
                </a:cxn>
                <a:cxn ang="0">
                  <a:pos x="T6" y="T7"/>
                </a:cxn>
                <a:cxn ang="0">
                  <a:pos x="T8" y="T9"/>
                </a:cxn>
              </a:cxnLst>
              <a:rect l="0" t="0" r="r" b="b"/>
              <a:pathLst>
                <a:path w="30" h="40">
                  <a:moveTo>
                    <a:pt x="30" y="0"/>
                  </a:moveTo>
                  <a:cubicBezTo>
                    <a:pt x="28" y="8"/>
                    <a:pt x="17" y="5"/>
                    <a:pt x="10" y="17"/>
                  </a:cubicBezTo>
                  <a:cubicBezTo>
                    <a:pt x="3" y="30"/>
                    <a:pt x="0" y="33"/>
                    <a:pt x="4" y="35"/>
                  </a:cubicBezTo>
                  <a:cubicBezTo>
                    <a:pt x="13" y="40"/>
                    <a:pt x="20" y="20"/>
                    <a:pt x="25" y="22"/>
                  </a:cubicBezTo>
                  <a:cubicBezTo>
                    <a:pt x="30" y="23"/>
                    <a:pt x="30" y="0"/>
                    <a:pt x="30" y="0"/>
                  </a:cubicBezTo>
                  <a:close/>
                </a:path>
              </a:pathLst>
            </a:custGeom>
            <a:solidFill>
              <a:srgbClr val="F4AC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îṧlidê">
              <a:extLst>
                <a:ext uri="{FF2B5EF4-FFF2-40B4-BE49-F238E27FC236}">
                  <a16:creationId xmlns:a16="http://schemas.microsoft.com/office/drawing/2014/main" id="{6DEC0A79-3122-42CE-ABBD-F1681329619D}"/>
                </a:ext>
              </a:extLst>
            </p:cNvPr>
            <p:cNvSpPr/>
            <p:nvPr/>
          </p:nvSpPr>
          <p:spPr bwMode="auto">
            <a:xfrm>
              <a:off x="6408738" y="2681288"/>
              <a:ext cx="354013" cy="679450"/>
            </a:xfrm>
            <a:custGeom>
              <a:avLst/>
              <a:gdLst>
                <a:gd name="T0" fmla="*/ 32 w 57"/>
                <a:gd name="T1" fmla="*/ 3 h 110"/>
                <a:gd name="T2" fmla="*/ 5 w 57"/>
                <a:gd name="T3" fmla="*/ 42 h 110"/>
                <a:gd name="T4" fmla="*/ 0 w 57"/>
                <a:gd name="T5" fmla="*/ 90 h 110"/>
                <a:gd name="T6" fmla="*/ 51 w 57"/>
                <a:gd name="T7" fmla="*/ 102 h 110"/>
                <a:gd name="T8" fmla="*/ 32 w 57"/>
                <a:gd name="T9" fmla="*/ 3 h 110"/>
              </a:gdLst>
              <a:ahLst/>
              <a:cxnLst>
                <a:cxn ang="0">
                  <a:pos x="T0" y="T1"/>
                </a:cxn>
                <a:cxn ang="0">
                  <a:pos x="T2" y="T3"/>
                </a:cxn>
                <a:cxn ang="0">
                  <a:pos x="T4" y="T5"/>
                </a:cxn>
                <a:cxn ang="0">
                  <a:pos x="T6" y="T7"/>
                </a:cxn>
                <a:cxn ang="0">
                  <a:pos x="T8" y="T9"/>
                </a:cxn>
              </a:cxnLst>
              <a:rect l="0" t="0" r="r" b="b"/>
              <a:pathLst>
                <a:path w="57" h="110">
                  <a:moveTo>
                    <a:pt x="32" y="3"/>
                  </a:moveTo>
                  <a:cubicBezTo>
                    <a:pt x="14" y="0"/>
                    <a:pt x="5" y="16"/>
                    <a:pt x="5" y="42"/>
                  </a:cubicBezTo>
                  <a:cubicBezTo>
                    <a:pt x="5" y="68"/>
                    <a:pt x="0" y="90"/>
                    <a:pt x="0" y="90"/>
                  </a:cubicBezTo>
                  <a:cubicBezTo>
                    <a:pt x="0" y="90"/>
                    <a:pt x="24" y="110"/>
                    <a:pt x="51" y="102"/>
                  </a:cubicBezTo>
                  <a:cubicBezTo>
                    <a:pt x="51" y="102"/>
                    <a:pt x="57" y="8"/>
                    <a:pt x="32" y="3"/>
                  </a:cubicBezTo>
                  <a:close/>
                </a:path>
              </a:pathLst>
            </a:custGeom>
            <a:solidFill>
              <a:srgbClr val="D33C3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išľîďe">
              <a:extLst>
                <a:ext uri="{FF2B5EF4-FFF2-40B4-BE49-F238E27FC236}">
                  <a16:creationId xmlns:a16="http://schemas.microsoft.com/office/drawing/2014/main" id="{FC6BFD63-9E4A-4128-A7DB-879ADEAA97DE}"/>
                </a:ext>
              </a:extLst>
            </p:cNvPr>
            <p:cNvSpPr/>
            <p:nvPr/>
          </p:nvSpPr>
          <p:spPr bwMode="auto">
            <a:xfrm>
              <a:off x="6161088" y="2176463"/>
              <a:ext cx="298450" cy="184150"/>
            </a:xfrm>
            <a:custGeom>
              <a:avLst/>
              <a:gdLst>
                <a:gd name="T0" fmla="*/ 19 w 48"/>
                <a:gd name="T1" fmla="*/ 30 h 30"/>
                <a:gd name="T2" fmla="*/ 7 w 48"/>
                <a:gd name="T3" fmla="*/ 2 h 30"/>
                <a:gd name="T4" fmla="*/ 37 w 48"/>
                <a:gd name="T5" fmla="*/ 17 h 30"/>
                <a:gd name="T6" fmla="*/ 19 w 48"/>
                <a:gd name="T7" fmla="*/ 30 h 30"/>
              </a:gdLst>
              <a:ahLst/>
              <a:cxnLst>
                <a:cxn ang="0">
                  <a:pos x="T0" y="T1"/>
                </a:cxn>
                <a:cxn ang="0">
                  <a:pos x="T2" y="T3"/>
                </a:cxn>
                <a:cxn ang="0">
                  <a:pos x="T4" y="T5"/>
                </a:cxn>
                <a:cxn ang="0">
                  <a:pos x="T6" y="T7"/>
                </a:cxn>
              </a:cxnLst>
              <a:rect l="0" t="0" r="r" b="b"/>
              <a:pathLst>
                <a:path w="48" h="30">
                  <a:moveTo>
                    <a:pt x="19" y="30"/>
                  </a:moveTo>
                  <a:cubicBezTo>
                    <a:pt x="12" y="26"/>
                    <a:pt x="0" y="3"/>
                    <a:pt x="7" y="2"/>
                  </a:cubicBezTo>
                  <a:cubicBezTo>
                    <a:pt x="15" y="0"/>
                    <a:pt x="18" y="14"/>
                    <a:pt x="37" y="17"/>
                  </a:cubicBezTo>
                  <a:cubicBezTo>
                    <a:pt x="48" y="19"/>
                    <a:pt x="19" y="30"/>
                    <a:pt x="19" y="30"/>
                  </a:cubicBezTo>
                  <a:close/>
                </a:path>
              </a:pathLst>
            </a:custGeom>
            <a:solidFill>
              <a:srgbClr val="F4AC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iş1ïḓê">
              <a:extLst>
                <a:ext uri="{FF2B5EF4-FFF2-40B4-BE49-F238E27FC236}">
                  <a16:creationId xmlns:a16="http://schemas.microsoft.com/office/drawing/2014/main" id="{871953FA-8890-4C8D-8B19-A833F751ED7D}"/>
                </a:ext>
              </a:extLst>
            </p:cNvPr>
            <p:cNvSpPr/>
            <p:nvPr/>
          </p:nvSpPr>
          <p:spPr bwMode="auto">
            <a:xfrm>
              <a:off x="6161088" y="2082801"/>
              <a:ext cx="285750" cy="123825"/>
            </a:xfrm>
            <a:custGeom>
              <a:avLst/>
              <a:gdLst>
                <a:gd name="T0" fmla="*/ 46 w 46"/>
                <a:gd name="T1" fmla="*/ 17 h 20"/>
                <a:gd name="T2" fmla="*/ 37 w 46"/>
                <a:gd name="T3" fmla="*/ 3 h 20"/>
                <a:gd name="T4" fmla="*/ 27 w 46"/>
                <a:gd name="T5" fmla="*/ 4 h 20"/>
                <a:gd name="T6" fmla="*/ 18 w 46"/>
                <a:gd name="T7" fmla="*/ 1 h 20"/>
                <a:gd name="T8" fmla="*/ 0 w 46"/>
                <a:gd name="T9" fmla="*/ 9 h 20"/>
                <a:gd name="T10" fmla="*/ 13 w 46"/>
                <a:gd name="T11" fmla="*/ 14 h 20"/>
                <a:gd name="T12" fmla="*/ 20 w 46"/>
                <a:gd name="T13" fmla="*/ 18 h 20"/>
                <a:gd name="T14" fmla="*/ 38 w 46"/>
                <a:gd name="T15" fmla="*/ 15 h 20"/>
                <a:gd name="T16" fmla="*/ 46 w 46"/>
                <a:gd name="T17"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20">
                  <a:moveTo>
                    <a:pt x="46" y="17"/>
                  </a:moveTo>
                  <a:cubicBezTo>
                    <a:pt x="46" y="17"/>
                    <a:pt x="45" y="5"/>
                    <a:pt x="37" y="3"/>
                  </a:cubicBezTo>
                  <a:cubicBezTo>
                    <a:pt x="29" y="2"/>
                    <a:pt x="27" y="4"/>
                    <a:pt x="27" y="4"/>
                  </a:cubicBezTo>
                  <a:cubicBezTo>
                    <a:pt x="27" y="4"/>
                    <a:pt x="23" y="2"/>
                    <a:pt x="18" y="1"/>
                  </a:cubicBezTo>
                  <a:cubicBezTo>
                    <a:pt x="12" y="0"/>
                    <a:pt x="0" y="6"/>
                    <a:pt x="0" y="9"/>
                  </a:cubicBezTo>
                  <a:cubicBezTo>
                    <a:pt x="0" y="13"/>
                    <a:pt x="8" y="14"/>
                    <a:pt x="13" y="14"/>
                  </a:cubicBezTo>
                  <a:cubicBezTo>
                    <a:pt x="14" y="14"/>
                    <a:pt x="14" y="20"/>
                    <a:pt x="20" y="18"/>
                  </a:cubicBezTo>
                  <a:cubicBezTo>
                    <a:pt x="25" y="17"/>
                    <a:pt x="32" y="15"/>
                    <a:pt x="38" y="15"/>
                  </a:cubicBezTo>
                  <a:cubicBezTo>
                    <a:pt x="38" y="15"/>
                    <a:pt x="44" y="16"/>
                    <a:pt x="46" y="17"/>
                  </a:cubicBezTo>
                  <a:close/>
                </a:path>
              </a:pathLst>
            </a:custGeom>
            <a:solidFill>
              <a:srgbClr val="F4AC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íṡḷïḋé">
              <a:extLst>
                <a:ext uri="{FF2B5EF4-FFF2-40B4-BE49-F238E27FC236}">
                  <a16:creationId xmlns:a16="http://schemas.microsoft.com/office/drawing/2014/main" id="{47544FBB-A3EE-4B0E-AD1D-DA322B53F37A}"/>
                </a:ext>
              </a:extLst>
            </p:cNvPr>
            <p:cNvSpPr/>
            <p:nvPr/>
          </p:nvSpPr>
          <p:spPr bwMode="auto">
            <a:xfrm>
              <a:off x="5218113" y="2014538"/>
              <a:ext cx="31750" cy="130175"/>
            </a:xfrm>
            <a:custGeom>
              <a:avLst/>
              <a:gdLst>
                <a:gd name="T0" fmla="*/ 5 w 5"/>
                <a:gd name="T1" fmla="*/ 1 h 21"/>
                <a:gd name="T2" fmla="*/ 5 w 5"/>
                <a:gd name="T3" fmla="*/ 2 h 21"/>
                <a:gd name="T4" fmla="*/ 5 w 5"/>
                <a:gd name="T5" fmla="*/ 2 h 21"/>
                <a:gd name="T6" fmla="*/ 3 w 5"/>
                <a:gd name="T7" fmla="*/ 7 h 21"/>
                <a:gd name="T8" fmla="*/ 2 w 5"/>
                <a:gd name="T9" fmla="*/ 12 h 21"/>
                <a:gd name="T10" fmla="*/ 2 w 5"/>
                <a:gd name="T11" fmla="*/ 14 h 21"/>
                <a:gd name="T12" fmla="*/ 3 w 5"/>
                <a:gd name="T13" fmla="*/ 15 h 21"/>
                <a:gd name="T14" fmla="*/ 3 w 5"/>
                <a:gd name="T15" fmla="*/ 17 h 21"/>
                <a:gd name="T16" fmla="*/ 5 w 5"/>
                <a:gd name="T17" fmla="*/ 19 h 21"/>
                <a:gd name="T18" fmla="*/ 5 w 5"/>
                <a:gd name="T19" fmla="*/ 19 h 21"/>
                <a:gd name="T20" fmla="*/ 5 w 5"/>
                <a:gd name="T21" fmla="*/ 19 h 21"/>
                <a:gd name="T22" fmla="*/ 5 w 5"/>
                <a:gd name="T23" fmla="*/ 20 h 21"/>
                <a:gd name="T24" fmla="*/ 4 w 5"/>
                <a:gd name="T25" fmla="*/ 20 h 21"/>
                <a:gd name="T26" fmla="*/ 4 w 5"/>
                <a:gd name="T27" fmla="*/ 21 h 21"/>
                <a:gd name="T28" fmla="*/ 4 w 5"/>
                <a:gd name="T29" fmla="*/ 21 h 21"/>
                <a:gd name="T30" fmla="*/ 3 w 5"/>
                <a:gd name="T31" fmla="*/ 21 h 21"/>
                <a:gd name="T32" fmla="*/ 2 w 5"/>
                <a:gd name="T33" fmla="*/ 20 h 21"/>
                <a:gd name="T34" fmla="*/ 1 w 5"/>
                <a:gd name="T35" fmla="*/ 19 h 21"/>
                <a:gd name="T36" fmla="*/ 0 w 5"/>
                <a:gd name="T37" fmla="*/ 17 h 21"/>
                <a:gd name="T38" fmla="*/ 0 w 5"/>
                <a:gd name="T39" fmla="*/ 15 h 21"/>
                <a:gd name="T40" fmla="*/ 0 w 5"/>
                <a:gd name="T41" fmla="*/ 13 h 21"/>
                <a:gd name="T42" fmla="*/ 1 w 5"/>
                <a:gd name="T43" fmla="*/ 8 h 21"/>
                <a:gd name="T44" fmla="*/ 2 w 5"/>
                <a:gd name="T45" fmla="*/ 4 h 21"/>
                <a:gd name="T46" fmla="*/ 3 w 5"/>
                <a:gd name="T47" fmla="*/ 2 h 21"/>
                <a:gd name="T48" fmla="*/ 4 w 5"/>
                <a:gd name="T49" fmla="*/ 0 h 21"/>
                <a:gd name="T50" fmla="*/ 4 w 5"/>
                <a:gd name="T51" fmla="*/ 0 h 21"/>
                <a:gd name="T52" fmla="*/ 4 w 5"/>
                <a:gd name="T53" fmla="*/ 1 h 21"/>
                <a:gd name="T54" fmla="*/ 5 w 5"/>
                <a:gd name="T55" fmla="*/ 1 h 21"/>
                <a:gd name="T56" fmla="*/ 5 w 5"/>
                <a:gd name="T57"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 h="21">
                  <a:moveTo>
                    <a:pt x="5" y="1"/>
                  </a:moveTo>
                  <a:cubicBezTo>
                    <a:pt x="5" y="2"/>
                    <a:pt x="5" y="2"/>
                    <a:pt x="5" y="2"/>
                  </a:cubicBezTo>
                  <a:cubicBezTo>
                    <a:pt x="5" y="2"/>
                    <a:pt x="5" y="2"/>
                    <a:pt x="5" y="2"/>
                  </a:cubicBezTo>
                  <a:cubicBezTo>
                    <a:pt x="4" y="3"/>
                    <a:pt x="3" y="5"/>
                    <a:pt x="3" y="7"/>
                  </a:cubicBezTo>
                  <a:cubicBezTo>
                    <a:pt x="3" y="8"/>
                    <a:pt x="2" y="10"/>
                    <a:pt x="2" y="12"/>
                  </a:cubicBezTo>
                  <a:cubicBezTo>
                    <a:pt x="2" y="12"/>
                    <a:pt x="2" y="13"/>
                    <a:pt x="2" y="14"/>
                  </a:cubicBezTo>
                  <a:cubicBezTo>
                    <a:pt x="3" y="14"/>
                    <a:pt x="3" y="15"/>
                    <a:pt x="3" y="15"/>
                  </a:cubicBezTo>
                  <a:cubicBezTo>
                    <a:pt x="3" y="16"/>
                    <a:pt x="3" y="17"/>
                    <a:pt x="3" y="17"/>
                  </a:cubicBezTo>
                  <a:cubicBezTo>
                    <a:pt x="4" y="18"/>
                    <a:pt x="4" y="18"/>
                    <a:pt x="5" y="19"/>
                  </a:cubicBezTo>
                  <a:cubicBezTo>
                    <a:pt x="5" y="19"/>
                    <a:pt x="5" y="19"/>
                    <a:pt x="5" y="19"/>
                  </a:cubicBezTo>
                  <a:cubicBezTo>
                    <a:pt x="5" y="19"/>
                    <a:pt x="5" y="19"/>
                    <a:pt x="5" y="19"/>
                  </a:cubicBezTo>
                  <a:cubicBezTo>
                    <a:pt x="5" y="20"/>
                    <a:pt x="5" y="20"/>
                    <a:pt x="5" y="20"/>
                  </a:cubicBezTo>
                  <a:cubicBezTo>
                    <a:pt x="4" y="20"/>
                    <a:pt x="4" y="20"/>
                    <a:pt x="4" y="20"/>
                  </a:cubicBezTo>
                  <a:cubicBezTo>
                    <a:pt x="4" y="21"/>
                    <a:pt x="4" y="21"/>
                    <a:pt x="4" y="21"/>
                  </a:cubicBezTo>
                  <a:cubicBezTo>
                    <a:pt x="4" y="21"/>
                    <a:pt x="4" y="21"/>
                    <a:pt x="4" y="21"/>
                  </a:cubicBezTo>
                  <a:cubicBezTo>
                    <a:pt x="3" y="21"/>
                    <a:pt x="3" y="21"/>
                    <a:pt x="3" y="21"/>
                  </a:cubicBezTo>
                  <a:cubicBezTo>
                    <a:pt x="3" y="21"/>
                    <a:pt x="3" y="21"/>
                    <a:pt x="2" y="20"/>
                  </a:cubicBezTo>
                  <a:cubicBezTo>
                    <a:pt x="2" y="20"/>
                    <a:pt x="2" y="20"/>
                    <a:pt x="1" y="19"/>
                  </a:cubicBezTo>
                  <a:cubicBezTo>
                    <a:pt x="1" y="18"/>
                    <a:pt x="1" y="18"/>
                    <a:pt x="0" y="17"/>
                  </a:cubicBezTo>
                  <a:cubicBezTo>
                    <a:pt x="0" y="16"/>
                    <a:pt x="0" y="16"/>
                    <a:pt x="0" y="15"/>
                  </a:cubicBezTo>
                  <a:cubicBezTo>
                    <a:pt x="0" y="14"/>
                    <a:pt x="0" y="14"/>
                    <a:pt x="0" y="13"/>
                  </a:cubicBezTo>
                  <a:cubicBezTo>
                    <a:pt x="0" y="11"/>
                    <a:pt x="0" y="9"/>
                    <a:pt x="1" y="8"/>
                  </a:cubicBezTo>
                  <a:cubicBezTo>
                    <a:pt x="1" y="6"/>
                    <a:pt x="1" y="5"/>
                    <a:pt x="2" y="4"/>
                  </a:cubicBezTo>
                  <a:cubicBezTo>
                    <a:pt x="2" y="3"/>
                    <a:pt x="3" y="2"/>
                    <a:pt x="3" y="2"/>
                  </a:cubicBezTo>
                  <a:cubicBezTo>
                    <a:pt x="3" y="1"/>
                    <a:pt x="4" y="1"/>
                    <a:pt x="4" y="0"/>
                  </a:cubicBezTo>
                  <a:cubicBezTo>
                    <a:pt x="4" y="0"/>
                    <a:pt x="4" y="0"/>
                    <a:pt x="4" y="0"/>
                  </a:cubicBezTo>
                  <a:cubicBezTo>
                    <a:pt x="4" y="1"/>
                    <a:pt x="4" y="1"/>
                    <a:pt x="4" y="1"/>
                  </a:cubicBezTo>
                  <a:cubicBezTo>
                    <a:pt x="5" y="1"/>
                    <a:pt x="5" y="1"/>
                    <a:pt x="5" y="1"/>
                  </a:cubicBezTo>
                  <a:cubicBezTo>
                    <a:pt x="5" y="1"/>
                    <a:pt x="5" y="1"/>
                    <a:pt x="5"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išľïḓè">
              <a:extLst>
                <a:ext uri="{FF2B5EF4-FFF2-40B4-BE49-F238E27FC236}">
                  <a16:creationId xmlns:a16="http://schemas.microsoft.com/office/drawing/2014/main" id="{DE89D4B3-4511-4B6B-B2AE-19B1DE57AA3B}"/>
                </a:ext>
              </a:extLst>
            </p:cNvPr>
            <p:cNvSpPr/>
            <p:nvPr/>
          </p:nvSpPr>
          <p:spPr bwMode="auto">
            <a:xfrm>
              <a:off x="5260976" y="2014538"/>
              <a:ext cx="87313" cy="93663"/>
            </a:xfrm>
            <a:custGeom>
              <a:avLst/>
              <a:gdLst>
                <a:gd name="T0" fmla="*/ 10 w 14"/>
                <a:gd name="T1" fmla="*/ 8 h 15"/>
                <a:gd name="T2" fmla="*/ 10 w 14"/>
                <a:gd name="T3" fmla="*/ 8 h 15"/>
                <a:gd name="T4" fmla="*/ 10 w 14"/>
                <a:gd name="T5" fmla="*/ 8 h 15"/>
                <a:gd name="T6" fmla="*/ 10 w 14"/>
                <a:gd name="T7" fmla="*/ 8 h 15"/>
                <a:gd name="T8" fmla="*/ 11 w 14"/>
                <a:gd name="T9" fmla="*/ 8 h 15"/>
                <a:gd name="T10" fmla="*/ 11 w 14"/>
                <a:gd name="T11" fmla="*/ 8 h 15"/>
                <a:gd name="T12" fmla="*/ 12 w 14"/>
                <a:gd name="T13" fmla="*/ 7 h 15"/>
                <a:gd name="T14" fmla="*/ 12 w 14"/>
                <a:gd name="T15" fmla="*/ 6 h 15"/>
                <a:gd name="T16" fmla="*/ 13 w 14"/>
                <a:gd name="T17" fmla="*/ 6 h 15"/>
                <a:gd name="T18" fmla="*/ 13 w 14"/>
                <a:gd name="T19" fmla="*/ 6 h 15"/>
                <a:gd name="T20" fmla="*/ 13 w 14"/>
                <a:gd name="T21" fmla="*/ 6 h 15"/>
                <a:gd name="T22" fmla="*/ 14 w 14"/>
                <a:gd name="T23" fmla="*/ 6 h 15"/>
                <a:gd name="T24" fmla="*/ 14 w 14"/>
                <a:gd name="T25" fmla="*/ 7 h 15"/>
                <a:gd name="T26" fmla="*/ 14 w 14"/>
                <a:gd name="T27" fmla="*/ 7 h 15"/>
                <a:gd name="T28" fmla="*/ 14 w 14"/>
                <a:gd name="T29" fmla="*/ 7 h 15"/>
                <a:gd name="T30" fmla="*/ 13 w 14"/>
                <a:gd name="T31" fmla="*/ 8 h 15"/>
                <a:gd name="T32" fmla="*/ 13 w 14"/>
                <a:gd name="T33" fmla="*/ 8 h 15"/>
                <a:gd name="T34" fmla="*/ 12 w 14"/>
                <a:gd name="T35" fmla="*/ 9 h 15"/>
                <a:gd name="T36" fmla="*/ 11 w 14"/>
                <a:gd name="T37" fmla="*/ 10 h 15"/>
                <a:gd name="T38" fmla="*/ 10 w 14"/>
                <a:gd name="T39" fmla="*/ 11 h 15"/>
                <a:gd name="T40" fmla="*/ 8 w 14"/>
                <a:gd name="T41" fmla="*/ 11 h 15"/>
                <a:gd name="T42" fmla="*/ 8 w 14"/>
                <a:gd name="T43" fmla="*/ 10 h 15"/>
                <a:gd name="T44" fmla="*/ 8 w 14"/>
                <a:gd name="T45" fmla="*/ 10 h 15"/>
                <a:gd name="T46" fmla="*/ 6 w 14"/>
                <a:gd name="T47" fmla="*/ 12 h 15"/>
                <a:gd name="T48" fmla="*/ 4 w 14"/>
                <a:gd name="T49" fmla="*/ 14 h 15"/>
                <a:gd name="T50" fmla="*/ 1 w 14"/>
                <a:gd name="T51" fmla="*/ 15 h 15"/>
                <a:gd name="T52" fmla="*/ 0 w 14"/>
                <a:gd name="T53" fmla="*/ 14 h 15"/>
                <a:gd name="T54" fmla="*/ 0 w 14"/>
                <a:gd name="T55" fmla="*/ 13 h 15"/>
                <a:gd name="T56" fmla="*/ 0 w 14"/>
                <a:gd name="T57" fmla="*/ 13 h 15"/>
                <a:gd name="T58" fmla="*/ 1 w 14"/>
                <a:gd name="T59" fmla="*/ 10 h 15"/>
                <a:gd name="T60" fmla="*/ 2 w 14"/>
                <a:gd name="T61" fmla="*/ 6 h 15"/>
                <a:gd name="T62" fmla="*/ 4 w 14"/>
                <a:gd name="T63" fmla="*/ 4 h 15"/>
                <a:gd name="T64" fmla="*/ 7 w 14"/>
                <a:gd name="T65" fmla="*/ 2 h 15"/>
                <a:gd name="T66" fmla="*/ 7 w 14"/>
                <a:gd name="T67" fmla="*/ 1 h 15"/>
                <a:gd name="T68" fmla="*/ 8 w 14"/>
                <a:gd name="T69" fmla="*/ 1 h 15"/>
                <a:gd name="T70" fmla="*/ 9 w 14"/>
                <a:gd name="T71" fmla="*/ 0 h 15"/>
                <a:gd name="T72" fmla="*/ 9 w 14"/>
                <a:gd name="T73" fmla="*/ 0 h 15"/>
                <a:gd name="T74" fmla="*/ 9 w 14"/>
                <a:gd name="T75" fmla="*/ 0 h 15"/>
                <a:gd name="T76" fmla="*/ 10 w 14"/>
                <a:gd name="T77" fmla="*/ 0 h 15"/>
                <a:gd name="T78" fmla="*/ 10 w 14"/>
                <a:gd name="T79" fmla="*/ 0 h 15"/>
                <a:gd name="T80" fmla="*/ 10 w 14"/>
                <a:gd name="T81" fmla="*/ 0 h 15"/>
                <a:gd name="T82" fmla="*/ 10 w 14"/>
                <a:gd name="T83" fmla="*/ 8 h 15"/>
                <a:gd name="T84" fmla="*/ 4 w 14"/>
                <a:gd name="T85" fmla="*/ 12 h 15"/>
                <a:gd name="T86" fmla="*/ 5 w 14"/>
                <a:gd name="T87" fmla="*/ 11 h 15"/>
                <a:gd name="T88" fmla="*/ 6 w 14"/>
                <a:gd name="T89" fmla="*/ 10 h 15"/>
                <a:gd name="T90" fmla="*/ 7 w 14"/>
                <a:gd name="T91" fmla="*/ 8 h 15"/>
                <a:gd name="T92" fmla="*/ 7 w 14"/>
                <a:gd name="T93" fmla="*/ 7 h 15"/>
                <a:gd name="T94" fmla="*/ 8 w 14"/>
                <a:gd name="T95" fmla="*/ 5 h 15"/>
                <a:gd name="T96" fmla="*/ 8 w 14"/>
                <a:gd name="T97" fmla="*/ 4 h 15"/>
                <a:gd name="T98" fmla="*/ 8 w 14"/>
                <a:gd name="T99" fmla="*/ 3 h 15"/>
                <a:gd name="T100" fmla="*/ 7 w 14"/>
                <a:gd name="T101" fmla="*/ 4 h 15"/>
                <a:gd name="T102" fmla="*/ 5 w 14"/>
                <a:gd name="T103" fmla="*/ 5 h 15"/>
                <a:gd name="T104" fmla="*/ 4 w 14"/>
                <a:gd name="T105" fmla="*/ 7 h 15"/>
                <a:gd name="T106" fmla="*/ 3 w 14"/>
                <a:gd name="T107" fmla="*/ 9 h 15"/>
                <a:gd name="T108" fmla="*/ 3 w 14"/>
                <a:gd name="T109" fmla="*/ 11 h 15"/>
                <a:gd name="T110" fmla="*/ 3 w 14"/>
                <a:gd name="T111" fmla="*/ 11 h 15"/>
                <a:gd name="T112" fmla="*/ 3 w 14"/>
                <a:gd name="T113" fmla="*/ 12 h 15"/>
                <a:gd name="T114" fmla="*/ 4 w 14"/>
                <a:gd name="T115"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 h="15">
                  <a:moveTo>
                    <a:pt x="10" y="8"/>
                  </a:moveTo>
                  <a:cubicBezTo>
                    <a:pt x="10" y="8"/>
                    <a:pt x="10" y="8"/>
                    <a:pt x="10" y="8"/>
                  </a:cubicBezTo>
                  <a:cubicBezTo>
                    <a:pt x="10" y="8"/>
                    <a:pt x="10" y="8"/>
                    <a:pt x="10" y="8"/>
                  </a:cubicBezTo>
                  <a:cubicBezTo>
                    <a:pt x="10" y="8"/>
                    <a:pt x="10" y="8"/>
                    <a:pt x="10" y="8"/>
                  </a:cubicBezTo>
                  <a:cubicBezTo>
                    <a:pt x="11" y="8"/>
                    <a:pt x="11" y="8"/>
                    <a:pt x="11" y="8"/>
                  </a:cubicBezTo>
                  <a:cubicBezTo>
                    <a:pt x="11" y="8"/>
                    <a:pt x="11" y="8"/>
                    <a:pt x="11" y="8"/>
                  </a:cubicBezTo>
                  <a:cubicBezTo>
                    <a:pt x="12" y="7"/>
                    <a:pt x="12" y="7"/>
                    <a:pt x="12" y="7"/>
                  </a:cubicBezTo>
                  <a:cubicBezTo>
                    <a:pt x="12" y="6"/>
                    <a:pt x="12" y="6"/>
                    <a:pt x="12" y="6"/>
                  </a:cubicBezTo>
                  <a:cubicBezTo>
                    <a:pt x="13" y="6"/>
                    <a:pt x="13" y="6"/>
                    <a:pt x="13" y="6"/>
                  </a:cubicBezTo>
                  <a:cubicBezTo>
                    <a:pt x="13" y="6"/>
                    <a:pt x="13" y="6"/>
                    <a:pt x="13" y="6"/>
                  </a:cubicBezTo>
                  <a:cubicBezTo>
                    <a:pt x="13" y="6"/>
                    <a:pt x="13" y="6"/>
                    <a:pt x="13" y="6"/>
                  </a:cubicBezTo>
                  <a:cubicBezTo>
                    <a:pt x="14" y="6"/>
                    <a:pt x="14" y="6"/>
                    <a:pt x="14" y="6"/>
                  </a:cubicBezTo>
                  <a:cubicBezTo>
                    <a:pt x="14" y="7"/>
                    <a:pt x="14" y="7"/>
                    <a:pt x="14" y="7"/>
                  </a:cubicBezTo>
                  <a:cubicBezTo>
                    <a:pt x="14" y="7"/>
                    <a:pt x="14" y="7"/>
                    <a:pt x="14" y="7"/>
                  </a:cubicBezTo>
                  <a:cubicBezTo>
                    <a:pt x="14" y="7"/>
                    <a:pt x="14" y="7"/>
                    <a:pt x="14" y="7"/>
                  </a:cubicBezTo>
                  <a:cubicBezTo>
                    <a:pt x="13" y="8"/>
                    <a:pt x="13" y="8"/>
                    <a:pt x="13" y="8"/>
                  </a:cubicBezTo>
                  <a:cubicBezTo>
                    <a:pt x="13" y="8"/>
                    <a:pt x="13" y="8"/>
                    <a:pt x="13" y="8"/>
                  </a:cubicBezTo>
                  <a:cubicBezTo>
                    <a:pt x="13" y="8"/>
                    <a:pt x="13" y="9"/>
                    <a:pt x="12" y="9"/>
                  </a:cubicBezTo>
                  <a:cubicBezTo>
                    <a:pt x="12" y="10"/>
                    <a:pt x="11" y="10"/>
                    <a:pt x="11" y="10"/>
                  </a:cubicBezTo>
                  <a:cubicBezTo>
                    <a:pt x="10" y="11"/>
                    <a:pt x="10" y="11"/>
                    <a:pt x="10" y="11"/>
                  </a:cubicBezTo>
                  <a:cubicBezTo>
                    <a:pt x="9" y="11"/>
                    <a:pt x="9" y="11"/>
                    <a:pt x="8" y="11"/>
                  </a:cubicBezTo>
                  <a:cubicBezTo>
                    <a:pt x="8" y="11"/>
                    <a:pt x="8" y="11"/>
                    <a:pt x="8" y="10"/>
                  </a:cubicBezTo>
                  <a:cubicBezTo>
                    <a:pt x="8" y="10"/>
                    <a:pt x="8" y="10"/>
                    <a:pt x="8" y="10"/>
                  </a:cubicBezTo>
                  <a:cubicBezTo>
                    <a:pt x="7" y="11"/>
                    <a:pt x="7" y="12"/>
                    <a:pt x="6" y="12"/>
                  </a:cubicBezTo>
                  <a:cubicBezTo>
                    <a:pt x="5" y="13"/>
                    <a:pt x="4" y="14"/>
                    <a:pt x="4" y="14"/>
                  </a:cubicBezTo>
                  <a:cubicBezTo>
                    <a:pt x="3" y="15"/>
                    <a:pt x="2" y="15"/>
                    <a:pt x="1" y="15"/>
                  </a:cubicBezTo>
                  <a:cubicBezTo>
                    <a:pt x="1" y="15"/>
                    <a:pt x="0" y="14"/>
                    <a:pt x="0" y="14"/>
                  </a:cubicBezTo>
                  <a:cubicBezTo>
                    <a:pt x="0" y="13"/>
                    <a:pt x="0" y="13"/>
                    <a:pt x="0" y="13"/>
                  </a:cubicBezTo>
                  <a:cubicBezTo>
                    <a:pt x="0" y="13"/>
                    <a:pt x="0" y="13"/>
                    <a:pt x="0" y="13"/>
                  </a:cubicBezTo>
                  <a:cubicBezTo>
                    <a:pt x="0" y="12"/>
                    <a:pt x="0" y="11"/>
                    <a:pt x="1" y="10"/>
                  </a:cubicBezTo>
                  <a:cubicBezTo>
                    <a:pt x="1" y="9"/>
                    <a:pt x="2" y="8"/>
                    <a:pt x="2" y="6"/>
                  </a:cubicBezTo>
                  <a:cubicBezTo>
                    <a:pt x="3" y="5"/>
                    <a:pt x="4" y="5"/>
                    <a:pt x="4" y="4"/>
                  </a:cubicBezTo>
                  <a:cubicBezTo>
                    <a:pt x="5" y="3"/>
                    <a:pt x="6" y="2"/>
                    <a:pt x="7" y="2"/>
                  </a:cubicBezTo>
                  <a:cubicBezTo>
                    <a:pt x="7" y="1"/>
                    <a:pt x="7" y="1"/>
                    <a:pt x="7" y="1"/>
                  </a:cubicBezTo>
                  <a:cubicBezTo>
                    <a:pt x="8" y="1"/>
                    <a:pt x="8" y="1"/>
                    <a:pt x="8" y="1"/>
                  </a:cubicBezTo>
                  <a:cubicBezTo>
                    <a:pt x="9" y="0"/>
                    <a:pt x="9" y="0"/>
                    <a:pt x="9" y="0"/>
                  </a:cubicBezTo>
                  <a:cubicBezTo>
                    <a:pt x="9" y="0"/>
                    <a:pt x="9" y="0"/>
                    <a:pt x="9" y="0"/>
                  </a:cubicBezTo>
                  <a:cubicBezTo>
                    <a:pt x="9" y="0"/>
                    <a:pt x="9" y="0"/>
                    <a:pt x="9" y="0"/>
                  </a:cubicBezTo>
                  <a:cubicBezTo>
                    <a:pt x="10" y="0"/>
                    <a:pt x="10" y="0"/>
                    <a:pt x="10" y="0"/>
                  </a:cubicBezTo>
                  <a:cubicBezTo>
                    <a:pt x="10" y="0"/>
                    <a:pt x="10" y="0"/>
                    <a:pt x="10" y="0"/>
                  </a:cubicBezTo>
                  <a:cubicBezTo>
                    <a:pt x="10" y="0"/>
                    <a:pt x="10" y="0"/>
                    <a:pt x="10" y="0"/>
                  </a:cubicBezTo>
                  <a:lnTo>
                    <a:pt x="10" y="8"/>
                  </a:lnTo>
                  <a:close/>
                  <a:moveTo>
                    <a:pt x="4" y="12"/>
                  </a:moveTo>
                  <a:cubicBezTo>
                    <a:pt x="4" y="12"/>
                    <a:pt x="5" y="12"/>
                    <a:pt x="5" y="11"/>
                  </a:cubicBezTo>
                  <a:cubicBezTo>
                    <a:pt x="5" y="11"/>
                    <a:pt x="6" y="10"/>
                    <a:pt x="6" y="10"/>
                  </a:cubicBezTo>
                  <a:cubicBezTo>
                    <a:pt x="6" y="9"/>
                    <a:pt x="7" y="9"/>
                    <a:pt x="7" y="8"/>
                  </a:cubicBezTo>
                  <a:cubicBezTo>
                    <a:pt x="7" y="8"/>
                    <a:pt x="7" y="7"/>
                    <a:pt x="7" y="7"/>
                  </a:cubicBezTo>
                  <a:cubicBezTo>
                    <a:pt x="8" y="6"/>
                    <a:pt x="8" y="5"/>
                    <a:pt x="8" y="5"/>
                  </a:cubicBezTo>
                  <a:cubicBezTo>
                    <a:pt x="8" y="4"/>
                    <a:pt x="8" y="4"/>
                    <a:pt x="8" y="4"/>
                  </a:cubicBezTo>
                  <a:cubicBezTo>
                    <a:pt x="8" y="3"/>
                    <a:pt x="8" y="3"/>
                    <a:pt x="8" y="3"/>
                  </a:cubicBezTo>
                  <a:cubicBezTo>
                    <a:pt x="8" y="3"/>
                    <a:pt x="7" y="3"/>
                    <a:pt x="7" y="4"/>
                  </a:cubicBezTo>
                  <a:cubicBezTo>
                    <a:pt x="6" y="4"/>
                    <a:pt x="6" y="4"/>
                    <a:pt x="5" y="5"/>
                  </a:cubicBezTo>
                  <a:cubicBezTo>
                    <a:pt x="5" y="5"/>
                    <a:pt x="4" y="6"/>
                    <a:pt x="4" y="7"/>
                  </a:cubicBezTo>
                  <a:cubicBezTo>
                    <a:pt x="4" y="8"/>
                    <a:pt x="3" y="8"/>
                    <a:pt x="3" y="9"/>
                  </a:cubicBezTo>
                  <a:cubicBezTo>
                    <a:pt x="3" y="10"/>
                    <a:pt x="3" y="10"/>
                    <a:pt x="3" y="11"/>
                  </a:cubicBezTo>
                  <a:cubicBezTo>
                    <a:pt x="3" y="11"/>
                    <a:pt x="3" y="11"/>
                    <a:pt x="3" y="11"/>
                  </a:cubicBezTo>
                  <a:cubicBezTo>
                    <a:pt x="3" y="12"/>
                    <a:pt x="3" y="12"/>
                    <a:pt x="3" y="12"/>
                  </a:cubicBezTo>
                  <a:cubicBezTo>
                    <a:pt x="3" y="12"/>
                    <a:pt x="3" y="12"/>
                    <a:pt x="4"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iṣlîďê">
              <a:extLst>
                <a:ext uri="{FF2B5EF4-FFF2-40B4-BE49-F238E27FC236}">
                  <a16:creationId xmlns:a16="http://schemas.microsoft.com/office/drawing/2014/main" id="{3262F9D8-3654-41FA-A714-63D9D6F83147}"/>
                </a:ext>
              </a:extLst>
            </p:cNvPr>
            <p:cNvSpPr/>
            <p:nvPr/>
          </p:nvSpPr>
          <p:spPr bwMode="auto">
            <a:xfrm>
              <a:off x="5416551" y="1922463"/>
              <a:ext cx="80963" cy="74613"/>
            </a:xfrm>
            <a:custGeom>
              <a:avLst/>
              <a:gdLst>
                <a:gd name="T0" fmla="*/ 51 w 51"/>
                <a:gd name="T1" fmla="*/ 12 h 47"/>
                <a:gd name="T2" fmla="*/ 51 w 51"/>
                <a:gd name="T3" fmla="*/ 16 h 47"/>
                <a:gd name="T4" fmla="*/ 47 w 51"/>
                <a:gd name="T5" fmla="*/ 16 h 47"/>
                <a:gd name="T6" fmla="*/ 31 w 51"/>
                <a:gd name="T7" fmla="*/ 27 h 47"/>
                <a:gd name="T8" fmla="*/ 31 w 51"/>
                <a:gd name="T9" fmla="*/ 39 h 47"/>
                <a:gd name="T10" fmla="*/ 31 w 51"/>
                <a:gd name="T11" fmla="*/ 43 h 47"/>
                <a:gd name="T12" fmla="*/ 28 w 51"/>
                <a:gd name="T13" fmla="*/ 43 h 47"/>
                <a:gd name="T14" fmla="*/ 28 w 51"/>
                <a:gd name="T15" fmla="*/ 47 h 47"/>
                <a:gd name="T16" fmla="*/ 24 w 51"/>
                <a:gd name="T17" fmla="*/ 47 h 47"/>
                <a:gd name="T18" fmla="*/ 24 w 51"/>
                <a:gd name="T19" fmla="*/ 47 h 47"/>
                <a:gd name="T20" fmla="*/ 24 w 51"/>
                <a:gd name="T21" fmla="*/ 47 h 47"/>
                <a:gd name="T22" fmla="*/ 20 w 51"/>
                <a:gd name="T23" fmla="*/ 47 h 47"/>
                <a:gd name="T24" fmla="*/ 20 w 51"/>
                <a:gd name="T25" fmla="*/ 31 h 47"/>
                <a:gd name="T26" fmla="*/ 4 w 51"/>
                <a:gd name="T27" fmla="*/ 43 h 47"/>
                <a:gd name="T28" fmla="*/ 4 w 51"/>
                <a:gd name="T29" fmla="*/ 43 h 47"/>
                <a:gd name="T30" fmla="*/ 0 w 51"/>
                <a:gd name="T31" fmla="*/ 43 h 47"/>
                <a:gd name="T32" fmla="*/ 0 w 51"/>
                <a:gd name="T33" fmla="*/ 39 h 47"/>
                <a:gd name="T34" fmla="*/ 0 w 51"/>
                <a:gd name="T35" fmla="*/ 39 h 47"/>
                <a:gd name="T36" fmla="*/ 0 w 51"/>
                <a:gd name="T37" fmla="*/ 39 h 47"/>
                <a:gd name="T38" fmla="*/ 0 w 51"/>
                <a:gd name="T39" fmla="*/ 35 h 47"/>
                <a:gd name="T40" fmla="*/ 4 w 51"/>
                <a:gd name="T41" fmla="*/ 31 h 47"/>
                <a:gd name="T42" fmla="*/ 20 w 51"/>
                <a:gd name="T43" fmla="*/ 23 h 47"/>
                <a:gd name="T44" fmla="*/ 20 w 51"/>
                <a:gd name="T45" fmla="*/ 8 h 47"/>
                <a:gd name="T46" fmla="*/ 20 w 51"/>
                <a:gd name="T47" fmla="*/ 8 h 47"/>
                <a:gd name="T48" fmla="*/ 24 w 51"/>
                <a:gd name="T49" fmla="*/ 4 h 47"/>
                <a:gd name="T50" fmla="*/ 24 w 51"/>
                <a:gd name="T51" fmla="*/ 4 h 47"/>
                <a:gd name="T52" fmla="*/ 28 w 51"/>
                <a:gd name="T53" fmla="*/ 0 h 47"/>
                <a:gd name="T54" fmla="*/ 28 w 51"/>
                <a:gd name="T55" fmla="*/ 0 h 47"/>
                <a:gd name="T56" fmla="*/ 31 w 51"/>
                <a:gd name="T57" fmla="*/ 0 h 47"/>
                <a:gd name="T58" fmla="*/ 31 w 51"/>
                <a:gd name="T59" fmla="*/ 4 h 47"/>
                <a:gd name="T60" fmla="*/ 31 w 51"/>
                <a:gd name="T61" fmla="*/ 20 h 47"/>
                <a:gd name="T62" fmla="*/ 47 w 51"/>
                <a:gd name="T63" fmla="*/ 8 h 47"/>
                <a:gd name="T64" fmla="*/ 47 w 51"/>
                <a:gd name="T65" fmla="*/ 8 h 47"/>
                <a:gd name="T66" fmla="*/ 51 w 51"/>
                <a:gd name="T67" fmla="*/ 8 h 47"/>
                <a:gd name="T68" fmla="*/ 51 w 51"/>
                <a:gd name="T69" fmla="*/ 12 h 47"/>
                <a:gd name="T70" fmla="*/ 51 w 51"/>
                <a:gd name="T71" fmla="*/ 12 h 47"/>
                <a:gd name="T72" fmla="*/ 51 w 51"/>
                <a:gd name="T73" fmla="*/ 1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1" h="47">
                  <a:moveTo>
                    <a:pt x="51" y="12"/>
                  </a:moveTo>
                  <a:lnTo>
                    <a:pt x="51" y="16"/>
                  </a:lnTo>
                  <a:lnTo>
                    <a:pt x="47" y="16"/>
                  </a:lnTo>
                  <a:lnTo>
                    <a:pt x="31" y="27"/>
                  </a:lnTo>
                  <a:lnTo>
                    <a:pt x="31" y="39"/>
                  </a:lnTo>
                  <a:lnTo>
                    <a:pt x="31" y="43"/>
                  </a:lnTo>
                  <a:lnTo>
                    <a:pt x="28" y="43"/>
                  </a:lnTo>
                  <a:lnTo>
                    <a:pt x="28" y="47"/>
                  </a:lnTo>
                  <a:lnTo>
                    <a:pt x="24" y="47"/>
                  </a:lnTo>
                  <a:lnTo>
                    <a:pt x="24" y="47"/>
                  </a:lnTo>
                  <a:lnTo>
                    <a:pt x="24" y="47"/>
                  </a:lnTo>
                  <a:lnTo>
                    <a:pt x="20" y="47"/>
                  </a:lnTo>
                  <a:lnTo>
                    <a:pt x="20" y="31"/>
                  </a:lnTo>
                  <a:lnTo>
                    <a:pt x="4" y="43"/>
                  </a:lnTo>
                  <a:lnTo>
                    <a:pt x="4" y="43"/>
                  </a:lnTo>
                  <a:lnTo>
                    <a:pt x="0" y="43"/>
                  </a:lnTo>
                  <a:lnTo>
                    <a:pt x="0" y="39"/>
                  </a:lnTo>
                  <a:lnTo>
                    <a:pt x="0" y="39"/>
                  </a:lnTo>
                  <a:lnTo>
                    <a:pt x="0" y="39"/>
                  </a:lnTo>
                  <a:lnTo>
                    <a:pt x="0" y="35"/>
                  </a:lnTo>
                  <a:lnTo>
                    <a:pt x="4" y="31"/>
                  </a:lnTo>
                  <a:lnTo>
                    <a:pt x="20" y="23"/>
                  </a:lnTo>
                  <a:lnTo>
                    <a:pt x="20" y="8"/>
                  </a:lnTo>
                  <a:lnTo>
                    <a:pt x="20" y="8"/>
                  </a:lnTo>
                  <a:lnTo>
                    <a:pt x="24" y="4"/>
                  </a:lnTo>
                  <a:lnTo>
                    <a:pt x="24" y="4"/>
                  </a:lnTo>
                  <a:lnTo>
                    <a:pt x="28" y="0"/>
                  </a:lnTo>
                  <a:lnTo>
                    <a:pt x="28" y="0"/>
                  </a:lnTo>
                  <a:lnTo>
                    <a:pt x="31" y="0"/>
                  </a:lnTo>
                  <a:lnTo>
                    <a:pt x="31" y="4"/>
                  </a:lnTo>
                  <a:lnTo>
                    <a:pt x="31" y="20"/>
                  </a:lnTo>
                  <a:lnTo>
                    <a:pt x="47" y="8"/>
                  </a:lnTo>
                  <a:lnTo>
                    <a:pt x="47" y="8"/>
                  </a:lnTo>
                  <a:lnTo>
                    <a:pt x="51" y="8"/>
                  </a:lnTo>
                  <a:lnTo>
                    <a:pt x="51" y="12"/>
                  </a:lnTo>
                  <a:lnTo>
                    <a:pt x="51" y="12"/>
                  </a:lnTo>
                  <a:lnTo>
                    <a:pt x="51"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íṥ1íďè">
              <a:extLst>
                <a:ext uri="{FF2B5EF4-FFF2-40B4-BE49-F238E27FC236}">
                  <a16:creationId xmlns:a16="http://schemas.microsoft.com/office/drawing/2014/main" id="{7982CE2B-EAA7-4E5C-BCE7-9EE135B41413}"/>
                </a:ext>
              </a:extLst>
            </p:cNvPr>
            <p:cNvSpPr/>
            <p:nvPr/>
          </p:nvSpPr>
          <p:spPr bwMode="auto">
            <a:xfrm>
              <a:off x="5578476" y="1824038"/>
              <a:ext cx="61913" cy="104775"/>
            </a:xfrm>
            <a:custGeom>
              <a:avLst/>
              <a:gdLst>
                <a:gd name="T0" fmla="*/ 10 w 10"/>
                <a:gd name="T1" fmla="*/ 5 h 17"/>
                <a:gd name="T2" fmla="*/ 10 w 10"/>
                <a:gd name="T3" fmla="*/ 5 h 17"/>
                <a:gd name="T4" fmla="*/ 9 w 10"/>
                <a:gd name="T5" fmla="*/ 8 h 17"/>
                <a:gd name="T6" fmla="*/ 8 w 10"/>
                <a:gd name="T7" fmla="*/ 11 h 17"/>
                <a:gd name="T8" fmla="*/ 5 w 10"/>
                <a:gd name="T9" fmla="*/ 14 h 17"/>
                <a:gd name="T10" fmla="*/ 3 w 10"/>
                <a:gd name="T11" fmla="*/ 16 h 17"/>
                <a:gd name="T12" fmla="*/ 2 w 10"/>
                <a:gd name="T13" fmla="*/ 17 h 17"/>
                <a:gd name="T14" fmla="*/ 1 w 10"/>
                <a:gd name="T15" fmla="*/ 17 h 17"/>
                <a:gd name="T16" fmla="*/ 0 w 10"/>
                <a:gd name="T17" fmla="*/ 17 h 17"/>
                <a:gd name="T18" fmla="*/ 0 w 10"/>
                <a:gd name="T19" fmla="*/ 16 h 17"/>
                <a:gd name="T20" fmla="*/ 0 w 10"/>
                <a:gd name="T21" fmla="*/ 1 h 17"/>
                <a:gd name="T22" fmla="*/ 0 w 10"/>
                <a:gd name="T23" fmla="*/ 1 h 17"/>
                <a:gd name="T24" fmla="*/ 0 w 10"/>
                <a:gd name="T25" fmla="*/ 0 h 17"/>
                <a:gd name="T26" fmla="*/ 1 w 10"/>
                <a:gd name="T27" fmla="*/ 0 h 17"/>
                <a:gd name="T28" fmla="*/ 1 w 10"/>
                <a:gd name="T29" fmla="*/ 0 h 17"/>
                <a:gd name="T30" fmla="*/ 2 w 10"/>
                <a:gd name="T31" fmla="*/ 0 h 17"/>
                <a:gd name="T32" fmla="*/ 2 w 10"/>
                <a:gd name="T33" fmla="*/ 0 h 17"/>
                <a:gd name="T34" fmla="*/ 2 w 10"/>
                <a:gd name="T35" fmla="*/ 0 h 17"/>
                <a:gd name="T36" fmla="*/ 2 w 10"/>
                <a:gd name="T37" fmla="*/ 8 h 17"/>
                <a:gd name="T38" fmla="*/ 4 w 10"/>
                <a:gd name="T39" fmla="*/ 5 h 17"/>
                <a:gd name="T40" fmla="*/ 6 w 10"/>
                <a:gd name="T41" fmla="*/ 3 h 17"/>
                <a:gd name="T42" fmla="*/ 8 w 10"/>
                <a:gd name="T43" fmla="*/ 2 h 17"/>
                <a:gd name="T44" fmla="*/ 9 w 10"/>
                <a:gd name="T45" fmla="*/ 4 h 17"/>
                <a:gd name="T46" fmla="*/ 10 w 10"/>
                <a:gd name="T47" fmla="*/ 5 h 17"/>
                <a:gd name="T48" fmla="*/ 7 w 10"/>
                <a:gd name="T49" fmla="*/ 6 h 17"/>
                <a:gd name="T50" fmla="*/ 6 w 10"/>
                <a:gd name="T51" fmla="*/ 5 h 17"/>
                <a:gd name="T52" fmla="*/ 5 w 10"/>
                <a:gd name="T53" fmla="*/ 6 h 17"/>
                <a:gd name="T54" fmla="*/ 3 w 10"/>
                <a:gd name="T55" fmla="*/ 8 h 17"/>
                <a:gd name="T56" fmla="*/ 2 w 10"/>
                <a:gd name="T57" fmla="*/ 10 h 17"/>
                <a:gd name="T58" fmla="*/ 2 w 10"/>
                <a:gd name="T59" fmla="*/ 11 h 17"/>
                <a:gd name="T60" fmla="*/ 2 w 10"/>
                <a:gd name="T61" fmla="*/ 14 h 17"/>
                <a:gd name="T62" fmla="*/ 2 w 10"/>
                <a:gd name="T63" fmla="*/ 14 h 17"/>
                <a:gd name="T64" fmla="*/ 3 w 10"/>
                <a:gd name="T65" fmla="*/ 14 h 17"/>
                <a:gd name="T66" fmla="*/ 4 w 10"/>
                <a:gd name="T67" fmla="*/ 13 h 17"/>
                <a:gd name="T68" fmla="*/ 6 w 10"/>
                <a:gd name="T69" fmla="*/ 11 h 17"/>
                <a:gd name="T70" fmla="*/ 7 w 10"/>
                <a:gd name="T71" fmla="*/ 9 h 17"/>
                <a:gd name="T72" fmla="*/ 7 w 10"/>
                <a:gd name="T73" fmla="*/ 7 h 17"/>
                <a:gd name="T74" fmla="*/ 7 w 10"/>
                <a:gd name="T75" fmla="*/ 6 h 17"/>
                <a:gd name="T76" fmla="*/ 7 w 10"/>
                <a:gd name="T77"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 h="17">
                  <a:moveTo>
                    <a:pt x="10" y="5"/>
                  </a:moveTo>
                  <a:cubicBezTo>
                    <a:pt x="10" y="5"/>
                    <a:pt x="10" y="5"/>
                    <a:pt x="10" y="5"/>
                  </a:cubicBezTo>
                  <a:cubicBezTo>
                    <a:pt x="9" y="6"/>
                    <a:pt x="9" y="7"/>
                    <a:pt x="9" y="8"/>
                  </a:cubicBezTo>
                  <a:cubicBezTo>
                    <a:pt x="9" y="9"/>
                    <a:pt x="8" y="10"/>
                    <a:pt x="8" y="11"/>
                  </a:cubicBezTo>
                  <a:cubicBezTo>
                    <a:pt x="7" y="12"/>
                    <a:pt x="6" y="13"/>
                    <a:pt x="5" y="14"/>
                  </a:cubicBezTo>
                  <a:cubicBezTo>
                    <a:pt x="5" y="15"/>
                    <a:pt x="4" y="16"/>
                    <a:pt x="3" y="16"/>
                  </a:cubicBezTo>
                  <a:cubicBezTo>
                    <a:pt x="2" y="16"/>
                    <a:pt x="2" y="17"/>
                    <a:pt x="2" y="17"/>
                  </a:cubicBezTo>
                  <a:cubicBezTo>
                    <a:pt x="1" y="17"/>
                    <a:pt x="1" y="17"/>
                    <a:pt x="1" y="17"/>
                  </a:cubicBezTo>
                  <a:cubicBezTo>
                    <a:pt x="0" y="17"/>
                    <a:pt x="0" y="17"/>
                    <a:pt x="0" y="17"/>
                  </a:cubicBezTo>
                  <a:cubicBezTo>
                    <a:pt x="0" y="16"/>
                    <a:pt x="0" y="16"/>
                    <a:pt x="0" y="16"/>
                  </a:cubicBezTo>
                  <a:cubicBezTo>
                    <a:pt x="0" y="1"/>
                    <a:pt x="0" y="1"/>
                    <a:pt x="0" y="1"/>
                  </a:cubicBezTo>
                  <a:cubicBezTo>
                    <a:pt x="0" y="1"/>
                    <a:pt x="0" y="1"/>
                    <a:pt x="0" y="1"/>
                  </a:cubicBezTo>
                  <a:cubicBezTo>
                    <a:pt x="0" y="0"/>
                    <a:pt x="0" y="0"/>
                    <a:pt x="0" y="0"/>
                  </a:cubicBezTo>
                  <a:cubicBezTo>
                    <a:pt x="1" y="0"/>
                    <a:pt x="1" y="0"/>
                    <a:pt x="1" y="0"/>
                  </a:cubicBezTo>
                  <a:cubicBezTo>
                    <a:pt x="1" y="0"/>
                    <a:pt x="1" y="0"/>
                    <a:pt x="1" y="0"/>
                  </a:cubicBezTo>
                  <a:cubicBezTo>
                    <a:pt x="2" y="0"/>
                    <a:pt x="2" y="0"/>
                    <a:pt x="2" y="0"/>
                  </a:cubicBezTo>
                  <a:cubicBezTo>
                    <a:pt x="2" y="0"/>
                    <a:pt x="2" y="0"/>
                    <a:pt x="2" y="0"/>
                  </a:cubicBezTo>
                  <a:cubicBezTo>
                    <a:pt x="2" y="0"/>
                    <a:pt x="2" y="0"/>
                    <a:pt x="2" y="0"/>
                  </a:cubicBezTo>
                  <a:cubicBezTo>
                    <a:pt x="2" y="8"/>
                    <a:pt x="2" y="8"/>
                    <a:pt x="2" y="8"/>
                  </a:cubicBezTo>
                  <a:cubicBezTo>
                    <a:pt x="3" y="7"/>
                    <a:pt x="3" y="6"/>
                    <a:pt x="4" y="5"/>
                  </a:cubicBezTo>
                  <a:cubicBezTo>
                    <a:pt x="5" y="4"/>
                    <a:pt x="5" y="4"/>
                    <a:pt x="6" y="3"/>
                  </a:cubicBezTo>
                  <a:cubicBezTo>
                    <a:pt x="7" y="3"/>
                    <a:pt x="8" y="2"/>
                    <a:pt x="8" y="2"/>
                  </a:cubicBezTo>
                  <a:cubicBezTo>
                    <a:pt x="9" y="3"/>
                    <a:pt x="9" y="3"/>
                    <a:pt x="9" y="4"/>
                  </a:cubicBezTo>
                  <a:cubicBezTo>
                    <a:pt x="9" y="4"/>
                    <a:pt x="10" y="4"/>
                    <a:pt x="10" y="5"/>
                  </a:cubicBezTo>
                  <a:close/>
                  <a:moveTo>
                    <a:pt x="7" y="6"/>
                  </a:moveTo>
                  <a:cubicBezTo>
                    <a:pt x="7" y="5"/>
                    <a:pt x="6" y="5"/>
                    <a:pt x="6" y="5"/>
                  </a:cubicBezTo>
                  <a:cubicBezTo>
                    <a:pt x="6" y="6"/>
                    <a:pt x="5" y="6"/>
                    <a:pt x="5" y="6"/>
                  </a:cubicBezTo>
                  <a:cubicBezTo>
                    <a:pt x="4" y="7"/>
                    <a:pt x="4" y="7"/>
                    <a:pt x="3" y="8"/>
                  </a:cubicBezTo>
                  <a:cubicBezTo>
                    <a:pt x="3" y="8"/>
                    <a:pt x="3" y="9"/>
                    <a:pt x="2" y="10"/>
                  </a:cubicBezTo>
                  <a:cubicBezTo>
                    <a:pt x="2" y="10"/>
                    <a:pt x="2" y="11"/>
                    <a:pt x="2" y="11"/>
                  </a:cubicBezTo>
                  <a:cubicBezTo>
                    <a:pt x="2" y="14"/>
                    <a:pt x="2" y="14"/>
                    <a:pt x="2" y="14"/>
                  </a:cubicBezTo>
                  <a:cubicBezTo>
                    <a:pt x="2" y="14"/>
                    <a:pt x="2" y="14"/>
                    <a:pt x="2" y="14"/>
                  </a:cubicBezTo>
                  <a:cubicBezTo>
                    <a:pt x="3" y="14"/>
                    <a:pt x="3" y="14"/>
                    <a:pt x="3" y="14"/>
                  </a:cubicBezTo>
                  <a:cubicBezTo>
                    <a:pt x="3" y="14"/>
                    <a:pt x="4" y="13"/>
                    <a:pt x="4" y="13"/>
                  </a:cubicBezTo>
                  <a:cubicBezTo>
                    <a:pt x="5" y="12"/>
                    <a:pt x="5" y="11"/>
                    <a:pt x="6" y="11"/>
                  </a:cubicBezTo>
                  <a:cubicBezTo>
                    <a:pt x="6" y="10"/>
                    <a:pt x="6" y="9"/>
                    <a:pt x="7" y="9"/>
                  </a:cubicBezTo>
                  <a:cubicBezTo>
                    <a:pt x="7" y="8"/>
                    <a:pt x="7" y="7"/>
                    <a:pt x="7" y="7"/>
                  </a:cubicBezTo>
                  <a:cubicBezTo>
                    <a:pt x="7" y="6"/>
                    <a:pt x="7" y="6"/>
                    <a:pt x="7" y="6"/>
                  </a:cubicBezTo>
                  <a:cubicBezTo>
                    <a:pt x="7" y="6"/>
                    <a:pt x="7" y="6"/>
                    <a:pt x="7"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ïşļîdè">
              <a:extLst>
                <a:ext uri="{FF2B5EF4-FFF2-40B4-BE49-F238E27FC236}">
                  <a16:creationId xmlns:a16="http://schemas.microsoft.com/office/drawing/2014/main" id="{C1F00E9C-9383-4F25-AC55-3609D5B68C8B}"/>
                </a:ext>
              </a:extLst>
            </p:cNvPr>
            <p:cNvSpPr/>
            <p:nvPr/>
          </p:nvSpPr>
          <p:spPr bwMode="auto">
            <a:xfrm>
              <a:off x="5653088" y="1781176"/>
              <a:ext cx="30163" cy="122238"/>
            </a:xfrm>
            <a:custGeom>
              <a:avLst/>
              <a:gdLst>
                <a:gd name="T0" fmla="*/ 5 w 5"/>
                <a:gd name="T1" fmla="*/ 6 h 20"/>
                <a:gd name="T2" fmla="*/ 5 w 5"/>
                <a:gd name="T3" fmla="*/ 8 h 20"/>
                <a:gd name="T4" fmla="*/ 4 w 5"/>
                <a:gd name="T5" fmla="*/ 13 h 20"/>
                <a:gd name="T6" fmla="*/ 3 w 5"/>
                <a:gd name="T7" fmla="*/ 17 h 20"/>
                <a:gd name="T8" fmla="*/ 2 w 5"/>
                <a:gd name="T9" fmla="*/ 19 h 20"/>
                <a:gd name="T10" fmla="*/ 1 w 5"/>
                <a:gd name="T11" fmla="*/ 20 h 20"/>
                <a:gd name="T12" fmla="*/ 1 w 5"/>
                <a:gd name="T13" fmla="*/ 20 h 20"/>
                <a:gd name="T14" fmla="*/ 0 w 5"/>
                <a:gd name="T15" fmla="*/ 20 h 20"/>
                <a:gd name="T16" fmla="*/ 0 w 5"/>
                <a:gd name="T17" fmla="*/ 20 h 20"/>
                <a:gd name="T18" fmla="*/ 0 w 5"/>
                <a:gd name="T19" fmla="*/ 20 h 20"/>
                <a:gd name="T20" fmla="*/ 0 w 5"/>
                <a:gd name="T21" fmla="*/ 19 h 20"/>
                <a:gd name="T22" fmla="*/ 0 w 5"/>
                <a:gd name="T23" fmla="*/ 19 h 20"/>
                <a:gd name="T24" fmla="*/ 0 w 5"/>
                <a:gd name="T25" fmla="*/ 19 h 20"/>
                <a:gd name="T26" fmla="*/ 2 w 5"/>
                <a:gd name="T27" fmla="*/ 14 h 20"/>
                <a:gd name="T28" fmla="*/ 2 w 5"/>
                <a:gd name="T29" fmla="*/ 9 h 20"/>
                <a:gd name="T30" fmla="*/ 2 w 5"/>
                <a:gd name="T31" fmla="*/ 7 h 20"/>
                <a:gd name="T32" fmla="*/ 2 w 5"/>
                <a:gd name="T33" fmla="*/ 5 h 20"/>
                <a:gd name="T34" fmla="*/ 1 w 5"/>
                <a:gd name="T35" fmla="*/ 3 h 20"/>
                <a:gd name="T36" fmla="*/ 0 w 5"/>
                <a:gd name="T37" fmla="*/ 2 h 20"/>
                <a:gd name="T38" fmla="*/ 0 w 5"/>
                <a:gd name="T39" fmla="*/ 2 h 20"/>
                <a:gd name="T40" fmla="*/ 0 w 5"/>
                <a:gd name="T41" fmla="*/ 1 h 20"/>
                <a:gd name="T42" fmla="*/ 0 w 5"/>
                <a:gd name="T43" fmla="*/ 1 h 20"/>
                <a:gd name="T44" fmla="*/ 0 w 5"/>
                <a:gd name="T45" fmla="*/ 1 h 20"/>
                <a:gd name="T46" fmla="*/ 1 w 5"/>
                <a:gd name="T47" fmla="*/ 0 h 20"/>
                <a:gd name="T48" fmla="*/ 1 w 5"/>
                <a:gd name="T49" fmla="*/ 0 h 20"/>
                <a:gd name="T50" fmla="*/ 1 w 5"/>
                <a:gd name="T51" fmla="*/ 0 h 20"/>
                <a:gd name="T52" fmla="*/ 2 w 5"/>
                <a:gd name="T53" fmla="*/ 0 h 20"/>
                <a:gd name="T54" fmla="*/ 3 w 5"/>
                <a:gd name="T55" fmla="*/ 2 h 20"/>
                <a:gd name="T56" fmla="*/ 4 w 5"/>
                <a:gd name="T57" fmla="*/ 4 h 20"/>
                <a:gd name="T58" fmla="*/ 5 w 5"/>
                <a:gd name="T59"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 h="20">
                  <a:moveTo>
                    <a:pt x="5" y="6"/>
                  </a:moveTo>
                  <a:cubicBezTo>
                    <a:pt x="5" y="6"/>
                    <a:pt x="5" y="7"/>
                    <a:pt x="5" y="8"/>
                  </a:cubicBezTo>
                  <a:cubicBezTo>
                    <a:pt x="5" y="10"/>
                    <a:pt x="4" y="11"/>
                    <a:pt x="4" y="13"/>
                  </a:cubicBezTo>
                  <a:cubicBezTo>
                    <a:pt x="4" y="14"/>
                    <a:pt x="3" y="16"/>
                    <a:pt x="3" y="17"/>
                  </a:cubicBezTo>
                  <a:cubicBezTo>
                    <a:pt x="2" y="18"/>
                    <a:pt x="2" y="19"/>
                    <a:pt x="2" y="19"/>
                  </a:cubicBezTo>
                  <a:cubicBezTo>
                    <a:pt x="1" y="20"/>
                    <a:pt x="1" y="20"/>
                    <a:pt x="1" y="20"/>
                  </a:cubicBezTo>
                  <a:cubicBezTo>
                    <a:pt x="1" y="20"/>
                    <a:pt x="1" y="20"/>
                    <a:pt x="1" y="20"/>
                  </a:cubicBezTo>
                  <a:cubicBezTo>
                    <a:pt x="0" y="20"/>
                    <a:pt x="0" y="20"/>
                    <a:pt x="0" y="20"/>
                  </a:cubicBezTo>
                  <a:cubicBezTo>
                    <a:pt x="0" y="20"/>
                    <a:pt x="0" y="20"/>
                    <a:pt x="0" y="20"/>
                  </a:cubicBezTo>
                  <a:cubicBezTo>
                    <a:pt x="0" y="20"/>
                    <a:pt x="0" y="20"/>
                    <a:pt x="0" y="20"/>
                  </a:cubicBezTo>
                  <a:cubicBezTo>
                    <a:pt x="0" y="19"/>
                    <a:pt x="0" y="19"/>
                    <a:pt x="0" y="19"/>
                  </a:cubicBezTo>
                  <a:cubicBezTo>
                    <a:pt x="0" y="19"/>
                    <a:pt x="0" y="19"/>
                    <a:pt x="0" y="19"/>
                  </a:cubicBezTo>
                  <a:cubicBezTo>
                    <a:pt x="0" y="19"/>
                    <a:pt x="0" y="19"/>
                    <a:pt x="0" y="19"/>
                  </a:cubicBezTo>
                  <a:cubicBezTo>
                    <a:pt x="1" y="17"/>
                    <a:pt x="1" y="16"/>
                    <a:pt x="2" y="14"/>
                  </a:cubicBezTo>
                  <a:cubicBezTo>
                    <a:pt x="2" y="13"/>
                    <a:pt x="2" y="11"/>
                    <a:pt x="2" y="9"/>
                  </a:cubicBezTo>
                  <a:cubicBezTo>
                    <a:pt x="2" y="9"/>
                    <a:pt x="2" y="8"/>
                    <a:pt x="2" y="7"/>
                  </a:cubicBezTo>
                  <a:cubicBezTo>
                    <a:pt x="2" y="7"/>
                    <a:pt x="2" y="6"/>
                    <a:pt x="2" y="5"/>
                  </a:cubicBezTo>
                  <a:cubicBezTo>
                    <a:pt x="2" y="5"/>
                    <a:pt x="2" y="4"/>
                    <a:pt x="1" y="3"/>
                  </a:cubicBezTo>
                  <a:cubicBezTo>
                    <a:pt x="1" y="3"/>
                    <a:pt x="1" y="2"/>
                    <a:pt x="0" y="2"/>
                  </a:cubicBezTo>
                  <a:cubicBezTo>
                    <a:pt x="0" y="2"/>
                    <a:pt x="0" y="2"/>
                    <a:pt x="0" y="2"/>
                  </a:cubicBezTo>
                  <a:cubicBezTo>
                    <a:pt x="0" y="1"/>
                    <a:pt x="0" y="1"/>
                    <a:pt x="0" y="1"/>
                  </a:cubicBezTo>
                  <a:cubicBezTo>
                    <a:pt x="0" y="1"/>
                    <a:pt x="0" y="1"/>
                    <a:pt x="0" y="1"/>
                  </a:cubicBezTo>
                  <a:cubicBezTo>
                    <a:pt x="0" y="1"/>
                    <a:pt x="0" y="1"/>
                    <a:pt x="0" y="1"/>
                  </a:cubicBezTo>
                  <a:cubicBezTo>
                    <a:pt x="1" y="0"/>
                    <a:pt x="1" y="0"/>
                    <a:pt x="1" y="0"/>
                  </a:cubicBezTo>
                  <a:cubicBezTo>
                    <a:pt x="1" y="0"/>
                    <a:pt x="1" y="0"/>
                    <a:pt x="1" y="0"/>
                  </a:cubicBezTo>
                  <a:cubicBezTo>
                    <a:pt x="1" y="0"/>
                    <a:pt x="1" y="0"/>
                    <a:pt x="1" y="0"/>
                  </a:cubicBezTo>
                  <a:cubicBezTo>
                    <a:pt x="2" y="0"/>
                    <a:pt x="2" y="0"/>
                    <a:pt x="2" y="0"/>
                  </a:cubicBezTo>
                  <a:cubicBezTo>
                    <a:pt x="3" y="1"/>
                    <a:pt x="3" y="1"/>
                    <a:pt x="3" y="2"/>
                  </a:cubicBezTo>
                  <a:cubicBezTo>
                    <a:pt x="4" y="2"/>
                    <a:pt x="4" y="3"/>
                    <a:pt x="4" y="4"/>
                  </a:cubicBezTo>
                  <a:cubicBezTo>
                    <a:pt x="4" y="5"/>
                    <a:pt x="5" y="5"/>
                    <a:pt x="5"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ïş1îḋé">
              <a:extLst>
                <a:ext uri="{FF2B5EF4-FFF2-40B4-BE49-F238E27FC236}">
                  <a16:creationId xmlns:a16="http://schemas.microsoft.com/office/drawing/2014/main" id="{141CDBA7-08A8-4E87-AC46-8BCFA3A2FC97}"/>
                </a:ext>
              </a:extLst>
            </p:cNvPr>
            <p:cNvSpPr/>
            <p:nvPr/>
          </p:nvSpPr>
          <p:spPr bwMode="auto">
            <a:xfrm>
              <a:off x="5702301" y="1755776"/>
              <a:ext cx="30163" cy="68263"/>
            </a:xfrm>
            <a:custGeom>
              <a:avLst/>
              <a:gdLst>
                <a:gd name="T0" fmla="*/ 2 w 5"/>
                <a:gd name="T1" fmla="*/ 2 h 11"/>
                <a:gd name="T2" fmla="*/ 2 w 5"/>
                <a:gd name="T3" fmla="*/ 3 h 11"/>
                <a:gd name="T4" fmla="*/ 2 w 5"/>
                <a:gd name="T5" fmla="*/ 4 h 11"/>
                <a:gd name="T6" fmla="*/ 0 w 5"/>
                <a:gd name="T7" fmla="*/ 5 h 11"/>
                <a:gd name="T8" fmla="*/ 0 w 5"/>
                <a:gd name="T9" fmla="*/ 4 h 11"/>
                <a:gd name="T10" fmla="*/ 2 w 5"/>
                <a:gd name="T11" fmla="*/ 1 h 11"/>
                <a:gd name="T12" fmla="*/ 5 w 5"/>
                <a:gd name="T13" fmla="*/ 2 h 11"/>
                <a:gd name="T14" fmla="*/ 2 w 5"/>
                <a:gd name="T15" fmla="*/ 9 h 11"/>
                <a:gd name="T16" fmla="*/ 4 w 5"/>
                <a:gd name="T17" fmla="*/ 7 h 11"/>
                <a:gd name="T18" fmla="*/ 4 w 5"/>
                <a:gd name="T19" fmla="*/ 8 h 11"/>
                <a:gd name="T20" fmla="*/ 0 w 5"/>
                <a:gd name="T21" fmla="*/ 11 h 11"/>
                <a:gd name="T22" fmla="*/ 0 w 5"/>
                <a:gd name="T23" fmla="*/ 10 h 11"/>
                <a:gd name="T24" fmla="*/ 3 w 5"/>
                <a:gd name="T25" fmla="*/ 3 h 11"/>
                <a:gd name="T26" fmla="*/ 2 w 5"/>
                <a:gd name="T2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11">
                  <a:moveTo>
                    <a:pt x="2" y="2"/>
                  </a:moveTo>
                  <a:cubicBezTo>
                    <a:pt x="2" y="2"/>
                    <a:pt x="2" y="3"/>
                    <a:pt x="2" y="3"/>
                  </a:cubicBezTo>
                  <a:cubicBezTo>
                    <a:pt x="2" y="4"/>
                    <a:pt x="2" y="4"/>
                    <a:pt x="2" y="4"/>
                  </a:cubicBezTo>
                  <a:cubicBezTo>
                    <a:pt x="0" y="5"/>
                    <a:pt x="0" y="5"/>
                    <a:pt x="0" y="5"/>
                  </a:cubicBezTo>
                  <a:cubicBezTo>
                    <a:pt x="0" y="4"/>
                    <a:pt x="0" y="4"/>
                    <a:pt x="0" y="4"/>
                  </a:cubicBezTo>
                  <a:cubicBezTo>
                    <a:pt x="0" y="3"/>
                    <a:pt x="1" y="2"/>
                    <a:pt x="2" y="1"/>
                  </a:cubicBezTo>
                  <a:cubicBezTo>
                    <a:pt x="4" y="0"/>
                    <a:pt x="5" y="0"/>
                    <a:pt x="5" y="2"/>
                  </a:cubicBezTo>
                  <a:cubicBezTo>
                    <a:pt x="5" y="4"/>
                    <a:pt x="1" y="7"/>
                    <a:pt x="2" y="9"/>
                  </a:cubicBezTo>
                  <a:cubicBezTo>
                    <a:pt x="4" y="7"/>
                    <a:pt x="4" y="7"/>
                    <a:pt x="4" y="7"/>
                  </a:cubicBezTo>
                  <a:cubicBezTo>
                    <a:pt x="4" y="8"/>
                    <a:pt x="4" y="8"/>
                    <a:pt x="4" y="8"/>
                  </a:cubicBezTo>
                  <a:cubicBezTo>
                    <a:pt x="0" y="11"/>
                    <a:pt x="0" y="11"/>
                    <a:pt x="0" y="11"/>
                  </a:cubicBezTo>
                  <a:cubicBezTo>
                    <a:pt x="0" y="10"/>
                    <a:pt x="0" y="10"/>
                    <a:pt x="0" y="10"/>
                  </a:cubicBezTo>
                  <a:cubicBezTo>
                    <a:pt x="0" y="7"/>
                    <a:pt x="3" y="5"/>
                    <a:pt x="3" y="3"/>
                  </a:cubicBezTo>
                  <a:cubicBezTo>
                    <a:pt x="3" y="2"/>
                    <a:pt x="3" y="2"/>
                    <a:pt x="2"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ïšļíďe">
              <a:extLst>
                <a:ext uri="{FF2B5EF4-FFF2-40B4-BE49-F238E27FC236}">
                  <a16:creationId xmlns:a16="http://schemas.microsoft.com/office/drawing/2014/main" id="{FD0129CD-5479-46A5-8E7A-CDC53F3B4C39}"/>
                </a:ext>
              </a:extLst>
            </p:cNvPr>
            <p:cNvSpPr/>
            <p:nvPr/>
          </p:nvSpPr>
          <p:spPr bwMode="auto">
            <a:xfrm>
              <a:off x="5800726" y="1712913"/>
              <a:ext cx="74613" cy="68263"/>
            </a:xfrm>
            <a:custGeom>
              <a:avLst/>
              <a:gdLst>
                <a:gd name="T0" fmla="*/ 47 w 47"/>
                <a:gd name="T1" fmla="*/ 4 h 43"/>
                <a:gd name="T2" fmla="*/ 47 w 47"/>
                <a:gd name="T3" fmla="*/ 4 h 43"/>
                <a:gd name="T4" fmla="*/ 43 w 47"/>
                <a:gd name="T5" fmla="*/ 8 h 43"/>
                <a:gd name="T6" fmla="*/ 4 w 47"/>
                <a:gd name="T7" fmla="*/ 31 h 43"/>
                <a:gd name="T8" fmla="*/ 4 w 47"/>
                <a:gd name="T9" fmla="*/ 31 h 43"/>
                <a:gd name="T10" fmla="*/ 4 w 47"/>
                <a:gd name="T11" fmla="*/ 31 h 43"/>
                <a:gd name="T12" fmla="*/ 4 w 47"/>
                <a:gd name="T13" fmla="*/ 27 h 43"/>
                <a:gd name="T14" fmla="*/ 0 w 47"/>
                <a:gd name="T15" fmla="*/ 27 h 43"/>
                <a:gd name="T16" fmla="*/ 0 w 47"/>
                <a:gd name="T17" fmla="*/ 27 h 43"/>
                <a:gd name="T18" fmla="*/ 4 w 47"/>
                <a:gd name="T19" fmla="*/ 23 h 43"/>
                <a:gd name="T20" fmla="*/ 4 w 47"/>
                <a:gd name="T21" fmla="*/ 23 h 43"/>
                <a:gd name="T22" fmla="*/ 43 w 47"/>
                <a:gd name="T23" fmla="*/ 0 h 43"/>
                <a:gd name="T24" fmla="*/ 47 w 47"/>
                <a:gd name="T25" fmla="*/ 0 h 43"/>
                <a:gd name="T26" fmla="*/ 47 w 47"/>
                <a:gd name="T27" fmla="*/ 4 h 43"/>
                <a:gd name="T28" fmla="*/ 47 w 47"/>
                <a:gd name="T29" fmla="*/ 4 h 43"/>
                <a:gd name="T30" fmla="*/ 47 w 47"/>
                <a:gd name="T31" fmla="*/ 15 h 43"/>
                <a:gd name="T32" fmla="*/ 47 w 47"/>
                <a:gd name="T33" fmla="*/ 19 h 43"/>
                <a:gd name="T34" fmla="*/ 43 w 47"/>
                <a:gd name="T35" fmla="*/ 19 h 43"/>
                <a:gd name="T36" fmla="*/ 4 w 47"/>
                <a:gd name="T37" fmla="*/ 43 h 43"/>
                <a:gd name="T38" fmla="*/ 4 w 47"/>
                <a:gd name="T39" fmla="*/ 43 h 43"/>
                <a:gd name="T40" fmla="*/ 0 w 47"/>
                <a:gd name="T41" fmla="*/ 39 h 43"/>
                <a:gd name="T42" fmla="*/ 0 w 47"/>
                <a:gd name="T43" fmla="*/ 39 h 43"/>
                <a:gd name="T44" fmla="*/ 4 w 47"/>
                <a:gd name="T45" fmla="*/ 39 h 43"/>
                <a:gd name="T46" fmla="*/ 4 w 47"/>
                <a:gd name="T47" fmla="*/ 35 h 43"/>
                <a:gd name="T48" fmla="*/ 43 w 47"/>
                <a:gd name="T49" fmla="*/ 12 h 43"/>
                <a:gd name="T50" fmla="*/ 47 w 47"/>
                <a:gd name="T51" fmla="*/ 12 h 43"/>
                <a:gd name="T52" fmla="*/ 47 w 47"/>
                <a:gd name="T53" fmla="*/ 15 h 43"/>
                <a:gd name="T54" fmla="*/ 47 w 47"/>
                <a:gd name="T55"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43">
                  <a:moveTo>
                    <a:pt x="47" y="4"/>
                  </a:moveTo>
                  <a:lnTo>
                    <a:pt x="47" y="4"/>
                  </a:lnTo>
                  <a:lnTo>
                    <a:pt x="43" y="8"/>
                  </a:lnTo>
                  <a:lnTo>
                    <a:pt x="4" y="31"/>
                  </a:lnTo>
                  <a:lnTo>
                    <a:pt x="4" y="31"/>
                  </a:lnTo>
                  <a:lnTo>
                    <a:pt x="4" y="31"/>
                  </a:lnTo>
                  <a:lnTo>
                    <a:pt x="4" y="27"/>
                  </a:lnTo>
                  <a:lnTo>
                    <a:pt x="0" y="27"/>
                  </a:lnTo>
                  <a:lnTo>
                    <a:pt x="0" y="27"/>
                  </a:lnTo>
                  <a:lnTo>
                    <a:pt x="4" y="23"/>
                  </a:lnTo>
                  <a:lnTo>
                    <a:pt x="4" y="23"/>
                  </a:lnTo>
                  <a:lnTo>
                    <a:pt x="43" y="0"/>
                  </a:lnTo>
                  <a:lnTo>
                    <a:pt x="47" y="0"/>
                  </a:lnTo>
                  <a:lnTo>
                    <a:pt x="47" y="4"/>
                  </a:lnTo>
                  <a:lnTo>
                    <a:pt x="47" y="4"/>
                  </a:lnTo>
                  <a:close/>
                  <a:moveTo>
                    <a:pt x="47" y="15"/>
                  </a:moveTo>
                  <a:lnTo>
                    <a:pt x="47" y="19"/>
                  </a:lnTo>
                  <a:lnTo>
                    <a:pt x="43" y="19"/>
                  </a:lnTo>
                  <a:lnTo>
                    <a:pt x="4" y="43"/>
                  </a:lnTo>
                  <a:lnTo>
                    <a:pt x="4" y="43"/>
                  </a:lnTo>
                  <a:lnTo>
                    <a:pt x="0" y="39"/>
                  </a:lnTo>
                  <a:lnTo>
                    <a:pt x="0" y="39"/>
                  </a:lnTo>
                  <a:lnTo>
                    <a:pt x="4" y="39"/>
                  </a:lnTo>
                  <a:lnTo>
                    <a:pt x="4" y="35"/>
                  </a:lnTo>
                  <a:lnTo>
                    <a:pt x="43" y="12"/>
                  </a:lnTo>
                  <a:lnTo>
                    <a:pt x="47" y="12"/>
                  </a:lnTo>
                  <a:lnTo>
                    <a:pt x="47" y="15"/>
                  </a:lnTo>
                  <a:lnTo>
                    <a:pt x="47"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íśliḍè">
              <a:extLst>
                <a:ext uri="{FF2B5EF4-FFF2-40B4-BE49-F238E27FC236}">
                  <a16:creationId xmlns:a16="http://schemas.microsoft.com/office/drawing/2014/main" id="{2CA467DD-269E-4A9C-AC1D-BBC5C9F9B512}"/>
                </a:ext>
              </a:extLst>
            </p:cNvPr>
            <p:cNvSpPr/>
            <p:nvPr/>
          </p:nvSpPr>
          <p:spPr bwMode="auto">
            <a:xfrm>
              <a:off x="5218113" y="2298701"/>
              <a:ext cx="80963" cy="93663"/>
            </a:xfrm>
            <a:custGeom>
              <a:avLst/>
              <a:gdLst>
                <a:gd name="T0" fmla="*/ 10 w 13"/>
                <a:gd name="T1" fmla="*/ 8 h 15"/>
                <a:gd name="T2" fmla="*/ 10 w 13"/>
                <a:gd name="T3" fmla="*/ 8 h 15"/>
                <a:gd name="T4" fmla="*/ 10 w 13"/>
                <a:gd name="T5" fmla="*/ 8 h 15"/>
                <a:gd name="T6" fmla="*/ 10 w 13"/>
                <a:gd name="T7" fmla="*/ 8 h 15"/>
                <a:gd name="T8" fmla="*/ 10 w 13"/>
                <a:gd name="T9" fmla="*/ 8 h 15"/>
                <a:gd name="T10" fmla="*/ 11 w 13"/>
                <a:gd name="T11" fmla="*/ 8 h 15"/>
                <a:gd name="T12" fmla="*/ 11 w 13"/>
                <a:gd name="T13" fmla="*/ 7 h 15"/>
                <a:gd name="T14" fmla="*/ 12 w 13"/>
                <a:gd name="T15" fmla="*/ 7 h 15"/>
                <a:gd name="T16" fmla="*/ 12 w 13"/>
                <a:gd name="T17" fmla="*/ 6 h 15"/>
                <a:gd name="T18" fmla="*/ 13 w 13"/>
                <a:gd name="T19" fmla="*/ 6 h 15"/>
                <a:gd name="T20" fmla="*/ 13 w 13"/>
                <a:gd name="T21" fmla="*/ 6 h 15"/>
                <a:gd name="T22" fmla="*/ 13 w 13"/>
                <a:gd name="T23" fmla="*/ 7 h 15"/>
                <a:gd name="T24" fmla="*/ 13 w 13"/>
                <a:gd name="T25" fmla="*/ 7 h 15"/>
                <a:gd name="T26" fmla="*/ 13 w 13"/>
                <a:gd name="T27" fmla="*/ 7 h 15"/>
                <a:gd name="T28" fmla="*/ 13 w 13"/>
                <a:gd name="T29" fmla="*/ 7 h 15"/>
                <a:gd name="T30" fmla="*/ 13 w 13"/>
                <a:gd name="T31" fmla="*/ 8 h 15"/>
                <a:gd name="T32" fmla="*/ 13 w 13"/>
                <a:gd name="T33" fmla="*/ 8 h 15"/>
                <a:gd name="T34" fmla="*/ 12 w 13"/>
                <a:gd name="T35" fmla="*/ 9 h 15"/>
                <a:gd name="T36" fmla="*/ 10 w 13"/>
                <a:gd name="T37" fmla="*/ 10 h 15"/>
                <a:gd name="T38" fmla="*/ 9 w 13"/>
                <a:gd name="T39" fmla="*/ 11 h 15"/>
                <a:gd name="T40" fmla="*/ 8 w 13"/>
                <a:gd name="T41" fmla="*/ 11 h 15"/>
                <a:gd name="T42" fmla="*/ 7 w 13"/>
                <a:gd name="T43" fmla="*/ 10 h 15"/>
                <a:gd name="T44" fmla="*/ 7 w 13"/>
                <a:gd name="T45" fmla="*/ 10 h 15"/>
                <a:gd name="T46" fmla="*/ 5 w 13"/>
                <a:gd name="T47" fmla="*/ 13 h 15"/>
                <a:gd name="T48" fmla="*/ 3 w 13"/>
                <a:gd name="T49" fmla="*/ 14 h 15"/>
                <a:gd name="T50" fmla="*/ 1 w 13"/>
                <a:gd name="T51" fmla="*/ 15 h 15"/>
                <a:gd name="T52" fmla="*/ 0 w 13"/>
                <a:gd name="T53" fmla="*/ 14 h 15"/>
                <a:gd name="T54" fmla="*/ 0 w 13"/>
                <a:gd name="T55" fmla="*/ 13 h 15"/>
                <a:gd name="T56" fmla="*/ 0 w 13"/>
                <a:gd name="T57" fmla="*/ 13 h 15"/>
                <a:gd name="T58" fmla="*/ 0 w 13"/>
                <a:gd name="T59" fmla="*/ 10 h 15"/>
                <a:gd name="T60" fmla="*/ 2 w 13"/>
                <a:gd name="T61" fmla="*/ 7 h 15"/>
                <a:gd name="T62" fmla="*/ 4 w 13"/>
                <a:gd name="T63" fmla="*/ 4 h 15"/>
                <a:gd name="T64" fmla="*/ 6 w 13"/>
                <a:gd name="T65" fmla="*/ 2 h 15"/>
                <a:gd name="T66" fmla="*/ 7 w 13"/>
                <a:gd name="T67" fmla="*/ 1 h 15"/>
                <a:gd name="T68" fmla="*/ 7 w 13"/>
                <a:gd name="T69" fmla="*/ 1 h 15"/>
                <a:gd name="T70" fmla="*/ 8 w 13"/>
                <a:gd name="T71" fmla="*/ 0 h 15"/>
                <a:gd name="T72" fmla="*/ 8 w 13"/>
                <a:gd name="T73" fmla="*/ 0 h 15"/>
                <a:gd name="T74" fmla="*/ 9 w 13"/>
                <a:gd name="T75" fmla="*/ 0 h 15"/>
                <a:gd name="T76" fmla="*/ 9 w 13"/>
                <a:gd name="T77" fmla="*/ 0 h 15"/>
                <a:gd name="T78" fmla="*/ 10 w 13"/>
                <a:gd name="T79" fmla="*/ 0 h 15"/>
                <a:gd name="T80" fmla="*/ 10 w 13"/>
                <a:gd name="T81" fmla="*/ 0 h 15"/>
                <a:gd name="T82" fmla="*/ 10 w 13"/>
                <a:gd name="T83" fmla="*/ 8 h 15"/>
                <a:gd name="T84" fmla="*/ 3 w 13"/>
                <a:gd name="T85" fmla="*/ 12 h 15"/>
                <a:gd name="T86" fmla="*/ 4 w 13"/>
                <a:gd name="T87" fmla="*/ 11 h 15"/>
                <a:gd name="T88" fmla="*/ 6 w 13"/>
                <a:gd name="T89" fmla="*/ 10 h 15"/>
                <a:gd name="T90" fmla="*/ 6 w 13"/>
                <a:gd name="T91" fmla="*/ 8 h 15"/>
                <a:gd name="T92" fmla="*/ 7 w 13"/>
                <a:gd name="T93" fmla="*/ 7 h 15"/>
                <a:gd name="T94" fmla="*/ 7 w 13"/>
                <a:gd name="T95" fmla="*/ 5 h 15"/>
                <a:gd name="T96" fmla="*/ 7 w 13"/>
                <a:gd name="T97" fmla="*/ 4 h 15"/>
                <a:gd name="T98" fmla="*/ 7 w 13"/>
                <a:gd name="T99" fmla="*/ 3 h 15"/>
                <a:gd name="T100" fmla="*/ 6 w 13"/>
                <a:gd name="T101" fmla="*/ 4 h 15"/>
                <a:gd name="T102" fmla="*/ 5 w 13"/>
                <a:gd name="T103" fmla="*/ 5 h 15"/>
                <a:gd name="T104" fmla="*/ 3 w 13"/>
                <a:gd name="T105" fmla="*/ 7 h 15"/>
                <a:gd name="T106" fmla="*/ 3 w 13"/>
                <a:gd name="T107" fmla="*/ 9 h 15"/>
                <a:gd name="T108" fmla="*/ 2 w 13"/>
                <a:gd name="T109" fmla="*/ 11 h 15"/>
                <a:gd name="T110" fmla="*/ 2 w 13"/>
                <a:gd name="T111" fmla="*/ 12 h 15"/>
                <a:gd name="T112" fmla="*/ 2 w 13"/>
                <a:gd name="T113" fmla="*/ 12 h 15"/>
                <a:gd name="T114" fmla="*/ 3 w 13"/>
                <a:gd name="T115"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 h="15">
                  <a:moveTo>
                    <a:pt x="10" y="8"/>
                  </a:moveTo>
                  <a:cubicBezTo>
                    <a:pt x="10" y="8"/>
                    <a:pt x="10" y="8"/>
                    <a:pt x="10" y="8"/>
                  </a:cubicBezTo>
                  <a:cubicBezTo>
                    <a:pt x="10" y="8"/>
                    <a:pt x="10" y="8"/>
                    <a:pt x="10" y="8"/>
                  </a:cubicBezTo>
                  <a:cubicBezTo>
                    <a:pt x="10" y="8"/>
                    <a:pt x="10" y="8"/>
                    <a:pt x="10" y="8"/>
                  </a:cubicBezTo>
                  <a:cubicBezTo>
                    <a:pt x="10" y="8"/>
                    <a:pt x="10" y="8"/>
                    <a:pt x="10" y="8"/>
                  </a:cubicBezTo>
                  <a:cubicBezTo>
                    <a:pt x="11" y="8"/>
                    <a:pt x="11" y="8"/>
                    <a:pt x="11" y="8"/>
                  </a:cubicBezTo>
                  <a:cubicBezTo>
                    <a:pt x="11" y="7"/>
                    <a:pt x="11" y="7"/>
                    <a:pt x="11" y="7"/>
                  </a:cubicBezTo>
                  <a:cubicBezTo>
                    <a:pt x="12" y="7"/>
                    <a:pt x="12" y="7"/>
                    <a:pt x="12" y="7"/>
                  </a:cubicBezTo>
                  <a:cubicBezTo>
                    <a:pt x="12" y="6"/>
                    <a:pt x="12" y="6"/>
                    <a:pt x="12" y="6"/>
                  </a:cubicBezTo>
                  <a:cubicBezTo>
                    <a:pt x="13" y="6"/>
                    <a:pt x="13" y="6"/>
                    <a:pt x="13" y="6"/>
                  </a:cubicBezTo>
                  <a:cubicBezTo>
                    <a:pt x="13" y="6"/>
                    <a:pt x="13" y="6"/>
                    <a:pt x="13" y="6"/>
                  </a:cubicBezTo>
                  <a:cubicBezTo>
                    <a:pt x="13" y="7"/>
                    <a:pt x="13" y="7"/>
                    <a:pt x="13" y="7"/>
                  </a:cubicBezTo>
                  <a:cubicBezTo>
                    <a:pt x="13" y="7"/>
                    <a:pt x="13" y="7"/>
                    <a:pt x="13" y="7"/>
                  </a:cubicBezTo>
                  <a:cubicBezTo>
                    <a:pt x="13" y="7"/>
                    <a:pt x="13" y="7"/>
                    <a:pt x="13" y="7"/>
                  </a:cubicBezTo>
                  <a:cubicBezTo>
                    <a:pt x="13" y="7"/>
                    <a:pt x="13" y="7"/>
                    <a:pt x="13" y="7"/>
                  </a:cubicBezTo>
                  <a:cubicBezTo>
                    <a:pt x="13" y="8"/>
                    <a:pt x="13" y="8"/>
                    <a:pt x="13" y="8"/>
                  </a:cubicBezTo>
                  <a:cubicBezTo>
                    <a:pt x="13" y="8"/>
                    <a:pt x="13" y="8"/>
                    <a:pt x="13" y="8"/>
                  </a:cubicBezTo>
                  <a:cubicBezTo>
                    <a:pt x="13" y="8"/>
                    <a:pt x="12" y="9"/>
                    <a:pt x="12" y="9"/>
                  </a:cubicBezTo>
                  <a:cubicBezTo>
                    <a:pt x="11" y="10"/>
                    <a:pt x="11" y="10"/>
                    <a:pt x="10" y="10"/>
                  </a:cubicBezTo>
                  <a:cubicBezTo>
                    <a:pt x="9" y="11"/>
                    <a:pt x="9" y="11"/>
                    <a:pt x="9" y="11"/>
                  </a:cubicBezTo>
                  <a:cubicBezTo>
                    <a:pt x="9" y="11"/>
                    <a:pt x="8" y="11"/>
                    <a:pt x="8" y="11"/>
                  </a:cubicBezTo>
                  <a:cubicBezTo>
                    <a:pt x="7" y="11"/>
                    <a:pt x="7" y="11"/>
                    <a:pt x="7" y="10"/>
                  </a:cubicBezTo>
                  <a:cubicBezTo>
                    <a:pt x="7" y="10"/>
                    <a:pt x="7" y="10"/>
                    <a:pt x="7" y="10"/>
                  </a:cubicBezTo>
                  <a:cubicBezTo>
                    <a:pt x="7" y="11"/>
                    <a:pt x="6" y="12"/>
                    <a:pt x="5" y="13"/>
                  </a:cubicBezTo>
                  <a:cubicBezTo>
                    <a:pt x="5" y="13"/>
                    <a:pt x="4" y="14"/>
                    <a:pt x="3" y="14"/>
                  </a:cubicBezTo>
                  <a:cubicBezTo>
                    <a:pt x="2" y="15"/>
                    <a:pt x="1" y="15"/>
                    <a:pt x="1" y="15"/>
                  </a:cubicBezTo>
                  <a:cubicBezTo>
                    <a:pt x="0" y="15"/>
                    <a:pt x="0" y="15"/>
                    <a:pt x="0" y="14"/>
                  </a:cubicBezTo>
                  <a:cubicBezTo>
                    <a:pt x="0" y="13"/>
                    <a:pt x="0" y="13"/>
                    <a:pt x="0" y="13"/>
                  </a:cubicBezTo>
                  <a:cubicBezTo>
                    <a:pt x="0" y="13"/>
                    <a:pt x="0" y="13"/>
                    <a:pt x="0" y="13"/>
                  </a:cubicBezTo>
                  <a:cubicBezTo>
                    <a:pt x="0" y="12"/>
                    <a:pt x="0" y="11"/>
                    <a:pt x="0" y="10"/>
                  </a:cubicBezTo>
                  <a:cubicBezTo>
                    <a:pt x="1" y="9"/>
                    <a:pt x="1" y="8"/>
                    <a:pt x="2" y="7"/>
                  </a:cubicBezTo>
                  <a:cubicBezTo>
                    <a:pt x="2" y="6"/>
                    <a:pt x="3" y="5"/>
                    <a:pt x="4" y="4"/>
                  </a:cubicBezTo>
                  <a:cubicBezTo>
                    <a:pt x="5" y="3"/>
                    <a:pt x="5" y="2"/>
                    <a:pt x="6" y="2"/>
                  </a:cubicBezTo>
                  <a:cubicBezTo>
                    <a:pt x="7" y="1"/>
                    <a:pt x="7" y="1"/>
                    <a:pt x="7" y="1"/>
                  </a:cubicBezTo>
                  <a:cubicBezTo>
                    <a:pt x="7" y="1"/>
                    <a:pt x="7" y="1"/>
                    <a:pt x="7" y="1"/>
                  </a:cubicBezTo>
                  <a:cubicBezTo>
                    <a:pt x="8" y="0"/>
                    <a:pt x="8" y="0"/>
                    <a:pt x="8" y="0"/>
                  </a:cubicBezTo>
                  <a:cubicBezTo>
                    <a:pt x="8" y="0"/>
                    <a:pt x="8" y="0"/>
                    <a:pt x="8" y="0"/>
                  </a:cubicBezTo>
                  <a:cubicBezTo>
                    <a:pt x="9" y="0"/>
                    <a:pt x="9" y="0"/>
                    <a:pt x="9" y="0"/>
                  </a:cubicBezTo>
                  <a:cubicBezTo>
                    <a:pt x="9" y="0"/>
                    <a:pt x="9" y="0"/>
                    <a:pt x="9" y="0"/>
                  </a:cubicBezTo>
                  <a:cubicBezTo>
                    <a:pt x="10" y="0"/>
                    <a:pt x="10" y="0"/>
                    <a:pt x="10" y="0"/>
                  </a:cubicBezTo>
                  <a:cubicBezTo>
                    <a:pt x="10" y="0"/>
                    <a:pt x="10" y="0"/>
                    <a:pt x="10" y="0"/>
                  </a:cubicBezTo>
                  <a:lnTo>
                    <a:pt x="10" y="8"/>
                  </a:lnTo>
                  <a:close/>
                  <a:moveTo>
                    <a:pt x="3" y="12"/>
                  </a:moveTo>
                  <a:cubicBezTo>
                    <a:pt x="4" y="12"/>
                    <a:pt x="4" y="12"/>
                    <a:pt x="4" y="11"/>
                  </a:cubicBezTo>
                  <a:cubicBezTo>
                    <a:pt x="5" y="11"/>
                    <a:pt x="5" y="10"/>
                    <a:pt x="6" y="10"/>
                  </a:cubicBezTo>
                  <a:cubicBezTo>
                    <a:pt x="6" y="9"/>
                    <a:pt x="6" y="9"/>
                    <a:pt x="6" y="8"/>
                  </a:cubicBezTo>
                  <a:cubicBezTo>
                    <a:pt x="7" y="8"/>
                    <a:pt x="7" y="7"/>
                    <a:pt x="7" y="7"/>
                  </a:cubicBezTo>
                  <a:cubicBezTo>
                    <a:pt x="7" y="6"/>
                    <a:pt x="7" y="6"/>
                    <a:pt x="7" y="5"/>
                  </a:cubicBezTo>
                  <a:cubicBezTo>
                    <a:pt x="7" y="5"/>
                    <a:pt x="7" y="4"/>
                    <a:pt x="7" y="4"/>
                  </a:cubicBezTo>
                  <a:cubicBezTo>
                    <a:pt x="7" y="3"/>
                    <a:pt x="7" y="3"/>
                    <a:pt x="7" y="3"/>
                  </a:cubicBezTo>
                  <a:cubicBezTo>
                    <a:pt x="7" y="3"/>
                    <a:pt x="7" y="3"/>
                    <a:pt x="6" y="4"/>
                  </a:cubicBezTo>
                  <a:cubicBezTo>
                    <a:pt x="6" y="4"/>
                    <a:pt x="5" y="4"/>
                    <a:pt x="5" y="5"/>
                  </a:cubicBezTo>
                  <a:cubicBezTo>
                    <a:pt x="4" y="6"/>
                    <a:pt x="4" y="6"/>
                    <a:pt x="3" y="7"/>
                  </a:cubicBezTo>
                  <a:cubicBezTo>
                    <a:pt x="3" y="8"/>
                    <a:pt x="3" y="8"/>
                    <a:pt x="3" y="9"/>
                  </a:cubicBezTo>
                  <a:cubicBezTo>
                    <a:pt x="2" y="10"/>
                    <a:pt x="2" y="11"/>
                    <a:pt x="2" y="11"/>
                  </a:cubicBezTo>
                  <a:cubicBezTo>
                    <a:pt x="2" y="12"/>
                    <a:pt x="2" y="12"/>
                    <a:pt x="2" y="12"/>
                  </a:cubicBezTo>
                  <a:cubicBezTo>
                    <a:pt x="2" y="12"/>
                    <a:pt x="2" y="12"/>
                    <a:pt x="2" y="12"/>
                  </a:cubicBezTo>
                  <a:cubicBezTo>
                    <a:pt x="2" y="13"/>
                    <a:pt x="3" y="13"/>
                    <a:pt x="3"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ïṣ1iḑe">
              <a:extLst>
                <a:ext uri="{FF2B5EF4-FFF2-40B4-BE49-F238E27FC236}">
                  <a16:creationId xmlns:a16="http://schemas.microsoft.com/office/drawing/2014/main" id="{24A3A0F3-627A-4231-BB14-C7C921646A50}"/>
                </a:ext>
              </a:extLst>
            </p:cNvPr>
            <p:cNvSpPr/>
            <p:nvPr/>
          </p:nvSpPr>
          <p:spPr bwMode="auto">
            <a:xfrm>
              <a:off x="5318126" y="2236788"/>
              <a:ext cx="23813" cy="61913"/>
            </a:xfrm>
            <a:custGeom>
              <a:avLst/>
              <a:gdLst>
                <a:gd name="T0" fmla="*/ 2 w 4"/>
                <a:gd name="T1" fmla="*/ 2 h 10"/>
                <a:gd name="T2" fmla="*/ 1 w 4"/>
                <a:gd name="T3" fmla="*/ 3 h 10"/>
                <a:gd name="T4" fmla="*/ 1 w 4"/>
                <a:gd name="T5" fmla="*/ 4 h 10"/>
                <a:gd name="T6" fmla="*/ 0 w 4"/>
                <a:gd name="T7" fmla="*/ 5 h 10"/>
                <a:gd name="T8" fmla="*/ 0 w 4"/>
                <a:gd name="T9" fmla="*/ 4 h 10"/>
                <a:gd name="T10" fmla="*/ 2 w 4"/>
                <a:gd name="T11" fmla="*/ 1 h 10"/>
                <a:gd name="T12" fmla="*/ 4 w 4"/>
                <a:gd name="T13" fmla="*/ 2 h 10"/>
                <a:gd name="T14" fmla="*/ 1 w 4"/>
                <a:gd name="T15" fmla="*/ 8 h 10"/>
                <a:gd name="T16" fmla="*/ 4 w 4"/>
                <a:gd name="T17" fmla="*/ 7 h 10"/>
                <a:gd name="T18" fmla="*/ 4 w 4"/>
                <a:gd name="T19" fmla="*/ 8 h 10"/>
                <a:gd name="T20" fmla="*/ 0 w 4"/>
                <a:gd name="T21" fmla="*/ 10 h 10"/>
                <a:gd name="T22" fmla="*/ 0 w 4"/>
                <a:gd name="T23" fmla="*/ 9 h 10"/>
                <a:gd name="T24" fmla="*/ 3 w 4"/>
                <a:gd name="T25" fmla="*/ 2 h 10"/>
                <a:gd name="T26" fmla="*/ 2 w 4"/>
                <a:gd name="T27"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10">
                  <a:moveTo>
                    <a:pt x="2" y="2"/>
                  </a:moveTo>
                  <a:cubicBezTo>
                    <a:pt x="1" y="2"/>
                    <a:pt x="1" y="3"/>
                    <a:pt x="1" y="3"/>
                  </a:cubicBezTo>
                  <a:cubicBezTo>
                    <a:pt x="1" y="4"/>
                    <a:pt x="1" y="4"/>
                    <a:pt x="1" y="4"/>
                  </a:cubicBezTo>
                  <a:cubicBezTo>
                    <a:pt x="0" y="5"/>
                    <a:pt x="0" y="5"/>
                    <a:pt x="0" y="5"/>
                  </a:cubicBezTo>
                  <a:cubicBezTo>
                    <a:pt x="0" y="4"/>
                    <a:pt x="0" y="4"/>
                    <a:pt x="0" y="4"/>
                  </a:cubicBezTo>
                  <a:cubicBezTo>
                    <a:pt x="0" y="3"/>
                    <a:pt x="1" y="2"/>
                    <a:pt x="2" y="1"/>
                  </a:cubicBezTo>
                  <a:cubicBezTo>
                    <a:pt x="3" y="0"/>
                    <a:pt x="4" y="0"/>
                    <a:pt x="4" y="2"/>
                  </a:cubicBezTo>
                  <a:cubicBezTo>
                    <a:pt x="4" y="4"/>
                    <a:pt x="1" y="7"/>
                    <a:pt x="1" y="8"/>
                  </a:cubicBezTo>
                  <a:cubicBezTo>
                    <a:pt x="4" y="7"/>
                    <a:pt x="4" y="7"/>
                    <a:pt x="4" y="7"/>
                  </a:cubicBezTo>
                  <a:cubicBezTo>
                    <a:pt x="4" y="8"/>
                    <a:pt x="4" y="8"/>
                    <a:pt x="4" y="8"/>
                  </a:cubicBezTo>
                  <a:cubicBezTo>
                    <a:pt x="0" y="10"/>
                    <a:pt x="0" y="10"/>
                    <a:pt x="0" y="10"/>
                  </a:cubicBezTo>
                  <a:cubicBezTo>
                    <a:pt x="0" y="9"/>
                    <a:pt x="0" y="9"/>
                    <a:pt x="0" y="9"/>
                  </a:cubicBezTo>
                  <a:cubicBezTo>
                    <a:pt x="0" y="7"/>
                    <a:pt x="3" y="5"/>
                    <a:pt x="3" y="2"/>
                  </a:cubicBezTo>
                  <a:cubicBezTo>
                    <a:pt x="3" y="2"/>
                    <a:pt x="2" y="2"/>
                    <a:pt x="2"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îsľíďè">
              <a:extLst>
                <a:ext uri="{FF2B5EF4-FFF2-40B4-BE49-F238E27FC236}">
                  <a16:creationId xmlns:a16="http://schemas.microsoft.com/office/drawing/2014/main" id="{DA341DC8-8C31-4736-95EE-2B463A9BCAD8}"/>
                </a:ext>
              </a:extLst>
            </p:cNvPr>
            <p:cNvSpPr/>
            <p:nvPr/>
          </p:nvSpPr>
          <p:spPr bwMode="auto">
            <a:xfrm>
              <a:off x="5416551" y="2181226"/>
              <a:ext cx="74613" cy="74613"/>
            </a:xfrm>
            <a:custGeom>
              <a:avLst/>
              <a:gdLst>
                <a:gd name="T0" fmla="*/ 47 w 47"/>
                <a:gd name="T1" fmla="*/ 12 h 47"/>
                <a:gd name="T2" fmla="*/ 47 w 47"/>
                <a:gd name="T3" fmla="*/ 16 h 47"/>
                <a:gd name="T4" fmla="*/ 43 w 47"/>
                <a:gd name="T5" fmla="*/ 16 h 47"/>
                <a:gd name="T6" fmla="*/ 28 w 47"/>
                <a:gd name="T7" fmla="*/ 28 h 47"/>
                <a:gd name="T8" fmla="*/ 28 w 47"/>
                <a:gd name="T9" fmla="*/ 39 h 47"/>
                <a:gd name="T10" fmla="*/ 28 w 47"/>
                <a:gd name="T11" fmla="*/ 43 h 47"/>
                <a:gd name="T12" fmla="*/ 28 w 47"/>
                <a:gd name="T13" fmla="*/ 43 h 47"/>
                <a:gd name="T14" fmla="*/ 24 w 47"/>
                <a:gd name="T15" fmla="*/ 47 h 47"/>
                <a:gd name="T16" fmla="*/ 24 w 47"/>
                <a:gd name="T17" fmla="*/ 47 h 47"/>
                <a:gd name="T18" fmla="*/ 24 w 47"/>
                <a:gd name="T19" fmla="*/ 47 h 47"/>
                <a:gd name="T20" fmla="*/ 20 w 47"/>
                <a:gd name="T21" fmla="*/ 47 h 47"/>
                <a:gd name="T22" fmla="*/ 20 w 47"/>
                <a:gd name="T23" fmla="*/ 47 h 47"/>
                <a:gd name="T24" fmla="*/ 20 w 47"/>
                <a:gd name="T25" fmla="*/ 32 h 47"/>
                <a:gd name="T26" fmla="*/ 4 w 47"/>
                <a:gd name="T27" fmla="*/ 43 h 47"/>
                <a:gd name="T28" fmla="*/ 0 w 47"/>
                <a:gd name="T29" fmla="*/ 43 h 47"/>
                <a:gd name="T30" fmla="*/ 0 w 47"/>
                <a:gd name="T31" fmla="*/ 43 h 47"/>
                <a:gd name="T32" fmla="*/ 0 w 47"/>
                <a:gd name="T33" fmla="*/ 39 h 47"/>
                <a:gd name="T34" fmla="*/ 0 w 47"/>
                <a:gd name="T35" fmla="*/ 39 h 47"/>
                <a:gd name="T36" fmla="*/ 0 w 47"/>
                <a:gd name="T37" fmla="*/ 39 h 47"/>
                <a:gd name="T38" fmla="*/ 0 w 47"/>
                <a:gd name="T39" fmla="*/ 35 h 47"/>
                <a:gd name="T40" fmla="*/ 4 w 47"/>
                <a:gd name="T41" fmla="*/ 35 h 47"/>
                <a:gd name="T42" fmla="*/ 20 w 47"/>
                <a:gd name="T43" fmla="*/ 24 h 47"/>
                <a:gd name="T44" fmla="*/ 20 w 47"/>
                <a:gd name="T45" fmla="*/ 12 h 47"/>
                <a:gd name="T46" fmla="*/ 20 w 47"/>
                <a:gd name="T47" fmla="*/ 8 h 47"/>
                <a:gd name="T48" fmla="*/ 20 w 47"/>
                <a:gd name="T49" fmla="*/ 8 h 47"/>
                <a:gd name="T50" fmla="*/ 24 w 47"/>
                <a:gd name="T51" fmla="*/ 4 h 47"/>
                <a:gd name="T52" fmla="*/ 24 w 47"/>
                <a:gd name="T53" fmla="*/ 4 h 47"/>
                <a:gd name="T54" fmla="*/ 24 w 47"/>
                <a:gd name="T55" fmla="*/ 4 h 47"/>
                <a:gd name="T56" fmla="*/ 28 w 47"/>
                <a:gd name="T57" fmla="*/ 0 h 47"/>
                <a:gd name="T58" fmla="*/ 28 w 47"/>
                <a:gd name="T59" fmla="*/ 4 h 47"/>
                <a:gd name="T60" fmla="*/ 28 w 47"/>
                <a:gd name="T61" fmla="*/ 20 h 47"/>
                <a:gd name="T62" fmla="*/ 43 w 47"/>
                <a:gd name="T63" fmla="*/ 8 h 47"/>
                <a:gd name="T64" fmla="*/ 47 w 47"/>
                <a:gd name="T65" fmla="*/ 8 h 47"/>
                <a:gd name="T66" fmla="*/ 47 w 47"/>
                <a:gd name="T67" fmla="*/ 8 h 47"/>
                <a:gd name="T68" fmla="*/ 47 w 47"/>
                <a:gd name="T69" fmla="*/ 12 h 47"/>
                <a:gd name="T70" fmla="*/ 47 w 47"/>
                <a:gd name="T71" fmla="*/ 12 h 47"/>
                <a:gd name="T72" fmla="*/ 47 w 47"/>
                <a:gd name="T73" fmla="*/ 1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7" h="47">
                  <a:moveTo>
                    <a:pt x="47" y="12"/>
                  </a:moveTo>
                  <a:lnTo>
                    <a:pt x="47" y="16"/>
                  </a:lnTo>
                  <a:lnTo>
                    <a:pt x="43" y="16"/>
                  </a:lnTo>
                  <a:lnTo>
                    <a:pt x="28" y="28"/>
                  </a:lnTo>
                  <a:lnTo>
                    <a:pt x="28" y="39"/>
                  </a:lnTo>
                  <a:lnTo>
                    <a:pt x="28" y="43"/>
                  </a:lnTo>
                  <a:lnTo>
                    <a:pt x="28" y="43"/>
                  </a:lnTo>
                  <a:lnTo>
                    <a:pt x="24" y="47"/>
                  </a:lnTo>
                  <a:lnTo>
                    <a:pt x="24" y="47"/>
                  </a:lnTo>
                  <a:lnTo>
                    <a:pt x="24" y="47"/>
                  </a:lnTo>
                  <a:lnTo>
                    <a:pt x="20" y="47"/>
                  </a:lnTo>
                  <a:lnTo>
                    <a:pt x="20" y="47"/>
                  </a:lnTo>
                  <a:lnTo>
                    <a:pt x="20" y="32"/>
                  </a:lnTo>
                  <a:lnTo>
                    <a:pt x="4" y="43"/>
                  </a:lnTo>
                  <a:lnTo>
                    <a:pt x="0" y="43"/>
                  </a:lnTo>
                  <a:lnTo>
                    <a:pt x="0" y="43"/>
                  </a:lnTo>
                  <a:lnTo>
                    <a:pt x="0" y="39"/>
                  </a:lnTo>
                  <a:lnTo>
                    <a:pt x="0" y="39"/>
                  </a:lnTo>
                  <a:lnTo>
                    <a:pt x="0" y="39"/>
                  </a:lnTo>
                  <a:lnTo>
                    <a:pt x="0" y="35"/>
                  </a:lnTo>
                  <a:lnTo>
                    <a:pt x="4" y="35"/>
                  </a:lnTo>
                  <a:lnTo>
                    <a:pt x="20" y="24"/>
                  </a:lnTo>
                  <a:lnTo>
                    <a:pt x="20" y="12"/>
                  </a:lnTo>
                  <a:lnTo>
                    <a:pt x="20" y="8"/>
                  </a:lnTo>
                  <a:lnTo>
                    <a:pt x="20" y="8"/>
                  </a:lnTo>
                  <a:lnTo>
                    <a:pt x="24" y="4"/>
                  </a:lnTo>
                  <a:lnTo>
                    <a:pt x="24" y="4"/>
                  </a:lnTo>
                  <a:lnTo>
                    <a:pt x="24" y="4"/>
                  </a:lnTo>
                  <a:lnTo>
                    <a:pt x="28" y="0"/>
                  </a:lnTo>
                  <a:lnTo>
                    <a:pt x="28" y="4"/>
                  </a:lnTo>
                  <a:lnTo>
                    <a:pt x="28" y="20"/>
                  </a:lnTo>
                  <a:lnTo>
                    <a:pt x="43" y="8"/>
                  </a:lnTo>
                  <a:lnTo>
                    <a:pt x="47" y="8"/>
                  </a:lnTo>
                  <a:lnTo>
                    <a:pt x="47" y="8"/>
                  </a:lnTo>
                  <a:lnTo>
                    <a:pt x="47" y="12"/>
                  </a:lnTo>
                  <a:lnTo>
                    <a:pt x="47" y="12"/>
                  </a:lnTo>
                  <a:lnTo>
                    <a:pt x="47"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iṩḷiďé">
              <a:extLst>
                <a:ext uri="{FF2B5EF4-FFF2-40B4-BE49-F238E27FC236}">
                  <a16:creationId xmlns:a16="http://schemas.microsoft.com/office/drawing/2014/main" id="{C2D5AB1E-581C-4BC8-99E3-9920AB88F2C3}"/>
                </a:ext>
              </a:extLst>
            </p:cNvPr>
            <p:cNvSpPr/>
            <p:nvPr/>
          </p:nvSpPr>
          <p:spPr bwMode="auto">
            <a:xfrm>
              <a:off x="5565776" y="2070101"/>
              <a:ext cx="68263" cy="123825"/>
            </a:xfrm>
            <a:custGeom>
              <a:avLst/>
              <a:gdLst>
                <a:gd name="T0" fmla="*/ 11 w 11"/>
                <a:gd name="T1" fmla="*/ 2 h 20"/>
                <a:gd name="T2" fmla="*/ 11 w 11"/>
                <a:gd name="T3" fmla="*/ 3 h 20"/>
                <a:gd name="T4" fmla="*/ 11 w 11"/>
                <a:gd name="T5" fmla="*/ 3 h 20"/>
                <a:gd name="T6" fmla="*/ 10 w 11"/>
                <a:gd name="T7" fmla="*/ 6 h 20"/>
                <a:gd name="T8" fmla="*/ 8 w 11"/>
                <a:gd name="T9" fmla="*/ 10 h 20"/>
                <a:gd name="T10" fmla="*/ 6 w 11"/>
                <a:gd name="T11" fmla="*/ 13 h 20"/>
                <a:gd name="T12" fmla="*/ 4 w 11"/>
                <a:gd name="T13" fmla="*/ 16 h 20"/>
                <a:gd name="T14" fmla="*/ 10 w 11"/>
                <a:gd name="T15" fmla="*/ 13 h 20"/>
                <a:gd name="T16" fmla="*/ 11 w 11"/>
                <a:gd name="T17" fmla="*/ 12 h 20"/>
                <a:gd name="T18" fmla="*/ 11 w 11"/>
                <a:gd name="T19" fmla="*/ 12 h 20"/>
                <a:gd name="T20" fmla="*/ 11 w 11"/>
                <a:gd name="T21" fmla="*/ 13 h 20"/>
                <a:gd name="T22" fmla="*/ 11 w 11"/>
                <a:gd name="T23" fmla="*/ 13 h 20"/>
                <a:gd name="T24" fmla="*/ 11 w 11"/>
                <a:gd name="T25" fmla="*/ 13 h 20"/>
                <a:gd name="T26" fmla="*/ 11 w 11"/>
                <a:gd name="T27" fmla="*/ 13 h 20"/>
                <a:gd name="T28" fmla="*/ 11 w 11"/>
                <a:gd name="T29" fmla="*/ 13 h 20"/>
                <a:gd name="T30" fmla="*/ 11 w 11"/>
                <a:gd name="T31" fmla="*/ 13 h 20"/>
                <a:gd name="T32" fmla="*/ 11 w 11"/>
                <a:gd name="T33" fmla="*/ 13 h 20"/>
                <a:gd name="T34" fmla="*/ 11 w 11"/>
                <a:gd name="T35" fmla="*/ 14 h 20"/>
                <a:gd name="T36" fmla="*/ 10 w 11"/>
                <a:gd name="T37" fmla="*/ 15 h 20"/>
                <a:gd name="T38" fmla="*/ 1 w 11"/>
                <a:gd name="T39" fmla="*/ 20 h 20"/>
                <a:gd name="T40" fmla="*/ 0 w 11"/>
                <a:gd name="T41" fmla="*/ 20 h 20"/>
                <a:gd name="T42" fmla="*/ 0 w 11"/>
                <a:gd name="T43" fmla="*/ 20 h 20"/>
                <a:gd name="T44" fmla="*/ 0 w 11"/>
                <a:gd name="T45" fmla="*/ 20 h 20"/>
                <a:gd name="T46" fmla="*/ 0 w 11"/>
                <a:gd name="T47" fmla="*/ 20 h 20"/>
                <a:gd name="T48" fmla="*/ 0 w 11"/>
                <a:gd name="T49" fmla="*/ 20 h 20"/>
                <a:gd name="T50" fmla="*/ 0 w 11"/>
                <a:gd name="T51" fmla="*/ 19 h 20"/>
                <a:gd name="T52" fmla="*/ 0 w 11"/>
                <a:gd name="T53" fmla="*/ 19 h 20"/>
                <a:gd name="T54" fmla="*/ 0 w 11"/>
                <a:gd name="T55" fmla="*/ 19 h 20"/>
                <a:gd name="T56" fmla="*/ 1 w 11"/>
                <a:gd name="T57" fmla="*/ 18 h 20"/>
                <a:gd name="T58" fmla="*/ 1 w 11"/>
                <a:gd name="T59" fmla="*/ 18 h 20"/>
                <a:gd name="T60" fmla="*/ 2 w 11"/>
                <a:gd name="T61" fmla="*/ 16 h 20"/>
                <a:gd name="T62" fmla="*/ 4 w 11"/>
                <a:gd name="T63" fmla="*/ 14 h 20"/>
                <a:gd name="T64" fmla="*/ 5 w 11"/>
                <a:gd name="T65" fmla="*/ 11 h 20"/>
                <a:gd name="T66" fmla="*/ 7 w 11"/>
                <a:gd name="T67" fmla="*/ 9 h 20"/>
                <a:gd name="T68" fmla="*/ 8 w 11"/>
                <a:gd name="T69" fmla="*/ 6 h 20"/>
                <a:gd name="T70" fmla="*/ 8 w 11"/>
                <a:gd name="T71" fmla="*/ 4 h 20"/>
                <a:gd name="T72" fmla="*/ 8 w 11"/>
                <a:gd name="T73" fmla="*/ 4 h 20"/>
                <a:gd name="T74" fmla="*/ 8 w 11"/>
                <a:gd name="T75" fmla="*/ 3 h 20"/>
                <a:gd name="T76" fmla="*/ 7 w 11"/>
                <a:gd name="T77" fmla="*/ 2 h 20"/>
                <a:gd name="T78" fmla="*/ 5 w 11"/>
                <a:gd name="T79" fmla="*/ 3 h 20"/>
                <a:gd name="T80" fmla="*/ 3 w 11"/>
                <a:gd name="T81" fmla="*/ 4 h 20"/>
                <a:gd name="T82" fmla="*/ 2 w 11"/>
                <a:gd name="T83" fmla="*/ 5 h 20"/>
                <a:gd name="T84" fmla="*/ 2 w 11"/>
                <a:gd name="T85" fmla="*/ 5 h 20"/>
                <a:gd name="T86" fmla="*/ 2 w 11"/>
                <a:gd name="T87" fmla="*/ 6 h 20"/>
                <a:gd name="T88" fmla="*/ 1 w 11"/>
                <a:gd name="T89" fmla="*/ 6 h 20"/>
                <a:gd name="T90" fmla="*/ 1 w 11"/>
                <a:gd name="T91" fmla="*/ 5 h 20"/>
                <a:gd name="T92" fmla="*/ 1 w 11"/>
                <a:gd name="T93" fmla="*/ 5 h 20"/>
                <a:gd name="T94" fmla="*/ 1 w 11"/>
                <a:gd name="T95" fmla="*/ 5 h 20"/>
                <a:gd name="T96" fmla="*/ 1 w 11"/>
                <a:gd name="T97" fmla="*/ 4 h 20"/>
                <a:gd name="T98" fmla="*/ 1 w 11"/>
                <a:gd name="T99" fmla="*/ 4 h 20"/>
                <a:gd name="T100" fmla="*/ 1 w 11"/>
                <a:gd name="T101" fmla="*/ 3 h 20"/>
                <a:gd name="T102" fmla="*/ 3 w 11"/>
                <a:gd name="T103" fmla="*/ 2 h 20"/>
                <a:gd name="T104" fmla="*/ 5 w 11"/>
                <a:gd name="T105" fmla="*/ 1 h 20"/>
                <a:gd name="T106" fmla="*/ 7 w 11"/>
                <a:gd name="T107" fmla="*/ 0 h 20"/>
                <a:gd name="T108" fmla="*/ 9 w 11"/>
                <a:gd name="T109" fmla="*/ 0 h 20"/>
                <a:gd name="T110" fmla="*/ 10 w 11"/>
                <a:gd name="T111" fmla="*/ 0 h 20"/>
                <a:gd name="T112" fmla="*/ 11 w 11"/>
                <a:gd name="T113" fmla="*/ 1 h 20"/>
                <a:gd name="T114" fmla="*/ 11 w 11"/>
                <a:gd name="T11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 h="20">
                  <a:moveTo>
                    <a:pt x="11" y="2"/>
                  </a:moveTo>
                  <a:cubicBezTo>
                    <a:pt x="11" y="3"/>
                    <a:pt x="11" y="3"/>
                    <a:pt x="11" y="3"/>
                  </a:cubicBezTo>
                  <a:cubicBezTo>
                    <a:pt x="11" y="3"/>
                    <a:pt x="11" y="3"/>
                    <a:pt x="11" y="3"/>
                  </a:cubicBezTo>
                  <a:cubicBezTo>
                    <a:pt x="11" y="4"/>
                    <a:pt x="10" y="5"/>
                    <a:pt x="10" y="6"/>
                  </a:cubicBezTo>
                  <a:cubicBezTo>
                    <a:pt x="9" y="8"/>
                    <a:pt x="9" y="9"/>
                    <a:pt x="8" y="10"/>
                  </a:cubicBezTo>
                  <a:cubicBezTo>
                    <a:pt x="8" y="11"/>
                    <a:pt x="7" y="12"/>
                    <a:pt x="6" y="13"/>
                  </a:cubicBezTo>
                  <a:cubicBezTo>
                    <a:pt x="5" y="14"/>
                    <a:pt x="5" y="15"/>
                    <a:pt x="4" y="16"/>
                  </a:cubicBezTo>
                  <a:cubicBezTo>
                    <a:pt x="10" y="13"/>
                    <a:pt x="10" y="13"/>
                    <a:pt x="10" y="13"/>
                  </a:cubicBezTo>
                  <a:cubicBezTo>
                    <a:pt x="11" y="12"/>
                    <a:pt x="11" y="12"/>
                    <a:pt x="11" y="12"/>
                  </a:cubicBezTo>
                  <a:cubicBezTo>
                    <a:pt x="11" y="12"/>
                    <a:pt x="11" y="12"/>
                    <a:pt x="11" y="12"/>
                  </a:cubicBezTo>
                  <a:cubicBezTo>
                    <a:pt x="11" y="13"/>
                    <a:pt x="11" y="13"/>
                    <a:pt x="11" y="13"/>
                  </a:cubicBezTo>
                  <a:cubicBezTo>
                    <a:pt x="11" y="13"/>
                    <a:pt x="11" y="13"/>
                    <a:pt x="11" y="13"/>
                  </a:cubicBezTo>
                  <a:cubicBezTo>
                    <a:pt x="11" y="13"/>
                    <a:pt x="11" y="13"/>
                    <a:pt x="11" y="13"/>
                  </a:cubicBezTo>
                  <a:cubicBezTo>
                    <a:pt x="11" y="13"/>
                    <a:pt x="11" y="13"/>
                    <a:pt x="11" y="13"/>
                  </a:cubicBezTo>
                  <a:cubicBezTo>
                    <a:pt x="11" y="13"/>
                    <a:pt x="11" y="13"/>
                    <a:pt x="11" y="13"/>
                  </a:cubicBezTo>
                  <a:cubicBezTo>
                    <a:pt x="11" y="13"/>
                    <a:pt x="11" y="13"/>
                    <a:pt x="11" y="13"/>
                  </a:cubicBezTo>
                  <a:cubicBezTo>
                    <a:pt x="11" y="13"/>
                    <a:pt x="11" y="13"/>
                    <a:pt x="11" y="13"/>
                  </a:cubicBezTo>
                  <a:cubicBezTo>
                    <a:pt x="11" y="14"/>
                    <a:pt x="11" y="14"/>
                    <a:pt x="11" y="14"/>
                  </a:cubicBezTo>
                  <a:cubicBezTo>
                    <a:pt x="10" y="15"/>
                    <a:pt x="10" y="15"/>
                    <a:pt x="10" y="15"/>
                  </a:cubicBezTo>
                  <a:cubicBezTo>
                    <a:pt x="1" y="20"/>
                    <a:pt x="1" y="20"/>
                    <a:pt x="1" y="20"/>
                  </a:cubicBezTo>
                  <a:cubicBezTo>
                    <a:pt x="0" y="20"/>
                    <a:pt x="0" y="20"/>
                    <a:pt x="0" y="20"/>
                  </a:cubicBezTo>
                  <a:cubicBezTo>
                    <a:pt x="0" y="20"/>
                    <a:pt x="0" y="20"/>
                    <a:pt x="0" y="20"/>
                  </a:cubicBezTo>
                  <a:cubicBezTo>
                    <a:pt x="0" y="20"/>
                    <a:pt x="0" y="20"/>
                    <a:pt x="0" y="20"/>
                  </a:cubicBezTo>
                  <a:cubicBezTo>
                    <a:pt x="0" y="20"/>
                    <a:pt x="0" y="20"/>
                    <a:pt x="0" y="20"/>
                  </a:cubicBezTo>
                  <a:cubicBezTo>
                    <a:pt x="0" y="20"/>
                    <a:pt x="0" y="20"/>
                    <a:pt x="0" y="20"/>
                  </a:cubicBezTo>
                  <a:cubicBezTo>
                    <a:pt x="0" y="19"/>
                    <a:pt x="0" y="19"/>
                    <a:pt x="0" y="19"/>
                  </a:cubicBezTo>
                  <a:cubicBezTo>
                    <a:pt x="0" y="19"/>
                    <a:pt x="0" y="19"/>
                    <a:pt x="0" y="19"/>
                  </a:cubicBezTo>
                  <a:cubicBezTo>
                    <a:pt x="0" y="19"/>
                    <a:pt x="0" y="19"/>
                    <a:pt x="0" y="19"/>
                  </a:cubicBezTo>
                  <a:cubicBezTo>
                    <a:pt x="1" y="18"/>
                    <a:pt x="1" y="18"/>
                    <a:pt x="1" y="18"/>
                  </a:cubicBezTo>
                  <a:cubicBezTo>
                    <a:pt x="1" y="18"/>
                    <a:pt x="1" y="18"/>
                    <a:pt x="1" y="18"/>
                  </a:cubicBezTo>
                  <a:cubicBezTo>
                    <a:pt x="1" y="17"/>
                    <a:pt x="2" y="17"/>
                    <a:pt x="2" y="16"/>
                  </a:cubicBezTo>
                  <a:cubicBezTo>
                    <a:pt x="3" y="15"/>
                    <a:pt x="3" y="15"/>
                    <a:pt x="4" y="14"/>
                  </a:cubicBezTo>
                  <a:cubicBezTo>
                    <a:pt x="4" y="13"/>
                    <a:pt x="5" y="12"/>
                    <a:pt x="5" y="11"/>
                  </a:cubicBezTo>
                  <a:cubicBezTo>
                    <a:pt x="6" y="10"/>
                    <a:pt x="6" y="10"/>
                    <a:pt x="7" y="9"/>
                  </a:cubicBezTo>
                  <a:cubicBezTo>
                    <a:pt x="7" y="8"/>
                    <a:pt x="7" y="7"/>
                    <a:pt x="8" y="6"/>
                  </a:cubicBezTo>
                  <a:cubicBezTo>
                    <a:pt x="8" y="5"/>
                    <a:pt x="8" y="5"/>
                    <a:pt x="8" y="4"/>
                  </a:cubicBezTo>
                  <a:cubicBezTo>
                    <a:pt x="8" y="4"/>
                    <a:pt x="8" y="4"/>
                    <a:pt x="8" y="4"/>
                  </a:cubicBezTo>
                  <a:cubicBezTo>
                    <a:pt x="8" y="3"/>
                    <a:pt x="8" y="3"/>
                    <a:pt x="8" y="3"/>
                  </a:cubicBezTo>
                  <a:cubicBezTo>
                    <a:pt x="8" y="3"/>
                    <a:pt x="7" y="2"/>
                    <a:pt x="7" y="2"/>
                  </a:cubicBezTo>
                  <a:cubicBezTo>
                    <a:pt x="6" y="2"/>
                    <a:pt x="6" y="3"/>
                    <a:pt x="5" y="3"/>
                  </a:cubicBezTo>
                  <a:cubicBezTo>
                    <a:pt x="4" y="3"/>
                    <a:pt x="4" y="4"/>
                    <a:pt x="3" y="4"/>
                  </a:cubicBezTo>
                  <a:cubicBezTo>
                    <a:pt x="3" y="5"/>
                    <a:pt x="2" y="5"/>
                    <a:pt x="2" y="5"/>
                  </a:cubicBezTo>
                  <a:cubicBezTo>
                    <a:pt x="2" y="5"/>
                    <a:pt x="2" y="5"/>
                    <a:pt x="2" y="5"/>
                  </a:cubicBezTo>
                  <a:cubicBezTo>
                    <a:pt x="2" y="6"/>
                    <a:pt x="2" y="6"/>
                    <a:pt x="2" y="6"/>
                  </a:cubicBezTo>
                  <a:cubicBezTo>
                    <a:pt x="1" y="6"/>
                    <a:pt x="1" y="6"/>
                    <a:pt x="1" y="6"/>
                  </a:cubicBezTo>
                  <a:cubicBezTo>
                    <a:pt x="1" y="5"/>
                    <a:pt x="1" y="5"/>
                    <a:pt x="1" y="5"/>
                  </a:cubicBezTo>
                  <a:cubicBezTo>
                    <a:pt x="1" y="5"/>
                    <a:pt x="1" y="5"/>
                    <a:pt x="1" y="5"/>
                  </a:cubicBezTo>
                  <a:cubicBezTo>
                    <a:pt x="1" y="5"/>
                    <a:pt x="1" y="5"/>
                    <a:pt x="1" y="5"/>
                  </a:cubicBezTo>
                  <a:cubicBezTo>
                    <a:pt x="1" y="4"/>
                    <a:pt x="1" y="4"/>
                    <a:pt x="1" y="4"/>
                  </a:cubicBezTo>
                  <a:cubicBezTo>
                    <a:pt x="1" y="4"/>
                    <a:pt x="1" y="4"/>
                    <a:pt x="1" y="4"/>
                  </a:cubicBezTo>
                  <a:cubicBezTo>
                    <a:pt x="1" y="3"/>
                    <a:pt x="1" y="3"/>
                    <a:pt x="1" y="3"/>
                  </a:cubicBezTo>
                  <a:cubicBezTo>
                    <a:pt x="2" y="3"/>
                    <a:pt x="2" y="3"/>
                    <a:pt x="3" y="2"/>
                  </a:cubicBezTo>
                  <a:cubicBezTo>
                    <a:pt x="3" y="2"/>
                    <a:pt x="4" y="1"/>
                    <a:pt x="5" y="1"/>
                  </a:cubicBezTo>
                  <a:cubicBezTo>
                    <a:pt x="6" y="0"/>
                    <a:pt x="6" y="0"/>
                    <a:pt x="7" y="0"/>
                  </a:cubicBezTo>
                  <a:cubicBezTo>
                    <a:pt x="8" y="0"/>
                    <a:pt x="8" y="0"/>
                    <a:pt x="9" y="0"/>
                  </a:cubicBezTo>
                  <a:cubicBezTo>
                    <a:pt x="9" y="0"/>
                    <a:pt x="10" y="0"/>
                    <a:pt x="10" y="0"/>
                  </a:cubicBezTo>
                  <a:cubicBezTo>
                    <a:pt x="10" y="1"/>
                    <a:pt x="10" y="1"/>
                    <a:pt x="11" y="1"/>
                  </a:cubicBezTo>
                  <a:lnTo>
                    <a:pt x="11"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íṣľîḓe">
              <a:extLst>
                <a:ext uri="{FF2B5EF4-FFF2-40B4-BE49-F238E27FC236}">
                  <a16:creationId xmlns:a16="http://schemas.microsoft.com/office/drawing/2014/main" id="{7AB913B1-93FF-4A7F-A5A5-E3BF50A15D18}"/>
                </a:ext>
              </a:extLst>
            </p:cNvPr>
            <p:cNvSpPr/>
            <p:nvPr/>
          </p:nvSpPr>
          <p:spPr bwMode="auto">
            <a:xfrm>
              <a:off x="5653088" y="2046288"/>
              <a:ext cx="85725" cy="98425"/>
            </a:xfrm>
            <a:custGeom>
              <a:avLst/>
              <a:gdLst>
                <a:gd name="T0" fmla="*/ 10 w 14"/>
                <a:gd name="T1" fmla="*/ 9 h 16"/>
                <a:gd name="T2" fmla="*/ 10 w 14"/>
                <a:gd name="T3" fmla="*/ 9 h 16"/>
                <a:gd name="T4" fmla="*/ 10 w 14"/>
                <a:gd name="T5" fmla="*/ 9 h 16"/>
                <a:gd name="T6" fmla="*/ 10 w 14"/>
                <a:gd name="T7" fmla="*/ 9 h 16"/>
                <a:gd name="T8" fmla="*/ 11 w 14"/>
                <a:gd name="T9" fmla="*/ 9 h 16"/>
                <a:gd name="T10" fmla="*/ 11 w 14"/>
                <a:gd name="T11" fmla="*/ 8 h 16"/>
                <a:gd name="T12" fmla="*/ 12 w 14"/>
                <a:gd name="T13" fmla="*/ 7 h 16"/>
                <a:gd name="T14" fmla="*/ 12 w 14"/>
                <a:gd name="T15" fmla="*/ 7 h 16"/>
                <a:gd name="T16" fmla="*/ 13 w 14"/>
                <a:gd name="T17" fmla="*/ 7 h 16"/>
                <a:gd name="T18" fmla="*/ 13 w 14"/>
                <a:gd name="T19" fmla="*/ 7 h 16"/>
                <a:gd name="T20" fmla="*/ 13 w 14"/>
                <a:gd name="T21" fmla="*/ 7 h 16"/>
                <a:gd name="T22" fmla="*/ 14 w 14"/>
                <a:gd name="T23" fmla="*/ 7 h 16"/>
                <a:gd name="T24" fmla="*/ 14 w 14"/>
                <a:gd name="T25" fmla="*/ 7 h 16"/>
                <a:gd name="T26" fmla="*/ 14 w 14"/>
                <a:gd name="T27" fmla="*/ 7 h 16"/>
                <a:gd name="T28" fmla="*/ 14 w 14"/>
                <a:gd name="T29" fmla="*/ 8 h 16"/>
                <a:gd name="T30" fmla="*/ 13 w 14"/>
                <a:gd name="T31" fmla="*/ 8 h 16"/>
                <a:gd name="T32" fmla="*/ 13 w 14"/>
                <a:gd name="T33" fmla="*/ 8 h 16"/>
                <a:gd name="T34" fmla="*/ 12 w 14"/>
                <a:gd name="T35" fmla="*/ 10 h 16"/>
                <a:gd name="T36" fmla="*/ 10 w 14"/>
                <a:gd name="T37" fmla="*/ 11 h 16"/>
                <a:gd name="T38" fmla="*/ 10 w 14"/>
                <a:gd name="T39" fmla="*/ 11 h 16"/>
                <a:gd name="T40" fmla="*/ 8 w 14"/>
                <a:gd name="T41" fmla="*/ 12 h 16"/>
                <a:gd name="T42" fmla="*/ 8 w 14"/>
                <a:gd name="T43" fmla="*/ 11 h 16"/>
                <a:gd name="T44" fmla="*/ 8 w 14"/>
                <a:gd name="T45" fmla="*/ 10 h 16"/>
                <a:gd name="T46" fmla="*/ 6 w 14"/>
                <a:gd name="T47" fmla="*/ 13 h 16"/>
                <a:gd name="T48" fmla="*/ 4 w 14"/>
                <a:gd name="T49" fmla="*/ 15 h 16"/>
                <a:gd name="T50" fmla="*/ 1 w 14"/>
                <a:gd name="T51" fmla="*/ 15 h 16"/>
                <a:gd name="T52" fmla="*/ 0 w 14"/>
                <a:gd name="T53" fmla="*/ 14 h 16"/>
                <a:gd name="T54" fmla="*/ 0 w 14"/>
                <a:gd name="T55" fmla="*/ 14 h 16"/>
                <a:gd name="T56" fmla="*/ 0 w 14"/>
                <a:gd name="T57" fmla="*/ 13 h 16"/>
                <a:gd name="T58" fmla="*/ 1 w 14"/>
                <a:gd name="T59" fmla="*/ 10 h 16"/>
                <a:gd name="T60" fmla="*/ 2 w 14"/>
                <a:gd name="T61" fmla="*/ 7 h 16"/>
                <a:gd name="T62" fmla="*/ 4 w 14"/>
                <a:gd name="T63" fmla="*/ 4 h 16"/>
                <a:gd name="T64" fmla="*/ 7 w 14"/>
                <a:gd name="T65" fmla="*/ 2 h 16"/>
                <a:gd name="T66" fmla="*/ 7 w 14"/>
                <a:gd name="T67" fmla="*/ 2 h 16"/>
                <a:gd name="T68" fmla="*/ 8 w 14"/>
                <a:gd name="T69" fmla="*/ 2 h 16"/>
                <a:gd name="T70" fmla="*/ 9 w 14"/>
                <a:gd name="T71" fmla="*/ 1 h 16"/>
                <a:gd name="T72" fmla="*/ 9 w 14"/>
                <a:gd name="T73" fmla="*/ 1 h 16"/>
                <a:gd name="T74" fmla="*/ 9 w 14"/>
                <a:gd name="T75" fmla="*/ 1 h 16"/>
                <a:gd name="T76" fmla="*/ 10 w 14"/>
                <a:gd name="T77" fmla="*/ 0 h 16"/>
                <a:gd name="T78" fmla="*/ 10 w 14"/>
                <a:gd name="T79" fmla="*/ 1 h 16"/>
                <a:gd name="T80" fmla="*/ 10 w 14"/>
                <a:gd name="T81" fmla="*/ 1 h 16"/>
                <a:gd name="T82" fmla="*/ 10 w 14"/>
                <a:gd name="T83" fmla="*/ 9 h 16"/>
                <a:gd name="T84" fmla="*/ 4 w 14"/>
                <a:gd name="T85" fmla="*/ 13 h 16"/>
                <a:gd name="T86" fmla="*/ 5 w 14"/>
                <a:gd name="T87" fmla="*/ 12 h 16"/>
                <a:gd name="T88" fmla="*/ 6 w 14"/>
                <a:gd name="T89" fmla="*/ 10 h 16"/>
                <a:gd name="T90" fmla="*/ 7 w 14"/>
                <a:gd name="T91" fmla="*/ 9 h 16"/>
                <a:gd name="T92" fmla="*/ 7 w 14"/>
                <a:gd name="T93" fmla="*/ 7 h 16"/>
                <a:gd name="T94" fmla="*/ 8 w 14"/>
                <a:gd name="T95" fmla="*/ 5 h 16"/>
                <a:gd name="T96" fmla="*/ 8 w 14"/>
                <a:gd name="T97" fmla="*/ 4 h 16"/>
                <a:gd name="T98" fmla="*/ 8 w 14"/>
                <a:gd name="T99" fmla="*/ 4 h 16"/>
                <a:gd name="T100" fmla="*/ 7 w 14"/>
                <a:gd name="T101" fmla="*/ 4 h 16"/>
                <a:gd name="T102" fmla="*/ 5 w 14"/>
                <a:gd name="T103" fmla="*/ 5 h 16"/>
                <a:gd name="T104" fmla="*/ 4 w 14"/>
                <a:gd name="T105" fmla="*/ 7 h 16"/>
                <a:gd name="T106" fmla="*/ 3 w 14"/>
                <a:gd name="T107" fmla="*/ 10 h 16"/>
                <a:gd name="T108" fmla="*/ 3 w 14"/>
                <a:gd name="T109" fmla="*/ 12 h 16"/>
                <a:gd name="T110" fmla="*/ 3 w 14"/>
                <a:gd name="T111" fmla="*/ 12 h 16"/>
                <a:gd name="T112" fmla="*/ 3 w 14"/>
                <a:gd name="T113" fmla="*/ 12 h 16"/>
                <a:gd name="T114" fmla="*/ 4 w 14"/>
                <a:gd name="T115"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 h="16">
                  <a:moveTo>
                    <a:pt x="10" y="9"/>
                  </a:moveTo>
                  <a:cubicBezTo>
                    <a:pt x="10" y="9"/>
                    <a:pt x="10" y="9"/>
                    <a:pt x="10" y="9"/>
                  </a:cubicBezTo>
                  <a:cubicBezTo>
                    <a:pt x="10" y="9"/>
                    <a:pt x="10" y="9"/>
                    <a:pt x="10" y="9"/>
                  </a:cubicBezTo>
                  <a:cubicBezTo>
                    <a:pt x="10" y="9"/>
                    <a:pt x="10" y="9"/>
                    <a:pt x="10" y="9"/>
                  </a:cubicBezTo>
                  <a:cubicBezTo>
                    <a:pt x="11" y="9"/>
                    <a:pt x="11" y="9"/>
                    <a:pt x="11" y="9"/>
                  </a:cubicBezTo>
                  <a:cubicBezTo>
                    <a:pt x="11" y="8"/>
                    <a:pt x="11" y="8"/>
                    <a:pt x="11" y="8"/>
                  </a:cubicBezTo>
                  <a:cubicBezTo>
                    <a:pt x="12" y="7"/>
                    <a:pt x="12" y="7"/>
                    <a:pt x="12" y="7"/>
                  </a:cubicBezTo>
                  <a:cubicBezTo>
                    <a:pt x="12" y="7"/>
                    <a:pt x="12" y="7"/>
                    <a:pt x="12" y="7"/>
                  </a:cubicBezTo>
                  <a:cubicBezTo>
                    <a:pt x="13" y="7"/>
                    <a:pt x="13" y="7"/>
                    <a:pt x="13" y="7"/>
                  </a:cubicBezTo>
                  <a:cubicBezTo>
                    <a:pt x="13" y="7"/>
                    <a:pt x="13" y="7"/>
                    <a:pt x="13" y="7"/>
                  </a:cubicBezTo>
                  <a:cubicBezTo>
                    <a:pt x="13" y="7"/>
                    <a:pt x="13" y="7"/>
                    <a:pt x="13" y="7"/>
                  </a:cubicBezTo>
                  <a:cubicBezTo>
                    <a:pt x="14" y="7"/>
                    <a:pt x="14" y="7"/>
                    <a:pt x="14" y="7"/>
                  </a:cubicBezTo>
                  <a:cubicBezTo>
                    <a:pt x="14" y="7"/>
                    <a:pt x="14" y="7"/>
                    <a:pt x="14" y="7"/>
                  </a:cubicBezTo>
                  <a:cubicBezTo>
                    <a:pt x="14" y="7"/>
                    <a:pt x="14" y="7"/>
                    <a:pt x="14" y="7"/>
                  </a:cubicBezTo>
                  <a:cubicBezTo>
                    <a:pt x="14" y="8"/>
                    <a:pt x="14" y="8"/>
                    <a:pt x="14" y="8"/>
                  </a:cubicBezTo>
                  <a:cubicBezTo>
                    <a:pt x="13" y="8"/>
                    <a:pt x="13" y="8"/>
                    <a:pt x="13" y="8"/>
                  </a:cubicBezTo>
                  <a:cubicBezTo>
                    <a:pt x="13" y="8"/>
                    <a:pt x="13" y="8"/>
                    <a:pt x="13" y="8"/>
                  </a:cubicBezTo>
                  <a:cubicBezTo>
                    <a:pt x="13" y="9"/>
                    <a:pt x="13" y="9"/>
                    <a:pt x="12" y="10"/>
                  </a:cubicBezTo>
                  <a:cubicBezTo>
                    <a:pt x="12" y="10"/>
                    <a:pt x="11" y="10"/>
                    <a:pt x="10" y="11"/>
                  </a:cubicBezTo>
                  <a:cubicBezTo>
                    <a:pt x="10" y="11"/>
                    <a:pt x="10" y="11"/>
                    <a:pt x="10" y="11"/>
                  </a:cubicBezTo>
                  <a:cubicBezTo>
                    <a:pt x="9" y="12"/>
                    <a:pt x="8" y="12"/>
                    <a:pt x="8" y="12"/>
                  </a:cubicBezTo>
                  <a:cubicBezTo>
                    <a:pt x="8" y="12"/>
                    <a:pt x="8" y="11"/>
                    <a:pt x="8" y="11"/>
                  </a:cubicBezTo>
                  <a:cubicBezTo>
                    <a:pt x="8" y="10"/>
                    <a:pt x="8" y="10"/>
                    <a:pt x="8" y="10"/>
                  </a:cubicBezTo>
                  <a:cubicBezTo>
                    <a:pt x="7" y="11"/>
                    <a:pt x="6" y="12"/>
                    <a:pt x="6" y="13"/>
                  </a:cubicBezTo>
                  <a:cubicBezTo>
                    <a:pt x="5" y="14"/>
                    <a:pt x="4" y="14"/>
                    <a:pt x="4" y="15"/>
                  </a:cubicBezTo>
                  <a:cubicBezTo>
                    <a:pt x="3" y="15"/>
                    <a:pt x="2" y="16"/>
                    <a:pt x="1" y="15"/>
                  </a:cubicBezTo>
                  <a:cubicBezTo>
                    <a:pt x="1" y="15"/>
                    <a:pt x="0" y="15"/>
                    <a:pt x="0" y="14"/>
                  </a:cubicBezTo>
                  <a:cubicBezTo>
                    <a:pt x="0" y="14"/>
                    <a:pt x="0" y="14"/>
                    <a:pt x="0" y="14"/>
                  </a:cubicBezTo>
                  <a:cubicBezTo>
                    <a:pt x="0" y="13"/>
                    <a:pt x="0" y="13"/>
                    <a:pt x="0" y="13"/>
                  </a:cubicBezTo>
                  <a:cubicBezTo>
                    <a:pt x="0" y="12"/>
                    <a:pt x="0" y="11"/>
                    <a:pt x="1" y="10"/>
                  </a:cubicBezTo>
                  <a:cubicBezTo>
                    <a:pt x="1" y="9"/>
                    <a:pt x="1" y="8"/>
                    <a:pt x="2" y="7"/>
                  </a:cubicBezTo>
                  <a:cubicBezTo>
                    <a:pt x="3" y="6"/>
                    <a:pt x="3" y="5"/>
                    <a:pt x="4" y="4"/>
                  </a:cubicBezTo>
                  <a:cubicBezTo>
                    <a:pt x="5" y="3"/>
                    <a:pt x="6" y="3"/>
                    <a:pt x="7" y="2"/>
                  </a:cubicBezTo>
                  <a:cubicBezTo>
                    <a:pt x="7" y="2"/>
                    <a:pt x="7" y="2"/>
                    <a:pt x="7" y="2"/>
                  </a:cubicBezTo>
                  <a:cubicBezTo>
                    <a:pt x="8" y="2"/>
                    <a:pt x="8" y="2"/>
                    <a:pt x="8" y="2"/>
                  </a:cubicBezTo>
                  <a:cubicBezTo>
                    <a:pt x="9" y="1"/>
                    <a:pt x="9" y="1"/>
                    <a:pt x="9" y="1"/>
                  </a:cubicBezTo>
                  <a:cubicBezTo>
                    <a:pt x="9" y="1"/>
                    <a:pt x="9" y="1"/>
                    <a:pt x="9" y="1"/>
                  </a:cubicBezTo>
                  <a:cubicBezTo>
                    <a:pt x="9" y="1"/>
                    <a:pt x="9" y="1"/>
                    <a:pt x="9" y="1"/>
                  </a:cubicBezTo>
                  <a:cubicBezTo>
                    <a:pt x="10" y="0"/>
                    <a:pt x="10" y="0"/>
                    <a:pt x="10" y="0"/>
                  </a:cubicBezTo>
                  <a:cubicBezTo>
                    <a:pt x="10" y="1"/>
                    <a:pt x="10" y="1"/>
                    <a:pt x="10" y="1"/>
                  </a:cubicBezTo>
                  <a:cubicBezTo>
                    <a:pt x="10" y="1"/>
                    <a:pt x="10" y="1"/>
                    <a:pt x="10" y="1"/>
                  </a:cubicBezTo>
                  <a:lnTo>
                    <a:pt x="10" y="9"/>
                  </a:lnTo>
                  <a:close/>
                  <a:moveTo>
                    <a:pt x="4" y="13"/>
                  </a:moveTo>
                  <a:cubicBezTo>
                    <a:pt x="4" y="12"/>
                    <a:pt x="4" y="12"/>
                    <a:pt x="5" y="12"/>
                  </a:cubicBezTo>
                  <a:cubicBezTo>
                    <a:pt x="5" y="11"/>
                    <a:pt x="6" y="11"/>
                    <a:pt x="6" y="10"/>
                  </a:cubicBezTo>
                  <a:cubicBezTo>
                    <a:pt x="6" y="10"/>
                    <a:pt x="6" y="9"/>
                    <a:pt x="7" y="9"/>
                  </a:cubicBezTo>
                  <a:cubicBezTo>
                    <a:pt x="7" y="8"/>
                    <a:pt x="7" y="8"/>
                    <a:pt x="7" y="7"/>
                  </a:cubicBezTo>
                  <a:cubicBezTo>
                    <a:pt x="7" y="7"/>
                    <a:pt x="8" y="6"/>
                    <a:pt x="8" y="5"/>
                  </a:cubicBezTo>
                  <a:cubicBezTo>
                    <a:pt x="8" y="5"/>
                    <a:pt x="8" y="5"/>
                    <a:pt x="8" y="4"/>
                  </a:cubicBezTo>
                  <a:cubicBezTo>
                    <a:pt x="8" y="4"/>
                    <a:pt x="8" y="4"/>
                    <a:pt x="8" y="4"/>
                  </a:cubicBezTo>
                  <a:cubicBezTo>
                    <a:pt x="7" y="4"/>
                    <a:pt x="7" y="4"/>
                    <a:pt x="7" y="4"/>
                  </a:cubicBezTo>
                  <a:cubicBezTo>
                    <a:pt x="6" y="4"/>
                    <a:pt x="6" y="5"/>
                    <a:pt x="5" y="5"/>
                  </a:cubicBezTo>
                  <a:cubicBezTo>
                    <a:pt x="5" y="6"/>
                    <a:pt x="4" y="7"/>
                    <a:pt x="4" y="7"/>
                  </a:cubicBezTo>
                  <a:cubicBezTo>
                    <a:pt x="3" y="8"/>
                    <a:pt x="3" y="9"/>
                    <a:pt x="3" y="10"/>
                  </a:cubicBezTo>
                  <a:cubicBezTo>
                    <a:pt x="3" y="10"/>
                    <a:pt x="3" y="11"/>
                    <a:pt x="3" y="12"/>
                  </a:cubicBezTo>
                  <a:cubicBezTo>
                    <a:pt x="3" y="12"/>
                    <a:pt x="3" y="12"/>
                    <a:pt x="3" y="12"/>
                  </a:cubicBezTo>
                  <a:cubicBezTo>
                    <a:pt x="3" y="12"/>
                    <a:pt x="3" y="12"/>
                    <a:pt x="3" y="12"/>
                  </a:cubicBezTo>
                  <a:cubicBezTo>
                    <a:pt x="3" y="13"/>
                    <a:pt x="3" y="13"/>
                    <a:pt x="4"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íṧļïďé">
              <a:extLst>
                <a:ext uri="{FF2B5EF4-FFF2-40B4-BE49-F238E27FC236}">
                  <a16:creationId xmlns:a16="http://schemas.microsoft.com/office/drawing/2014/main" id="{783681C5-C5DE-407C-8664-E8C30D172B98}"/>
                </a:ext>
              </a:extLst>
            </p:cNvPr>
            <p:cNvSpPr/>
            <p:nvPr/>
          </p:nvSpPr>
          <p:spPr bwMode="auto">
            <a:xfrm>
              <a:off x="5757863" y="1978026"/>
              <a:ext cx="55563" cy="104775"/>
            </a:xfrm>
            <a:custGeom>
              <a:avLst/>
              <a:gdLst>
                <a:gd name="T0" fmla="*/ 9 w 9"/>
                <a:gd name="T1" fmla="*/ 5 h 17"/>
                <a:gd name="T2" fmla="*/ 9 w 9"/>
                <a:gd name="T3" fmla="*/ 5 h 17"/>
                <a:gd name="T4" fmla="*/ 9 w 9"/>
                <a:gd name="T5" fmla="*/ 8 h 17"/>
                <a:gd name="T6" fmla="*/ 7 w 9"/>
                <a:gd name="T7" fmla="*/ 11 h 17"/>
                <a:gd name="T8" fmla="*/ 5 w 9"/>
                <a:gd name="T9" fmla="*/ 14 h 17"/>
                <a:gd name="T10" fmla="*/ 3 w 9"/>
                <a:gd name="T11" fmla="*/ 16 h 17"/>
                <a:gd name="T12" fmla="*/ 2 w 9"/>
                <a:gd name="T13" fmla="*/ 17 h 17"/>
                <a:gd name="T14" fmla="*/ 1 w 9"/>
                <a:gd name="T15" fmla="*/ 17 h 17"/>
                <a:gd name="T16" fmla="*/ 0 w 9"/>
                <a:gd name="T17" fmla="*/ 17 h 17"/>
                <a:gd name="T18" fmla="*/ 0 w 9"/>
                <a:gd name="T19" fmla="*/ 16 h 17"/>
                <a:gd name="T20" fmla="*/ 0 w 9"/>
                <a:gd name="T21" fmla="*/ 1 h 17"/>
                <a:gd name="T22" fmla="*/ 0 w 9"/>
                <a:gd name="T23" fmla="*/ 1 h 17"/>
                <a:gd name="T24" fmla="*/ 0 w 9"/>
                <a:gd name="T25" fmla="*/ 0 h 17"/>
                <a:gd name="T26" fmla="*/ 0 w 9"/>
                <a:gd name="T27" fmla="*/ 0 h 17"/>
                <a:gd name="T28" fmla="*/ 1 w 9"/>
                <a:gd name="T29" fmla="*/ 0 h 17"/>
                <a:gd name="T30" fmla="*/ 1 w 9"/>
                <a:gd name="T31" fmla="*/ 0 h 17"/>
                <a:gd name="T32" fmla="*/ 2 w 9"/>
                <a:gd name="T33" fmla="*/ 0 h 17"/>
                <a:gd name="T34" fmla="*/ 2 w 9"/>
                <a:gd name="T35" fmla="*/ 0 h 17"/>
                <a:gd name="T36" fmla="*/ 2 w 9"/>
                <a:gd name="T37" fmla="*/ 8 h 17"/>
                <a:gd name="T38" fmla="*/ 4 w 9"/>
                <a:gd name="T39" fmla="*/ 5 h 17"/>
                <a:gd name="T40" fmla="*/ 6 w 9"/>
                <a:gd name="T41" fmla="*/ 3 h 17"/>
                <a:gd name="T42" fmla="*/ 8 w 9"/>
                <a:gd name="T43" fmla="*/ 3 h 17"/>
                <a:gd name="T44" fmla="*/ 9 w 9"/>
                <a:gd name="T45" fmla="*/ 4 h 17"/>
                <a:gd name="T46" fmla="*/ 9 w 9"/>
                <a:gd name="T47" fmla="*/ 5 h 17"/>
                <a:gd name="T48" fmla="*/ 7 w 9"/>
                <a:gd name="T49" fmla="*/ 6 h 17"/>
                <a:gd name="T50" fmla="*/ 6 w 9"/>
                <a:gd name="T51" fmla="*/ 5 h 17"/>
                <a:gd name="T52" fmla="*/ 5 w 9"/>
                <a:gd name="T53" fmla="*/ 6 h 17"/>
                <a:gd name="T54" fmla="*/ 3 w 9"/>
                <a:gd name="T55" fmla="*/ 8 h 17"/>
                <a:gd name="T56" fmla="*/ 2 w 9"/>
                <a:gd name="T57" fmla="*/ 10 h 17"/>
                <a:gd name="T58" fmla="*/ 2 w 9"/>
                <a:gd name="T59" fmla="*/ 11 h 17"/>
                <a:gd name="T60" fmla="*/ 2 w 9"/>
                <a:gd name="T61" fmla="*/ 14 h 17"/>
                <a:gd name="T62" fmla="*/ 2 w 9"/>
                <a:gd name="T63" fmla="*/ 14 h 17"/>
                <a:gd name="T64" fmla="*/ 3 w 9"/>
                <a:gd name="T65" fmla="*/ 14 h 17"/>
                <a:gd name="T66" fmla="*/ 4 w 9"/>
                <a:gd name="T67" fmla="*/ 13 h 17"/>
                <a:gd name="T68" fmla="*/ 6 w 9"/>
                <a:gd name="T69" fmla="*/ 11 h 17"/>
                <a:gd name="T70" fmla="*/ 7 w 9"/>
                <a:gd name="T71" fmla="*/ 9 h 17"/>
                <a:gd name="T72" fmla="*/ 7 w 9"/>
                <a:gd name="T73" fmla="*/ 7 h 17"/>
                <a:gd name="T74" fmla="*/ 7 w 9"/>
                <a:gd name="T75" fmla="*/ 6 h 17"/>
                <a:gd name="T76" fmla="*/ 7 w 9"/>
                <a:gd name="T77" fmla="*/ 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 h="17">
                  <a:moveTo>
                    <a:pt x="9" y="5"/>
                  </a:moveTo>
                  <a:cubicBezTo>
                    <a:pt x="9" y="5"/>
                    <a:pt x="9" y="5"/>
                    <a:pt x="9" y="5"/>
                  </a:cubicBezTo>
                  <a:cubicBezTo>
                    <a:pt x="9" y="6"/>
                    <a:pt x="9" y="7"/>
                    <a:pt x="9" y="8"/>
                  </a:cubicBezTo>
                  <a:cubicBezTo>
                    <a:pt x="9" y="9"/>
                    <a:pt x="8" y="10"/>
                    <a:pt x="7" y="11"/>
                  </a:cubicBezTo>
                  <a:cubicBezTo>
                    <a:pt x="7" y="12"/>
                    <a:pt x="6" y="13"/>
                    <a:pt x="5" y="14"/>
                  </a:cubicBezTo>
                  <a:cubicBezTo>
                    <a:pt x="5" y="15"/>
                    <a:pt x="4" y="16"/>
                    <a:pt x="3" y="16"/>
                  </a:cubicBezTo>
                  <a:cubicBezTo>
                    <a:pt x="2" y="17"/>
                    <a:pt x="2" y="17"/>
                    <a:pt x="2" y="17"/>
                  </a:cubicBezTo>
                  <a:cubicBezTo>
                    <a:pt x="1" y="17"/>
                    <a:pt x="1" y="17"/>
                    <a:pt x="1" y="17"/>
                  </a:cubicBezTo>
                  <a:cubicBezTo>
                    <a:pt x="0" y="17"/>
                    <a:pt x="0" y="17"/>
                    <a:pt x="0" y="17"/>
                  </a:cubicBezTo>
                  <a:cubicBezTo>
                    <a:pt x="0" y="16"/>
                    <a:pt x="0" y="16"/>
                    <a:pt x="0" y="16"/>
                  </a:cubicBezTo>
                  <a:cubicBezTo>
                    <a:pt x="0" y="1"/>
                    <a:pt x="0" y="1"/>
                    <a:pt x="0" y="1"/>
                  </a:cubicBezTo>
                  <a:cubicBezTo>
                    <a:pt x="0" y="1"/>
                    <a:pt x="0" y="1"/>
                    <a:pt x="0" y="1"/>
                  </a:cubicBezTo>
                  <a:cubicBezTo>
                    <a:pt x="0" y="0"/>
                    <a:pt x="0" y="0"/>
                    <a:pt x="0" y="0"/>
                  </a:cubicBezTo>
                  <a:cubicBezTo>
                    <a:pt x="0" y="0"/>
                    <a:pt x="0" y="0"/>
                    <a:pt x="0" y="0"/>
                  </a:cubicBezTo>
                  <a:cubicBezTo>
                    <a:pt x="1" y="0"/>
                    <a:pt x="1" y="0"/>
                    <a:pt x="1" y="0"/>
                  </a:cubicBezTo>
                  <a:cubicBezTo>
                    <a:pt x="1" y="0"/>
                    <a:pt x="1" y="0"/>
                    <a:pt x="1" y="0"/>
                  </a:cubicBezTo>
                  <a:cubicBezTo>
                    <a:pt x="2" y="0"/>
                    <a:pt x="2" y="0"/>
                    <a:pt x="2" y="0"/>
                  </a:cubicBezTo>
                  <a:cubicBezTo>
                    <a:pt x="2" y="0"/>
                    <a:pt x="2" y="0"/>
                    <a:pt x="2" y="0"/>
                  </a:cubicBezTo>
                  <a:cubicBezTo>
                    <a:pt x="2" y="8"/>
                    <a:pt x="2" y="8"/>
                    <a:pt x="2" y="8"/>
                  </a:cubicBezTo>
                  <a:cubicBezTo>
                    <a:pt x="3" y="7"/>
                    <a:pt x="3" y="6"/>
                    <a:pt x="4" y="5"/>
                  </a:cubicBezTo>
                  <a:cubicBezTo>
                    <a:pt x="4" y="4"/>
                    <a:pt x="5" y="4"/>
                    <a:pt x="6" y="3"/>
                  </a:cubicBezTo>
                  <a:cubicBezTo>
                    <a:pt x="7" y="3"/>
                    <a:pt x="8" y="2"/>
                    <a:pt x="8" y="3"/>
                  </a:cubicBezTo>
                  <a:cubicBezTo>
                    <a:pt x="9" y="3"/>
                    <a:pt x="9" y="3"/>
                    <a:pt x="9" y="4"/>
                  </a:cubicBezTo>
                  <a:cubicBezTo>
                    <a:pt x="9" y="4"/>
                    <a:pt x="9" y="4"/>
                    <a:pt x="9" y="5"/>
                  </a:cubicBezTo>
                  <a:close/>
                  <a:moveTo>
                    <a:pt x="7" y="6"/>
                  </a:moveTo>
                  <a:cubicBezTo>
                    <a:pt x="7" y="5"/>
                    <a:pt x="6" y="5"/>
                    <a:pt x="6" y="5"/>
                  </a:cubicBezTo>
                  <a:cubicBezTo>
                    <a:pt x="5" y="6"/>
                    <a:pt x="5" y="6"/>
                    <a:pt x="5" y="6"/>
                  </a:cubicBezTo>
                  <a:cubicBezTo>
                    <a:pt x="4" y="7"/>
                    <a:pt x="4" y="7"/>
                    <a:pt x="3" y="8"/>
                  </a:cubicBezTo>
                  <a:cubicBezTo>
                    <a:pt x="3" y="8"/>
                    <a:pt x="3" y="9"/>
                    <a:pt x="2" y="10"/>
                  </a:cubicBezTo>
                  <a:cubicBezTo>
                    <a:pt x="2" y="10"/>
                    <a:pt x="2" y="11"/>
                    <a:pt x="2" y="11"/>
                  </a:cubicBezTo>
                  <a:cubicBezTo>
                    <a:pt x="2" y="14"/>
                    <a:pt x="2" y="14"/>
                    <a:pt x="2" y="14"/>
                  </a:cubicBezTo>
                  <a:cubicBezTo>
                    <a:pt x="2" y="14"/>
                    <a:pt x="2" y="14"/>
                    <a:pt x="2" y="14"/>
                  </a:cubicBezTo>
                  <a:cubicBezTo>
                    <a:pt x="3" y="14"/>
                    <a:pt x="3" y="14"/>
                    <a:pt x="3" y="14"/>
                  </a:cubicBezTo>
                  <a:cubicBezTo>
                    <a:pt x="3" y="14"/>
                    <a:pt x="4" y="13"/>
                    <a:pt x="4" y="13"/>
                  </a:cubicBezTo>
                  <a:cubicBezTo>
                    <a:pt x="5" y="12"/>
                    <a:pt x="5" y="12"/>
                    <a:pt x="6" y="11"/>
                  </a:cubicBezTo>
                  <a:cubicBezTo>
                    <a:pt x="6" y="10"/>
                    <a:pt x="6" y="9"/>
                    <a:pt x="7" y="9"/>
                  </a:cubicBezTo>
                  <a:cubicBezTo>
                    <a:pt x="7" y="8"/>
                    <a:pt x="7" y="7"/>
                    <a:pt x="7" y="7"/>
                  </a:cubicBezTo>
                  <a:cubicBezTo>
                    <a:pt x="7" y="6"/>
                    <a:pt x="7" y="6"/>
                    <a:pt x="7" y="6"/>
                  </a:cubicBezTo>
                  <a:cubicBezTo>
                    <a:pt x="7" y="6"/>
                    <a:pt x="7" y="6"/>
                    <a:pt x="7"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iṧļíḓé">
              <a:extLst>
                <a:ext uri="{FF2B5EF4-FFF2-40B4-BE49-F238E27FC236}">
                  <a16:creationId xmlns:a16="http://schemas.microsoft.com/office/drawing/2014/main" id="{05808E4E-CF53-41A1-9BAE-F88B34AEE68B}"/>
                </a:ext>
              </a:extLst>
            </p:cNvPr>
            <p:cNvSpPr/>
            <p:nvPr/>
          </p:nvSpPr>
          <p:spPr bwMode="auto">
            <a:xfrm>
              <a:off x="5888038" y="1909763"/>
              <a:ext cx="80963" cy="74613"/>
            </a:xfrm>
            <a:custGeom>
              <a:avLst/>
              <a:gdLst>
                <a:gd name="T0" fmla="*/ 51 w 51"/>
                <a:gd name="T1" fmla="*/ 12 h 47"/>
                <a:gd name="T2" fmla="*/ 51 w 51"/>
                <a:gd name="T3" fmla="*/ 16 h 47"/>
                <a:gd name="T4" fmla="*/ 47 w 51"/>
                <a:gd name="T5" fmla="*/ 16 h 47"/>
                <a:gd name="T6" fmla="*/ 31 w 51"/>
                <a:gd name="T7" fmla="*/ 24 h 47"/>
                <a:gd name="T8" fmla="*/ 31 w 51"/>
                <a:gd name="T9" fmla="*/ 39 h 47"/>
                <a:gd name="T10" fmla="*/ 31 w 51"/>
                <a:gd name="T11" fmla="*/ 43 h 47"/>
                <a:gd name="T12" fmla="*/ 27 w 51"/>
                <a:gd name="T13" fmla="*/ 43 h 47"/>
                <a:gd name="T14" fmla="*/ 27 w 51"/>
                <a:gd name="T15" fmla="*/ 47 h 47"/>
                <a:gd name="T16" fmla="*/ 24 w 51"/>
                <a:gd name="T17" fmla="*/ 47 h 47"/>
                <a:gd name="T18" fmla="*/ 24 w 51"/>
                <a:gd name="T19" fmla="*/ 47 h 47"/>
                <a:gd name="T20" fmla="*/ 24 w 51"/>
                <a:gd name="T21" fmla="*/ 47 h 47"/>
                <a:gd name="T22" fmla="*/ 20 w 51"/>
                <a:gd name="T23" fmla="*/ 47 h 47"/>
                <a:gd name="T24" fmla="*/ 20 w 51"/>
                <a:gd name="T25" fmla="*/ 31 h 47"/>
                <a:gd name="T26" fmla="*/ 4 w 51"/>
                <a:gd name="T27" fmla="*/ 39 h 47"/>
                <a:gd name="T28" fmla="*/ 4 w 51"/>
                <a:gd name="T29" fmla="*/ 39 h 47"/>
                <a:gd name="T30" fmla="*/ 4 w 51"/>
                <a:gd name="T31" fmla="*/ 39 h 47"/>
                <a:gd name="T32" fmla="*/ 0 w 51"/>
                <a:gd name="T33" fmla="*/ 39 h 47"/>
                <a:gd name="T34" fmla="*/ 0 w 51"/>
                <a:gd name="T35" fmla="*/ 39 h 47"/>
                <a:gd name="T36" fmla="*/ 0 w 51"/>
                <a:gd name="T37" fmla="*/ 39 h 47"/>
                <a:gd name="T38" fmla="*/ 4 w 51"/>
                <a:gd name="T39" fmla="*/ 35 h 47"/>
                <a:gd name="T40" fmla="*/ 4 w 51"/>
                <a:gd name="T41" fmla="*/ 31 h 47"/>
                <a:gd name="T42" fmla="*/ 20 w 51"/>
                <a:gd name="T43" fmla="*/ 24 h 47"/>
                <a:gd name="T44" fmla="*/ 20 w 51"/>
                <a:gd name="T45" fmla="*/ 8 h 47"/>
                <a:gd name="T46" fmla="*/ 24 w 51"/>
                <a:gd name="T47" fmla="*/ 8 h 47"/>
                <a:gd name="T48" fmla="*/ 24 w 51"/>
                <a:gd name="T49" fmla="*/ 4 h 47"/>
                <a:gd name="T50" fmla="*/ 27 w 51"/>
                <a:gd name="T51" fmla="*/ 4 h 47"/>
                <a:gd name="T52" fmla="*/ 27 w 51"/>
                <a:gd name="T53" fmla="*/ 0 h 47"/>
                <a:gd name="T54" fmla="*/ 27 w 51"/>
                <a:gd name="T55" fmla="*/ 0 h 47"/>
                <a:gd name="T56" fmla="*/ 31 w 51"/>
                <a:gd name="T57" fmla="*/ 0 h 47"/>
                <a:gd name="T58" fmla="*/ 31 w 51"/>
                <a:gd name="T59" fmla="*/ 4 h 47"/>
                <a:gd name="T60" fmla="*/ 31 w 51"/>
                <a:gd name="T61" fmla="*/ 16 h 47"/>
                <a:gd name="T62" fmla="*/ 47 w 51"/>
                <a:gd name="T63" fmla="*/ 8 h 47"/>
                <a:gd name="T64" fmla="*/ 51 w 51"/>
                <a:gd name="T65" fmla="*/ 8 h 47"/>
                <a:gd name="T66" fmla="*/ 51 w 51"/>
                <a:gd name="T67" fmla="*/ 8 h 47"/>
                <a:gd name="T68" fmla="*/ 51 w 51"/>
                <a:gd name="T69" fmla="*/ 8 h 47"/>
                <a:gd name="T70" fmla="*/ 51 w 51"/>
                <a:gd name="T71" fmla="*/ 12 h 47"/>
                <a:gd name="T72" fmla="*/ 51 w 51"/>
                <a:gd name="T73" fmla="*/ 1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1" h="47">
                  <a:moveTo>
                    <a:pt x="51" y="12"/>
                  </a:moveTo>
                  <a:lnTo>
                    <a:pt x="51" y="16"/>
                  </a:lnTo>
                  <a:lnTo>
                    <a:pt x="47" y="16"/>
                  </a:lnTo>
                  <a:lnTo>
                    <a:pt x="31" y="24"/>
                  </a:lnTo>
                  <a:lnTo>
                    <a:pt x="31" y="39"/>
                  </a:lnTo>
                  <a:lnTo>
                    <a:pt x="31" y="43"/>
                  </a:lnTo>
                  <a:lnTo>
                    <a:pt x="27" y="43"/>
                  </a:lnTo>
                  <a:lnTo>
                    <a:pt x="27" y="47"/>
                  </a:lnTo>
                  <a:lnTo>
                    <a:pt x="24" y="47"/>
                  </a:lnTo>
                  <a:lnTo>
                    <a:pt x="24" y="47"/>
                  </a:lnTo>
                  <a:lnTo>
                    <a:pt x="24" y="47"/>
                  </a:lnTo>
                  <a:lnTo>
                    <a:pt x="20" y="47"/>
                  </a:lnTo>
                  <a:lnTo>
                    <a:pt x="20" y="31"/>
                  </a:lnTo>
                  <a:lnTo>
                    <a:pt x="4" y="39"/>
                  </a:lnTo>
                  <a:lnTo>
                    <a:pt x="4" y="39"/>
                  </a:lnTo>
                  <a:lnTo>
                    <a:pt x="4" y="39"/>
                  </a:lnTo>
                  <a:lnTo>
                    <a:pt x="0" y="39"/>
                  </a:lnTo>
                  <a:lnTo>
                    <a:pt x="0" y="39"/>
                  </a:lnTo>
                  <a:lnTo>
                    <a:pt x="0" y="39"/>
                  </a:lnTo>
                  <a:lnTo>
                    <a:pt x="4" y="35"/>
                  </a:lnTo>
                  <a:lnTo>
                    <a:pt x="4" y="31"/>
                  </a:lnTo>
                  <a:lnTo>
                    <a:pt x="20" y="24"/>
                  </a:lnTo>
                  <a:lnTo>
                    <a:pt x="20" y="8"/>
                  </a:lnTo>
                  <a:lnTo>
                    <a:pt x="24" y="8"/>
                  </a:lnTo>
                  <a:lnTo>
                    <a:pt x="24" y="4"/>
                  </a:lnTo>
                  <a:lnTo>
                    <a:pt x="27" y="4"/>
                  </a:lnTo>
                  <a:lnTo>
                    <a:pt x="27" y="0"/>
                  </a:lnTo>
                  <a:lnTo>
                    <a:pt x="27" y="0"/>
                  </a:lnTo>
                  <a:lnTo>
                    <a:pt x="31" y="0"/>
                  </a:lnTo>
                  <a:lnTo>
                    <a:pt x="31" y="4"/>
                  </a:lnTo>
                  <a:lnTo>
                    <a:pt x="31" y="16"/>
                  </a:lnTo>
                  <a:lnTo>
                    <a:pt x="47" y="8"/>
                  </a:lnTo>
                  <a:lnTo>
                    <a:pt x="51" y="8"/>
                  </a:lnTo>
                  <a:lnTo>
                    <a:pt x="51" y="8"/>
                  </a:lnTo>
                  <a:lnTo>
                    <a:pt x="51" y="8"/>
                  </a:lnTo>
                  <a:lnTo>
                    <a:pt x="51" y="12"/>
                  </a:lnTo>
                  <a:lnTo>
                    <a:pt x="51"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išľïďe">
              <a:extLst>
                <a:ext uri="{FF2B5EF4-FFF2-40B4-BE49-F238E27FC236}">
                  <a16:creationId xmlns:a16="http://schemas.microsoft.com/office/drawing/2014/main" id="{A72232C1-2E1C-48EF-958D-0B9A8E44B4B4}"/>
                </a:ext>
              </a:extLst>
            </p:cNvPr>
            <p:cNvSpPr/>
            <p:nvPr/>
          </p:nvSpPr>
          <p:spPr bwMode="auto">
            <a:xfrm>
              <a:off x="6049963" y="1804988"/>
              <a:ext cx="61913" cy="111125"/>
            </a:xfrm>
            <a:custGeom>
              <a:avLst/>
              <a:gdLst>
                <a:gd name="T0" fmla="*/ 10 w 10"/>
                <a:gd name="T1" fmla="*/ 5 h 18"/>
                <a:gd name="T2" fmla="*/ 10 w 10"/>
                <a:gd name="T3" fmla="*/ 6 h 18"/>
                <a:gd name="T4" fmla="*/ 9 w 10"/>
                <a:gd name="T5" fmla="*/ 9 h 18"/>
                <a:gd name="T6" fmla="*/ 8 w 10"/>
                <a:gd name="T7" fmla="*/ 12 h 18"/>
                <a:gd name="T8" fmla="*/ 6 w 10"/>
                <a:gd name="T9" fmla="*/ 15 h 18"/>
                <a:gd name="T10" fmla="*/ 3 w 10"/>
                <a:gd name="T11" fmla="*/ 17 h 18"/>
                <a:gd name="T12" fmla="*/ 2 w 10"/>
                <a:gd name="T13" fmla="*/ 18 h 18"/>
                <a:gd name="T14" fmla="*/ 1 w 10"/>
                <a:gd name="T15" fmla="*/ 18 h 18"/>
                <a:gd name="T16" fmla="*/ 0 w 10"/>
                <a:gd name="T17" fmla="*/ 17 h 18"/>
                <a:gd name="T18" fmla="*/ 0 w 10"/>
                <a:gd name="T19" fmla="*/ 17 h 18"/>
                <a:gd name="T20" fmla="*/ 0 w 10"/>
                <a:gd name="T21" fmla="*/ 2 h 18"/>
                <a:gd name="T22" fmla="*/ 0 w 10"/>
                <a:gd name="T23" fmla="*/ 1 h 18"/>
                <a:gd name="T24" fmla="*/ 1 w 10"/>
                <a:gd name="T25" fmla="*/ 1 h 18"/>
                <a:gd name="T26" fmla="*/ 1 w 10"/>
                <a:gd name="T27" fmla="*/ 1 h 18"/>
                <a:gd name="T28" fmla="*/ 1 w 10"/>
                <a:gd name="T29" fmla="*/ 0 h 18"/>
                <a:gd name="T30" fmla="*/ 2 w 10"/>
                <a:gd name="T31" fmla="*/ 0 h 18"/>
                <a:gd name="T32" fmla="*/ 2 w 10"/>
                <a:gd name="T33" fmla="*/ 1 h 18"/>
                <a:gd name="T34" fmla="*/ 2 w 10"/>
                <a:gd name="T35" fmla="*/ 1 h 18"/>
                <a:gd name="T36" fmla="*/ 2 w 10"/>
                <a:gd name="T37" fmla="*/ 8 h 18"/>
                <a:gd name="T38" fmla="*/ 4 w 10"/>
                <a:gd name="T39" fmla="*/ 6 h 18"/>
                <a:gd name="T40" fmla="*/ 6 w 10"/>
                <a:gd name="T41" fmla="*/ 4 h 18"/>
                <a:gd name="T42" fmla="*/ 8 w 10"/>
                <a:gd name="T43" fmla="*/ 3 h 18"/>
                <a:gd name="T44" fmla="*/ 10 w 10"/>
                <a:gd name="T45" fmla="*/ 5 h 18"/>
                <a:gd name="T46" fmla="*/ 10 w 10"/>
                <a:gd name="T47" fmla="*/ 5 h 18"/>
                <a:gd name="T48" fmla="*/ 7 w 10"/>
                <a:gd name="T49" fmla="*/ 6 h 18"/>
                <a:gd name="T50" fmla="*/ 6 w 10"/>
                <a:gd name="T51" fmla="*/ 6 h 18"/>
                <a:gd name="T52" fmla="*/ 5 w 10"/>
                <a:gd name="T53" fmla="*/ 7 h 18"/>
                <a:gd name="T54" fmla="*/ 4 w 10"/>
                <a:gd name="T55" fmla="*/ 9 h 18"/>
                <a:gd name="T56" fmla="*/ 3 w 10"/>
                <a:gd name="T57" fmla="*/ 10 h 18"/>
                <a:gd name="T58" fmla="*/ 2 w 10"/>
                <a:gd name="T59" fmla="*/ 12 h 18"/>
                <a:gd name="T60" fmla="*/ 2 w 10"/>
                <a:gd name="T61" fmla="*/ 15 h 18"/>
                <a:gd name="T62" fmla="*/ 3 w 10"/>
                <a:gd name="T63" fmla="*/ 15 h 18"/>
                <a:gd name="T64" fmla="*/ 3 w 10"/>
                <a:gd name="T65" fmla="*/ 15 h 18"/>
                <a:gd name="T66" fmla="*/ 5 w 10"/>
                <a:gd name="T67" fmla="*/ 14 h 18"/>
                <a:gd name="T68" fmla="*/ 6 w 10"/>
                <a:gd name="T69" fmla="*/ 12 h 18"/>
                <a:gd name="T70" fmla="*/ 7 w 10"/>
                <a:gd name="T71" fmla="*/ 9 h 18"/>
                <a:gd name="T72" fmla="*/ 7 w 10"/>
                <a:gd name="T73" fmla="*/ 7 h 18"/>
                <a:gd name="T74" fmla="*/ 7 w 10"/>
                <a:gd name="T75" fmla="*/ 7 h 18"/>
                <a:gd name="T76" fmla="*/ 7 w 10"/>
                <a:gd name="T77"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 h="18">
                  <a:moveTo>
                    <a:pt x="10" y="5"/>
                  </a:moveTo>
                  <a:cubicBezTo>
                    <a:pt x="10" y="6"/>
                    <a:pt x="10" y="6"/>
                    <a:pt x="10" y="6"/>
                  </a:cubicBezTo>
                  <a:cubicBezTo>
                    <a:pt x="10" y="7"/>
                    <a:pt x="10" y="8"/>
                    <a:pt x="9" y="9"/>
                  </a:cubicBezTo>
                  <a:cubicBezTo>
                    <a:pt x="9" y="10"/>
                    <a:pt x="8" y="11"/>
                    <a:pt x="8" y="12"/>
                  </a:cubicBezTo>
                  <a:cubicBezTo>
                    <a:pt x="7" y="13"/>
                    <a:pt x="6" y="14"/>
                    <a:pt x="6" y="15"/>
                  </a:cubicBezTo>
                  <a:cubicBezTo>
                    <a:pt x="5" y="16"/>
                    <a:pt x="4" y="17"/>
                    <a:pt x="3" y="17"/>
                  </a:cubicBezTo>
                  <a:cubicBezTo>
                    <a:pt x="3" y="17"/>
                    <a:pt x="2" y="17"/>
                    <a:pt x="2" y="18"/>
                  </a:cubicBezTo>
                  <a:cubicBezTo>
                    <a:pt x="1" y="18"/>
                    <a:pt x="1" y="18"/>
                    <a:pt x="1" y="18"/>
                  </a:cubicBezTo>
                  <a:cubicBezTo>
                    <a:pt x="0" y="17"/>
                    <a:pt x="0" y="17"/>
                    <a:pt x="0" y="17"/>
                  </a:cubicBezTo>
                  <a:cubicBezTo>
                    <a:pt x="0" y="17"/>
                    <a:pt x="0" y="17"/>
                    <a:pt x="0" y="17"/>
                  </a:cubicBezTo>
                  <a:cubicBezTo>
                    <a:pt x="0" y="2"/>
                    <a:pt x="0" y="2"/>
                    <a:pt x="0" y="2"/>
                  </a:cubicBezTo>
                  <a:cubicBezTo>
                    <a:pt x="0" y="1"/>
                    <a:pt x="0" y="1"/>
                    <a:pt x="0" y="1"/>
                  </a:cubicBezTo>
                  <a:cubicBezTo>
                    <a:pt x="1" y="1"/>
                    <a:pt x="1" y="1"/>
                    <a:pt x="1" y="1"/>
                  </a:cubicBezTo>
                  <a:cubicBezTo>
                    <a:pt x="1" y="1"/>
                    <a:pt x="1" y="1"/>
                    <a:pt x="1" y="1"/>
                  </a:cubicBezTo>
                  <a:cubicBezTo>
                    <a:pt x="1" y="0"/>
                    <a:pt x="1" y="0"/>
                    <a:pt x="1" y="0"/>
                  </a:cubicBezTo>
                  <a:cubicBezTo>
                    <a:pt x="2" y="0"/>
                    <a:pt x="2" y="0"/>
                    <a:pt x="2" y="0"/>
                  </a:cubicBezTo>
                  <a:cubicBezTo>
                    <a:pt x="2" y="1"/>
                    <a:pt x="2" y="1"/>
                    <a:pt x="2" y="1"/>
                  </a:cubicBezTo>
                  <a:cubicBezTo>
                    <a:pt x="2" y="1"/>
                    <a:pt x="2" y="1"/>
                    <a:pt x="2" y="1"/>
                  </a:cubicBezTo>
                  <a:cubicBezTo>
                    <a:pt x="2" y="8"/>
                    <a:pt x="2" y="8"/>
                    <a:pt x="2" y="8"/>
                  </a:cubicBezTo>
                  <a:cubicBezTo>
                    <a:pt x="3" y="7"/>
                    <a:pt x="3" y="6"/>
                    <a:pt x="4" y="6"/>
                  </a:cubicBezTo>
                  <a:cubicBezTo>
                    <a:pt x="5" y="5"/>
                    <a:pt x="5" y="4"/>
                    <a:pt x="6" y="4"/>
                  </a:cubicBezTo>
                  <a:cubicBezTo>
                    <a:pt x="7" y="3"/>
                    <a:pt x="8" y="3"/>
                    <a:pt x="8" y="3"/>
                  </a:cubicBezTo>
                  <a:cubicBezTo>
                    <a:pt x="9" y="3"/>
                    <a:pt x="9" y="4"/>
                    <a:pt x="10" y="5"/>
                  </a:cubicBezTo>
                  <a:cubicBezTo>
                    <a:pt x="10" y="5"/>
                    <a:pt x="10" y="5"/>
                    <a:pt x="10" y="5"/>
                  </a:cubicBezTo>
                  <a:close/>
                  <a:moveTo>
                    <a:pt x="7" y="6"/>
                  </a:moveTo>
                  <a:cubicBezTo>
                    <a:pt x="7" y="6"/>
                    <a:pt x="7" y="6"/>
                    <a:pt x="6" y="6"/>
                  </a:cubicBezTo>
                  <a:cubicBezTo>
                    <a:pt x="6" y="6"/>
                    <a:pt x="5" y="7"/>
                    <a:pt x="5" y="7"/>
                  </a:cubicBezTo>
                  <a:cubicBezTo>
                    <a:pt x="4" y="8"/>
                    <a:pt x="4" y="8"/>
                    <a:pt x="4" y="9"/>
                  </a:cubicBezTo>
                  <a:cubicBezTo>
                    <a:pt x="3" y="9"/>
                    <a:pt x="3" y="10"/>
                    <a:pt x="3" y="10"/>
                  </a:cubicBezTo>
                  <a:cubicBezTo>
                    <a:pt x="2" y="11"/>
                    <a:pt x="2" y="12"/>
                    <a:pt x="2" y="12"/>
                  </a:cubicBezTo>
                  <a:cubicBezTo>
                    <a:pt x="2" y="15"/>
                    <a:pt x="2" y="15"/>
                    <a:pt x="2" y="15"/>
                  </a:cubicBezTo>
                  <a:cubicBezTo>
                    <a:pt x="3" y="15"/>
                    <a:pt x="3" y="15"/>
                    <a:pt x="3" y="15"/>
                  </a:cubicBezTo>
                  <a:cubicBezTo>
                    <a:pt x="3" y="15"/>
                    <a:pt x="3" y="15"/>
                    <a:pt x="3" y="15"/>
                  </a:cubicBezTo>
                  <a:cubicBezTo>
                    <a:pt x="4" y="15"/>
                    <a:pt x="4" y="14"/>
                    <a:pt x="5" y="14"/>
                  </a:cubicBezTo>
                  <a:cubicBezTo>
                    <a:pt x="5" y="13"/>
                    <a:pt x="6" y="12"/>
                    <a:pt x="6" y="12"/>
                  </a:cubicBezTo>
                  <a:cubicBezTo>
                    <a:pt x="6" y="11"/>
                    <a:pt x="7" y="10"/>
                    <a:pt x="7" y="9"/>
                  </a:cubicBezTo>
                  <a:cubicBezTo>
                    <a:pt x="7" y="9"/>
                    <a:pt x="7" y="8"/>
                    <a:pt x="7" y="7"/>
                  </a:cubicBezTo>
                  <a:cubicBezTo>
                    <a:pt x="7" y="7"/>
                    <a:pt x="7" y="7"/>
                    <a:pt x="7" y="7"/>
                  </a:cubicBezTo>
                  <a:cubicBezTo>
                    <a:pt x="7" y="6"/>
                    <a:pt x="7" y="6"/>
                    <a:pt x="7"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iṥḻíḍé">
              <a:extLst>
                <a:ext uri="{FF2B5EF4-FFF2-40B4-BE49-F238E27FC236}">
                  <a16:creationId xmlns:a16="http://schemas.microsoft.com/office/drawing/2014/main" id="{95ED8AAC-854E-45A8-843F-683B7B735C1D}"/>
                </a:ext>
              </a:extLst>
            </p:cNvPr>
            <p:cNvSpPr/>
            <p:nvPr/>
          </p:nvSpPr>
          <p:spPr bwMode="auto">
            <a:xfrm>
              <a:off x="6129338" y="1768476"/>
              <a:ext cx="25400" cy="68263"/>
            </a:xfrm>
            <a:custGeom>
              <a:avLst/>
              <a:gdLst>
                <a:gd name="T0" fmla="*/ 2 w 4"/>
                <a:gd name="T1" fmla="*/ 2 h 11"/>
                <a:gd name="T2" fmla="*/ 1 w 4"/>
                <a:gd name="T3" fmla="*/ 4 h 11"/>
                <a:gd name="T4" fmla="*/ 1 w 4"/>
                <a:gd name="T5" fmla="*/ 4 h 11"/>
                <a:gd name="T6" fmla="*/ 0 w 4"/>
                <a:gd name="T7" fmla="*/ 5 h 11"/>
                <a:gd name="T8" fmla="*/ 0 w 4"/>
                <a:gd name="T9" fmla="*/ 4 h 11"/>
                <a:gd name="T10" fmla="*/ 2 w 4"/>
                <a:gd name="T11" fmla="*/ 1 h 11"/>
                <a:gd name="T12" fmla="*/ 4 w 4"/>
                <a:gd name="T13" fmla="*/ 2 h 11"/>
                <a:gd name="T14" fmla="*/ 1 w 4"/>
                <a:gd name="T15" fmla="*/ 9 h 11"/>
                <a:gd name="T16" fmla="*/ 4 w 4"/>
                <a:gd name="T17" fmla="*/ 7 h 11"/>
                <a:gd name="T18" fmla="*/ 4 w 4"/>
                <a:gd name="T19" fmla="*/ 8 h 11"/>
                <a:gd name="T20" fmla="*/ 0 w 4"/>
                <a:gd name="T21" fmla="*/ 11 h 11"/>
                <a:gd name="T22" fmla="*/ 0 w 4"/>
                <a:gd name="T23" fmla="*/ 10 h 11"/>
                <a:gd name="T24" fmla="*/ 3 w 4"/>
                <a:gd name="T25" fmla="*/ 3 h 11"/>
                <a:gd name="T26" fmla="*/ 2 w 4"/>
                <a:gd name="T2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 h="11">
                  <a:moveTo>
                    <a:pt x="2" y="2"/>
                  </a:moveTo>
                  <a:cubicBezTo>
                    <a:pt x="1" y="3"/>
                    <a:pt x="1" y="3"/>
                    <a:pt x="1" y="4"/>
                  </a:cubicBezTo>
                  <a:cubicBezTo>
                    <a:pt x="1" y="4"/>
                    <a:pt x="1" y="4"/>
                    <a:pt x="1" y="4"/>
                  </a:cubicBezTo>
                  <a:cubicBezTo>
                    <a:pt x="0" y="5"/>
                    <a:pt x="0" y="5"/>
                    <a:pt x="0" y="5"/>
                  </a:cubicBezTo>
                  <a:cubicBezTo>
                    <a:pt x="0" y="4"/>
                    <a:pt x="0" y="4"/>
                    <a:pt x="0" y="4"/>
                  </a:cubicBezTo>
                  <a:cubicBezTo>
                    <a:pt x="0" y="3"/>
                    <a:pt x="1" y="2"/>
                    <a:pt x="2" y="1"/>
                  </a:cubicBezTo>
                  <a:cubicBezTo>
                    <a:pt x="3" y="0"/>
                    <a:pt x="4" y="1"/>
                    <a:pt x="4" y="2"/>
                  </a:cubicBezTo>
                  <a:cubicBezTo>
                    <a:pt x="4" y="5"/>
                    <a:pt x="1" y="7"/>
                    <a:pt x="1" y="9"/>
                  </a:cubicBezTo>
                  <a:cubicBezTo>
                    <a:pt x="4" y="7"/>
                    <a:pt x="4" y="7"/>
                    <a:pt x="4" y="7"/>
                  </a:cubicBezTo>
                  <a:cubicBezTo>
                    <a:pt x="4" y="8"/>
                    <a:pt x="4" y="8"/>
                    <a:pt x="4" y="8"/>
                  </a:cubicBezTo>
                  <a:cubicBezTo>
                    <a:pt x="0" y="11"/>
                    <a:pt x="0" y="11"/>
                    <a:pt x="0" y="11"/>
                  </a:cubicBezTo>
                  <a:cubicBezTo>
                    <a:pt x="0" y="10"/>
                    <a:pt x="0" y="10"/>
                    <a:pt x="0" y="10"/>
                  </a:cubicBezTo>
                  <a:cubicBezTo>
                    <a:pt x="0" y="7"/>
                    <a:pt x="3" y="5"/>
                    <a:pt x="3" y="3"/>
                  </a:cubicBezTo>
                  <a:cubicBezTo>
                    <a:pt x="3" y="2"/>
                    <a:pt x="2" y="2"/>
                    <a:pt x="2"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custDataLst>
      <p:tags r:id="rId2"/>
    </p:custDataLst>
    <p:extLst>
      <p:ext uri="{BB962C8B-B14F-4D97-AF65-F5344CB8AC3E}">
        <p14:creationId xmlns:p14="http://schemas.microsoft.com/office/powerpoint/2010/main" val="267421621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4.2 </a:t>
            </a:r>
            <a:r>
              <a:rPr lang="zh-CN" altLang="en-US" dirty="0"/>
              <a:t>根轨迹的</a:t>
            </a:r>
            <a:r>
              <a:rPr lang="zh-CN" altLang="en-US" dirty="0" smtClean="0"/>
              <a:t>绘制</a:t>
            </a:r>
            <a:endParaRPr lang="zh-CN" altLang="en-US" dirty="0"/>
          </a:p>
        </p:txBody>
      </p:sp>
      <p:sp>
        <p:nvSpPr>
          <p:cNvPr id="3" name="Text Box 17"/>
          <p:cNvSpPr txBox="1">
            <a:spLocks noChangeArrowheads="1"/>
          </p:cNvSpPr>
          <p:nvPr/>
        </p:nvSpPr>
        <p:spPr bwMode="auto">
          <a:xfrm>
            <a:off x="515938" y="1105694"/>
            <a:ext cx="7416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例</a:t>
            </a:r>
            <a:r>
              <a:rPr lang="en-US" altLang="zh-CN" sz="2400" b="1" dirty="0">
                <a:latin typeface="+mj-ea"/>
                <a:ea typeface="+mj-ea"/>
              </a:rPr>
              <a:t>6</a:t>
            </a:r>
            <a:r>
              <a:rPr lang="zh-CN" altLang="en-US" sz="2400" dirty="0">
                <a:latin typeface="+mn-ea"/>
                <a:ea typeface="+mn-ea"/>
              </a:rPr>
              <a:t>：单位反馈控制系统的开环传递函数为</a:t>
            </a:r>
          </a:p>
        </p:txBody>
      </p:sp>
      <p:graphicFrame>
        <p:nvGraphicFramePr>
          <p:cNvPr id="4" name="Object 2"/>
          <p:cNvGraphicFramePr>
            <a:graphicFrameLocks noChangeAspect="1"/>
          </p:cNvGraphicFramePr>
          <p:nvPr>
            <p:extLst>
              <p:ext uri="{D42A27DB-BD31-4B8C-83A1-F6EECF244321}">
                <p14:modId xmlns:p14="http://schemas.microsoft.com/office/powerpoint/2010/main" val="2499618247"/>
              </p:ext>
            </p:extLst>
          </p:nvPr>
        </p:nvGraphicFramePr>
        <p:xfrm>
          <a:off x="5532965" y="1635872"/>
          <a:ext cx="1660798" cy="722481"/>
        </p:xfrm>
        <a:graphic>
          <a:graphicData uri="http://schemas.openxmlformats.org/presentationml/2006/ole">
            <mc:AlternateContent xmlns:mc="http://schemas.openxmlformats.org/markup-compatibility/2006">
              <mc:Choice xmlns:v="urn:schemas-microsoft-com:vml" Requires="v">
                <p:oleObj spid="_x0000_s26704" name="公式" r:id="rId3" imgW="965200" imgH="419100" progId="Equations">
                  <p:embed/>
                </p:oleObj>
              </mc:Choice>
              <mc:Fallback>
                <p:oleObj name="公式" r:id="rId3" imgW="965200" imgH="419100" progId="Equations">
                  <p:embed/>
                  <p:pic>
                    <p:nvPicPr>
                      <p:cNvPr id="25602"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32965" y="1635872"/>
                        <a:ext cx="1660798" cy="722481"/>
                      </a:xfrm>
                      <a:prstGeom prst="rect">
                        <a:avLst/>
                      </a:prstGeom>
                      <a:noFill/>
                      <a:ln>
                        <a:noFill/>
                      </a:ln>
                      <a:effectLst/>
                    </p:spPr>
                  </p:pic>
                </p:oleObj>
              </mc:Fallback>
            </mc:AlternateContent>
          </a:graphicData>
        </a:graphic>
      </p:graphicFrame>
      <p:sp>
        <p:nvSpPr>
          <p:cNvPr id="5" name="Text Box 17"/>
          <p:cNvSpPr txBox="1">
            <a:spLocks noChangeArrowheads="1"/>
          </p:cNvSpPr>
          <p:nvPr/>
        </p:nvSpPr>
        <p:spPr bwMode="auto">
          <a:xfrm>
            <a:off x="1330959" y="2365375"/>
            <a:ext cx="74168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200" dirty="0">
                <a:latin typeface="+mn-ea"/>
                <a:ea typeface="+mn-ea"/>
              </a:rPr>
              <a:t>试绘制该反馈系统的根轨迹。</a:t>
            </a:r>
          </a:p>
        </p:txBody>
      </p:sp>
      <p:sp>
        <p:nvSpPr>
          <p:cNvPr id="6" name="Text Box 19"/>
          <p:cNvSpPr txBox="1">
            <a:spLocks noChangeArrowheads="1"/>
          </p:cNvSpPr>
          <p:nvPr/>
        </p:nvSpPr>
        <p:spPr bwMode="auto">
          <a:xfrm>
            <a:off x="1320799" y="2929255"/>
            <a:ext cx="76327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200" dirty="0">
                <a:latin typeface="+mn-ea"/>
                <a:ea typeface="+mn-ea"/>
              </a:rPr>
              <a:t>该反馈系统的特征方程是</a:t>
            </a:r>
            <a:r>
              <a:rPr lang="en-US" altLang="zh-CN" sz="2200" dirty="0">
                <a:latin typeface="+mn-ea"/>
                <a:ea typeface="+mn-ea"/>
              </a:rPr>
              <a:t>:</a:t>
            </a:r>
            <a:endParaRPr lang="zh-CN" altLang="en-US" sz="2200" dirty="0">
              <a:latin typeface="+mn-ea"/>
              <a:ea typeface="+mn-ea"/>
            </a:endParaRPr>
          </a:p>
        </p:txBody>
      </p:sp>
      <p:graphicFrame>
        <p:nvGraphicFramePr>
          <p:cNvPr id="7" name="Object 3"/>
          <p:cNvGraphicFramePr>
            <a:graphicFrameLocks noChangeAspect="1"/>
          </p:cNvGraphicFramePr>
          <p:nvPr>
            <p:extLst>
              <p:ext uri="{D42A27DB-BD31-4B8C-83A1-F6EECF244321}">
                <p14:modId xmlns:p14="http://schemas.microsoft.com/office/powerpoint/2010/main" val="4141890153"/>
              </p:ext>
            </p:extLst>
          </p:nvPr>
        </p:nvGraphicFramePr>
        <p:xfrm>
          <a:off x="4976810" y="3021079"/>
          <a:ext cx="3976689" cy="402843"/>
        </p:xfrm>
        <a:graphic>
          <a:graphicData uri="http://schemas.openxmlformats.org/presentationml/2006/ole">
            <mc:AlternateContent xmlns:mc="http://schemas.openxmlformats.org/markup-compatibility/2006">
              <mc:Choice xmlns:v="urn:schemas-microsoft-com:vml" Requires="v">
                <p:oleObj spid="_x0000_s26705" name="公式" r:id="rId5" imgW="2247900" imgH="228600" progId="Equations">
                  <p:embed/>
                </p:oleObj>
              </mc:Choice>
              <mc:Fallback>
                <p:oleObj name="公式" r:id="rId5" imgW="2247900" imgH="228600" progId="Equations">
                  <p:embed/>
                  <p:pic>
                    <p:nvPicPr>
                      <p:cNvPr id="25603"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76810" y="3021079"/>
                        <a:ext cx="3976689" cy="402843"/>
                      </a:xfrm>
                      <a:prstGeom prst="rect">
                        <a:avLst/>
                      </a:prstGeom>
                      <a:noFill/>
                      <a:ln>
                        <a:noFill/>
                      </a:ln>
                      <a:effectLst/>
                    </p:spPr>
                  </p:pic>
                </p:oleObj>
              </mc:Fallback>
            </mc:AlternateContent>
          </a:graphicData>
        </a:graphic>
      </p:graphicFrame>
      <p:sp>
        <p:nvSpPr>
          <p:cNvPr id="8" name="Text Box 19"/>
          <p:cNvSpPr txBox="1">
            <a:spLocks noChangeArrowheads="1"/>
          </p:cNvSpPr>
          <p:nvPr/>
        </p:nvSpPr>
        <p:spPr bwMode="auto">
          <a:xfrm>
            <a:off x="1559559" y="3994468"/>
            <a:ext cx="76327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smtClean="0">
                <a:latin typeface="+mn-ea"/>
                <a:ea typeface="+mn-ea"/>
              </a:rPr>
              <a:t>① 令 </a:t>
            </a:r>
            <a:r>
              <a:rPr lang="en-US" altLang="zh-CN" sz="2000" b="1" dirty="0" smtClean="0">
                <a:latin typeface="+mj-ea"/>
                <a:ea typeface="+mj-ea"/>
              </a:rPr>
              <a:t>a=0</a:t>
            </a:r>
            <a:r>
              <a:rPr lang="zh-CN" altLang="en-US" sz="2000" dirty="0">
                <a:latin typeface="+mn-ea"/>
                <a:ea typeface="+mn-ea"/>
              </a:rPr>
              <a:t>，有</a:t>
            </a:r>
          </a:p>
        </p:txBody>
      </p:sp>
      <p:graphicFrame>
        <p:nvGraphicFramePr>
          <p:cNvPr id="9" name="Object 4"/>
          <p:cNvGraphicFramePr>
            <a:graphicFrameLocks noChangeAspect="1"/>
          </p:cNvGraphicFramePr>
          <p:nvPr>
            <p:extLst>
              <p:ext uri="{D42A27DB-BD31-4B8C-83A1-F6EECF244321}">
                <p14:modId xmlns:p14="http://schemas.microsoft.com/office/powerpoint/2010/main" val="3261465481"/>
              </p:ext>
            </p:extLst>
          </p:nvPr>
        </p:nvGraphicFramePr>
        <p:xfrm>
          <a:off x="2505073" y="4483418"/>
          <a:ext cx="5094288" cy="600075"/>
        </p:xfrm>
        <a:graphic>
          <a:graphicData uri="http://schemas.openxmlformats.org/presentationml/2006/ole">
            <mc:AlternateContent xmlns:mc="http://schemas.openxmlformats.org/markup-compatibility/2006">
              <mc:Choice xmlns:v="urn:schemas-microsoft-com:vml" Requires="v">
                <p:oleObj spid="_x0000_s26706" name="公式" r:id="rId7" imgW="3352800" imgH="393700" progId="Equations">
                  <p:embed/>
                </p:oleObj>
              </mc:Choice>
              <mc:Fallback>
                <p:oleObj name="公式" r:id="rId7" imgW="3352800" imgH="393700" progId="Equations">
                  <p:embed/>
                  <p:pic>
                    <p:nvPicPr>
                      <p:cNvPr id="25604"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05073" y="4483418"/>
                        <a:ext cx="5094288" cy="600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Text Box 19"/>
          <p:cNvSpPr txBox="1">
            <a:spLocks noChangeArrowheads="1"/>
          </p:cNvSpPr>
          <p:nvPr/>
        </p:nvSpPr>
        <p:spPr bwMode="auto">
          <a:xfrm>
            <a:off x="1896268" y="5346101"/>
            <a:ext cx="5759450"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取                ，并绘制</a:t>
            </a:r>
            <a:r>
              <a:rPr lang="zh-CN" altLang="en-US" sz="2000" dirty="0" smtClean="0">
                <a:latin typeface="+mn-ea"/>
                <a:ea typeface="+mn-ea"/>
              </a:rPr>
              <a:t>出 </a:t>
            </a:r>
            <a:r>
              <a:rPr lang="en-US" altLang="zh-CN" sz="2000" b="1" dirty="0" smtClean="0">
                <a:latin typeface="+mj-ea"/>
                <a:ea typeface="+mj-ea"/>
              </a:rPr>
              <a:t>G</a:t>
            </a:r>
            <a:r>
              <a:rPr lang="en-US" altLang="zh-CN" sz="2000" b="1" baseline="-25000" dirty="0" smtClean="0">
                <a:latin typeface="+mj-ea"/>
                <a:ea typeface="+mj-ea"/>
              </a:rPr>
              <a:t>1</a:t>
            </a:r>
            <a:r>
              <a:rPr lang="en-US" altLang="zh-CN" sz="2000" b="1" dirty="0" smtClean="0">
                <a:latin typeface="+mj-ea"/>
                <a:ea typeface="+mj-ea"/>
              </a:rPr>
              <a:t>(s) </a:t>
            </a:r>
            <a:r>
              <a:rPr lang="zh-CN" altLang="en-US" sz="2000" dirty="0" smtClean="0">
                <a:latin typeface="+mn-ea"/>
                <a:ea typeface="+mn-ea"/>
              </a:rPr>
              <a:t>的</a:t>
            </a:r>
            <a:r>
              <a:rPr lang="zh-CN" altLang="en-US" sz="2000" dirty="0">
                <a:latin typeface="+mn-ea"/>
                <a:ea typeface="+mn-ea"/>
              </a:rPr>
              <a:t>根轨迹</a:t>
            </a:r>
          </a:p>
        </p:txBody>
      </p:sp>
      <p:graphicFrame>
        <p:nvGraphicFramePr>
          <p:cNvPr id="11" name="Object 5"/>
          <p:cNvGraphicFramePr>
            <a:graphicFrameLocks noChangeAspect="1"/>
          </p:cNvGraphicFramePr>
          <p:nvPr>
            <p:extLst>
              <p:ext uri="{D42A27DB-BD31-4B8C-83A1-F6EECF244321}">
                <p14:modId xmlns:p14="http://schemas.microsoft.com/office/powerpoint/2010/main" val="2658378716"/>
              </p:ext>
            </p:extLst>
          </p:nvPr>
        </p:nvGraphicFramePr>
        <p:xfrm>
          <a:off x="2361723" y="5322570"/>
          <a:ext cx="1042987" cy="600075"/>
        </p:xfrm>
        <a:graphic>
          <a:graphicData uri="http://schemas.openxmlformats.org/presentationml/2006/ole">
            <mc:AlternateContent xmlns:mc="http://schemas.openxmlformats.org/markup-compatibility/2006">
              <mc:Choice xmlns:v="urn:schemas-microsoft-com:vml" Requires="v">
                <p:oleObj spid="_x0000_s26707" name="公式" r:id="rId9" imgW="685800" imgH="393700" progId="Equations">
                  <p:embed/>
                </p:oleObj>
              </mc:Choice>
              <mc:Fallback>
                <p:oleObj name="公式" r:id="rId9" imgW="685800" imgH="393700" progId="Equations">
                  <p:embed/>
                  <p:pic>
                    <p:nvPicPr>
                      <p:cNvPr id="25605"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61723" y="5322570"/>
                        <a:ext cx="1042987" cy="600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12" name="直接箭头连接符 11"/>
          <p:cNvCxnSpPr/>
          <p:nvPr/>
        </p:nvCxnSpPr>
        <p:spPr>
          <a:xfrm>
            <a:off x="7972265" y="5042218"/>
            <a:ext cx="252095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V="1">
            <a:off x="9267665" y="3745230"/>
            <a:ext cx="0" cy="25923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9267665" y="5042218"/>
            <a:ext cx="0" cy="908050"/>
          </a:xfrm>
          <a:prstGeom prst="straightConnector1">
            <a:avLst/>
          </a:prstGeom>
          <a:ln w="28575">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V="1">
            <a:off x="9267665" y="4105593"/>
            <a:ext cx="0" cy="936625"/>
          </a:xfrm>
          <a:prstGeom prst="straightConnector1">
            <a:avLst/>
          </a:prstGeom>
          <a:ln w="28575">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6" name="Line 28"/>
          <p:cNvSpPr>
            <a:spLocks noChangeShapeType="1"/>
          </p:cNvSpPr>
          <p:nvPr/>
        </p:nvSpPr>
        <p:spPr bwMode="auto">
          <a:xfrm>
            <a:off x="9196228" y="4969193"/>
            <a:ext cx="142875" cy="144462"/>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 name="Line 29"/>
          <p:cNvSpPr>
            <a:spLocks noChangeShapeType="1"/>
          </p:cNvSpPr>
          <p:nvPr/>
        </p:nvSpPr>
        <p:spPr bwMode="auto">
          <a:xfrm flipH="1">
            <a:off x="9196228" y="4969193"/>
            <a:ext cx="142875" cy="144462"/>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8" name="Object 38"/>
          <p:cNvGraphicFramePr>
            <a:graphicFrameLocks noChangeAspect="1"/>
          </p:cNvGraphicFramePr>
          <p:nvPr>
            <p:extLst>
              <p:ext uri="{D42A27DB-BD31-4B8C-83A1-F6EECF244321}">
                <p14:modId xmlns:p14="http://schemas.microsoft.com/office/powerpoint/2010/main" val="1457057825"/>
              </p:ext>
            </p:extLst>
          </p:nvPr>
        </p:nvGraphicFramePr>
        <p:xfrm>
          <a:off x="9340690" y="3673793"/>
          <a:ext cx="284163" cy="236537"/>
        </p:xfrm>
        <a:graphic>
          <a:graphicData uri="http://schemas.openxmlformats.org/presentationml/2006/ole">
            <mc:AlternateContent xmlns:mc="http://schemas.openxmlformats.org/markup-compatibility/2006">
              <mc:Choice xmlns:v="urn:schemas-microsoft-com:vml" Requires="v">
                <p:oleObj spid="_x0000_s26708" name="公式" r:id="rId11" imgW="228600" imgH="190500" progId="Equation.3">
                  <p:embed/>
                </p:oleObj>
              </mc:Choice>
              <mc:Fallback>
                <p:oleObj name="公式" r:id="rId11" imgW="228600" imgH="190500" progId="Equation.3">
                  <p:embed/>
                  <p:pic>
                    <p:nvPicPr>
                      <p:cNvPr id="25606" name="Object 3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340690" y="3673793"/>
                        <a:ext cx="284163" cy="236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39"/>
          <p:cNvGraphicFramePr>
            <a:graphicFrameLocks noChangeAspect="1"/>
          </p:cNvGraphicFramePr>
          <p:nvPr>
            <p:extLst>
              <p:ext uri="{D42A27DB-BD31-4B8C-83A1-F6EECF244321}">
                <p14:modId xmlns:p14="http://schemas.microsoft.com/office/powerpoint/2010/main" val="1006653801"/>
              </p:ext>
            </p:extLst>
          </p:nvPr>
        </p:nvGraphicFramePr>
        <p:xfrm>
          <a:off x="10275728" y="5113655"/>
          <a:ext cx="188912" cy="174625"/>
        </p:xfrm>
        <a:graphic>
          <a:graphicData uri="http://schemas.openxmlformats.org/presentationml/2006/ole">
            <mc:AlternateContent xmlns:mc="http://schemas.openxmlformats.org/markup-compatibility/2006">
              <mc:Choice xmlns:v="urn:schemas-microsoft-com:vml" Requires="v">
                <p:oleObj spid="_x0000_s26709" name="公式" r:id="rId13" imgW="152334" imgH="139639" progId="Equation.3">
                  <p:embed/>
                </p:oleObj>
              </mc:Choice>
              <mc:Fallback>
                <p:oleObj name="公式" r:id="rId13" imgW="152334" imgH="139639" progId="Equation.3">
                  <p:embed/>
                  <p:pic>
                    <p:nvPicPr>
                      <p:cNvPr id="25607" name="Object 3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275728" y="5113655"/>
                        <a:ext cx="188912" cy="174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TextBox 29"/>
          <p:cNvSpPr txBox="1">
            <a:spLocks noChangeArrowheads="1"/>
          </p:cNvSpPr>
          <p:nvPr/>
        </p:nvSpPr>
        <p:spPr bwMode="auto">
          <a:xfrm>
            <a:off x="9267665" y="5042218"/>
            <a:ext cx="6492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K=0</a:t>
            </a:r>
            <a:endParaRPr lang="zh-CN" altLang="en-US" sz="1600"/>
          </a:p>
        </p:txBody>
      </p:sp>
      <p:sp>
        <p:nvSpPr>
          <p:cNvPr id="21" name="TextBox 30"/>
          <p:cNvSpPr txBox="1">
            <a:spLocks noChangeArrowheads="1"/>
          </p:cNvSpPr>
          <p:nvPr/>
        </p:nvSpPr>
        <p:spPr bwMode="auto">
          <a:xfrm>
            <a:off x="9267665" y="4034155"/>
            <a:ext cx="7921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K → ∞</a:t>
            </a:r>
            <a:endParaRPr lang="zh-CN" altLang="en-US" sz="1600"/>
          </a:p>
        </p:txBody>
      </p:sp>
      <p:sp>
        <p:nvSpPr>
          <p:cNvPr id="22" name="TextBox 31"/>
          <p:cNvSpPr txBox="1">
            <a:spLocks noChangeArrowheads="1"/>
          </p:cNvSpPr>
          <p:nvPr/>
        </p:nvSpPr>
        <p:spPr bwMode="auto">
          <a:xfrm>
            <a:off x="9267665" y="5689918"/>
            <a:ext cx="7921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K → ∞</a:t>
            </a:r>
            <a:endParaRPr lang="zh-CN" altLang="en-US" sz="1600"/>
          </a:p>
        </p:txBody>
      </p:sp>
    </p:spTree>
    <p:extLst>
      <p:ext uri="{BB962C8B-B14F-4D97-AF65-F5344CB8AC3E}">
        <p14:creationId xmlns:p14="http://schemas.microsoft.com/office/powerpoint/2010/main" val="40120415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4.2 </a:t>
            </a:r>
            <a:r>
              <a:rPr lang="zh-CN" altLang="en-US" dirty="0"/>
              <a:t>根轨迹的</a:t>
            </a:r>
            <a:r>
              <a:rPr lang="zh-CN" altLang="en-US" dirty="0" smtClean="0"/>
              <a:t>绘制</a:t>
            </a:r>
            <a:endParaRPr lang="zh-CN" altLang="en-US" dirty="0"/>
          </a:p>
        </p:txBody>
      </p:sp>
      <p:sp>
        <p:nvSpPr>
          <p:cNvPr id="3" name="Text Box 19"/>
          <p:cNvSpPr txBox="1">
            <a:spLocks noChangeArrowheads="1"/>
          </p:cNvSpPr>
          <p:nvPr/>
        </p:nvSpPr>
        <p:spPr bwMode="auto">
          <a:xfrm>
            <a:off x="515938" y="1160463"/>
            <a:ext cx="76327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smtClean="0">
                <a:latin typeface="+mn-ea"/>
                <a:ea typeface="+mn-ea"/>
              </a:rPr>
              <a:t>② 令</a:t>
            </a:r>
            <a:r>
              <a:rPr lang="en-US" altLang="zh-CN" sz="2000" b="1" dirty="0">
                <a:latin typeface="+mj-ea"/>
                <a:ea typeface="+mj-ea"/>
              </a:rPr>
              <a:t>a ≠ 0</a:t>
            </a:r>
            <a:r>
              <a:rPr lang="zh-CN" altLang="en-US" sz="2000" dirty="0">
                <a:latin typeface="+mn-ea"/>
                <a:ea typeface="+mn-ea"/>
              </a:rPr>
              <a:t>，有</a:t>
            </a:r>
          </a:p>
        </p:txBody>
      </p:sp>
      <p:graphicFrame>
        <p:nvGraphicFramePr>
          <p:cNvPr id="4" name="Object 3"/>
          <p:cNvGraphicFramePr>
            <a:graphicFrameLocks noChangeAspect="1"/>
          </p:cNvGraphicFramePr>
          <p:nvPr>
            <p:extLst>
              <p:ext uri="{D42A27DB-BD31-4B8C-83A1-F6EECF244321}">
                <p14:modId xmlns:p14="http://schemas.microsoft.com/office/powerpoint/2010/main" val="2803951564"/>
              </p:ext>
            </p:extLst>
          </p:nvPr>
        </p:nvGraphicFramePr>
        <p:xfrm>
          <a:off x="2727326" y="1123950"/>
          <a:ext cx="3608387" cy="600075"/>
        </p:xfrm>
        <a:graphic>
          <a:graphicData uri="http://schemas.openxmlformats.org/presentationml/2006/ole">
            <mc:AlternateContent xmlns:mc="http://schemas.openxmlformats.org/markup-compatibility/2006">
              <mc:Choice xmlns:v="urn:schemas-microsoft-com:vml" Requires="v">
                <p:oleObj spid="_x0000_s27746" name="公式" r:id="rId3" imgW="2374900" imgH="393700" progId="Equations">
                  <p:embed/>
                </p:oleObj>
              </mc:Choice>
              <mc:Fallback>
                <p:oleObj name="公式" r:id="rId3" imgW="2374900" imgH="393700" progId="Equations">
                  <p:embed/>
                  <p:pic>
                    <p:nvPicPr>
                      <p:cNvPr id="26626"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7326" y="1123950"/>
                        <a:ext cx="3608387" cy="600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Text Box 19"/>
          <p:cNvSpPr txBox="1">
            <a:spLocks noChangeArrowheads="1"/>
          </p:cNvSpPr>
          <p:nvPr/>
        </p:nvSpPr>
        <p:spPr bwMode="auto">
          <a:xfrm>
            <a:off x="868363" y="1808163"/>
            <a:ext cx="661828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取                     ，</a:t>
            </a:r>
            <a:r>
              <a:rPr lang="zh-CN" altLang="en-US" sz="2000" dirty="0" smtClean="0">
                <a:latin typeface="+mn-ea"/>
                <a:ea typeface="+mn-ea"/>
              </a:rPr>
              <a:t>绘制 </a:t>
            </a:r>
            <a:r>
              <a:rPr lang="en-US" altLang="zh-CN" sz="2000" b="1" dirty="0" smtClean="0">
                <a:latin typeface="+mj-ea"/>
                <a:ea typeface="+mj-ea"/>
              </a:rPr>
              <a:t>a=0 </a:t>
            </a:r>
            <a:r>
              <a:rPr lang="en-US" altLang="zh-CN" sz="2000" b="1" dirty="0">
                <a:latin typeface="+mj-ea"/>
                <a:ea typeface="+mj-ea"/>
              </a:rPr>
              <a:t>→ </a:t>
            </a:r>
            <a:r>
              <a:rPr lang="en-US" altLang="zh-CN" sz="2000" b="1" dirty="0" smtClean="0">
                <a:latin typeface="+mj-ea"/>
                <a:ea typeface="+mj-ea"/>
              </a:rPr>
              <a:t>∞ </a:t>
            </a:r>
            <a:r>
              <a:rPr lang="zh-CN" altLang="en-US" sz="2000" dirty="0" smtClean="0">
                <a:latin typeface="+mn-ea"/>
                <a:ea typeface="+mn-ea"/>
              </a:rPr>
              <a:t>时的 </a:t>
            </a:r>
            <a:r>
              <a:rPr lang="en-US" altLang="zh-CN" sz="2000" b="1" dirty="0" smtClean="0">
                <a:latin typeface="+mj-ea"/>
                <a:ea typeface="+mj-ea"/>
              </a:rPr>
              <a:t>G</a:t>
            </a:r>
            <a:r>
              <a:rPr lang="en-US" altLang="zh-CN" sz="2000" b="1" baseline="-25000" dirty="0" smtClean="0">
                <a:latin typeface="+mj-ea"/>
                <a:ea typeface="+mj-ea"/>
              </a:rPr>
              <a:t>2</a:t>
            </a:r>
            <a:r>
              <a:rPr lang="en-US" altLang="zh-CN" sz="2000" b="1" dirty="0" smtClean="0">
                <a:latin typeface="+mj-ea"/>
                <a:ea typeface="+mj-ea"/>
              </a:rPr>
              <a:t>(s) </a:t>
            </a:r>
            <a:r>
              <a:rPr lang="zh-CN" altLang="en-US" sz="2000" dirty="0" smtClean="0">
                <a:latin typeface="+mn-ea"/>
                <a:ea typeface="+mn-ea"/>
              </a:rPr>
              <a:t>的</a:t>
            </a:r>
            <a:r>
              <a:rPr lang="zh-CN" altLang="en-US" sz="2000" dirty="0">
                <a:latin typeface="+mn-ea"/>
                <a:ea typeface="+mn-ea"/>
              </a:rPr>
              <a:t>根轨迹</a:t>
            </a:r>
          </a:p>
        </p:txBody>
      </p:sp>
      <p:graphicFrame>
        <p:nvGraphicFramePr>
          <p:cNvPr id="6" name="Object 4"/>
          <p:cNvGraphicFramePr>
            <a:graphicFrameLocks noChangeAspect="1"/>
          </p:cNvGraphicFramePr>
          <p:nvPr>
            <p:extLst>
              <p:ext uri="{D42A27DB-BD31-4B8C-83A1-F6EECF244321}">
                <p14:modId xmlns:p14="http://schemas.microsoft.com/office/powerpoint/2010/main" val="3115317272"/>
              </p:ext>
            </p:extLst>
          </p:nvPr>
        </p:nvGraphicFramePr>
        <p:xfrm>
          <a:off x="1336676" y="1792287"/>
          <a:ext cx="1466850" cy="600075"/>
        </p:xfrm>
        <a:graphic>
          <a:graphicData uri="http://schemas.openxmlformats.org/presentationml/2006/ole">
            <mc:AlternateContent xmlns:mc="http://schemas.openxmlformats.org/markup-compatibility/2006">
              <mc:Choice xmlns:v="urn:schemas-microsoft-com:vml" Requires="v">
                <p:oleObj spid="_x0000_s27747" name="公式" r:id="rId5" imgW="965200" imgH="393700" progId="Equations">
                  <p:embed/>
                </p:oleObj>
              </mc:Choice>
              <mc:Fallback>
                <p:oleObj name="公式" r:id="rId5" imgW="965200" imgH="393700" progId="Equations">
                  <p:embed/>
                  <p:pic>
                    <p:nvPicPr>
                      <p:cNvPr id="26627"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36676" y="1792287"/>
                        <a:ext cx="1466850" cy="600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7" name="直接箭头连接符 6"/>
          <p:cNvCxnSpPr/>
          <p:nvPr/>
        </p:nvCxnSpPr>
        <p:spPr>
          <a:xfrm>
            <a:off x="5395913" y="3952687"/>
            <a:ext cx="381635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flipV="1">
            <a:off x="7986713" y="2296925"/>
            <a:ext cx="0" cy="32400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9" name="Object 38"/>
          <p:cNvGraphicFramePr>
            <a:graphicFrameLocks noChangeAspect="1"/>
          </p:cNvGraphicFramePr>
          <p:nvPr>
            <p:extLst>
              <p:ext uri="{D42A27DB-BD31-4B8C-83A1-F6EECF244321}">
                <p14:modId xmlns:p14="http://schemas.microsoft.com/office/powerpoint/2010/main" val="137451140"/>
              </p:ext>
            </p:extLst>
          </p:nvPr>
        </p:nvGraphicFramePr>
        <p:xfrm>
          <a:off x="8131175" y="2225487"/>
          <a:ext cx="284163" cy="236538"/>
        </p:xfrm>
        <a:graphic>
          <a:graphicData uri="http://schemas.openxmlformats.org/presentationml/2006/ole">
            <mc:AlternateContent xmlns:mc="http://schemas.openxmlformats.org/markup-compatibility/2006">
              <mc:Choice xmlns:v="urn:schemas-microsoft-com:vml" Requires="v">
                <p:oleObj spid="_x0000_s27748" name="公式" r:id="rId7" imgW="228600" imgH="190500" progId="Equation.3">
                  <p:embed/>
                </p:oleObj>
              </mc:Choice>
              <mc:Fallback>
                <p:oleObj name="公式" r:id="rId7" imgW="228600" imgH="190500" progId="Equation.3">
                  <p:embed/>
                  <p:pic>
                    <p:nvPicPr>
                      <p:cNvPr id="26628" name="Object 3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31175" y="2225487"/>
                        <a:ext cx="284163" cy="236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39"/>
          <p:cNvGraphicFramePr>
            <a:graphicFrameLocks noChangeAspect="1"/>
          </p:cNvGraphicFramePr>
          <p:nvPr>
            <p:extLst>
              <p:ext uri="{D42A27DB-BD31-4B8C-83A1-F6EECF244321}">
                <p14:modId xmlns:p14="http://schemas.microsoft.com/office/powerpoint/2010/main" val="326188692"/>
              </p:ext>
            </p:extLst>
          </p:nvPr>
        </p:nvGraphicFramePr>
        <p:xfrm>
          <a:off x="8996363" y="4025712"/>
          <a:ext cx="188912" cy="174625"/>
        </p:xfrm>
        <a:graphic>
          <a:graphicData uri="http://schemas.openxmlformats.org/presentationml/2006/ole">
            <mc:AlternateContent xmlns:mc="http://schemas.openxmlformats.org/markup-compatibility/2006">
              <mc:Choice xmlns:v="urn:schemas-microsoft-com:vml" Requires="v">
                <p:oleObj spid="_x0000_s27749" name="公式" r:id="rId9" imgW="152334" imgH="139639" progId="Equation.3">
                  <p:embed/>
                </p:oleObj>
              </mc:Choice>
              <mc:Fallback>
                <p:oleObj name="公式" r:id="rId9" imgW="152334" imgH="139639" progId="Equation.3">
                  <p:embed/>
                  <p:pic>
                    <p:nvPicPr>
                      <p:cNvPr id="26629" name="Object 3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996363" y="4025712"/>
                        <a:ext cx="188912" cy="174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 name="Line 28"/>
          <p:cNvSpPr>
            <a:spLocks noChangeShapeType="1"/>
          </p:cNvSpPr>
          <p:nvPr/>
        </p:nvSpPr>
        <p:spPr bwMode="auto">
          <a:xfrm>
            <a:off x="7915275" y="5105212"/>
            <a:ext cx="142875" cy="144463"/>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Line 29"/>
          <p:cNvSpPr>
            <a:spLocks noChangeShapeType="1"/>
          </p:cNvSpPr>
          <p:nvPr/>
        </p:nvSpPr>
        <p:spPr bwMode="auto">
          <a:xfrm flipH="1">
            <a:off x="7915275" y="5105212"/>
            <a:ext cx="142875" cy="144463"/>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Line 28"/>
          <p:cNvSpPr>
            <a:spLocks noChangeShapeType="1"/>
          </p:cNvSpPr>
          <p:nvPr/>
        </p:nvSpPr>
        <p:spPr bwMode="auto">
          <a:xfrm>
            <a:off x="7915275" y="4673412"/>
            <a:ext cx="142875" cy="144463"/>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Line 29"/>
          <p:cNvSpPr>
            <a:spLocks noChangeShapeType="1"/>
          </p:cNvSpPr>
          <p:nvPr/>
        </p:nvSpPr>
        <p:spPr bwMode="auto">
          <a:xfrm flipH="1">
            <a:off x="7915275" y="4673412"/>
            <a:ext cx="142875" cy="144463"/>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 name="Line 28"/>
          <p:cNvSpPr>
            <a:spLocks noChangeShapeType="1"/>
          </p:cNvSpPr>
          <p:nvPr/>
        </p:nvSpPr>
        <p:spPr bwMode="auto">
          <a:xfrm>
            <a:off x="7915275" y="4313050"/>
            <a:ext cx="142875" cy="144462"/>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Line 29"/>
          <p:cNvSpPr>
            <a:spLocks noChangeShapeType="1"/>
          </p:cNvSpPr>
          <p:nvPr/>
        </p:nvSpPr>
        <p:spPr bwMode="auto">
          <a:xfrm flipH="1">
            <a:off x="7915275" y="4313050"/>
            <a:ext cx="142875" cy="144462"/>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 name="Line 28"/>
          <p:cNvSpPr>
            <a:spLocks noChangeShapeType="1"/>
          </p:cNvSpPr>
          <p:nvPr/>
        </p:nvSpPr>
        <p:spPr bwMode="auto">
          <a:xfrm>
            <a:off x="7915275" y="3449450"/>
            <a:ext cx="142875" cy="144462"/>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 name="Line 29"/>
          <p:cNvSpPr>
            <a:spLocks noChangeShapeType="1"/>
          </p:cNvSpPr>
          <p:nvPr/>
        </p:nvSpPr>
        <p:spPr bwMode="auto">
          <a:xfrm flipH="1">
            <a:off x="7915275" y="3449450"/>
            <a:ext cx="142875" cy="144462"/>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 name="Line 28"/>
          <p:cNvSpPr>
            <a:spLocks noChangeShapeType="1"/>
          </p:cNvSpPr>
          <p:nvPr/>
        </p:nvSpPr>
        <p:spPr bwMode="auto">
          <a:xfrm>
            <a:off x="7915275" y="3089087"/>
            <a:ext cx="142875" cy="144463"/>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 name="Line 29"/>
          <p:cNvSpPr>
            <a:spLocks noChangeShapeType="1"/>
          </p:cNvSpPr>
          <p:nvPr/>
        </p:nvSpPr>
        <p:spPr bwMode="auto">
          <a:xfrm flipH="1">
            <a:off x="7915275" y="3089087"/>
            <a:ext cx="142875" cy="144463"/>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 name="Line 28"/>
          <p:cNvSpPr>
            <a:spLocks noChangeShapeType="1"/>
          </p:cNvSpPr>
          <p:nvPr/>
        </p:nvSpPr>
        <p:spPr bwMode="auto">
          <a:xfrm>
            <a:off x="7915275" y="2633475"/>
            <a:ext cx="142875" cy="144462"/>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 name="Line 29"/>
          <p:cNvSpPr>
            <a:spLocks noChangeShapeType="1"/>
          </p:cNvSpPr>
          <p:nvPr/>
        </p:nvSpPr>
        <p:spPr bwMode="auto">
          <a:xfrm flipH="1">
            <a:off x="7915275" y="2633475"/>
            <a:ext cx="142875" cy="144462"/>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 name="弧形 22"/>
          <p:cNvSpPr/>
          <p:nvPr/>
        </p:nvSpPr>
        <p:spPr>
          <a:xfrm>
            <a:off x="7554913" y="3520887"/>
            <a:ext cx="936625" cy="863600"/>
          </a:xfrm>
          <a:prstGeom prst="arc">
            <a:avLst>
              <a:gd name="adj1" fmla="val 5487290"/>
              <a:gd name="adj2" fmla="val 16288746"/>
            </a:avLst>
          </a:prstGeom>
          <a:ln w="28575">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
        <p:nvSpPr>
          <p:cNvPr id="24" name="弧形 23"/>
          <p:cNvSpPr/>
          <p:nvPr/>
        </p:nvSpPr>
        <p:spPr>
          <a:xfrm>
            <a:off x="7123113" y="3160525"/>
            <a:ext cx="1728787" cy="1584325"/>
          </a:xfrm>
          <a:prstGeom prst="arc">
            <a:avLst>
              <a:gd name="adj1" fmla="val 5487290"/>
              <a:gd name="adj2" fmla="val 16288746"/>
            </a:avLst>
          </a:prstGeom>
          <a:ln w="28575">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
        <p:nvSpPr>
          <p:cNvPr id="25" name="弧形 24"/>
          <p:cNvSpPr/>
          <p:nvPr/>
        </p:nvSpPr>
        <p:spPr>
          <a:xfrm>
            <a:off x="6691313" y="2728725"/>
            <a:ext cx="2520950" cy="2447925"/>
          </a:xfrm>
          <a:prstGeom prst="arc">
            <a:avLst>
              <a:gd name="adj1" fmla="val 5326776"/>
              <a:gd name="adj2" fmla="val 16288746"/>
            </a:avLst>
          </a:prstGeom>
          <a:ln w="28575">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cxnSp>
        <p:nvCxnSpPr>
          <p:cNvPr id="26" name="直接箭头连接符 25"/>
          <p:cNvCxnSpPr/>
          <p:nvPr/>
        </p:nvCxnSpPr>
        <p:spPr>
          <a:xfrm>
            <a:off x="5899150" y="3952687"/>
            <a:ext cx="2087563" cy="0"/>
          </a:xfrm>
          <a:prstGeom prst="straightConnector1">
            <a:avLst/>
          </a:prstGeom>
          <a:ln w="28575">
            <a:solidFill>
              <a:srgbClr val="0070C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7915275" y="3881250"/>
            <a:ext cx="144463" cy="1444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8" name="TextBox 49"/>
          <p:cNvSpPr txBox="1">
            <a:spLocks noChangeArrowheads="1"/>
          </p:cNvSpPr>
          <p:nvPr/>
        </p:nvSpPr>
        <p:spPr bwMode="auto">
          <a:xfrm>
            <a:off x="7339013" y="4262250"/>
            <a:ext cx="6477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K=1</a:t>
            </a:r>
            <a:endParaRPr lang="zh-CN" altLang="en-US" sz="1600"/>
          </a:p>
        </p:txBody>
      </p:sp>
      <p:sp>
        <p:nvSpPr>
          <p:cNvPr id="29" name="TextBox 50"/>
          <p:cNvSpPr txBox="1">
            <a:spLocks noChangeArrowheads="1"/>
          </p:cNvSpPr>
          <p:nvPr/>
        </p:nvSpPr>
        <p:spPr bwMode="auto">
          <a:xfrm>
            <a:off x="6835775" y="4384487"/>
            <a:ext cx="6477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K=2</a:t>
            </a:r>
            <a:endParaRPr lang="zh-CN" altLang="en-US" sz="1600"/>
          </a:p>
        </p:txBody>
      </p:sp>
      <p:sp>
        <p:nvSpPr>
          <p:cNvPr id="30" name="TextBox 51"/>
          <p:cNvSpPr txBox="1">
            <a:spLocks noChangeArrowheads="1"/>
          </p:cNvSpPr>
          <p:nvPr/>
        </p:nvSpPr>
        <p:spPr bwMode="auto">
          <a:xfrm>
            <a:off x="6403975" y="4528950"/>
            <a:ext cx="6477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K=3</a:t>
            </a:r>
            <a:endParaRPr lang="zh-CN" altLang="en-US" sz="1600"/>
          </a:p>
        </p:txBody>
      </p:sp>
      <p:sp>
        <p:nvSpPr>
          <p:cNvPr id="31" name="TextBox 52"/>
          <p:cNvSpPr txBox="1">
            <a:spLocks noChangeArrowheads="1"/>
          </p:cNvSpPr>
          <p:nvPr/>
        </p:nvSpPr>
        <p:spPr bwMode="auto">
          <a:xfrm>
            <a:off x="8059738" y="3376425"/>
            <a:ext cx="6477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j1</a:t>
            </a:r>
            <a:endParaRPr lang="zh-CN" altLang="en-US" sz="1600"/>
          </a:p>
        </p:txBody>
      </p:sp>
      <p:sp>
        <p:nvSpPr>
          <p:cNvPr id="32" name="TextBox 53"/>
          <p:cNvSpPr txBox="1">
            <a:spLocks noChangeArrowheads="1"/>
          </p:cNvSpPr>
          <p:nvPr/>
        </p:nvSpPr>
        <p:spPr bwMode="auto">
          <a:xfrm>
            <a:off x="8059738" y="2944625"/>
            <a:ext cx="6477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j2</a:t>
            </a:r>
            <a:endParaRPr lang="zh-CN" altLang="en-US" sz="1600"/>
          </a:p>
        </p:txBody>
      </p:sp>
      <p:sp>
        <p:nvSpPr>
          <p:cNvPr id="33" name="TextBox 54"/>
          <p:cNvSpPr txBox="1">
            <a:spLocks noChangeArrowheads="1"/>
          </p:cNvSpPr>
          <p:nvPr/>
        </p:nvSpPr>
        <p:spPr bwMode="auto">
          <a:xfrm>
            <a:off x="8059738" y="2512825"/>
            <a:ext cx="6477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j3</a:t>
            </a:r>
            <a:endParaRPr lang="zh-CN" altLang="en-US" sz="1600"/>
          </a:p>
        </p:txBody>
      </p:sp>
      <p:sp>
        <p:nvSpPr>
          <p:cNvPr id="34" name="TextBox 55"/>
          <p:cNvSpPr txBox="1">
            <a:spLocks noChangeArrowheads="1"/>
          </p:cNvSpPr>
          <p:nvPr/>
        </p:nvSpPr>
        <p:spPr bwMode="auto">
          <a:xfrm>
            <a:off x="8059738" y="5033775"/>
            <a:ext cx="6477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-j3</a:t>
            </a:r>
            <a:endParaRPr lang="zh-CN" altLang="en-US" sz="1600"/>
          </a:p>
        </p:txBody>
      </p:sp>
      <p:sp>
        <p:nvSpPr>
          <p:cNvPr id="35" name="TextBox 56"/>
          <p:cNvSpPr txBox="1">
            <a:spLocks noChangeArrowheads="1"/>
          </p:cNvSpPr>
          <p:nvPr/>
        </p:nvSpPr>
        <p:spPr bwMode="auto">
          <a:xfrm>
            <a:off x="8059738" y="4600387"/>
            <a:ext cx="6477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-j2</a:t>
            </a:r>
            <a:endParaRPr lang="zh-CN" altLang="en-US" sz="1600"/>
          </a:p>
        </p:txBody>
      </p:sp>
      <p:sp>
        <p:nvSpPr>
          <p:cNvPr id="36" name="TextBox 57"/>
          <p:cNvSpPr txBox="1">
            <a:spLocks noChangeArrowheads="1"/>
          </p:cNvSpPr>
          <p:nvPr/>
        </p:nvSpPr>
        <p:spPr bwMode="auto">
          <a:xfrm>
            <a:off x="8059738" y="4168587"/>
            <a:ext cx="6477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-j1</a:t>
            </a:r>
            <a:endParaRPr lang="zh-CN" altLang="en-US" sz="1600"/>
          </a:p>
        </p:txBody>
      </p:sp>
      <p:cxnSp>
        <p:nvCxnSpPr>
          <p:cNvPr id="37" name="直接箭头连接符 36"/>
          <p:cNvCxnSpPr/>
          <p:nvPr/>
        </p:nvCxnSpPr>
        <p:spPr>
          <a:xfrm>
            <a:off x="2227263" y="3952687"/>
            <a:ext cx="2519362"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flipV="1">
            <a:off x="3522663" y="2657287"/>
            <a:ext cx="0" cy="25923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a:off x="3522663" y="3952687"/>
            <a:ext cx="0" cy="909638"/>
          </a:xfrm>
          <a:prstGeom prst="straightConnector1">
            <a:avLst/>
          </a:prstGeom>
          <a:ln w="28575">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flipV="1">
            <a:off x="3522663" y="3017650"/>
            <a:ext cx="0" cy="935037"/>
          </a:xfrm>
          <a:prstGeom prst="straightConnector1">
            <a:avLst/>
          </a:prstGeom>
          <a:ln w="28575">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41" name="Line 28"/>
          <p:cNvSpPr>
            <a:spLocks noChangeShapeType="1"/>
          </p:cNvSpPr>
          <p:nvPr/>
        </p:nvSpPr>
        <p:spPr bwMode="auto">
          <a:xfrm>
            <a:off x="3451225" y="3881250"/>
            <a:ext cx="142875" cy="144462"/>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 name="Line 29"/>
          <p:cNvSpPr>
            <a:spLocks noChangeShapeType="1"/>
          </p:cNvSpPr>
          <p:nvPr/>
        </p:nvSpPr>
        <p:spPr bwMode="auto">
          <a:xfrm flipH="1">
            <a:off x="3451225" y="3881250"/>
            <a:ext cx="142875" cy="144462"/>
          </a:xfrm>
          <a:prstGeom prst="line">
            <a:avLst/>
          </a:prstGeom>
          <a:noFill/>
          <a:ln w="28575">
            <a:solidFill>
              <a:srgbClr val="0070C0"/>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43" name="Object 7"/>
          <p:cNvGraphicFramePr>
            <a:graphicFrameLocks noChangeAspect="1"/>
          </p:cNvGraphicFramePr>
          <p:nvPr>
            <p:extLst>
              <p:ext uri="{D42A27DB-BD31-4B8C-83A1-F6EECF244321}">
                <p14:modId xmlns:p14="http://schemas.microsoft.com/office/powerpoint/2010/main" val="2945857542"/>
              </p:ext>
            </p:extLst>
          </p:nvPr>
        </p:nvGraphicFramePr>
        <p:xfrm>
          <a:off x="3595688" y="2584262"/>
          <a:ext cx="284162" cy="236538"/>
        </p:xfrm>
        <a:graphic>
          <a:graphicData uri="http://schemas.openxmlformats.org/presentationml/2006/ole">
            <mc:AlternateContent xmlns:mc="http://schemas.openxmlformats.org/markup-compatibility/2006">
              <mc:Choice xmlns:v="urn:schemas-microsoft-com:vml" Requires="v">
                <p:oleObj spid="_x0000_s27750" name="公式" r:id="rId11" imgW="228600" imgH="190500" progId="Equation.3">
                  <p:embed/>
                </p:oleObj>
              </mc:Choice>
              <mc:Fallback>
                <p:oleObj name="公式" r:id="rId11" imgW="228600" imgH="190500" progId="Equation.3">
                  <p:embed/>
                  <p:pic>
                    <p:nvPicPr>
                      <p:cNvPr id="67"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95688" y="2584262"/>
                        <a:ext cx="284162" cy="2365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8"/>
          <p:cNvGraphicFramePr>
            <a:graphicFrameLocks noChangeAspect="1"/>
          </p:cNvGraphicFramePr>
          <p:nvPr>
            <p:extLst>
              <p:ext uri="{D42A27DB-BD31-4B8C-83A1-F6EECF244321}">
                <p14:modId xmlns:p14="http://schemas.microsoft.com/office/powerpoint/2010/main" val="675738166"/>
              </p:ext>
            </p:extLst>
          </p:nvPr>
        </p:nvGraphicFramePr>
        <p:xfrm>
          <a:off x="4530725" y="4025712"/>
          <a:ext cx="188913" cy="174625"/>
        </p:xfrm>
        <a:graphic>
          <a:graphicData uri="http://schemas.openxmlformats.org/presentationml/2006/ole">
            <mc:AlternateContent xmlns:mc="http://schemas.openxmlformats.org/markup-compatibility/2006">
              <mc:Choice xmlns:v="urn:schemas-microsoft-com:vml" Requires="v">
                <p:oleObj spid="_x0000_s27751" name="公式" r:id="rId12" imgW="152334" imgH="139639" progId="Equation.3">
                  <p:embed/>
                </p:oleObj>
              </mc:Choice>
              <mc:Fallback>
                <p:oleObj name="公式" r:id="rId12" imgW="152334" imgH="139639" progId="Equation.3">
                  <p:embed/>
                  <p:pic>
                    <p:nvPicPr>
                      <p:cNvPr id="68"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30725" y="4025712"/>
                        <a:ext cx="188913" cy="174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5" name="TextBox 68"/>
          <p:cNvSpPr txBox="1">
            <a:spLocks noChangeArrowheads="1"/>
          </p:cNvSpPr>
          <p:nvPr/>
        </p:nvSpPr>
        <p:spPr bwMode="auto">
          <a:xfrm>
            <a:off x="3522663" y="3952687"/>
            <a:ext cx="647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K=0</a:t>
            </a:r>
            <a:endParaRPr lang="zh-CN" altLang="en-US" sz="1600"/>
          </a:p>
        </p:txBody>
      </p:sp>
      <p:sp>
        <p:nvSpPr>
          <p:cNvPr id="46" name="TextBox 69"/>
          <p:cNvSpPr txBox="1">
            <a:spLocks noChangeArrowheads="1"/>
          </p:cNvSpPr>
          <p:nvPr/>
        </p:nvSpPr>
        <p:spPr bwMode="auto">
          <a:xfrm>
            <a:off x="3522663" y="2944625"/>
            <a:ext cx="7921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K → ∞</a:t>
            </a:r>
            <a:endParaRPr lang="zh-CN" altLang="en-US" sz="1600"/>
          </a:p>
        </p:txBody>
      </p:sp>
      <p:sp>
        <p:nvSpPr>
          <p:cNvPr id="47" name="TextBox 70"/>
          <p:cNvSpPr txBox="1">
            <a:spLocks noChangeArrowheads="1"/>
          </p:cNvSpPr>
          <p:nvPr/>
        </p:nvSpPr>
        <p:spPr bwMode="auto">
          <a:xfrm>
            <a:off x="3522663" y="4600387"/>
            <a:ext cx="7921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K → ∞</a:t>
            </a:r>
            <a:endParaRPr lang="zh-CN" altLang="en-US" sz="1600"/>
          </a:p>
        </p:txBody>
      </p:sp>
      <p:graphicFrame>
        <p:nvGraphicFramePr>
          <p:cNvPr id="48" name="Object 49"/>
          <p:cNvGraphicFramePr>
            <a:graphicFrameLocks noChangeAspect="1"/>
          </p:cNvGraphicFramePr>
          <p:nvPr>
            <p:extLst>
              <p:ext uri="{D42A27DB-BD31-4B8C-83A1-F6EECF244321}">
                <p14:modId xmlns:p14="http://schemas.microsoft.com/office/powerpoint/2010/main" val="2443884945"/>
              </p:ext>
            </p:extLst>
          </p:nvPr>
        </p:nvGraphicFramePr>
        <p:xfrm>
          <a:off x="8562975" y="4528950"/>
          <a:ext cx="1466850" cy="600075"/>
        </p:xfrm>
        <a:graphic>
          <a:graphicData uri="http://schemas.openxmlformats.org/presentationml/2006/ole">
            <mc:AlternateContent xmlns:mc="http://schemas.openxmlformats.org/markup-compatibility/2006">
              <mc:Choice xmlns:v="urn:schemas-microsoft-com:vml" Requires="v">
                <p:oleObj spid="_x0000_s27752" name="公式" r:id="rId13" imgW="965200" imgH="393700" progId="Equations">
                  <p:embed/>
                </p:oleObj>
              </mc:Choice>
              <mc:Fallback>
                <p:oleObj name="公式" r:id="rId13" imgW="965200" imgH="393700" progId="Equations">
                  <p:embed/>
                  <p:pic>
                    <p:nvPicPr>
                      <p:cNvPr id="26632" name="Object 4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62975" y="4528950"/>
                        <a:ext cx="1466850" cy="600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9" name="Object 10"/>
          <p:cNvGraphicFramePr>
            <a:graphicFrameLocks noChangeAspect="1"/>
          </p:cNvGraphicFramePr>
          <p:nvPr>
            <p:extLst>
              <p:ext uri="{D42A27DB-BD31-4B8C-83A1-F6EECF244321}">
                <p14:modId xmlns:p14="http://schemas.microsoft.com/office/powerpoint/2010/main" val="2820501965"/>
              </p:ext>
            </p:extLst>
          </p:nvPr>
        </p:nvGraphicFramePr>
        <p:xfrm>
          <a:off x="2227263" y="4528950"/>
          <a:ext cx="1041400" cy="600075"/>
        </p:xfrm>
        <a:graphic>
          <a:graphicData uri="http://schemas.openxmlformats.org/presentationml/2006/ole">
            <mc:AlternateContent xmlns:mc="http://schemas.openxmlformats.org/markup-compatibility/2006">
              <mc:Choice xmlns:v="urn:schemas-microsoft-com:vml" Requires="v">
                <p:oleObj spid="_x0000_s27753" name="公式" r:id="rId14" imgW="685800" imgH="393700" progId="Equations">
                  <p:embed/>
                </p:oleObj>
              </mc:Choice>
              <mc:Fallback>
                <p:oleObj name="公式" r:id="rId14" imgW="685800" imgH="393700" progId="Equations">
                  <p:embed/>
                  <p:pic>
                    <p:nvPicPr>
                      <p:cNvPr id="74" name="Object 10"/>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227263" y="4528950"/>
                        <a:ext cx="1041400" cy="600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0" name="Text Box 19"/>
          <p:cNvSpPr txBox="1">
            <a:spLocks noChangeArrowheads="1"/>
          </p:cNvSpPr>
          <p:nvPr/>
        </p:nvSpPr>
        <p:spPr bwMode="auto">
          <a:xfrm>
            <a:off x="515938" y="5624513"/>
            <a:ext cx="11160125"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20700" eaLnBrk="1" hangingPunct="1">
              <a:lnSpc>
                <a:spcPct val="130000"/>
              </a:lnSpc>
              <a:spcBef>
                <a:spcPct val="50000"/>
              </a:spcBef>
            </a:pPr>
            <a:r>
              <a:rPr lang="zh-CN" altLang="en-US" sz="2000" dirty="0" smtClean="0">
                <a:latin typeface="+mn-ea"/>
                <a:ea typeface="+mn-ea"/>
              </a:rPr>
              <a:t>比较 </a:t>
            </a:r>
            <a:r>
              <a:rPr lang="en-US" altLang="zh-CN" sz="2000" b="1" dirty="0" smtClean="0">
                <a:latin typeface="+mj-ea"/>
                <a:ea typeface="+mj-ea"/>
              </a:rPr>
              <a:t>G</a:t>
            </a:r>
            <a:r>
              <a:rPr lang="en-US" altLang="zh-CN" sz="2000" b="1" baseline="-25000" dirty="0" smtClean="0">
                <a:latin typeface="+mj-ea"/>
                <a:ea typeface="+mj-ea"/>
              </a:rPr>
              <a:t>1</a:t>
            </a:r>
            <a:r>
              <a:rPr lang="en-US" altLang="zh-CN" sz="2000" b="1" dirty="0" smtClean="0">
                <a:latin typeface="+mj-ea"/>
                <a:ea typeface="+mj-ea"/>
              </a:rPr>
              <a:t>(s) </a:t>
            </a:r>
            <a:r>
              <a:rPr lang="zh-CN" altLang="en-US" sz="2000" dirty="0" smtClean="0">
                <a:latin typeface="+mn-ea"/>
                <a:ea typeface="+mn-ea"/>
              </a:rPr>
              <a:t>和 </a:t>
            </a:r>
            <a:r>
              <a:rPr lang="en-US" altLang="zh-CN" sz="2000" b="1" dirty="0" smtClean="0">
                <a:latin typeface="+mj-ea"/>
                <a:ea typeface="+mj-ea"/>
              </a:rPr>
              <a:t>G</a:t>
            </a:r>
            <a:r>
              <a:rPr lang="en-US" altLang="zh-CN" sz="2000" b="1" baseline="-25000" dirty="0" smtClean="0">
                <a:latin typeface="+mj-ea"/>
                <a:ea typeface="+mj-ea"/>
              </a:rPr>
              <a:t>2</a:t>
            </a:r>
            <a:r>
              <a:rPr lang="en-US" altLang="zh-CN" sz="2000" b="1" dirty="0" smtClean="0">
                <a:latin typeface="+mj-ea"/>
                <a:ea typeface="+mj-ea"/>
              </a:rPr>
              <a:t>(s) </a:t>
            </a:r>
            <a:r>
              <a:rPr lang="zh-CN" altLang="en-US" sz="2000" dirty="0" smtClean="0">
                <a:latin typeface="+mn-ea"/>
                <a:ea typeface="+mn-ea"/>
              </a:rPr>
              <a:t>可知</a:t>
            </a:r>
            <a:r>
              <a:rPr lang="zh-CN" altLang="en-US" sz="2000" dirty="0">
                <a:latin typeface="+mn-ea"/>
                <a:ea typeface="+mn-ea"/>
              </a:rPr>
              <a:t>：</a:t>
            </a:r>
            <a:r>
              <a:rPr lang="en-US" altLang="zh-CN" sz="2000" b="1" dirty="0">
                <a:latin typeface="+mj-ea"/>
                <a:ea typeface="+mj-ea"/>
              </a:rPr>
              <a:t>G</a:t>
            </a:r>
            <a:r>
              <a:rPr lang="en-US" altLang="zh-CN" sz="2000" b="1" baseline="-25000" dirty="0">
                <a:latin typeface="+mj-ea"/>
                <a:ea typeface="+mj-ea"/>
              </a:rPr>
              <a:t>2</a:t>
            </a:r>
            <a:r>
              <a:rPr lang="en-US" altLang="zh-CN" sz="2000" b="1" dirty="0">
                <a:latin typeface="+mj-ea"/>
                <a:ea typeface="+mj-ea"/>
              </a:rPr>
              <a:t>(s</a:t>
            </a:r>
            <a:r>
              <a:rPr lang="en-US" altLang="zh-CN" sz="2000" b="1" dirty="0" smtClean="0">
                <a:latin typeface="+mj-ea"/>
                <a:ea typeface="+mj-ea"/>
              </a:rPr>
              <a:t>) </a:t>
            </a:r>
            <a:r>
              <a:rPr lang="zh-CN" altLang="en-US" sz="2000" dirty="0" smtClean="0">
                <a:latin typeface="+mn-ea"/>
                <a:ea typeface="+mn-ea"/>
              </a:rPr>
              <a:t>的</a:t>
            </a:r>
            <a:r>
              <a:rPr lang="zh-CN" altLang="en-US" sz="2000" dirty="0">
                <a:latin typeface="+mn-ea"/>
                <a:ea typeface="+mn-ea"/>
              </a:rPr>
              <a:t>极点是</a:t>
            </a:r>
            <a:r>
              <a:rPr lang="zh-CN" altLang="en-US" sz="2000" dirty="0" smtClean="0">
                <a:latin typeface="+mn-ea"/>
                <a:ea typeface="+mn-ea"/>
              </a:rPr>
              <a:t>以 </a:t>
            </a:r>
            <a:r>
              <a:rPr lang="en-US" altLang="zh-CN" sz="2000" b="1" dirty="0" smtClean="0">
                <a:latin typeface="+mj-ea"/>
                <a:ea typeface="+mj-ea"/>
              </a:rPr>
              <a:t>G</a:t>
            </a:r>
            <a:r>
              <a:rPr lang="en-US" altLang="zh-CN" sz="2000" b="1" baseline="-25000" dirty="0" smtClean="0">
                <a:latin typeface="+mj-ea"/>
                <a:ea typeface="+mj-ea"/>
              </a:rPr>
              <a:t>1</a:t>
            </a:r>
            <a:r>
              <a:rPr lang="en-US" altLang="zh-CN" sz="2000" b="1" dirty="0" smtClean="0">
                <a:latin typeface="+mj-ea"/>
                <a:ea typeface="+mj-ea"/>
              </a:rPr>
              <a:t>(s) </a:t>
            </a:r>
            <a:r>
              <a:rPr lang="zh-CN" altLang="en-US" sz="2000" dirty="0" smtClean="0">
                <a:latin typeface="+mn-ea"/>
                <a:ea typeface="+mn-ea"/>
              </a:rPr>
              <a:t>为</a:t>
            </a:r>
            <a:r>
              <a:rPr lang="zh-CN" altLang="en-US" sz="2000" dirty="0">
                <a:latin typeface="+mn-ea"/>
                <a:ea typeface="+mn-ea"/>
              </a:rPr>
              <a:t>开环传递函数的闭环系统极点，表明</a:t>
            </a:r>
            <a:r>
              <a:rPr lang="en-US" altLang="zh-CN" sz="2000" b="1" dirty="0">
                <a:latin typeface="+mj-ea"/>
                <a:ea typeface="+mj-ea"/>
              </a:rPr>
              <a:t>G</a:t>
            </a:r>
            <a:r>
              <a:rPr lang="en-US" altLang="zh-CN" sz="2000" b="1" baseline="-25000" dirty="0">
                <a:latin typeface="+mj-ea"/>
                <a:ea typeface="+mj-ea"/>
              </a:rPr>
              <a:t>2</a:t>
            </a:r>
            <a:r>
              <a:rPr lang="en-US" altLang="zh-CN" sz="2000" b="1" dirty="0">
                <a:latin typeface="+mj-ea"/>
                <a:ea typeface="+mj-ea"/>
              </a:rPr>
              <a:t>(s</a:t>
            </a:r>
            <a:r>
              <a:rPr lang="en-US" altLang="zh-CN" sz="2000" b="1" dirty="0" smtClean="0">
                <a:latin typeface="+mj-ea"/>
                <a:ea typeface="+mj-ea"/>
              </a:rPr>
              <a:t>) </a:t>
            </a:r>
            <a:r>
              <a:rPr lang="zh-CN" altLang="en-US" sz="2000" dirty="0" smtClean="0">
                <a:latin typeface="+mn-ea"/>
                <a:ea typeface="+mn-ea"/>
              </a:rPr>
              <a:t>对应</a:t>
            </a:r>
            <a:r>
              <a:rPr lang="zh-CN" altLang="en-US" sz="2000" dirty="0">
                <a:latin typeface="+mn-ea"/>
                <a:ea typeface="+mn-ea"/>
              </a:rPr>
              <a:t>的根轨迹起点都</a:t>
            </a:r>
            <a:r>
              <a:rPr lang="zh-CN" altLang="en-US" sz="2000" dirty="0" smtClean="0">
                <a:latin typeface="+mn-ea"/>
                <a:ea typeface="+mn-ea"/>
              </a:rPr>
              <a:t>在 </a:t>
            </a:r>
            <a:r>
              <a:rPr lang="en-US" altLang="zh-CN" sz="2000" b="1" dirty="0" smtClean="0">
                <a:latin typeface="+mj-ea"/>
                <a:ea typeface="+mj-ea"/>
              </a:rPr>
              <a:t>G</a:t>
            </a:r>
            <a:r>
              <a:rPr lang="en-US" altLang="zh-CN" sz="2000" b="1" baseline="-25000" dirty="0" smtClean="0">
                <a:latin typeface="+mj-ea"/>
                <a:ea typeface="+mj-ea"/>
              </a:rPr>
              <a:t>1</a:t>
            </a:r>
            <a:r>
              <a:rPr lang="en-US" altLang="zh-CN" sz="2000" b="1" dirty="0" smtClean="0">
                <a:latin typeface="+mj-ea"/>
                <a:ea typeface="+mj-ea"/>
              </a:rPr>
              <a:t>(s) </a:t>
            </a:r>
            <a:r>
              <a:rPr lang="zh-CN" altLang="en-US" sz="2000" dirty="0" smtClean="0">
                <a:latin typeface="+mn-ea"/>
                <a:ea typeface="+mn-ea"/>
              </a:rPr>
              <a:t>的</a:t>
            </a:r>
            <a:r>
              <a:rPr lang="zh-CN" altLang="en-US" sz="2000" dirty="0">
                <a:latin typeface="+mn-ea"/>
                <a:ea typeface="+mn-ea"/>
              </a:rPr>
              <a:t>根轨迹上。</a:t>
            </a:r>
          </a:p>
        </p:txBody>
      </p:sp>
    </p:spTree>
    <p:extLst>
      <p:ext uri="{BB962C8B-B14F-4D97-AF65-F5344CB8AC3E}">
        <p14:creationId xmlns:p14="http://schemas.microsoft.com/office/powerpoint/2010/main" val="2224965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ox(in)">
                                      <p:cBhvr>
                                        <p:cTn id="7" dur="500"/>
                                        <p:tgtEl>
                                          <p:spTgt spid="37"/>
                                        </p:tgtEl>
                                      </p:cBhvr>
                                    </p:animEffect>
                                  </p:childTnLst>
                                </p:cTn>
                              </p:par>
                              <p:par>
                                <p:cTn id="8" presetID="4" presetClass="entr" presetSubtype="16" fill="hold"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box(in)">
                                      <p:cBhvr>
                                        <p:cTn id="10" dur="500"/>
                                        <p:tgtEl>
                                          <p:spTgt spid="38"/>
                                        </p:tgtEl>
                                      </p:cBhvr>
                                    </p:animEffect>
                                  </p:childTnLst>
                                </p:cTn>
                              </p:par>
                              <p:par>
                                <p:cTn id="11" presetID="4" presetClass="entr" presetSubtype="16" fill="hold"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box(in)">
                                      <p:cBhvr>
                                        <p:cTn id="13" dur="500"/>
                                        <p:tgtEl>
                                          <p:spTgt spid="39"/>
                                        </p:tgtEl>
                                      </p:cBhvr>
                                    </p:animEffect>
                                  </p:childTnLst>
                                </p:cTn>
                              </p:par>
                              <p:par>
                                <p:cTn id="14" presetID="4" presetClass="entr" presetSubtype="16" fill="hold"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box(in)">
                                      <p:cBhvr>
                                        <p:cTn id="16" dur="500"/>
                                        <p:tgtEl>
                                          <p:spTgt spid="40"/>
                                        </p:tgtEl>
                                      </p:cBhvr>
                                    </p:animEffect>
                                  </p:childTnLst>
                                </p:cTn>
                              </p:par>
                              <p:par>
                                <p:cTn id="17" presetID="4" presetClass="entr" presetSubtype="16"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box(in)">
                                      <p:cBhvr>
                                        <p:cTn id="19" dur="500"/>
                                        <p:tgtEl>
                                          <p:spTgt spid="41"/>
                                        </p:tgtEl>
                                      </p:cBhvr>
                                    </p:animEffect>
                                  </p:childTnLst>
                                </p:cTn>
                              </p:par>
                              <p:par>
                                <p:cTn id="20" presetID="4" presetClass="entr" presetSubtype="16" fill="hold"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box(in)">
                                      <p:cBhvr>
                                        <p:cTn id="22" dur="500"/>
                                        <p:tgtEl>
                                          <p:spTgt spid="42"/>
                                        </p:tgtEl>
                                      </p:cBhvr>
                                    </p:animEffect>
                                  </p:childTnLst>
                                </p:cTn>
                              </p:par>
                              <p:par>
                                <p:cTn id="23" presetID="4" presetClass="entr" presetSubtype="16" fill="hold" nodeType="with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box(in)">
                                      <p:cBhvr>
                                        <p:cTn id="25" dur="500"/>
                                        <p:tgtEl>
                                          <p:spTgt spid="43"/>
                                        </p:tgtEl>
                                      </p:cBhvr>
                                    </p:animEffect>
                                  </p:childTnLst>
                                </p:cTn>
                              </p:par>
                              <p:par>
                                <p:cTn id="26" presetID="4" presetClass="entr" presetSubtype="16" fill="hold" nodeType="with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box(in)">
                                      <p:cBhvr>
                                        <p:cTn id="28" dur="500"/>
                                        <p:tgtEl>
                                          <p:spTgt spid="44"/>
                                        </p:tgtEl>
                                      </p:cBhvr>
                                    </p:animEffect>
                                  </p:childTnLst>
                                </p:cTn>
                              </p:par>
                              <p:par>
                                <p:cTn id="29" presetID="4" presetClass="entr" presetSubtype="16" fill="hold" grpId="0" nodeType="with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box(in)">
                                      <p:cBhvr>
                                        <p:cTn id="31" dur="500"/>
                                        <p:tgtEl>
                                          <p:spTgt spid="45"/>
                                        </p:tgtEl>
                                      </p:cBhvr>
                                    </p:animEffect>
                                  </p:childTnLst>
                                </p:cTn>
                              </p:par>
                              <p:par>
                                <p:cTn id="32" presetID="4" presetClass="entr" presetSubtype="16" fill="hold" grpId="0" nodeType="with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box(in)">
                                      <p:cBhvr>
                                        <p:cTn id="34" dur="500"/>
                                        <p:tgtEl>
                                          <p:spTgt spid="46"/>
                                        </p:tgtEl>
                                      </p:cBhvr>
                                    </p:animEffect>
                                  </p:childTnLst>
                                </p:cTn>
                              </p:par>
                              <p:par>
                                <p:cTn id="35" presetID="4" presetClass="entr" presetSubtype="16"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box(in)">
                                      <p:cBhvr>
                                        <p:cTn id="37" dur="500"/>
                                        <p:tgtEl>
                                          <p:spTgt spid="47"/>
                                        </p:tgtEl>
                                      </p:cBhvr>
                                    </p:animEffect>
                                  </p:childTnLst>
                                </p:cTn>
                              </p:par>
                              <p:par>
                                <p:cTn id="38" presetID="4" presetClass="entr" presetSubtype="16" fill="hold" nodeType="with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box(in)">
                                      <p:cBhvr>
                                        <p:cTn id="40" dur="500"/>
                                        <p:tgtEl>
                                          <p:spTgt spid="49"/>
                                        </p:tgtEl>
                                      </p:cBhvr>
                                    </p:animEffect>
                                  </p:childTnLst>
                                </p:cTn>
                              </p:par>
                              <p:par>
                                <p:cTn id="41" presetID="4" presetClass="entr" presetSubtype="16" fill="hold" grpId="0" nodeType="with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box(in)">
                                      <p:cBhvr>
                                        <p:cTn id="4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5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圆角矩形 23"/>
          <p:cNvSpPr/>
          <p:nvPr/>
        </p:nvSpPr>
        <p:spPr>
          <a:xfrm>
            <a:off x="1168399" y="5268912"/>
            <a:ext cx="9847261" cy="1171277"/>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4.3 </a:t>
            </a:r>
            <a:r>
              <a:rPr lang="zh-CN" altLang="en-US" dirty="0"/>
              <a:t>零度根轨迹的</a:t>
            </a:r>
            <a:r>
              <a:rPr lang="zh-CN" altLang="en-US" dirty="0" smtClean="0"/>
              <a:t>绘制</a:t>
            </a:r>
            <a:endParaRPr lang="zh-CN" altLang="en-US" dirty="0"/>
          </a:p>
        </p:txBody>
      </p:sp>
      <p:sp>
        <p:nvSpPr>
          <p:cNvPr id="4" name="TextBox 7"/>
          <p:cNvSpPr txBox="1">
            <a:spLocks noChangeArrowheads="1"/>
          </p:cNvSpPr>
          <p:nvPr/>
        </p:nvSpPr>
        <p:spPr bwMode="auto">
          <a:xfrm>
            <a:off x="515939" y="1089025"/>
            <a:ext cx="28495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dirty="0">
                <a:solidFill>
                  <a:srgbClr val="C00000"/>
                </a:solidFill>
                <a:latin typeface="+mj-ea"/>
                <a:ea typeface="+mj-ea"/>
              </a:rPr>
              <a:t>（</a:t>
            </a:r>
            <a:r>
              <a:rPr lang="en-US" altLang="zh-CN" sz="2400" b="1" dirty="0">
                <a:solidFill>
                  <a:srgbClr val="C00000"/>
                </a:solidFill>
                <a:latin typeface="+mj-ea"/>
                <a:ea typeface="+mj-ea"/>
              </a:rPr>
              <a:t>1</a:t>
            </a:r>
            <a:r>
              <a:rPr lang="zh-CN" altLang="en-US" sz="2400" b="1" dirty="0">
                <a:solidFill>
                  <a:srgbClr val="C00000"/>
                </a:solidFill>
                <a:latin typeface="+mj-ea"/>
                <a:ea typeface="+mj-ea"/>
              </a:rPr>
              <a:t>）问题的背景</a:t>
            </a:r>
          </a:p>
        </p:txBody>
      </p:sp>
      <p:graphicFrame>
        <p:nvGraphicFramePr>
          <p:cNvPr id="10" name="图示 9"/>
          <p:cNvGraphicFramePr/>
          <p:nvPr>
            <p:extLst>
              <p:ext uri="{D42A27DB-BD31-4B8C-83A1-F6EECF244321}">
                <p14:modId xmlns:p14="http://schemas.microsoft.com/office/powerpoint/2010/main" val="3151489135"/>
              </p:ext>
            </p:extLst>
          </p:nvPr>
        </p:nvGraphicFramePr>
        <p:xfrm>
          <a:off x="1168399" y="3166679"/>
          <a:ext cx="9847261" cy="182362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6" name="Object 8"/>
          <p:cNvGraphicFramePr>
            <a:graphicFrameLocks noChangeAspect="1"/>
          </p:cNvGraphicFramePr>
          <p:nvPr>
            <p:extLst>
              <p:ext uri="{D42A27DB-BD31-4B8C-83A1-F6EECF244321}">
                <p14:modId xmlns:p14="http://schemas.microsoft.com/office/powerpoint/2010/main" val="2790237636"/>
              </p:ext>
            </p:extLst>
          </p:nvPr>
        </p:nvGraphicFramePr>
        <p:xfrm>
          <a:off x="4197350" y="5243512"/>
          <a:ext cx="1839913" cy="1246188"/>
        </p:xfrm>
        <a:graphic>
          <a:graphicData uri="http://schemas.openxmlformats.org/presentationml/2006/ole">
            <mc:AlternateContent xmlns:mc="http://schemas.openxmlformats.org/markup-compatibility/2006">
              <mc:Choice xmlns:v="urn:schemas-microsoft-com:vml" Requires="v">
                <p:oleObj spid="_x0000_s28687" name="公式" r:id="rId9" imgW="901309" imgH="609336" progId="Equations">
                  <p:embed/>
                </p:oleObj>
              </mc:Choice>
              <mc:Fallback>
                <p:oleObj name="公式" r:id="rId9" imgW="901309" imgH="609336" progId="Equations">
                  <p:embed/>
                  <p:pic>
                    <p:nvPicPr>
                      <p:cNvPr id="27650"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97350" y="5243512"/>
                        <a:ext cx="1839913" cy="1246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TextBox 10"/>
          <p:cNvSpPr txBox="1">
            <a:spLocks noChangeArrowheads="1"/>
          </p:cNvSpPr>
          <p:nvPr/>
        </p:nvSpPr>
        <p:spPr bwMode="auto">
          <a:xfrm>
            <a:off x="1593851" y="5352255"/>
            <a:ext cx="1943100" cy="369888"/>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mn-ea"/>
                <a:ea typeface="+mn-ea"/>
              </a:rPr>
              <a:t>最小相位系统</a:t>
            </a:r>
          </a:p>
        </p:txBody>
      </p:sp>
      <p:sp>
        <p:nvSpPr>
          <p:cNvPr id="8" name="TextBox 11"/>
          <p:cNvSpPr txBox="1">
            <a:spLocks noChangeArrowheads="1"/>
          </p:cNvSpPr>
          <p:nvPr/>
        </p:nvSpPr>
        <p:spPr bwMode="auto">
          <a:xfrm>
            <a:off x="1492251" y="5962649"/>
            <a:ext cx="1943100" cy="369887"/>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mn-ea"/>
                <a:ea typeface="+mn-ea"/>
              </a:rPr>
              <a:t>非最小相位系统 </a:t>
            </a:r>
          </a:p>
        </p:txBody>
      </p:sp>
      <p:sp>
        <p:nvSpPr>
          <p:cNvPr id="9" name="TextBox 12"/>
          <p:cNvSpPr txBox="1">
            <a:spLocks noChangeArrowheads="1"/>
          </p:cNvSpPr>
          <p:nvPr/>
        </p:nvSpPr>
        <p:spPr bwMode="auto">
          <a:xfrm>
            <a:off x="515939" y="1594769"/>
            <a:ext cx="11160124"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08000" eaLnBrk="1" hangingPunct="1">
              <a:lnSpc>
                <a:spcPct val="150000"/>
              </a:lnSpc>
            </a:pPr>
            <a:r>
              <a:rPr lang="zh-CN" altLang="en-US" sz="2000" dirty="0" smtClean="0">
                <a:latin typeface="+mn-ea"/>
                <a:ea typeface="+mn-ea"/>
              </a:rPr>
              <a:t>上述</a:t>
            </a:r>
            <a:r>
              <a:rPr lang="zh-CN" altLang="en-US" sz="2000" dirty="0">
                <a:latin typeface="+mn-ea"/>
                <a:ea typeface="+mn-ea"/>
              </a:rPr>
              <a:t>根轨迹绘制规则是针对负反馈控制系统和根轨迹</a:t>
            </a:r>
            <a:r>
              <a:rPr lang="zh-CN" altLang="en-US" sz="2000" dirty="0" smtClean="0">
                <a:latin typeface="+mn-ea"/>
                <a:ea typeface="+mn-ea"/>
              </a:rPr>
              <a:t>增益 </a:t>
            </a:r>
            <a:r>
              <a:rPr lang="en-US" altLang="zh-CN" sz="2000" b="1" i="1" dirty="0" smtClean="0">
                <a:latin typeface="+mj-ea"/>
                <a:ea typeface="+mj-ea"/>
                <a:cs typeface="Times New Roman" panose="02020603050405020304" pitchFamily="18" charset="0"/>
              </a:rPr>
              <a:t>K</a:t>
            </a:r>
            <a:r>
              <a:rPr lang="en-US" altLang="zh-CN" sz="2000" b="1" baseline="-25000" dirty="0" smtClean="0">
                <a:latin typeface="+mj-ea"/>
                <a:ea typeface="+mj-ea"/>
                <a:cs typeface="Times New Roman" panose="02020603050405020304" pitchFamily="18" charset="0"/>
              </a:rPr>
              <a:t>0</a:t>
            </a:r>
            <a:r>
              <a:rPr lang="en-US" altLang="zh-CN" sz="2000" b="1" dirty="0" smtClean="0">
                <a:latin typeface="+mj-ea"/>
                <a:ea typeface="+mj-ea"/>
                <a:cs typeface="Times New Roman" panose="02020603050405020304" pitchFamily="18" charset="0"/>
              </a:rPr>
              <a:t> </a:t>
            </a:r>
            <a:r>
              <a:rPr lang="en-US" altLang="zh-CN" sz="2000" b="1" dirty="0">
                <a:latin typeface="+mj-ea"/>
                <a:ea typeface="+mj-ea"/>
                <a:cs typeface="Times New Roman" panose="02020603050405020304" pitchFamily="18" charset="0"/>
              </a:rPr>
              <a:t>≥</a:t>
            </a:r>
            <a:r>
              <a:rPr lang="en-US" altLang="zh-CN" sz="2000" b="1" dirty="0" smtClean="0">
                <a:latin typeface="+mj-ea"/>
                <a:ea typeface="+mj-ea"/>
                <a:cs typeface="Times New Roman" panose="02020603050405020304" pitchFamily="18" charset="0"/>
              </a:rPr>
              <a:t>0 </a:t>
            </a:r>
            <a:r>
              <a:rPr lang="zh-CN" altLang="en-US" sz="2000" dirty="0" smtClean="0">
                <a:latin typeface="+mn-ea"/>
                <a:ea typeface="+mn-ea"/>
              </a:rPr>
              <a:t>的</a:t>
            </a:r>
            <a:r>
              <a:rPr lang="zh-CN" altLang="en-US" sz="2000" dirty="0">
                <a:latin typeface="+mn-ea"/>
                <a:ea typeface="+mn-ea"/>
              </a:rPr>
              <a:t>情况，当控制系统是正反馈控制或根轨迹</a:t>
            </a:r>
            <a:r>
              <a:rPr lang="zh-CN" altLang="en-US" sz="2000" dirty="0" smtClean="0">
                <a:latin typeface="+mn-ea"/>
                <a:ea typeface="+mn-ea"/>
              </a:rPr>
              <a:t>增益 </a:t>
            </a:r>
            <a:r>
              <a:rPr lang="en-US" altLang="zh-CN" sz="2000" b="1" i="1" dirty="0" smtClean="0">
                <a:latin typeface="+mj-ea"/>
                <a:ea typeface="+mj-ea"/>
                <a:cs typeface="Times New Roman" panose="02020603050405020304" pitchFamily="18" charset="0"/>
              </a:rPr>
              <a:t>K</a:t>
            </a:r>
            <a:r>
              <a:rPr lang="en-US" altLang="zh-CN" sz="2000" b="1" baseline="-25000" dirty="0" smtClean="0">
                <a:latin typeface="+mj-ea"/>
                <a:ea typeface="+mj-ea"/>
                <a:cs typeface="Times New Roman" panose="02020603050405020304" pitchFamily="18" charset="0"/>
              </a:rPr>
              <a:t>0</a:t>
            </a:r>
            <a:r>
              <a:rPr lang="en-US" altLang="zh-CN" sz="2000" b="1" dirty="0" smtClean="0">
                <a:latin typeface="+mj-ea"/>
                <a:ea typeface="+mj-ea"/>
                <a:cs typeface="Times New Roman" panose="02020603050405020304" pitchFamily="18" charset="0"/>
              </a:rPr>
              <a:t> </a:t>
            </a:r>
            <a:r>
              <a:rPr lang="zh-CN" altLang="en-US" sz="2000" b="1" dirty="0">
                <a:latin typeface="+mj-ea"/>
                <a:ea typeface="+mj-ea"/>
                <a:cs typeface="Times New Roman" panose="02020603050405020304" pitchFamily="18" charset="0"/>
              </a:rPr>
              <a:t>≤ </a:t>
            </a:r>
            <a:r>
              <a:rPr lang="en-US" altLang="zh-CN" sz="2000" b="1" dirty="0" smtClean="0">
                <a:latin typeface="+mj-ea"/>
                <a:ea typeface="+mj-ea"/>
                <a:cs typeface="Times New Roman" panose="02020603050405020304" pitchFamily="18" charset="0"/>
              </a:rPr>
              <a:t>0 </a:t>
            </a:r>
            <a:r>
              <a:rPr lang="zh-CN" altLang="en-US" sz="2000" dirty="0" smtClean="0">
                <a:latin typeface="+mn-ea"/>
                <a:ea typeface="+mn-ea"/>
              </a:rPr>
              <a:t>时</a:t>
            </a:r>
            <a:r>
              <a:rPr lang="zh-CN" altLang="en-US" sz="2000" dirty="0">
                <a:latin typeface="+mn-ea"/>
                <a:ea typeface="+mn-ea"/>
              </a:rPr>
              <a:t>，这些根轨迹绘制规则就不完全适用了。造成这一问题的原因与系统是最小相位系统还是非最小相位系统有关。</a:t>
            </a:r>
          </a:p>
        </p:txBody>
      </p:sp>
      <p:grpSp>
        <p:nvGrpSpPr>
          <p:cNvPr id="63" name="组合 6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90747EF9-12D7-49DC-8547-400984DDD558}"/>
              </a:ext>
            </a:extLst>
          </p:cNvPr>
          <p:cNvGrpSpPr>
            <a:grpSpLocks noChangeAspect="1"/>
          </p:cNvGrpSpPr>
          <p:nvPr/>
        </p:nvGrpSpPr>
        <p:grpSpPr>
          <a:xfrm>
            <a:off x="7748587" y="4991733"/>
            <a:ext cx="1555749" cy="1448456"/>
            <a:chOff x="3686175" y="1433129"/>
            <a:chExt cx="4822826" cy="4490218"/>
          </a:xfrm>
        </p:grpSpPr>
        <p:sp>
          <p:nvSpPr>
            <p:cNvPr id="64" name="îṥľíḑe">
              <a:extLst>
                <a:ext uri="{FF2B5EF4-FFF2-40B4-BE49-F238E27FC236}">
                  <a16:creationId xmlns:a16="http://schemas.microsoft.com/office/drawing/2014/main" id="{E066C31E-5F23-4C8A-B0D2-A31EE33EDCF5}"/>
                </a:ext>
              </a:extLst>
            </p:cNvPr>
            <p:cNvSpPr/>
            <p:nvPr/>
          </p:nvSpPr>
          <p:spPr bwMode="auto">
            <a:xfrm>
              <a:off x="3686175" y="2151262"/>
              <a:ext cx="4822826" cy="893076"/>
            </a:xfrm>
            <a:custGeom>
              <a:avLst/>
              <a:gdLst>
                <a:gd name="T0" fmla="*/ 1375 w 2897"/>
                <a:gd name="T1" fmla="*/ 509 h 537"/>
                <a:gd name="T2" fmla="*/ 1284 w 2897"/>
                <a:gd name="T3" fmla="*/ 418 h 537"/>
                <a:gd name="T4" fmla="*/ 35 w 2897"/>
                <a:gd name="T5" fmla="*/ 61 h 537"/>
                <a:gd name="T6" fmla="*/ 1313 w 2897"/>
                <a:gd name="T7" fmla="*/ 379 h 537"/>
                <a:gd name="T8" fmla="*/ 1303 w 2897"/>
                <a:gd name="T9" fmla="*/ 365 h 537"/>
                <a:gd name="T10" fmla="*/ 1356 w 2897"/>
                <a:gd name="T11" fmla="*/ 474 h 537"/>
                <a:gd name="T12" fmla="*/ 1430 w 2897"/>
                <a:gd name="T13" fmla="*/ 484 h 537"/>
                <a:gd name="T14" fmla="*/ 1503 w 2897"/>
                <a:gd name="T15" fmla="*/ 484 h 537"/>
                <a:gd name="T16" fmla="*/ 1579 w 2897"/>
                <a:gd name="T17" fmla="*/ 430 h 537"/>
                <a:gd name="T18" fmla="*/ 1579 w 2897"/>
                <a:gd name="T19" fmla="*/ 365 h 537"/>
                <a:gd name="T20" fmla="*/ 2846 w 2897"/>
                <a:gd name="T21" fmla="*/ 32 h 537"/>
                <a:gd name="T22" fmla="*/ 1622 w 2897"/>
                <a:gd name="T23" fmla="*/ 404 h 537"/>
                <a:gd name="T24" fmla="*/ 1585 w 2897"/>
                <a:gd name="T25" fmla="*/ 482 h 537"/>
                <a:gd name="T26" fmla="*/ 1448 w 2897"/>
                <a:gd name="T27" fmla="*/ 509 h 537"/>
                <a:gd name="T28" fmla="*/ 1448 w 2897"/>
                <a:gd name="T29" fmla="*/ 537 h 537"/>
                <a:gd name="T30" fmla="*/ 1605 w 2897"/>
                <a:gd name="T31" fmla="*/ 502 h 537"/>
                <a:gd name="T32" fmla="*/ 1626 w 2897"/>
                <a:gd name="T33" fmla="*/ 418 h 537"/>
                <a:gd name="T34" fmla="*/ 2886 w 2897"/>
                <a:gd name="T35" fmla="*/ 83 h 537"/>
                <a:gd name="T36" fmla="*/ 2894 w 2897"/>
                <a:gd name="T37" fmla="*/ 63 h 537"/>
                <a:gd name="T38" fmla="*/ 2849 w 2897"/>
                <a:gd name="T39" fmla="*/ 2 h 537"/>
                <a:gd name="T40" fmla="*/ 1565 w 2897"/>
                <a:gd name="T41" fmla="*/ 365 h 537"/>
                <a:gd name="T42" fmla="*/ 1526 w 2897"/>
                <a:gd name="T43" fmla="*/ 450 h 537"/>
                <a:gd name="T44" fmla="*/ 1466 w 2897"/>
                <a:gd name="T45" fmla="*/ 456 h 537"/>
                <a:gd name="T46" fmla="*/ 1393 w 2897"/>
                <a:gd name="T47" fmla="*/ 456 h 537"/>
                <a:gd name="T48" fmla="*/ 1343 w 2897"/>
                <a:gd name="T49" fmla="*/ 418 h 537"/>
                <a:gd name="T50" fmla="*/ 1321 w 2897"/>
                <a:gd name="T51" fmla="*/ 352 h 537"/>
                <a:gd name="T52" fmla="*/ 31 w 2897"/>
                <a:gd name="T53" fmla="*/ 9 h 537"/>
                <a:gd name="T54" fmla="*/ 1 w 2897"/>
                <a:gd name="T55" fmla="*/ 75 h 537"/>
                <a:gd name="T56" fmla="*/ 1266 w 2897"/>
                <a:gd name="T57" fmla="*/ 431 h 537"/>
                <a:gd name="T58" fmla="*/ 1256 w 2897"/>
                <a:gd name="T59" fmla="*/ 418 h 537"/>
                <a:gd name="T60" fmla="*/ 1375 w 2897"/>
                <a:gd name="T61" fmla="*/ 537 h 537"/>
                <a:gd name="T62" fmla="*/ 1462 w 2897"/>
                <a:gd name="T63" fmla="*/ 523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97" h="537">
                  <a:moveTo>
                    <a:pt x="1448" y="509"/>
                  </a:moveTo>
                  <a:cubicBezTo>
                    <a:pt x="1375" y="509"/>
                    <a:pt x="1375" y="509"/>
                    <a:pt x="1375" y="509"/>
                  </a:cubicBezTo>
                  <a:cubicBezTo>
                    <a:pt x="1350" y="509"/>
                    <a:pt x="1327" y="499"/>
                    <a:pt x="1311" y="482"/>
                  </a:cubicBezTo>
                  <a:cubicBezTo>
                    <a:pt x="1294" y="466"/>
                    <a:pt x="1284" y="443"/>
                    <a:pt x="1284" y="418"/>
                  </a:cubicBezTo>
                  <a:cubicBezTo>
                    <a:pt x="1284" y="411"/>
                    <a:pt x="1280" y="406"/>
                    <a:pt x="1274" y="404"/>
                  </a:cubicBezTo>
                  <a:cubicBezTo>
                    <a:pt x="35" y="61"/>
                    <a:pt x="35" y="61"/>
                    <a:pt x="35" y="61"/>
                  </a:cubicBezTo>
                  <a:cubicBezTo>
                    <a:pt x="50" y="32"/>
                    <a:pt x="50" y="32"/>
                    <a:pt x="50" y="32"/>
                  </a:cubicBezTo>
                  <a:cubicBezTo>
                    <a:pt x="1313" y="379"/>
                    <a:pt x="1313" y="379"/>
                    <a:pt x="1313" y="379"/>
                  </a:cubicBezTo>
                  <a:cubicBezTo>
                    <a:pt x="1317" y="365"/>
                    <a:pt x="1317" y="365"/>
                    <a:pt x="1317" y="365"/>
                  </a:cubicBezTo>
                  <a:cubicBezTo>
                    <a:pt x="1303" y="365"/>
                    <a:pt x="1303" y="365"/>
                    <a:pt x="1303" y="365"/>
                  </a:cubicBezTo>
                  <a:cubicBezTo>
                    <a:pt x="1303" y="397"/>
                    <a:pt x="1312" y="426"/>
                    <a:pt x="1328" y="448"/>
                  </a:cubicBezTo>
                  <a:cubicBezTo>
                    <a:pt x="1336" y="459"/>
                    <a:pt x="1345" y="468"/>
                    <a:pt x="1356" y="474"/>
                  </a:cubicBezTo>
                  <a:cubicBezTo>
                    <a:pt x="1367" y="481"/>
                    <a:pt x="1380" y="484"/>
                    <a:pt x="1393" y="484"/>
                  </a:cubicBezTo>
                  <a:cubicBezTo>
                    <a:pt x="1430" y="484"/>
                    <a:pt x="1430" y="484"/>
                    <a:pt x="1430" y="484"/>
                  </a:cubicBezTo>
                  <a:cubicBezTo>
                    <a:pt x="1466" y="484"/>
                    <a:pt x="1466" y="484"/>
                    <a:pt x="1466" y="484"/>
                  </a:cubicBezTo>
                  <a:cubicBezTo>
                    <a:pt x="1503" y="484"/>
                    <a:pt x="1503" y="484"/>
                    <a:pt x="1503" y="484"/>
                  </a:cubicBezTo>
                  <a:cubicBezTo>
                    <a:pt x="1517" y="484"/>
                    <a:pt x="1529" y="481"/>
                    <a:pt x="1540" y="474"/>
                  </a:cubicBezTo>
                  <a:cubicBezTo>
                    <a:pt x="1557" y="464"/>
                    <a:pt x="1570" y="449"/>
                    <a:pt x="1579" y="430"/>
                  </a:cubicBezTo>
                  <a:cubicBezTo>
                    <a:pt x="1588" y="411"/>
                    <a:pt x="1593" y="389"/>
                    <a:pt x="1593" y="365"/>
                  </a:cubicBezTo>
                  <a:cubicBezTo>
                    <a:pt x="1579" y="365"/>
                    <a:pt x="1579" y="365"/>
                    <a:pt x="1579" y="365"/>
                  </a:cubicBezTo>
                  <a:cubicBezTo>
                    <a:pt x="1583" y="379"/>
                    <a:pt x="1583" y="379"/>
                    <a:pt x="1583" y="379"/>
                  </a:cubicBezTo>
                  <a:cubicBezTo>
                    <a:pt x="2846" y="32"/>
                    <a:pt x="2846" y="32"/>
                    <a:pt x="2846" y="32"/>
                  </a:cubicBezTo>
                  <a:cubicBezTo>
                    <a:pt x="2861" y="61"/>
                    <a:pt x="2861" y="61"/>
                    <a:pt x="2861" y="61"/>
                  </a:cubicBezTo>
                  <a:cubicBezTo>
                    <a:pt x="1622" y="404"/>
                    <a:pt x="1622" y="404"/>
                    <a:pt x="1622" y="404"/>
                  </a:cubicBezTo>
                  <a:cubicBezTo>
                    <a:pt x="1616" y="406"/>
                    <a:pt x="1612" y="411"/>
                    <a:pt x="1612" y="418"/>
                  </a:cubicBezTo>
                  <a:cubicBezTo>
                    <a:pt x="1612" y="443"/>
                    <a:pt x="1602" y="466"/>
                    <a:pt x="1585" y="482"/>
                  </a:cubicBezTo>
                  <a:cubicBezTo>
                    <a:pt x="1569" y="499"/>
                    <a:pt x="1546" y="509"/>
                    <a:pt x="1521" y="509"/>
                  </a:cubicBezTo>
                  <a:cubicBezTo>
                    <a:pt x="1448" y="509"/>
                    <a:pt x="1448" y="509"/>
                    <a:pt x="1448" y="509"/>
                  </a:cubicBezTo>
                  <a:cubicBezTo>
                    <a:pt x="1440" y="509"/>
                    <a:pt x="1434" y="515"/>
                    <a:pt x="1434" y="523"/>
                  </a:cubicBezTo>
                  <a:cubicBezTo>
                    <a:pt x="1434" y="531"/>
                    <a:pt x="1440" y="537"/>
                    <a:pt x="1448" y="537"/>
                  </a:cubicBezTo>
                  <a:cubicBezTo>
                    <a:pt x="1521" y="537"/>
                    <a:pt x="1521" y="537"/>
                    <a:pt x="1521" y="537"/>
                  </a:cubicBezTo>
                  <a:cubicBezTo>
                    <a:pt x="1554" y="537"/>
                    <a:pt x="1584" y="523"/>
                    <a:pt x="1605" y="502"/>
                  </a:cubicBezTo>
                  <a:cubicBezTo>
                    <a:pt x="1627" y="480"/>
                    <a:pt x="1640" y="451"/>
                    <a:pt x="1640" y="418"/>
                  </a:cubicBezTo>
                  <a:cubicBezTo>
                    <a:pt x="1626" y="418"/>
                    <a:pt x="1626" y="418"/>
                    <a:pt x="1626" y="418"/>
                  </a:cubicBezTo>
                  <a:cubicBezTo>
                    <a:pt x="1630" y="431"/>
                    <a:pt x="1630" y="431"/>
                    <a:pt x="1630" y="431"/>
                  </a:cubicBezTo>
                  <a:cubicBezTo>
                    <a:pt x="2886" y="83"/>
                    <a:pt x="2886" y="83"/>
                    <a:pt x="2886" y="83"/>
                  </a:cubicBezTo>
                  <a:cubicBezTo>
                    <a:pt x="2890" y="82"/>
                    <a:pt x="2893" y="79"/>
                    <a:pt x="2895" y="75"/>
                  </a:cubicBezTo>
                  <a:cubicBezTo>
                    <a:pt x="2897" y="71"/>
                    <a:pt x="2896" y="67"/>
                    <a:pt x="2894" y="63"/>
                  </a:cubicBezTo>
                  <a:cubicBezTo>
                    <a:pt x="2866" y="9"/>
                    <a:pt x="2866" y="9"/>
                    <a:pt x="2866" y="9"/>
                  </a:cubicBezTo>
                  <a:cubicBezTo>
                    <a:pt x="2862" y="3"/>
                    <a:pt x="2856" y="0"/>
                    <a:pt x="2849" y="2"/>
                  </a:cubicBezTo>
                  <a:cubicBezTo>
                    <a:pt x="1576" y="352"/>
                    <a:pt x="1576" y="352"/>
                    <a:pt x="1576" y="352"/>
                  </a:cubicBezTo>
                  <a:cubicBezTo>
                    <a:pt x="1570" y="353"/>
                    <a:pt x="1565" y="359"/>
                    <a:pt x="1565" y="365"/>
                  </a:cubicBezTo>
                  <a:cubicBezTo>
                    <a:pt x="1565" y="392"/>
                    <a:pt x="1558" y="415"/>
                    <a:pt x="1546" y="431"/>
                  </a:cubicBezTo>
                  <a:cubicBezTo>
                    <a:pt x="1540" y="439"/>
                    <a:pt x="1533" y="446"/>
                    <a:pt x="1526" y="450"/>
                  </a:cubicBezTo>
                  <a:cubicBezTo>
                    <a:pt x="1519" y="454"/>
                    <a:pt x="1511" y="456"/>
                    <a:pt x="1503" y="456"/>
                  </a:cubicBezTo>
                  <a:cubicBezTo>
                    <a:pt x="1466" y="456"/>
                    <a:pt x="1466" y="456"/>
                    <a:pt x="1466" y="456"/>
                  </a:cubicBezTo>
                  <a:cubicBezTo>
                    <a:pt x="1430" y="456"/>
                    <a:pt x="1430" y="456"/>
                    <a:pt x="1430" y="456"/>
                  </a:cubicBezTo>
                  <a:cubicBezTo>
                    <a:pt x="1393" y="456"/>
                    <a:pt x="1393" y="456"/>
                    <a:pt x="1393" y="456"/>
                  </a:cubicBezTo>
                  <a:cubicBezTo>
                    <a:pt x="1385" y="456"/>
                    <a:pt x="1378" y="454"/>
                    <a:pt x="1370" y="450"/>
                  </a:cubicBezTo>
                  <a:cubicBezTo>
                    <a:pt x="1360" y="444"/>
                    <a:pt x="1350" y="433"/>
                    <a:pt x="1343" y="418"/>
                  </a:cubicBezTo>
                  <a:cubicBezTo>
                    <a:pt x="1335" y="403"/>
                    <a:pt x="1331" y="385"/>
                    <a:pt x="1331" y="365"/>
                  </a:cubicBezTo>
                  <a:cubicBezTo>
                    <a:pt x="1331" y="359"/>
                    <a:pt x="1327" y="353"/>
                    <a:pt x="1321" y="352"/>
                  </a:cubicBezTo>
                  <a:cubicBezTo>
                    <a:pt x="47" y="2"/>
                    <a:pt x="47" y="2"/>
                    <a:pt x="47" y="2"/>
                  </a:cubicBezTo>
                  <a:cubicBezTo>
                    <a:pt x="40" y="0"/>
                    <a:pt x="34" y="3"/>
                    <a:pt x="31" y="9"/>
                  </a:cubicBezTo>
                  <a:cubicBezTo>
                    <a:pt x="2" y="63"/>
                    <a:pt x="2" y="63"/>
                    <a:pt x="2" y="63"/>
                  </a:cubicBezTo>
                  <a:cubicBezTo>
                    <a:pt x="0" y="67"/>
                    <a:pt x="0" y="71"/>
                    <a:pt x="1" y="75"/>
                  </a:cubicBezTo>
                  <a:cubicBezTo>
                    <a:pt x="3" y="79"/>
                    <a:pt x="6" y="82"/>
                    <a:pt x="11" y="83"/>
                  </a:cubicBezTo>
                  <a:cubicBezTo>
                    <a:pt x="1266" y="431"/>
                    <a:pt x="1266" y="431"/>
                    <a:pt x="1266" y="431"/>
                  </a:cubicBezTo>
                  <a:cubicBezTo>
                    <a:pt x="1270" y="418"/>
                    <a:pt x="1270" y="418"/>
                    <a:pt x="1270" y="418"/>
                  </a:cubicBezTo>
                  <a:cubicBezTo>
                    <a:pt x="1256" y="418"/>
                    <a:pt x="1256" y="418"/>
                    <a:pt x="1256" y="418"/>
                  </a:cubicBezTo>
                  <a:cubicBezTo>
                    <a:pt x="1256" y="451"/>
                    <a:pt x="1269" y="480"/>
                    <a:pt x="1291" y="502"/>
                  </a:cubicBezTo>
                  <a:cubicBezTo>
                    <a:pt x="1312" y="523"/>
                    <a:pt x="1342" y="537"/>
                    <a:pt x="1375" y="537"/>
                  </a:cubicBezTo>
                  <a:cubicBezTo>
                    <a:pt x="1448" y="537"/>
                    <a:pt x="1448" y="537"/>
                    <a:pt x="1448" y="537"/>
                  </a:cubicBezTo>
                  <a:cubicBezTo>
                    <a:pt x="1456" y="537"/>
                    <a:pt x="1462" y="531"/>
                    <a:pt x="1462" y="523"/>
                  </a:cubicBezTo>
                  <a:cubicBezTo>
                    <a:pt x="1462" y="515"/>
                    <a:pt x="1456" y="509"/>
                    <a:pt x="1448" y="509"/>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ïṣľîḋè">
              <a:extLst>
                <a:ext uri="{FF2B5EF4-FFF2-40B4-BE49-F238E27FC236}">
                  <a16:creationId xmlns:a16="http://schemas.microsoft.com/office/drawing/2014/main" id="{85C0FC88-F267-4A1F-81DE-9D69E64C201E}"/>
                </a:ext>
              </a:extLst>
            </p:cNvPr>
            <p:cNvSpPr/>
            <p:nvPr/>
          </p:nvSpPr>
          <p:spPr bwMode="auto">
            <a:xfrm>
              <a:off x="3708853" y="2290568"/>
              <a:ext cx="4775310" cy="3609020"/>
            </a:xfrm>
            <a:custGeom>
              <a:avLst/>
              <a:gdLst>
                <a:gd name="T0" fmla="*/ 2868 w 2868"/>
                <a:gd name="T1" fmla="*/ 0 h 2168"/>
                <a:gd name="T2" fmla="*/ 1626 w 2868"/>
                <a:gd name="T3" fmla="*/ 345 h 2168"/>
                <a:gd name="T4" fmla="*/ 1591 w 2868"/>
                <a:gd name="T5" fmla="*/ 418 h 2168"/>
                <a:gd name="T6" fmla="*/ 1507 w 2868"/>
                <a:gd name="T7" fmla="*/ 453 h 2168"/>
                <a:gd name="T8" fmla="*/ 1507 w 2868"/>
                <a:gd name="T9" fmla="*/ 453 h 2168"/>
                <a:gd name="T10" fmla="*/ 1434 w 2868"/>
                <a:gd name="T11" fmla="*/ 453 h 2168"/>
                <a:gd name="T12" fmla="*/ 1434 w 2868"/>
                <a:gd name="T13" fmla="*/ 453 h 2168"/>
                <a:gd name="T14" fmla="*/ 1361 w 2868"/>
                <a:gd name="T15" fmla="*/ 453 h 2168"/>
                <a:gd name="T16" fmla="*/ 1361 w 2868"/>
                <a:gd name="T17" fmla="*/ 453 h 2168"/>
                <a:gd name="T18" fmla="*/ 1277 w 2868"/>
                <a:gd name="T19" fmla="*/ 418 h 2168"/>
                <a:gd name="T20" fmla="*/ 1243 w 2868"/>
                <a:gd name="T21" fmla="*/ 345 h 2168"/>
                <a:gd name="T22" fmla="*/ 0 w 2868"/>
                <a:gd name="T23" fmla="*/ 0 h 2168"/>
                <a:gd name="T24" fmla="*/ 0 w 2868"/>
                <a:gd name="T25" fmla="*/ 1705 h 2168"/>
                <a:gd name="T26" fmla="*/ 1256 w 2868"/>
                <a:gd name="T27" fmla="*/ 2063 h 2168"/>
                <a:gd name="T28" fmla="*/ 1361 w 2868"/>
                <a:gd name="T29" fmla="*/ 2168 h 2168"/>
                <a:gd name="T30" fmla="*/ 1434 w 2868"/>
                <a:gd name="T31" fmla="*/ 2168 h 2168"/>
                <a:gd name="T32" fmla="*/ 1507 w 2868"/>
                <a:gd name="T33" fmla="*/ 2168 h 2168"/>
                <a:gd name="T34" fmla="*/ 1612 w 2868"/>
                <a:gd name="T35" fmla="*/ 2063 h 2168"/>
                <a:gd name="T36" fmla="*/ 2868 w 2868"/>
                <a:gd name="T37" fmla="*/ 1705 h 2168"/>
                <a:gd name="T38" fmla="*/ 2868 w 2868"/>
                <a:gd name="T39" fmla="*/ 0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68" h="2168">
                  <a:moveTo>
                    <a:pt x="2868" y="0"/>
                  </a:moveTo>
                  <a:cubicBezTo>
                    <a:pt x="1626" y="345"/>
                    <a:pt x="1626" y="345"/>
                    <a:pt x="1626" y="345"/>
                  </a:cubicBezTo>
                  <a:cubicBezTo>
                    <a:pt x="1623" y="373"/>
                    <a:pt x="1610" y="399"/>
                    <a:pt x="1591" y="418"/>
                  </a:cubicBezTo>
                  <a:cubicBezTo>
                    <a:pt x="1570" y="439"/>
                    <a:pt x="1540" y="453"/>
                    <a:pt x="1507" y="453"/>
                  </a:cubicBezTo>
                  <a:cubicBezTo>
                    <a:pt x="1507" y="453"/>
                    <a:pt x="1507" y="453"/>
                    <a:pt x="1507" y="453"/>
                  </a:cubicBezTo>
                  <a:cubicBezTo>
                    <a:pt x="1434" y="453"/>
                    <a:pt x="1434" y="453"/>
                    <a:pt x="1434" y="453"/>
                  </a:cubicBezTo>
                  <a:cubicBezTo>
                    <a:pt x="1434" y="453"/>
                    <a:pt x="1434" y="453"/>
                    <a:pt x="1434" y="453"/>
                  </a:cubicBezTo>
                  <a:cubicBezTo>
                    <a:pt x="1361" y="453"/>
                    <a:pt x="1361" y="453"/>
                    <a:pt x="1361" y="453"/>
                  </a:cubicBezTo>
                  <a:cubicBezTo>
                    <a:pt x="1361" y="453"/>
                    <a:pt x="1361" y="453"/>
                    <a:pt x="1361" y="453"/>
                  </a:cubicBezTo>
                  <a:cubicBezTo>
                    <a:pt x="1328" y="453"/>
                    <a:pt x="1298" y="439"/>
                    <a:pt x="1277" y="418"/>
                  </a:cubicBezTo>
                  <a:cubicBezTo>
                    <a:pt x="1258" y="399"/>
                    <a:pt x="1245" y="373"/>
                    <a:pt x="1243" y="345"/>
                  </a:cubicBezTo>
                  <a:cubicBezTo>
                    <a:pt x="0" y="0"/>
                    <a:pt x="0" y="0"/>
                    <a:pt x="0" y="0"/>
                  </a:cubicBezTo>
                  <a:cubicBezTo>
                    <a:pt x="0" y="1705"/>
                    <a:pt x="0" y="1705"/>
                    <a:pt x="0" y="1705"/>
                  </a:cubicBezTo>
                  <a:cubicBezTo>
                    <a:pt x="1256" y="2063"/>
                    <a:pt x="1256" y="2063"/>
                    <a:pt x="1256" y="2063"/>
                  </a:cubicBezTo>
                  <a:cubicBezTo>
                    <a:pt x="1256" y="2121"/>
                    <a:pt x="1303" y="2168"/>
                    <a:pt x="1361" y="2168"/>
                  </a:cubicBezTo>
                  <a:cubicBezTo>
                    <a:pt x="1434" y="2168"/>
                    <a:pt x="1434" y="2168"/>
                    <a:pt x="1434" y="2168"/>
                  </a:cubicBezTo>
                  <a:cubicBezTo>
                    <a:pt x="1507" y="2168"/>
                    <a:pt x="1507" y="2168"/>
                    <a:pt x="1507" y="2168"/>
                  </a:cubicBezTo>
                  <a:cubicBezTo>
                    <a:pt x="1565" y="2168"/>
                    <a:pt x="1612" y="2121"/>
                    <a:pt x="1612" y="2063"/>
                  </a:cubicBezTo>
                  <a:cubicBezTo>
                    <a:pt x="2868" y="1705"/>
                    <a:pt x="2868" y="1705"/>
                    <a:pt x="2868" y="1705"/>
                  </a:cubicBezTo>
                  <a:cubicBezTo>
                    <a:pt x="2868" y="0"/>
                    <a:pt x="2868" y="0"/>
                    <a:pt x="286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i$ḻiḋé">
              <a:extLst>
                <a:ext uri="{FF2B5EF4-FFF2-40B4-BE49-F238E27FC236}">
                  <a16:creationId xmlns:a16="http://schemas.microsoft.com/office/drawing/2014/main" id="{9AF7D5EA-B808-4929-99C6-64B31853108E}"/>
                </a:ext>
              </a:extLst>
            </p:cNvPr>
            <p:cNvSpPr/>
            <p:nvPr/>
          </p:nvSpPr>
          <p:spPr bwMode="auto">
            <a:xfrm>
              <a:off x="3708853" y="2265731"/>
              <a:ext cx="4775310" cy="778607"/>
            </a:xfrm>
            <a:custGeom>
              <a:avLst/>
              <a:gdLst>
                <a:gd name="T0" fmla="*/ 2868 w 2868"/>
                <a:gd name="T1" fmla="*/ 0 h 468"/>
                <a:gd name="T2" fmla="*/ 1612 w 2868"/>
                <a:gd name="T3" fmla="*/ 349 h 468"/>
                <a:gd name="T4" fmla="*/ 1507 w 2868"/>
                <a:gd name="T5" fmla="*/ 454 h 468"/>
                <a:gd name="T6" fmla="*/ 1434 w 2868"/>
                <a:gd name="T7" fmla="*/ 454 h 468"/>
                <a:gd name="T8" fmla="*/ 1361 w 2868"/>
                <a:gd name="T9" fmla="*/ 454 h 468"/>
                <a:gd name="T10" fmla="*/ 1256 w 2868"/>
                <a:gd name="T11" fmla="*/ 349 h 468"/>
                <a:gd name="T12" fmla="*/ 0 w 2868"/>
                <a:gd name="T13" fmla="*/ 0 h 468"/>
                <a:gd name="T14" fmla="*/ 0 w 2868"/>
                <a:gd name="T15" fmla="*/ 15 h 468"/>
                <a:gd name="T16" fmla="*/ 1243 w 2868"/>
                <a:gd name="T17" fmla="*/ 360 h 468"/>
                <a:gd name="T18" fmla="*/ 1277 w 2868"/>
                <a:gd name="T19" fmla="*/ 433 h 468"/>
                <a:gd name="T20" fmla="*/ 1361 w 2868"/>
                <a:gd name="T21" fmla="*/ 468 h 468"/>
                <a:gd name="T22" fmla="*/ 1361 w 2868"/>
                <a:gd name="T23" fmla="*/ 468 h 468"/>
                <a:gd name="T24" fmla="*/ 1434 w 2868"/>
                <a:gd name="T25" fmla="*/ 468 h 468"/>
                <a:gd name="T26" fmla="*/ 1434 w 2868"/>
                <a:gd name="T27" fmla="*/ 468 h 468"/>
                <a:gd name="T28" fmla="*/ 1507 w 2868"/>
                <a:gd name="T29" fmla="*/ 468 h 468"/>
                <a:gd name="T30" fmla="*/ 1507 w 2868"/>
                <a:gd name="T31" fmla="*/ 468 h 468"/>
                <a:gd name="T32" fmla="*/ 1591 w 2868"/>
                <a:gd name="T33" fmla="*/ 433 h 468"/>
                <a:gd name="T34" fmla="*/ 1626 w 2868"/>
                <a:gd name="T35" fmla="*/ 360 h 468"/>
                <a:gd name="T36" fmla="*/ 2868 w 2868"/>
                <a:gd name="T37" fmla="*/ 15 h 468"/>
                <a:gd name="T38" fmla="*/ 2868 w 2868"/>
                <a:gd name="T39"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68" h="468">
                  <a:moveTo>
                    <a:pt x="2868" y="0"/>
                  </a:moveTo>
                  <a:cubicBezTo>
                    <a:pt x="1612" y="349"/>
                    <a:pt x="1612" y="349"/>
                    <a:pt x="1612" y="349"/>
                  </a:cubicBezTo>
                  <a:cubicBezTo>
                    <a:pt x="1612" y="407"/>
                    <a:pt x="1565" y="454"/>
                    <a:pt x="1507" y="454"/>
                  </a:cubicBezTo>
                  <a:cubicBezTo>
                    <a:pt x="1434" y="454"/>
                    <a:pt x="1434" y="454"/>
                    <a:pt x="1434" y="454"/>
                  </a:cubicBezTo>
                  <a:cubicBezTo>
                    <a:pt x="1361" y="454"/>
                    <a:pt x="1361" y="454"/>
                    <a:pt x="1361" y="454"/>
                  </a:cubicBezTo>
                  <a:cubicBezTo>
                    <a:pt x="1303" y="454"/>
                    <a:pt x="1256" y="407"/>
                    <a:pt x="1256" y="349"/>
                  </a:cubicBezTo>
                  <a:cubicBezTo>
                    <a:pt x="0" y="0"/>
                    <a:pt x="0" y="0"/>
                    <a:pt x="0" y="0"/>
                  </a:cubicBezTo>
                  <a:cubicBezTo>
                    <a:pt x="0" y="15"/>
                    <a:pt x="0" y="15"/>
                    <a:pt x="0" y="15"/>
                  </a:cubicBezTo>
                  <a:cubicBezTo>
                    <a:pt x="1243" y="360"/>
                    <a:pt x="1243" y="360"/>
                    <a:pt x="1243" y="360"/>
                  </a:cubicBezTo>
                  <a:cubicBezTo>
                    <a:pt x="1245" y="388"/>
                    <a:pt x="1258" y="414"/>
                    <a:pt x="1277" y="433"/>
                  </a:cubicBezTo>
                  <a:cubicBezTo>
                    <a:pt x="1298" y="454"/>
                    <a:pt x="1328" y="468"/>
                    <a:pt x="1361" y="468"/>
                  </a:cubicBezTo>
                  <a:cubicBezTo>
                    <a:pt x="1361" y="468"/>
                    <a:pt x="1361" y="468"/>
                    <a:pt x="1361" y="468"/>
                  </a:cubicBezTo>
                  <a:cubicBezTo>
                    <a:pt x="1434" y="468"/>
                    <a:pt x="1434" y="468"/>
                    <a:pt x="1434" y="468"/>
                  </a:cubicBezTo>
                  <a:cubicBezTo>
                    <a:pt x="1434" y="468"/>
                    <a:pt x="1434" y="468"/>
                    <a:pt x="1434" y="468"/>
                  </a:cubicBezTo>
                  <a:cubicBezTo>
                    <a:pt x="1507" y="468"/>
                    <a:pt x="1507" y="468"/>
                    <a:pt x="1507" y="468"/>
                  </a:cubicBezTo>
                  <a:cubicBezTo>
                    <a:pt x="1507" y="468"/>
                    <a:pt x="1507" y="468"/>
                    <a:pt x="1507" y="468"/>
                  </a:cubicBezTo>
                  <a:cubicBezTo>
                    <a:pt x="1540" y="468"/>
                    <a:pt x="1570" y="454"/>
                    <a:pt x="1591" y="433"/>
                  </a:cubicBezTo>
                  <a:cubicBezTo>
                    <a:pt x="1610" y="414"/>
                    <a:pt x="1623" y="388"/>
                    <a:pt x="1626" y="360"/>
                  </a:cubicBezTo>
                  <a:cubicBezTo>
                    <a:pt x="2868" y="15"/>
                    <a:pt x="2868" y="15"/>
                    <a:pt x="2868" y="15"/>
                  </a:cubicBezTo>
                  <a:cubicBezTo>
                    <a:pt x="2868" y="0"/>
                    <a:pt x="2868" y="0"/>
                    <a:pt x="2868" y="0"/>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iṧļîḍe">
              <a:extLst>
                <a:ext uri="{FF2B5EF4-FFF2-40B4-BE49-F238E27FC236}">
                  <a16:creationId xmlns:a16="http://schemas.microsoft.com/office/drawing/2014/main" id="{51271A78-EE6B-477D-9FFA-49CCC95BBA23}"/>
                </a:ext>
              </a:extLst>
            </p:cNvPr>
            <p:cNvSpPr/>
            <p:nvPr/>
          </p:nvSpPr>
          <p:spPr bwMode="auto">
            <a:xfrm>
              <a:off x="3686175" y="2241973"/>
              <a:ext cx="4820666" cy="3681374"/>
            </a:xfrm>
            <a:custGeom>
              <a:avLst/>
              <a:gdLst>
                <a:gd name="T0" fmla="*/ 0 w 2896"/>
                <a:gd name="T1" fmla="*/ 14 h 2211"/>
                <a:gd name="T2" fmla="*/ 0 w 2896"/>
                <a:gd name="T3" fmla="*/ 1734 h 2211"/>
                <a:gd name="T4" fmla="*/ 10 w 2896"/>
                <a:gd name="T5" fmla="*/ 1748 h 2211"/>
                <a:gd name="T6" fmla="*/ 1266 w 2896"/>
                <a:gd name="T7" fmla="*/ 2105 h 2211"/>
                <a:gd name="T8" fmla="*/ 1270 w 2896"/>
                <a:gd name="T9" fmla="*/ 2092 h 2211"/>
                <a:gd name="T10" fmla="*/ 1256 w 2896"/>
                <a:gd name="T11" fmla="*/ 2092 h 2211"/>
                <a:gd name="T12" fmla="*/ 1291 w 2896"/>
                <a:gd name="T13" fmla="*/ 2176 h 2211"/>
                <a:gd name="T14" fmla="*/ 1375 w 2896"/>
                <a:gd name="T15" fmla="*/ 2211 h 2211"/>
                <a:gd name="T16" fmla="*/ 1448 w 2896"/>
                <a:gd name="T17" fmla="*/ 2211 h 2211"/>
                <a:gd name="T18" fmla="*/ 1521 w 2896"/>
                <a:gd name="T19" fmla="*/ 2211 h 2211"/>
                <a:gd name="T20" fmla="*/ 1605 w 2896"/>
                <a:gd name="T21" fmla="*/ 2176 h 2211"/>
                <a:gd name="T22" fmla="*/ 1640 w 2896"/>
                <a:gd name="T23" fmla="*/ 2092 h 2211"/>
                <a:gd name="T24" fmla="*/ 1626 w 2896"/>
                <a:gd name="T25" fmla="*/ 2092 h 2211"/>
                <a:gd name="T26" fmla="*/ 1630 w 2896"/>
                <a:gd name="T27" fmla="*/ 2105 h 2211"/>
                <a:gd name="T28" fmla="*/ 2886 w 2896"/>
                <a:gd name="T29" fmla="*/ 1748 h 2211"/>
                <a:gd name="T30" fmla="*/ 2896 w 2896"/>
                <a:gd name="T31" fmla="*/ 1734 h 2211"/>
                <a:gd name="T32" fmla="*/ 2896 w 2896"/>
                <a:gd name="T33" fmla="*/ 14 h 2211"/>
                <a:gd name="T34" fmla="*/ 2882 w 2896"/>
                <a:gd name="T35" fmla="*/ 0 h 2211"/>
                <a:gd name="T36" fmla="*/ 2868 w 2896"/>
                <a:gd name="T37" fmla="*/ 14 h 2211"/>
                <a:gd name="T38" fmla="*/ 2868 w 2896"/>
                <a:gd name="T39" fmla="*/ 1724 h 2211"/>
                <a:gd name="T40" fmla="*/ 1622 w 2896"/>
                <a:gd name="T41" fmla="*/ 2078 h 2211"/>
                <a:gd name="T42" fmla="*/ 1612 w 2896"/>
                <a:gd name="T43" fmla="*/ 2092 h 2211"/>
                <a:gd name="T44" fmla="*/ 1585 w 2896"/>
                <a:gd name="T45" fmla="*/ 2156 h 2211"/>
                <a:gd name="T46" fmla="*/ 1521 w 2896"/>
                <a:gd name="T47" fmla="*/ 2183 h 2211"/>
                <a:gd name="T48" fmla="*/ 1448 w 2896"/>
                <a:gd name="T49" fmla="*/ 2183 h 2211"/>
                <a:gd name="T50" fmla="*/ 1375 w 2896"/>
                <a:gd name="T51" fmla="*/ 2183 h 2211"/>
                <a:gd name="T52" fmla="*/ 1311 w 2896"/>
                <a:gd name="T53" fmla="*/ 2156 h 2211"/>
                <a:gd name="T54" fmla="*/ 1284 w 2896"/>
                <a:gd name="T55" fmla="*/ 2092 h 2211"/>
                <a:gd name="T56" fmla="*/ 1274 w 2896"/>
                <a:gd name="T57" fmla="*/ 2078 h 2211"/>
                <a:gd name="T58" fmla="*/ 28 w 2896"/>
                <a:gd name="T59" fmla="*/ 1724 h 2211"/>
                <a:gd name="T60" fmla="*/ 28 w 2896"/>
                <a:gd name="T61" fmla="*/ 14 h 2211"/>
                <a:gd name="T62" fmla="*/ 14 w 2896"/>
                <a:gd name="T63" fmla="*/ 0 h 2211"/>
                <a:gd name="T64" fmla="*/ 0 w 2896"/>
                <a:gd name="T65" fmla="*/ 14 h 2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96" h="2211">
                  <a:moveTo>
                    <a:pt x="0" y="14"/>
                  </a:moveTo>
                  <a:cubicBezTo>
                    <a:pt x="0" y="1734"/>
                    <a:pt x="0" y="1734"/>
                    <a:pt x="0" y="1734"/>
                  </a:cubicBezTo>
                  <a:cubicBezTo>
                    <a:pt x="0" y="1741"/>
                    <a:pt x="4" y="1746"/>
                    <a:pt x="10" y="1748"/>
                  </a:cubicBezTo>
                  <a:cubicBezTo>
                    <a:pt x="1266" y="2105"/>
                    <a:pt x="1266" y="2105"/>
                    <a:pt x="1266" y="2105"/>
                  </a:cubicBezTo>
                  <a:cubicBezTo>
                    <a:pt x="1270" y="2092"/>
                    <a:pt x="1270" y="2092"/>
                    <a:pt x="1270" y="2092"/>
                  </a:cubicBezTo>
                  <a:cubicBezTo>
                    <a:pt x="1256" y="2092"/>
                    <a:pt x="1256" y="2092"/>
                    <a:pt x="1256" y="2092"/>
                  </a:cubicBezTo>
                  <a:cubicBezTo>
                    <a:pt x="1256" y="2125"/>
                    <a:pt x="1269" y="2154"/>
                    <a:pt x="1291" y="2176"/>
                  </a:cubicBezTo>
                  <a:cubicBezTo>
                    <a:pt x="1312" y="2197"/>
                    <a:pt x="1342" y="2211"/>
                    <a:pt x="1375" y="2211"/>
                  </a:cubicBezTo>
                  <a:cubicBezTo>
                    <a:pt x="1448" y="2211"/>
                    <a:pt x="1448" y="2211"/>
                    <a:pt x="1448" y="2211"/>
                  </a:cubicBezTo>
                  <a:cubicBezTo>
                    <a:pt x="1521" y="2211"/>
                    <a:pt x="1521" y="2211"/>
                    <a:pt x="1521" y="2211"/>
                  </a:cubicBezTo>
                  <a:cubicBezTo>
                    <a:pt x="1554" y="2211"/>
                    <a:pt x="1584" y="2197"/>
                    <a:pt x="1605" y="2176"/>
                  </a:cubicBezTo>
                  <a:cubicBezTo>
                    <a:pt x="1627" y="2154"/>
                    <a:pt x="1640" y="2125"/>
                    <a:pt x="1640" y="2092"/>
                  </a:cubicBezTo>
                  <a:cubicBezTo>
                    <a:pt x="1626" y="2092"/>
                    <a:pt x="1626" y="2092"/>
                    <a:pt x="1626" y="2092"/>
                  </a:cubicBezTo>
                  <a:cubicBezTo>
                    <a:pt x="1630" y="2105"/>
                    <a:pt x="1630" y="2105"/>
                    <a:pt x="1630" y="2105"/>
                  </a:cubicBezTo>
                  <a:cubicBezTo>
                    <a:pt x="2886" y="1748"/>
                    <a:pt x="2886" y="1748"/>
                    <a:pt x="2886" y="1748"/>
                  </a:cubicBezTo>
                  <a:cubicBezTo>
                    <a:pt x="2892" y="1746"/>
                    <a:pt x="2896" y="1741"/>
                    <a:pt x="2896" y="1734"/>
                  </a:cubicBezTo>
                  <a:cubicBezTo>
                    <a:pt x="2896" y="14"/>
                    <a:pt x="2896" y="14"/>
                    <a:pt x="2896" y="14"/>
                  </a:cubicBezTo>
                  <a:cubicBezTo>
                    <a:pt x="2896" y="7"/>
                    <a:pt x="2890" y="0"/>
                    <a:pt x="2882" y="0"/>
                  </a:cubicBezTo>
                  <a:cubicBezTo>
                    <a:pt x="2874" y="0"/>
                    <a:pt x="2868" y="7"/>
                    <a:pt x="2868" y="14"/>
                  </a:cubicBezTo>
                  <a:cubicBezTo>
                    <a:pt x="2868" y="1724"/>
                    <a:pt x="2868" y="1724"/>
                    <a:pt x="2868" y="1724"/>
                  </a:cubicBezTo>
                  <a:cubicBezTo>
                    <a:pt x="1622" y="2078"/>
                    <a:pt x="1622" y="2078"/>
                    <a:pt x="1622" y="2078"/>
                  </a:cubicBezTo>
                  <a:cubicBezTo>
                    <a:pt x="1616" y="2080"/>
                    <a:pt x="1612" y="2086"/>
                    <a:pt x="1612" y="2092"/>
                  </a:cubicBezTo>
                  <a:cubicBezTo>
                    <a:pt x="1612" y="2117"/>
                    <a:pt x="1602" y="2140"/>
                    <a:pt x="1585" y="2156"/>
                  </a:cubicBezTo>
                  <a:cubicBezTo>
                    <a:pt x="1569" y="2173"/>
                    <a:pt x="1546" y="2183"/>
                    <a:pt x="1521" y="2183"/>
                  </a:cubicBezTo>
                  <a:cubicBezTo>
                    <a:pt x="1448" y="2183"/>
                    <a:pt x="1448" y="2183"/>
                    <a:pt x="1448" y="2183"/>
                  </a:cubicBezTo>
                  <a:cubicBezTo>
                    <a:pt x="1375" y="2183"/>
                    <a:pt x="1375" y="2183"/>
                    <a:pt x="1375" y="2183"/>
                  </a:cubicBezTo>
                  <a:cubicBezTo>
                    <a:pt x="1350" y="2183"/>
                    <a:pt x="1327" y="2173"/>
                    <a:pt x="1311" y="2156"/>
                  </a:cubicBezTo>
                  <a:cubicBezTo>
                    <a:pt x="1294" y="2140"/>
                    <a:pt x="1284" y="2117"/>
                    <a:pt x="1284" y="2092"/>
                  </a:cubicBezTo>
                  <a:cubicBezTo>
                    <a:pt x="1284" y="2086"/>
                    <a:pt x="1280" y="2080"/>
                    <a:pt x="1274" y="2078"/>
                  </a:cubicBezTo>
                  <a:cubicBezTo>
                    <a:pt x="28" y="1724"/>
                    <a:pt x="28" y="1724"/>
                    <a:pt x="28" y="1724"/>
                  </a:cubicBezTo>
                  <a:cubicBezTo>
                    <a:pt x="28" y="14"/>
                    <a:pt x="28" y="14"/>
                    <a:pt x="28" y="14"/>
                  </a:cubicBezTo>
                  <a:cubicBezTo>
                    <a:pt x="28" y="7"/>
                    <a:pt x="22" y="0"/>
                    <a:pt x="14" y="0"/>
                  </a:cubicBezTo>
                  <a:cubicBezTo>
                    <a:pt x="7" y="0"/>
                    <a:pt x="0" y="7"/>
                    <a:pt x="0" y="14"/>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íSḷide">
              <a:extLst>
                <a:ext uri="{FF2B5EF4-FFF2-40B4-BE49-F238E27FC236}">
                  <a16:creationId xmlns:a16="http://schemas.microsoft.com/office/drawing/2014/main" id="{53F58879-BFB7-4797-A0AD-F35E6609ED66}"/>
                </a:ext>
              </a:extLst>
            </p:cNvPr>
            <p:cNvSpPr/>
            <p:nvPr/>
          </p:nvSpPr>
          <p:spPr bwMode="auto">
            <a:xfrm>
              <a:off x="3695894" y="5478428"/>
              <a:ext cx="1106896" cy="333689"/>
            </a:xfrm>
            <a:custGeom>
              <a:avLst/>
              <a:gdLst>
                <a:gd name="T0" fmla="*/ 6 w 665"/>
                <a:gd name="T1" fmla="*/ 14 h 200"/>
                <a:gd name="T2" fmla="*/ 655 w 665"/>
                <a:gd name="T3" fmla="*/ 199 h 200"/>
                <a:gd name="T4" fmla="*/ 664 w 665"/>
                <a:gd name="T5" fmla="*/ 194 h 200"/>
                <a:gd name="T6" fmla="*/ 659 w 665"/>
                <a:gd name="T7" fmla="*/ 186 h 200"/>
                <a:gd name="T8" fmla="*/ 10 w 665"/>
                <a:gd name="T9" fmla="*/ 1 h 200"/>
                <a:gd name="T10" fmla="*/ 2 w 665"/>
                <a:gd name="T11" fmla="*/ 6 h 200"/>
                <a:gd name="T12" fmla="*/ 6 w 665"/>
                <a:gd name="T13" fmla="*/ 14 h 200"/>
              </a:gdLst>
              <a:ahLst/>
              <a:cxnLst>
                <a:cxn ang="0">
                  <a:pos x="T0" y="T1"/>
                </a:cxn>
                <a:cxn ang="0">
                  <a:pos x="T2" y="T3"/>
                </a:cxn>
                <a:cxn ang="0">
                  <a:pos x="T4" y="T5"/>
                </a:cxn>
                <a:cxn ang="0">
                  <a:pos x="T6" y="T7"/>
                </a:cxn>
                <a:cxn ang="0">
                  <a:pos x="T8" y="T9"/>
                </a:cxn>
                <a:cxn ang="0">
                  <a:pos x="T10" y="T11"/>
                </a:cxn>
                <a:cxn ang="0">
                  <a:pos x="T12" y="T13"/>
                </a:cxn>
              </a:cxnLst>
              <a:rect l="0" t="0" r="r" b="b"/>
              <a:pathLst>
                <a:path w="665" h="200">
                  <a:moveTo>
                    <a:pt x="6" y="14"/>
                  </a:moveTo>
                  <a:cubicBezTo>
                    <a:pt x="655" y="199"/>
                    <a:pt x="655" y="199"/>
                    <a:pt x="655" y="199"/>
                  </a:cubicBezTo>
                  <a:cubicBezTo>
                    <a:pt x="659" y="200"/>
                    <a:pt x="663" y="198"/>
                    <a:pt x="664" y="194"/>
                  </a:cubicBezTo>
                  <a:cubicBezTo>
                    <a:pt x="665" y="191"/>
                    <a:pt x="663" y="187"/>
                    <a:pt x="659" y="186"/>
                  </a:cubicBezTo>
                  <a:cubicBezTo>
                    <a:pt x="10" y="1"/>
                    <a:pt x="10" y="1"/>
                    <a:pt x="10" y="1"/>
                  </a:cubicBezTo>
                  <a:cubicBezTo>
                    <a:pt x="7" y="0"/>
                    <a:pt x="3" y="2"/>
                    <a:pt x="2" y="6"/>
                  </a:cubicBezTo>
                  <a:cubicBezTo>
                    <a:pt x="0" y="10"/>
                    <a:pt x="3" y="13"/>
                    <a:pt x="6" y="14"/>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iŝḷîḍê">
              <a:extLst>
                <a:ext uri="{FF2B5EF4-FFF2-40B4-BE49-F238E27FC236}">
                  <a16:creationId xmlns:a16="http://schemas.microsoft.com/office/drawing/2014/main" id="{DC93166A-658D-41F4-90E7-2967FB54C39A}"/>
                </a:ext>
              </a:extLst>
            </p:cNvPr>
            <p:cNvSpPr/>
            <p:nvPr/>
          </p:nvSpPr>
          <p:spPr bwMode="auto">
            <a:xfrm>
              <a:off x="7390226" y="5478428"/>
              <a:ext cx="1106896" cy="333689"/>
            </a:xfrm>
            <a:custGeom>
              <a:avLst/>
              <a:gdLst>
                <a:gd name="T0" fmla="*/ 655 w 665"/>
                <a:gd name="T1" fmla="*/ 1 h 200"/>
                <a:gd name="T2" fmla="*/ 6 w 665"/>
                <a:gd name="T3" fmla="*/ 186 h 200"/>
                <a:gd name="T4" fmla="*/ 1 w 665"/>
                <a:gd name="T5" fmla="*/ 194 h 200"/>
                <a:gd name="T6" fmla="*/ 10 w 665"/>
                <a:gd name="T7" fmla="*/ 199 h 200"/>
                <a:gd name="T8" fmla="*/ 659 w 665"/>
                <a:gd name="T9" fmla="*/ 14 h 200"/>
                <a:gd name="T10" fmla="*/ 664 w 665"/>
                <a:gd name="T11" fmla="*/ 6 h 200"/>
                <a:gd name="T12" fmla="*/ 655 w 665"/>
                <a:gd name="T13" fmla="*/ 1 h 200"/>
              </a:gdLst>
              <a:ahLst/>
              <a:cxnLst>
                <a:cxn ang="0">
                  <a:pos x="T0" y="T1"/>
                </a:cxn>
                <a:cxn ang="0">
                  <a:pos x="T2" y="T3"/>
                </a:cxn>
                <a:cxn ang="0">
                  <a:pos x="T4" y="T5"/>
                </a:cxn>
                <a:cxn ang="0">
                  <a:pos x="T6" y="T7"/>
                </a:cxn>
                <a:cxn ang="0">
                  <a:pos x="T8" y="T9"/>
                </a:cxn>
                <a:cxn ang="0">
                  <a:pos x="T10" y="T11"/>
                </a:cxn>
                <a:cxn ang="0">
                  <a:pos x="T12" y="T13"/>
                </a:cxn>
              </a:cxnLst>
              <a:rect l="0" t="0" r="r" b="b"/>
              <a:pathLst>
                <a:path w="665" h="200">
                  <a:moveTo>
                    <a:pt x="655" y="1"/>
                  </a:moveTo>
                  <a:cubicBezTo>
                    <a:pt x="6" y="186"/>
                    <a:pt x="6" y="186"/>
                    <a:pt x="6" y="186"/>
                  </a:cubicBezTo>
                  <a:cubicBezTo>
                    <a:pt x="3" y="187"/>
                    <a:pt x="0" y="191"/>
                    <a:pt x="1" y="194"/>
                  </a:cubicBezTo>
                  <a:cubicBezTo>
                    <a:pt x="2" y="198"/>
                    <a:pt x="6" y="200"/>
                    <a:pt x="10" y="199"/>
                  </a:cubicBezTo>
                  <a:cubicBezTo>
                    <a:pt x="659" y="14"/>
                    <a:pt x="659" y="14"/>
                    <a:pt x="659" y="14"/>
                  </a:cubicBezTo>
                  <a:cubicBezTo>
                    <a:pt x="663" y="13"/>
                    <a:pt x="665" y="10"/>
                    <a:pt x="664" y="6"/>
                  </a:cubicBezTo>
                  <a:cubicBezTo>
                    <a:pt x="663" y="2"/>
                    <a:pt x="659" y="0"/>
                    <a:pt x="655" y="1"/>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ï$ļíḋê">
              <a:extLst>
                <a:ext uri="{FF2B5EF4-FFF2-40B4-BE49-F238E27FC236}">
                  <a16:creationId xmlns:a16="http://schemas.microsoft.com/office/drawing/2014/main" id="{A7B22941-12BE-4D80-945E-F12720BFAC76}"/>
                </a:ext>
              </a:extLst>
            </p:cNvPr>
            <p:cNvSpPr/>
            <p:nvPr/>
          </p:nvSpPr>
          <p:spPr bwMode="auto">
            <a:xfrm>
              <a:off x="6381601" y="2834837"/>
              <a:ext cx="22678" cy="2901687"/>
            </a:xfrm>
            <a:custGeom>
              <a:avLst/>
              <a:gdLst>
                <a:gd name="T0" fmla="*/ 0 w 14"/>
                <a:gd name="T1" fmla="*/ 7 h 1743"/>
                <a:gd name="T2" fmla="*/ 0 w 14"/>
                <a:gd name="T3" fmla="*/ 1736 h 1743"/>
                <a:gd name="T4" fmla="*/ 7 w 14"/>
                <a:gd name="T5" fmla="*/ 1743 h 1743"/>
                <a:gd name="T6" fmla="*/ 14 w 14"/>
                <a:gd name="T7" fmla="*/ 1736 h 1743"/>
                <a:gd name="T8" fmla="*/ 14 w 14"/>
                <a:gd name="T9" fmla="*/ 7 h 1743"/>
                <a:gd name="T10" fmla="*/ 7 w 14"/>
                <a:gd name="T11" fmla="*/ 0 h 1743"/>
                <a:gd name="T12" fmla="*/ 0 w 14"/>
                <a:gd name="T13" fmla="*/ 7 h 1743"/>
              </a:gdLst>
              <a:ahLst/>
              <a:cxnLst>
                <a:cxn ang="0">
                  <a:pos x="T0" y="T1"/>
                </a:cxn>
                <a:cxn ang="0">
                  <a:pos x="T2" y="T3"/>
                </a:cxn>
                <a:cxn ang="0">
                  <a:pos x="T4" y="T5"/>
                </a:cxn>
                <a:cxn ang="0">
                  <a:pos x="T6" y="T7"/>
                </a:cxn>
                <a:cxn ang="0">
                  <a:pos x="T8" y="T9"/>
                </a:cxn>
                <a:cxn ang="0">
                  <a:pos x="T10" y="T11"/>
                </a:cxn>
                <a:cxn ang="0">
                  <a:pos x="T12" y="T13"/>
                </a:cxn>
              </a:cxnLst>
              <a:rect l="0" t="0" r="r" b="b"/>
              <a:pathLst>
                <a:path w="14" h="1743">
                  <a:moveTo>
                    <a:pt x="0" y="7"/>
                  </a:moveTo>
                  <a:cubicBezTo>
                    <a:pt x="0" y="1736"/>
                    <a:pt x="0" y="1736"/>
                    <a:pt x="0" y="1736"/>
                  </a:cubicBezTo>
                  <a:cubicBezTo>
                    <a:pt x="0" y="1740"/>
                    <a:pt x="3" y="1743"/>
                    <a:pt x="7" y="1743"/>
                  </a:cubicBezTo>
                  <a:cubicBezTo>
                    <a:pt x="11" y="1743"/>
                    <a:pt x="14" y="1740"/>
                    <a:pt x="14" y="1736"/>
                  </a:cubicBezTo>
                  <a:cubicBezTo>
                    <a:pt x="14" y="7"/>
                    <a:pt x="14" y="7"/>
                    <a:pt x="14" y="7"/>
                  </a:cubicBezTo>
                  <a:cubicBezTo>
                    <a:pt x="14" y="3"/>
                    <a:pt x="11" y="0"/>
                    <a:pt x="7" y="0"/>
                  </a:cubicBezTo>
                  <a:cubicBezTo>
                    <a:pt x="3" y="0"/>
                    <a:pt x="0" y="3"/>
                    <a:pt x="0" y="7"/>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i$1íḓe">
              <a:extLst>
                <a:ext uri="{FF2B5EF4-FFF2-40B4-BE49-F238E27FC236}">
                  <a16:creationId xmlns:a16="http://schemas.microsoft.com/office/drawing/2014/main" id="{3B09A03D-2B59-4962-BE0D-77C56E6AC432}"/>
                </a:ext>
              </a:extLst>
            </p:cNvPr>
            <p:cNvSpPr/>
            <p:nvPr/>
          </p:nvSpPr>
          <p:spPr bwMode="auto">
            <a:xfrm>
              <a:off x="5788737" y="2834837"/>
              <a:ext cx="22678" cy="2901687"/>
            </a:xfrm>
            <a:custGeom>
              <a:avLst/>
              <a:gdLst>
                <a:gd name="T0" fmla="*/ 0 w 14"/>
                <a:gd name="T1" fmla="*/ 7 h 1743"/>
                <a:gd name="T2" fmla="*/ 0 w 14"/>
                <a:gd name="T3" fmla="*/ 1736 h 1743"/>
                <a:gd name="T4" fmla="*/ 7 w 14"/>
                <a:gd name="T5" fmla="*/ 1743 h 1743"/>
                <a:gd name="T6" fmla="*/ 14 w 14"/>
                <a:gd name="T7" fmla="*/ 1736 h 1743"/>
                <a:gd name="T8" fmla="*/ 14 w 14"/>
                <a:gd name="T9" fmla="*/ 7 h 1743"/>
                <a:gd name="T10" fmla="*/ 7 w 14"/>
                <a:gd name="T11" fmla="*/ 0 h 1743"/>
                <a:gd name="T12" fmla="*/ 0 w 14"/>
                <a:gd name="T13" fmla="*/ 7 h 1743"/>
              </a:gdLst>
              <a:ahLst/>
              <a:cxnLst>
                <a:cxn ang="0">
                  <a:pos x="T0" y="T1"/>
                </a:cxn>
                <a:cxn ang="0">
                  <a:pos x="T2" y="T3"/>
                </a:cxn>
                <a:cxn ang="0">
                  <a:pos x="T4" y="T5"/>
                </a:cxn>
                <a:cxn ang="0">
                  <a:pos x="T6" y="T7"/>
                </a:cxn>
                <a:cxn ang="0">
                  <a:pos x="T8" y="T9"/>
                </a:cxn>
                <a:cxn ang="0">
                  <a:pos x="T10" y="T11"/>
                </a:cxn>
                <a:cxn ang="0">
                  <a:pos x="T12" y="T13"/>
                </a:cxn>
              </a:cxnLst>
              <a:rect l="0" t="0" r="r" b="b"/>
              <a:pathLst>
                <a:path w="14" h="1743">
                  <a:moveTo>
                    <a:pt x="0" y="7"/>
                  </a:moveTo>
                  <a:cubicBezTo>
                    <a:pt x="0" y="1736"/>
                    <a:pt x="0" y="1736"/>
                    <a:pt x="0" y="1736"/>
                  </a:cubicBezTo>
                  <a:cubicBezTo>
                    <a:pt x="0" y="1740"/>
                    <a:pt x="3" y="1743"/>
                    <a:pt x="7" y="1743"/>
                  </a:cubicBezTo>
                  <a:cubicBezTo>
                    <a:pt x="11" y="1743"/>
                    <a:pt x="14" y="1740"/>
                    <a:pt x="14" y="1736"/>
                  </a:cubicBezTo>
                  <a:cubicBezTo>
                    <a:pt x="14" y="7"/>
                    <a:pt x="14" y="7"/>
                    <a:pt x="14" y="7"/>
                  </a:cubicBezTo>
                  <a:cubicBezTo>
                    <a:pt x="14" y="3"/>
                    <a:pt x="11" y="0"/>
                    <a:pt x="7" y="0"/>
                  </a:cubicBezTo>
                  <a:cubicBezTo>
                    <a:pt x="3" y="0"/>
                    <a:pt x="0" y="3"/>
                    <a:pt x="0" y="7"/>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iṡľíḍè">
              <a:extLst>
                <a:ext uri="{FF2B5EF4-FFF2-40B4-BE49-F238E27FC236}">
                  <a16:creationId xmlns:a16="http://schemas.microsoft.com/office/drawing/2014/main" id="{EBBBB594-92E9-4156-B650-D3F6D9D50793}"/>
                </a:ext>
              </a:extLst>
            </p:cNvPr>
            <p:cNvSpPr/>
            <p:nvPr/>
          </p:nvSpPr>
          <p:spPr bwMode="auto">
            <a:xfrm>
              <a:off x="4117055" y="1660988"/>
              <a:ext cx="1992413" cy="1127414"/>
            </a:xfrm>
            <a:custGeom>
              <a:avLst/>
              <a:gdLst>
                <a:gd name="T0" fmla="*/ 248 w 1197"/>
                <a:gd name="T1" fmla="*/ 280 h 677"/>
                <a:gd name="T2" fmla="*/ 248 w 1197"/>
                <a:gd name="T3" fmla="*/ 21 h 677"/>
                <a:gd name="T4" fmla="*/ 1133 w 1197"/>
                <a:gd name="T5" fmla="*/ 639 h 677"/>
                <a:gd name="T6" fmla="*/ 10 w 1197"/>
                <a:gd name="T7" fmla="*/ 177 h 677"/>
                <a:gd name="T8" fmla="*/ 3 w 1197"/>
                <a:gd name="T9" fmla="*/ 178 h 677"/>
                <a:gd name="T10" fmla="*/ 0 w 1197"/>
                <a:gd name="T11" fmla="*/ 183 h 677"/>
                <a:gd name="T12" fmla="*/ 0 w 1197"/>
                <a:gd name="T13" fmla="*/ 363 h 677"/>
                <a:gd name="T14" fmla="*/ 7 w 1197"/>
                <a:gd name="T15" fmla="*/ 370 h 677"/>
                <a:gd name="T16" fmla="*/ 14 w 1197"/>
                <a:gd name="T17" fmla="*/ 363 h 677"/>
                <a:gd name="T18" fmla="*/ 14 w 1197"/>
                <a:gd name="T19" fmla="*/ 194 h 677"/>
                <a:gd name="T20" fmla="*/ 1186 w 1197"/>
                <a:gd name="T21" fmla="*/ 676 h 677"/>
                <a:gd name="T22" fmla="*/ 1195 w 1197"/>
                <a:gd name="T23" fmla="*/ 673 h 677"/>
                <a:gd name="T24" fmla="*/ 1193 w 1197"/>
                <a:gd name="T25" fmla="*/ 663 h 677"/>
                <a:gd name="T26" fmla="*/ 245 w 1197"/>
                <a:gd name="T27" fmla="*/ 1 h 677"/>
                <a:gd name="T28" fmla="*/ 238 w 1197"/>
                <a:gd name="T29" fmla="*/ 1 h 677"/>
                <a:gd name="T30" fmla="*/ 234 w 1197"/>
                <a:gd name="T31" fmla="*/ 7 h 677"/>
                <a:gd name="T32" fmla="*/ 234 w 1197"/>
                <a:gd name="T33" fmla="*/ 280 h 677"/>
                <a:gd name="T34" fmla="*/ 241 w 1197"/>
                <a:gd name="T35" fmla="*/ 287 h 677"/>
                <a:gd name="T36" fmla="*/ 248 w 1197"/>
                <a:gd name="T37" fmla="*/ 28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7" h="677">
                  <a:moveTo>
                    <a:pt x="248" y="280"/>
                  </a:moveTo>
                  <a:cubicBezTo>
                    <a:pt x="248" y="21"/>
                    <a:pt x="248" y="21"/>
                    <a:pt x="248" y="21"/>
                  </a:cubicBezTo>
                  <a:cubicBezTo>
                    <a:pt x="1133" y="639"/>
                    <a:pt x="1133" y="639"/>
                    <a:pt x="1133" y="639"/>
                  </a:cubicBezTo>
                  <a:cubicBezTo>
                    <a:pt x="10" y="177"/>
                    <a:pt x="10" y="177"/>
                    <a:pt x="10" y="177"/>
                  </a:cubicBezTo>
                  <a:cubicBezTo>
                    <a:pt x="7" y="176"/>
                    <a:pt x="5" y="176"/>
                    <a:pt x="3" y="178"/>
                  </a:cubicBezTo>
                  <a:cubicBezTo>
                    <a:pt x="1" y="179"/>
                    <a:pt x="0" y="181"/>
                    <a:pt x="0" y="183"/>
                  </a:cubicBezTo>
                  <a:cubicBezTo>
                    <a:pt x="0" y="363"/>
                    <a:pt x="0" y="363"/>
                    <a:pt x="0" y="363"/>
                  </a:cubicBezTo>
                  <a:cubicBezTo>
                    <a:pt x="0" y="367"/>
                    <a:pt x="3" y="370"/>
                    <a:pt x="7" y="370"/>
                  </a:cubicBezTo>
                  <a:cubicBezTo>
                    <a:pt x="11" y="370"/>
                    <a:pt x="14" y="367"/>
                    <a:pt x="14" y="363"/>
                  </a:cubicBezTo>
                  <a:cubicBezTo>
                    <a:pt x="14" y="194"/>
                    <a:pt x="14" y="194"/>
                    <a:pt x="14" y="194"/>
                  </a:cubicBezTo>
                  <a:cubicBezTo>
                    <a:pt x="1186" y="676"/>
                    <a:pt x="1186" y="676"/>
                    <a:pt x="1186" y="676"/>
                  </a:cubicBezTo>
                  <a:cubicBezTo>
                    <a:pt x="1190" y="677"/>
                    <a:pt x="1194" y="676"/>
                    <a:pt x="1195" y="673"/>
                  </a:cubicBezTo>
                  <a:cubicBezTo>
                    <a:pt x="1197" y="669"/>
                    <a:pt x="1196" y="666"/>
                    <a:pt x="1193" y="663"/>
                  </a:cubicBezTo>
                  <a:cubicBezTo>
                    <a:pt x="245" y="1"/>
                    <a:pt x="245" y="1"/>
                    <a:pt x="245" y="1"/>
                  </a:cubicBezTo>
                  <a:cubicBezTo>
                    <a:pt x="243" y="0"/>
                    <a:pt x="240" y="0"/>
                    <a:pt x="238" y="1"/>
                  </a:cubicBezTo>
                  <a:cubicBezTo>
                    <a:pt x="236" y="2"/>
                    <a:pt x="234" y="5"/>
                    <a:pt x="234" y="7"/>
                  </a:cubicBezTo>
                  <a:cubicBezTo>
                    <a:pt x="234" y="280"/>
                    <a:pt x="234" y="280"/>
                    <a:pt x="234" y="280"/>
                  </a:cubicBezTo>
                  <a:cubicBezTo>
                    <a:pt x="234" y="284"/>
                    <a:pt x="237" y="287"/>
                    <a:pt x="241" y="287"/>
                  </a:cubicBezTo>
                  <a:cubicBezTo>
                    <a:pt x="245" y="287"/>
                    <a:pt x="248" y="284"/>
                    <a:pt x="248" y="280"/>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í$1idé">
              <a:extLst>
                <a:ext uri="{FF2B5EF4-FFF2-40B4-BE49-F238E27FC236}">
                  <a16:creationId xmlns:a16="http://schemas.microsoft.com/office/drawing/2014/main" id="{74549D38-DD61-4912-BBF3-1BF9FA04823B}"/>
                </a:ext>
              </a:extLst>
            </p:cNvPr>
            <p:cNvSpPr/>
            <p:nvPr/>
          </p:nvSpPr>
          <p:spPr bwMode="auto">
            <a:xfrm>
              <a:off x="4874063" y="1433129"/>
              <a:ext cx="1235404" cy="1355273"/>
            </a:xfrm>
            <a:custGeom>
              <a:avLst/>
              <a:gdLst>
                <a:gd name="T0" fmla="*/ 14 w 742"/>
                <a:gd name="T1" fmla="*/ 295 h 814"/>
                <a:gd name="T2" fmla="*/ 10 w 742"/>
                <a:gd name="T3" fmla="*/ 299 h 814"/>
                <a:gd name="T4" fmla="*/ 16 w 742"/>
                <a:gd name="T5" fmla="*/ 297 h 814"/>
                <a:gd name="T6" fmla="*/ 14 w 742"/>
                <a:gd name="T7" fmla="*/ 295 h 814"/>
                <a:gd name="T8" fmla="*/ 10 w 742"/>
                <a:gd name="T9" fmla="*/ 299 h 814"/>
                <a:gd name="T10" fmla="*/ 16 w 742"/>
                <a:gd name="T11" fmla="*/ 297 h 814"/>
                <a:gd name="T12" fmla="*/ 12 w 742"/>
                <a:gd name="T13" fmla="*/ 299 h 814"/>
                <a:gd name="T14" fmla="*/ 16 w 742"/>
                <a:gd name="T15" fmla="*/ 298 h 814"/>
                <a:gd name="T16" fmla="*/ 16 w 742"/>
                <a:gd name="T17" fmla="*/ 297 h 814"/>
                <a:gd name="T18" fmla="*/ 12 w 742"/>
                <a:gd name="T19" fmla="*/ 299 h 814"/>
                <a:gd name="T20" fmla="*/ 16 w 742"/>
                <a:gd name="T21" fmla="*/ 298 h 814"/>
                <a:gd name="T22" fmla="*/ 15 w 742"/>
                <a:gd name="T23" fmla="*/ 298 h 814"/>
                <a:gd name="T24" fmla="*/ 16 w 742"/>
                <a:gd name="T25" fmla="*/ 298 h 814"/>
                <a:gd name="T26" fmla="*/ 16 w 742"/>
                <a:gd name="T27" fmla="*/ 298 h 814"/>
                <a:gd name="T28" fmla="*/ 15 w 742"/>
                <a:gd name="T29" fmla="*/ 298 h 814"/>
                <a:gd name="T30" fmla="*/ 16 w 742"/>
                <a:gd name="T31" fmla="*/ 298 h 814"/>
                <a:gd name="T32" fmla="*/ 16 w 742"/>
                <a:gd name="T33" fmla="*/ 295 h 814"/>
                <a:gd name="T34" fmla="*/ 15 w 742"/>
                <a:gd name="T35" fmla="*/ 268 h 814"/>
                <a:gd name="T36" fmla="*/ 14 w 742"/>
                <a:gd name="T37" fmla="*/ 222 h 814"/>
                <a:gd name="T38" fmla="*/ 15 w 742"/>
                <a:gd name="T39" fmla="*/ 82 h 814"/>
                <a:gd name="T40" fmla="*/ 16 w 742"/>
                <a:gd name="T41" fmla="*/ 29 h 814"/>
                <a:gd name="T42" fmla="*/ 16 w 742"/>
                <a:gd name="T43" fmla="*/ 8 h 814"/>
                <a:gd name="T44" fmla="*/ 9 w 742"/>
                <a:gd name="T45" fmla="*/ 7 h 814"/>
                <a:gd name="T46" fmla="*/ 4 w 742"/>
                <a:gd name="T47" fmla="*/ 12 h 814"/>
                <a:gd name="T48" fmla="*/ 729 w 742"/>
                <a:gd name="T49" fmla="*/ 811 h 814"/>
                <a:gd name="T50" fmla="*/ 739 w 742"/>
                <a:gd name="T51" fmla="*/ 811 h 814"/>
                <a:gd name="T52" fmla="*/ 739 w 742"/>
                <a:gd name="T53" fmla="*/ 802 h 814"/>
                <a:gd name="T54" fmla="*/ 14 w 742"/>
                <a:gd name="T55" fmla="*/ 3 h 814"/>
                <a:gd name="T56" fmla="*/ 7 w 742"/>
                <a:gd name="T57" fmla="*/ 1 h 814"/>
                <a:gd name="T58" fmla="*/ 2 w 742"/>
                <a:gd name="T59" fmla="*/ 7 h 814"/>
                <a:gd name="T60" fmla="*/ 0 w 742"/>
                <a:gd name="T61" fmla="*/ 222 h 814"/>
                <a:gd name="T62" fmla="*/ 1 w 742"/>
                <a:gd name="T63" fmla="*/ 277 h 814"/>
                <a:gd name="T64" fmla="*/ 1 w 742"/>
                <a:gd name="T65" fmla="*/ 294 h 814"/>
                <a:gd name="T66" fmla="*/ 2 w 742"/>
                <a:gd name="T67" fmla="*/ 299 h 814"/>
                <a:gd name="T68" fmla="*/ 2 w 742"/>
                <a:gd name="T69" fmla="*/ 301 h 814"/>
                <a:gd name="T70" fmla="*/ 3 w 742"/>
                <a:gd name="T71" fmla="*/ 302 h 814"/>
                <a:gd name="T72" fmla="*/ 4 w 742"/>
                <a:gd name="T73" fmla="*/ 305 h 814"/>
                <a:gd name="T74" fmla="*/ 14 w 742"/>
                <a:gd name="T75" fmla="*/ 305 h 814"/>
                <a:gd name="T76" fmla="*/ 14 w 742"/>
                <a:gd name="T77" fmla="*/ 295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2" h="814">
                  <a:moveTo>
                    <a:pt x="14" y="295"/>
                  </a:moveTo>
                  <a:cubicBezTo>
                    <a:pt x="10" y="299"/>
                    <a:pt x="10" y="299"/>
                    <a:pt x="10" y="299"/>
                  </a:cubicBezTo>
                  <a:cubicBezTo>
                    <a:pt x="16" y="297"/>
                    <a:pt x="16" y="297"/>
                    <a:pt x="16" y="297"/>
                  </a:cubicBezTo>
                  <a:cubicBezTo>
                    <a:pt x="15" y="297"/>
                    <a:pt x="15" y="296"/>
                    <a:pt x="14" y="295"/>
                  </a:cubicBezTo>
                  <a:cubicBezTo>
                    <a:pt x="10" y="299"/>
                    <a:pt x="10" y="299"/>
                    <a:pt x="10" y="299"/>
                  </a:cubicBezTo>
                  <a:cubicBezTo>
                    <a:pt x="16" y="297"/>
                    <a:pt x="16" y="297"/>
                    <a:pt x="16" y="297"/>
                  </a:cubicBezTo>
                  <a:cubicBezTo>
                    <a:pt x="12" y="299"/>
                    <a:pt x="12" y="299"/>
                    <a:pt x="12" y="299"/>
                  </a:cubicBezTo>
                  <a:cubicBezTo>
                    <a:pt x="16" y="298"/>
                    <a:pt x="16" y="298"/>
                    <a:pt x="16" y="298"/>
                  </a:cubicBezTo>
                  <a:cubicBezTo>
                    <a:pt x="16" y="297"/>
                    <a:pt x="16" y="297"/>
                    <a:pt x="16" y="297"/>
                  </a:cubicBezTo>
                  <a:cubicBezTo>
                    <a:pt x="12" y="299"/>
                    <a:pt x="12" y="299"/>
                    <a:pt x="12" y="299"/>
                  </a:cubicBezTo>
                  <a:cubicBezTo>
                    <a:pt x="16" y="298"/>
                    <a:pt x="16" y="298"/>
                    <a:pt x="16" y="298"/>
                  </a:cubicBezTo>
                  <a:cubicBezTo>
                    <a:pt x="15" y="298"/>
                    <a:pt x="15" y="298"/>
                    <a:pt x="15" y="298"/>
                  </a:cubicBezTo>
                  <a:cubicBezTo>
                    <a:pt x="16" y="298"/>
                    <a:pt x="16" y="298"/>
                    <a:pt x="16" y="298"/>
                  </a:cubicBezTo>
                  <a:cubicBezTo>
                    <a:pt x="16" y="298"/>
                    <a:pt x="16" y="298"/>
                    <a:pt x="16" y="298"/>
                  </a:cubicBezTo>
                  <a:cubicBezTo>
                    <a:pt x="15" y="298"/>
                    <a:pt x="15" y="298"/>
                    <a:pt x="15" y="298"/>
                  </a:cubicBezTo>
                  <a:cubicBezTo>
                    <a:pt x="16" y="298"/>
                    <a:pt x="16" y="298"/>
                    <a:pt x="16" y="298"/>
                  </a:cubicBezTo>
                  <a:cubicBezTo>
                    <a:pt x="16" y="297"/>
                    <a:pt x="16" y="297"/>
                    <a:pt x="16" y="295"/>
                  </a:cubicBezTo>
                  <a:cubicBezTo>
                    <a:pt x="15" y="290"/>
                    <a:pt x="15" y="281"/>
                    <a:pt x="15" y="268"/>
                  </a:cubicBezTo>
                  <a:cubicBezTo>
                    <a:pt x="14" y="255"/>
                    <a:pt x="14" y="240"/>
                    <a:pt x="14" y="222"/>
                  </a:cubicBezTo>
                  <a:cubicBezTo>
                    <a:pt x="14" y="179"/>
                    <a:pt x="15" y="125"/>
                    <a:pt x="15" y="82"/>
                  </a:cubicBezTo>
                  <a:cubicBezTo>
                    <a:pt x="16" y="61"/>
                    <a:pt x="16" y="42"/>
                    <a:pt x="16" y="29"/>
                  </a:cubicBezTo>
                  <a:cubicBezTo>
                    <a:pt x="16" y="16"/>
                    <a:pt x="16" y="8"/>
                    <a:pt x="16" y="8"/>
                  </a:cubicBezTo>
                  <a:cubicBezTo>
                    <a:pt x="9" y="7"/>
                    <a:pt x="9" y="7"/>
                    <a:pt x="9" y="7"/>
                  </a:cubicBezTo>
                  <a:cubicBezTo>
                    <a:pt x="4" y="12"/>
                    <a:pt x="4" y="12"/>
                    <a:pt x="4" y="12"/>
                  </a:cubicBezTo>
                  <a:cubicBezTo>
                    <a:pt x="729" y="811"/>
                    <a:pt x="729" y="811"/>
                    <a:pt x="729" y="811"/>
                  </a:cubicBezTo>
                  <a:cubicBezTo>
                    <a:pt x="732" y="814"/>
                    <a:pt x="736" y="814"/>
                    <a:pt x="739" y="811"/>
                  </a:cubicBezTo>
                  <a:cubicBezTo>
                    <a:pt x="742" y="809"/>
                    <a:pt x="742" y="804"/>
                    <a:pt x="739" y="802"/>
                  </a:cubicBezTo>
                  <a:cubicBezTo>
                    <a:pt x="14" y="3"/>
                    <a:pt x="14" y="3"/>
                    <a:pt x="14" y="3"/>
                  </a:cubicBezTo>
                  <a:cubicBezTo>
                    <a:pt x="13" y="1"/>
                    <a:pt x="9" y="0"/>
                    <a:pt x="7" y="1"/>
                  </a:cubicBezTo>
                  <a:cubicBezTo>
                    <a:pt x="4" y="2"/>
                    <a:pt x="2" y="4"/>
                    <a:pt x="2" y="7"/>
                  </a:cubicBezTo>
                  <a:cubicBezTo>
                    <a:pt x="2" y="7"/>
                    <a:pt x="0" y="135"/>
                    <a:pt x="0" y="222"/>
                  </a:cubicBezTo>
                  <a:cubicBezTo>
                    <a:pt x="0" y="244"/>
                    <a:pt x="0" y="263"/>
                    <a:pt x="1" y="277"/>
                  </a:cubicBezTo>
                  <a:cubicBezTo>
                    <a:pt x="1" y="284"/>
                    <a:pt x="1" y="290"/>
                    <a:pt x="1" y="294"/>
                  </a:cubicBezTo>
                  <a:cubicBezTo>
                    <a:pt x="1" y="296"/>
                    <a:pt x="2" y="297"/>
                    <a:pt x="2" y="299"/>
                  </a:cubicBezTo>
                  <a:cubicBezTo>
                    <a:pt x="2" y="300"/>
                    <a:pt x="2" y="300"/>
                    <a:pt x="2" y="301"/>
                  </a:cubicBezTo>
                  <a:cubicBezTo>
                    <a:pt x="2" y="301"/>
                    <a:pt x="2" y="302"/>
                    <a:pt x="3" y="302"/>
                  </a:cubicBezTo>
                  <a:cubicBezTo>
                    <a:pt x="3" y="303"/>
                    <a:pt x="3" y="304"/>
                    <a:pt x="4" y="305"/>
                  </a:cubicBezTo>
                  <a:cubicBezTo>
                    <a:pt x="7" y="308"/>
                    <a:pt x="12" y="308"/>
                    <a:pt x="14" y="305"/>
                  </a:cubicBezTo>
                  <a:cubicBezTo>
                    <a:pt x="17" y="302"/>
                    <a:pt x="17" y="298"/>
                    <a:pt x="14" y="295"/>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íṧļiḍé">
              <a:extLst>
                <a:ext uri="{FF2B5EF4-FFF2-40B4-BE49-F238E27FC236}">
                  <a16:creationId xmlns:a16="http://schemas.microsoft.com/office/drawing/2014/main" id="{83BAED85-6843-44A0-80A2-5FE000FCED29}"/>
                </a:ext>
              </a:extLst>
            </p:cNvPr>
            <p:cNvSpPr/>
            <p:nvPr/>
          </p:nvSpPr>
          <p:spPr bwMode="auto">
            <a:xfrm>
              <a:off x="6083549" y="1660988"/>
              <a:ext cx="1992413" cy="1127414"/>
            </a:xfrm>
            <a:custGeom>
              <a:avLst/>
              <a:gdLst>
                <a:gd name="T0" fmla="*/ 963 w 1197"/>
                <a:gd name="T1" fmla="*/ 280 h 677"/>
                <a:gd name="T2" fmla="*/ 963 w 1197"/>
                <a:gd name="T3" fmla="*/ 7 h 677"/>
                <a:gd name="T4" fmla="*/ 959 w 1197"/>
                <a:gd name="T5" fmla="*/ 1 h 677"/>
                <a:gd name="T6" fmla="*/ 952 w 1197"/>
                <a:gd name="T7" fmla="*/ 1 h 677"/>
                <a:gd name="T8" fmla="*/ 4 w 1197"/>
                <a:gd name="T9" fmla="*/ 663 h 677"/>
                <a:gd name="T10" fmla="*/ 2 w 1197"/>
                <a:gd name="T11" fmla="*/ 673 h 677"/>
                <a:gd name="T12" fmla="*/ 11 w 1197"/>
                <a:gd name="T13" fmla="*/ 676 h 677"/>
                <a:gd name="T14" fmla="*/ 1183 w 1197"/>
                <a:gd name="T15" fmla="*/ 194 h 677"/>
                <a:gd name="T16" fmla="*/ 1183 w 1197"/>
                <a:gd name="T17" fmla="*/ 363 h 677"/>
                <a:gd name="T18" fmla="*/ 1190 w 1197"/>
                <a:gd name="T19" fmla="*/ 370 h 677"/>
                <a:gd name="T20" fmla="*/ 1197 w 1197"/>
                <a:gd name="T21" fmla="*/ 363 h 677"/>
                <a:gd name="T22" fmla="*/ 1197 w 1197"/>
                <a:gd name="T23" fmla="*/ 183 h 677"/>
                <a:gd name="T24" fmla="*/ 1194 w 1197"/>
                <a:gd name="T25" fmla="*/ 178 h 677"/>
                <a:gd name="T26" fmla="*/ 1188 w 1197"/>
                <a:gd name="T27" fmla="*/ 177 h 677"/>
                <a:gd name="T28" fmla="*/ 64 w 1197"/>
                <a:gd name="T29" fmla="*/ 639 h 677"/>
                <a:gd name="T30" fmla="*/ 949 w 1197"/>
                <a:gd name="T31" fmla="*/ 21 h 677"/>
                <a:gd name="T32" fmla="*/ 949 w 1197"/>
                <a:gd name="T33" fmla="*/ 280 h 677"/>
                <a:gd name="T34" fmla="*/ 956 w 1197"/>
                <a:gd name="T35" fmla="*/ 287 h 677"/>
                <a:gd name="T36" fmla="*/ 963 w 1197"/>
                <a:gd name="T37" fmla="*/ 28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7" h="677">
                  <a:moveTo>
                    <a:pt x="963" y="280"/>
                  </a:moveTo>
                  <a:cubicBezTo>
                    <a:pt x="963" y="7"/>
                    <a:pt x="963" y="7"/>
                    <a:pt x="963" y="7"/>
                  </a:cubicBezTo>
                  <a:cubicBezTo>
                    <a:pt x="963" y="5"/>
                    <a:pt x="962" y="2"/>
                    <a:pt x="959" y="1"/>
                  </a:cubicBezTo>
                  <a:cubicBezTo>
                    <a:pt x="957" y="0"/>
                    <a:pt x="954" y="0"/>
                    <a:pt x="952" y="1"/>
                  </a:cubicBezTo>
                  <a:cubicBezTo>
                    <a:pt x="4" y="663"/>
                    <a:pt x="4" y="663"/>
                    <a:pt x="4" y="663"/>
                  </a:cubicBezTo>
                  <a:cubicBezTo>
                    <a:pt x="1" y="666"/>
                    <a:pt x="0" y="669"/>
                    <a:pt x="2" y="673"/>
                  </a:cubicBezTo>
                  <a:cubicBezTo>
                    <a:pt x="4" y="676"/>
                    <a:pt x="7" y="677"/>
                    <a:pt x="11" y="676"/>
                  </a:cubicBezTo>
                  <a:cubicBezTo>
                    <a:pt x="1183" y="194"/>
                    <a:pt x="1183" y="194"/>
                    <a:pt x="1183" y="194"/>
                  </a:cubicBezTo>
                  <a:cubicBezTo>
                    <a:pt x="1183" y="363"/>
                    <a:pt x="1183" y="363"/>
                    <a:pt x="1183" y="363"/>
                  </a:cubicBezTo>
                  <a:cubicBezTo>
                    <a:pt x="1183" y="367"/>
                    <a:pt x="1186" y="370"/>
                    <a:pt x="1190" y="370"/>
                  </a:cubicBezTo>
                  <a:cubicBezTo>
                    <a:pt x="1194" y="370"/>
                    <a:pt x="1197" y="367"/>
                    <a:pt x="1197" y="363"/>
                  </a:cubicBezTo>
                  <a:cubicBezTo>
                    <a:pt x="1197" y="183"/>
                    <a:pt x="1197" y="183"/>
                    <a:pt x="1197" y="183"/>
                  </a:cubicBezTo>
                  <a:cubicBezTo>
                    <a:pt x="1197" y="181"/>
                    <a:pt x="1196" y="179"/>
                    <a:pt x="1194" y="178"/>
                  </a:cubicBezTo>
                  <a:cubicBezTo>
                    <a:pt x="1192" y="176"/>
                    <a:pt x="1190" y="176"/>
                    <a:pt x="1188" y="177"/>
                  </a:cubicBezTo>
                  <a:cubicBezTo>
                    <a:pt x="64" y="639"/>
                    <a:pt x="64" y="639"/>
                    <a:pt x="64" y="639"/>
                  </a:cubicBezTo>
                  <a:cubicBezTo>
                    <a:pt x="949" y="21"/>
                    <a:pt x="949" y="21"/>
                    <a:pt x="949" y="21"/>
                  </a:cubicBezTo>
                  <a:cubicBezTo>
                    <a:pt x="949" y="280"/>
                    <a:pt x="949" y="280"/>
                    <a:pt x="949" y="280"/>
                  </a:cubicBezTo>
                  <a:cubicBezTo>
                    <a:pt x="949" y="284"/>
                    <a:pt x="952" y="287"/>
                    <a:pt x="956" y="287"/>
                  </a:cubicBezTo>
                  <a:cubicBezTo>
                    <a:pt x="960" y="287"/>
                    <a:pt x="963" y="284"/>
                    <a:pt x="963" y="280"/>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îṩḷïḍe">
              <a:extLst>
                <a:ext uri="{FF2B5EF4-FFF2-40B4-BE49-F238E27FC236}">
                  <a16:creationId xmlns:a16="http://schemas.microsoft.com/office/drawing/2014/main" id="{150D46F5-F32A-4782-9B2E-7359F132B7C1}"/>
                </a:ext>
              </a:extLst>
            </p:cNvPr>
            <p:cNvSpPr/>
            <p:nvPr/>
          </p:nvSpPr>
          <p:spPr bwMode="auto">
            <a:xfrm>
              <a:off x="6083549" y="1433129"/>
              <a:ext cx="1235404" cy="1355273"/>
            </a:xfrm>
            <a:custGeom>
              <a:avLst/>
              <a:gdLst>
                <a:gd name="T0" fmla="*/ 738 w 742"/>
                <a:gd name="T1" fmla="*/ 305 h 814"/>
                <a:gd name="T2" fmla="*/ 740 w 742"/>
                <a:gd name="T3" fmla="*/ 302 h 814"/>
                <a:gd name="T4" fmla="*/ 740 w 742"/>
                <a:gd name="T5" fmla="*/ 300 h 814"/>
                <a:gd name="T6" fmla="*/ 741 w 742"/>
                <a:gd name="T7" fmla="*/ 296 h 814"/>
                <a:gd name="T8" fmla="*/ 742 w 742"/>
                <a:gd name="T9" fmla="*/ 268 h 814"/>
                <a:gd name="T10" fmla="*/ 742 w 742"/>
                <a:gd name="T11" fmla="*/ 222 h 814"/>
                <a:gd name="T12" fmla="*/ 740 w 742"/>
                <a:gd name="T13" fmla="*/ 7 h 814"/>
                <a:gd name="T14" fmla="*/ 735 w 742"/>
                <a:gd name="T15" fmla="*/ 1 h 814"/>
                <a:gd name="T16" fmla="*/ 728 w 742"/>
                <a:gd name="T17" fmla="*/ 3 h 814"/>
                <a:gd name="T18" fmla="*/ 3 w 742"/>
                <a:gd name="T19" fmla="*/ 802 h 814"/>
                <a:gd name="T20" fmla="*/ 3 w 742"/>
                <a:gd name="T21" fmla="*/ 811 h 814"/>
                <a:gd name="T22" fmla="*/ 13 w 742"/>
                <a:gd name="T23" fmla="*/ 811 h 814"/>
                <a:gd name="T24" fmla="*/ 738 w 742"/>
                <a:gd name="T25" fmla="*/ 12 h 814"/>
                <a:gd name="T26" fmla="*/ 733 w 742"/>
                <a:gd name="T27" fmla="*/ 7 h 814"/>
                <a:gd name="T28" fmla="*/ 726 w 742"/>
                <a:gd name="T29" fmla="*/ 8 h 814"/>
                <a:gd name="T30" fmla="*/ 726 w 742"/>
                <a:gd name="T31" fmla="*/ 29 h 814"/>
                <a:gd name="T32" fmla="*/ 728 w 742"/>
                <a:gd name="T33" fmla="*/ 222 h 814"/>
                <a:gd name="T34" fmla="*/ 727 w 742"/>
                <a:gd name="T35" fmla="*/ 277 h 814"/>
                <a:gd name="T36" fmla="*/ 727 w 742"/>
                <a:gd name="T37" fmla="*/ 293 h 814"/>
                <a:gd name="T38" fmla="*/ 727 w 742"/>
                <a:gd name="T39" fmla="*/ 297 h 814"/>
                <a:gd name="T40" fmla="*/ 726 w 742"/>
                <a:gd name="T41" fmla="*/ 298 h 814"/>
                <a:gd name="T42" fmla="*/ 726 w 742"/>
                <a:gd name="T43" fmla="*/ 298 h 814"/>
                <a:gd name="T44" fmla="*/ 730 w 742"/>
                <a:gd name="T45" fmla="*/ 298 h 814"/>
                <a:gd name="T46" fmla="*/ 727 w 742"/>
                <a:gd name="T47" fmla="*/ 297 h 814"/>
                <a:gd name="T48" fmla="*/ 726 w 742"/>
                <a:gd name="T49" fmla="*/ 298 h 814"/>
                <a:gd name="T50" fmla="*/ 730 w 742"/>
                <a:gd name="T51" fmla="*/ 298 h 814"/>
                <a:gd name="T52" fmla="*/ 727 w 742"/>
                <a:gd name="T53" fmla="*/ 297 h 814"/>
                <a:gd name="T54" fmla="*/ 732 w 742"/>
                <a:gd name="T55" fmla="*/ 299 h 814"/>
                <a:gd name="T56" fmla="*/ 728 w 742"/>
                <a:gd name="T57" fmla="*/ 295 h 814"/>
                <a:gd name="T58" fmla="*/ 727 w 742"/>
                <a:gd name="T59" fmla="*/ 297 h 814"/>
                <a:gd name="T60" fmla="*/ 732 w 742"/>
                <a:gd name="T61" fmla="*/ 299 h 814"/>
                <a:gd name="T62" fmla="*/ 728 w 742"/>
                <a:gd name="T63" fmla="*/ 295 h 814"/>
                <a:gd name="T64" fmla="*/ 728 w 742"/>
                <a:gd name="T65" fmla="*/ 305 h 814"/>
                <a:gd name="T66" fmla="*/ 738 w 742"/>
                <a:gd name="T67" fmla="*/ 305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2" h="814">
                  <a:moveTo>
                    <a:pt x="738" y="305"/>
                  </a:moveTo>
                  <a:cubicBezTo>
                    <a:pt x="739" y="304"/>
                    <a:pt x="739" y="303"/>
                    <a:pt x="740" y="302"/>
                  </a:cubicBezTo>
                  <a:cubicBezTo>
                    <a:pt x="740" y="301"/>
                    <a:pt x="740" y="301"/>
                    <a:pt x="740" y="300"/>
                  </a:cubicBezTo>
                  <a:cubicBezTo>
                    <a:pt x="740" y="299"/>
                    <a:pt x="741" y="297"/>
                    <a:pt x="741" y="296"/>
                  </a:cubicBezTo>
                  <a:cubicBezTo>
                    <a:pt x="741" y="290"/>
                    <a:pt x="741" y="280"/>
                    <a:pt x="742" y="268"/>
                  </a:cubicBezTo>
                  <a:cubicBezTo>
                    <a:pt x="742" y="255"/>
                    <a:pt x="742" y="239"/>
                    <a:pt x="742" y="222"/>
                  </a:cubicBezTo>
                  <a:cubicBezTo>
                    <a:pt x="742" y="135"/>
                    <a:pt x="740" y="7"/>
                    <a:pt x="740" y="7"/>
                  </a:cubicBezTo>
                  <a:cubicBezTo>
                    <a:pt x="740" y="4"/>
                    <a:pt x="738" y="2"/>
                    <a:pt x="735" y="1"/>
                  </a:cubicBezTo>
                  <a:cubicBezTo>
                    <a:pt x="733" y="0"/>
                    <a:pt x="730" y="1"/>
                    <a:pt x="728" y="3"/>
                  </a:cubicBezTo>
                  <a:cubicBezTo>
                    <a:pt x="3" y="802"/>
                    <a:pt x="3" y="802"/>
                    <a:pt x="3" y="802"/>
                  </a:cubicBezTo>
                  <a:cubicBezTo>
                    <a:pt x="0" y="804"/>
                    <a:pt x="1" y="809"/>
                    <a:pt x="3" y="811"/>
                  </a:cubicBezTo>
                  <a:cubicBezTo>
                    <a:pt x="6" y="814"/>
                    <a:pt x="11" y="814"/>
                    <a:pt x="13" y="811"/>
                  </a:cubicBezTo>
                  <a:cubicBezTo>
                    <a:pt x="738" y="12"/>
                    <a:pt x="738" y="12"/>
                    <a:pt x="738" y="12"/>
                  </a:cubicBezTo>
                  <a:cubicBezTo>
                    <a:pt x="733" y="7"/>
                    <a:pt x="733" y="7"/>
                    <a:pt x="733" y="7"/>
                  </a:cubicBezTo>
                  <a:cubicBezTo>
                    <a:pt x="726" y="8"/>
                    <a:pt x="726" y="8"/>
                    <a:pt x="726" y="8"/>
                  </a:cubicBezTo>
                  <a:cubicBezTo>
                    <a:pt x="726" y="8"/>
                    <a:pt x="726" y="16"/>
                    <a:pt x="726" y="29"/>
                  </a:cubicBezTo>
                  <a:cubicBezTo>
                    <a:pt x="727" y="69"/>
                    <a:pt x="728" y="157"/>
                    <a:pt x="728" y="222"/>
                  </a:cubicBezTo>
                  <a:cubicBezTo>
                    <a:pt x="728" y="244"/>
                    <a:pt x="728" y="263"/>
                    <a:pt x="727" y="277"/>
                  </a:cubicBezTo>
                  <a:cubicBezTo>
                    <a:pt x="727" y="283"/>
                    <a:pt x="727" y="289"/>
                    <a:pt x="727" y="293"/>
                  </a:cubicBezTo>
                  <a:cubicBezTo>
                    <a:pt x="727" y="295"/>
                    <a:pt x="727" y="296"/>
                    <a:pt x="727" y="297"/>
                  </a:cubicBezTo>
                  <a:cubicBezTo>
                    <a:pt x="726" y="298"/>
                    <a:pt x="726" y="298"/>
                    <a:pt x="726" y="298"/>
                  </a:cubicBezTo>
                  <a:cubicBezTo>
                    <a:pt x="726" y="298"/>
                    <a:pt x="726" y="298"/>
                    <a:pt x="726" y="298"/>
                  </a:cubicBezTo>
                  <a:cubicBezTo>
                    <a:pt x="730" y="298"/>
                    <a:pt x="730" y="298"/>
                    <a:pt x="730" y="298"/>
                  </a:cubicBezTo>
                  <a:cubicBezTo>
                    <a:pt x="727" y="297"/>
                    <a:pt x="727" y="297"/>
                    <a:pt x="727" y="297"/>
                  </a:cubicBezTo>
                  <a:cubicBezTo>
                    <a:pt x="726" y="298"/>
                    <a:pt x="726" y="298"/>
                    <a:pt x="726" y="298"/>
                  </a:cubicBezTo>
                  <a:cubicBezTo>
                    <a:pt x="730" y="298"/>
                    <a:pt x="730" y="298"/>
                    <a:pt x="730" y="298"/>
                  </a:cubicBezTo>
                  <a:cubicBezTo>
                    <a:pt x="727" y="297"/>
                    <a:pt x="727" y="297"/>
                    <a:pt x="727" y="297"/>
                  </a:cubicBezTo>
                  <a:cubicBezTo>
                    <a:pt x="732" y="299"/>
                    <a:pt x="732" y="299"/>
                    <a:pt x="732" y="299"/>
                  </a:cubicBezTo>
                  <a:cubicBezTo>
                    <a:pt x="728" y="295"/>
                    <a:pt x="728" y="295"/>
                    <a:pt x="728" y="295"/>
                  </a:cubicBezTo>
                  <a:cubicBezTo>
                    <a:pt x="727" y="296"/>
                    <a:pt x="727" y="297"/>
                    <a:pt x="727" y="297"/>
                  </a:cubicBezTo>
                  <a:cubicBezTo>
                    <a:pt x="732" y="299"/>
                    <a:pt x="732" y="299"/>
                    <a:pt x="732" y="299"/>
                  </a:cubicBezTo>
                  <a:cubicBezTo>
                    <a:pt x="728" y="295"/>
                    <a:pt x="728" y="295"/>
                    <a:pt x="728" y="295"/>
                  </a:cubicBezTo>
                  <a:cubicBezTo>
                    <a:pt x="725" y="298"/>
                    <a:pt x="725" y="302"/>
                    <a:pt x="728" y="305"/>
                  </a:cubicBezTo>
                  <a:cubicBezTo>
                    <a:pt x="731" y="308"/>
                    <a:pt x="735" y="308"/>
                    <a:pt x="738" y="305"/>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custDataLst>
      <p:tags r:id="rId2"/>
    </p:custDataLst>
    <p:extLst>
      <p:ext uri="{BB962C8B-B14F-4D97-AF65-F5344CB8AC3E}">
        <p14:creationId xmlns:p14="http://schemas.microsoft.com/office/powerpoint/2010/main" val="32816928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4.3 </a:t>
            </a:r>
            <a:r>
              <a:rPr lang="zh-CN" altLang="en-US" dirty="0"/>
              <a:t>零度根轨迹的</a:t>
            </a:r>
            <a:r>
              <a:rPr lang="zh-CN" altLang="en-US" dirty="0" smtClean="0"/>
              <a:t>绘制</a:t>
            </a:r>
            <a:endParaRPr lang="zh-CN" altLang="en-US" dirty="0"/>
          </a:p>
        </p:txBody>
      </p:sp>
      <p:sp>
        <p:nvSpPr>
          <p:cNvPr id="3" name="Text Box 7"/>
          <p:cNvSpPr txBox="1">
            <a:spLocks noChangeArrowheads="1"/>
          </p:cNvSpPr>
          <p:nvPr/>
        </p:nvSpPr>
        <p:spPr bwMode="auto">
          <a:xfrm>
            <a:off x="515937" y="1089025"/>
            <a:ext cx="11160125" cy="85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14350" eaLnBrk="1" hangingPunct="1">
              <a:lnSpc>
                <a:spcPct val="130000"/>
              </a:lnSpc>
              <a:spcBef>
                <a:spcPct val="50000"/>
              </a:spcBef>
            </a:pPr>
            <a:r>
              <a:rPr lang="zh-CN" altLang="en-US" sz="2000" dirty="0" smtClean="0">
                <a:latin typeface="+mn-ea"/>
                <a:ea typeface="+mn-ea"/>
              </a:rPr>
              <a:t>实际上</a:t>
            </a:r>
            <a:r>
              <a:rPr lang="zh-CN" altLang="en-US" sz="2000" dirty="0">
                <a:latin typeface="+mn-ea"/>
                <a:ea typeface="+mn-ea"/>
              </a:rPr>
              <a:t>，“最小相位”和“非最小相位”是指系统输出信号相位与输入信号相位之差的变化范围是否最小。</a:t>
            </a:r>
            <a:endParaRPr lang="en-US" altLang="zh-CN" sz="2000" dirty="0">
              <a:latin typeface="+mn-ea"/>
              <a:ea typeface="+mn-ea"/>
            </a:endParaRPr>
          </a:p>
        </p:txBody>
      </p:sp>
      <p:graphicFrame>
        <p:nvGraphicFramePr>
          <p:cNvPr id="4" name="Object 2"/>
          <p:cNvGraphicFramePr>
            <a:graphicFrameLocks noChangeAspect="1"/>
          </p:cNvGraphicFramePr>
          <p:nvPr>
            <p:extLst>
              <p:ext uri="{D42A27DB-BD31-4B8C-83A1-F6EECF244321}">
                <p14:modId xmlns:p14="http://schemas.microsoft.com/office/powerpoint/2010/main" val="1797607449"/>
              </p:ext>
            </p:extLst>
          </p:nvPr>
        </p:nvGraphicFramePr>
        <p:xfrm>
          <a:off x="5075235" y="2163602"/>
          <a:ext cx="2041525" cy="719138"/>
        </p:xfrm>
        <a:graphic>
          <a:graphicData uri="http://schemas.openxmlformats.org/presentationml/2006/ole">
            <mc:AlternateContent xmlns:mc="http://schemas.openxmlformats.org/markup-compatibility/2006">
              <mc:Choice xmlns:v="urn:schemas-microsoft-com:vml" Requires="v">
                <p:oleObj spid="_x0000_s29742" name="公式" r:id="rId3" imgW="901309" imgH="317362" progId="Equations">
                  <p:embed/>
                </p:oleObj>
              </mc:Choice>
              <mc:Fallback>
                <p:oleObj name="公式" r:id="rId3" imgW="901309" imgH="317362" progId="Equations">
                  <p:embed/>
                  <p:pic>
                    <p:nvPicPr>
                      <p:cNvPr id="28674"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5235" y="2163602"/>
                        <a:ext cx="2041525" cy="719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3"/>
          <p:cNvGraphicFramePr>
            <a:graphicFrameLocks noChangeAspect="1"/>
          </p:cNvGraphicFramePr>
          <p:nvPr>
            <p:extLst>
              <p:ext uri="{D42A27DB-BD31-4B8C-83A1-F6EECF244321}">
                <p14:modId xmlns:p14="http://schemas.microsoft.com/office/powerpoint/2010/main" val="1491125448"/>
              </p:ext>
            </p:extLst>
          </p:nvPr>
        </p:nvGraphicFramePr>
        <p:xfrm>
          <a:off x="5072060" y="4200525"/>
          <a:ext cx="2044700" cy="720725"/>
        </p:xfrm>
        <a:graphic>
          <a:graphicData uri="http://schemas.openxmlformats.org/presentationml/2006/ole">
            <mc:AlternateContent xmlns:mc="http://schemas.openxmlformats.org/markup-compatibility/2006">
              <mc:Choice xmlns:v="urn:schemas-microsoft-com:vml" Requires="v">
                <p:oleObj spid="_x0000_s29743" name="公式" r:id="rId5" imgW="901309" imgH="317362" progId="Equations">
                  <p:embed/>
                </p:oleObj>
              </mc:Choice>
              <mc:Fallback>
                <p:oleObj name="公式" r:id="rId5" imgW="901309" imgH="317362" progId="Equations">
                  <p:embed/>
                  <p:pic>
                    <p:nvPicPr>
                      <p:cNvPr id="28675"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2060" y="4200525"/>
                        <a:ext cx="2044700" cy="720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 name="TextBox 10"/>
          <p:cNvSpPr txBox="1">
            <a:spLocks noChangeArrowheads="1"/>
          </p:cNvSpPr>
          <p:nvPr/>
        </p:nvSpPr>
        <p:spPr bwMode="auto">
          <a:xfrm>
            <a:off x="1079500" y="2126931"/>
            <a:ext cx="250052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dirty="0">
                <a:latin typeface="+mj-ea"/>
                <a:ea typeface="+mj-ea"/>
              </a:rPr>
              <a:t>1</a:t>
            </a:r>
            <a:r>
              <a:rPr lang="zh-CN" altLang="en-US" sz="2000" b="1" dirty="0">
                <a:latin typeface="+mj-ea"/>
                <a:ea typeface="+mj-ea"/>
              </a:rPr>
              <a:t>）</a:t>
            </a:r>
            <a:r>
              <a:rPr lang="zh-CN" altLang="en-US" sz="2000" dirty="0">
                <a:latin typeface="+mn-ea"/>
                <a:ea typeface="+mn-ea"/>
              </a:rPr>
              <a:t>最小相位系统</a:t>
            </a:r>
          </a:p>
        </p:txBody>
      </p:sp>
      <p:sp>
        <p:nvSpPr>
          <p:cNvPr id="7" name="TextBox 12"/>
          <p:cNvSpPr txBox="1">
            <a:spLocks noChangeArrowheads="1"/>
          </p:cNvSpPr>
          <p:nvPr/>
        </p:nvSpPr>
        <p:spPr bwMode="auto">
          <a:xfrm>
            <a:off x="1473199" y="3006725"/>
            <a:ext cx="4248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mn-ea"/>
                <a:ea typeface="+mn-ea"/>
              </a:rPr>
              <a:t>其输出信号与输入信号的相位差为</a:t>
            </a:r>
          </a:p>
        </p:txBody>
      </p:sp>
      <p:graphicFrame>
        <p:nvGraphicFramePr>
          <p:cNvPr id="8" name="Object 4"/>
          <p:cNvGraphicFramePr>
            <a:graphicFrameLocks noChangeAspect="1"/>
          </p:cNvGraphicFramePr>
          <p:nvPr>
            <p:extLst>
              <p:ext uri="{D42A27DB-BD31-4B8C-83A1-F6EECF244321}">
                <p14:modId xmlns:p14="http://schemas.microsoft.com/office/powerpoint/2010/main" val="3917965417"/>
              </p:ext>
            </p:extLst>
          </p:nvPr>
        </p:nvGraphicFramePr>
        <p:xfrm>
          <a:off x="3838572" y="3451225"/>
          <a:ext cx="4514850" cy="373062"/>
        </p:xfrm>
        <a:graphic>
          <a:graphicData uri="http://schemas.openxmlformats.org/presentationml/2006/ole">
            <mc:AlternateContent xmlns:mc="http://schemas.openxmlformats.org/markup-compatibility/2006">
              <mc:Choice xmlns:v="urn:schemas-microsoft-com:vml" Requires="v">
                <p:oleObj spid="_x0000_s29744" name="公式" r:id="rId7" imgW="1993900" imgH="165100" progId="Equations">
                  <p:embed/>
                </p:oleObj>
              </mc:Choice>
              <mc:Fallback>
                <p:oleObj name="公式" r:id="rId7" imgW="1993900" imgH="165100" progId="Equations">
                  <p:embed/>
                  <p:pic>
                    <p:nvPicPr>
                      <p:cNvPr id="28676"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38572" y="3451225"/>
                        <a:ext cx="4514850" cy="373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TextBox 14"/>
          <p:cNvSpPr txBox="1">
            <a:spLocks noChangeArrowheads="1"/>
          </p:cNvSpPr>
          <p:nvPr/>
        </p:nvSpPr>
        <p:spPr bwMode="auto">
          <a:xfrm>
            <a:off x="1079500" y="4030662"/>
            <a:ext cx="26797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dirty="0">
                <a:latin typeface="+mj-ea"/>
                <a:ea typeface="+mj-ea"/>
              </a:rPr>
              <a:t>2</a:t>
            </a:r>
            <a:r>
              <a:rPr lang="zh-CN" altLang="en-US" sz="2000" b="1" dirty="0">
                <a:latin typeface="+mj-ea"/>
                <a:ea typeface="+mj-ea"/>
              </a:rPr>
              <a:t>）</a:t>
            </a:r>
            <a:r>
              <a:rPr lang="zh-CN" altLang="en-US" sz="2000" dirty="0">
                <a:latin typeface="+mn-ea"/>
                <a:ea typeface="+mn-ea"/>
              </a:rPr>
              <a:t>非最小相位系统</a:t>
            </a:r>
          </a:p>
        </p:txBody>
      </p:sp>
      <p:sp>
        <p:nvSpPr>
          <p:cNvPr id="10" name="TextBox 15"/>
          <p:cNvSpPr txBox="1">
            <a:spLocks noChangeArrowheads="1"/>
          </p:cNvSpPr>
          <p:nvPr/>
        </p:nvSpPr>
        <p:spPr bwMode="auto">
          <a:xfrm>
            <a:off x="1473199" y="4937125"/>
            <a:ext cx="4248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mn-ea"/>
                <a:ea typeface="+mn-ea"/>
              </a:rPr>
              <a:t>其输出信号与输入信号的相位差为</a:t>
            </a:r>
          </a:p>
        </p:txBody>
      </p:sp>
      <p:graphicFrame>
        <p:nvGraphicFramePr>
          <p:cNvPr id="11" name="Object 5"/>
          <p:cNvGraphicFramePr>
            <a:graphicFrameLocks noChangeAspect="1"/>
          </p:cNvGraphicFramePr>
          <p:nvPr>
            <p:extLst>
              <p:ext uri="{D42A27DB-BD31-4B8C-83A1-F6EECF244321}">
                <p14:modId xmlns:p14="http://schemas.microsoft.com/office/powerpoint/2010/main" val="460750721"/>
              </p:ext>
            </p:extLst>
          </p:nvPr>
        </p:nvGraphicFramePr>
        <p:xfrm>
          <a:off x="3822697" y="5384800"/>
          <a:ext cx="4543425" cy="373062"/>
        </p:xfrm>
        <a:graphic>
          <a:graphicData uri="http://schemas.openxmlformats.org/presentationml/2006/ole">
            <mc:AlternateContent xmlns:mc="http://schemas.openxmlformats.org/markup-compatibility/2006">
              <mc:Choice xmlns:v="urn:schemas-microsoft-com:vml" Requires="v">
                <p:oleObj spid="_x0000_s29745" name="公式" r:id="rId9" imgW="2005729" imgH="165028" progId="Equations">
                  <p:embed/>
                </p:oleObj>
              </mc:Choice>
              <mc:Fallback>
                <p:oleObj name="公式" r:id="rId9" imgW="2005729" imgH="165028" progId="Equations">
                  <p:embed/>
                  <p:pic>
                    <p:nvPicPr>
                      <p:cNvPr id="28677"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22697" y="5384800"/>
                        <a:ext cx="4543425" cy="373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 name="TextBox 12"/>
          <p:cNvSpPr txBox="1">
            <a:spLocks noChangeArrowheads="1"/>
          </p:cNvSpPr>
          <p:nvPr/>
        </p:nvSpPr>
        <p:spPr bwMode="auto">
          <a:xfrm>
            <a:off x="1404138" y="5968325"/>
            <a:ext cx="9380541" cy="442674"/>
          </a:xfrm>
          <a:prstGeom prst="roundRect">
            <a:avLst/>
          </a:prstGeom>
          <a:solidFill>
            <a:schemeClr val="accent1">
              <a:lumMod val="10000"/>
              <a:lumOff val="90000"/>
            </a:schemeClr>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a:latin typeface="+mn-ea"/>
                <a:ea typeface="+mn-ea"/>
              </a:rPr>
              <a:t>一般地，有</a:t>
            </a:r>
            <a:r>
              <a:rPr lang="zh-CN" altLang="en-US" sz="2000" b="1" dirty="0">
                <a:latin typeface="+mj-ea"/>
                <a:ea typeface="+mj-ea"/>
              </a:rPr>
              <a:t>∠</a:t>
            </a:r>
            <a:r>
              <a:rPr lang="en-US" altLang="zh-CN" sz="2000" b="1" dirty="0">
                <a:latin typeface="+mj-ea"/>
                <a:ea typeface="+mj-ea"/>
              </a:rPr>
              <a:t>Q</a:t>
            </a:r>
            <a:r>
              <a:rPr lang="en-US" altLang="zh-CN" sz="2000" b="1" baseline="-25000" dirty="0">
                <a:latin typeface="+mj-ea"/>
                <a:ea typeface="+mj-ea"/>
              </a:rPr>
              <a:t>2</a:t>
            </a:r>
            <a:r>
              <a:rPr lang="en-US" altLang="zh-CN" sz="2000" b="1" dirty="0">
                <a:latin typeface="+mj-ea"/>
                <a:ea typeface="+mj-ea"/>
              </a:rPr>
              <a:t>(s)</a:t>
            </a:r>
            <a:r>
              <a:rPr lang="en-US" altLang="zh-CN" sz="2000" b="1" baseline="-25000" dirty="0">
                <a:latin typeface="+mj-ea"/>
                <a:ea typeface="+mj-ea"/>
              </a:rPr>
              <a:t> </a:t>
            </a:r>
            <a:r>
              <a:rPr lang="en-US" altLang="zh-CN" sz="2000" b="1" dirty="0">
                <a:latin typeface="+mj-ea"/>
                <a:ea typeface="+mj-ea"/>
              </a:rPr>
              <a:t>&gt;</a:t>
            </a:r>
            <a:r>
              <a:rPr lang="zh-CN" altLang="en-US" sz="2000" b="1" dirty="0">
                <a:latin typeface="+mj-ea"/>
                <a:ea typeface="+mj-ea"/>
              </a:rPr>
              <a:t>∠</a:t>
            </a:r>
            <a:r>
              <a:rPr lang="en-US" altLang="zh-CN" sz="2000" b="1" dirty="0">
                <a:latin typeface="+mj-ea"/>
                <a:ea typeface="+mj-ea"/>
              </a:rPr>
              <a:t>Q</a:t>
            </a:r>
            <a:r>
              <a:rPr lang="en-US" altLang="zh-CN" sz="2000" b="1" baseline="-25000" dirty="0">
                <a:latin typeface="+mj-ea"/>
                <a:ea typeface="+mj-ea"/>
              </a:rPr>
              <a:t>1</a:t>
            </a:r>
            <a:r>
              <a:rPr lang="en-US" altLang="zh-CN" sz="2000" b="1" dirty="0">
                <a:latin typeface="+mj-ea"/>
                <a:ea typeface="+mj-ea"/>
              </a:rPr>
              <a:t>(s)</a:t>
            </a:r>
            <a:endParaRPr lang="zh-CN" altLang="en-US" sz="2000" b="1" dirty="0">
              <a:latin typeface="+mj-ea"/>
              <a:ea typeface="+mj-ea"/>
            </a:endParaRPr>
          </a:p>
        </p:txBody>
      </p:sp>
    </p:spTree>
    <p:extLst>
      <p:ext uri="{BB962C8B-B14F-4D97-AF65-F5344CB8AC3E}">
        <p14:creationId xmlns:p14="http://schemas.microsoft.com/office/powerpoint/2010/main" val="2876273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4.3 </a:t>
            </a:r>
            <a:r>
              <a:rPr lang="zh-CN" altLang="en-US" dirty="0"/>
              <a:t>零度根轨迹的</a:t>
            </a:r>
            <a:r>
              <a:rPr lang="zh-CN" altLang="en-US" dirty="0" smtClean="0"/>
              <a:t>绘制</a:t>
            </a:r>
            <a:endParaRPr lang="zh-CN" altLang="en-US" dirty="0"/>
          </a:p>
        </p:txBody>
      </p:sp>
      <p:pic>
        <p:nvPicPr>
          <p:cNvPr id="3" name="Picture 4"/>
          <p:cNvPicPr>
            <a:picLocks noChangeAspect="1" noChangeArrowheads="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6469063" y="1536712"/>
            <a:ext cx="3816350" cy="1551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5"/>
          <p:cNvPicPr>
            <a:picLocks noChangeAspect="1" noChangeArrowheads="1"/>
          </p:cNvPicPr>
          <p:nvPr/>
        </p:nvPicPr>
        <p:blipFill>
          <a:blip r:embed="rId5">
            <a:clrChange>
              <a:clrFrom>
                <a:srgbClr val="FFFFFF"/>
              </a:clrFrom>
              <a:clrTo>
                <a:srgbClr val="FFFFFF">
                  <a:alpha val="0"/>
                </a:srgbClr>
              </a:clrTo>
            </a:clrChange>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6469063" y="3209429"/>
            <a:ext cx="3816350"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2"/>
          <p:cNvSpPr txBox="1">
            <a:spLocks noChangeArrowheads="1"/>
          </p:cNvSpPr>
          <p:nvPr/>
        </p:nvSpPr>
        <p:spPr bwMode="auto">
          <a:xfrm>
            <a:off x="515939" y="1189916"/>
            <a:ext cx="22018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smtClean="0">
                <a:latin typeface="+mn-ea"/>
                <a:ea typeface="+mn-ea"/>
              </a:rPr>
              <a:t>取 </a:t>
            </a:r>
            <a:r>
              <a:rPr lang="en-US" altLang="zh-CN" sz="2000" b="1" dirty="0" smtClean="0">
                <a:latin typeface="+mj-ea"/>
                <a:ea typeface="+mj-ea"/>
              </a:rPr>
              <a:t>s=j</a:t>
            </a:r>
            <a:r>
              <a:rPr lang="el-GR" altLang="zh-CN" sz="2000" b="1" dirty="0" smtClean="0">
                <a:latin typeface="+mj-ea"/>
                <a:ea typeface="+mj-ea"/>
              </a:rPr>
              <a:t>ω</a:t>
            </a:r>
            <a:r>
              <a:rPr lang="en-US" altLang="zh-CN" sz="2000" b="1" dirty="0" smtClean="0">
                <a:latin typeface="+mj-ea"/>
                <a:ea typeface="+mj-ea"/>
              </a:rPr>
              <a:t> </a:t>
            </a:r>
            <a:r>
              <a:rPr lang="zh-CN" altLang="en-US" sz="2000" dirty="0" smtClean="0">
                <a:latin typeface="+mn-ea"/>
                <a:ea typeface="+mn-ea"/>
              </a:rPr>
              <a:t>时</a:t>
            </a:r>
            <a:r>
              <a:rPr lang="zh-CN" altLang="en-US" sz="2000" dirty="0">
                <a:latin typeface="+mn-ea"/>
                <a:ea typeface="+mn-ea"/>
              </a:rPr>
              <a:t>，有 </a:t>
            </a:r>
          </a:p>
        </p:txBody>
      </p:sp>
      <p:graphicFrame>
        <p:nvGraphicFramePr>
          <p:cNvPr id="6" name="Object 4"/>
          <p:cNvGraphicFramePr>
            <a:graphicFrameLocks noChangeAspect="1"/>
          </p:cNvGraphicFramePr>
          <p:nvPr>
            <p:extLst>
              <p:ext uri="{D42A27DB-BD31-4B8C-83A1-F6EECF244321}">
                <p14:modId xmlns:p14="http://schemas.microsoft.com/office/powerpoint/2010/main" val="3314245439"/>
              </p:ext>
            </p:extLst>
          </p:nvPr>
        </p:nvGraphicFramePr>
        <p:xfrm>
          <a:off x="1911350" y="1979319"/>
          <a:ext cx="3397250" cy="600075"/>
        </p:xfrm>
        <a:graphic>
          <a:graphicData uri="http://schemas.openxmlformats.org/presentationml/2006/ole">
            <mc:AlternateContent xmlns:mc="http://schemas.openxmlformats.org/markup-compatibility/2006">
              <mc:Choice xmlns:v="urn:schemas-microsoft-com:vml" Requires="v">
                <p:oleObj spid="_x0000_s30758" name="公式" r:id="rId7" imgW="1651000" imgH="292100" progId="Equations">
                  <p:embed/>
                </p:oleObj>
              </mc:Choice>
              <mc:Fallback>
                <p:oleObj name="公式" r:id="rId7" imgW="1651000" imgH="292100" progId="Equations">
                  <p:embed/>
                  <p:pic>
                    <p:nvPicPr>
                      <p:cNvPr id="29698"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11350" y="1979319"/>
                        <a:ext cx="3397250" cy="600075"/>
                      </a:xfrm>
                      <a:prstGeom prst="rect">
                        <a:avLst/>
                      </a:prstGeom>
                      <a:solidFill>
                        <a:schemeClr val="accent1">
                          <a:lumMod val="10000"/>
                          <a:lumOff val="90000"/>
                        </a:schemeClr>
                      </a:solidFill>
                      <a:ln>
                        <a:noFill/>
                      </a:ln>
                      <a:effectLst/>
                    </p:spPr>
                  </p:pic>
                </p:oleObj>
              </mc:Fallback>
            </mc:AlternateContent>
          </a:graphicData>
        </a:graphic>
      </p:graphicFrame>
      <p:graphicFrame>
        <p:nvGraphicFramePr>
          <p:cNvPr id="7" name="Object 7"/>
          <p:cNvGraphicFramePr>
            <a:graphicFrameLocks noChangeAspect="1"/>
          </p:cNvGraphicFramePr>
          <p:nvPr>
            <p:extLst>
              <p:ext uri="{D42A27DB-BD31-4B8C-83A1-F6EECF244321}">
                <p14:modId xmlns:p14="http://schemas.microsoft.com/office/powerpoint/2010/main" val="1050776879"/>
              </p:ext>
            </p:extLst>
          </p:nvPr>
        </p:nvGraphicFramePr>
        <p:xfrm>
          <a:off x="1911350" y="3554532"/>
          <a:ext cx="3424238" cy="601663"/>
        </p:xfrm>
        <a:graphic>
          <a:graphicData uri="http://schemas.openxmlformats.org/presentationml/2006/ole">
            <mc:AlternateContent xmlns:mc="http://schemas.openxmlformats.org/markup-compatibility/2006">
              <mc:Choice xmlns:v="urn:schemas-microsoft-com:vml" Requires="v">
                <p:oleObj spid="_x0000_s30759" name="公式" r:id="rId9" imgW="1663700" imgH="292100" progId="Equations">
                  <p:embed/>
                </p:oleObj>
              </mc:Choice>
              <mc:Fallback>
                <p:oleObj name="公式" r:id="rId9" imgW="1663700" imgH="292100" progId="Equations">
                  <p:embed/>
                  <p:pic>
                    <p:nvPicPr>
                      <p:cNvPr id="29699"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11350" y="3554532"/>
                        <a:ext cx="3424238" cy="601663"/>
                      </a:xfrm>
                      <a:prstGeom prst="rect">
                        <a:avLst/>
                      </a:prstGeom>
                      <a:solidFill>
                        <a:schemeClr val="accent1">
                          <a:lumMod val="10000"/>
                          <a:lumOff val="90000"/>
                        </a:schemeClr>
                      </a:solidFill>
                      <a:ln>
                        <a:noFill/>
                      </a:ln>
                      <a:effectLst/>
                    </p:spPr>
                  </p:pic>
                </p:oleObj>
              </mc:Fallback>
            </mc:AlternateContent>
          </a:graphicData>
        </a:graphic>
      </p:graphicFrame>
      <p:graphicFrame>
        <p:nvGraphicFramePr>
          <p:cNvPr id="8" name="Object 8"/>
          <p:cNvGraphicFramePr>
            <a:graphicFrameLocks noChangeAspect="1"/>
          </p:cNvGraphicFramePr>
          <p:nvPr>
            <p:extLst>
              <p:ext uri="{D42A27DB-BD31-4B8C-83A1-F6EECF244321}">
                <p14:modId xmlns:p14="http://schemas.microsoft.com/office/powerpoint/2010/main" val="1539852899"/>
              </p:ext>
            </p:extLst>
          </p:nvPr>
        </p:nvGraphicFramePr>
        <p:xfrm>
          <a:off x="5149057" y="4867286"/>
          <a:ext cx="1893888" cy="533400"/>
        </p:xfrm>
        <a:graphic>
          <a:graphicData uri="http://schemas.openxmlformats.org/presentationml/2006/ole">
            <mc:AlternateContent xmlns:mc="http://schemas.openxmlformats.org/markup-compatibility/2006">
              <mc:Choice xmlns:v="urn:schemas-microsoft-com:vml" Requires="v">
                <p:oleObj spid="_x0000_s30760" name="公式" r:id="rId11" imgW="723600" imgH="203040" progId="Equations">
                  <p:embed/>
                </p:oleObj>
              </mc:Choice>
              <mc:Fallback>
                <p:oleObj name="公式" r:id="rId11" imgW="723600" imgH="203040" progId="Equations">
                  <p:embed/>
                  <p:pic>
                    <p:nvPicPr>
                      <p:cNvPr id="16"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49057" y="4867286"/>
                        <a:ext cx="1893888"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TextBox 17"/>
          <p:cNvSpPr txBox="1">
            <a:spLocks noChangeArrowheads="1"/>
          </p:cNvSpPr>
          <p:nvPr/>
        </p:nvSpPr>
        <p:spPr bwMode="auto">
          <a:xfrm>
            <a:off x="515939" y="5566370"/>
            <a:ext cx="1116012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63550" eaLnBrk="1" hangingPunct="1">
              <a:lnSpc>
                <a:spcPct val="150000"/>
              </a:lnSpc>
            </a:pPr>
            <a:r>
              <a:rPr lang="zh-CN" altLang="en-US" dirty="0" smtClean="0">
                <a:latin typeface="+mn-ea"/>
                <a:ea typeface="+mn-ea"/>
              </a:rPr>
              <a:t>表明</a:t>
            </a:r>
            <a:r>
              <a:rPr lang="zh-CN" altLang="en-US" dirty="0">
                <a:latin typeface="+mn-ea"/>
                <a:ea typeface="+mn-ea"/>
              </a:rPr>
              <a:t>在</a:t>
            </a:r>
            <a:r>
              <a:rPr lang="zh-CN" altLang="en-US" dirty="0" smtClean="0">
                <a:latin typeface="+mn-ea"/>
                <a:ea typeface="+mn-ea"/>
              </a:rPr>
              <a:t>频率域 </a:t>
            </a:r>
            <a:r>
              <a:rPr lang="el-GR" altLang="zh-CN" b="1" dirty="0" smtClean="0">
                <a:latin typeface="+mj-ea"/>
                <a:ea typeface="+mj-ea"/>
              </a:rPr>
              <a:t>ω</a:t>
            </a:r>
            <a:r>
              <a:rPr lang="en-US" altLang="zh-CN" b="1" dirty="0" smtClean="0">
                <a:latin typeface="+mj-ea"/>
                <a:ea typeface="+mj-ea"/>
              </a:rPr>
              <a:t> </a:t>
            </a:r>
            <a:r>
              <a:rPr lang="zh-CN" altLang="en-US" dirty="0" smtClean="0">
                <a:latin typeface="+mn-ea"/>
                <a:ea typeface="+mn-ea"/>
              </a:rPr>
              <a:t>上</a:t>
            </a:r>
            <a:r>
              <a:rPr lang="zh-CN" altLang="en-US" dirty="0">
                <a:latin typeface="+mn-ea"/>
                <a:ea typeface="+mn-ea"/>
              </a:rPr>
              <a:t>，</a:t>
            </a:r>
            <a:r>
              <a:rPr lang="zh-CN" altLang="en-US" dirty="0" smtClean="0">
                <a:latin typeface="+mn-ea"/>
                <a:ea typeface="+mn-ea"/>
              </a:rPr>
              <a:t>开环传递函数 </a:t>
            </a:r>
            <a:r>
              <a:rPr lang="en-US" altLang="zh-CN" b="1" dirty="0" smtClean="0">
                <a:latin typeface="+mj-ea"/>
                <a:ea typeface="+mj-ea"/>
              </a:rPr>
              <a:t>Q</a:t>
            </a:r>
            <a:r>
              <a:rPr lang="en-US" altLang="zh-CN" b="1" baseline="-25000" dirty="0" smtClean="0">
                <a:latin typeface="+mj-ea"/>
                <a:ea typeface="+mj-ea"/>
              </a:rPr>
              <a:t>1</a:t>
            </a:r>
            <a:r>
              <a:rPr lang="en-US" altLang="zh-CN" b="1" dirty="0" smtClean="0">
                <a:latin typeface="+mj-ea"/>
                <a:ea typeface="+mj-ea"/>
              </a:rPr>
              <a:t>(s) </a:t>
            </a:r>
            <a:r>
              <a:rPr lang="zh-CN" altLang="en-US" dirty="0" smtClean="0">
                <a:latin typeface="+mn-ea"/>
                <a:ea typeface="+mn-ea"/>
              </a:rPr>
              <a:t>的</a:t>
            </a:r>
            <a:r>
              <a:rPr lang="zh-CN" altLang="en-US" dirty="0">
                <a:latin typeface="+mn-ea"/>
                <a:ea typeface="+mn-ea"/>
              </a:rPr>
              <a:t>相位变化范围总是小于</a:t>
            </a:r>
            <a:r>
              <a:rPr lang="zh-CN" altLang="en-US" dirty="0" smtClean="0">
                <a:latin typeface="+mn-ea"/>
                <a:ea typeface="+mn-ea"/>
              </a:rPr>
              <a:t>开环传递函数 </a:t>
            </a:r>
            <a:r>
              <a:rPr lang="en-US" altLang="zh-CN" b="1" dirty="0" smtClean="0">
                <a:latin typeface="+mj-ea"/>
                <a:ea typeface="+mj-ea"/>
              </a:rPr>
              <a:t>Q</a:t>
            </a:r>
            <a:r>
              <a:rPr lang="en-US" altLang="zh-CN" b="1" baseline="-25000" dirty="0" smtClean="0">
                <a:latin typeface="+mj-ea"/>
                <a:ea typeface="+mj-ea"/>
              </a:rPr>
              <a:t>2</a:t>
            </a:r>
            <a:r>
              <a:rPr lang="en-US" altLang="zh-CN" b="1" dirty="0" smtClean="0">
                <a:latin typeface="+mj-ea"/>
                <a:ea typeface="+mj-ea"/>
              </a:rPr>
              <a:t>(s) </a:t>
            </a:r>
            <a:r>
              <a:rPr lang="zh-CN" altLang="en-US" dirty="0" smtClean="0">
                <a:latin typeface="+mn-ea"/>
                <a:ea typeface="+mn-ea"/>
              </a:rPr>
              <a:t>的</a:t>
            </a:r>
            <a:r>
              <a:rPr lang="zh-CN" altLang="en-US" dirty="0">
                <a:latin typeface="+mn-ea"/>
                <a:ea typeface="+mn-ea"/>
              </a:rPr>
              <a:t>相位变化范围，</a:t>
            </a:r>
            <a:r>
              <a:rPr lang="zh-CN" altLang="en-US" dirty="0" smtClean="0">
                <a:latin typeface="+mn-ea"/>
                <a:ea typeface="+mn-ea"/>
              </a:rPr>
              <a:t>即 </a:t>
            </a:r>
            <a:r>
              <a:rPr lang="en-US" altLang="zh-CN" b="1" dirty="0" smtClean="0">
                <a:latin typeface="+mj-ea"/>
                <a:ea typeface="+mj-ea"/>
              </a:rPr>
              <a:t>Q</a:t>
            </a:r>
            <a:r>
              <a:rPr lang="en-US" altLang="zh-CN" b="1" baseline="-25000" dirty="0" smtClean="0">
                <a:latin typeface="+mj-ea"/>
                <a:ea typeface="+mj-ea"/>
              </a:rPr>
              <a:t>1</a:t>
            </a:r>
            <a:r>
              <a:rPr lang="en-US" altLang="zh-CN" b="1" dirty="0" smtClean="0">
                <a:latin typeface="+mj-ea"/>
                <a:ea typeface="+mj-ea"/>
              </a:rPr>
              <a:t>(s) </a:t>
            </a:r>
            <a:r>
              <a:rPr lang="zh-CN" altLang="en-US" dirty="0" smtClean="0">
                <a:latin typeface="+mn-ea"/>
                <a:ea typeface="+mn-ea"/>
              </a:rPr>
              <a:t>对应</a:t>
            </a:r>
            <a:r>
              <a:rPr lang="zh-CN" altLang="en-US" dirty="0">
                <a:latin typeface="+mn-ea"/>
                <a:ea typeface="+mn-ea"/>
              </a:rPr>
              <a:t>的闭环控制系统是最小相位系统</a:t>
            </a:r>
            <a:r>
              <a:rPr lang="zh-CN" altLang="en-US" dirty="0" smtClean="0">
                <a:latin typeface="+mn-ea"/>
                <a:ea typeface="+mn-ea"/>
              </a:rPr>
              <a:t>， </a:t>
            </a:r>
            <a:r>
              <a:rPr lang="en-US" altLang="zh-CN" b="1" dirty="0" smtClean="0">
                <a:latin typeface="+mj-ea"/>
                <a:ea typeface="+mj-ea"/>
              </a:rPr>
              <a:t>Q</a:t>
            </a:r>
            <a:r>
              <a:rPr lang="en-US" altLang="zh-CN" b="1" baseline="-25000" dirty="0" smtClean="0">
                <a:latin typeface="+mj-ea"/>
                <a:ea typeface="+mj-ea"/>
              </a:rPr>
              <a:t>2</a:t>
            </a:r>
            <a:r>
              <a:rPr lang="en-US" altLang="zh-CN" b="1" dirty="0" smtClean="0">
                <a:latin typeface="+mj-ea"/>
                <a:ea typeface="+mj-ea"/>
              </a:rPr>
              <a:t>(s) </a:t>
            </a:r>
            <a:r>
              <a:rPr lang="zh-CN" altLang="en-US" dirty="0" smtClean="0">
                <a:latin typeface="+mn-ea"/>
                <a:ea typeface="+mn-ea"/>
              </a:rPr>
              <a:t>对应</a:t>
            </a:r>
            <a:r>
              <a:rPr lang="zh-CN" altLang="en-US" dirty="0">
                <a:latin typeface="+mn-ea"/>
                <a:ea typeface="+mn-ea"/>
              </a:rPr>
              <a:t>的闭环控制系统是非最小相位系统。</a:t>
            </a:r>
          </a:p>
        </p:txBody>
      </p:sp>
    </p:spTree>
    <p:extLst>
      <p:ext uri="{BB962C8B-B14F-4D97-AF65-F5344CB8AC3E}">
        <p14:creationId xmlns:p14="http://schemas.microsoft.com/office/powerpoint/2010/main" val="98168968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4.3 </a:t>
            </a:r>
            <a:r>
              <a:rPr lang="zh-CN" altLang="en-US" dirty="0"/>
              <a:t>零度根轨迹的</a:t>
            </a:r>
            <a:r>
              <a:rPr lang="zh-CN" altLang="en-US" dirty="0" smtClean="0"/>
              <a:t>绘制</a:t>
            </a:r>
            <a:endParaRPr lang="zh-CN" altLang="en-US" dirty="0"/>
          </a:p>
        </p:txBody>
      </p:sp>
      <p:sp>
        <p:nvSpPr>
          <p:cNvPr id="3" name="Text Box 8"/>
          <p:cNvSpPr txBox="1">
            <a:spLocks noChangeArrowheads="1"/>
          </p:cNvSpPr>
          <p:nvPr/>
        </p:nvSpPr>
        <p:spPr bwMode="auto">
          <a:xfrm>
            <a:off x="515938" y="1089025"/>
            <a:ext cx="57594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dirty="0">
                <a:solidFill>
                  <a:srgbClr val="C00000"/>
                </a:solidFill>
                <a:latin typeface="+mj-ea"/>
                <a:ea typeface="+mj-ea"/>
              </a:rPr>
              <a:t>非最小相位系统</a:t>
            </a:r>
            <a:r>
              <a:rPr lang="zh-CN" altLang="en-US" sz="2000" dirty="0">
                <a:latin typeface="+mn-ea"/>
                <a:ea typeface="+mn-ea"/>
              </a:rPr>
              <a:t>一般出现在下面三种情况</a:t>
            </a:r>
            <a:r>
              <a:rPr lang="zh-CN" altLang="en-US" sz="2000" dirty="0" smtClean="0">
                <a:latin typeface="+mn-ea"/>
                <a:ea typeface="+mn-ea"/>
              </a:rPr>
              <a:t>：</a:t>
            </a:r>
            <a:endParaRPr lang="zh-CN" altLang="en-US" sz="2000" dirty="0">
              <a:latin typeface="+mn-ea"/>
              <a:ea typeface="+mn-ea"/>
            </a:endParaRPr>
          </a:p>
        </p:txBody>
      </p:sp>
      <p:sp>
        <p:nvSpPr>
          <p:cNvPr id="4" name="Text Box 9"/>
          <p:cNvSpPr txBox="1">
            <a:spLocks noChangeArrowheads="1"/>
          </p:cNvSpPr>
          <p:nvPr/>
        </p:nvSpPr>
        <p:spPr bwMode="auto">
          <a:xfrm>
            <a:off x="946943" y="5502196"/>
            <a:ext cx="10298112" cy="987504"/>
          </a:xfrm>
          <a:prstGeom prst="roundRect">
            <a:avLst/>
          </a:prstGeom>
          <a:solidFill>
            <a:schemeClr val="accent1">
              <a:lumMod val="10000"/>
              <a:lumOff val="90000"/>
            </a:schemeClr>
          </a:solidFill>
          <a:ln w="9525">
            <a:noFill/>
            <a:miter lim="800000"/>
            <a:headEnd/>
            <a:tailEnd/>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08000" eaLnBrk="1" hangingPunct="1">
              <a:lnSpc>
                <a:spcPct val="130000"/>
              </a:lnSpc>
              <a:spcBef>
                <a:spcPct val="50000"/>
              </a:spcBef>
            </a:pPr>
            <a:r>
              <a:rPr lang="zh-CN" altLang="en-US" sz="2000" dirty="0" smtClean="0">
                <a:latin typeface="+mn-ea"/>
                <a:ea typeface="+mn-ea"/>
              </a:rPr>
              <a:t>非最小相位系统</a:t>
            </a:r>
            <a:r>
              <a:rPr lang="zh-CN" altLang="en-US" sz="2000" dirty="0">
                <a:latin typeface="+mn-ea"/>
                <a:ea typeface="+mn-ea"/>
              </a:rPr>
              <a:t>的根轨迹条件</a:t>
            </a:r>
            <a:r>
              <a:rPr lang="zh-CN" altLang="en-US" sz="2000" dirty="0" smtClean="0">
                <a:latin typeface="+mn-ea"/>
                <a:ea typeface="+mn-ea"/>
              </a:rPr>
              <a:t>与 </a:t>
            </a:r>
            <a:r>
              <a:rPr lang="en-US" altLang="zh-CN" sz="2000" b="1" dirty="0" smtClean="0">
                <a:latin typeface="+mj-ea"/>
                <a:ea typeface="+mj-ea"/>
              </a:rPr>
              <a:t>180</a:t>
            </a:r>
            <a:r>
              <a:rPr lang="en-US" altLang="zh-CN" sz="2000" b="1" baseline="30000" dirty="0" smtClean="0">
                <a:latin typeface="+mj-ea"/>
                <a:ea typeface="+mj-ea"/>
              </a:rPr>
              <a:t>0 </a:t>
            </a:r>
            <a:r>
              <a:rPr lang="zh-CN" altLang="en-US" sz="2000" dirty="0" smtClean="0">
                <a:latin typeface="+mn-ea"/>
                <a:ea typeface="+mn-ea"/>
              </a:rPr>
              <a:t>根轨迹</a:t>
            </a:r>
            <a:r>
              <a:rPr lang="zh-CN" altLang="en-US" sz="2000" dirty="0">
                <a:latin typeface="+mn-ea"/>
                <a:ea typeface="+mn-ea"/>
              </a:rPr>
              <a:t>条件在有些情况下是不同的。因此，其根轨迹绘制规则也有所不同。</a:t>
            </a:r>
          </a:p>
        </p:txBody>
      </p:sp>
      <p:cxnSp>
        <p:nvCxnSpPr>
          <p:cNvPr id="5" name="直接箭头连接符 4"/>
          <p:cNvCxnSpPr/>
          <p:nvPr/>
        </p:nvCxnSpPr>
        <p:spPr>
          <a:xfrm>
            <a:off x="5867400" y="4197350"/>
            <a:ext cx="1008062" cy="0"/>
          </a:xfrm>
          <a:prstGeom prst="straightConnector1">
            <a:avLst/>
          </a:prstGeom>
          <a:ln>
            <a:solidFill>
              <a:srgbClr val="0070C0"/>
            </a:solidFill>
            <a:tailEnd type="arrow"/>
          </a:ln>
        </p:spPr>
        <p:style>
          <a:lnRef idx="3">
            <a:schemeClr val="accent1"/>
          </a:lnRef>
          <a:fillRef idx="0">
            <a:schemeClr val="accent1"/>
          </a:fillRef>
          <a:effectRef idx="2">
            <a:schemeClr val="accent1"/>
          </a:effectRef>
          <a:fontRef idx="minor">
            <a:schemeClr val="tx1"/>
          </a:fontRef>
        </p:style>
      </p:cxnSp>
      <p:sp>
        <p:nvSpPr>
          <p:cNvPr id="6" name="TextBox 53"/>
          <p:cNvSpPr txBox="1">
            <a:spLocks noChangeArrowheads="1"/>
          </p:cNvSpPr>
          <p:nvPr/>
        </p:nvSpPr>
        <p:spPr bwMode="auto">
          <a:xfrm>
            <a:off x="5938837" y="3648075"/>
            <a:ext cx="8810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latin typeface="+mn-ea"/>
                <a:ea typeface="+mn-ea"/>
              </a:rPr>
              <a:t>开环传递函数</a:t>
            </a:r>
          </a:p>
        </p:txBody>
      </p:sp>
      <p:graphicFrame>
        <p:nvGraphicFramePr>
          <p:cNvPr id="7" name="Object 9"/>
          <p:cNvGraphicFramePr>
            <a:graphicFrameLocks noChangeAspect="1"/>
          </p:cNvGraphicFramePr>
          <p:nvPr>
            <p:extLst>
              <p:ext uri="{D42A27DB-BD31-4B8C-83A1-F6EECF244321}">
                <p14:modId xmlns:p14="http://schemas.microsoft.com/office/powerpoint/2010/main" val="2074530144"/>
              </p:ext>
            </p:extLst>
          </p:nvPr>
        </p:nvGraphicFramePr>
        <p:xfrm>
          <a:off x="7378700" y="3854452"/>
          <a:ext cx="2557463" cy="688975"/>
        </p:xfrm>
        <a:graphic>
          <a:graphicData uri="http://schemas.openxmlformats.org/presentationml/2006/ole">
            <mc:AlternateContent xmlns:mc="http://schemas.openxmlformats.org/markup-compatibility/2006">
              <mc:Choice xmlns:v="urn:schemas-microsoft-com:vml" Requires="v">
                <p:oleObj spid="_x0000_s31782" name="公式" r:id="rId3" imgW="1180588" imgH="317362" progId="Equations">
                  <p:embed/>
                </p:oleObj>
              </mc:Choice>
              <mc:Fallback>
                <p:oleObj name="公式" r:id="rId3" imgW="1180588" imgH="317362" progId="Equations">
                  <p:embed/>
                  <p:pic>
                    <p:nvPicPr>
                      <p:cNvPr id="55"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78700" y="3854452"/>
                        <a:ext cx="2557463" cy="688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8" name="Picture 16"/>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2049463" y="3709988"/>
            <a:ext cx="3311525"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94"/>
          <p:cNvSpPr txBox="1">
            <a:spLocks noChangeArrowheads="1"/>
          </p:cNvSpPr>
          <p:nvPr/>
        </p:nvSpPr>
        <p:spPr bwMode="auto">
          <a:xfrm>
            <a:off x="2120900" y="4783138"/>
            <a:ext cx="21605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mn-ea"/>
                <a:ea typeface="+mn-ea"/>
              </a:rPr>
              <a:t>根轨迹方程：</a:t>
            </a:r>
          </a:p>
        </p:txBody>
      </p:sp>
      <p:graphicFrame>
        <p:nvGraphicFramePr>
          <p:cNvPr id="10" name="Object 3"/>
          <p:cNvGraphicFramePr>
            <a:graphicFrameLocks noChangeAspect="1"/>
          </p:cNvGraphicFramePr>
          <p:nvPr>
            <p:extLst>
              <p:ext uri="{D42A27DB-BD31-4B8C-83A1-F6EECF244321}">
                <p14:modId xmlns:p14="http://schemas.microsoft.com/office/powerpoint/2010/main" val="1807038372"/>
              </p:ext>
            </p:extLst>
          </p:nvPr>
        </p:nvGraphicFramePr>
        <p:xfrm>
          <a:off x="3560763" y="4821238"/>
          <a:ext cx="1565275" cy="330200"/>
        </p:xfrm>
        <a:graphic>
          <a:graphicData uri="http://schemas.openxmlformats.org/presentationml/2006/ole">
            <mc:AlternateContent xmlns:mc="http://schemas.openxmlformats.org/markup-compatibility/2006">
              <mc:Choice xmlns:v="urn:schemas-microsoft-com:vml" Requires="v">
                <p:oleObj spid="_x0000_s31783" name="公式" r:id="rId7" imgW="723586" imgH="152334" progId="Equations">
                  <p:embed/>
                </p:oleObj>
              </mc:Choice>
              <mc:Fallback>
                <p:oleObj name="公式" r:id="rId7" imgW="723586" imgH="152334" progId="Equations">
                  <p:embed/>
                  <p:pic>
                    <p:nvPicPr>
                      <p:cNvPr id="96" name="Object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60763" y="4821238"/>
                        <a:ext cx="1565275" cy="330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11" name="直接箭头连接符 10"/>
          <p:cNvCxnSpPr/>
          <p:nvPr/>
        </p:nvCxnSpPr>
        <p:spPr>
          <a:xfrm>
            <a:off x="5811838" y="4975642"/>
            <a:ext cx="1008062" cy="0"/>
          </a:xfrm>
          <a:prstGeom prst="straightConnector1">
            <a:avLst/>
          </a:prstGeom>
          <a:ln>
            <a:solidFill>
              <a:srgbClr val="0070C0"/>
            </a:solidFill>
            <a:tailEnd type="arrow"/>
          </a:ln>
        </p:spPr>
        <p:style>
          <a:lnRef idx="3">
            <a:schemeClr val="accent1"/>
          </a:lnRef>
          <a:fillRef idx="0">
            <a:schemeClr val="accent1"/>
          </a:fillRef>
          <a:effectRef idx="2">
            <a:schemeClr val="accent1"/>
          </a:effectRef>
          <a:fontRef idx="minor">
            <a:schemeClr val="tx1"/>
          </a:fontRef>
        </p:style>
      </p:cxnSp>
      <p:sp>
        <p:nvSpPr>
          <p:cNvPr id="12" name="TextBox 97"/>
          <p:cNvSpPr txBox="1">
            <a:spLocks noChangeArrowheads="1"/>
          </p:cNvSpPr>
          <p:nvPr/>
        </p:nvSpPr>
        <p:spPr bwMode="auto">
          <a:xfrm>
            <a:off x="5867400" y="4648200"/>
            <a:ext cx="87912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latin typeface="+mn-ea"/>
                <a:ea typeface="+mn-ea"/>
              </a:rPr>
              <a:t>变换</a:t>
            </a:r>
          </a:p>
        </p:txBody>
      </p:sp>
      <p:graphicFrame>
        <p:nvGraphicFramePr>
          <p:cNvPr id="13" name="Object 18"/>
          <p:cNvGraphicFramePr>
            <a:graphicFrameLocks noChangeAspect="1"/>
          </p:cNvGraphicFramePr>
          <p:nvPr>
            <p:extLst>
              <p:ext uri="{D42A27DB-BD31-4B8C-83A1-F6EECF244321}">
                <p14:modId xmlns:p14="http://schemas.microsoft.com/office/powerpoint/2010/main" val="2115886193"/>
              </p:ext>
            </p:extLst>
          </p:nvPr>
        </p:nvGraphicFramePr>
        <p:xfrm>
          <a:off x="7378700" y="4575175"/>
          <a:ext cx="1539875" cy="773113"/>
        </p:xfrm>
        <a:graphic>
          <a:graphicData uri="http://schemas.openxmlformats.org/presentationml/2006/ole">
            <mc:AlternateContent xmlns:mc="http://schemas.openxmlformats.org/markup-compatibility/2006">
              <mc:Choice xmlns:v="urn:schemas-microsoft-com:vml" Requires="v">
                <p:oleObj spid="_x0000_s31784" name="公式" r:id="rId9" imgW="710891" imgH="355446" progId="Equations">
                  <p:embed/>
                </p:oleObj>
              </mc:Choice>
              <mc:Fallback>
                <p:oleObj name="公式" r:id="rId9" imgW="710891" imgH="355446" progId="Equations">
                  <p:embed/>
                  <p:pic>
                    <p:nvPicPr>
                      <p:cNvPr id="99" name="Object 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78700" y="4575175"/>
                        <a:ext cx="1539875" cy="773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 name="图示 14"/>
          <p:cNvGraphicFramePr/>
          <p:nvPr>
            <p:extLst>
              <p:ext uri="{D42A27DB-BD31-4B8C-83A1-F6EECF244321}">
                <p14:modId xmlns:p14="http://schemas.microsoft.com/office/powerpoint/2010/main" val="1754471437"/>
              </p:ext>
            </p:extLst>
          </p:nvPr>
        </p:nvGraphicFramePr>
        <p:xfrm>
          <a:off x="1162049" y="1646678"/>
          <a:ext cx="9867901" cy="1807721"/>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288302192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4.3 </a:t>
            </a:r>
            <a:r>
              <a:rPr lang="zh-CN" altLang="en-US" dirty="0"/>
              <a:t>零度根轨迹的</a:t>
            </a:r>
            <a:r>
              <a:rPr lang="zh-CN" altLang="en-US" dirty="0" smtClean="0"/>
              <a:t>绘制</a:t>
            </a:r>
            <a:endParaRPr lang="zh-CN" altLang="en-US" dirty="0"/>
          </a:p>
        </p:txBody>
      </p:sp>
      <p:sp>
        <p:nvSpPr>
          <p:cNvPr id="3" name="Text Box 6"/>
          <p:cNvSpPr txBox="1">
            <a:spLocks noChangeArrowheads="1"/>
          </p:cNvSpPr>
          <p:nvPr/>
        </p:nvSpPr>
        <p:spPr bwMode="auto">
          <a:xfrm>
            <a:off x="515938" y="1092200"/>
            <a:ext cx="7416800" cy="461963"/>
          </a:xfrm>
          <a:prstGeom prst="rect">
            <a:avLst/>
          </a:prstGeom>
          <a:noFill/>
          <a:ln w="9525">
            <a:noFill/>
            <a:miter lim="800000"/>
            <a:headEnd/>
            <a:tailEnd/>
          </a:ln>
        </p:spPr>
        <p:txBody>
          <a:bodyPr>
            <a:spAutoFit/>
          </a:bodyPr>
          <a:lstStyle/>
          <a:p>
            <a:pPr eaLnBrk="1" hangingPunct="1">
              <a:spcBef>
                <a:spcPct val="50000"/>
              </a:spcBef>
              <a:defRPr/>
            </a:pPr>
            <a:r>
              <a:rPr lang="en-US" altLang="zh-CN" sz="2000" b="1" dirty="0">
                <a:solidFill>
                  <a:srgbClr val="0070C0"/>
                </a:solidFill>
                <a:latin typeface="+mj-ea"/>
                <a:ea typeface="+mj-ea"/>
              </a:rPr>
              <a:t> </a:t>
            </a:r>
            <a:r>
              <a:rPr lang="en-US" altLang="zh-CN" sz="2400" b="1" dirty="0">
                <a:solidFill>
                  <a:srgbClr val="0070C0"/>
                </a:solidFill>
                <a:latin typeface="+mj-ea"/>
                <a:ea typeface="+mj-ea"/>
              </a:rPr>
              <a:t>(</a:t>
            </a:r>
            <a:r>
              <a:rPr lang="zh-CN" altLang="en-US" sz="2400" b="1" dirty="0">
                <a:solidFill>
                  <a:srgbClr val="0070C0"/>
                </a:solidFill>
                <a:latin typeface="+mj-ea"/>
                <a:ea typeface="+mj-ea"/>
              </a:rPr>
              <a:t>局部</a:t>
            </a:r>
            <a:r>
              <a:rPr lang="en-US" altLang="zh-CN" sz="2400" b="1" dirty="0">
                <a:solidFill>
                  <a:srgbClr val="0070C0"/>
                </a:solidFill>
                <a:latin typeface="+mj-ea"/>
                <a:ea typeface="+mj-ea"/>
              </a:rPr>
              <a:t>)</a:t>
            </a:r>
            <a:r>
              <a:rPr lang="zh-CN" altLang="en-US" sz="2400" b="1" dirty="0">
                <a:solidFill>
                  <a:srgbClr val="0070C0"/>
                </a:solidFill>
                <a:latin typeface="+mj-ea"/>
                <a:ea typeface="+mj-ea"/>
              </a:rPr>
              <a:t>正反馈的系统根轨迹</a:t>
            </a:r>
          </a:p>
        </p:txBody>
      </p:sp>
      <p:sp>
        <p:nvSpPr>
          <p:cNvPr id="4" name="Oval 7"/>
          <p:cNvSpPr>
            <a:spLocks noChangeArrowheads="1"/>
          </p:cNvSpPr>
          <p:nvPr/>
        </p:nvSpPr>
        <p:spPr bwMode="auto">
          <a:xfrm>
            <a:off x="6724650" y="2278858"/>
            <a:ext cx="288925" cy="287337"/>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 name="Rectangle 8"/>
          <p:cNvSpPr>
            <a:spLocks noChangeArrowheads="1"/>
          </p:cNvSpPr>
          <p:nvPr/>
        </p:nvSpPr>
        <p:spPr bwMode="auto">
          <a:xfrm>
            <a:off x="7588250" y="2207420"/>
            <a:ext cx="649288" cy="431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6" name="Object 9"/>
          <p:cNvGraphicFramePr>
            <a:graphicFrameLocks noChangeAspect="1"/>
          </p:cNvGraphicFramePr>
          <p:nvPr>
            <p:extLst>
              <p:ext uri="{D42A27DB-BD31-4B8C-83A1-F6EECF244321}">
                <p14:modId xmlns:p14="http://schemas.microsoft.com/office/powerpoint/2010/main" val="2244316226"/>
              </p:ext>
            </p:extLst>
          </p:nvPr>
        </p:nvGraphicFramePr>
        <p:xfrm>
          <a:off x="7661275" y="2278858"/>
          <a:ext cx="527050" cy="323850"/>
        </p:xfrm>
        <a:graphic>
          <a:graphicData uri="http://schemas.openxmlformats.org/presentationml/2006/ole">
            <mc:AlternateContent xmlns:mc="http://schemas.openxmlformats.org/markup-compatibility/2006">
              <mc:Choice xmlns:v="urn:schemas-microsoft-com:vml" Requires="v">
                <p:oleObj spid="_x0000_s32842" name="公式" r:id="rId3" imgW="330057" imgH="203112" progId="Equation.3">
                  <p:embed/>
                </p:oleObj>
              </mc:Choice>
              <mc:Fallback>
                <p:oleObj name="公式" r:id="rId3" imgW="330057" imgH="203112" progId="Equation.3">
                  <p:embed/>
                  <p:pic>
                    <p:nvPicPr>
                      <p:cNvPr id="31746"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1275" y="2278858"/>
                        <a:ext cx="527050"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Line 11"/>
          <p:cNvSpPr>
            <a:spLocks noChangeShapeType="1"/>
          </p:cNvSpPr>
          <p:nvPr/>
        </p:nvSpPr>
        <p:spPr bwMode="auto">
          <a:xfrm>
            <a:off x="7013575" y="2423320"/>
            <a:ext cx="5746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 name="Line 12"/>
          <p:cNvSpPr>
            <a:spLocks noChangeShapeType="1"/>
          </p:cNvSpPr>
          <p:nvPr/>
        </p:nvSpPr>
        <p:spPr bwMode="auto">
          <a:xfrm>
            <a:off x="8237538" y="2423320"/>
            <a:ext cx="10795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 name="Rectangle 13"/>
          <p:cNvSpPr>
            <a:spLocks noChangeArrowheads="1"/>
          </p:cNvSpPr>
          <p:nvPr/>
        </p:nvSpPr>
        <p:spPr bwMode="auto">
          <a:xfrm>
            <a:off x="7588250" y="2783683"/>
            <a:ext cx="649288" cy="431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0" name="Object 14"/>
          <p:cNvGraphicFramePr>
            <a:graphicFrameLocks noChangeAspect="1"/>
          </p:cNvGraphicFramePr>
          <p:nvPr>
            <p:extLst>
              <p:ext uri="{D42A27DB-BD31-4B8C-83A1-F6EECF244321}">
                <p14:modId xmlns:p14="http://schemas.microsoft.com/office/powerpoint/2010/main" val="2228591649"/>
              </p:ext>
            </p:extLst>
          </p:nvPr>
        </p:nvGraphicFramePr>
        <p:xfrm>
          <a:off x="7642225" y="2855120"/>
          <a:ext cx="566738" cy="323850"/>
        </p:xfrm>
        <a:graphic>
          <a:graphicData uri="http://schemas.openxmlformats.org/presentationml/2006/ole">
            <mc:AlternateContent xmlns:mc="http://schemas.openxmlformats.org/markup-compatibility/2006">
              <mc:Choice xmlns:v="urn:schemas-microsoft-com:vml" Requires="v">
                <p:oleObj spid="_x0000_s32843" name="公式" r:id="rId5" imgW="355292" imgH="203024" progId="Equation.3">
                  <p:embed/>
                </p:oleObj>
              </mc:Choice>
              <mc:Fallback>
                <p:oleObj name="公式" r:id="rId5" imgW="355292" imgH="203024" progId="Equation.3">
                  <p:embed/>
                  <p:pic>
                    <p:nvPicPr>
                      <p:cNvPr id="31747" name="Object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42225" y="2855120"/>
                        <a:ext cx="566738" cy="323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 name="Line 15"/>
          <p:cNvSpPr>
            <a:spLocks noChangeShapeType="1"/>
          </p:cNvSpPr>
          <p:nvPr/>
        </p:nvSpPr>
        <p:spPr bwMode="auto">
          <a:xfrm>
            <a:off x="6148388" y="2423320"/>
            <a:ext cx="5746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 name="Line 16"/>
          <p:cNvSpPr>
            <a:spLocks noChangeShapeType="1"/>
          </p:cNvSpPr>
          <p:nvPr/>
        </p:nvSpPr>
        <p:spPr bwMode="auto">
          <a:xfrm flipV="1">
            <a:off x="6869113" y="2566195"/>
            <a:ext cx="0"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 name="Line 17"/>
          <p:cNvSpPr>
            <a:spLocks noChangeShapeType="1"/>
          </p:cNvSpPr>
          <p:nvPr/>
        </p:nvSpPr>
        <p:spPr bwMode="auto">
          <a:xfrm flipH="1">
            <a:off x="6869113" y="2997995"/>
            <a:ext cx="71913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Line 18"/>
          <p:cNvSpPr>
            <a:spLocks noChangeShapeType="1"/>
          </p:cNvSpPr>
          <p:nvPr/>
        </p:nvSpPr>
        <p:spPr bwMode="auto">
          <a:xfrm>
            <a:off x="8740775" y="2423320"/>
            <a:ext cx="0" cy="5746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 name="Line 19"/>
          <p:cNvSpPr>
            <a:spLocks noChangeShapeType="1"/>
          </p:cNvSpPr>
          <p:nvPr/>
        </p:nvSpPr>
        <p:spPr bwMode="auto">
          <a:xfrm flipH="1">
            <a:off x="8237538" y="2997995"/>
            <a:ext cx="50323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 name="Text Box 20"/>
          <p:cNvSpPr txBox="1">
            <a:spLocks noChangeArrowheads="1"/>
          </p:cNvSpPr>
          <p:nvPr/>
        </p:nvSpPr>
        <p:spPr bwMode="auto">
          <a:xfrm>
            <a:off x="6438900" y="2350295"/>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a:t>
            </a:r>
          </a:p>
        </p:txBody>
      </p:sp>
      <p:sp>
        <p:nvSpPr>
          <p:cNvPr id="17" name="Text Box 21"/>
          <p:cNvSpPr txBox="1">
            <a:spLocks noChangeArrowheads="1"/>
          </p:cNvSpPr>
          <p:nvPr/>
        </p:nvSpPr>
        <p:spPr bwMode="auto">
          <a:xfrm>
            <a:off x="6870700" y="2494758"/>
            <a:ext cx="288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a:t>
            </a:r>
          </a:p>
        </p:txBody>
      </p:sp>
      <p:sp>
        <p:nvSpPr>
          <p:cNvPr id="18" name="Text Box 22"/>
          <p:cNvSpPr txBox="1">
            <a:spLocks noChangeArrowheads="1"/>
          </p:cNvSpPr>
          <p:nvPr/>
        </p:nvSpPr>
        <p:spPr bwMode="auto">
          <a:xfrm>
            <a:off x="6078538" y="2062958"/>
            <a:ext cx="5762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u(s)</a:t>
            </a:r>
          </a:p>
        </p:txBody>
      </p:sp>
      <p:sp>
        <p:nvSpPr>
          <p:cNvPr id="19" name="Text Box 23"/>
          <p:cNvSpPr txBox="1">
            <a:spLocks noChangeArrowheads="1"/>
          </p:cNvSpPr>
          <p:nvPr/>
        </p:nvSpPr>
        <p:spPr bwMode="auto">
          <a:xfrm>
            <a:off x="8597900" y="2062958"/>
            <a:ext cx="5762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y(s)</a:t>
            </a:r>
          </a:p>
        </p:txBody>
      </p:sp>
      <p:sp>
        <p:nvSpPr>
          <p:cNvPr id="20" name="Text Box 24"/>
          <p:cNvSpPr txBox="1">
            <a:spLocks noChangeArrowheads="1"/>
          </p:cNvSpPr>
          <p:nvPr/>
        </p:nvSpPr>
        <p:spPr bwMode="auto">
          <a:xfrm>
            <a:off x="1432719" y="1624801"/>
            <a:ext cx="36004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正反馈系统的闭环传递函数</a:t>
            </a:r>
          </a:p>
        </p:txBody>
      </p:sp>
      <p:graphicFrame>
        <p:nvGraphicFramePr>
          <p:cNvPr id="21" name="Object 25"/>
          <p:cNvGraphicFramePr>
            <a:graphicFrameLocks noChangeAspect="1"/>
          </p:cNvGraphicFramePr>
          <p:nvPr>
            <p:extLst>
              <p:ext uri="{D42A27DB-BD31-4B8C-83A1-F6EECF244321}">
                <p14:modId xmlns:p14="http://schemas.microsoft.com/office/powerpoint/2010/main" val="2381310042"/>
              </p:ext>
            </p:extLst>
          </p:nvPr>
        </p:nvGraphicFramePr>
        <p:xfrm>
          <a:off x="2673350" y="2207420"/>
          <a:ext cx="2108200" cy="668338"/>
        </p:xfrm>
        <a:graphic>
          <a:graphicData uri="http://schemas.openxmlformats.org/presentationml/2006/ole">
            <mc:AlternateContent xmlns:mc="http://schemas.openxmlformats.org/markup-compatibility/2006">
              <mc:Choice xmlns:v="urn:schemas-microsoft-com:vml" Requires="v">
                <p:oleObj spid="_x0000_s32844" name="公式" r:id="rId7" imgW="1320227" imgH="418918" progId="Equation.3">
                  <p:embed/>
                </p:oleObj>
              </mc:Choice>
              <mc:Fallback>
                <p:oleObj name="公式" r:id="rId7" imgW="1320227" imgH="418918" progId="Equation.3">
                  <p:embed/>
                  <p:pic>
                    <p:nvPicPr>
                      <p:cNvPr id="31748" name="Object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73350" y="2207420"/>
                        <a:ext cx="2108200" cy="668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Text Box 26"/>
          <p:cNvSpPr txBox="1">
            <a:spLocks noChangeArrowheads="1"/>
          </p:cNvSpPr>
          <p:nvPr/>
        </p:nvSpPr>
        <p:spPr bwMode="auto">
          <a:xfrm>
            <a:off x="1432719" y="3126860"/>
            <a:ext cx="36004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正反馈系统的特征方程</a:t>
            </a:r>
          </a:p>
        </p:txBody>
      </p:sp>
      <p:graphicFrame>
        <p:nvGraphicFramePr>
          <p:cNvPr id="23" name="Object 27"/>
          <p:cNvGraphicFramePr>
            <a:graphicFrameLocks noChangeAspect="1"/>
          </p:cNvGraphicFramePr>
          <p:nvPr>
            <p:extLst>
              <p:ext uri="{D42A27DB-BD31-4B8C-83A1-F6EECF244321}">
                <p14:modId xmlns:p14="http://schemas.microsoft.com/office/powerpoint/2010/main" val="1088177727"/>
              </p:ext>
            </p:extLst>
          </p:nvPr>
        </p:nvGraphicFramePr>
        <p:xfrm>
          <a:off x="4110038" y="3618737"/>
          <a:ext cx="3971925" cy="344487"/>
        </p:xfrm>
        <a:graphic>
          <a:graphicData uri="http://schemas.openxmlformats.org/presentationml/2006/ole">
            <mc:AlternateContent xmlns:mc="http://schemas.openxmlformats.org/markup-compatibility/2006">
              <mc:Choice xmlns:v="urn:schemas-microsoft-com:vml" Requires="v">
                <p:oleObj spid="_x0000_s32845" name="公式" r:id="rId9" imgW="2489200" imgH="215900" progId="Equation.3">
                  <p:embed/>
                </p:oleObj>
              </mc:Choice>
              <mc:Fallback>
                <p:oleObj name="公式" r:id="rId9" imgW="2489200" imgH="215900" progId="Equation.3">
                  <p:embed/>
                  <p:pic>
                    <p:nvPicPr>
                      <p:cNvPr id="31749" name="Object 2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10038" y="3618737"/>
                        <a:ext cx="3971925" cy="344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4" name="Text Box 28"/>
          <p:cNvSpPr txBox="1">
            <a:spLocks noChangeArrowheads="1"/>
          </p:cNvSpPr>
          <p:nvPr/>
        </p:nvSpPr>
        <p:spPr bwMode="auto">
          <a:xfrm>
            <a:off x="1432719" y="4153671"/>
            <a:ext cx="72009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因此，正反馈系统根轨迹满足的条件是：</a:t>
            </a:r>
          </a:p>
        </p:txBody>
      </p:sp>
      <p:graphicFrame>
        <p:nvGraphicFramePr>
          <p:cNvPr id="25" name="Object 29"/>
          <p:cNvGraphicFramePr>
            <a:graphicFrameLocks noChangeAspect="1"/>
          </p:cNvGraphicFramePr>
          <p:nvPr>
            <p:extLst>
              <p:ext uri="{D42A27DB-BD31-4B8C-83A1-F6EECF244321}">
                <p14:modId xmlns:p14="http://schemas.microsoft.com/office/powerpoint/2010/main" val="3850219493"/>
              </p:ext>
            </p:extLst>
          </p:nvPr>
        </p:nvGraphicFramePr>
        <p:xfrm>
          <a:off x="4205288" y="4737100"/>
          <a:ext cx="1706562" cy="419100"/>
        </p:xfrm>
        <a:graphic>
          <a:graphicData uri="http://schemas.openxmlformats.org/presentationml/2006/ole">
            <mc:AlternateContent xmlns:mc="http://schemas.openxmlformats.org/markup-compatibility/2006">
              <mc:Choice xmlns:v="urn:schemas-microsoft-com:vml" Requires="v">
                <p:oleObj spid="_x0000_s32846" name="公式" r:id="rId11" imgW="622080" imgH="152280" progId="Equations">
                  <p:embed/>
                </p:oleObj>
              </mc:Choice>
              <mc:Fallback>
                <p:oleObj name="公式" r:id="rId11" imgW="622080" imgH="152280" progId="Equations">
                  <p:embed/>
                  <p:pic>
                    <p:nvPicPr>
                      <p:cNvPr id="31750" name="Object 2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205288" y="4737100"/>
                        <a:ext cx="1706562"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Text Box 30"/>
          <p:cNvSpPr txBox="1">
            <a:spLocks noChangeArrowheads="1"/>
          </p:cNvSpPr>
          <p:nvPr/>
        </p:nvSpPr>
        <p:spPr bwMode="auto">
          <a:xfrm>
            <a:off x="2619375" y="4737100"/>
            <a:ext cx="1441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C00000"/>
                </a:solidFill>
                <a:latin typeface="+mj-ea"/>
                <a:ea typeface="+mj-ea"/>
              </a:rPr>
              <a:t>幅值条件</a:t>
            </a:r>
          </a:p>
        </p:txBody>
      </p:sp>
      <p:sp>
        <p:nvSpPr>
          <p:cNvPr id="27" name="Text Box 31"/>
          <p:cNvSpPr txBox="1">
            <a:spLocks noChangeArrowheads="1"/>
          </p:cNvSpPr>
          <p:nvPr/>
        </p:nvSpPr>
        <p:spPr bwMode="auto">
          <a:xfrm>
            <a:off x="2620963" y="5241925"/>
            <a:ext cx="1441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rgbClr val="C00000"/>
                </a:solidFill>
                <a:latin typeface="+mj-ea"/>
                <a:ea typeface="+mj-ea"/>
              </a:rPr>
              <a:t>相角条件</a:t>
            </a:r>
          </a:p>
        </p:txBody>
      </p:sp>
      <p:sp>
        <p:nvSpPr>
          <p:cNvPr id="28" name="Text Box 32"/>
          <p:cNvSpPr txBox="1">
            <a:spLocks noChangeArrowheads="1"/>
          </p:cNvSpPr>
          <p:nvPr/>
        </p:nvSpPr>
        <p:spPr bwMode="auto">
          <a:xfrm>
            <a:off x="729457" y="5929313"/>
            <a:ext cx="10698161" cy="500563"/>
          </a:xfrm>
          <a:prstGeom prst="roundRect">
            <a:avLst/>
          </a:prstGeom>
          <a:solidFill>
            <a:schemeClr val="accent1">
              <a:lumMod val="10000"/>
              <a:lumOff val="90000"/>
            </a:schemeClr>
          </a:solidFill>
          <a:ln w="9525">
            <a:noFill/>
            <a:miter lim="800000"/>
            <a:headEnd/>
            <a:tailEnd/>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50000"/>
              </a:spcBef>
            </a:pPr>
            <a:r>
              <a:rPr lang="zh-CN" altLang="en-US" dirty="0" smtClean="0">
                <a:latin typeface="+mn-ea"/>
                <a:ea typeface="+mn-ea"/>
              </a:rPr>
              <a:t>可见</a:t>
            </a:r>
            <a:r>
              <a:rPr lang="zh-CN" altLang="en-US" dirty="0">
                <a:latin typeface="+mn-ea"/>
                <a:ea typeface="+mn-ea"/>
              </a:rPr>
              <a:t>，</a:t>
            </a:r>
            <a:r>
              <a:rPr lang="zh-CN" altLang="en-US" b="1" dirty="0">
                <a:solidFill>
                  <a:srgbClr val="C00000"/>
                </a:solidFill>
                <a:latin typeface="+mj-ea"/>
                <a:ea typeface="+mj-ea"/>
              </a:rPr>
              <a:t>正反馈系统</a:t>
            </a:r>
            <a:r>
              <a:rPr lang="zh-CN" altLang="en-US" dirty="0">
                <a:latin typeface="+mn-ea"/>
                <a:ea typeface="+mn-ea"/>
              </a:rPr>
              <a:t>根轨迹的</a:t>
            </a:r>
            <a:r>
              <a:rPr lang="zh-CN" altLang="en-US" b="1" dirty="0">
                <a:solidFill>
                  <a:srgbClr val="0070C0"/>
                </a:solidFill>
                <a:latin typeface="+mj-ea"/>
                <a:ea typeface="+mj-ea"/>
              </a:rPr>
              <a:t>幅值条件</a:t>
            </a:r>
            <a:r>
              <a:rPr lang="zh-CN" altLang="en-US" dirty="0" smtClean="0">
                <a:latin typeface="+mn-ea"/>
                <a:ea typeface="+mn-ea"/>
              </a:rPr>
              <a:t>与 </a:t>
            </a:r>
            <a:r>
              <a:rPr lang="en-US" altLang="zh-CN" b="1" dirty="0" smtClean="0">
                <a:latin typeface="+mj-ea"/>
                <a:ea typeface="+mj-ea"/>
              </a:rPr>
              <a:t>180</a:t>
            </a:r>
            <a:r>
              <a:rPr lang="en-US" altLang="zh-CN" b="1" baseline="30000" dirty="0" smtClean="0">
                <a:latin typeface="+mj-ea"/>
                <a:ea typeface="+mj-ea"/>
              </a:rPr>
              <a:t>0 </a:t>
            </a:r>
            <a:r>
              <a:rPr lang="zh-CN" altLang="en-US" dirty="0" smtClean="0">
                <a:latin typeface="+mn-ea"/>
                <a:ea typeface="+mn-ea"/>
              </a:rPr>
              <a:t>根轨迹</a:t>
            </a:r>
            <a:r>
              <a:rPr lang="zh-CN" altLang="en-US" dirty="0">
                <a:latin typeface="+mn-ea"/>
                <a:ea typeface="+mn-ea"/>
              </a:rPr>
              <a:t>条件的完全一样，但</a:t>
            </a:r>
            <a:r>
              <a:rPr lang="zh-CN" altLang="en-US" b="1" dirty="0">
                <a:solidFill>
                  <a:srgbClr val="0070C0"/>
                </a:solidFill>
                <a:latin typeface="+mj-ea"/>
                <a:ea typeface="+mj-ea"/>
              </a:rPr>
              <a:t>相角条件</a:t>
            </a:r>
            <a:r>
              <a:rPr lang="zh-CN" altLang="en-US" dirty="0">
                <a:latin typeface="+mn-ea"/>
                <a:ea typeface="+mn-ea"/>
              </a:rPr>
              <a:t>存在</a:t>
            </a:r>
            <a:r>
              <a:rPr lang="zh-CN" altLang="en-US" dirty="0" smtClean="0">
                <a:latin typeface="+mn-ea"/>
                <a:ea typeface="+mn-ea"/>
              </a:rPr>
              <a:t>相差 </a:t>
            </a:r>
            <a:r>
              <a:rPr lang="en-US" altLang="zh-CN" b="1" dirty="0" smtClean="0">
                <a:latin typeface="+mj-ea"/>
                <a:ea typeface="+mj-ea"/>
              </a:rPr>
              <a:t>180</a:t>
            </a:r>
            <a:r>
              <a:rPr lang="en-US" altLang="zh-CN" b="1" baseline="30000" dirty="0" smtClean="0">
                <a:latin typeface="+mj-ea"/>
                <a:ea typeface="+mj-ea"/>
              </a:rPr>
              <a:t>0 </a:t>
            </a:r>
            <a:r>
              <a:rPr lang="zh-CN" altLang="en-US" dirty="0" smtClean="0">
                <a:latin typeface="+mn-ea"/>
                <a:ea typeface="+mn-ea"/>
              </a:rPr>
              <a:t>的</a:t>
            </a:r>
            <a:r>
              <a:rPr lang="zh-CN" altLang="en-US" dirty="0">
                <a:latin typeface="+mn-ea"/>
                <a:ea typeface="+mn-ea"/>
              </a:rPr>
              <a:t>区别。</a:t>
            </a:r>
          </a:p>
        </p:txBody>
      </p:sp>
      <p:graphicFrame>
        <p:nvGraphicFramePr>
          <p:cNvPr id="29" name="Object 30"/>
          <p:cNvGraphicFramePr>
            <a:graphicFrameLocks noChangeAspect="1"/>
          </p:cNvGraphicFramePr>
          <p:nvPr>
            <p:extLst>
              <p:ext uri="{D42A27DB-BD31-4B8C-83A1-F6EECF244321}">
                <p14:modId xmlns:p14="http://schemas.microsoft.com/office/powerpoint/2010/main" val="4132968064"/>
              </p:ext>
            </p:extLst>
          </p:nvPr>
        </p:nvGraphicFramePr>
        <p:xfrm>
          <a:off x="4205288" y="5241925"/>
          <a:ext cx="4375150" cy="441325"/>
        </p:xfrm>
        <a:graphic>
          <a:graphicData uri="http://schemas.openxmlformats.org/presentationml/2006/ole">
            <mc:AlternateContent xmlns:mc="http://schemas.openxmlformats.org/markup-compatibility/2006">
              <mc:Choice xmlns:v="urn:schemas-microsoft-com:vml" Requires="v">
                <p:oleObj spid="_x0000_s32847" name="公式" r:id="rId13" imgW="1638000" imgH="164880" progId="Equations">
                  <p:embed/>
                </p:oleObj>
              </mc:Choice>
              <mc:Fallback>
                <p:oleObj name="公式" r:id="rId13" imgW="1638000" imgH="164880" progId="Equations">
                  <p:embed/>
                  <p:pic>
                    <p:nvPicPr>
                      <p:cNvPr id="31751" name="Object 3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205288" y="5241925"/>
                        <a:ext cx="4375150" cy="441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97360930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4.3 </a:t>
            </a:r>
            <a:r>
              <a:rPr lang="zh-CN" altLang="en-US" dirty="0"/>
              <a:t>零度根轨迹的</a:t>
            </a:r>
            <a:r>
              <a:rPr lang="zh-CN" altLang="en-US" dirty="0" smtClean="0"/>
              <a:t>绘制</a:t>
            </a:r>
            <a:endParaRPr lang="zh-CN" altLang="en-US" dirty="0"/>
          </a:p>
        </p:txBody>
      </p:sp>
      <p:sp>
        <p:nvSpPr>
          <p:cNvPr id="3" name="Text Box 6"/>
          <p:cNvSpPr txBox="1">
            <a:spLocks noChangeArrowheads="1"/>
          </p:cNvSpPr>
          <p:nvPr/>
        </p:nvSpPr>
        <p:spPr bwMode="auto">
          <a:xfrm>
            <a:off x="515938" y="1106488"/>
            <a:ext cx="7416800" cy="457200"/>
          </a:xfrm>
          <a:prstGeom prst="rect">
            <a:avLst/>
          </a:prstGeom>
          <a:noFill/>
          <a:ln w="9525">
            <a:noFill/>
            <a:miter lim="800000"/>
            <a:headEnd/>
            <a:tailEnd/>
          </a:ln>
        </p:spPr>
        <p:txBody>
          <a:bodyPr>
            <a:spAutoFit/>
          </a:bodyPr>
          <a:lstStyle/>
          <a:p>
            <a:pPr eaLnBrk="1" hangingPunct="1">
              <a:spcBef>
                <a:spcPct val="50000"/>
              </a:spcBef>
              <a:defRPr/>
            </a:pPr>
            <a:r>
              <a:rPr lang="zh-CN" altLang="en-US" sz="2400" b="1" dirty="0">
                <a:solidFill>
                  <a:srgbClr val="0070C0"/>
                </a:solidFill>
                <a:latin typeface="+mj-ea"/>
                <a:ea typeface="+mj-ea"/>
              </a:rPr>
              <a:t> 系统中含有非最小相位元件（或函数项）</a:t>
            </a:r>
          </a:p>
        </p:txBody>
      </p:sp>
      <p:graphicFrame>
        <p:nvGraphicFramePr>
          <p:cNvPr id="4" name="Object 25"/>
          <p:cNvGraphicFramePr>
            <a:graphicFrameLocks noChangeAspect="1"/>
          </p:cNvGraphicFramePr>
          <p:nvPr>
            <p:extLst>
              <p:ext uri="{D42A27DB-BD31-4B8C-83A1-F6EECF244321}">
                <p14:modId xmlns:p14="http://schemas.microsoft.com/office/powerpoint/2010/main" val="1799863096"/>
              </p:ext>
            </p:extLst>
          </p:nvPr>
        </p:nvGraphicFramePr>
        <p:xfrm>
          <a:off x="5208587" y="2254250"/>
          <a:ext cx="1800225" cy="582612"/>
        </p:xfrm>
        <a:graphic>
          <a:graphicData uri="http://schemas.openxmlformats.org/presentationml/2006/ole">
            <mc:AlternateContent xmlns:mc="http://schemas.openxmlformats.org/markup-compatibility/2006">
              <mc:Choice xmlns:v="urn:schemas-microsoft-com:vml" Requires="v">
                <p:oleObj spid="_x0000_s33859" name="公式" r:id="rId3" imgW="1295400" imgH="419100" progId="Equations">
                  <p:embed/>
                </p:oleObj>
              </mc:Choice>
              <mc:Fallback>
                <p:oleObj name="公式" r:id="rId3" imgW="1295400" imgH="419100" progId="Equations">
                  <p:embed/>
                  <p:pic>
                    <p:nvPicPr>
                      <p:cNvPr id="32770" name="Object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08587" y="2254250"/>
                        <a:ext cx="1800225" cy="582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5"/>
          <p:cNvGraphicFramePr>
            <a:graphicFrameLocks noChangeAspect="1"/>
          </p:cNvGraphicFramePr>
          <p:nvPr>
            <p:extLst>
              <p:ext uri="{D42A27DB-BD31-4B8C-83A1-F6EECF244321}">
                <p14:modId xmlns:p14="http://schemas.microsoft.com/office/powerpoint/2010/main" val="3768842395"/>
              </p:ext>
            </p:extLst>
          </p:nvPr>
        </p:nvGraphicFramePr>
        <p:xfrm>
          <a:off x="6762750" y="3297268"/>
          <a:ext cx="1239838" cy="660400"/>
        </p:xfrm>
        <a:graphic>
          <a:graphicData uri="http://schemas.openxmlformats.org/presentationml/2006/ole">
            <mc:AlternateContent xmlns:mc="http://schemas.openxmlformats.org/markup-compatibility/2006">
              <mc:Choice xmlns:v="urn:schemas-microsoft-com:vml" Requires="v">
                <p:oleObj spid="_x0000_s33860" name="公式" r:id="rId5" imgW="596641" imgH="317362" progId="Equations">
                  <p:embed/>
                </p:oleObj>
              </mc:Choice>
              <mc:Fallback>
                <p:oleObj name="公式" r:id="rId5" imgW="596641" imgH="317362" progId="Equations">
                  <p:embed/>
                  <p:pic>
                    <p:nvPicPr>
                      <p:cNvPr id="32771"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62750" y="3297268"/>
                        <a:ext cx="1239838" cy="660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 name="TextBox 16"/>
          <p:cNvSpPr txBox="1">
            <a:spLocks noChangeArrowheads="1"/>
          </p:cNvSpPr>
          <p:nvPr/>
        </p:nvSpPr>
        <p:spPr bwMode="auto">
          <a:xfrm>
            <a:off x="2701925" y="4699000"/>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C00000"/>
                </a:solidFill>
                <a:latin typeface="+mj-ea"/>
                <a:ea typeface="+mj-ea"/>
              </a:rPr>
              <a:t>幅值条件</a:t>
            </a:r>
          </a:p>
        </p:txBody>
      </p:sp>
      <p:sp>
        <p:nvSpPr>
          <p:cNvPr id="7" name="TextBox 44"/>
          <p:cNvSpPr txBox="1">
            <a:spLocks noChangeArrowheads="1"/>
          </p:cNvSpPr>
          <p:nvPr/>
        </p:nvSpPr>
        <p:spPr bwMode="auto">
          <a:xfrm>
            <a:off x="1223169" y="1714471"/>
            <a:ext cx="59055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如果负反馈控制系统的开环传递函数为</a:t>
            </a:r>
            <a:r>
              <a:rPr lang="zh-CN" altLang="en-US" sz="2000" b="1" dirty="0">
                <a:latin typeface="+mj-ea"/>
                <a:ea typeface="+mj-ea"/>
                <a:cs typeface="Times New Roman" panose="02020603050405020304" pitchFamily="18" charset="0"/>
              </a:rPr>
              <a:t>（</a:t>
            </a:r>
            <a:r>
              <a:rPr lang="en-US" altLang="zh-CN" sz="2000" b="1" i="1" dirty="0">
                <a:latin typeface="+mj-ea"/>
                <a:ea typeface="+mj-ea"/>
                <a:cs typeface="Times New Roman" panose="02020603050405020304" pitchFamily="18" charset="0"/>
              </a:rPr>
              <a:t>K</a:t>
            </a:r>
            <a:r>
              <a:rPr lang="en-US" altLang="zh-CN" sz="2000" b="1" dirty="0">
                <a:latin typeface="+mj-ea"/>
                <a:ea typeface="+mj-ea"/>
                <a:cs typeface="Times New Roman" panose="02020603050405020304" pitchFamily="18" charset="0"/>
              </a:rPr>
              <a:t>&gt;0</a:t>
            </a:r>
            <a:r>
              <a:rPr lang="zh-CN" altLang="en-US" sz="2000" b="1" dirty="0">
                <a:latin typeface="+mj-ea"/>
                <a:ea typeface="+mj-ea"/>
                <a:cs typeface="Times New Roman" panose="02020603050405020304" pitchFamily="18" charset="0"/>
              </a:rPr>
              <a:t>）</a:t>
            </a:r>
          </a:p>
        </p:txBody>
      </p:sp>
      <p:sp>
        <p:nvSpPr>
          <p:cNvPr id="8" name="TextBox 49"/>
          <p:cNvSpPr txBox="1">
            <a:spLocks noChangeArrowheads="1"/>
          </p:cNvSpPr>
          <p:nvPr/>
        </p:nvSpPr>
        <p:spPr bwMode="auto">
          <a:xfrm>
            <a:off x="1168399" y="2989997"/>
            <a:ext cx="24907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其根轨迹方程就为</a:t>
            </a:r>
          </a:p>
        </p:txBody>
      </p:sp>
      <p:graphicFrame>
        <p:nvGraphicFramePr>
          <p:cNvPr id="9" name="Object 44"/>
          <p:cNvGraphicFramePr>
            <a:graphicFrameLocks noChangeAspect="1"/>
          </p:cNvGraphicFramePr>
          <p:nvPr>
            <p:extLst>
              <p:ext uri="{D42A27DB-BD31-4B8C-83A1-F6EECF244321}">
                <p14:modId xmlns:p14="http://schemas.microsoft.com/office/powerpoint/2010/main" val="106930192"/>
              </p:ext>
            </p:extLst>
          </p:nvPr>
        </p:nvGraphicFramePr>
        <p:xfrm>
          <a:off x="4010648" y="3446065"/>
          <a:ext cx="1481138" cy="312738"/>
        </p:xfrm>
        <a:graphic>
          <a:graphicData uri="http://schemas.openxmlformats.org/presentationml/2006/ole">
            <mc:AlternateContent xmlns:mc="http://schemas.openxmlformats.org/markup-compatibility/2006">
              <mc:Choice xmlns:v="urn:schemas-microsoft-com:vml" Requires="v">
                <p:oleObj spid="_x0000_s33861" name="公式" r:id="rId7" imgW="723586" imgH="152334" progId="Equations">
                  <p:embed/>
                </p:oleObj>
              </mc:Choice>
              <mc:Fallback>
                <p:oleObj name="公式" r:id="rId7" imgW="723586" imgH="152334" progId="Equations">
                  <p:embed/>
                  <p:pic>
                    <p:nvPicPr>
                      <p:cNvPr id="32772" name="Object 4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10648" y="3446065"/>
                        <a:ext cx="1481138" cy="312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TextBox 16"/>
          <p:cNvSpPr txBox="1">
            <a:spLocks noChangeArrowheads="1"/>
          </p:cNvSpPr>
          <p:nvPr/>
        </p:nvSpPr>
        <p:spPr bwMode="auto">
          <a:xfrm>
            <a:off x="1168399" y="4101216"/>
            <a:ext cx="35074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mn-ea"/>
                <a:ea typeface="+mn-ea"/>
              </a:rPr>
              <a:t>此时，系统根轨迹的条件是</a:t>
            </a:r>
          </a:p>
        </p:txBody>
      </p:sp>
      <p:graphicFrame>
        <p:nvGraphicFramePr>
          <p:cNvPr id="11" name="Object 29"/>
          <p:cNvGraphicFramePr>
            <a:graphicFrameLocks noChangeAspect="1"/>
          </p:cNvGraphicFramePr>
          <p:nvPr>
            <p:extLst>
              <p:ext uri="{D42A27DB-BD31-4B8C-83A1-F6EECF244321}">
                <p14:modId xmlns:p14="http://schemas.microsoft.com/office/powerpoint/2010/main" val="2439273164"/>
              </p:ext>
            </p:extLst>
          </p:nvPr>
        </p:nvGraphicFramePr>
        <p:xfrm>
          <a:off x="4381500" y="5216525"/>
          <a:ext cx="3743325" cy="376238"/>
        </p:xfrm>
        <a:graphic>
          <a:graphicData uri="http://schemas.openxmlformats.org/presentationml/2006/ole">
            <mc:AlternateContent xmlns:mc="http://schemas.openxmlformats.org/markup-compatibility/2006">
              <mc:Choice xmlns:v="urn:schemas-microsoft-com:vml" Requires="v">
                <p:oleObj spid="_x0000_s33862" name="公式" r:id="rId9" imgW="1638000" imgH="164880" progId="Equations">
                  <p:embed/>
                </p:oleObj>
              </mc:Choice>
              <mc:Fallback>
                <p:oleObj name="公式" r:id="rId9" imgW="1638000" imgH="164880" progId="Equations">
                  <p:embed/>
                  <p:pic>
                    <p:nvPicPr>
                      <p:cNvPr id="32773" name="Object 2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81500" y="5216525"/>
                        <a:ext cx="3743325" cy="376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9"/>
          <p:cNvGraphicFramePr>
            <a:graphicFrameLocks noChangeAspect="1"/>
          </p:cNvGraphicFramePr>
          <p:nvPr>
            <p:extLst>
              <p:ext uri="{D42A27DB-BD31-4B8C-83A1-F6EECF244321}">
                <p14:modId xmlns:p14="http://schemas.microsoft.com/office/powerpoint/2010/main" val="2986611550"/>
              </p:ext>
            </p:extLst>
          </p:nvPr>
        </p:nvGraphicFramePr>
        <p:xfrm>
          <a:off x="4452938" y="4699000"/>
          <a:ext cx="1439862" cy="352425"/>
        </p:xfrm>
        <a:graphic>
          <a:graphicData uri="http://schemas.openxmlformats.org/presentationml/2006/ole">
            <mc:AlternateContent xmlns:mc="http://schemas.openxmlformats.org/markup-compatibility/2006">
              <mc:Choice xmlns:v="urn:schemas-microsoft-com:vml" Requires="v">
                <p:oleObj spid="_x0000_s33863" name="公式" r:id="rId11" imgW="622080" imgH="152280" progId="Equations">
                  <p:embed/>
                </p:oleObj>
              </mc:Choice>
              <mc:Fallback>
                <p:oleObj name="公式" r:id="rId11" imgW="622080" imgH="152280" progId="Equations">
                  <p:embed/>
                  <p:pic>
                    <p:nvPicPr>
                      <p:cNvPr id="32774"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452938" y="4699000"/>
                        <a:ext cx="1439862" cy="352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 name="TextBox 16"/>
          <p:cNvSpPr txBox="1">
            <a:spLocks noChangeArrowheads="1"/>
          </p:cNvSpPr>
          <p:nvPr/>
        </p:nvSpPr>
        <p:spPr bwMode="auto">
          <a:xfrm>
            <a:off x="2701925" y="5203825"/>
            <a:ext cx="1152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rgbClr val="C00000"/>
                </a:solidFill>
                <a:latin typeface="+mj-ea"/>
                <a:ea typeface="+mj-ea"/>
              </a:rPr>
              <a:t>相角条件</a:t>
            </a:r>
          </a:p>
        </p:txBody>
      </p:sp>
      <p:cxnSp>
        <p:nvCxnSpPr>
          <p:cNvPr id="14" name="直接箭头连接符 13"/>
          <p:cNvCxnSpPr/>
          <p:nvPr/>
        </p:nvCxnSpPr>
        <p:spPr>
          <a:xfrm>
            <a:off x="5892800" y="3615562"/>
            <a:ext cx="431800" cy="0"/>
          </a:xfrm>
          <a:prstGeom prst="straightConnector1">
            <a:avLst/>
          </a:prstGeom>
          <a:ln w="28575">
            <a:solidFill>
              <a:srgbClr val="0070C0"/>
            </a:solidFill>
            <a:tailEnd type="arrow"/>
          </a:ln>
        </p:spPr>
        <p:style>
          <a:lnRef idx="3">
            <a:schemeClr val="accent4"/>
          </a:lnRef>
          <a:fillRef idx="0">
            <a:schemeClr val="accent4"/>
          </a:fillRef>
          <a:effectRef idx="2">
            <a:schemeClr val="accent4"/>
          </a:effectRef>
          <a:fontRef idx="minor">
            <a:schemeClr val="tx1"/>
          </a:fontRef>
        </p:style>
      </p:cxnSp>
      <p:sp>
        <p:nvSpPr>
          <p:cNvPr id="15" name="Text Box 32"/>
          <p:cNvSpPr txBox="1">
            <a:spLocks noChangeArrowheads="1"/>
          </p:cNvSpPr>
          <p:nvPr/>
        </p:nvSpPr>
        <p:spPr bwMode="auto">
          <a:xfrm>
            <a:off x="721518" y="5903983"/>
            <a:ext cx="10774361" cy="461758"/>
          </a:xfrm>
          <a:prstGeom prst="roundRect">
            <a:avLst/>
          </a:prstGeom>
          <a:solidFill>
            <a:schemeClr val="accent1">
              <a:lumMod val="10000"/>
              <a:lumOff val="90000"/>
            </a:schemeClr>
          </a:solidFill>
          <a:ln w="9525">
            <a:noFill/>
            <a:miter lim="800000"/>
            <a:headEnd/>
            <a:tailEnd/>
          </a:ln>
        </p:spPr>
        <p:txBody>
          <a:bodyPr wrap="square"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50000"/>
              </a:spcBef>
            </a:pPr>
            <a:r>
              <a:rPr lang="zh-CN" altLang="en-US" dirty="0" smtClean="0">
                <a:latin typeface="+mn-ea"/>
                <a:ea typeface="+mn-ea"/>
              </a:rPr>
              <a:t>可见</a:t>
            </a:r>
            <a:r>
              <a:rPr lang="zh-CN" altLang="en-US" dirty="0">
                <a:latin typeface="+mn-ea"/>
                <a:ea typeface="+mn-ea"/>
              </a:rPr>
              <a:t>，含有非最小相位器件（或函数项）的系统根轨迹的</a:t>
            </a:r>
            <a:r>
              <a:rPr lang="zh-CN" altLang="en-US" b="1" dirty="0">
                <a:solidFill>
                  <a:srgbClr val="0070C0"/>
                </a:solidFill>
                <a:latin typeface="+mj-ea"/>
                <a:ea typeface="+mj-ea"/>
              </a:rPr>
              <a:t>相角条件</a:t>
            </a:r>
            <a:r>
              <a:rPr lang="zh-CN" altLang="en-US" dirty="0" smtClean="0">
                <a:latin typeface="+mn-ea"/>
                <a:ea typeface="+mn-ea"/>
              </a:rPr>
              <a:t>与 </a:t>
            </a:r>
            <a:r>
              <a:rPr lang="en-US" altLang="zh-CN" b="1" dirty="0" smtClean="0">
                <a:latin typeface="+mj-ea"/>
                <a:ea typeface="+mj-ea"/>
              </a:rPr>
              <a:t>180</a:t>
            </a:r>
            <a:r>
              <a:rPr lang="en-US" altLang="zh-CN" b="1" baseline="30000" dirty="0" smtClean="0">
                <a:latin typeface="+mj-ea"/>
                <a:ea typeface="+mj-ea"/>
              </a:rPr>
              <a:t>0 </a:t>
            </a:r>
            <a:r>
              <a:rPr lang="zh-CN" altLang="en-US" dirty="0" smtClean="0">
                <a:latin typeface="+mn-ea"/>
                <a:ea typeface="+mn-ea"/>
              </a:rPr>
              <a:t>根轨迹</a:t>
            </a:r>
            <a:r>
              <a:rPr lang="zh-CN" altLang="en-US" dirty="0">
                <a:latin typeface="+mn-ea"/>
                <a:ea typeface="+mn-ea"/>
              </a:rPr>
              <a:t>的相角条件</a:t>
            </a:r>
            <a:r>
              <a:rPr lang="zh-CN" altLang="en-US" dirty="0" smtClean="0">
                <a:latin typeface="+mn-ea"/>
                <a:ea typeface="+mn-ea"/>
              </a:rPr>
              <a:t>相差 </a:t>
            </a:r>
            <a:r>
              <a:rPr lang="en-US" altLang="zh-CN" b="1" dirty="0" smtClean="0">
                <a:latin typeface="+mj-ea"/>
                <a:ea typeface="+mj-ea"/>
              </a:rPr>
              <a:t>180</a:t>
            </a:r>
            <a:r>
              <a:rPr lang="en-US" altLang="zh-CN" b="1" baseline="30000" dirty="0" smtClean="0">
                <a:latin typeface="+mj-ea"/>
                <a:ea typeface="+mj-ea"/>
              </a:rPr>
              <a:t>0 </a:t>
            </a:r>
            <a:r>
              <a:rPr lang="zh-CN" altLang="en-US" dirty="0" smtClean="0">
                <a:latin typeface="+mn-ea"/>
                <a:ea typeface="+mn-ea"/>
              </a:rPr>
              <a:t>。</a:t>
            </a:r>
            <a:endParaRPr lang="zh-CN" altLang="en-US" dirty="0">
              <a:latin typeface="+mn-ea"/>
              <a:ea typeface="+mn-ea"/>
            </a:endParaRPr>
          </a:p>
        </p:txBody>
      </p:sp>
    </p:spTree>
    <p:extLst>
      <p:ext uri="{BB962C8B-B14F-4D97-AF65-F5344CB8AC3E}">
        <p14:creationId xmlns:p14="http://schemas.microsoft.com/office/powerpoint/2010/main" val="34809204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4.1 </a:t>
            </a:r>
            <a:r>
              <a:rPr lang="zh-CN" altLang="en-US" dirty="0"/>
              <a:t>根轨迹的基本</a:t>
            </a:r>
            <a:r>
              <a:rPr lang="zh-CN" altLang="en-US" dirty="0" smtClean="0"/>
              <a:t>概念</a:t>
            </a:r>
            <a:endParaRPr lang="zh-CN" altLang="en-US" dirty="0"/>
          </a:p>
        </p:txBody>
      </p:sp>
      <p:sp>
        <p:nvSpPr>
          <p:cNvPr id="3" name="圆角矩形 2"/>
          <p:cNvSpPr/>
          <p:nvPr/>
        </p:nvSpPr>
        <p:spPr>
          <a:xfrm>
            <a:off x="1249095" y="2771775"/>
            <a:ext cx="9679255" cy="1225550"/>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4" name="圆角矩形 3"/>
          <p:cNvSpPr/>
          <p:nvPr/>
        </p:nvSpPr>
        <p:spPr>
          <a:xfrm>
            <a:off x="1249095" y="4284663"/>
            <a:ext cx="2520950" cy="2160587"/>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aphicFrame>
        <p:nvGraphicFramePr>
          <p:cNvPr id="5" name="Object 7"/>
          <p:cNvGraphicFramePr>
            <a:graphicFrameLocks noChangeAspect="1"/>
          </p:cNvGraphicFramePr>
          <p:nvPr>
            <p:extLst>
              <p:ext uri="{D42A27DB-BD31-4B8C-83A1-F6EECF244321}">
                <p14:modId xmlns:p14="http://schemas.microsoft.com/office/powerpoint/2010/main" val="3314068463"/>
              </p:ext>
            </p:extLst>
          </p:nvPr>
        </p:nvGraphicFramePr>
        <p:xfrm>
          <a:off x="5467349" y="2908300"/>
          <a:ext cx="2690813" cy="360363"/>
        </p:xfrm>
        <a:graphic>
          <a:graphicData uri="http://schemas.openxmlformats.org/presentationml/2006/ole">
            <mc:AlternateContent xmlns:mc="http://schemas.openxmlformats.org/markup-compatibility/2006">
              <mc:Choice xmlns:v="urn:schemas-microsoft-com:vml" Requires="v">
                <p:oleObj spid="_x0000_s2165" name="公式" r:id="rId3" imgW="1803400" imgH="241300" progId="Equations">
                  <p:embed/>
                </p:oleObj>
              </mc:Choice>
              <mc:Fallback>
                <p:oleObj name="公式" r:id="rId3" imgW="1803400" imgH="241300" progId="Equations">
                  <p:embed/>
                  <p:pic>
                    <p:nvPicPr>
                      <p:cNvPr id="1026"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67349" y="2908300"/>
                        <a:ext cx="2690813" cy="360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3"/>
          <p:cNvGraphicFramePr>
            <a:graphicFrameLocks noChangeAspect="1"/>
          </p:cNvGraphicFramePr>
          <p:nvPr>
            <p:extLst>
              <p:ext uri="{D42A27DB-BD31-4B8C-83A1-F6EECF244321}">
                <p14:modId xmlns:p14="http://schemas.microsoft.com/office/powerpoint/2010/main" val="4033171531"/>
              </p:ext>
            </p:extLst>
          </p:nvPr>
        </p:nvGraphicFramePr>
        <p:xfrm>
          <a:off x="3920857" y="1907381"/>
          <a:ext cx="2889250" cy="647700"/>
        </p:xfrm>
        <a:graphic>
          <a:graphicData uri="http://schemas.openxmlformats.org/presentationml/2006/ole">
            <mc:AlternateContent xmlns:mc="http://schemas.openxmlformats.org/markup-compatibility/2006">
              <mc:Choice xmlns:v="urn:schemas-microsoft-com:vml" Requires="v">
                <p:oleObj spid="_x0000_s2166" name="公式" r:id="rId5" imgW="2044700" imgH="457200" progId="Equations">
                  <p:embed/>
                </p:oleObj>
              </mc:Choice>
              <mc:Fallback>
                <p:oleObj name="公式" r:id="rId5" imgW="2044700" imgH="457200" progId="Equations">
                  <p:embed/>
                  <p:pic>
                    <p:nvPicPr>
                      <p:cNvPr id="1027"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20857" y="1907381"/>
                        <a:ext cx="2889250"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7" name="直接箭头连接符 6"/>
          <p:cNvCxnSpPr/>
          <p:nvPr/>
        </p:nvCxnSpPr>
        <p:spPr>
          <a:xfrm>
            <a:off x="1393557" y="5435600"/>
            <a:ext cx="2232025"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nvCxnSpPr>
        <p:spPr>
          <a:xfrm flipV="1">
            <a:off x="2257157" y="4427538"/>
            <a:ext cx="0" cy="187325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TextBox 12"/>
          <p:cNvSpPr txBox="1">
            <a:spLocks noChangeArrowheads="1"/>
          </p:cNvSpPr>
          <p:nvPr/>
        </p:nvSpPr>
        <p:spPr bwMode="auto">
          <a:xfrm>
            <a:off x="2617520" y="6011863"/>
            <a:ext cx="11525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i="1">
                <a:latin typeface="Times New Roman" panose="02020603050405020304" pitchFamily="18" charset="0"/>
                <a:ea typeface="PMingLiU" pitchFamily="18" charset="-120"/>
                <a:cs typeface="Times New Roman" panose="02020603050405020304" pitchFamily="18" charset="0"/>
              </a:rPr>
              <a:t>s=</a:t>
            </a:r>
            <a:r>
              <a:rPr lang="el-GR" altLang="zh-CN" sz="1400" i="1">
                <a:latin typeface="Times New Roman" panose="02020603050405020304" pitchFamily="18" charset="0"/>
                <a:ea typeface="PMingLiU" pitchFamily="18" charset="-120"/>
                <a:cs typeface="Times New Roman" panose="02020603050405020304" pitchFamily="18" charset="0"/>
              </a:rPr>
              <a:t>σ</a:t>
            </a:r>
            <a:r>
              <a:rPr lang="en-US" altLang="zh-CN" sz="1400" i="1">
                <a:latin typeface="Times New Roman" panose="02020603050405020304" pitchFamily="18" charset="0"/>
                <a:ea typeface="PMingLiU" pitchFamily="18" charset="-120"/>
                <a:cs typeface="Times New Roman" panose="02020603050405020304" pitchFamily="18" charset="0"/>
              </a:rPr>
              <a:t>+j</a:t>
            </a:r>
            <a:r>
              <a:rPr lang="el-GR" altLang="zh-CN" sz="1400" i="1">
                <a:latin typeface="Times New Roman" panose="02020603050405020304" pitchFamily="18" charset="0"/>
                <a:ea typeface="PMingLiU" pitchFamily="18" charset="-120"/>
                <a:cs typeface="Times New Roman" panose="02020603050405020304" pitchFamily="18" charset="0"/>
              </a:rPr>
              <a:t>ω</a:t>
            </a:r>
            <a:endParaRPr lang="zh-CN" altLang="en-US" sz="1400" i="1">
              <a:latin typeface="Times New Roman" panose="02020603050405020304" pitchFamily="18" charset="0"/>
              <a:ea typeface="PMingLiU" pitchFamily="18" charset="-120"/>
              <a:cs typeface="Times New Roman" panose="02020603050405020304" pitchFamily="18" charset="0"/>
            </a:endParaRPr>
          </a:p>
        </p:txBody>
      </p:sp>
      <p:sp>
        <p:nvSpPr>
          <p:cNvPr id="10" name="TextBox 13"/>
          <p:cNvSpPr txBox="1">
            <a:spLocks noChangeArrowheads="1"/>
          </p:cNvSpPr>
          <p:nvPr/>
        </p:nvSpPr>
        <p:spPr bwMode="auto">
          <a:xfrm>
            <a:off x="2257157" y="5427663"/>
            <a:ext cx="3603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0</a:t>
            </a:r>
            <a:endParaRPr lang="zh-CN" altLang="en-US"/>
          </a:p>
        </p:txBody>
      </p:sp>
      <p:sp>
        <p:nvSpPr>
          <p:cNvPr id="11" name="TextBox 14"/>
          <p:cNvSpPr txBox="1">
            <a:spLocks noChangeArrowheads="1"/>
          </p:cNvSpPr>
          <p:nvPr/>
        </p:nvSpPr>
        <p:spPr bwMode="auto">
          <a:xfrm>
            <a:off x="3409682" y="5435600"/>
            <a:ext cx="3603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dirty="0"/>
              <a:t>σ</a:t>
            </a:r>
            <a:endParaRPr lang="zh-CN" altLang="en-US" dirty="0"/>
          </a:p>
        </p:txBody>
      </p:sp>
      <p:sp>
        <p:nvSpPr>
          <p:cNvPr id="12" name="TextBox 15"/>
          <p:cNvSpPr txBox="1">
            <a:spLocks noChangeArrowheads="1"/>
          </p:cNvSpPr>
          <p:nvPr/>
        </p:nvSpPr>
        <p:spPr bwMode="auto">
          <a:xfrm>
            <a:off x="2257157" y="4427538"/>
            <a:ext cx="504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j</a:t>
            </a:r>
            <a:r>
              <a:rPr lang="el-GR" altLang="zh-CN"/>
              <a:t>ω</a:t>
            </a:r>
            <a:endParaRPr lang="zh-CN" altLang="en-US"/>
          </a:p>
        </p:txBody>
      </p:sp>
      <p:sp>
        <p:nvSpPr>
          <p:cNvPr id="13" name="TextBox 17"/>
          <p:cNvSpPr txBox="1">
            <a:spLocks noChangeArrowheads="1"/>
          </p:cNvSpPr>
          <p:nvPr/>
        </p:nvSpPr>
        <p:spPr bwMode="auto">
          <a:xfrm>
            <a:off x="1716088" y="2014523"/>
            <a:ext cx="19034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系统传递函数</a:t>
            </a:r>
          </a:p>
        </p:txBody>
      </p:sp>
      <p:sp>
        <p:nvSpPr>
          <p:cNvPr id="14" name="TextBox 18"/>
          <p:cNvSpPr txBox="1">
            <a:spLocks noChangeArrowheads="1"/>
          </p:cNvSpPr>
          <p:nvPr/>
        </p:nvSpPr>
        <p:spPr bwMode="auto">
          <a:xfrm>
            <a:off x="2413000" y="2906713"/>
            <a:ext cx="18462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mn-ea"/>
                <a:ea typeface="+mn-ea"/>
              </a:rPr>
              <a:t>系统特征方程</a:t>
            </a:r>
          </a:p>
        </p:txBody>
      </p:sp>
      <p:graphicFrame>
        <p:nvGraphicFramePr>
          <p:cNvPr id="15" name="Object 9"/>
          <p:cNvGraphicFramePr>
            <a:graphicFrameLocks noChangeAspect="1"/>
          </p:cNvGraphicFramePr>
          <p:nvPr>
            <p:extLst>
              <p:ext uri="{D42A27DB-BD31-4B8C-83A1-F6EECF244321}">
                <p14:modId xmlns:p14="http://schemas.microsoft.com/office/powerpoint/2010/main" val="3591667448"/>
              </p:ext>
            </p:extLst>
          </p:nvPr>
        </p:nvGraphicFramePr>
        <p:xfrm>
          <a:off x="5208587" y="3492500"/>
          <a:ext cx="1670050" cy="339725"/>
        </p:xfrm>
        <a:graphic>
          <a:graphicData uri="http://schemas.openxmlformats.org/presentationml/2006/ole">
            <mc:AlternateContent xmlns:mc="http://schemas.openxmlformats.org/markup-compatibility/2006">
              <mc:Choice xmlns:v="urn:schemas-microsoft-com:vml" Requires="v">
                <p:oleObj spid="_x0000_s2167" name="公式" r:id="rId7" imgW="1117600" imgH="228600" progId="Equation.3">
                  <p:embed/>
                </p:oleObj>
              </mc:Choice>
              <mc:Fallback>
                <p:oleObj name="公式" r:id="rId7" imgW="1117600" imgH="228600" progId="Equation.3">
                  <p:embed/>
                  <p:pic>
                    <p:nvPicPr>
                      <p:cNvPr id="1028"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08587" y="3492500"/>
                        <a:ext cx="1670050" cy="339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TextBox 20"/>
          <p:cNvSpPr txBox="1">
            <a:spLocks noChangeArrowheads="1"/>
          </p:cNvSpPr>
          <p:nvPr/>
        </p:nvSpPr>
        <p:spPr bwMode="auto">
          <a:xfrm>
            <a:off x="2197100" y="3492500"/>
            <a:ext cx="24352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t>系统特征根（极点）</a:t>
            </a:r>
          </a:p>
        </p:txBody>
      </p:sp>
      <p:graphicFrame>
        <p:nvGraphicFramePr>
          <p:cNvPr id="17" name="Object 10"/>
          <p:cNvGraphicFramePr>
            <a:graphicFrameLocks noChangeAspect="1"/>
          </p:cNvGraphicFramePr>
          <p:nvPr>
            <p:extLst>
              <p:ext uri="{D42A27DB-BD31-4B8C-83A1-F6EECF244321}">
                <p14:modId xmlns:p14="http://schemas.microsoft.com/office/powerpoint/2010/main" val="2572223682"/>
              </p:ext>
            </p:extLst>
          </p:nvPr>
        </p:nvGraphicFramePr>
        <p:xfrm>
          <a:off x="7369174" y="3492500"/>
          <a:ext cx="1725613" cy="339725"/>
        </p:xfrm>
        <a:graphic>
          <a:graphicData uri="http://schemas.openxmlformats.org/presentationml/2006/ole">
            <mc:AlternateContent xmlns:mc="http://schemas.openxmlformats.org/markup-compatibility/2006">
              <mc:Choice xmlns:v="urn:schemas-microsoft-com:vml" Requires="v">
                <p:oleObj spid="_x0000_s2168" name="公式" r:id="rId9" imgW="1155700" imgH="228600" progId="Equations">
                  <p:embed/>
                </p:oleObj>
              </mc:Choice>
              <mc:Fallback>
                <p:oleObj name="公式" r:id="rId9" imgW="1155700" imgH="228600" progId="Equations">
                  <p:embed/>
                  <p:pic>
                    <p:nvPicPr>
                      <p:cNvPr id="1029"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69174" y="3492500"/>
                        <a:ext cx="1725613" cy="339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TextBox 22"/>
          <p:cNvSpPr txBox="1">
            <a:spLocks noChangeArrowheads="1"/>
          </p:cNvSpPr>
          <p:nvPr/>
        </p:nvSpPr>
        <p:spPr bwMode="auto">
          <a:xfrm>
            <a:off x="6878637" y="3419475"/>
            <a:ext cx="5762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b="1" dirty="0"/>
              <a:t>…</a:t>
            </a:r>
            <a:endParaRPr lang="zh-CN" altLang="en-US" b="1" dirty="0"/>
          </a:p>
        </p:txBody>
      </p:sp>
      <p:graphicFrame>
        <p:nvGraphicFramePr>
          <p:cNvPr id="19" name="Object 20"/>
          <p:cNvGraphicFramePr>
            <a:graphicFrameLocks noChangeAspect="1"/>
          </p:cNvGraphicFramePr>
          <p:nvPr>
            <p:extLst>
              <p:ext uri="{D42A27DB-BD31-4B8C-83A1-F6EECF244321}">
                <p14:modId xmlns:p14="http://schemas.microsoft.com/office/powerpoint/2010/main" val="1194885698"/>
              </p:ext>
            </p:extLst>
          </p:nvPr>
        </p:nvGraphicFramePr>
        <p:xfrm>
          <a:off x="3920857" y="1156506"/>
          <a:ext cx="6408738" cy="663575"/>
        </p:xfrm>
        <a:graphic>
          <a:graphicData uri="http://schemas.openxmlformats.org/presentationml/2006/ole">
            <mc:AlternateContent xmlns:mc="http://schemas.openxmlformats.org/markup-compatibility/2006">
              <mc:Choice xmlns:v="urn:schemas-microsoft-com:vml" Requires="v">
                <p:oleObj spid="_x0000_s2169" name="公式" r:id="rId11" imgW="3441700" imgH="355600" progId="Equations">
                  <p:embed/>
                </p:oleObj>
              </mc:Choice>
              <mc:Fallback>
                <p:oleObj name="公式" r:id="rId11" imgW="3441700" imgH="355600" progId="Equations">
                  <p:embed/>
                  <p:pic>
                    <p:nvPicPr>
                      <p:cNvPr id="1030" name="Object 2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20857" y="1156506"/>
                        <a:ext cx="6408738" cy="663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 name="TextBox 17"/>
          <p:cNvSpPr txBox="1">
            <a:spLocks noChangeArrowheads="1"/>
          </p:cNvSpPr>
          <p:nvPr/>
        </p:nvSpPr>
        <p:spPr bwMode="auto">
          <a:xfrm>
            <a:off x="1714255" y="1298556"/>
            <a:ext cx="190524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系统微分方程</a:t>
            </a:r>
          </a:p>
        </p:txBody>
      </p:sp>
      <p:pic>
        <p:nvPicPr>
          <p:cNvPr id="21" name="Picture 26" descr="https://timgsa.baidu.com/timg?image&amp;quality=80&amp;size=b9999_10000&amp;sec=1598330136420&amp;di=97b8ee8794e257fce6d426779bc7291b&amp;imgtype=0&amp;src=http%3A%2F%2Fyzhtml01.book118.com%2F2016%2F12%2F08%2F23%2F49210797%2F10.files%2Ffile0002.png"/>
          <p:cNvPicPr>
            <a:picLocks noChangeAspect="1" noChangeArrowheads="1"/>
          </p:cNvPicPr>
          <p:nvPr/>
        </p:nvPicPr>
        <p:blipFill>
          <a:blip r:embed="rId13">
            <a:extLst>
              <a:ext uri="{BEBA8EAE-BF5A-486C-A8C5-ECC9F3942E4B}">
                <a14:imgProps xmlns:a14="http://schemas.microsoft.com/office/drawing/2010/main">
                  <a14:imgLayer r:embed="rId1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8047038" y="4284663"/>
            <a:ext cx="2881312" cy="216058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22" name="TextBox 15"/>
          <p:cNvSpPr txBox="1">
            <a:spLocks noChangeArrowheads="1"/>
          </p:cNvSpPr>
          <p:nvPr/>
        </p:nvSpPr>
        <p:spPr bwMode="auto">
          <a:xfrm>
            <a:off x="4128027" y="4361796"/>
            <a:ext cx="3650724" cy="193899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20700" eaLnBrk="1" hangingPunct="1">
              <a:lnSpc>
                <a:spcPct val="150000"/>
              </a:lnSpc>
            </a:pPr>
            <a:r>
              <a:rPr lang="zh-CN" altLang="en-US" sz="2000" dirty="0">
                <a:latin typeface="+mn-ea"/>
                <a:ea typeface="+mn-ea"/>
              </a:rPr>
              <a:t>系统特征根</a:t>
            </a:r>
            <a:r>
              <a:rPr lang="en-US" altLang="zh-CN" sz="2000" b="1" dirty="0">
                <a:latin typeface="+mj-ea"/>
                <a:ea typeface="+mj-ea"/>
              </a:rPr>
              <a:t>s</a:t>
            </a:r>
            <a:r>
              <a:rPr lang="en-US" altLang="zh-CN" sz="2000" b="1" baseline="-25000" dirty="0">
                <a:latin typeface="+mj-ea"/>
                <a:ea typeface="+mj-ea"/>
              </a:rPr>
              <a:t>1</a:t>
            </a:r>
            <a:r>
              <a:rPr lang="zh-CN" altLang="en-US" sz="2000" b="1" dirty="0">
                <a:latin typeface="+mj-ea"/>
                <a:ea typeface="+mj-ea"/>
              </a:rPr>
              <a:t>、</a:t>
            </a:r>
            <a:r>
              <a:rPr lang="en-US" altLang="zh-CN" sz="2000" b="1" dirty="0">
                <a:latin typeface="+mj-ea"/>
                <a:ea typeface="+mj-ea"/>
              </a:rPr>
              <a:t>…</a:t>
            </a:r>
            <a:r>
              <a:rPr lang="zh-CN" altLang="en-US" sz="2000" b="1" dirty="0">
                <a:latin typeface="+mj-ea"/>
                <a:ea typeface="+mj-ea"/>
              </a:rPr>
              <a:t>、</a:t>
            </a:r>
            <a:r>
              <a:rPr lang="en-US" altLang="zh-CN" sz="2000" b="1" dirty="0" err="1">
                <a:latin typeface="+mj-ea"/>
                <a:ea typeface="+mj-ea"/>
              </a:rPr>
              <a:t>s</a:t>
            </a:r>
            <a:r>
              <a:rPr lang="en-US" altLang="zh-CN" sz="2000" b="1" baseline="-25000" dirty="0" err="1">
                <a:latin typeface="+mj-ea"/>
                <a:ea typeface="+mj-ea"/>
              </a:rPr>
              <a:t>n</a:t>
            </a:r>
            <a:r>
              <a:rPr lang="zh-CN" altLang="en-US" sz="2000" dirty="0">
                <a:latin typeface="+mn-ea"/>
                <a:ea typeface="+mn-ea"/>
              </a:rPr>
              <a:t>随系统参数</a:t>
            </a:r>
            <a:r>
              <a:rPr lang="en-US" altLang="zh-CN" sz="2000" b="1" dirty="0">
                <a:latin typeface="+mj-ea"/>
                <a:ea typeface="+mj-ea"/>
              </a:rPr>
              <a:t>a</a:t>
            </a:r>
            <a:r>
              <a:rPr lang="en-US" altLang="zh-CN" sz="2000" b="1" baseline="-25000" dirty="0">
                <a:latin typeface="+mj-ea"/>
                <a:ea typeface="+mj-ea"/>
              </a:rPr>
              <a:t>n-1</a:t>
            </a:r>
            <a:r>
              <a:rPr lang="zh-CN" altLang="en-US" sz="2000" b="1" dirty="0">
                <a:latin typeface="+mj-ea"/>
                <a:ea typeface="+mj-ea"/>
              </a:rPr>
              <a:t>、</a:t>
            </a:r>
            <a:r>
              <a:rPr lang="en-US" altLang="zh-CN" sz="2000" b="1" dirty="0">
                <a:latin typeface="+mj-ea"/>
                <a:ea typeface="+mj-ea"/>
              </a:rPr>
              <a:t>…</a:t>
            </a:r>
            <a:r>
              <a:rPr lang="zh-CN" altLang="en-US" sz="2000" b="1" dirty="0">
                <a:latin typeface="+mj-ea"/>
                <a:ea typeface="+mj-ea"/>
              </a:rPr>
              <a:t>、</a:t>
            </a:r>
            <a:r>
              <a:rPr lang="en-US" altLang="zh-CN" sz="2000" b="1" dirty="0">
                <a:latin typeface="+mj-ea"/>
                <a:ea typeface="+mj-ea"/>
              </a:rPr>
              <a:t>a</a:t>
            </a:r>
            <a:r>
              <a:rPr lang="en-US" altLang="zh-CN" sz="2000" b="1" baseline="-25000" dirty="0">
                <a:latin typeface="+mj-ea"/>
                <a:ea typeface="+mj-ea"/>
              </a:rPr>
              <a:t>0</a:t>
            </a:r>
            <a:r>
              <a:rPr lang="zh-CN" altLang="en-US" sz="2000" dirty="0">
                <a:latin typeface="+mn-ea"/>
                <a:ea typeface="+mn-ea"/>
              </a:rPr>
              <a:t>的变化，在</a:t>
            </a:r>
            <a:r>
              <a:rPr lang="en-US" altLang="zh-CN" sz="2000" b="1" dirty="0">
                <a:latin typeface="+mj-ea"/>
                <a:ea typeface="+mj-ea"/>
              </a:rPr>
              <a:t>s</a:t>
            </a:r>
            <a:r>
              <a:rPr lang="zh-CN" altLang="en-US" sz="2000" dirty="0">
                <a:latin typeface="+mn-ea"/>
                <a:ea typeface="+mn-ea"/>
              </a:rPr>
              <a:t>平面（复数平面）上描绘出的曲线，就称为根轨迹</a:t>
            </a:r>
          </a:p>
        </p:txBody>
      </p:sp>
    </p:spTree>
    <p:extLst>
      <p:ext uri="{BB962C8B-B14F-4D97-AF65-F5344CB8AC3E}">
        <p14:creationId xmlns:p14="http://schemas.microsoft.com/office/powerpoint/2010/main" val="40689470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4.3 </a:t>
            </a:r>
            <a:r>
              <a:rPr lang="zh-CN" altLang="en-US" dirty="0"/>
              <a:t>零度根轨迹的</a:t>
            </a:r>
            <a:r>
              <a:rPr lang="zh-CN" altLang="en-US" dirty="0" smtClean="0"/>
              <a:t>绘制</a:t>
            </a:r>
            <a:endParaRPr lang="zh-CN" altLang="en-US" dirty="0"/>
          </a:p>
        </p:txBody>
      </p:sp>
      <p:graphicFrame>
        <p:nvGraphicFramePr>
          <p:cNvPr id="3" name="Object 25"/>
          <p:cNvGraphicFramePr>
            <a:graphicFrameLocks noChangeAspect="1"/>
          </p:cNvGraphicFramePr>
          <p:nvPr>
            <p:extLst>
              <p:ext uri="{D42A27DB-BD31-4B8C-83A1-F6EECF244321}">
                <p14:modId xmlns:p14="http://schemas.microsoft.com/office/powerpoint/2010/main" val="837077542"/>
              </p:ext>
            </p:extLst>
          </p:nvPr>
        </p:nvGraphicFramePr>
        <p:xfrm>
          <a:off x="1674044" y="1330325"/>
          <a:ext cx="2066925" cy="668338"/>
        </p:xfrm>
        <a:graphic>
          <a:graphicData uri="http://schemas.openxmlformats.org/presentationml/2006/ole">
            <mc:AlternateContent xmlns:mc="http://schemas.openxmlformats.org/markup-compatibility/2006">
              <mc:Choice xmlns:v="urn:schemas-microsoft-com:vml" Requires="v">
                <p:oleObj spid="_x0000_s34914" name="公式" r:id="rId3" imgW="1295400" imgH="419100" progId="Equations">
                  <p:embed/>
                </p:oleObj>
              </mc:Choice>
              <mc:Fallback>
                <p:oleObj name="公式" r:id="rId3" imgW="1295400" imgH="419100" progId="Equations">
                  <p:embed/>
                  <p:pic>
                    <p:nvPicPr>
                      <p:cNvPr id="33794" name="Object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4044" y="1330325"/>
                        <a:ext cx="2066925" cy="668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4"/>
          <p:cNvGraphicFramePr>
            <a:graphicFrameLocks noChangeAspect="1"/>
          </p:cNvGraphicFramePr>
          <p:nvPr>
            <p:extLst>
              <p:ext uri="{D42A27DB-BD31-4B8C-83A1-F6EECF244321}">
                <p14:modId xmlns:p14="http://schemas.microsoft.com/office/powerpoint/2010/main" val="1921528385"/>
              </p:ext>
            </p:extLst>
          </p:nvPr>
        </p:nvGraphicFramePr>
        <p:xfrm>
          <a:off x="8098259" y="1251100"/>
          <a:ext cx="1960562" cy="772963"/>
        </p:xfrm>
        <a:graphic>
          <a:graphicData uri="http://schemas.openxmlformats.org/presentationml/2006/ole">
            <mc:AlternateContent xmlns:mc="http://schemas.openxmlformats.org/markup-compatibility/2006">
              <mc:Choice xmlns:v="urn:schemas-microsoft-com:vml" Requires="v">
                <p:oleObj spid="_x0000_s34915" name="公式" r:id="rId5" imgW="901309" imgH="355446" progId="Equations">
                  <p:embed/>
                </p:oleObj>
              </mc:Choice>
              <mc:Fallback>
                <p:oleObj name="公式" r:id="rId5" imgW="901309" imgH="355446" progId="Equations">
                  <p:embed/>
                  <p:pic>
                    <p:nvPicPr>
                      <p:cNvPr id="33795"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98259" y="1251100"/>
                        <a:ext cx="1960562" cy="772963"/>
                      </a:xfrm>
                      <a:prstGeom prst="rect">
                        <a:avLst/>
                      </a:prstGeom>
                      <a:noFill/>
                      <a:ln>
                        <a:noFill/>
                      </a:ln>
                      <a:effectLst/>
                    </p:spPr>
                  </p:pic>
                </p:oleObj>
              </mc:Fallback>
            </mc:AlternateContent>
          </a:graphicData>
        </a:graphic>
      </p:graphicFrame>
      <p:graphicFrame>
        <p:nvGraphicFramePr>
          <p:cNvPr id="5" name="Object 9"/>
          <p:cNvGraphicFramePr>
            <a:graphicFrameLocks noChangeAspect="1"/>
          </p:cNvGraphicFramePr>
          <p:nvPr>
            <p:extLst>
              <p:ext uri="{D42A27DB-BD31-4B8C-83A1-F6EECF244321}">
                <p14:modId xmlns:p14="http://schemas.microsoft.com/office/powerpoint/2010/main" val="2478959831"/>
              </p:ext>
            </p:extLst>
          </p:nvPr>
        </p:nvGraphicFramePr>
        <p:xfrm>
          <a:off x="5299894" y="1323975"/>
          <a:ext cx="1195387" cy="668338"/>
        </p:xfrm>
        <a:graphic>
          <a:graphicData uri="http://schemas.openxmlformats.org/presentationml/2006/ole">
            <mc:AlternateContent xmlns:mc="http://schemas.openxmlformats.org/markup-compatibility/2006">
              <mc:Choice xmlns:v="urn:schemas-microsoft-com:vml" Requires="v">
                <p:oleObj spid="_x0000_s34916" name="公式" r:id="rId7" imgW="749300" imgH="419100" progId="Equations">
                  <p:embed/>
                </p:oleObj>
              </mc:Choice>
              <mc:Fallback>
                <p:oleObj name="公式" r:id="rId7" imgW="749300" imgH="419100" progId="Equations">
                  <p:embed/>
                  <p:pic>
                    <p:nvPicPr>
                      <p:cNvPr id="33796"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99894" y="1323975"/>
                        <a:ext cx="1195387" cy="668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6" name="直接箭头连接符 5"/>
          <p:cNvCxnSpPr/>
          <p:nvPr/>
        </p:nvCxnSpPr>
        <p:spPr>
          <a:xfrm>
            <a:off x="6892156" y="1649413"/>
            <a:ext cx="892175" cy="0"/>
          </a:xfrm>
          <a:prstGeom prst="straightConnector1">
            <a:avLst/>
          </a:prstGeom>
          <a:ln w="19050">
            <a:solidFill>
              <a:srgbClr val="0070C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7" name="Object 8"/>
          <p:cNvGraphicFramePr>
            <a:graphicFrameLocks noChangeAspect="1"/>
          </p:cNvGraphicFramePr>
          <p:nvPr>
            <p:extLst>
              <p:ext uri="{D42A27DB-BD31-4B8C-83A1-F6EECF244321}">
                <p14:modId xmlns:p14="http://schemas.microsoft.com/office/powerpoint/2010/main" val="2152052278"/>
              </p:ext>
            </p:extLst>
          </p:nvPr>
        </p:nvGraphicFramePr>
        <p:xfrm>
          <a:off x="1674044" y="2219325"/>
          <a:ext cx="1993900" cy="644525"/>
        </p:xfrm>
        <a:graphic>
          <a:graphicData uri="http://schemas.openxmlformats.org/presentationml/2006/ole">
            <mc:AlternateContent xmlns:mc="http://schemas.openxmlformats.org/markup-compatibility/2006">
              <mc:Choice xmlns:v="urn:schemas-microsoft-com:vml" Requires="v">
                <p:oleObj spid="_x0000_s34917" name="公式" r:id="rId9" imgW="1295400" imgH="419100" progId="Equations">
                  <p:embed/>
                </p:oleObj>
              </mc:Choice>
              <mc:Fallback>
                <p:oleObj name="公式" r:id="rId9" imgW="1295400" imgH="419100" progId="Equations">
                  <p:embed/>
                  <p:pic>
                    <p:nvPicPr>
                      <p:cNvPr id="12"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74044" y="2219325"/>
                        <a:ext cx="1993900" cy="644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974234747"/>
              </p:ext>
            </p:extLst>
          </p:nvPr>
        </p:nvGraphicFramePr>
        <p:xfrm>
          <a:off x="5226075" y="2196944"/>
          <a:ext cx="1357313" cy="668338"/>
        </p:xfrm>
        <a:graphic>
          <a:graphicData uri="http://schemas.openxmlformats.org/presentationml/2006/ole">
            <mc:AlternateContent xmlns:mc="http://schemas.openxmlformats.org/markup-compatibility/2006">
              <mc:Choice xmlns:v="urn:schemas-microsoft-com:vml" Requires="v">
                <p:oleObj spid="_x0000_s34918" name="公式" r:id="rId11" imgW="850531" imgH="418918" progId="Equations">
                  <p:embed/>
                </p:oleObj>
              </mc:Choice>
              <mc:Fallback>
                <p:oleObj name="公式" r:id="rId11" imgW="850531" imgH="418918" progId="Equations">
                  <p:embed/>
                  <p:pic>
                    <p:nvPicPr>
                      <p:cNvPr id="13" name="Object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26075" y="2196944"/>
                        <a:ext cx="1357313" cy="668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TextBox 22"/>
          <p:cNvSpPr txBox="1">
            <a:spLocks noChangeArrowheads="1"/>
          </p:cNvSpPr>
          <p:nvPr/>
        </p:nvSpPr>
        <p:spPr bwMode="auto">
          <a:xfrm>
            <a:off x="3909243" y="1272136"/>
            <a:ext cx="129698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latin typeface="+mn-ea"/>
                <a:ea typeface="+mn-ea"/>
              </a:rPr>
              <a:t>根轨迹方程</a:t>
            </a:r>
          </a:p>
        </p:txBody>
      </p:sp>
      <p:graphicFrame>
        <p:nvGraphicFramePr>
          <p:cNvPr id="10" name="Object 17"/>
          <p:cNvGraphicFramePr>
            <a:graphicFrameLocks noChangeAspect="1"/>
          </p:cNvGraphicFramePr>
          <p:nvPr>
            <p:extLst>
              <p:ext uri="{D42A27DB-BD31-4B8C-83A1-F6EECF244321}">
                <p14:modId xmlns:p14="http://schemas.microsoft.com/office/powerpoint/2010/main" val="3201005962"/>
              </p:ext>
            </p:extLst>
          </p:nvPr>
        </p:nvGraphicFramePr>
        <p:xfrm>
          <a:off x="8098259" y="2172495"/>
          <a:ext cx="2343150" cy="668338"/>
        </p:xfrm>
        <a:graphic>
          <a:graphicData uri="http://schemas.openxmlformats.org/presentationml/2006/ole">
            <mc:AlternateContent xmlns:mc="http://schemas.openxmlformats.org/markup-compatibility/2006">
              <mc:Choice xmlns:v="urn:schemas-microsoft-com:vml" Requires="v">
                <p:oleObj spid="_x0000_s34919" name="公式" r:id="rId13" imgW="1600200" imgH="457200" progId="Equations">
                  <p:embed/>
                </p:oleObj>
              </mc:Choice>
              <mc:Fallback>
                <p:oleObj name="公式" r:id="rId13" imgW="1600200" imgH="457200" progId="Equations">
                  <p:embed/>
                  <p:pic>
                    <p:nvPicPr>
                      <p:cNvPr id="16" name="Object 1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098259" y="2172495"/>
                        <a:ext cx="2343150" cy="668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1" name="TextBox 28"/>
          <p:cNvSpPr txBox="1">
            <a:spLocks noChangeArrowheads="1"/>
          </p:cNvSpPr>
          <p:nvPr/>
        </p:nvSpPr>
        <p:spPr bwMode="auto">
          <a:xfrm>
            <a:off x="6787381" y="1249961"/>
            <a:ext cx="10795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rgbClr val="0070C0"/>
                </a:solidFill>
                <a:latin typeface="+mn-ea"/>
                <a:ea typeface="+mn-ea"/>
              </a:rPr>
              <a:t>相角条件</a:t>
            </a:r>
          </a:p>
        </p:txBody>
      </p:sp>
      <p:cxnSp>
        <p:nvCxnSpPr>
          <p:cNvPr id="12" name="直接箭头连接符 11"/>
          <p:cNvCxnSpPr/>
          <p:nvPr/>
        </p:nvCxnSpPr>
        <p:spPr>
          <a:xfrm>
            <a:off x="4034656" y="1655763"/>
            <a:ext cx="1009650" cy="0"/>
          </a:xfrm>
          <a:prstGeom prst="straightConnector1">
            <a:avLst/>
          </a:prstGeom>
          <a:ln w="19050">
            <a:solidFill>
              <a:srgbClr val="0070C0"/>
            </a:solidFill>
            <a:tailEnd type="arrow"/>
          </a:ln>
        </p:spPr>
        <p:style>
          <a:lnRef idx="3">
            <a:schemeClr val="accent4"/>
          </a:lnRef>
          <a:fillRef idx="0">
            <a:schemeClr val="accent4"/>
          </a:fillRef>
          <a:effectRef idx="2">
            <a:schemeClr val="accent4"/>
          </a:effectRef>
          <a:fontRef idx="minor">
            <a:schemeClr val="tx1"/>
          </a:fontRef>
        </p:style>
      </p:cxnSp>
      <p:cxnSp>
        <p:nvCxnSpPr>
          <p:cNvPr id="13" name="直接箭头连接符 12"/>
          <p:cNvCxnSpPr/>
          <p:nvPr/>
        </p:nvCxnSpPr>
        <p:spPr>
          <a:xfrm>
            <a:off x="3977507" y="2525713"/>
            <a:ext cx="1066799" cy="0"/>
          </a:xfrm>
          <a:prstGeom prst="straightConnector1">
            <a:avLst/>
          </a:prstGeom>
          <a:ln w="19050">
            <a:solidFill>
              <a:srgbClr val="0070C0"/>
            </a:solidFill>
            <a:tailEnd type="arrow"/>
          </a:ln>
        </p:spPr>
        <p:style>
          <a:lnRef idx="3">
            <a:schemeClr val="accent4"/>
          </a:lnRef>
          <a:fillRef idx="0">
            <a:schemeClr val="accent4"/>
          </a:fillRef>
          <a:effectRef idx="2">
            <a:schemeClr val="accent4"/>
          </a:effectRef>
          <a:fontRef idx="minor">
            <a:schemeClr val="tx1"/>
          </a:fontRef>
        </p:style>
      </p:cxnSp>
      <p:cxnSp>
        <p:nvCxnSpPr>
          <p:cNvPr id="14" name="直接箭头连接符 13"/>
          <p:cNvCxnSpPr/>
          <p:nvPr/>
        </p:nvCxnSpPr>
        <p:spPr>
          <a:xfrm>
            <a:off x="6859216" y="2513013"/>
            <a:ext cx="940196" cy="0"/>
          </a:xfrm>
          <a:prstGeom prst="straightConnector1">
            <a:avLst/>
          </a:prstGeom>
          <a:ln w="1905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5" name="TextBox 28"/>
          <p:cNvSpPr txBox="1">
            <a:spLocks noChangeArrowheads="1"/>
          </p:cNvSpPr>
          <p:nvPr/>
        </p:nvSpPr>
        <p:spPr bwMode="auto">
          <a:xfrm>
            <a:off x="6808416" y="2140121"/>
            <a:ext cx="10795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solidFill>
                  <a:srgbClr val="0070C0"/>
                </a:solidFill>
                <a:latin typeface="+mn-ea"/>
                <a:ea typeface="+mn-ea"/>
              </a:rPr>
              <a:t>相角条件</a:t>
            </a:r>
          </a:p>
        </p:txBody>
      </p:sp>
      <p:sp>
        <p:nvSpPr>
          <p:cNvPr id="16" name="TextBox 22"/>
          <p:cNvSpPr txBox="1">
            <a:spLocks noChangeArrowheads="1"/>
          </p:cNvSpPr>
          <p:nvPr/>
        </p:nvSpPr>
        <p:spPr bwMode="auto">
          <a:xfrm>
            <a:off x="3909244" y="2168110"/>
            <a:ext cx="129698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latin typeface="+mn-ea"/>
                <a:ea typeface="+mn-ea"/>
              </a:rPr>
              <a:t>根轨迹方程</a:t>
            </a:r>
          </a:p>
        </p:txBody>
      </p:sp>
      <p:graphicFrame>
        <p:nvGraphicFramePr>
          <p:cNvPr id="17" name="Object 40"/>
          <p:cNvGraphicFramePr>
            <a:graphicFrameLocks noChangeAspect="1"/>
          </p:cNvGraphicFramePr>
          <p:nvPr>
            <p:extLst>
              <p:ext uri="{D42A27DB-BD31-4B8C-83A1-F6EECF244321}">
                <p14:modId xmlns:p14="http://schemas.microsoft.com/office/powerpoint/2010/main" val="3828416301"/>
              </p:ext>
            </p:extLst>
          </p:nvPr>
        </p:nvGraphicFramePr>
        <p:xfrm>
          <a:off x="2944022" y="5471112"/>
          <a:ext cx="1439862" cy="465137"/>
        </p:xfrm>
        <a:graphic>
          <a:graphicData uri="http://schemas.openxmlformats.org/presentationml/2006/ole">
            <mc:AlternateContent xmlns:mc="http://schemas.openxmlformats.org/markup-compatibility/2006">
              <mc:Choice xmlns:v="urn:schemas-microsoft-com:vml" Requires="v">
                <p:oleObj spid="_x0000_s34920" name="公式" r:id="rId15" imgW="1295400" imgH="419100" progId="Equations">
                  <p:embed/>
                </p:oleObj>
              </mc:Choice>
              <mc:Fallback>
                <p:oleObj name="公式" r:id="rId15" imgW="1295400" imgH="419100" progId="Equations">
                  <p:embed/>
                  <p:pic>
                    <p:nvPicPr>
                      <p:cNvPr id="33800" name="Object 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4022" y="5471112"/>
                        <a:ext cx="1439862" cy="465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41"/>
          <p:cNvGraphicFramePr>
            <a:graphicFrameLocks noChangeAspect="1"/>
          </p:cNvGraphicFramePr>
          <p:nvPr>
            <p:extLst>
              <p:ext uri="{D42A27DB-BD31-4B8C-83A1-F6EECF244321}">
                <p14:modId xmlns:p14="http://schemas.microsoft.com/office/powerpoint/2010/main" val="231175863"/>
              </p:ext>
            </p:extLst>
          </p:nvPr>
        </p:nvGraphicFramePr>
        <p:xfrm>
          <a:off x="7741864" y="5483017"/>
          <a:ext cx="1368425" cy="441325"/>
        </p:xfrm>
        <a:graphic>
          <a:graphicData uri="http://schemas.openxmlformats.org/presentationml/2006/ole">
            <mc:AlternateContent xmlns:mc="http://schemas.openxmlformats.org/markup-compatibility/2006">
              <mc:Choice xmlns:v="urn:schemas-microsoft-com:vml" Requires="v">
                <p:oleObj spid="_x0000_s34921" name="公式" r:id="rId16" imgW="1295400" imgH="419100" progId="Equations">
                  <p:embed/>
                </p:oleObj>
              </mc:Choice>
              <mc:Fallback>
                <p:oleObj name="公式" r:id="rId16" imgW="1295400" imgH="419100" progId="Equations">
                  <p:embed/>
                  <p:pic>
                    <p:nvPicPr>
                      <p:cNvPr id="47" name="Object 4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41864" y="5483017"/>
                        <a:ext cx="1368425" cy="441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TextBox 42"/>
          <p:cNvSpPr txBox="1">
            <a:spLocks noChangeArrowheads="1"/>
          </p:cNvSpPr>
          <p:nvPr/>
        </p:nvSpPr>
        <p:spPr bwMode="auto">
          <a:xfrm>
            <a:off x="517527" y="1100138"/>
            <a:ext cx="962024"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C00000"/>
                </a:solidFill>
                <a:latin typeface="+mj-ea"/>
                <a:ea typeface="+mj-ea"/>
              </a:rPr>
              <a:t>注意：</a:t>
            </a:r>
          </a:p>
        </p:txBody>
      </p:sp>
      <p:sp>
        <p:nvSpPr>
          <p:cNvPr id="20" name="TextBox 48"/>
          <p:cNvSpPr txBox="1">
            <a:spLocks noChangeArrowheads="1"/>
          </p:cNvSpPr>
          <p:nvPr/>
        </p:nvSpPr>
        <p:spPr bwMode="auto">
          <a:xfrm>
            <a:off x="1291167" y="6095474"/>
            <a:ext cx="9575800" cy="408623"/>
          </a:xfrm>
          <a:prstGeom prst="roundRect">
            <a:avLst/>
          </a:prstGeom>
          <a:solidFill>
            <a:schemeClr val="accent1">
              <a:lumMod val="10000"/>
              <a:lumOff val="90000"/>
            </a:schemeClr>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rgbClr val="C00000"/>
                </a:solidFill>
                <a:latin typeface="+mj-ea"/>
                <a:ea typeface="+mj-ea"/>
              </a:rPr>
              <a:t>表明：</a:t>
            </a:r>
            <a:r>
              <a:rPr lang="zh-CN" altLang="en-US" b="1" dirty="0"/>
              <a:t>对非最小相位系统，其根轨迹相角条件应根据具体情况确定。</a:t>
            </a:r>
          </a:p>
        </p:txBody>
      </p:sp>
      <p:pic>
        <p:nvPicPr>
          <p:cNvPr id="21" name="Picture 1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008191" y="2955486"/>
            <a:ext cx="3311525" cy="242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711950" y="2907458"/>
            <a:ext cx="3346871" cy="2508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528866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4.3 </a:t>
            </a:r>
            <a:r>
              <a:rPr lang="zh-CN" altLang="en-US" dirty="0"/>
              <a:t>零度根轨迹的</a:t>
            </a:r>
            <a:r>
              <a:rPr lang="zh-CN" altLang="en-US" dirty="0" smtClean="0"/>
              <a:t>绘制</a:t>
            </a:r>
            <a:endParaRPr lang="zh-CN" altLang="en-US" dirty="0"/>
          </a:p>
        </p:txBody>
      </p:sp>
      <p:sp>
        <p:nvSpPr>
          <p:cNvPr id="3" name="Text Box 6"/>
          <p:cNvSpPr txBox="1">
            <a:spLocks noChangeArrowheads="1"/>
          </p:cNvSpPr>
          <p:nvPr/>
        </p:nvSpPr>
        <p:spPr bwMode="auto">
          <a:xfrm>
            <a:off x="515938" y="1103312"/>
            <a:ext cx="5160962" cy="461963"/>
          </a:xfrm>
          <a:prstGeom prst="rect">
            <a:avLst/>
          </a:prstGeom>
          <a:noFill/>
          <a:ln w="9525">
            <a:noFill/>
            <a:miter lim="800000"/>
            <a:headEnd/>
            <a:tailEnd/>
          </a:ln>
        </p:spPr>
        <p:txBody>
          <a:bodyPr wrap="square">
            <a:spAutoFit/>
          </a:bodyPr>
          <a:lstStyle/>
          <a:p>
            <a:pPr eaLnBrk="1" hangingPunct="1">
              <a:spcBef>
                <a:spcPct val="50000"/>
              </a:spcBef>
              <a:defRPr/>
            </a:pPr>
            <a:r>
              <a:rPr lang="zh-CN" altLang="en-US" sz="2400" b="1" dirty="0">
                <a:solidFill>
                  <a:srgbClr val="0070C0"/>
                </a:solidFill>
                <a:latin typeface="+mj-ea"/>
                <a:ea typeface="+mj-ea"/>
              </a:rPr>
              <a:t> 系统中含有滞后环节的系统根轨迹</a:t>
            </a:r>
          </a:p>
        </p:txBody>
      </p:sp>
      <p:sp>
        <p:nvSpPr>
          <p:cNvPr id="4" name="TextBox 7"/>
          <p:cNvSpPr txBox="1">
            <a:spLocks noChangeArrowheads="1"/>
          </p:cNvSpPr>
          <p:nvPr/>
        </p:nvSpPr>
        <p:spPr bwMode="auto">
          <a:xfrm>
            <a:off x="1227138" y="1665288"/>
            <a:ext cx="58324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滞后环节的传递函数为</a:t>
            </a:r>
          </a:p>
        </p:txBody>
      </p:sp>
      <p:graphicFrame>
        <p:nvGraphicFramePr>
          <p:cNvPr id="5" name="Object 3"/>
          <p:cNvGraphicFramePr>
            <a:graphicFrameLocks noChangeAspect="1"/>
          </p:cNvGraphicFramePr>
          <p:nvPr>
            <p:extLst>
              <p:ext uri="{D42A27DB-BD31-4B8C-83A1-F6EECF244321}">
                <p14:modId xmlns:p14="http://schemas.microsoft.com/office/powerpoint/2010/main" val="2886304994"/>
              </p:ext>
            </p:extLst>
          </p:nvPr>
        </p:nvGraphicFramePr>
        <p:xfrm>
          <a:off x="5126036" y="1876443"/>
          <a:ext cx="1939925" cy="757238"/>
        </p:xfrm>
        <a:graphic>
          <a:graphicData uri="http://schemas.openxmlformats.org/presentationml/2006/ole">
            <mc:AlternateContent xmlns:mc="http://schemas.openxmlformats.org/markup-compatibility/2006">
              <mc:Choice xmlns:v="urn:schemas-microsoft-com:vml" Requires="v">
                <p:oleObj spid="_x0000_s35902" name="公式" r:id="rId3" imgW="812447" imgH="317362" progId="Equations">
                  <p:embed/>
                </p:oleObj>
              </mc:Choice>
              <mc:Fallback>
                <p:oleObj name="公式" r:id="rId3" imgW="812447" imgH="317362" progId="Equations">
                  <p:embed/>
                  <p:pic>
                    <p:nvPicPr>
                      <p:cNvPr id="34818"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26036" y="1876443"/>
                        <a:ext cx="1939925" cy="757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 name="TextBox 7"/>
          <p:cNvSpPr txBox="1">
            <a:spLocks noChangeArrowheads="1"/>
          </p:cNvSpPr>
          <p:nvPr/>
        </p:nvSpPr>
        <p:spPr bwMode="auto">
          <a:xfrm>
            <a:off x="1227137" y="3065463"/>
            <a:ext cx="58324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cs typeface="Times New Roman" panose="02020603050405020304" pitchFamily="18" charset="0"/>
              </a:rPr>
              <a:t>滞后环节传递函数的模和相角是</a:t>
            </a:r>
            <a:r>
              <a:rPr lang="zh-CN" altLang="en-US" sz="2000" b="1" dirty="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s=</a:t>
            </a:r>
            <a:r>
              <a:rPr lang="el-GR" altLang="zh-CN" sz="2000" b="1" dirty="0">
                <a:latin typeface="+mj-ea"/>
                <a:ea typeface="+mj-ea"/>
                <a:cs typeface="Times New Roman" panose="02020603050405020304" pitchFamily="18" charset="0"/>
              </a:rPr>
              <a:t>σ</a:t>
            </a:r>
            <a:r>
              <a:rPr lang="en-US" altLang="zh-CN" sz="2000" b="1" dirty="0">
                <a:latin typeface="+mj-ea"/>
                <a:ea typeface="+mj-ea"/>
                <a:cs typeface="Times New Roman" panose="02020603050405020304" pitchFamily="18" charset="0"/>
              </a:rPr>
              <a:t>+j</a:t>
            </a:r>
            <a:r>
              <a:rPr lang="el-GR" altLang="zh-CN" sz="2000" b="1" dirty="0">
                <a:latin typeface="+mj-ea"/>
                <a:ea typeface="+mj-ea"/>
                <a:cs typeface="Times New Roman" panose="02020603050405020304" pitchFamily="18" charset="0"/>
              </a:rPr>
              <a:t>ω</a:t>
            </a:r>
            <a:r>
              <a:rPr lang="zh-CN" altLang="en-US" sz="2000" b="1" dirty="0">
                <a:latin typeface="+mj-ea"/>
                <a:ea typeface="+mj-ea"/>
                <a:cs typeface="Times New Roman" panose="02020603050405020304" pitchFamily="18" charset="0"/>
              </a:rPr>
              <a:t>）</a:t>
            </a:r>
          </a:p>
        </p:txBody>
      </p:sp>
      <p:graphicFrame>
        <p:nvGraphicFramePr>
          <p:cNvPr id="7" name="Object 9"/>
          <p:cNvGraphicFramePr>
            <a:graphicFrameLocks noChangeAspect="1"/>
          </p:cNvGraphicFramePr>
          <p:nvPr>
            <p:extLst>
              <p:ext uri="{D42A27DB-BD31-4B8C-83A1-F6EECF244321}">
                <p14:modId xmlns:p14="http://schemas.microsoft.com/office/powerpoint/2010/main" val="993722957"/>
              </p:ext>
            </p:extLst>
          </p:nvPr>
        </p:nvGraphicFramePr>
        <p:xfrm>
          <a:off x="2978150" y="4111624"/>
          <a:ext cx="1363663" cy="514350"/>
        </p:xfrm>
        <a:graphic>
          <a:graphicData uri="http://schemas.openxmlformats.org/presentationml/2006/ole">
            <mc:AlternateContent xmlns:mc="http://schemas.openxmlformats.org/markup-compatibility/2006">
              <mc:Choice xmlns:v="urn:schemas-microsoft-com:vml" Requires="v">
                <p:oleObj spid="_x0000_s35903" name="公式" r:id="rId5" imgW="571252" imgH="215806" progId="Equations">
                  <p:embed/>
                </p:oleObj>
              </mc:Choice>
              <mc:Fallback>
                <p:oleObj name="公式" r:id="rId5" imgW="571252" imgH="215806" progId="Equations">
                  <p:embed/>
                  <p:pic>
                    <p:nvPicPr>
                      <p:cNvPr id="34819"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8150" y="4111624"/>
                        <a:ext cx="1363663" cy="514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10"/>
          <p:cNvGraphicFramePr>
            <a:graphicFrameLocks noChangeAspect="1"/>
          </p:cNvGraphicFramePr>
          <p:nvPr>
            <p:extLst>
              <p:ext uri="{D42A27DB-BD31-4B8C-83A1-F6EECF244321}">
                <p14:modId xmlns:p14="http://schemas.microsoft.com/office/powerpoint/2010/main" val="995810330"/>
              </p:ext>
            </p:extLst>
          </p:nvPr>
        </p:nvGraphicFramePr>
        <p:xfrm>
          <a:off x="2978150" y="3573462"/>
          <a:ext cx="5273675" cy="454025"/>
        </p:xfrm>
        <a:graphic>
          <a:graphicData uri="http://schemas.openxmlformats.org/presentationml/2006/ole">
            <mc:AlternateContent xmlns:mc="http://schemas.openxmlformats.org/markup-compatibility/2006">
              <mc:Choice xmlns:v="urn:schemas-microsoft-com:vml" Requires="v">
                <p:oleObj spid="_x0000_s35904" name="公式" r:id="rId7" imgW="2209800" imgH="190500" progId="Equations">
                  <p:embed/>
                </p:oleObj>
              </mc:Choice>
              <mc:Fallback>
                <p:oleObj name="公式" r:id="rId7" imgW="2209800" imgH="190500" progId="Equations">
                  <p:embed/>
                  <p:pic>
                    <p:nvPicPr>
                      <p:cNvPr id="3482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78150" y="3573462"/>
                        <a:ext cx="5273675"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11"/>
          <p:cNvGraphicFramePr>
            <a:graphicFrameLocks noChangeAspect="1"/>
          </p:cNvGraphicFramePr>
          <p:nvPr>
            <p:extLst>
              <p:ext uri="{D42A27DB-BD31-4B8C-83A1-F6EECF244321}">
                <p14:modId xmlns:p14="http://schemas.microsoft.com/office/powerpoint/2010/main" val="1032308026"/>
              </p:ext>
            </p:extLst>
          </p:nvPr>
        </p:nvGraphicFramePr>
        <p:xfrm>
          <a:off x="4706938" y="4038599"/>
          <a:ext cx="4716462" cy="647700"/>
        </p:xfrm>
        <a:graphic>
          <a:graphicData uri="http://schemas.openxmlformats.org/presentationml/2006/ole">
            <mc:AlternateContent xmlns:mc="http://schemas.openxmlformats.org/markup-compatibility/2006">
              <mc:Choice xmlns:v="urn:schemas-microsoft-com:vml" Requires="v">
                <p:oleObj spid="_x0000_s35905" name="公式" r:id="rId9" imgW="2120900" imgH="292100" progId="Equations">
                  <p:embed/>
                </p:oleObj>
              </mc:Choice>
              <mc:Fallback>
                <p:oleObj name="公式" r:id="rId9" imgW="2120900" imgH="292100" progId="Equations">
                  <p:embed/>
                  <p:pic>
                    <p:nvPicPr>
                      <p:cNvPr id="34821" name="Object 1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06938" y="4038599"/>
                        <a:ext cx="4716462" cy="647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TextBox 7"/>
          <p:cNvSpPr txBox="1">
            <a:spLocks noChangeArrowheads="1"/>
          </p:cNvSpPr>
          <p:nvPr/>
        </p:nvSpPr>
        <p:spPr bwMode="auto">
          <a:xfrm>
            <a:off x="1227137" y="4808501"/>
            <a:ext cx="58324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当滞后</a:t>
            </a:r>
            <a:r>
              <a:rPr lang="zh-CN" altLang="en-US" sz="2000" dirty="0" smtClean="0">
                <a:latin typeface="+mn-ea"/>
                <a:ea typeface="+mn-ea"/>
              </a:rPr>
              <a:t>时间 </a:t>
            </a:r>
            <a:r>
              <a:rPr lang="el-GR" altLang="zh-CN" sz="2000" b="1" dirty="0" smtClean="0">
                <a:latin typeface="+mj-ea"/>
                <a:ea typeface="+mj-ea"/>
                <a:cs typeface="Times New Roman" panose="02020603050405020304" pitchFamily="18" charset="0"/>
              </a:rPr>
              <a:t>τ</a:t>
            </a:r>
            <a:r>
              <a:rPr lang="en-US" altLang="zh-CN" sz="2000" b="1" dirty="0">
                <a:latin typeface="+mj-ea"/>
                <a:ea typeface="+mj-ea"/>
                <a:cs typeface="Times New Roman" panose="02020603050405020304" pitchFamily="18" charset="0"/>
              </a:rPr>
              <a:t>&lt;&lt;1</a:t>
            </a:r>
            <a:r>
              <a:rPr lang="zh-CN" altLang="en-US" sz="2000" dirty="0">
                <a:latin typeface="+mn-ea"/>
                <a:ea typeface="+mn-ea"/>
                <a:cs typeface="Times New Roman" panose="02020603050405020304" pitchFamily="18" charset="0"/>
              </a:rPr>
              <a:t>时，可近似有</a:t>
            </a:r>
            <a:endParaRPr lang="zh-CN" altLang="en-US" sz="2000" dirty="0">
              <a:latin typeface="+mn-ea"/>
              <a:ea typeface="+mn-ea"/>
            </a:endParaRPr>
          </a:p>
        </p:txBody>
      </p:sp>
      <p:graphicFrame>
        <p:nvGraphicFramePr>
          <p:cNvPr id="11" name="Object 14"/>
          <p:cNvGraphicFramePr>
            <a:graphicFrameLocks noChangeAspect="1"/>
          </p:cNvGraphicFramePr>
          <p:nvPr>
            <p:extLst>
              <p:ext uri="{D42A27DB-BD31-4B8C-83A1-F6EECF244321}">
                <p14:modId xmlns:p14="http://schemas.microsoft.com/office/powerpoint/2010/main" val="992028230"/>
              </p:ext>
            </p:extLst>
          </p:nvPr>
        </p:nvGraphicFramePr>
        <p:xfrm>
          <a:off x="4383881" y="5168923"/>
          <a:ext cx="3424237" cy="695325"/>
        </p:xfrm>
        <a:graphic>
          <a:graphicData uri="http://schemas.openxmlformats.org/presentationml/2006/ole">
            <mc:AlternateContent xmlns:mc="http://schemas.openxmlformats.org/markup-compatibility/2006">
              <mc:Choice xmlns:v="urn:schemas-microsoft-com:vml" Requires="v">
                <p:oleObj spid="_x0000_s35906" name="公式" r:id="rId11" imgW="1435100" imgH="292100" progId="Equations">
                  <p:embed/>
                </p:oleObj>
              </mc:Choice>
              <mc:Fallback>
                <p:oleObj name="公式" r:id="rId11" imgW="1435100" imgH="292100" progId="Equations">
                  <p:embed/>
                  <p:pic>
                    <p:nvPicPr>
                      <p:cNvPr id="34822" name="Object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83881" y="5168923"/>
                        <a:ext cx="3424237" cy="695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2" name="矩形 14"/>
          <p:cNvSpPr>
            <a:spLocks noChangeArrowheads="1"/>
          </p:cNvSpPr>
          <p:nvPr/>
        </p:nvSpPr>
        <p:spPr bwMode="auto">
          <a:xfrm>
            <a:off x="1227138" y="2600325"/>
            <a:ext cx="25923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latin typeface="+mn-ea"/>
                <a:ea typeface="+mn-ea"/>
                <a:cs typeface="Times New Roman" panose="02020603050405020304" pitchFamily="18" charset="0"/>
              </a:rPr>
              <a:t>其中，</a:t>
            </a:r>
            <a:r>
              <a:rPr lang="el-GR" altLang="zh-CN" sz="2000" b="1" i="1" dirty="0" smtClean="0">
                <a:latin typeface="+mj-ea"/>
                <a:ea typeface="+mj-ea"/>
                <a:cs typeface="Times New Roman" panose="02020603050405020304" pitchFamily="18" charset="0"/>
              </a:rPr>
              <a:t>τ</a:t>
            </a:r>
            <a:r>
              <a:rPr lang="en-US" altLang="zh-CN" sz="2000" b="1" i="1" dirty="0" smtClean="0">
                <a:latin typeface="+mj-ea"/>
                <a:ea typeface="+mj-ea"/>
                <a:cs typeface="Times New Roman" panose="02020603050405020304" pitchFamily="18" charset="0"/>
              </a:rPr>
              <a:t> </a:t>
            </a:r>
            <a:r>
              <a:rPr lang="zh-CN" altLang="en-US" sz="2000" dirty="0" smtClean="0">
                <a:latin typeface="+mn-ea"/>
                <a:ea typeface="+mn-ea"/>
              </a:rPr>
              <a:t>为</a:t>
            </a:r>
            <a:r>
              <a:rPr lang="zh-CN" altLang="en-US" sz="2000" dirty="0">
                <a:latin typeface="+mn-ea"/>
                <a:ea typeface="+mn-ea"/>
              </a:rPr>
              <a:t>滞后时间。</a:t>
            </a:r>
          </a:p>
        </p:txBody>
      </p:sp>
      <p:sp>
        <p:nvSpPr>
          <p:cNvPr id="13" name="TextBox 15"/>
          <p:cNvSpPr txBox="1">
            <a:spLocks noChangeArrowheads="1"/>
          </p:cNvSpPr>
          <p:nvPr/>
        </p:nvSpPr>
        <p:spPr bwMode="auto">
          <a:xfrm>
            <a:off x="515938" y="5989721"/>
            <a:ext cx="11160125" cy="458908"/>
          </a:xfrm>
          <a:prstGeom prst="rect">
            <a:avLst/>
          </a:prstGeom>
          <a:solidFill>
            <a:schemeClr val="accent1">
              <a:lumMod val="10000"/>
              <a:lumOff val="90000"/>
            </a:schemeClr>
          </a:solidFill>
          <a:ln w="9525">
            <a:noFill/>
            <a:miter lim="800000"/>
            <a:headEnd/>
            <a:tailEnd/>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723900">
              <a:lnSpc>
                <a:spcPct val="150000"/>
              </a:lnSpc>
            </a:pPr>
            <a:r>
              <a:rPr lang="zh-CN" altLang="en-US" b="1" dirty="0" smtClean="0">
                <a:solidFill>
                  <a:srgbClr val="C00000"/>
                </a:solidFill>
                <a:latin typeface="+mj-ea"/>
                <a:ea typeface="+mj-ea"/>
              </a:rPr>
              <a:t>表明</a:t>
            </a:r>
            <a:r>
              <a:rPr lang="zh-CN" altLang="en-US" b="1" dirty="0">
                <a:solidFill>
                  <a:srgbClr val="C00000"/>
                </a:solidFill>
                <a:latin typeface="+mj-ea"/>
                <a:ea typeface="+mj-ea"/>
              </a:rPr>
              <a:t>：</a:t>
            </a:r>
            <a:r>
              <a:rPr lang="zh-CN" altLang="en-US" dirty="0">
                <a:latin typeface="+mn-ea"/>
                <a:ea typeface="+mn-ea"/>
              </a:rPr>
              <a:t>对含有滞后环节的系统，其根轨迹幅值条件和相角条件与滞后时间</a:t>
            </a:r>
            <a:r>
              <a:rPr lang="el-GR" altLang="zh-CN" i="1" dirty="0">
                <a:latin typeface="+mn-ea"/>
                <a:ea typeface="+mn-ea"/>
                <a:cs typeface="Times New Roman" panose="02020603050405020304" pitchFamily="18" charset="0"/>
              </a:rPr>
              <a:t>τ</a:t>
            </a:r>
            <a:r>
              <a:rPr lang="zh-CN" altLang="en-US" dirty="0">
                <a:latin typeface="+mn-ea"/>
                <a:ea typeface="+mn-ea"/>
                <a:cs typeface="Times New Roman" panose="02020603050405020304" pitchFamily="18" charset="0"/>
              </a:rPr>
              <a:t>的</a:t>
            </a:r>
            <a:r>
              <a:rPr lang="zh-CN" altLang="en-US" dirty="0">
                <a:latin typeface="+mn-ea"/>
                <a:ea typeface="+mn-ea"/>
              </a:rPr>
              <a:t>大小都有关。</a:t>
            </a:r>
          </a:p>
        </p:txBody>
      </p:sp>
    </p:spTree>
    <p:extLst>
      <p:ext uri="{BB962C8B-B14F-4D97-AF65-F5344CB8AC3E}">
        <p14:creationId xmlns:p14="http://schemas.microsoft.com/office/powerpoint/2010/main" val="115799651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4.3 </a:t>
            </a:r>
            <a:r>
              <a:rPr lang="zh-CN" altLang="en-US" dirty="0"/>
              <a:t>零度根轨迹的</a:t>
            </a:r>
            <a:r>
              <a:rPr lang="zh-CN" altLang="en-US" dirty="0" smtClean="0"/>
              <a:t>绘制</a:t>
            </a:r>
            <a:endParaRPr lang="zh-CN" altLang="en-US" dirty="0"/>
          </a:p>
        </p:txBody>
      </p:sp>
      <p:graphicFrame>
        <p:nvGraphicFramePr>
          <p:cNvPr id="3" name="Object 29"/>
          <p:cNvGraphicFramePr>
            <a:graphicFrameLocks noChangeAspect="1"/>
          </p:cNvGraphicFramePr>
          <p:nvPr>
            <p:extLst>
              <p:ext uri="{D42A27DB-BD31-4B8C-83A1-F6EECF244321}">
                <p14:modId xmlns:p14="http://schemas.microsoft.com/office/powerpoint/2010/main" val="2556885031"/>
              </p:ext>
            </p:extLst>
          </p:nvPr>
        </p:nvGraphicFramePr>
        <p:xfrm>
          <a:off x="4476749" y="5461000"/>
          <a:ext cx="5005387" cy="349250"/>
        </p:xfrm>
        <a:graphic>
          <a:graphicData uri="http://schemas.openxmlformats.org/presentationml/2006/ole">
            <mc:AlternateContent xmlns:mc="http://schemas.openxmlformats.org/markup-compatibility/2006">
              <mc:Choice xmlns:v="urn:schemas-microsoft-com:vml" Requires="v">
                <p:oleObj spid="_x0000_s36926" name="公式" r:id="rId3" imgW="2374560" imgH="164880" progId="Equations">
                  <p:embed/>
                </p:oleObj>
              </mc:Choice>
              <mc:Fallback>
                <p:oleObj name="公式" r:id="rId3" imgW="2374560" imgH="164880" progId="Equations">
                  <p:embed/>
                  <p:pic>
                    <p:nvPicPr>
                      <p:cNvPr id="29698" name="Object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76749" y="5461000"/>
                        <a:ext cx="5005387"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 name="TextBox 7"/>
          <p:cNvSpPr txBox="1">
            <a:spLocks noChangeArrowheads="1"/>
          </p:cNvSpPr>
          <p:nvPr/>
        </p:nvSpPr>
        <p:spPr bwMode="auto">
          <a:xfrm>
            <a:off x="1066800" y="5923757"/>
            <a:ext cx="10013950" cy="561856"/>
          </a:xfrm>
          <a:prstGeom prst="roundRect">
            <a:avLst/>
          </a:prstGeom>
          <a:solidFill>
            <a:schemeClr val="accent1">
              <a:lumMod val="10000"/>
              <a:lumOff val="90000"/>
            </a:schemeClr>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dirty="0" smtClean="0">
                <a:latin typeface="+mn-ea"/>
                <a:ea typeface="+mn-ea"/>
              </a:rPr>
              <a:t>在 </a:t>
            </a:r>
            <a:r>
              <a:rPr lang="en-US" altLang="zh-CN" b="1" i="1" dirty="0" smtClean="0">
                <a:latin typeface="+mj-ea"/>
                <a:ea typeface="+mj-ea"/>
                <a:cs typeface="Times New Roman" panose="02020603050405020304" pitchFamily="18" charset="0"/>
              </a:rPr>
              <a:t>k</a:t>
            </a:r>
            <a:r>
              <a:rPr lang="en-US" altLang="zh-CN" b="1" dirty="0" smtClean="0">
                <a:latin typeface="+mj-ea"/>
                <a:ea typeface="+mj-ea"/>
                <a:cs typeface="Times New Roman" panose="02020603050405020304" pitchFamily="18" charset="0"/>
              </a:rPr>
              <a:t>=0 </a:t>
            </a:r>
            <a:r>
              <a:rPr lang="zh-CN" altLang="en-US" dirty="0" smtClean="0">
                <a:latin typeface="+mn-ea"/>
                <a:ea typeface="+mn-ea"/>
                <a:cs typeface="Times New Roman" panose="02020603050405020304" pitchFamily="18" charset="0"/>
              </a:rPr>
              <a:t>时</a:t>
            </a:r>
            <a:r>
              <a:rPr lang="zh-CN" altLang="en-US" dirty="0">
                <a:latin typeface="+mn-ea"/>
                <a:ea typeface="+mn-ea"/>
              </a:rPr>
              <a:t>相角</a:t>
            </a:r>
            <a:r>
              <a:rPr lang="zh-CN" altLang="en-US" dirty="0" smtClean="0">
                <a:latin typeface="+mn-ea"/>
                <a:ea typeface="+mn-ea"/>
              </a:rPr>
              <a:t>条件 </a:t>
            </a:r>
            <a:r>
              <a:rPr lang="zh-CN" altLang="en-US" b="1" dirty="0" smtClean="0">
                <a:latin typeface="+mj-ea"/>
                <a:ea typeface="+mj-ea"/>
              </a:rPr>
              <a:t>∠</a:t>
            </a:r>
            <a:r>
              <a:rPr lang="en-US" altLang="zh-CN" b="1" dirty="0">
                <a:latin typeface="+mj-ea"/>
                <a:ea typeface="+mj-ea"/>
              </a:rPr>
              <a:t>(G(s)H(s))=</a:t>
            </a:r>
            <a:r>
              <a:rPr lang="en-US" altLang="zh-CN" b="1" dirty="0" smtClean="0">
                <a:latin typeface="+mj-ea"/>
                <a:ea typeface="+mj-ea"/>
              </a:rPr>
              <a:t>0</a:t>
            </a:r>
            <a:r>
              <a:rPr lang="en-US" altLang="zh-CN" b="1" baseline="30000" dirty="0" smtClean="0">
                <a:latin typeface="+mj-ea"/>
                <a:ea typeface="+mj-ea"/>
              </a:rPr>
              <a:t>0 </a:t>
            </a:r>
            <a:r>
              <a:rPr lang="zh-CN" altLang="en-US" dirty="0" smtClean="0">
                <a:latin typeface="+mn-ea"/>
                <a:ea typeface="+mn-ea"/>
              </a:rPr>
              <a:t>。</a:t>
            </a:r>
            <a:r>
              <a:rPr lang="zh-CN" altLang="en-US" dirty="0">
                <a:latin typeface="+mn-ea"/>
                <a:ea typeface="+mn-ea"/>
              </a:rPr>
              <a:t>因此，称根轨迹为</a:t>
            </a:r>
            <a:r>
              <a:rPr lang="zh-CN" altLang="en-US" b="1" dirty="0">
                <a:solidFill>
                  <a:srgbClr val="C00000"/>
                </a:solidFill>
                <a:latin typeface="+mj-ea"/>
                <a:ea typeface="+mj-ea"/>
              </a:rPr>
              <a:t>零度根轨迹</a:t>
            </a:r>
            <a:r>
              <a:rPr lang="zh-CN" altLang="en-US" dirty="0">
                <a:latin typeface="+mn-ea"/>
                <a:ea typeface="+mn-ea"/>
              </a:rPr>
              <a:t>。</a:t>
            </a:r>
          </a:p>
        </p:txBody>
      </p:sp>
      <p:sp>
        <p:nvSpPr>
          <p:cNvPr id="5" name="TextBox 9"/>
          <p:cNvSpPr txBox="1">
            <a:spLocks noChangeArrowheads="1"/>
          </p:cNvSpPr>
          <p:nvPr/>
        </p:nvSpPr>
        <p:spPr bwMode="auto">
          <a:xfrm>
            <a:off x="973136" y="3363912"/>
            <a:ext cx="3052764"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mn-ea"/>
                <a:ea typeface="+mn-ea"/>
              </a:rPr>
              <a:t>闭环系统的根轨迹方程就为</a:t>
            </a:r>
          </a:p>
        </p:txBody>
      </p:sp>
      <p:graphicFrame>
        <p:nvGraphicFramePr>
          <p:cNvPr id="6" name="Object 24"/>
          <p:cNvGraphicFramePr>
            <a:graphicFrameLocks noChangeAspect="1"/>
          </p:cNvGraphicFramePr>
          <p:nvPr>
            <p:extLst>
              <p:ext uri="{D42A27DB-BD31-4B8C-83A1-F6EECF244321}">
                <p14:modId xmlns:p14="http://schemas.microsoft.com/office/powerpoint/2010/main" val="1903937965"/>
              </p:ext>
            </p:extLst>
          </p:nvPr>
        </p:nvGraphicFramePr>
        <p:xfrm>
          <a:off x="2535236" y="1889918"/>
          <a:ext cx="6970713" cy="1381125"/>
        </p:xfrm>
        <a:graphic>
          <a:graphicData uri="http://schemas.openxmlformats.org/presentationml/2006/ole">
            <mc:AlternateContent xmlns:mc="http://schemas.openxmlformats.org/markup-compatibility/2006">
              <mc:Choice xmlns:v="urn:schemas-microsoft-com:vml" Requires="v">
                <p:oleObj spid="_x0000_s36927" name="公式" r:id="rId5" imgW="4051080" imgH="799920" progId="Equations">
                  <p:embed/>
                </p:oleObj>
              </mc:Choice>
              <mc:Fallback>
                <p:oleObj name="公式" r:id="rId5" imgW="4051080" imgH="799920" progId="Equations">
                  <p:embed/>
                  <p:pic>
                    <p:nvPicPr>
                      <p:cNvPr id="35843" name="Object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35236" y="1889918"/>
                        <a:ext cx="6970713" cy="1381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TextBox 9"/>
          <p:cNvSpPr txBox="1">
            <a:spLocks noChangeArrowheads="1"/>
          </p:cNvSpPr>
          <p:nvPr/>
        </p:nvSpPr>
        <p:spPr bwMode="auto">
          <a:xfrm>
            <a:off x="515937" y="1019175"/>
            <a:ext cx="111601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57200" eaLnBrk="1" hangingPunct="1">
              <a:lnSpc>
                <a:spcPct val="150000"/>
              </a:lnSpc>
            </a:pPr>
            <a:r>
              <a:rPr lang="zh-CN" altLang="en-US" dirty="0" smtClean="0">
                <a:latin typeface="+mn-ea"/>
                <a:ea typeface="+mn-ea"/>
              </a:rPr>
              <a:t>对于</a:t>
            </a:r>
            <a:r>
              <a:rPr lang="zh-CN" altLang="en-US" dirty="0">
                <a:latin typeface="+mn-ea"/>
                <a:ea typeface="+mn-ea"/>
              </a:rPr>
              <a:t>含有（局部）正反馈、非最小相位函数项等非最小相位系统的根轨迹，可以归结为根轨迹</a:t>
            </a:r>
            <a:r>
              <a:rPr lang="zh-CN" altLang="en-US" dirty="0" smtClean="0">
                <a:latin typeface="+mn-ea"/>
                <a:ea typeface="+mn-ea"/>
              </a:rPr>
              <a:t>增益 </a:t>
            </a:r>
            <a:r>
              <a:rPr lang="en-US" altLang="zh-CN" b="1" i="1" dirty="0" smtClean="0">
                <a:latin typeface="+mj-ea"/>
                <a:ea typeface="+mj-ea"/>
                <a:cs typeface="Times New Roman" panose="02020603050405020304" pitchFamily="18" charset="0"/>
              </a:rPr>
              <a:t>K</a:t>
            </a:r>
            <a:r>
              <a:rPr lang="en-US" altLang="zh-CN" b="1" baseline="-25000" dirty="0" smtClean="0">
                <a:latin typeface="+mj-ea"/>
                <a:ea typeface="+mj-ea"/>
                <a:cs typeface="Times New Roman" panose="02020603050405020304" pitchFamily="18" charset="0"/>
              </a:rPr>
              <a:t>0 </a:t>
            </a:r>
            <a:r>
              <a:rPr lang="zh-CN" altLang="en-US" dirty="0" smtClean="0">
                <a:latin typeface="+mn-ea"/>
                <a:ea typeface="+mn-ea"/>
                <a:cs typeface="Times New Roman" panose="02020603050405020304" pitchFamily="18" charset="0"/>
              </a:rPr>
              <a:t>从</a:t>
            </a:r>
            <a:r>
              <a:rPr lang="en-US" altLang="zh-CN" b="1" dirty="0">
                <a:latin typeface="+mj-ea"/>
                <a:ea typeface="+mj-ea"/>
                <a:cs typeface="Times New Roman" panose="02020603050405020304" pitchFamily="18" charset="0"/>
              </a:rPr>
              <a:t>0 →- </a:t>
            </a:r>
            <a:r>
              <a:rPr lang="en-US" altLang="zh-CN" b="1" dirty="0" smtClean="0">
                <a:latin typeface="+mj-ea"/>
                <a:ea typeface="+mj-ea"/>
                <a:cs typeface="Times New Roman" panose="02020603050405020304" pitchFamily="18" charset="0"/>
              </a:rPr>
              <a:t>∞ </a:t>
            </a:r>
            <a:r>
              <a:rPr lang="zh-CN" altLang="en-US" dirty="0" smtClean="0">
                <a:latin typeface="+mn-ea"/>
                <a:ea typeface="+mn-ea"/>
                <a:cs typeface="Times New Roman" panose="02020603050405020304" pitchFamily="18" charset="0"/>
              </a:rPr>
              <a:t>变化</a:t>
            </a:r>
            <a:r>
              <a:rPr lang="zh-CN" altLang="en-US" dirty="0">
                <a:latin typeface="+mn-ea"/>
                <a:ea typeface="+mn-ea"/>
                <a:cs typeface="Times New Roman" panose="02020603050405020304" pitchFamily="18" charset="0"/>
              </a:rPr>
              <a:t>时描绘出的根轨迹，此时</a:t>
            </a:r>
          </a:p>
        </p:txBody>
      </p:sp>
      <p:graphicFrame>
        <p:nvGraphicFramePr>
          <p:cNvPr id="8" name="Object 4"/>
          <p:cNvGraphicFramePr>
            <a:graphicFrameLocks noChangeAspect="1"/>
          </p:cNvGraphicFramePr>
          <p:nvPr>
            <p:extLst>
              <p:ext uri="{D42A27DB-BD31-4B8C-83A1-F6EECF244321}">
                <p14:modId xmlns:p14="http://schemas.microsoft.com/office/powerpoint/2010/main" val="56891037"/>
              </p:ext>
            </p:extLst>
          </p:nvPr>
        </p:nvGraphicFramePr>
        <p:xfrm>
          <a:off x="3395661" y="3821112"/>
          <a:ext cx="1709738" cy="360363"/>
        </p:xfrm>
        <a:graphic>
          <a:graphicData uri="http://schemas.openxmlformats.org/presentationml/2006/ole">
            <mc:AlternateContent xmlns:mc="http://schemas.openxmlformats.org/markup-compatibility/2006">
              <mc:Choice xmlns:v="urn:schemas-microsoft-com:vml" Requires="v">
                <p:oleObj spid="_x0000_s36928" name="公式" r:id="rId7" imgW="723600" imgH="152280" progId="Equations">
                  <p:embed/>
                </p:oleObj>
              </mc:Choice>
              <mc:Fallback>
                <p:oleObj name="公式" r:id="rId7" imgW="723600" imgH="152280" progId="Equations">
                  <p:embed/>
                  <p:pic>
                    <p:nvPicPr>
                      <p:cNvPr id="31"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95661" y="3821112"/>
                        <a:ext cx="1709738" cy="360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27"/>
          <p:cNvGraphicFramePr>
            <a:graphicFrameLocks noChangeAspect="1"/>
          </p:cNvGraphicFramePr>
          <p:nvPr>
            <p:extLst>
              <p:ext uri="{D42A27DB-BD31-4B8C-83A1-F6EECF244321}">
                <p14:modId xmlns:p14="http://schemas.microsoft.com/office/powerpoint/2010/main" val="3504100644"/>
              </p:ext>
            </p:extLst>
          </p:nvPr>
        </p:nvGraphicFramePr>
        <p:xfrm>
          <a:off x="5988049" y="3649662"/>
          <a:ext cx="2614612" cy="676275"/>
        </p:xfrm>
        <a:graphic>
          <a:graphicData uri="http://schemas.openxmlformats.org/presentationml/2006/ole">
            <mc:AlternateContent xmlns:mc="http://schemas.openxmlformats.org/markup-compatibility/2006">
              <mc:Choice xmlns:v="urn:schemas-microsoft-com:vml" Requires="v">
                <p:oleObj spid="_x0000_s36929" name="公式" r:id="rId9" imgW="1231560" imgH="317160" progId="Equations">
                  <p:embed/>
                </p:oleObj>
              </mc:Choice>
              <mc:Fallback>
                <p:oleObj name="公式" r:id="rId9" imgW="1231560" imgH="317160" progId="Equations">
                  <p:embed/>
                  <p:pic>
                    <p:nvPicPr>
                      <p:cNvPr id="32" name="Object 2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88049" y="3649662"/>
                        <a:ext cx="2614612" cy="676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10" name="直接箭头连接符 9"/>
          <p:cNvCxnSpPr/>
          <p:nvPr/>
        </p:nvCxnSpPr>
        <p:spPr>
          <a:xfrm>
            <a:off x="5195886" y="3965575"/>
            <a:ext cx="64770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TextBox 9"/>
          <p:cNvSpPr txBox="1">
            <a:spLocks noChangeArrowheads="1"/>
          </p:cNvSpPr>
          <p:nvPr/>
        </p:nvSpPr>
        <p:spPr bwMode="auto">
          <a:xfrm>
            <a:off x="973137" y="4319587"/>
            <a:ext cx="2741614"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mn-ea"/>
                <a:ea typeface="+mn-ea"/>
              </a:rPr>
              <a:t>根轨迹满足的条件就是</a:t>
            </a:r>
          </a:p>
        </p:txBody>
      </p:sp>
      <p:sp>
        <p:nvSpPr>
          <p:cNvPr id="12" name="TextBox 35"/>
          <p:cNvSpPr txBox="1">
            <a:spLocks noChangeArrowheads="1"/>
          </p:cNvSpPr>
          <p:nvPr/>
        </p:nvSpPr>
        <p:spPr bwMode="auto">
          <a:xfrm>
            <a:off x="2752724" y="5466556"/>
            <a:ext cx="15128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600" b="1"/>
              <a:t>相角条件</a:t>
            </a:r>
          </a:p>
        </p:txBody>
      </p:sp>
      <p:sp>
        <p:nvSpPr>
          <p:cNvPr id="13" name="TextBox 36"/>
          <p:cNvSpPr txBox="1">
            <a:spLocks noChangeArrowheads="1"/>
          </p:cNvSpPr>
          <p:nvPr/>
        </p:nvSpPr>
        <p:spPr bwMode="auto">
          <a:xfrm>
            <a:off x="2752724" y="4843462"/>
            <a:ext cx="15113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600" b="1"/>
              <a:t>幅值条件</a:t>
            </a:r>
          </a:p>
        </p:txBody>
      </p:sp>
      <p:graphicFrame>
        <p:nvGraphicFramePr>
          <p:cNvPr id="14" name="Object 28"/>
          <p:cNvGraphicFramePr>
            <a:graphicFrameLocks noChangeAspect="1"/>
          </p:cNvGraphicFramePr>
          <p:nvPr>
            <p:extLst>
              <p:ext uri="{D42A27DB-BD31-4B8C-83A1-F6EECF244321}">
                <p14:modId xmlns:p14="http://schemas.microsoft.com/office/powerpoint/2010/main" val="3487032390"/>
              </p:ext>
            </p:extLst>
          </p:nvPr>
        </p:nvGraphicFramePr>
        <p:xfrm>
          <a:off x="4513261" y="4700587"/>
          <a:ext cx="2513013" cy="676275"/>
        </p:xfrm>
        <a:graphic>
          <a:graphicData uri="http://schemas.openxmlformats.org/presentationml/2006/ole">
            <mc:AlternateContent xmlns:mc="http://schemas.openxmlformats.org/markup-compatibility/2006">
              <mc:Choice xmlns:v="urn:schemas-microsoft-com:vml" Requires="v">
                <p:oleObj spid="_x0000_s36930" name="公式" r:id="rId11" imgW="1180800" imgH="317160" progId="Equations">
                  <p:embed/>
                </p:oleObj>
              </mc:Choice>
              <mc:Fallback>
                <p:oleObj name="公式" r:id="rId11" imgW="1180800" imgH="317160" progId="Equations">
                  <p:embed/>
                  <p:pic>
                    <p:nvPicPr>
                      <p:cNvPr id="38" name="Object 2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13261" y="4700587"/>
                        <a:ext cx="2513013" cy="676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椭圆 14"/>
          <p:cNvSpPr/>
          <p:nvPr/>
        </p:nvSpPr>
        <p:spPr>
          <a:xfrm>
            <a:off x="5676899" y="2394743"/>
            <a:ext cx="647700" cy="360362"/>
          </a:xfrm>
          <a:prstGeom prst="ellipse">
            <a:avLst/>
          </a:prstGeom>
          <a:noFill/>
          <a:ln w="1905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任意多边形 15"/>
          <p:cNvSpPr/>
          <p:nvPr/>
        </p:nvSpPr>
        <p:spPr>
          <a:xfrm>
            <a:off x="6203949" y="4094162"/>
            <a:ext cx="1584325" cy="450850"/>
          </a:xfrm>
          <a:custGeom>
            <a:avLst/>
            <a:gdLst>
              <a:gd name="connsiteX0" fmla="*/ 1625600 w 1625600"/>
              <a:gd name="connsiteY0" fmla="*/ 67734 h 451556"/>
              <a:gd name="connsiteX1" fmla="*/ 711200 w 1625600"/>
              <a:gd name="connsiteY1" fmla="*/ 440267 h 451556"/>
              <a:gd name="connsiteX2" fmla="*/ 0 w 1625600"/>
              <a:gd name="connsiteY2" fmla="*/ 0 h 451556"/>
            </a:gdLst>
            <a:ahLst/>
            <a:cxnLst>
              <a:cxn ang="0">
                <a:pos x="connsiteX0" y="connsiteY0"/>
              </a:cxn>
              <a:cxn ang="0">
                <a:pos x="connsiteX1" y="connsiteY1"/>
              </a:cxn>
              <a:cxn ang="0">
                <a:pos x="connsiteX2" y="connsiteY2"/>
              </a:cxn>
            </a:cxnLst>
            <a:rect l="l" t="t" r="r" b="b"/>
            <a:pathLst>
              <a:path w="1625600" h="451556">
                <a:moveTo>
                  <a:pt x="1625600" y="67734"/>
                </a:moveTo>
                <a:cubicBezTo>
                  <a:pt x="1303866" y="259645"/>
                  <a:pt x="982133" y="451556"/>
                  <a:pt x="711200" y="440267"/>
                </a:cubicBezTo>
                <a:cubicBezTo>
                  <a:pt x="440267" y="428978"/>
                  <a:pt x="220133" y="214489"/>
                  <a:pt x="0" y="0"/>
                </a:cubicBezTo>
              </a:path>
            </a:pathLst>
          </a:custGeom>
          <a:ln w="12700">
            <a:solidFill>
              <a:srgbClr val="0070C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a:p>
        </p:txBody>
      </p:sp>
      <p:cxnSp>
        <p:nvCxnSpPr>
          <p:cNvPr id="17" name="直接箭头连接符 16"/>
          <p:cNvCxnSpPr/>
          <p:nvPr/>
        </p:nvCxnSpPr>
        <p:spPr>
          <a:xfrm>
            <a:off x="7715249" y="4181475"/>
            <a:ext cx="792162" cy="0"/>
          </a:xfrm>
          <a:prstGeom prst="straightConnector1">
            <a:avLst/>
          </a:prstGeom>
          <a:ln w="12700">
            <a:solidFill>
              <a:srgbClr val="0070C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187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20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par>
                          <p:cTn id="13" fill="hold">
                            <p:stCondLst>
                              <p:cond delay="500"/>
                            </p:stCondLst>
                            <p:childTnLst>
                              <p:par>
                                <p:cTn id="14" presetID="3" presetClass="entr" presetSubtype="10"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par>
                          <p:cTn id="17" fill="hold">
                            <p:stCondLst>
                              <p:cond delay="1000"/>
                            </p:stCondLst>
                            <p:childTnLst>
                              <p:par>
                                <p:cTn id="18" presetID="3" presetClass="entr" presetSubtype="1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childTnLst>
                          </p:cTn>
                        </p:par>
                        <p:par>
                          <p:cTn id="21" fill="hold">
                            <p:stCondLst>
                              <p:cond delay="1500"/>
                            </p:stCondLst>
                            <p:childTnLst>
                              <p:par>
                                <p:cTn id="22" presetID="3" presetClass="entr" presetSubtype="1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childTnLst>
                          </p:cTn>
                        </p:par>
                        <p:par>
                          <p:cTn id="25" fill="hold">
                            <p:stCondLst>
                              <p:cond delay="2000"/>
                            </p:stCondLst>
                            <p:childTnLst>
                              <p:par>
                                <p:cTn id="26" presetID="3" presetClass="entr" presetSubtype="10"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linds(horizontal)">
                                      <p:cBhvr>
                                        <p:cTn id="28" dur="2000"/>
                                        <p:tgtEl>
                                          <p:spTgt spid="16"/>
                                        </p:tgtEl>
                                      </p:cBhvr>
                                    </p:animEffect>
                                  </p:childTnLst>
                                </p:cTn>
                              </p:par>
                              <p:par>
                                <p:cTn id="29" presetID="3" presetClass="entr" presetSubtype="10"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blinds(horizontal)">
                                      <p:cBhvr>
                                        <p:cTn id="31" dur="2000"/>
                                        <p:tgtEl>
                                          <p:spTgt spid="17"/>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blinds(horizontal)">
                                      <p:cBhvr>
                                        <p:cTn id="36" dur="500"/>
                                        <p:tgtEl>
                                          <p:spTgt spid="11"/>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linds(horizontal)">
                                      <p:cBhvr>
                                        <p:cTn id="39" dur="500"/>
                                        <p:tgtEl>
                                          <p:spTgt spid="12"/>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linds(horizontal)">
                                      <p:cBhvr>
                                        <p:cTn id="42" dur="500"/>
                                        <p:tgtEl>
                                          <p:spTgt spid="13"/>
                                        </p:tgtEl>
                                      </p:cBhvr>
                                    </p:animEffect>
                                  </p:childTnLst>
                                </p:cTn>
                              </p:par>
                              <p:par>
                                <p:cTn id="43" presetID="3" presetClass="entr" presetSubtype="10"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blinds(horizontal)">
                                      <p:cBhvr>
                                        <p:cTn id="45" dur="500"/>
                                        <p:tgtEl>
                                          <p:spTgt spid="14"/>
                                        </p:tgtEl>
                                      </p:cBhvr>
                                    </p:animEffect>
                                  </p:childTnLst>
                                </p:cTn>
                              </p:par>
                              <p:par>
                                <p:cTn id="46" presetID="3" presetClass="entr" presetSubtype="10" fill="hold" nodeType="withEffect">
                                  <p:stCondLst>
                                    <p:cond delay="0"/>
                                  </p:stCondLst>
                                  <p:childTnLst>
                                    <p:set>
                                      <p:cBhvr>
                                        <p:cTn id="47" dur="1" fill="hold">
                                          <p:stCondLst>
                                            <p:cond delay="0"/>
                                          </p:stCondLst>
                                        </p:cTn>
                                        <p:tgtEl>
                                          <p:spTgt spid="3"/>
                                        </p:tgtEl>
                                        <p:attrNameLst>
                                          <p:attrName>style.visibility</p:attrName>
                                        </p:attrNameLst>
                                      </p:cBhvr>
                                      <p:to>
                                        <p:strVal val="visible"/>
                                      </p:to>
                                    </p:set>
                                    <p:animEffect transition="in" filter="blinds(horizontal)">
                                      <p:cBhvr>
                                        <p:cTn id="48" dur="500"/>
                                        <p:tgtEl>
                                          <p:spTgt spid="3"/>
                                        </p:tgtEl>
                                      </p:cBhvr>
                                    </p:animEffect>
                                  </p:childTnLst>
                                </p:cTn>
                              </p:par>
                            </p:childTnLst>
                          </p:cTn>
                        </p:par>
                        <p:par>
                          <p:cTn id="49" fill="hold">
                            <p:stCondLst>
                              <p:cond delay="500"/>
                            </p:stCondLst>
                            <p:childTnLst>
                              <p:par>
                                <p:cTn id="50" presetID="3" presetClass="entr" presetSubtype="10" fill="hold" grpId="0"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blinds(horizontal)">
                                      <p:cBhvr>
                                        <p:cTn id="5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1" grpId="0"/>
      <p:bldP spid="12" grpId="0"/>
      <p:bldP spid="13" grpId="0"/>
      <p:bldP spid="1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4.3 </a:t>
            </a:r>
            <a:r>
              <a:rPr lang="zh-CN" altLang="en-US" dirty="0"/>
              <a:t>零度根轨迹的</a:t>
            </a:r>
            <a:r>
              <a:rPr lang="zh-CN" altLang="en-US" dirty="0" smtClean="0"/>
              <a:t>绘制</a:t>
            </a:r>
            <a:endParaRPr lang="zh-CN" altLang="en-US" dirty="0"/>
          </a:p>
        </p:txBody>
      </p:sp>
      <p:sp>
        <p:nvSpPr>
          <p:cNvPr id="3" name="矩形 2"/>
          <p:cNvSpPr/>
          <p:nvPr/>
        </p:nvSpPr>
        <p:spPr>
          <a:xfrm>
            <a:off x="1784350" y="2028440"/>
            <a:ext cx="8496300" cy="2118110"/>
          </a:xfrm>
          <a:prstGeom prst="rect">
            <a:avLst/>
          </a:prstGeom>
          <a:solidFill>
            <a:schemeClr val="accent1">
              <a:lumMod val="10000"/>
              <a:lumOff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TextBox 5"/>
          <p:cNvSpPr txBox="1">
            <a:spLocks noChangeArrowheads="1"/>
          </p:cNvSpPr>
          <p:nvPr/>
        </p:nvSpPr>
        <p:spPr bwMode="auto">
          <a:xfrm>
            <a:off x="515939" y="1210494"/>
            <a:ext cx="42148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dirty="0">
                <a:solidFill>
                  <a:srgbClr val="C00000"/>
                </a:solidFill>
                <a:latin typeface="+mj-ea"/>
                <a:ea typeface="+mj-ea"/>
              </a:rPr>
              <a:t>（</a:t>
            </a:r>
            <a:r>
              <a:rPr lang="en-US" altLang="zh-CN" sz="2400" b="1" dirty="0">
                <a:solidFill>
                  <a:srgbClr val="C00000"/>
                </a:solidFill>
                <a:latin typeface="+mj-ea"/>
                <a:ea typeface="+mj-ea"/>
              </a:rPr>
              <a:t>2</a:t>
            </a:r>
            <a:r>
              <a:rPr lang="zh-CN" altLang="en-US" sz="2400" b="1" dirty="0">
                <a:solidFill>
                  <a:srgbClr val="C00000"/>
                </a:solidFill>
                <a:latin typeface="+mj-ea"/>
                <a:ea typeface="+mj-ea"/>
              </a:rPr>
              <a:t>）零度根轨迹的绘制规则</a:t>
            </a:r>
          </a:p>
        </p:txBody>
      </p:sp>
      <p:sp>
        <p:nvSpPr>
          <p:cNvPr id="5" name="TextBox 10"/>
          <p:cNvSpPr txBox="1">
            <a:spLocks noChangeArrowheads="1"/>
          </p:cNvSpPr>
          <p:nvPr/>
        </p:nvSpPr>
        <p:spPr bwMode="auto">
          <a:xfrm>
            <a:off x="515938" y="4352154"/>
            <a:ext cx="1116012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27050" eaLnBrk="1" hangingPunct="1">
              <a:lnSpc>
                <a:spcPct val="150000"/>
              </a:lnSpc>
            </a:pPr>
            <a:r>
              <a:rPr lang="zh-CN" altLang="en-US" sz="2000" dirty="0" smtClean="0">
                <a:latin typeface="+mn-ea"/>
                <a:ea typeface="+mn-ea"/>
              </a:rPr>
              <a:t>显然</a:t>
            </a:r>
            <a:r>
              <a:rPr lang="zh-CN" altLang="en-US" sz="2000" dirty="0">
                <a:latin typeface="+mn-ea"/>
                <a:ea typeface="+mn-ea"/>
              </a:rPr>
              <a:t>，零度根轨迹</a:t>
            </a:r>
            <a:r>
              <a:rPr lang="zh-CN" altLang="en-US" sz="2000" dirty="0" smtClean="0">
                <a:latin typeface="+mn-ea"/>
                <a:ea typeface="+mn-ea"/>
              </a:rPr>
              <a:t>和</a:t>
            </a:r>
            <a:r>
              <a:rPr lang="en-US" altLang="zh-CN" sz="2000" b="1" dirty="0" smtClean="0">
                <a:latin typeface="+mj-ea"/>
                <a:ea typeface="+mj-ea"/>
              </a:rPr>
              <a:t>180</a:t>
            </a:r>
            <a:r>
              <a:rPr lang="zh-CN" altLang="en-US" sz="2000" dirty="0" smtClean="0">
                <a:latin typeface="+mn-ea"/>
                <a:ea typeface="+mn-ea"/>
              </a:rPr>
              <a:t>度</a:t>
            </a:r>
            <a:r>
              <a:rPr lang="zh-CN" altLang="en-US" sz="2000" dirty="0">
                <a:latin typeface="+mn-ea"/>
                <a:ea typeface="+mn-ea"/>
              </a:rPr>
              <a:t>根轨迹的幅值条件是一样的，它们的相角条件</a:t>
            </a:r>
            <a:r>
              <a:rPr lang="zh-CN" altLang="en-US" sz="2000" dirty="0" smtClean="0">
                <a:latin typeface="+mn-ea"/>
                <a:ea typeface="+mn-ea"/>
              </a:rPr>
              <a:t>有</a:t>
            </a:r>
            <a:r>
              <a:rPr lang="en-US" altLang="zh-CN" sz="2000" b="1" dirty="0" smtClean="0">
                <a:latin typeface="+mj-ea"/>
                <a:ea typeface="+mj-ea"/>
                <a:cs typeface="Times New Roman" panose="02020603050405020304" pitchFamily="18" charset="0"/>
              </a:rPr>
              <a:t>180</a:t>
            </a:r>
            <a:r>
              <a:rPr lang="en-US" altLang="zh-CN" sz="2000" b="1" baseline="30000" dirty="0" smtClean="0">
                <a:latin typeface="+mj-ea"/>
                <a:ea typeface="+mj-ea"/>
                <a:cs typeface="Times New Roman" panose="02020603050405020304" pitchFamily="18" charset="0"/>
              </a:rPr>
              <a:t>0</a:t>
            </a:r>
            <a:r>
              <a:rPr lang="zh-CN" altLang="en-US" sz="2000" dirty="0" smtClean="0">
                <a:latin typeface="+mn-ea"/>
                <a:ea typeface="+mn-ea"/>
              </a:rPr>
              <a:t>的</a:t>
            </a:r>
            <a:r>
              <a:rPr lang="zh-CN" altLang="en-US" sz="2000" dirty="0">
                <a:latin typeface="+mn-ea"/>
                <a:ea typeface="+mn-ea"/>
              </a:rPr>
              <a:t>相位差。系统根轨迹的绘制主要是依据相角条件。因此，零度根轨迹的绘制规则</a:t>
            </a:r>
            <a:r>
              <a:rPr lang="zh-CN" altLang="en-US" sz="2000" dirty="0" smtClean="0">
                <a:latin typeface="+mn-ea"/>
                <a:ea typeface="+mn-ea"/>
              </a:rPr>
              <a:t>与</a:t>
            </a:r>
            <a:r>
              <a:rPr lang="en-US" altLang="zh-CN" sz="2000" b="1" dirty="0">
                <a:solidFill>
                  <a:srgbClr val="C00000"/>
                </a:solidFill>
                <a:latin typeface="+mj-ea"/>
                <a:ea typeface="+mj-ea"/>
              </a:rPr>
              <a:t>180</a:t>
            </a:r>
            <a:r>
              <a:rPr lang="zh-CN" altLang="en-US" sz="2000" b="1" dirty="0">
                <a:solidFill>
                  <a:srgbClr val="C00000"/>
                </a:solidFill>
                <a:latin typeface="+mj-ea"/>
                <a:ea typeface="+mj-ea"/>
              </a:rPr>
              <a:t>度</a:t>
            </a:r>
            <a:r>
              <a:rPr lang="zh-CN" altLang="en-US" sz="2000" dirty="0">
                <a:latin typeface="+mn-ea"/>
                <a:ea typeface="+mn-ea"/>
              </a:rPr>
              <a:t>根轨迹绘制规则有些不一样。</a:t>
            </a:r>
            <a:endParaRPr lang="en-US" altLang="zh-CN" sz="2000" dirty="0">
              <a:latin typeface="+mn-ea"/>
              <a:ea typeface="+mn-ea"/>
            </a:endParaRPr>
          </a:p>
          <a:p>
            <a:pPr indent="527050" eaLnBrk="1" hangingPunct="1">
              <a:lnSpc>
                <a:spcPct val="150000"/>
              </a:lnSpc>
            </a:pPr>
            <a:r>
              <a:rPr lang="zh-CN" altLang="en-US" sz="2000" dirty="0" smtClean="0">
                <a:latin typeface="+mn-ea"/>
                <a:ea typeface="+mn-ea"/>
              </a:rPr>
              <a:t>对照</a:t>
            </a:r>
            <a:r>
              <a:rPr lang="en-US" altLang="zh-CN" sz="2000" b="1" dirty="0" smtClean="0">
                <a:latin typeface="+mj-ea"/>
                <a:ea typeface="+mj-ea"/>
              </a:rPr>
              <a:t>180</a:t>
            </a:r>
            <a:r>
              <a:rPr lang="zh-CN" altLang="en-US" sz="2000" dirty="0" smtClean="0">
                <a:latin typeface="+mn-ea"/>
                <a:ea typeface="+mn-ea"/>
              </a:rPr>
              <a:t>度</a:t>
            </a:r>
            <a:r>
              <a:rPr lang="zh-CN" altLang="en-US" sz="2000" dirty="0">
                <a:latin typeface="+mn-ea"/>
                <a:ea typeface="+mn-ea"/>
              </a:rPr>
              <a:t>根轨迹</a:t>
            </a:r>
            <a:r>
              <a:rPr lang="zh-CN" altLang="en-US" sz="2000" dirty="0" smtClean="0">
                <a:latin typeface="+mn-ea"/>
                <a:ea typeface="+mn-ea"/>
              </a:rPr>
              <a:t>的</a:t>
            </a:r>
            <a:r>
              <a:rPr lang="en-US" altLang="zh-CN" sz="2000" b="1" dirty="0" smtClean="0">
                <a:latin typeface="+mj-ea"/>
                <a:ea typeface="+mj-ea"/>
              </a:rPr>
              <a:t>8</a:t>
            </a:r>
            <a:r>
              <a:rPr lang="zh-CN" altLang="en-US" sz="2000" dirty="0" smtClean="0">
                <a:latin typeface="+mn-ea"/>
                <a:ea typeface="+mn-ea"/>
              </a:rPr>
              <a:t>条</a:t>
            </a:r>
            <a:r>
              <a:rPr lang="zh-CN" altLang="en-US" sz="2000" dirty="0">
                <a:latin typeface="+mn-ea"/>
                <a:ea typeface="+mn-ea"/>
              </a:rPr>
              <a:t>绘制规则，只需改变其中三条规则就可得到绘制零度根轨迹</a:t>
            </a:r>
            <a:r>
              <a:rPr lang="zh-CN" altLang="en-US" sz="2000" dirty="0" smtClean="0">
                <a:latin typeface="+mn-ea"/>
                <a:ea typeface="+mn-ea"/>
              </a:rPr>
              <a:t>的</a:t>
            </a:r>
            <a:r>
              <a:rPr lang="en-US" altLang="zh-CN" sz="2000" b="1" dirty="0" smtClean="0">
                <a:latin typeface="+mj-ea"/>
                <a:ea typeface="+mj-ea"/>
              </a:rPr>
              <a:t>8</a:t>
            </a:r>
            <a:r>
              <a:rPr lang="zh-CN" altLang="en-US" sz="2000" dirty="0" smtClean="0">
                <a:latin typeface="+mn-ea"/>
                <a:ea typeface="+mn-ea"/>
              </a:rPr>
              <a:t>条规</a:t>
            </a:r>
            <a:r>
              <a:rPr lang="zh-CN" altLang="en-US" sz="2000" dirty="0">
                <a:latin typeface="+mn-ea"/>
                <a:ea typeface="+mn-ea"/>
              </a:rPr>
              <a:t>则。</a:t>
            </a:r>
          </a:p>
        </p:txBody>
      </p:sp>
      <p:graphicFrame>
        <p:nvGraphicFramePr>
          <p:cNvPr id="6" name="Object 29"/>
          <p:cNvGraphicFramePr>
            <a:graphicFrameLocks noChangeAspect="1"/>
          </p:cNvGraphicFramePr>
          <p:nvPr>
            <p:extLst>
              <p:ext uri="{D42A27DB-BD31-4B8C-83A1-F6EECF244321}">
                <p14:modId xmlns:p14="http://schemas.microsoft.com/office/powerpoint/2010/main" val="2862400058"/>
              </p:ext>
            </p:extLst>
          </p:nvPr>
        </p:nvGraphicFramePr>
        <p:xfrm>
          <a:off x="2840038" y="3561965"/>
          <a:ext cx="3336925" cy="349250"/>
        </p:xfrm>
        <a:graphic>
          <a:graphicData uri="http://schemas.openxmlformats.org/presentationml/2006/ole">
            <mc:AlternateContent xmlns:mc="http://schemas.openxmlformats.org/markup-compatibility/2006">
              <mc:Choice xmlns:v="urn:schemas-microsoft-com:vml" Requires="v">
                <p:oleObj spid="_x0000_s37926" name="公式" r:id="rId3" imgW="1587240" imgH="164880" progId="Equations">
                  <p:embed/>
                </p:oleObj>
              </mc:Choice>
              <mc:Fallback>
                <p:oleObj name="公式" r:id="rId3" imgW="1587240" imgH="164880" progId="Equations">
                  <p:embed/>
                  <p:pic>
                    <p:nvPicPr>
                      <p:cNvPr id="36866" name="Object 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0038" y="3561965"/>
                        <a:ext cx="3336925"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TextBox 8"/>
          <p:cNvSpPr txBox="1">
            <a:spLocks noChangeArrowheads="1"/>
          </p:cNvSpPr>
          <p:nvPr/>
        </p:nvSpPr>
        <p:spPr bwMode="auto">
          <a:xfrm>
            <a:off x="1831975" y="3561965"/>
            <a:ext cx="15113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600">
                <a:latin typeface="+mn-ea"/>
                <a:ea typeface="+mn-ea"/>
              </a:rPr>
              <a:t>相角条件</a:t>
            </a:r>
          </a:p>
        </p:txBody>
      </p:sp>
      <p:sp>
        <p:nvSpPr>
          <p:cNvPr id="8" name="TextBox 9"/>
          <p:cNvSpPr txBox="1">
            <a:spLocks noChangeArrowheads="1"/>
          </p:cNvSpPr>
          <p:nvPr/>
        </p:nvSpPr>
        <p:spPr bwMode="auto">
          <a:xfrm>
            <a:off x="1831975" y="2841240"/>
            <a:ext cx="15113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600">
                <a:latin typeface="+mn-ea"/>
                <a:ea typeface="+mn-ea"/>
              </a:rPr>
              <a:t>幅值条件</a:t>
            </a:r>
          </a:p>
        </p:txBody>
      </p:sp>
      <p:graphicFrame>
        <p:nvGraphicFramePr>
          <p:cNvPr id="9" name="Object 3"/>
          <p:cNvGraphicFramePr>
            <a:graphicFrameLocks noChangeAspect="1"/>
          </p:cNvGraphicFramePr>
          <p:nvPr>
            <p:extLst>
              <p:ext uri="{D42A27DB-BD31-4B8C-83A1-F6EECF244321}">
                <p14:modId xmlns:p14="http://schemas.microsoft.com/office/powerpoint/2010/main" val="4193965371"/>
              </p:ext>
            </p:extLst>
          </p:nvPr>
        </p:nvGraphicFramePr>
        <p:xfrm>
          <a:off x="3343275" y="2769803"/>
          <a:ext cx="2160588" cy="581025"/>
        </p:xfrm>
        <a:graphic>
          <a:graphicData uri="http://schemas.openxmlformats.org/presentationml/2006/ole">
            <mc:AlternateContent xmlns:mc="http://schemas.openxmlformats.org/markup-compatibility/2006">
              <mc:Choice xmlns:v="urn:schemas-microsoft-com:vml" Requires="v">
                <p:oleObj spid="_x0000_s37927" name="公式" r:id="rId5" imgW="1180800" imgH="317160" progId="Equations">
                  <p:embed/>
                </p:oleObj>
              </mc:Choice>
              <mc:Fallback>
                <p:oleObj name="公式" r:id="rId5" imgW="1180800" imgH="317160" progId="Equations">
                  <p:embed/>
                  <p:pic>
                    <p:nvPicPr>
                      <p:cNvPr id="36867"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3275" y="2769803"/>
                        <a:ext cx="2160588" cy="581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10" name="直接连接符 9"/>
          <p:cNvCxnSpPr/>
          <p:nvPr/>
        </p:nvCxnSpPr>
        <p:spPr>
          <a:xfrm>
            <a:off x="6176963" y="2028440"/>
            <a:ext cx="0" cy="211811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784350" y="2561840"/>
            <a:ext cx="84963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7"/>
          <p:cNvSpPr txBox="1">
            <a:spLocks noChangeArrowheads="1"/>
          </p:cNvSpPr>
          <p:nvPr/>
        </p:nvSpPr>
        <p:spPr bwMode="auto">
          <a:xfrm>
            <a:off x="2576513" y="2099878"/>
            <a:ext cx="28082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a:latin typeface="+mn-ea"/>
                <a:ea typeface="+mn-ea"/>
              </a:rPr>
              <a:t>180</a:t>
            </a:r>
            <a:r>
              <a:rPr lang="zh-CN" altLang="en-US">
                <a:latin typeface="+mn-ea"/>
                <a:ea typeface="+mn-ea"/>
              </a:rPr>
              <a:t>度根轨迹满足的条件</a:t>
            </a:r>
          </a:p>
        </p:txBody>
      </p:sp>
      <p:sp>
        <p:nvSpPr>
          <p:cNvPr id="13" name="TextBox 18"/>
          <p:cNvSpPr txBox="1">
            <a:spLocks noChangeArrowheads="1"/>
          </p:cNvSpPr>
          <p:nvPr/>
        </p:nvSpPr>
        <p:spPr bwMode="auto">
          <a:xfrm>
            <a:off x="6680200" y="2099878"/>
            <a:ext cx="28082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dirty="0">
                <a:latin typeface="+mn-ea"/>
                <a:ea typeface="+mn-ea"/>
              </a:rPr>
              <a:t>零度根轨迹满足的条件</a:t>
            </a:r>
          </a:p>
        </p:txBody>
      </p:sp>
      <p:graphicFrame>
        <p:nvGraphicFramePr>
          <p:cNvPr id="14" name="Object 4"/>
          <p:cNvGraphicFramePr>
            <a:graphicFrameLocks noChangeAspect="1"/>
          </p:cNvGraphicFramePr>
          <p:nvPr>
            <p:extLst>
              <p:ext uri="{D42A27DB-BD31-4B8C-83A1-F6EECF244321}">
                <p14:modId xmlns:p14="http://schemas.microsoft.com/office/powerpoint/2010/main" val="1657571460"/>
              </p:ext>
            </p:extLst>
          </p:nvPr>
        </p:nvGraphicFramePr>
        <p:xfrm>
          <a:off x="7138988" y="3561965"/>
          <a:ext cx="3070225" cy="349250"/>
        </p:xfrm>
        <a:graphic>
          <a:graphicData uri="http://schemas.openxmlformats.org/presentationml/2006/ole">
            <mc:AlternateContent xmlns:mc="http://schemas.openxmlformats.org/markup-compatibility/2006">
              <mc:Choice xmlns:v="urn:schemas-microsoft-com:vml" Requires="v">
                <p:oleObj spid="_x0000_s37928" name="公式" r:id="rId7" imgW="1460160" imgH="164880" progId="Equations">
                  <p:embed/>
                </p:oleObj>
              </mc:Choice>
              <mc:Fallback>
                <p:oleObj name="公式" r:id="rId7" imgW="1460160" imgH="164880" progId="Equations">
                  <p:embed/>
                  <p:pic>
                    <p:nvPicPr>
                      <p:cNvPr id="36868"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38988" y="3561965"/>
                        <a:ext cx="3070225" cy="349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TextBox 26"/>
          <p:cNvSpPr txBox="1">
            <a:spLocks noChangeArrowheads="1"/>
          </p:cNvSpPr>
          <p:nvPr/>
        </p:nvSpPr>
        <p:spPr bwMode="auto">
          <a:xfrm>
            <a:off x="6202363" y="3561965"/>
            <a:ext cx="15128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600">
                <a:latin typeface="+mn-ea"/>
                <a:ea typeface="+mn-ea"/>
              </a:rPr>
              <a:t>相角条件</a:t>
            </a:r>
          </a:p>
        </p:txBody>
      </p:sp>
      <p:sp>
        <p:nvSpPr>
          <p:cNvPr id="16" name="TextBox 27"/>
          <p:cNvSpPr txBox="1">
            <a:spLocks noChangeArrowheads="1"/>
          </p:cNvSpPr>
          <p:nvPr/>
        </p:nvSpPr>
        <p:spPr bwMode="auto">
          <a:xfrm>
            <a:off x="6202363" y="2841240"/>
            <a:ext cx="15128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1600">
                <a:latin typeface="+mn-ea"/>
                <a:ea typeface="+mn-ea"/>
              </a:rPr>
              <a:t>幅值条件</a:t>
            </a:r>
          </a:p>
        </p:txBody>
      </p:sp>
      <p:graphicFrame>
        <p:nvGraphicFramePr>
          <p:cNvPr id="17" name="Object 5"/>
          <p:cNvGraphicFramePr>
            <a:graphicFrameLocks noChangeAspect="1"/>
          </p:cNvGraphicFramePr>
          <p:nvPr>
            <p:extLst>
              <p:ext uri="{D42A27DB-BD31-4B8C-83A1-F6EECF244321}">
                <p14:modId xmlns:p14="http://schemas.microsoft.com/office/powerpoint/2010/main" val="420484572"/>
              </p:ext>
            </p:extLst>
          </p:nvPr>
        </p:nvGraphicFramePr>
        <p:xfrm>
          <a:off x="7426325" y="2769803"/>
          <a:ext cx="2160588" cy="581025"/>
        </p:xfrm>
        <a:graphic>
          <a:graphicData uri="http://schemas.openxmlformats.org/presentationml/2006/ole">
            <mc:AlternateContent xmlns:mc="http://schemas.openxmlformats.org/markup-compatibility/2006">
              <mc:Choice xmlns:v="urn:schemas-microsoft-com:vml" Requires="v">
                <p:oleObj spid="_x0000_s37929" name="公式" r:id="rId9" imgW="1180800" imgH="317160" progId="Equations">
                  <p:embed/>
                </p:oleObj>
              </mc:Choice>
              <mc:Fallback>
                <p:oleObj name="公式" r:id="rId9" imgW="1180800" imgH="317160" progId="Equations">
                  <p:embed/>
                  <p:pic>
                    <p:nvPicPr>
                      <p:cNvPr id="36869"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26325" y="2769803"/>
                        <a:ext cx="2160588" cy="581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311275032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4.3 </a:t>
            </a:r>
            <a:r>
              <a:rPr lang="zh-CN" altLang="en-US" dirty="0"/>
              <a:t>零度根轨迹的</a:t>
            </a:r>
            <a:r>
              <a:rPr lang="zh-CN" altLang="en-US" dirty="0" smtClean="0"/>
              <a:t>绘制</a:t>
            </a:r>
            <a:endParaRPr lang="zh-CN" altLang="en-US" dirty="0"/>
          </a:p>
        </p:txBody>
      </p:sp>
      <p:sp>
        <p:nvSpPr>
          <p:cNvPr id="3" name="Text Box 6"/>
          <p:cNvSpPr txBox="1">
            <a:spLocks noChangeArrowheads="1"/>
          </p:cNvSpPr>
          <p:nvPr/>
        </p:nvSpPr>
        <p:spPr bwMode="auto">
          <a:xfrm>
            <a:off x="515938" y="1089025"/>
            <a:ext cx="7200900"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30000"/>
              </a:spcBef>
            </a:pPr>
            <a:r>
              <a:rPr lang="zh-CN" altLang="en-US" sz="2000" b="1" dirty="0">
                <a:solidFill>
                  <a:srgbClr val="0070C0"/>
                </a:solidFill>
                <a:latin typeface="+mj-ea"/>
                <a:ea typeface="+mj-ea"/>
              </a:rPr>
              <a:t>规则</a:t>
            </a:r>
            <a:r>
              <a:rPr lang="en-US" altLang="zh-CN" sz="2000" b="1" dirty="0">
                <a:solidFill>
                  <a:srgbClr val="0070C0"/>
                </a:solidFill>
                <a:latin typeface="+mj-ea"/>
                <a:ea typeface="+mj-ea"/>
              </a:rPr>
              <a:t>2</a:t>
            </a:r>
            <a:r>
              <a:rPr lang="zh-CN" altLang="en-US" sz="2000" b="1" dirty="0">
                <a:solidFill>
                  <a:srgbClr val="0070C0"/>
                </a:solidFill>
                <a:latin typeface="+mj-ea"/>
                <a:ea typeface="+mj-ea"/>
              </a:rPr>
              <a:t>’：零度根轨迹的渐近线与实轴的交点和夹角</a:t>
            </a:r>
          </a:p>
        </p:txBody>
      </p:sp>
      <p:sp>
        <p:nvSpPr>
          <p:cNvPr id="4" name="Text Box 7"/>
          <p:cNvSpPr txBox="1">
            <a:spLocks noChangeArrowheads="1"/>
          </p:cNvSpPr>
          <p:nvPr/>
        </p:nvSpPr>
        <p:spPr bwMode="auto">
          <a:xfrm>
            <a:off x="515938" y="3928177"/>
            <a:ext cx="7200900"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30000"/>
              </a:spcBef>
            </a:pPr>
            <a:r>
              <a:rPr lang="zh-CN" altLang="en-US" sz="2000" b="1" dirty="0">
                <a:solidFill>
                  <a:srgbClr val="0070C0"/>
                </a:solidFill>
                <a:latin typeface="+mj-ea"/>
                <a:ea typeface="+mj-ea"/>
              </a:rPr>
              <a:t>规则</a:t>
            </a:r>
            <a:r>
              <a:rPr lang="en-US" altLang="zh-CN" sz="2000" b="1" dirty="0">
                <a:solidFill>
                  <a:srgbClr val="0070C0"/>
                </a:solidFill>
                <a:latin typeface="+mj-ea"/>
                <a:ea typeface="+mj-ea"/>
              </a:rPr>
              <a:t>7</a:t>
            </a:r>
            <a:r>
              <a:rPr lang="zh-CN" altLang="en-US" sz="2000" b="1" dirty="0">
                <a:solidFill>
                  <a:srgbClr val="0070C0"/>
                </a:solidFill>
                <a:latin typeface="+mj-ea"/>
                <a:ea typeface="+mj-ea"/>
              </a:rPr>
              <a:t>’：零度根轨迹的出射角和入射角</a:t>
            </a:r>
          </a:p>
        </p:txBody>
      </p:sp>
      <p:graphicFrame>
        <p:nvGraphicFramePr>
          <p:cNvPr id="5" name="Object 8"/>
          <p:cNvGraphicFramePr>
            <a:graphicFrameLocks noChangeAspect="1"/>
          </p:cNvGraphicFramePr>
          <p:nvPr>
            <p:extLst>
              <p:ext uri="{D42A27DB-BD31-4B8C-83A1-F6EECF244321}">
                <p14:modId xmlns:p14="http://schemas.microsoft.com/office/powerpoint/2010/main" val="2267117046"/>
              </p:ext>
            </p:extLst>
          </p:nvPr>
        </p:nvGraphicFramePr>
        <p:xfrm>
          <a:off x="2873375" y="1597025"/>
          <a:ext cx="1449388" cy="823912"/>
        </p:xfrm>
        <a:graphic>
          <a:graphicData uri="http://schemas.openxmlformats.org/presentationml/2006/ole">
            <mc:AlternateContent xmlns:mc="http://schemas.openxmlformats.org/markup-compatibility/2006">
              <mc:Choice xmlns:v="urn:schemas-microsoft-com:vml" Requires="v">
                <p:oleObj spid="_x0000_s38954" name="Equation" r:id="rId3" imgW="1117440" imgH="634680" progId="Equation.DSMT4">
                  <p:embed/>
                </p:oleObj>
              </mc:Choice>
              <mc:Fallback>
                <p:oleObj name="Equation" r:id="rId3" imgW="1117440" imgH="634680" progId="Equation.DSMT4">
                  <p:embed/>
                  <p:pic>
                    <p:nvPicPr>
                      <p:cNvPr id="3789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3375" y="1597025"/>
                        <a:ext cx="1449388" cy="823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9"/>
          <p:cNvGraphicFramePr>
            <a:graphicFrameLocks noChangeAspect="1"/>
          </p:cNvGraphicFramePr>
          <p:nvPr>
            <p:extLst>
              <p:ext uri="{D42A27DB-BD31-4B8C-83A1-F6EECF244321}">
                <p14:modId xmlns:p14="http://schemas.microsoft.com/office/powerpoint/2010/main" val="1101964435"/>
              </p:ext>
            </p:extLst>
          </p:nvPr>
        </p:nvGraphicFramePr>
        <p:xfrm>
          <a:off x="6227763" y="1736725"/>
          <a:ext cx="3062287" cy="509587"/>
        </p:xfrm>
        <a:graphic>
          <a:graphicData uri="http://schemas.openxmlformats.org/presentationml/2006/ole">
            <mc:AlternateContent xmlns:mc="http://schemas.openxmlformats.org/markup-compatibility/2006">
              <mc:Choice xmlns:v="urn:schemas-microsoft-com:vml" Requires="v">
                <p:oleObj spid="_x0000_s38955" name="公式" r:id="rId5" imgW="2362200" imgH="393700" progId="Equation.3">
                  <p:embed/>
                </p:oleObj>
              </mc:Choice>
              <mc:Fallback>
                <p:oleObj name="公式" r:id="rId5" imgW="2362200" imgH="393700" progId="Equation.3">
                  <p:embed/>
                  <p:pic>
                    <p:nvPicPr>
                      <p:cNvPr id="37891"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27763" y="1736725"/>
                        <a:ext cx="3062287" cy="509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Text Box 10"/>
          <p:cNvSpPr txBox="1">
            <a:spLocks noChangeArrowheads="1"/>
          </p:cNvSpPr>
          <p:nvPr/>
        </p:nvSpPr>
        <p:spPr bwMode="auto">
          <a:xfrm>
            <a:off x="515938" y="2568575"/>
            <a:ext cx="7200900"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2000" b="1">
                <a:solidFill>
                  <a:srgbClr val="0070C0"/>
                </a:solidFill>
                <a:latin typeface="+mj-ea"/>
                <a:ea typeface="+mj-ea"/>
              </a:rPr>
              <a:t>规则</a:t>
            </a:r>
            <a:r>
              <a:rPr lang="en-US" altLang="zh-CN" sz="2000" b="1">
                <a:solidFill>
                  <a:srgbClr val="0070C0"/>
                </a:solidFill>
                <a:latin typeface="+mj-ea"/>
                <a:ea typeface="+mj-ea"/>
              </a:rPr>
              <a:t>4</a:t>
            </a:r>
            <a:r>
              <a:rPr lang="zh-CN" altLang="en-US" sz="2000" b="1">
                <a:solidFill>
                  <a:srgbClr val="0070C0"/>
                </a:solidFill>
                <a:latin typeface="+mj-ea"/>
                <a:ea typeface="+mj-ea"/>
              </a:rPr>
              <a:t>’：零度根轨迹处于实轴上的充分必要条件</a:t>
            </a:r>
          </a:p>
        </p:txBody>
      </p:sp>
      <p:graphicFrame>
        <p:nvGraphicFramePr>
          <p:cNvPr id="8" name="Object 11"/>
          <p:cNvGraphicFramePr>
            <a:graphicFrameLocks noChangeAspect="1"/>
          </p:cNvGraphicFramePr>
          <p:nvPr>
            <p:extLst>
              <p:ext uri="{D42A27DB-BD31-4B8C-83A1-F6EECF244321}">
                <p14:modId xmlns:p14="http://schemas.microsoft.com/office/powerpoint/2010/main" val="555128700"/>
              </p:ext>
            </p:extLst>
          </p:nvPr>
        </p:nvGraphicFramePr>
        <p:xfrm>
          <a:off x="4972050" y="4405663"/>
          <a:ext cx="3856038" cy="763587"/>
        </p:xfrm>
        <a:graphic>
          <a:graphicData uri="http://schemas.openxmlformats.org/presentationml/2006/ole">
            <mc:AlternateContent xmlns:mc="http://schemas.openxmlformats.org/markup-compatibility/2006">
              <mc:Choice xmlns:v="urn:schemas-microsoft-com:vml" Requires="v">
                <p:oleObj spid="_x0000_s38956" name="公式" r:id="rId7" imgW="2755900" imgH="546100" progId="Equation.3">
                  <p:embed/>
                </p:oleObj>
              </mc:Choice>
              <mc:Fallback>
                <p:oleObj name="公式" r:id="rId7" imgW="2755900" imgH="546100" progId="Equation.3">
                  <p:embed/>
                  <p:pic>
                    <p:nvPicPr>
                      <p:cNvPr id="37892"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72050" y="4405663"/>
                        <a:ext cx="3856038" cy="763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12"/>
          <p:cNvGraphicFramePr>
            <a:graphicFrameLocks noChangeAspect="1"/>
          </p:cNvGraphicFramePr>
          <p:nvPr>
            <p:extLst>
              <p:ext uri="{D42A27DB-BD31-4B8C-83A1-F6EECF244321}">
                <p14:modId xmlns:p14="http://schemas.microsoft.com/office/powerpoint/2010/main" val="2140756266"/>
              </p:ext>
            </p:extLst>
          </p:nvPr>
        </p:nvGraphicFramePr>
        <p:xfrm>
          <a:off x="4978400" y="5126388"/>
          <a:ext cx="3836988" cy="752475"/>
        </p:xfrm>
        <a:graphic>
          <a:graphicData uri="http://schemas.openxmlformats.org/presentationml/2006/ole">
            <mc:AlternateContent xmlns:mc="http://schemas.openxmlformats.org/markup-compatibility/2006">
              <mc:Choice xmlns:v="urn:schemas-microsoft-com:vml" Requires="v">
                <p:oleObj spid="_x0000_s38957" name="公式" r:id="rId9" imgW="2781300" imgH="546100" progId="Equation.3">
                  <p:embed/>
                </p:oleObj>
              </mc:Choice>
              <mc:Fallback>
                <p:oleObj name="公式" r:id="rId9" imgW="2781300" imgH="546100" progId="Equation.3">
                  <p:embed/>
                  <p:pic>
                    <p:nvPicPr>
                      <p:cNvPr id="37893"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78400" y="5126388"/>
                        <a:ext cx="3836988" cy="752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Text Box 13"/>
          <p:cNvSpPr txBox="1">
            <a:spLocks noChangeArrowheads="1"/>
          </p:cNvSpPr>
          <p:nvPr/>
        </p:nvSpPr>
        <p:spPr bwMode="auto">
          <a:xfrm>
            <a:off x="2887663" y="4550125"/>
            <a:ext cx="2159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smtClean="0">
                <a:latin typeface="+mn-ea"/>
                <a:ea typeface="+mn-ea"/>
              </a:rPr>
              <a:t>起点 </a:t>
            </a:r>
            <a:r>
              <a:rPr lang="en-US" altLang="zh-CN" b="1" i="1" dirty="0" err="1" smtClean="0">
                <a:latin typeface="+mj-ea"/>
                <a:ea typeface="+mj-ea"/>
                <a:cs typeface="Times New Roman" panose="02020603050405020304" pitchFamily="18" charset="0"/>
              </a:rPr>
              <a:t>p</a:t>
            </a:r>
            <a:r>
              <a:rPr lang="en-US" altLang="zh-CN" b="1" i="1" baseline="-25000" dirty="0" err="1" smtClean="0">
                <a:latin typeface="+mj-ea"/>
                <a:ea typeface="+mj-ea"/>
                <a:cs typeface="Times New Roman" panose="02020603050405020304" pitchFamily="18" charset="0"/>
              </a:rPr>
              <a:t>l</a:t>
            </a:r>
            <a:r>
              <a:rPr lang="en-US" altLang="zh-CN" b="1" i="1" baseline="-25000" dirty="0" smtClean="0">
                <a:latin typeface="+mj-ea"/>
                <a:ea typeface="+mj-ea"/>
                <a:cs typeface="Times New Roman" panose="02020603050405020304" pitchFamily="18" charset="0"/>
              </a:rPr>
              <a:t> </a:t>
            </a:r>
            <a:r>
              <a:rPr lang="zh-CN" altLang="en-US" dirty="0" smtClean="0">
                <a:latin typeface="+mn-ea"/>
                <a:ea typeface="+mn-ea"/>
              </a:rPr>
              <a:t>的</a:t>
            </a:r>
            <a:r>
              <a:rPr lang="zh-CN" altLang="en-US" dirty="0">
                <a:latin typeface="+mn-ea"/>
                <a:ea typeface="+mn-ea"/>
              </a:rPr>
              <a:t>出射角</a:t>
            </a:r>
          </a:p>
        </p:txBody>
      </p:sp>
      <p:sp>
        <p:nvSpPr>
          <p:cNvPr id="11" name="Text Box 14"/>
          <p:cNvSpPr txBox="1">
            <a:spLocks noChangeArrowheads="1"/>
          </p:cNvSpPr>
          <p:nvPr/>
        </p:nvSpPr>
        <p:spPr bwMode="auto">
          <a:xfrm>
            <a:off x="2887662" y="5197825"/>
            <a:ext cx="1925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smtClean="0">
                <a:latin typeface="+mn-ea"/>
                <a:ea typeface="+mn-ea"/>
              </a:rPr>
              <a:t>终点 </a:t>
            </a:r>
            <a:r>
              <a:rPr lang="en-US" altLang="zh-CN" b="1" i="1" dirty="0" err="1" smtClean="0">
                <a:latin typeface="+mj-ea"/>
                <a:ea typeface="+mj-ea"/>
                <a:cs typeface="Times New Roman" panose="02020603050405020304" pitchFamily="18" charset="0"/>
              </a:rPr>
              <a:t>z</a:t>
            </a:r>
            <a:r>
              <a:rPr lang="en-US" altLang="zh-CN" b="1" i="1" baseline="-25000" dirty="0" err="1" smtClean="0">
                <a:latin typeface="+mj-ea"/>
                <a:ea typeface="+mj-ea"/>
                <a:cs typeface="Times New Roman" panose="02020603050405020304" pitchFamily="18" charset="0"/>
              </a:rPr>
              <a:t>k</a:t>
            </a:r>
            <a:r>
              <a:rPr lang="en-US" altLang="zh-CN" b="1" i="1" baseline="-25000" dirty="0" smtClean="0">
                <a:latin typeface="+mj-ea"/>
                <a:ea typeface="+mj-ea"/>
                <a:cs typeface="Times New Roman" panose="02020603050405020304" pitchFamily="18" charset="0"/>
              </a:rPr>
              <a:t> </a:t>
            </a:r>
            <a:r>
              <a:rPr lang="zh-CN" altLang="en-US" dirty="0" smtClean="0">
                <a:latin typeface="+mn-ea"/>
                <a:ea typeface="+mn-ea"/>
              </a:rPr>
              <a:t>的</a:t>
            </a:r>
            <a:r>
              <a:rPr lang="zh-CN" altLang="en-US" dirty="0">
                <a:latin typeface="+mn-ea"/>
                <a:ea typeface="+mn-ea"/>
              </a:rPr>
              <a:t>入射角</a:t>
            </a:r>
          </a:p>
        </p:txBody>
      </p:sp>
      <p:sp>
        <p:nvSpPr>
          <p:cNvPr id="12" name="Text Box 15"/>
          <p:cNvSpPr txBox="1">
            <a:spLocks noChangeArrowheads="1"/>
          </p:cNvSpPr>
          <p:nvPr/>
        </p:nvSpPr>
        <p:spPr bwMode="auto">
          <a:xfrm>
            <a:off x="515938" y="5997257"/>
            <a:ext cx="11160125" cy="453329"/>
          </a:xfrm>
          <a:prstGeom prst="rect">
            <a:avLst/>
          </a:prstGeom>
          <a:solidFill>
            <a:schemeClr val="accent1">
              <a:lumMod val="10000"/>
              <a:lumOff val="90000"/>
            </a:schemeClr>
          </a:solidFill>
          <a:ln w="9525">
            <a:noFill/>
            <a:miter lim="800000"/>
            <a:headEnd/>
            <a:tailEnd/>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dirty="0" smtClean="0">
                <a:latin typeface="+mn-ea"/>
                <a:ea typeface="+mn-ea"/>
              </a:rPr>
              <a:t>零度</a:t>
            </a:r>
            <a:r>
              <a:rPr lang="zh-CN" altLang="en-US" dirty="0">
                <a:latin typeface="+mn-ea"/>
                <a:ea typeface="+mn-ea"/>
              </a:rPr>
              <a:t>根轨迹的绘制规则除上述三条规则外，其余绘制规则与</a:t>
            </a:r>
            <a:r>
              <a:rPr lang="en-US" altLang="zh-CN" b="1" dirty="0">
                <a:latin typeface="+mj-ea"/>
                <a:ea typeface="+mj-ea"/>
              </a:rPr>
              <a:t>180</a:t>
            </a:r>
            <a:r>
              <a:rPr lang="zh-CN" altLang="en-US" dirty="0">
                <a:latin typeface="+mn-ea"/>
                <a:ea typeface="+mn-ea"/>
              </a:rPr>
              <a:t>度根轨迹的绘制规则一样。</a:t>
            </a:r>
          </a:p>
        </p:txBody>
      </p:sp>
      <p:sp>
        <p:nvSpPr>
          <p:cNvPr id="13" name="椭圆 12"/>
          <p:cNvSpPr/>
          <p:nvPr/>
        </p:nvSpPr>
        <p:spPr>
          <a:xfrm>
            <a:off x="6156325" y="1592262"/>
            <a:ext cx="1150938" cy="792163"/>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4" name="椭圆 13"/>
          <p:cNvSpPr/>
          <p:nvPr/>
        </p:nvSpPr>
        <p:spPr>
          <a:xfrm>
            <a:off x="5335588" y="4478688"/>
            <a:ext cx="576262" cy="43180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5" name="椭圆 14"/>
          <p:cNvSpPr/>
          <p:nvPr/>
        </p:nvSpPr>
        <p:spPr>
          <a:xfrm>
            <a:off x="5335588" y="5199413"/>
            <a:ext cx="576262" cy="43180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6" name="矩形 16"/>
          <p:cNvSpPr>
            <a:spLocks noChangeArrowheads="1"/>
          </p:cNvSpPr>
          <p:nvPr/>
        </p:nvSpPr>
        <p:spPr bwMode="auto">
          <a:xfrm>
            <a:off x="1638299" y="2987675"/>
            <a:ext cx="10037763" cy="87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57200">
              <a:lnSpc>
                <a:spcPct val="150000"/>
              </a:lnSpc>
            </a:pPr>
            <a:r>
              <a:rPr lang="zh-CN" altLang="en-US" dirty="0" smtClean="0">
                <a:latin typeface="+mn-ea"/>
                <a:ea typeface="+mn-ea"/>
              </a:rPr>
              <a:t>若</a:t>
            </a:r>
            <a:r>
              <a:rPr lang="zh-CN" altLang="en-US" dirty="0">
                <a:latin typeface="+mn-ea"/>
                <a:ea typeface="+mn-ea"/>
              </a:rPr>
              <a:t>实轴上某段任一点的右方具有的开环实零点数与开环实极点数之和为</a:t>
            </a:r>
            <a:r>
              <a:rPr lang="zh-CN" altLang="en-US" b="1" dirty="0">
                <a:solidFill>
                  <a:srgbClr val="C00000"/>
                </a:solidFill>
                <a:latin typeface="+mj-ea"/>
                <a:ea typeface="+mj-ea"/>
              </a:rPr>
              <a:t>偶数</a:t>
            </a:r>
            <a:r>
              <a:rPr lang="zh-CN" altLang="en-US" dirty="0">
                <a:latin typeface="+mn-ea"/>
                <a:ea typeface="+mn-ea"/>
              </a:rPr>
              <a:t>，则这段实轴有根轨迹，否则没有。</a:t>
            </a:r>
          </a:p>
        </p:txBody>
      </p:sp>
    </p:spTree>
    <p:extLst>
      <p:ext uri="{BB962C8B-B14F-4D97-AF65-F5344CB8AC3E}">
        <p14:creationId xmlns:p14="http://schemas.microsoft.com/office/powerpoint/2010/main" val="2227380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par>
                          <p:cTn id="13" fill="hold">
                            <p:stCondLst>
                              <p:cond delay="500"/>
                            </p:stCondLst>
                            <p:childTnLst>
                              <p:par>
                                <p:cTn id="14" presetID="3" presetClass="entr" presetSubtype="1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linds(horizontal)">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linds(horizontal)">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4.3 </a:t>
            </a:r>
            <a:r>
              <a:rPr lang="zh-CN" altLang="en-US" dirty="0"/>
              <a:t>零度根轨迹的</a:t>
            </a:r>
            <a:r>
              <a:rPr lang="zh-CN" altLang="en-US" dirty="0" smtClean="0"/>
              <a:t>绘制</a:t>
            </a:r>
            <a:endParaRPr lang="zh-CN" altLang="en-US" dirty="0"/>
          </a:p>
        </p:txBody>
      </p:sp>
      <p:sp>
        <p:nvSpPr>
          <p:cNvPr id="3" name="Text Box 6"/>
          <p:cNvSpPr txBox="1">
            <a:spLocks noChangeArrowheads="1"/>
          </p:cNvSpPr>
          <p:nvPr/>
        </p:nvSpPr>
        <p:spPr bwMode="auto">
          <a:xfrm>
            <a:off x="515938" y="1089025"/>
            <a:ext cx="7704138"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spcBef>
                <a:spcPct val="50000"/>
              </a:spcBef>
            </a:pPr>
            <a:r>
              <a:rPr lang="zh-CN" altLang="en-US" sz="2000" dirty="0">
                <a:latin typeface="+mn-ea"/>
                <a:ea typeface="+mn-ea"/>
              </a:rPr>
              <a:t>例</a:t>
            </a:r>
            <a:r>
              <a:rPr lang="en-US" altLang="zh-CN" sz="2000" b="1" dirty="0">
                <a:latin typeface="+mj-ea"/>
                <a:ea typeface="+mj-ea"/>
              </a:rPr>
              <a:t>7</a:t>
            </a:r>
            <a:r>
              <a:rPr lang="zh-CN" altLang="en-US" sz="2000" dirty="0">
                <a:latin typeface="+mn-ea"/>
                <a:ea typeface="+mn-ea"/>
              </a:rPr>
              <a:t>：已知含有局部正反馈的系统为</a:t>
            </a:r>
          </a:p>
        </p:txBody>
      </p:sp>
      <p:sp>
        <p:nvSpPr>
          <p:cNvPr id="4" name="Text Box 10"/>
          <p:cNvSpPr txBox="1">
            <a:spLocks noChangeArrowheads="1"/>
          </p:cNvSpPr>
          <p:nvPr/>
        </p:nvSpPr>
        <p:spPr bwMode="auto">
          <a:xfrm>
            <a:off x="1206500" y="2502692"/>
            <a:ext cx="21018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19050" eaLnBrk="1" hangingPunct="1">
              <a:spcBef>
                <a:spcPct val="50000"/>
              </a:spcBef>
            </a:pPr>
            <a:r>
              <a:rPr lang="zh-CN" altLang="en-US" sz="2000" dirty="0">
                <a:latin typeface="+mn-ea"/>
                <a:ea typeface="+mn-ea"/>
              </a:rPr>
              <a:t>绘制其根轨迹。</a:t>
            </a:r>
          </a:p>
        </p:txBody>
      </p:sp>
      <p:sp>
        <p:nvSpPr>
          <p:cNvPr id="5" name="Line 11"/>
          <p:cNvSpPr>
            <a:spLocks noChangeShapeType="1"/>
          </p:cNvSpPr>
          <p:nvPr/>
        </p:nvSpPr>
        <p:spPr bwMode="auto">
          <a:xfrm>
            <a:off x="6591300" y="4178299"/>
            <a:ext cx="345598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 name="Line 12"/>
          <p:cNvSpPr>
            <a:spLocks noChangeShapeType="1"/>
          </p:cNvSpPr>
          <p:nvPr/>
        </p:nvSpPr>
        <p:spPr bwMode="auto">
          <a:xfrm flipV="1">
            <a:off x="8823325" y="3314699"/>
            <a:ext cx="0" cy="18002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 name="Line 16"/>
          <p:cNvSpPr>
            <a:spLocks noChangeShapeType="1"/>
          </p:cNvSpPr>
          <p:nvPr/>
        </p:nvSpPr>
        <p:spPr bwMode="auto">
          <a:xfrm>
            <a:off x="7023100" y="4105274"/>
            <a:ext cx="144463" cy="144462"/>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 name="Line 17"/>
          <p:cNvSpPr>
            <a:spLocks noChangeShapeType="1"/>
          </p:cNvSpPr>
          <p:nvPr/>
        </p:nvSpPr>
        <p:spPr bwMode="auto">
          <a:xfrm flipH="1">
            <a:off x="7023100" y="4105274"/>
            <a:ext cx="144463" cy="144462"/>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Line 18"/>
          <p:cNvSpPr>
            <a:spLocks noChangeShapeType="1"/>
          </p:cNvSpPr>
          <p:nvPr/>
        </p:nvSpPr>
        <p:spPr bwMode="auto">
          <a:xfrm>
            <a:off x="8751888" y="4105274"/>
            <a:ext cx="144462" cy="144462"/>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Line 19"/>
          <p:cNvSpPr>
            <a:spLocks noChangeShapeType="1"/>
          </p:cNvSpPr>
          <p:nvPr/>
        </p:nvSpPr>
        <p:spPr bwMode="auto">
          <a:xfrm flipH="1">
            <a:off x="8751888" y="4105274"/>
            <a:ext cx="144462" cy="144462"/>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Oval 21"/>
          <p:cNvSpPr>
            <a:spLocks noChangeArrowheads="1"/>
          </p:cNvSpPr>
          <p:nvPr/>
        </p:nvSpPr>
        <p:spPr bwMode="auto">
          <a:xfrm>
            <a:off x="7888288" y="4105274"/>
            <a:ext cx="144462" cy="144462"/>
          </a:xfrm>
          <a:prstGeom prst="ellipse">
            <a:avLst/>
          </a:prstGeom>
          <a:noFill/>
          <a:ln w="28575">
            <a:solidFill>
              <a:srgbClr val="FF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 name="Text Box 22"/>
          <p:cNvSpPr txBox="1">
            <a:spLocks noChangeArrowheads="1"/>
          </p:cNvSpPr>
          <p:nvPr/>
        </p:nvSpPr>
        <p:spPr bwMode="auto">
          <a:xfrm>
            <a:off x="8823325" y="4321174"/>
            <a:ext cx="433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0</a:t>
            </a:r>
          </a:p>
        </p:txBody>
      </p:sp>
      <p:sp>
        <p:nvSpPr>
          <p:cNvPr id="13" name="Text Box 23"/>
          <p:cNvSpPr txBox="1">
            <a:spLocks noChangeArrowheads="1"/>
          </p:cNvSpPr>
          <p:nvPr/>
        </p:nvSpPr>
        <p:spPr bwMode="auto">
          <a:xfrm>
            <a:off x="7815263" y="4321174"/>
            <a:ext cx="4333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-1</a:t>
            </a:r>
          </a:p>
        </p:txBody>
      </p:sp>
      <p:sp>
        <p:nvSpPr>
          <p:cNvPr id="14" name="Text Box 24"/>
          <p:cNvSpPr txBox="1">
            <a:spLocks noChangeArrowheads="1"/>
          </p:cNvSpPr>
          <p:nvPr/>
        </p:nvSpPr>
        <p:spPr bwMode="auto">
          <a:xfrm>
            <a:off x="6880225" y="4321174"/>
            <a:ext cx="4333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-2</a:t>
            </a:r>
          </a:p>
        </p:txBody>
      </p:sp>
      <p:sp>
        <p:nvSpPr>
          <p:cNvPr id="15" name="Text Box 42"/>
          <p:cNvSpPr txBox="1">
            <a:spLocks noChangeArrowheads="1"/>
          </p:cNvSpPr>
          <p:nvPr/>
        </p:nvSpPr>
        <p:spPr bwMode="auto">
          <a:xfrm>
            <a:off x="1206500" y="2942431"/>
            <a:ext cx="28797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系统的开环传递函数为</a:t>
            </a:r>
          </a:p>
        </p:txBody>
      </p:sp>
      <p:graphicFrame>
        <p:nvGraphicFramePr>
          <p:cNvPr id="16" name="Object 43"/>
          <p:cNvGraphicFramePr>
            <a:graphicFrameLocks noChangeAspect="1"/>
          </p:cNvGraphicFramePr>
          <p:nvPr>
            <p:extLst>
              <p:ext uri="{D42A27DB-BD31-4B8C-83A1-F6EECF244321}">
                <p14:modId xmlns:p14="http://schemas.microsoft.com/office/powerpoint/2010/main" val="1205181202"/>
              </p:ext>
            </p:extLst>
          </p:nvPr>
        </p:nvGraphicFramePr>
        <p:xfrm>
          <a:off x="1791494" y="3417886"/>
          <a:ext cx="3589338" cy="622300"/>
        </p:xfrm>
        <a:graphic>
          <a:graphicData uri="http://schemas.openxmlformats.org/presentationml/2006/ole">
            <mc:AlternateContent xmlns:mc="http://schemas.openxmlformats.org/markup-compatibility/2006">
              <mc:Choice xmlns:v="urn:schemas-microsoft-com:vml" Requires="v">
                <p:oleObj spid="_x0000_s39978" name="公式" r:id="rId3" imgW="2489200" imgH="431800" progId="Equation.3">
                  <p:embed/>
                </p:oleObj>
              </mc:Choice>
              <mc:Fallback>
                <p:oleObj name="公式" r:id="rId3" imgW="2489200" imgH="431800" progId="Equation.3">
                  <p:embed/>
                  <p:pic>
                    <p:nvPicPr>
                      <p:cNvPr id="38914" name="Object 4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1494" y="3417886"/>
                        <a:ext cx="3589338" cy="622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Text Box 44"/>
          <p:cNvSpPr txBox="1">
            <a:spLocks noChangeArrowheads="1"/>
          </p:cNvSpPr>
          <p:nvPr/>
        </p:nvSpPr>
        <p:spPr bwMode="auto">
          <a:xfrm>
            <a:off x="1212056" y="4203699"/>
            <a:ext cx="23034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系统的特征方程为</a:t>
            </a:r>
          </a:p>
        </p:txBody>
      </p:sp>
      <p:graphicFrame>
        <p:nvGraphicFramePr>
          <p:cNvPr id="18" name="Object 45"/>
          <p:cNvGraphicFramePr>
            <a:graphicFrameLocks noChangeAspect="1"/>
          </p:cNvGraphicFramePr>
          <p:nvPr>
            <p:extLst>
              <p:ext uri="{D42A27DB-BD31-4B8C-83A1-F6EECF244321}">
                <p14:modId xmlns:p14="http://schemas.microsoft.com/office/powerpoint/2010/main" val="1877620991"/>
              </p:ext>
            </p:extLst>
          </p:nvPr>
        </p:nvGraphicFramePr>
        <p:xfrm>
          <a:off x="1791494" y="4679949"/>
          <a:ext cx="3333750" cy="604838"/>
        </p:xfrm>
        <a:graphic>
          <a:graphicData uri="http://schemas.openxmlformats.org/presentationml/2006/ole">
            <mc:AlternateContent xmlns:mc="http://schemas.openxmlformats.org/markup-compatibility/2006">
              <mc:Choice xmlns:v="urn:schemas-microsoft-com:vml" Requires="v">
                <p:oleObj spid="_x0000_s39979" name="公式" r:id="rId5" imgW="2311400" imgH="419100" progId="Equation.3">
                  <p:embed/>
                </p:oleObj>
              </mc:Choice>
              <mc:Fallback>
                <p:oleObj name="公式" r:id="rId5" imgW="2311400" imgH="419100" progId="Equation.3">
                  <p:embed/>
                  <p:pic>
                    <p:nvPicPr>
                      <p:cNvPr id="38915" name="Object 4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91494" y="4679949"/>
                        <a:ext cx="3333750" cy="604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9" name="Text Box 46"/>
          <p:cNvSpPr txBox="1">
            <a:spLocks noChangeArrowheads="1"/>
          </p:cNvSpPr>
          <p:nvPr/>
        </p:nvSpPr>
        <p:spPr bwMode="auto">
          <a:xfrm>
            <a:off x="1283494" y="5284787"/>
            <a:ext cx="41052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rPr>
              <a:t>这是非最小相位系统，其根轨迹为</a:t>
            </a:r>
          </a:p>
        </p:txBody>
      </p:sp>
      <p:pic>
        <p:nvPicPr>
          <p:cNvPr id="20" name="Picture 4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10235" y="1641870"/>
            <a:ext cx="4238415" cy="992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1" name="Object 49"/>
          <p:cNvGraphicFramePr>
            <a:graphicFrameLocks noChangeAspect="1"/>
          </p:cNvGraphicFramePr>
          <p:nvPr>
            <p:extLst>
              <p:ext uri="{D42A27DB-BD31-4B8C-83A1-F6EECF244321}">
                <p14:modId xmlns:p14="http://schemas.microsoft.com/office/powerpoint/2010/main" val="3626537302"/>
              </p:ext>
            </p:extLst>
          </p:nvPr>
        </p:nvGraphicFramePr>
        <p:xfrm>
          <a:off x="2507456" y="5788024"/>
          <a:ext cx="1465263" cy="604838"/>
        </p:xfrm>
        <a:graphic>
          <a:graphicData uri="http://schemas.openxmlformats.org/presentationml/2006/ole">
            <mc:AlternateContent xmlns:mc="http://schemas.openxmlformats.org/markup-compatibility/2006">
              <mc:Choice xmlns:v="urn:schemas-microsoft-com:vml" Requires="v">
                <p:oleObj spid="_x0000_s39980" name="公式" r:id="rId8" imgW="1016000" imgH="419100" progId="Equation.3">
                  <p:embed/>
                </p:oleObj>
              </mc:Choice>
              <mc:Fallback>
                <p:oleObj name="公式" r:id="rId8" imgW="1016000" imgH="419100" progId="Equation.3">
                  <p:embed/>
                  <p:pic>
                    <p:nvPicPr>
                      <p:cNvPr id="38916" name="Object 4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07456" y="5788024"/>
                        <a:ext cx="1465263" cy="604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2" name="Line 50"/>
          <p:cNvSpPr>
            <a:spLocks noChangeShapeType="1"/>
          </p:cNvSpPr>
          <p:nvPr/>
        </p:nvSpPr>
        <p:spPr bwMode="auto">
          <a:xfrm>
            <a:off x="7096125" y="4178299"/>
            <a:ext cx="792163" cy="0"/>
          </a:xfrm>
          <a:prstGeom prst="line">
            <a:avLst/>
          </a:prstGeom>
          <a:noFill/>
          <a:ln w="28575">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 name="Line 51"/>
          <p:cNvSpPr>
            <a:spLocks noChangeShapeType="1"/>
          </p:cNvSpPr>
          <p:nvPr/>
        </p:nvSpPr>
        <p:spPr bwMode="auto">
          <a:xfrm>
            <a:off x="8823325" y="4178299"/>
            <a:ext cx="936625" cy="0"/>
          </a:xfrm>
          <a:prstGeom prst="line">
            <a:avLst/>
          </a:prstGeom>
          <a:noFill/>
          <a:ln w="28575">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 name="Text Box 52"/>
          <p:cNvSpPr txBox="1">
            <a:spLocks noChangeArrowheads="1"/>
          </p:cNvSpPr>
          <p:nvPr/>
        </p:nvSpPr>
        <p:spPr bwMode="auto">
          <a:xfrm>
            <a:off x="5143500" y="5291919"/>
            <a:ext cx="2952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dirty="0">
                <a:latin typeface="+mj-ea"/>
                <a:ea typeface="+mj-ea"/>
              </a:rPr>
              <a:t>K=1</a:t>
            </a:r>
            <a:r>
              <a:rPr lang="zh-CN" altLang="en-US" sz="2000" dirty="0">
                <a:latin typeface="+mn-ea"/>
                <a:ea typeface="+mn-ea"/>
              </a:rPr>
              <a:t>时对应的</a:t>
            </a:r>
            <a:r>
              <a:rPr lang="zh-CN" altLang="en-US" sz="2000" dirty="0" smtClean="0">
                <a:latin typeface="+mn-ea"/>
                <a:ea typeface="+mn-ea"/>
              </a:rPr>
              <a:t>闭环极点 </a:t>
            </a:r>
            <a:endParaRPr lang="zh-CN" altLang="en-US" sz="2000" dirty="0">
              <a:latin typeface="+mn-ea"/>
              <a:ea typeface="+mn-ea"/>
            </a:endParaRPr>
          </a:p>
        </p:txBody>
      </p:sp>
      <p:graphicFrame>
        <p:nvGraphicFramePr>
          <p:cNvPr id="25" name="Object 53"/>
          <p:cNvGraphicFramePr>
            <a:graphicFrameLocks noChangeAspect="1"/>
          </p:cNvGraphicFramePr>
          <p:nvPr>
            <p:extLst>
              <p:ext uri="{D42A27DB-BD31-4B8C-83A1-F6EECF244321}">
                <p14:modId xmlns:p14="http://schemas.microsoft.com/office/powerpoint/2010/main" val="3534225467"/>
              </p:ext>
            </p:extLst>
          </p:nvPr>
        </p:nvGraphicFramePr>
        <p:xfrm>
          <a:off x="5248275" y="5723719"/>
          <a:ext cx="3333750" cy="622300"/>
        </p:xfrm>
        <a:graphic>
          <a:graphicData uri="http://schemas.openxmlformats.org/presentationml/2006/ole">
            <mc:AlternateContent xmlns:mc="http://schemas.openxmlformats.org/markup-compatibility/2006">
              <mc:Choice xmlns:v="urn:schemas-microsoft-com:vml" Requires="v">
                <p:oleObj spid="_x0000_s39981" name="公式" r:id="rId10" imgW="2311400" imgH="431800" progId="Equation.3">
                  <p:embed/>
                </p:oleObj>
              </mc:Choice>
              <mc:Fallback>
                <p:oleObj name="公式" r:id="rId10" imgW="2311400" imgH="431800" progId="Equation.3">
                  <p:embed/>
                  <p:pic>
                    <p:nvPicPr>
                      <p:cNvPr id="38917" name="Object 5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248275" y="5723719"/>
                        <a:ext cx="3333750" cy="622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Text Box 54"/>
          <p:cNvSpPr txBox="1">
            <a:spLocks noChangeArrowheads="1"/>
          </p:cNvSpPr>
          <p:nvPr/>
        </p:nvSpPr>
        <p:spPr bwMode="auto">
          <a:xfrm>
            <a:off x="8967788" y="3673474"/>
            <a:ext cx="431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s</a:t>
            </a:r>
            <a:r>
              <a:rPr lang="en-US" altLang="zh-CN" baseline="-25000"/>
              <a:t>1</a:t>
            </a:r>
            <a:endParaRPr lang="en-US" altLang="zh-CN"/>
          </a:p>
        </p:txBody>
      </p:sp>
      <p:sp>
        <p:nvSpPr>
          <p:cNvPr id="27" name="Text Box 55"/>
          <p:cNvSpPr txBox="1">
            <a:spLocks noChangeArrowheads="1"/>
          </p:cNvSpPr>
          <p:nvPr/>
        </p:nvSpPr>
        <p:spPr bwMode="auto">
          <a:xfrm>
            <a:off x="7312025" y="3673474"/>
            <a:ext cx="431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s</a:t>
            </a:r>
            <a:r>
              <a:rPr lang="en-US" altLang="zh-CN" baseline="-25000"/>
              <a:t>2</a:t>
            </a:r>
            <a:endParaRPr lang="en-US" altLang="zh-CN"/>
          </a:p>
        </p:txBody>
      </p:sp>
      <p:sp>
        <p:nvSpPr>
          <p:cNvPr id="28" name="Line 56"/>
          <p:cNvSpPr>
            <a:spLocks noChangeShapeType="1"/>
          </p:cNvSpPr>
          <p:nvPr/>
        </p:nvSpPr>
        <p:spPr bwMode="auto">
          <a:xfrm>
            <a:off x="7456488" y="4033836"/>
            <a:ext cx="0" cy="1428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 name="Line 57"/>
          <p:cNvSpPr>
            <a:spLocks noChangeShapeType="1"/>
          </p:cNvSpPr>
          <p:nvPr/>
        </p:nvSpPr>
        <p:spPr bwMode="auto">
          <a:xfrm>
            <a:off x="9112250" y="4033836"/>
            <a:ext cx="0" cy="1428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284937720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5793844" y="3721100"/>
            <a:ext cx="4103688" cy="2016125"/>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13" name="圆角矩形 12"/>
          <p:cNvSpPr/>
          <p:nvPr/>
        </p:nvSpPr>
        <p:spPr>
          <a:xfrm>
            <a:off x="6991350" y="2447131"/>
            <a:ext cx="1655763" cy="792163"/>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4.3 </a:t>
            </a:r>
            <a:r>
              <a:rPr lang="zh-CN" altLang="en-US" dirty="0"/>
              <a:t>零度根轨迹的</a:t>
            </a:r>
            <a:r>
              <a:rPr lang="zh-CN" altLang="en-US" dirty="0" smtClean="0"/>
              <a:t>绘制</a:t>
            </a:r>
            <a:endParaRPr lang="zh-CN" altLang="en-US" dirty="0"/>
          </a:p>
        </p:txBody>
      </p:sp>
      <p:sp>
        <p:nvSpPr>
          <p:cNvPr id="3" name="TextBox 7"/>
          <p:cNvSpPr txBox="1">
            <a:spLocks noChangeArrowheads="1"/>
          </p:cNvSpPr>
          <p:nvPr/>
        </p:nvSpPr>
        <p:spPr bwMode="auto">
          <a:xfrm>
            <a:off x="515938" y="1095375"/>
            <a:ext cx="5832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例</a:t>
            </a:r>
            <a:r>
              <a:rPr lang="en-US" altLang="zh-CN" sz="2000" b="1" dirty="0">
                <a:latin typeface="+mj-ea"/>
                <a:ea typeface="+mj-ea"/>
              </a:rPr>
              <a:t>8</a:t>
            </a:r>
            <a:r>
              <a:rPr lang="zh-CN" altLang="en-US" sz="2000" dirty="0">
                <a:latin typeface="+mn-ea"/>
                <a:ea typeface="+mn-ea"/>
              </a:rPr>
              <a:t>：设闭环控制系统的开环传递函数为</a:t>
            </a:r>
          </a:p>
        </p:txBody>
      </p:sp>
      <p:sp>
        <p:nvSpPr>
          <p:cNvPr id="4" name="TextBox 7"/>
          <p:cNvSpPr txBox="1">
            <a:spLocks noChangeArrowheads="1"/>
          </p:cNvSpPr>
          <p:nvPr/>
        </p:nvSpPr>
        <p:spPr bwMode="auto">
          <a:xfrm>
            <a:off x="1168399" y="1622425"/>
            <a:ext cx="5832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绘制其根轨迹</a:t>
            </a:r>
            <a:r>
              <a:rPr lang="zh-CN" altLang="en-US" sz="2000" b="1" dirty="0">
                <a:latin typeface="+mj-ea"/>
                <a:ea typeface="+mj-ea"/>
              </a:rPr>
              <a:t>（</a:t>
            </a:r>
            <a:r>
              <a:rPr lang="el-GR" altLang="zh-CN" sz="2000" b="1" dirty="0">
                <a:latin typeface="+mj-ea"/>
                <a:ea typeface="+mj-ea"/>
                <a:cs typeface="Times New Roman" panose="02020603050405020304" pitchFamily="18" charset="0"/>
              </a:rPr>
              <a:t>τ</a:t>
            </a:r>
            <a:r>
              <a:rPr lang="en-US" altLang="zh-CN" sz="2000" b="1" dirty="0">
                <a:latin typeface="+mj-ea"/>
                <a:ea typeface="+mj-ea"/>
                <a:cs typeface="Times New Roman" panose="02020603050405020304" pitchFamily="18" charset="0"/>
              </a:rPr>
              <a:t>=1</a:t>
            </a:r>
            <a:r>
              <a:rPr lang="zh-CN" altLang="en-US" sz="2000" b="1" dirty="0">
                <a:latin typeface="+mj-ea"/>
                <a:ea typeface="+mj-ea"/>
              </a:rPr>
              <a:t>）</a:t>
            </a:r>
            <a:r>
              <a:rPr lang="zh-CN" altLang="en-US" sz="2000" dirty="0">
                <a:latin typeface="+mn-ea"/>
                <a:ea typeface="+mn-ea"/>
              </a:rPr>
              <a:t>。</a:t>
            </a:r>
          </a:p>
        </p:txBody>
      </p:sp>
      <p:sp>
        <p:nvSpPr>
          <p:cNvPr id="5" name="TextBox 7"/>
          <p:cNvSpPr txBox="1">
            <a:spLocks noChangeArrowheads="1"/>
          </p:cNvSpPr>
          <p:nvPr/>
        </p:nvSpPr>
        <p:spPr bwMode="auto">
          <a:xfrm>
            <a:off x="1168399" y="2205038"/>
            <a:ext cx="3671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解：根轨迹方程为</a:t>
            </a:r>
          </a:p>
        </p:txBody>
      </p:sp>
      <p:graphicFrame>
        <p:nvGraphicFramePr>
          <p:cNvPr id="6" name="Object 8"/>
          <p:cNvGraphicFramePr>
            <a:graphicFrameLocks noChangeAspect="1"/>
          </p:cNvGraphicFramePr>
          <p:nvPr>
            <p:extLst>
              <p:ext uri="{D42A27DB-BD31-4B8C-83A1-F6EECF244321}">
                <p14:modId xmlns:p14="http://schemas.microsoft.com/office/powerpoint/2010/main" val="3526304080"/>
              </p:ext>
            </p:extLst>
          </p:nvPr>
        </p:nvGraphicFramePr>
        <p:xfrm>
          <a:off x="3535363" y="2447131"/>
          <a:ext cx="5060950" cy="696913"/>
        </p:xfrm>
        <a:graphic>
          <a:graphicData uri="http://schemas.openxmlformats.org/presentationml/2006/ole">
            <mc:AlternateContent xmlns:mc="http://schemas.openxmlformats.org/markup-compatibility/2006">
              <mc:Choice xmlns:v="urn:schemas-microsoft-com:vml" Requires="v">
                <p:oleObj spid="_x0000_s41012" name="公式" r:id="rId3" imgW="2120900" imgH="292100" progId="Equations">
                  <p:embed/>
                </p:oleObj>
              </mc:Choice>
              <mc:Fallback>
                <p:oleObj name="公式" r:id="rId3" imgW="2120900" imgH="292100" progId="Equations">
                  <p:embed/>
                  <p:pic>
                    <p:nvPicPr>
                      <p:cNvPr id="39939"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35363" y="2447131"/>
                        <a:ext cx="5060950" cy="696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TextBox 10"/>
          <p:cNvSpPr txBox="1">
            <a:spLocks noChangeArrowheads="1"/>
          </p:cNvSpPr>
          <p:nvPr/>
        </p:nvSpPr>
        <p:spPr bwMode="auto">
          <a:xfrm>
            <a:off x="1684735" y="3259138"/>
            <a:ext cx="52562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根轨迹的幅值条件和相角条件为</a:t>
            </a:r>
          </a:p>
        </p:txBody>
      </p:sp>
      <p:graphicFrame>
        <p:nvGraphicFramePr>
          <p:cNvPr id="8" name="Object 4"/>
          <p:cNvGraphicFramePr>
            <a:graphicFrameLocks noChangeAspect="1"/>
          </p:cNvGraphicFramePr>
          <p:nvPr>
            <p:extLst>
              <p:ext uri="{D42A27DB-BD31-4B8C-83A1-F6EECF244321}">
                <p14:modId xmlns:p14="http://schemas.microsoft.com/office/powerpoint/2010/main" val="1428429428"/>
              </p:ext>
            </p:extLst>
          </p:nvPr>
        </p:nvGraphicFramePr>
        <p:xfrm>
          <a:off x="3610373" y="3676650"/>
          <a:ext cx="1455738" cy="787400"/>
        </p:xfrm>
        <a:graphic>
          <a:graphicData uri="http://schemas.openxmlformats.org/presentationml/2006/ole">
            <mc:AlternateContent xmlns:mc="http://schemas.openxmlformats.org/markup-compatibility/2006">
              <mc:Choice xmlns:v="urn:schemas-microsoft-com:vml" Requires="v">
                <p:oleObj spid="_x0000_s41013" name="公式" r:id="rId5" imgW="609600" imgH="330200" progId="Equations">
                  <p:embed/>
                </p:oleObj>
              </mc:Choice>
              <mc:Fallback>
                <p:oleObj name="公式" r:id="rId5" imgW="609600" imgH="330200" progId="Equations">
                  <p:embed/>
                  <p:pic>
                    <p:nvPicPr>
                      <p:cNvPr id="3994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10373" y="3676650"/>
                        <a:ext cx="1455738" cy="78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5"/>
          <p:cNvGraphicFramePr>
            <a:graphicFrameLocks noChangeAspect="1"/>
          </p:cNvGraphicFramePr>
          <p:nvPr>
            <p:extLst>
              <p:ext uri="{D42A27DB-BD31-4B8C-83A1-F6EECF244321}">
                <p14:modId xmlns:p14="http://schemas.microsoft.com/office/powerpoint/2010/main" val="425861912"/>
              </p:ext>
            </p:extLst>
          </p:nvPr>
        </p:nvGraphicFramePr>
        <p:xfrm>
          <a:off x="5936719" y="3863975"/>
          <a:ext cx="3640138" cy="454025"/>
        </p:xfrm>
        <a:graphic>
          <a:graphicData uri="http://schemas.openxmlformats.org/presentationml/2006/ole">
            <mc:AlternateContent xmlns:mc="http://schemas.openxmlformats.org/markup-compatibility/2006">
              <mc:Choice xmlns:v="urn:schemas-microsoft-com:vml" Requires="v">
                <p:oleObj spid="_x0000_s41014" name="公式" r:id="rId7" imgW="1524000" imgH="190500" progId="Equations">
                  <p:embed/>
                </p:oleObj>
              </mc:Choice>
              <mc:Fallback>
                <p:oleObj name="公式" r:id="rId7" imgW="1524000" imgH="190500" progId="Equations">
                  <p:embed/>
                  <p:pic>
                    <p:nvPicPr>
                      <p:cNvPr id="39941"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36719" y="3863975"/>
                        <a:ext cx="3640138" cy="454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TextBox 15"/>
          <p:cNvSpPr txBox="1">
            <a:spLocks noChangeArrowheads="1"/>
          </p:cNvSpPr>
          <p:nvPr/>
        </p:nvSpPr>
        <p:spPr bwMode="auto">
          <a:xfrm>
            <a:off x="2199479" y="4545013"/>
            <a:ext cx="52562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或为</a:t>
            </a:r>
            <a:r>
              <a:rPr lang="zh-CN" altLang="en-US" sz="2000" b="1" dirty="0">
                <a:latin typeface="+mj-ea"/>
                <a:ea typeface="+mj-ea"/>
              </a:rPr>
              <a:t>（</a:t>
            </a:r>
            <a:r>
              <a:rPr lang="en-US" altLang="zh-CN" sz="2000" b="1" dirty="0">
                <a:latin typeface="+mj-ea"/>
                <a:ea typeface="+mj-ea"/>
              </a:rPr>
              <a:t>s=</a:t>
            </a:r>
            <a:r>
              <a:rPr lang="el-GR" altLang="zh-CN" sz="2000" b="1" dirty="0">
                <a:latin typeface="+mj-ea"/>
                <a:ea typeface="+mj-ea"/>
              </a:rPr>
              <a:t>σ</a:t>
            </a:r>
            <a:r>
              <a:rPr lang="en-US" altLang="zh-CN" sz="2000" b="1" dirty="0">
                <a:latin typeface="+mj-ea"/>
                <a:ea typeface="+mj-ea"/>
              </a:rPr>
              <a:t>+j</a:t>
            </a:r>
            <a:r>
              <a:rPr lang="el-GR" altLang="zh-CN" sz="2000" b="1" dirty="0">
                <a:latin typeface="+mj-ea"/>
                <a:ea typeface="+mj-ea"/>
              </a:rPr>
              <a:t>ω</a:t>
            </a:r>
            <a:r>
              <a:rPr lang="zh-CN" altLang="en-US" sz="2000" b="1" dirty="0">
                <a:latin typeface="+mj-ea"/>
                <a:ea typeface="+mj-ea"/>
              </a:rPr>
              <a:t>）</a:t>
            </a:r>
          </a:p>
        </p:txBody>
      </p:sp>
      <p:graphicFrame>
        <p:nvGraphicFramePr>
          <p:cNvPr id="11" name="Object 6"/>
          <p:cNvGraphicFramePr>
            <a:graphicFrameLocks noChangeAspect="1"/>
          </p:cNvGraphicFramePr>
          <p:nvPr>
            <p:extLst>
              <p:ext uri="{D42A27DB-BD31-4B8C-83A1-F6EECF244321}">
                <p14:modId xmlns:p14="http://schemas.microsoft.com/office/powerpoint/2010/main" val="192355294"/>
              </p:ext>
            </p:extLst>
          </p:nvPr>
        </p:nvGraphicFramePr>
        <p:xfrm>
          <a:off x="3178573" y="4872038"/>
          <a:ext cx="2001838" cy="1000125"/>
        </p:xfrm>
        <a:graphic>
          <a:graphicData uri="http://schemas.openxmlformats.org/presentationml/2006/ole">
            <mc:AlternateContent xmlns:mc="http://schemas.openxmlformats.org/markup-compatibility/2006">
              <mc:Choice xmlns:v="urn:schemas-microsoft-com:vml" Requires="v">
                <p:oleObj spid="_x0000_s41015" name="公式" r:id="rId9" imgW="838200" imgH="419100" progId="Equations">
                  <p:embed/>
                </p:oleObj>
              </mc:Choice>
              <mc:Fallback>
                <p:oleObj name="公式" r:id="rId9" imgW="838200" imgH="419100" progId="Equations">
                  <p:embed/>
                  <p:pic>
                    <p:nvPicPr>
                      <p:cNvPr id="39942"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78573" y="4872038"/>
                        <a:ext cx="2001838" cy="1000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2" name="Object 7"/>
          <p:cNvGraphicFramePr>
            <a:graphicFrameLocks noChangeAspect="1"/>
          </p:cNvGraphicFramePr>
          <p:nvPr>
            <p:extLst>
              <p:ext uri="{D42A27DB-BD31-4B8C-83A1-F6EECF244321}">
                <p14:modId xmlns:p14="http://schemas.microsoft.com/office/powerpoint/2010/main" val="1279302350"/>
              </p:ext>
            </p:extLst>
          </p:nvPr>
        </p:nvGraphicFramePr>
        <p:xfrm>
          <a:off x="5865282" y="5016500"/>
          <a:ext cx="4005262" cy="695325"/>
        </p:xfrm>
        <a:graphic>
          <a:graphicData uri="http://schemas.openxmlformats.org/presentationml/2006/ole">
            <mc:AlternateContent xmlns:mc="http://schemas.openxmlformats.org/markup-compatibility/2006">
              <mc:Choice xmlns:v="urn:schemas-microsoft-com:vml" Requires="v">
                <p:oleObj spid="_x0000_s41016" name="公式" r:id="rId11" imgW="1676400" imgH="292100" progId="Equations">
                  <p:embed/>
                </p:oleObj>
              </mc:Choice>
              <mc:Fallback>
                <p:oleObj name="公式" r:id="rId11" imgW="1676400" imgH="292100" progId="Equations">
                  <p:embed/>
                  <p:pic>
                    <p:nvPicPr>
                      <p:cNvPr id="39943" name="Object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865282" y="5016500"/>
                        <a:ext cx="4005262" cy="695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5" name="TextBox 20"/>
          <p:cNvSpPr txBox="1">
            <a:spLocks noChangeArrowheads="1"/>
          </p:cNvSpPr>
          <p:nvPr/>
        </p:nvSpPr>
        <p:spPr bwMode="auto">
          <a:xfrm>
            <a:off x="1157288" y="6064250"/>
            <a:ext cx="9817100" cy="442674"/>
          </a:xfrm>
          <a:prstGeom prst="roundRect">
            <a:avLst/>
          </a:prstGeom>
          <a:solidFill>
            <a:schemeClr val="accent1">
              <a:lumMod val="10000"/>
              <a:lumOff val="90000"/>
            </a:schemeClr>
          </a:solidFill>
          <a:ln w="9525">
            <a:noFill/>
            <a:miter lim="800000"/>
            <a:headEnd/>
            <a:tailEnd/>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solidFill>
                  <a:srgbClr val="C00000"/>
                </a:solidFill>
                <a:latin typeface="+mj-ea"/>
                <a:ea typeface="+mj-ea"/>
              </a:rPr>
              <a:t>可见，含有滞后环节的系统根轨迹绘制难有统一的规则。</a:t>
            </a:r>
          </a:p>
        </p:txBody>
      </p:sp>
    </p:spTree>
    <p:extLst>
      <p:ext uri="{BB962C8B-B14F-4D97-AF65-F5344CB8AC3E}">
        <p14:creationId xmlns:p14="http://schemas.microsoft.com/office/powerpoint/2010/main" val="104223509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4.3 </a:t>
            </a:r>
            <a:r>
              <a:rPr lang="zh-CN" altLang="en-US" dirty="0"/>
              <a:t>零度根轨迹的</a:t>
            </a:r>
            <a:r>
              <a:rPr lang="zh-CN" altLang="en-US" dirty="0" smtClean="0"/>
              <a:t>绘制</a:t>
            </a:r>
            <a:endParaRPr lang="zh-CN" altLang="en-US" dirty="0"/>
          </a:p>
        </p:txBody>
      </p:sp>
      <p:sp>
        <p:nvSpPr>
          <p:cNvPr id="3" name="TextBox 2"/>
          <p:cNvSpPr txBox="1">
            <a:spLocks noChangeArrowheads="1"/>
          </p:cNvSpPr>
          <p:nvPr/>
        </p:nvSpPr>
        <p:spPr bwMode="auto">
          <a:xfrm>
            <a:off x="515937" y="1764049"/>
            <a:ext cx="111601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smtClean="0">
                <a:latin typeface="+mn-ea"/>
                <a:ea typeface="+mn-ea"/>
                <a:cs typeface="Times New Roman" panose="02020603050405020304" pitchFamily="18" charset="0"/>
              </a:rPr>
              <a:t>取 </a:t>
            </a:r>
            <a:r>
              <a:rPr lang="en-US" altLang="zh-CN" sz="2000" b="1" i="1" dirty="0" smtClean="0">
                <a:latin typeface="+mj-ea"/>
                <a:ea typeface="+mj-ea"/>
                <a:cs typeface="Times New Roman" panose="02020603050405020304" pitchFamily="18" charset="0"/>
              </a:rPr>
              <a:t>k</a:t>
            </a:r>
            <a:r>
              <a:rPr lang="en-US" altLang="zh-CN" sz="2000" b="1" dirty="0" smtClean="0">
                <a:latin typeface="+mj-ea"/>
                <a:ea typeface="+mj-ea"/>
                <a:cs typeface="Times New Roman" panose="02020603050405020304" pitchFamily="18" charset="0"/>
              </a:rPr>
              <a:t>=0 , 1 , … </a:t>
            </a:r>
            <a:r>
              <a:rPr lang="zh-CN" altLang="en-US" sz="2000" b="1" dirty="0" smtClean="0">
                <a:latin typeface="+mj-ea"/>
                <a:ea typeface="+mj-ea"/>
                <a:cs typeface="Times New Roman" panose="02020603050405020304" pitchFamily="18" charset="0"/>
              </a:rPr>
              <a:t>，</a:t>
            </a:r>
            <a:r>
              <a:rPr lang="zh-CN" altLang="en-US" sz="2000" dirty="0">
                <a:latin typeface="+mn-ea"/>
                <a:ea typeface="+mn-ea"/>
                <a:cs typeface="Times New Roman" panose="02020603050405020304" pitchFamily="18" charset="0"/>
              </a:rPr>
              <a:t>对于已知</a:t>
            </a:r>
            <a:r>
              <a:rPr lang="zh-CN" altLang="en-US" sz="2000" dirty="0" smtClean="0">
                <a:latin typeface="+mn-ea"/>
                <a:ea typeface="+mn-ea"/>
                <a:cs typeface="Times New Roman" panose="02020603050405020304" pitchFamily="18" charset="0"/>
              </a:rPr>
              <a:t>的 </a:t>
            </a:r>
            <a:r>
              <a:rPr lang="el-GR" altLang="zh-CN" sz="2000" b="1" dirty="0" smtClean="0">
                <a:latin typeface="+mj-ea"/>
                <a:ea typeface="+mj-ea"/>
                <a:cs typeface="Times New Roman" panose="02020603050405020304" pitchFamily="18" charset="0"/>
              </a:rPr>
              <a:t>τ</a:t>
            </a:r>
            <a:r>
              <a:rPr lang="zh-CN" altLang="en-US" sz="2000" dirty="0">
                <a:latin typeface="+mn-ea"/>
                <a:ea typeface="+mn-ea"/>
                <a:cs typeface="Times New Roman" panose="02020603050405020304" pitchFamily="18" charset="0"/>
              </a:rPr>
              <a:t>，给定一</a:t>
            </a:r>
            <a:r>
              <a:rPr lang="zh-CN" altLang="en-US" sz="2000" dirty="0" smtClean="0">
                <a:latin typeface="+mn-ea"/>
                <a:ea typeface="+mn-ea"/>
                <a:cs typeface="Times New Roman" panose="02020603050405020304" pitchFamily="18" charset="0"/>
              </a:rPr>
              <a:t>个 </a:t>
            </a:r>
            <a:r>
              <a:rPr lang="el-GR" altLang="zh-CN" sz="2000" b="1" dirty="0" smtClean="0">
                <a:latin typeface="+mj-ea"/>
                <a:ea typeface="+mj-ea"/>
                <a:cs typeface="Times New Roman" panose="02020603050405020304" pitchFamily="18" charset="0"/>
              </a:rPr>
              <a:t>σ</a:t>
            </a:r>
            <a:r>
              <a:rPr lang="zh-CN" altLang="en-US" sz="2000" dirty="0">
                <a:latin typeface="+mn-ea"/>
                <a:ea typeface="+mn-ea"/>
                <a:cs typeface="Times New Roman" panose="02020603050405020304" pitchFamily="18" charset="0"/>
              </a:rPr>
              <a:t>，计算对应</a:t>
            </a:r>
            <a:r>
              <a:rPr lang="zh-CN" altLang="en-US" sz="2000" dirty="0" smtClean="0">
                <a:latin typeface="+mn-ea"/>
                <a:ea typeface="+mn-ea"/>
                <a:cs typeface="Times New Roman" panose="02020603050405020304" pitchFamily="18" charset="0"/>
              </a:rPr>
              <a:t>的 </a:t>
            </a:r>
            <a:r>
              <a:rPr lang="el-GR" altLang="zh-CN" sz="2000" b="1" dirty="0" smtClean="0">
                <a:latin typeface="+mj-ea"/>
                <a:ea typeface="+mj-ea"/>
                <a:cs typeface="Times New Roman" panose="02020603050405020304" pitchFamily="18" charset="0"/>
              </a:rPr>
              <a:t>ω</a:t>
            </a:r>
            <a:r>
              <a:rPr lang="zh-CN" altLang="en-US" sz="2000" dirty="0">
                <a:latin typeface="+mn-ea"/>
                <a:ea typeface="+mn-ea"/>
                <a:cs typeface="Times New Roman" panose="02020603050405020304" pitchFamily="18" charset="0"/>
              </a:rPr>
              <a:t>，依此就可</a:t>
            </a:r>
            <a:r>
              <a:rPr lang="zh-CN" altLang="en-US" sz="2000" dirty="0" smtClean="0">
                <a:latin typeface="+mn-ea"/>
                <a:ea typeface="+mn-ea"/>
                <a:cs typeface="Times New Roman" panose="02020603050405020304" pitchFamily="18" charset="0"/>
              </a:rPr>
              <a:t>在 </a:t>
            </a:r>
            <a:r>
              <a:rPr lang="en-US" altLang="zh-CN" sz="2000" b="1" dirty="0" smtClean="0">
                <a:latin typeface="+mj-ea"/>
                <a:ea typeface="+mj-ea"/>
                <a:cs typeface="Times New Roman" panose="02020603050405020304" pitchFamily="18" charset="0"/>
              </a:rPr>
              <a:t>s=</a:t>
            </a:r>
            <a:r>
              <a:rPr lang="el-GR" altLang="zh-CN" sz="2000" b="1" dirty="0">
                <a:latin typeface="+mj-ea"/>
                <a:ea typeface="+mj-ea"/>
                <a:cs typeface="Times New Roman" panose="02020603050405020304" pitchFamily="18" charset="0"/>
              </a:rPr>
              <a:t>σ</a:t>
            </a:r>
            <a:r>
              <a:rPr lang="en-US" altLang="zh-CN" sz="2000" b="1" dirty="0">
                <a:latin typeface="+mj-ea"/>
                <a:ea typeface="+mj-ea"/>
                <a:cs typeface="Times New Roman" panose="02020603050405020304" pitchFamily="18" charset="0"/>
              </a:rPr>
              <a:t>+j</a:t>
            </a:r>
            <a:r>
              <a:rPr lang="el-GR" altLang="zh-CN" sz="2000" b="1" dirty="0" smtClean="0">
                <a:latin typeface="+mj-ea"/>
                <a:ea typeface="+mj-ea"/>
                <a:cs typeface="Times New Roman" panose="02020603050405020304" pitchFamily="18" charset="0"/>
              </a:rPr>
              <a:t>ω</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平面</a:t>
            </a:r>
            <a:r>
              <a:rPr lang="zh-CN" altLang="en-US" sz="2000" dirty="0">
                <a:latin typeface="+mn-ea"/>
                <a:ea typeface="+mn-ea"/>
                <a:cs typeface="Times New Roman" panose="02020603050405020304" pitchFamily="18" charset="0"/>
              </a:rPr>
              <a:t>上描点绘制根轨迹，即</a:t>
            </a:r>
          </a:p>
        </p:txBody>
      </p:sp>
      <p:graphicFrame>
        <p:nvGraphicFramePr>
          <p:cNvPr id="4" name="Object 5"/>
          <p:cNvGraphicFramePr>
            <a:graphicFrameLocks noChangeAspect="1"/>
          </p:cNvGraphicFramePr>
          <p:nvPr>
            <p:extLst>
              <p:ext uri="{D42A27DB-BD31-4B8C-83A1-F6EECF244321}">
                <p14:modId xmlns:p14="http://schemas.microsoft.com/office/powerpoint/2010/main" val="3805235900"/>
              </p:ext>
            </p:extLst>
          </p:nvPr>
        </p:nvGraphicFramePr>
        <p:xfrm>
          <a:off x="2856175" y="1126666"/>
          <a:ext cx="4005263" cy="695325"/>
        </p:xfrm>
        <a:graphic>
          <a:graphicData uri="http://schemas.openxmlformats.org/presentationml/2006/ole">
            <mc:AlternateContent xmlns:mc="http://schemas.openxmlformats.org/markup-compatibility/2006">
              <mc:Choice xmlns:v="urn:schemas-microsoft-com:vml" Requires="v">
                <p:oleObj spid="_x0000_s42106" name="公式" r:id="rId3" imgW="1676400" imgH="292100" progId="Equations">
                  <p:embed/>
                </p:oleObj>
              </mc:Choice>
              <mc:Fallback>
                <p:oleObj name="公式" r:id="rId3" imgW="1676400" imgH="292100" progId="Equations">
                  <p:embed/>
                  <p:pic>
                    <p:nvPicPr>
                      <p:cNvPr id="40962"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6175" y="1126666"/>
                        <a:ext cx="4005263" cy="695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TextBox 6"/>
          <p:cNvSpPr txBox="1">
            <a:spLocks noChangeArrowheads="1"/>
          </p:cNvSpPr>
          <p:nvPr/>
        </p:nvSpPr>
        <p:spPr bwMode="auto">
          <a:xfrm>
            <a:off x="515938" y="1231901"/>
            <a:ext cx="2305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根轨迹相角条件：</a:t>
            </a:r>
          </a:p>
        </p:txBody>
      </p:sp>
      <p:cxnSp>
        <p:nvCxnSpPr>
          <p:cNvPr id="6" name="直接箭头连接符 5"/>
          <p:cNvCxnSpPr/>
          <p:nvPr/>
        </p:nvCxnSpPr>
        <p:spPr>
          <a:xfrm>
            <a:off x="2769657" y="4702510"/>
            <a:ext cx="6626225"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flipV="1">
            <a:off x="5866869" y="2686385"/>
            <a:ext cx="0" cy="381635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769657" y="4126247"/>
            <a:ext cx="655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769657" y="5278772"/>
            <a:ext cx="655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769657" y="3549985"/>
            <a:ext cx="655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842682" y="2975310"/>
            <a:ext cx="655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698219" y="5855035"/>
            <a:ext cx="655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626782" y="6431297"/>
            <a:ext cx="655161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弧形 13"/>
          <p:cNvSpPr/>
          <p:nvPr/>
        </p:nvSpPr>
        <p:spPr>
          <a:xfrm rot="10800000">
            <a:off x="5506507" y="4270710"/>
            <a:ext cx="1944687" cy="863600"/>
          </a:xfrm>
          <a:prstGeom prst="arc">
            <a:avLst>
              <a:gd name="adj1" fmla="val 16200000"/>
              <a:gd name="adj2" fmla="val 5438296"/>
            </a:avLst>
          </a:prstGeom>
          <a:ln w="19050">
            <a:solidFill>
              <a:srgbClr val="0070C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cxnSp>
        <p:nvCxnSpPr>
          <p:cNvPr id="15" name="直接连接符 14"/>
          <p:cNvCxnSpPr>
            <a:stCxn id="14" idx="2"/>
          </p:cNvCxnSpPr>
          <p:nvPr/>
        </p:nvCxnSpPr>
        <p:spPr>
          <a:xfrm flipV="1">
            <a:off x="6484407" y="4199272"/>
            <a:ext cx="2693987" cy="71438"/>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370107" y="5134310"/>
            <a:ext cx="2736850" cy="73025"/>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17" name="任意多边形 16"/>
          <p:cNvSpPr/>
          <p:nvPr/>
        </p:nvSpPr>
        <p:spPr>
          <a:xfrm>
            <a:off x="2858557" y="3623010"/>
            <a:ext cx="6275387" cy="433387"/>
          </a:xfrm>
          <a:custGeom>
            <a:avLst/>
            <a:gdLst>
              <a:gd name="connsiteX0" fmla="*/ 0 w 6275070"/>
              <a:gd name="connsiteY0" fmla="*/ 434340 h 434340"/>
              <a:gd name="connsiteX1" fmla="*/ 1634490 w 6275070"/>
              <a:gd name="connsiteY1" fmla="*/ 354330 h 434340"/>
              <a:gd name="connsiteX2" fmla="*/ 4469130 w 6275070"/>
              <a:gd name="connsiteY2" fmla="*/ 80010 h 434340"/>
              <a:gd name="connsiteX3" fmla="*/ 6275070 w 6275070"/>
              <a:gd name="connsiteY3" fmla="*/ 0 h 434340"/>
            </a:gdLst>
            <a:ahLst/>
            <a:cxnLst>
              <a:cxn ang="0">
                <a:pos x="connsiteX0" y="connsiteY0"/>
              </a:cxn>
              <a:cxn ang="0">
                <a:pos x="connsiteX1" y="connsiteY1"/>
              </a:cxn>
              <a:cxn ang="0">
                <a:pos x="connsiteX2" y="connsiteY2"/>
              </a:cxn>
              <a:cxn ang="0">
                <a:pos x="connsiteX3" y="connsiteY3"/>
              </a:cxn>
            </a:cxnLst>
            <a:rect l="l" t="t" r="r" b="b"/>
            <a:pathLst>
              <a:path w="6275070" h="434340">
                <a:moveTo>
                  <a:pt x="0" y="434340"/>
                </a:moveTo>
                <a:cubicBezTo>
                  <a:pt x="444817" y="423862"/>
                  <a:pt x="889635" y="413385"/>
                  <a:pt x="1634490" y="354330"/>
                </a:cubicBezTo>
                <a:cubicBezTo>
                  <a:pt x="2379345" y="295275"/>
                  <a:pt x="3695700" y="139065"/>
                  <a:pt x="4469130" y="80010"/>
                </a:cubicBezTo>
                <a:cubicBezTo>
                  <a:pt x="5242560" y="20955"/>
                  <a:pt x="5989320" y="15240"/>
                  <a:pt x="6275070" y="0"/>
                </a:cubicBezTo>
              </a:path>
            </a:pathLst>
          </a:custGeom>
          <a:ln w="19050">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
        <p:nvSpPr>
          <p:cNvPr id="18" name="任意多边形 17"/>
          <p:cNvSpPr/>
          <p:nvPr/>
        </p:nvSpPr>
        <p:spPr>
          <a:xfrm>
            <a:off x="2842682" y="3043572"/>
            <a:ext cx="6275387" cy="434975"/>
          </a:xfrm>
          <a:custGeom>
            <a:avLst/>
            <a:gdLst>
              <a:gd name="connsiteX0" fmla="*/ 0 w 6275070"/>
              <a:gd name="connsiteY0" fmla="*/ 434340 h 434340"/>
              <a:gd name="connsiteX1" fmla="*/ 1634490 w 6275070"/>
              <a:gd name="connsiteY1" fmla="*/ 354330 h 434340"/>
              <a:gd name="connsiteX2" fmla="*/ 4469130 w 6275070"/>
              <a:gd name="connsiteY2" fmla="*/ 80010 h 434340"/>
              <a:gd name="connsiteX3" fmla="*/ 6275070 w 6275070"/>
              <a:gd name="connsiteY3" fmla="*/ 0 h 434340"/>
            </a:gdLst>
            <a:ahLst/>
            <a:cxnLst>
              <a:cxn ang="0">
                <a:pos x="connsiteX0" y="connsiteY0"/>
              </a:cxn>
              <a:cxn ang="0">
                <a:pos x="connsiteX1" y="connsiteY1"/>
              </a:cxn>
              <a:cxn ang="0">
                <a:pos x="connsiteX2" y="connsiteY2"/>
              </a:cxn>
              <a:cxn ang="0">
                <a:pos x="connsiteX3" y="connsiteY3"/>
              </a:cxn>
            </a:cxnLst>
            <a:rect l="l" t="t" r="r" b="b"/>
            <a:pathLst>
              <a:path w="6275070" h="434340">
                <a:moveTo>
                  <a:pt x="0" y="434340"/>
                </a:moveTo>
                <a:cubicBezTo>
                  <a:pt x="444817" y="423862"/>
                  <a:pt x="889635" y="413385"/>
                  <a:pt x="1634490" y="354330"/>
                </a:cubicBezTo>
                <a:cubicBezTo>
                  <a:pt x="2379345" y="295275"/>
                  <a:pt x="3695700" y="139065"/>
                  <a:pt x="4469130" y="80010"/>
                </a:cubicBezTo>
                <a:cubicBezTo>
                  <a:pt x="5242560" y="20955"/>
                  <a:pt x="5989320" y="15240"/>
                  <a:pt x="6275070" y="0"/>
                </a:cubicBezTo>
              </a:path>
            </a:pathLst>
          </a:custGeom>
          <a:ln w="19050">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
        <p:nvSpPr>
          <p:cNvPr id="19" name="任意多边形 18"/>
          <p:cNvSpPr/>
          <p:nvPr/>
        </p:nvSpPr>
        <p:spPr>
          <a:xfrm flipV="1">
            <a:off x="2842682" y="5350210"/>
            <a:ext cx="6275387" cy="433387"/>
          </a:xfrm>
          <a:custGeom>
            <a:avLst/>
            <a:gdLst>
              <a:gd name="connsiteX0" fmla="*/ 0 w 6275070"/>
              <a:gd name="connsiteY0" fmla="*/ 434340 h 434340"/>
              <a:gd name="connsiteX1" fmla="*/ 1634490 w 6275070"/>
              <a:gd name="connsiteY1" fmla="*/ 354330 h 434340"/>
              <a:gd name="connsiteX2" fmla="*/ 4469130 w 6275070"/>
              <a:gd name="connsiteY2" fmla="*/ 80010 h 434340"/>
              <a:gd name="connsiteX3" fmla="*/ 6275070 w 6275070"/>
              <a:gd name="connsiteY3" fmla="*/ 0 h 434340"/>
            </a:gdLst>
            <a:ahLst/>
            <a:cxnLst>
              <a:cxn ang="0">
                <a:pos x="connsiteX0" y="connsiteY0"/>
              </a:cxn>
              <a:cxn ang="0">
                <a:pos x="connsiteX1" y="connsiteY1"/>
              </a:cxn>
              <a:cxn ang="0">
                <a:pos x="connsiteX2" y="connsiteY2"/>
              </a:cxn>
              <a:cxn ang="0">
                <a:pos x="connsiteX3" y="connsiteY3"/>
              </a:cxn>
            </a:cxnLst>
            <a:rect l="l" t="t" r="r" b="b"/>
            <a:pathLst>
              <a:path w="6275070" h="434340">
                <a:moveTo>
                  <a:pt x="0" y="434340"/>
                </a:moveTo>
                <a:cubicBezTo>
                  <a:pt x="444817" y="423862"/>
                  <a:pt x="889635" y="413385"/>
                  <a:pt x="1634490" y="354330"/>
                </a:cubicBezTo>
                <a:cubicBezTo>
                  <a:pt x="2379345" y="295275"/>
                  <a:pt x="3695700" y="139065"/>
                  <a:pt x="4469130" y="80010"/>
                </a:cubicBezTo>
                <a:cubicBezTo>
                  <a:pt x="5242560" y="20955"/>
                  <a:pt x="5989320" y="15240"/>
                  <a:pt x="6275070" y="0"/>
                </a:cubicBezTo>
              </a:path>
            </a:pathLst>
          </a:custGeom>
          <a:ln w="19050">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
        <p:nvSpPr>
          <p:cNvPr id="20" name="任意多边形 19"/>
          <p:cNvSpPr/>
          <p:nvPr/>
        </p:nvSpPr>
        <p:spPr>
          <a:xfrm flipV="1">
            <a:off x="2831569" y="5926472"/>
            <a:ext cx="6275388" cy="431800"/>
          </a:xfrm>
          <a:custGeom>
            <a:avLst/>
            <a:gdLst>
              <a:gd name="connsiteX0" fmla="*/ 0 w 6275070"/>
              <a:gd name="connsiteY0" fmla="*/ 434340 h 434340"/>
              <a:gd name="connsiteX1" fmla="*/ 1634490 w 6275070"/>
              <a:gd name="connsiteY1" fmla="*/ 354330 h 434340"/>
              <a:gd name="connsiteX2" fmla="*/ 4469130 w 6275070"/>
              <a:gd name="connsiteY2" fmla="*/ 80010 h 434340"/>
              <a:gd name="connsiteX3" fmla="*/ 6275070 w 6275070"/>
              <a:gd name="connsiteY3" fmla="*/ 0 h 434340"/>
            </a:gdLst>
            <a:ahLst/>
            <a:cxnLst>
              <a:cxn ang="0">
                <a:pos x="connsiteX0" y="connsiteY0"/>
              </a:cxn>
              <a:cxn ang="0">
                <a:pos x="connsiteX1" y="connsiteY1"/>
              </a:cxn>
              <a:cxn ang="0">
                <a:pos x="connsiteX2" y="connsiteY2"/>
              </a:cxn>
              <a:cxn ang="0">
                <a:pos x="connsiteX3" y="connsiteY3"/>
              </a:cxn>
            </a:cxnLst>
            <a:rect l="l" t="t" r="r" b="b"/>
            <a:pathLst>
              <a:path w="6275070" h="434340">
                <a:moveTo>
                  <a:pt x="0" y="434340"/>
                </a:moveTo>
                <a:cubicBezTo>
                  <a:pt x="444817" y="423862"/>
                  <a:pt x="889635" y="413385"/>
                  <a:pt x="1634490" y="354330"/>
                </a:cubicBezTo>
                <a:cubicBezTo>
                  <a:pt x="2379345" y="295275"/>
                  <a:pt x="3695700" y="139065"/>
                  <a:pt x="4469130" y="80010"/>
                </a:cubicBezTo>
                <a:cubicBezTo>
                  <a:pt x="5242560" y="20955"/>
                  <a:pt x="5989320" y="15240"/>
                  <a:pt x="6275070" y="0"/>
                </a:cubicBezTo>
              </a:path>
            </a:pathLst>
          </a:custGeom>
          <a:ln w="19050">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cxnSp>
        <p:nvCxnSpPr>
          <p:cNvPr id="21" name="直接箭头连接符 20"/>
          <p:cNvCxnSpPr>
            <a:stCxn id="26" idx="0"/>
          </p:cNvCxnSpPr>
          <p:nvPr/>
        </p:nvCxnSpPr>
        <p:spPr>
          <a:xfrm flipH="1">
            <a:off x="2842682" y="4702510"/>
            <a:ext cx="2844800" cy="0"/>
          </a:xfrm>
          <a:prstGeom prst="straightConnector1">
            <a:avLst/>
          </a:prstGeom>
          <a:ln w="28575">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650969" y="4631072"/>
            <a:ext cx="144463" cy="144463"/>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5650969" y="4631072"/>
            <a:ext cx="144463" cy="144463"/>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24" name="TextBox 44"/>
          <p:cNvSpPr txBox="1">
            <a:spLocks noChangeArrowheads="1"/>
          </p:cNvSpPr>
          <p:nvPr/>
        </p:nvSpPr>
        <p:spPr bwMode="auto">
          <a:xfrm>
            <a:off x="9322857" y="4631072"/>
            <a:ext cx="504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a:t>σ</a:t>
            </a:r>
            <a:endParaRPr lang="zh-CN" altLang="en-US"/>
          </a:p>
        </p:txBody>
      </p:sp>
      <p:sp>
        <p:nvSpPr>
          <p:cNvPr id="25" name="TextBox 45"/>
          <p:cNvSpPr txBox="1">
            <a:spLocks noChangeArrowheads="1"/>
          </p:cNvSpPr>
          <p:nvPr/>
        </p:nvSpPr>
        <p:spPr bwMode="auto">
          <a:xfrm>
            <a:off x="5866869" y="2541922"/>
            <a:ext cx="5032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a:t>j</a:t>
            </a:r>
            <a:r>
              <a:rPr lang="el-GR" altLang="zh-CN"/>
              <a:t>ω</a:t>
            </a:r>
            <a:endParaRPr lang="zh-CN" altLang="en-US"/>
          </a:p>
        </p:txBody>
      </p:sp>
      <p:sp>
        <p:nvSpPr>
          <p:cNvPr id="26" name="TextBox 46"/>
          <p:cNvSpPr txBox="1">
            <a:spLocks noChangeArrowheads="1"/>
          </p:cNvSpPr>
          <p:nvPr/>
        </p:nvSpPr>
        <p:spPr bwMode="auto">
          <a:xfrm>
            <a:off x="5506507" y="4702510"/>
            <a:ext cx="3603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t>-1</a:t>
            </a:r>
            <a:endParaRPr lang="zh-CN" altLang="en-US" sz="1400"/>
          </a:p>
        </p:txBody>
      </p:sp>
      <p:sp>
        <p:nvSpPr>
          <p:cNvPr id="27" name="TextBox 48"/>
          <p:cNvSpPr txBox="1">
            <a:spLocks noChangeArrowheads="1"/>
          </p:cNvSpPr>
          <p:nvPr/>
        </p:nvSpPr>
        <p:spPr bwMode="auto">
          <a:xfrm>
            <a:off x="6298669" y="4702510"/>
            <a:ext cx="431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l-GR" altLang="zh-CN" sz="1400">
                <a:latin typeface="Times New Roman" panose="02020603050405020304" pitchFamily="18" charset="0"/>
                <a:cs typeface="Times New Roman" panose="02020603050405020304" pitchFamily="18" charset="0"/>
              </a:rPr>
              <a:t>π</a:t>
            </a:r>
            <a:endParaRPr lang="zh-CN" altLang="en-US" sz="1400">
              <a:latin typeface="Times New Roman" panose="02020603050405020304" pitchFamily="18" charset="0"/>
              <a:cs typeface="Times New Roman" panose="02020603050405020304" pitchFamily="18" charset="0"/>
            </a:endParaRPr>
          </a:p>
        </p:txBody>
      </p:sp>
      <p:sp>
        <p:nvSpPr>
          <p:cNvPr id="28" name="TextBox 49"/>
          <p:cNvSpPr txBox="1">
            <a:spLocks noChangeArrowheads="1"/>
          </p:cNvSpPr>
          <p:nvPr/>
        </p:nvSpPr>
        <p:spPr bwMode="auto">
          <a:xfrm>
            <a:off x="6730469" y="4702510"/>
            <a:ext cx="431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latin typeface="Times New Roman" panose="02020603050405020304" pitchFamily="18" charset="0"/>
                <a:cs typeface="Times New Roman" panose="02020603050405020304" pitchFamily="18" charset="0"/>
              </a:rPr>
              <a:t>2</a:t>
            </a:r>
            <a:r>
              <a:rPr lang="el-GR" altLang="zh-CN" sz="1400">
                <a:latin typeface="Times New Roman" panose="02020603050405020304" pitchFamily="18" charset="0"/>
                <a:cs typeface="Times New Roman" panose="02020603050405020304" pitchFamily="18" charset="0"/>
              </a:rPr>
              <a:t>π</a:t>
            </a:r>
            <a:endParaRPr lang="zh-CN" altLang="en-US" sz="1400">
              <a:latin typeface="Times New Roman" panose="02020603050405020304" pitchFamily="18" charset="0"/>
              <a:cs typeface="Times New Roman" panose="02020603050405020304" pitchFamily="18" charset="0"/>
            </a:endParaRPr>
          </a:p>
        </p:txBody>
      </p:sp>
      <p:sp>
        <p:nvSpPr>
          <p:cNvPr id="29" name="TextBox 50"/>
          <p:cNvSpPr txBox="1">
            <a:spLocks noChangeArrowheads="1"/>
          </p:cNvSpPr>
          <p:nvPr/>
        </p:nvSpPr>
        <p:spPr bwMode="auto">
          <a:xfrm>
            <a:off x="7235294" y="4702510"/>
            <a:ext cx="431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latin typeface="Times New Roman" panose="02020603050405020304" pitchFamily="18" charset="0"/>
                <a:cs typeface="Times New Roman" panose="02020603050405020304" pitchFamily="18" charset="0"/>
              </a:rPr>
              <a:t>3</a:t>
            </a:r>
            <a:r>
              <a:rPr lang="el-GR" altLang="zh-CN" sz="1400">
                <a:latin typeface="Times New Roman" panose="02020603050405020304" pitchFamily="18" charset="0"/>
                <a:cs typeface="Times New Roman" panose="02020603050405020304" pitchFamily="18" charset="0"/>
              </a:rPr>
              <a:t>π</a:t>
            </a:r>
            <a:endParaRPr lang="zh-CN" altLang="en-US" sz="1400">
              <a:latin typeface="Times New Roman" panose="02020603050405020304" pitchFamily="18" charset="0"/>
              <a:cs typeface="Times New Roman" panose="02020603050405020304" pitchFamily="18" charset="0"/>
            </a:endParaRPr>
          </a:p>
        </p:txBody>
      </p:sp>
      <p:sp>
        <p:nvSpPr>
          <p:cNvPr id="30" name="TextBox 51"/>
          <p:cNvSpPr txBox="1">
            <a:spLocks noChangeArrowheads="1"/>
          </p:cNvSpPr>
          <p:nvPr/>
        </p:nvSpPr>
        <p:spPr bwMode="auto">
          <a:xfrm>
            <a:off x="7738532" y="4702510"/>
            <a:ext cx="431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latin typeface="Times New Roman" panose="02020603050405020304" pitchFamily="18" charset="0"/>
                <a:cs typeface="Times New Roman" panose="02020603050405020304" pitchFamily="18" charset="0"/>
              </a:rPr>
              <a:t>4</a:t>
            </a:r>
            <a:r>
              <a:rPr lang="el-GR" altLang="zh-CN" sz="1400">
                <a:latin typeface="Times New Roman" panose="02020603050405020304" pitchFamily="18" charset="0"/>
                <a:cs typeface="Times New Roman" panose="02020603050405020304" pitchFamily="18" charset="0"/>
              </a:rPr>
              <a:t>π</a:t>
            </a:r>
            <a:endParaRPr lang="zh-CN" altLang="en-US" sz="1400">
              <a:latin typeface="Times New Roman" panose="02020603050405020304" pitchFamily="18" charset="0"/>
              <a:cs typeface="Times New Roman" panose="02020603050405020304" pitchFamily="18" charset="0"/>
            </a:endParaRPr>
          </a:p>
        </p:txBody>
      </p:sp>
      <p:sp>
        <p:nvSpPr>
          <p:cNvPr id="31" name="TextBox 52"/>
          <p:cNvSpPr txBox="1">
            <a:spLocks noChangeArrowheads="1"/>
          </p:cNvSpPr>
          <p:nvPr/>
        </p:nvSpPr>
        <p:spPr bwMode="auto">
          <a:xfrm>
            <a:off x="8243357" y="4702510"/>
            <a:ext cx="431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latin typeface="Times New Roman" panose="02020603050405020304" pitchFamily="18" charset="0"/>
                <a:cs typeface="Times New Roman" panose="02020603050405020304" pitchFamily="18" charset="0"/>
              </a:rPr>
              <a:t>5</a:t>
            </a:r>
            <a:r>
              <a:rPr lang="el-GR" altLang="zh-CN" sz="1400">
                <a:latin typeface="Times New Roman" panose="02020603050405020304" pitchFamily="18" charset="0"/>
                <a:cs typeface="Times New Roman" panose="02020603050405020304" pitchFamily="18" charset="0"/>
              </a:rPr>
              <a:t>π</a:t>
            </a:r>
            <a:endParaRPr lang="zh-CN" altLang="en-US" sz="1400">
              <a:latin typeface="Times New Roman" panose="02020603050405020304" pitchFamily="18" charset="0"/>
              <a:cs typeface="Times New Roman" panose="02020603050405020304" pitchFamily="18" charset="0"/>
            </a:endParaRPr>
          </a:p>
        </p:txBody>
      </p:sp>
      <p:sp>
        <p:nvSpPr>
          <p:cNvPr id="32" name="TextBox 54"/>
          <p:cNvSpPr txBox="1">
            <a:spLocks noChangeArrowheads="1"/>
          </p:cNvSpPr>
          <p:nvPr/>
        </p:nvSpPr>
        <p:spPr bwMode="auto">
          <a:xfrm>
            <a:off x="5866869" y="4702510"/>
            <a:ext cx="431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latin typeface="Times New Roman" panose="02020603050405020304" pitchFamily="18" charset="0"/>
                <a:cs typeface="Times New Roman" panose="02020603050405020304" pitchFamily="18" charset="0"/>
              </a:rPr>
              <a:t>0</a:t>
            </a:r>
            <a:endParaRPr lang="zh-CN" altLang="en-US" sz="1400">
              <a:latin typeface="Times New Roman" panose="02020603050405020304" pitchFamily="18" charset="0"/>
              <a:cs typeface="Times New Roman" panose="02020603050405020304" pitchFamily="18" charset="0"/>
            </a:endParaRPr>
          </a:p>
        </p:txBody>
      </p:sp>
      <p:sp>
        <p:nvSpPr>
          <p:cNvPr id="33" name="TextBox 55"/>
          <p:cNvSpPr txBox="1">
            <a:spLocks noChangeArrowheads="1"/>
          </p:cNvSpPr>
          <p:nvPr/>
        </p:nvSpPr>
        <p:spPr bwMode="auto">
          <a:xfrm>
            <a:off x="5003269" y="4683460"/>
            <a:ext cx="431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latin typeface="Times New Roman" panose="02020603050405020304" pitchFamily="18" charset="0"/>
                <a:cs typeface="Times New Roman" panose="02020603050405020304" pitchFamily="18" charset="0"/>
              </a:rPr>
              <a:t>-</a:t>
            </a:r>
            <a:r>
              <a:rPr lang="el-GR" altLang="zh-CN" sz="1400">
                <a:latin typeface="Times New Roman" panose="02020603050405020304" pitchFamily="18" charset="0"/>
                <a:cs typeface="Times New Roman" panose="02020603050405020304" pitchFamily="18" charset="0"/>
              </a:rPr>
              <a:t>π</a:t>
            </a:r>
            <a:endParaRPr lang="zh-CN" altLang="en-US" sz="1400">
              <a:latin typeface="Times New Roman" panose="02020603050405020304" pitchFamily="18" charset="0"/>
              <a:cs typeface="Times New Roman" panose="02020603050405020304" pitchFamily="18" charset="0"/>
            </a:endParaRPr>
          </a:p>
        </p:txBody>
      </p:sp>
      <p:sp>
        <p:nvSpPr>
          <p:cNvPr id="34" name="TextBox 57"/>
          <p:cNvSpPr txBox="1">
            <a:spLocks noChangeArrowheads="1"/>
          </p:cNvSpPr>
          <p:nvPr/>
        </p:nvSpPr>
        <p:spPr bwMode="auto">
          <a:xfrm>
            <a:off x="4427007" y="4702510"/>
            <a:ext cx="431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latin typeface="Times New Roman" panose="02020603050405020304" pitchFamily="18" charset="0"/>
                <a:cs typeface="Times New Roman" panose="02020603050405020304" pitchFamily="18" charset="0"/>
              </a:rPr>
              <a:t>-2</a:t>
            </a:r>
            <a:r>
              <a:rPr lang="el-GR" altLang="zh-CN" sz="1400">
                <a:latin typeface="Times New Roman" panose="02020603050405020304" pitchFamily="18" charset="0"/>
                <a:cs typeface="Times New Roman" panose="02020603050405020304" pitchFamily="18" charset="0"/>
              </a:rPr>
              <a:t>π</a:t>
            </a:r>
            <a:endParaRPr lang="zh-CN" altLang="en-US" sz="1400">
              <a:latin typeface="Times New Roman" panose="02020603050405020304" pitchFamily="18" charset="0"/>
              <a:cs typeface="Times New Roman" panose="02020603050405020304" pitchFamily="18" charset="0"/>
            </a:endParaRPr>
          </a:p>
        </p:txBody>
      </p:sp>
      <p:sp>
        <p:nvSpPr>
          <p:cNvPr id="35" name="TextBox 58"/>
          <p:cNvSpPr txBox="1">
            <a:spLocks noChangeArrowheads="1"/>
          </p:cNvSpPr>
          <p:nvPr/>
        </p:nvSpPr>
        <p:spPr bwMode="auto">
          <a:xfrm>
            <a:off x="3850744" y="4702510"/>
            <a:ext cx="431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latin typeface="Times New Roman" panose="02020603050405020304" pitchFamily="18" charset="0"/>
                <a:cs typeface="Times New Roman" panose="02020603050405020304" pitchFamily="18" charset="0"/>
              </a:rPr>
              <a:t>-3</a:t>
            </a:r>
            <a:r>
              <a:rPr lang="el-GR" altLang="zh-CN" sz="1400">
                <a:latin typeface="Times New Roman" panose="02020603050405020304" pitchFamily="18" charset="0"/>
                <a:cs typeface="Times New Roman" panose="02020603050405020304" pitchFamily="18" charset="0"/>
              </a:rPr>
              <a:t>π</a:t>
            </a:r>
            <a:endParaRPr lang="zh-CN" altLang="en-US" sz="1400">
              <a:latin typeface="Times New Roman" panose="02020603050405020304" pitchFamily="18" charset="0"/>
              <a:cs typeface="Times New Roman" panose="02020603050405020304" pitchFamily="18" charset="0"/>
            </a:endParaRPr>
          </a:p>
        </p:txBody>
      </p:sp>
      <p:sp>
        <p:nvSpPr>
          <p:cNvPr id="36" name="TextBox 59"/>
          <p:cNvSpPr txBox="1">
            <a:spLocks noChangeArrowheads="1"/>
          </p:cNvSpPr>
          <p:nvPr/>
        </p:nvSpPr>
        <p:spPr bwMode="auto">
          <a:xfrm>
            <a:off x="3345919" y="4702510"/>
            <a:ext cx="4333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latin typeface="Times New Roman" panose="02020603050405020304" pitchFamily="18" charset="0"/>
                <a:cs typeface="Times New Roman" panose="02020603050405020304" pitchFamily="18" charset="0"/>
              </a:rPr>
              <a:t>-4</a:t>
            </a:r>
            <a:r>
              <a:rPr lang="el-GR" altLang="zh-CN" sz="1400">
                <a:latin typeface="Times New Roman" panose="02020603050405020304" pitchFamily="18" charset="0"/>
                <a:cs typeface="Times New Roman" panose="02020603050405020304" pitchFamily="18" charset="0"/>
              </a:rPr>
              <a:t>π</a:t>
            </a:r>
            <a:endParaRPr lang="zh-CN" altLang="en-US" sz="1400">
              <a:latin typeface="Times New Roman" panose="02020603050405020304" pitchFamily="18" charset="0"/>
              <a:cs typeface="Times New Roman" panose="02020603050405020304" pitchFamily="18" charset="0"/>
            </a:endParaRPr>
          </a:p>
        </p:txBody>
      </p:sp>
      <p:sp>
        <p:nvSpPr>
          <p:cNvPr id="37" name="TextBox 61"/>
          <p:cNvSpPr txBox="1">
            <a:spLocks noChangeArrowheads="1"/>
          </p:cNvSpPr>
          <p:nvPr/>
        </p:nvSpPr>
        <p:spPr bwMode="auto">
          <a:xfrm>
            <a:off x="2842682" y="4702510"/>
            <a:ext cx="431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400">
                <a:latin typeface="Times New Roman" panose="02020603050405020304" pitchFamily="18" charset="0"/>
                <a:cs typeface="Times New Roman" panose="02020603050405020304" pitchFamily="18" charset="0"/>
              </a:rPr>
              <a:t>-5</a:t>
            </a:r>
            <a:r>
              <a:rPr lang="el-GR" altLang="zh-CN" sz="1400">
                <a:latin typeface="Times New Roman" panose="02020603050405020304" pitchFamily="18" charset="0"/>
                <a:cs typeface="Times New Roman" panose="02020603050405020304" pitchFamily="18" charset="0"/>
              </a:rPr>
              <a:t>π</a:t>
            </a:r>
            <a:endParaRPr lang="zh-CN" altLang="en-US" sz="1400">
              <a:latin typeface="Times New Roman" panose="02020603050405020304" pitchFamily="18" charset="0"/>
              <a:cs typeface="Times New Roman" panose="02020603050405020304" pitchFamily="18" charset="0"/>
            </a:endParaRPr>
          </a:p>
        </p:txBody>
      </p:sp>
      <p:graphicFrame>
        <p:nvGraphicFramePr>
          <p:cNvPr id="38" name="Object 3"/>
          <p:cNvGraphicFramePr>
            <a:graphicFrameLocks noChangeAspect="1"/>
          </p:cNvGraphicFramePr>
          <p:nvPr>
            <p:extLst>
              <p:ext uri="{D42A27DB-BD31-4B8C-83A1-F6EECF244321}">
                <p14:modId xmlns:p14="http://schemas.microsoft.com/office/powerpoint/2010/main" val="1557761816"/>
              </p:ext>
            </p:extLst>
          </p:nvPr>
        </p:nvGraphicFramePr>
        <p:xfrm>
          <a:off x="7738532" y="4415172"/>
          <a:ext cx="415925" cy="228600"/>
        </p:xfrm>
        <a:graphic>
          <a:graphicData uri="http://schemas.openxmlformats.org/presentationml/2006/ole">
            <mc:AlternateContent xmlns:mc="http://schemas.openxmlformats.org/markup-compatibility/2006">
              <mc:Choice xmlns:v="urn:schemas-microsoft-com:vml" Requires="v">
                <p:oleObj spid="_x0000_s42107" name="公式" r:id="rId5" imgW="253890" imgH="139639" progId="Equations">
                  <p:embed/>
                </p:oleObj>
              </mc:Choice>
              <mc:Fallback>
                <p:oleObj name="公式" r:id="rId5" imgW="253890" imgH="139639" progId="Equations">
                  <p:embed/>
                  <p:pic>
                    <p:nvPicPr>
                      <p:cNvPr id="40963"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38532" y="4415172"/>
                        <a:ext cx="415925"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9" name="Object 6"/>
          <p:cNvGraphicFramePr>
            <a:graphicFrameLocks noChangeAspect="1"/>
          </p:cNvGraphicFramePr>
          <p:nvPr>
            <p:extLst>
              <p:ext uri="{D42A27DB-BD31-4B8C-83A1-F6EECF244321}">
                <p14:modId xmlns:p14="http://schemas.microsoft.com/office/powerpoint/2010/main" val="1978984161"/>
              </p:ext>
            </p:extLst>
          </p:nvPr>
        </p:nvGraphicFramePr>
        <p:xfrm>
          <a:off x="7748057" y="3838910"/>
          <a:ext cx="395287" cy="228600"/>
        </p:xfrm>
        <a:graphic>
          <a:graphicData uri="http://schemas.openxmlformats.org/presentationml/2006/ole">
            <mc:AlternateContent xmlns:mc="http://schemas.openxmlformats.org/markup-compatibility/2006">
              <mc:Choice xmlns:v="urn:schemas-microsoft-com:vml" Requires="v">
                <p:oleObj spid="_x0000_s42108" name="公式" r:id="rId7" imgW="241195" imgH="139639" progId="Equations">
                  <p:embed/>
                </p:oleObj>
              </mc:Choice>
              <mc:Fallback>
                <p:oleObj name="公式" r:id="rId7" imgW="241195" imgH="139639" progId="Equations">
                  <p:embed/>
                  <p:pic>
                    <p:nvPicPr>
                      <p:cNvPr id="40964"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48057" y="3838910"/>
                        <a:ext cx="395287"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 name="Object 7"/>
          <p:cNvGraphicFramePr>
            <a:graphicFrameLocks noChangeAspect="1"/>
          </p:cNvGraphicFramePr>
          <p:nvPr>
            <p:extLst>
              <p:ext uri="{D42A27DB-BD31-4B8C-83A1-F6EECF244321}">
                <p14:modId xmlns:p14="http://schemas.microsoft.com/office/powerpoint/2010/main" val="832454115"/>
              </p:ext>
            </p:extLst>
          </p:nvPr>
        </p:nvGraphicFramePr>
        <p:xfrm>
          <a:off x="7729007" y="3262647"/>
          <a:ext cx="415925" cy="228600"/>
        </p:xfrm>
        <a:graphic>
          <a:graphicData uri="http://schemas.openxmlformats.org/presentationml/2006/ole">
            <mc:AlternateContent xmlns:mc="http://schemas.openxmlformats.org/markup-compatibility/2006">
              <mc:Choice xmlns:v="urn:schemas-microsoft-com:vml" Requires="v">
                <p:oleObj spid="_x0000_s42109" name="公式" r:id="rId9" imgW="253890" imgH="139639" progId="Equations">
                  <p:embed/>
                </p:oleObj>
              </mc:Choice>
              <mc:Fallback>
                <p:oleObj name="公式" r:id="rId9" imgW="253890" imgH="139639" progId="Equations">
                  <p:embed/>
                  <p:pic>
                    <p:nvPicPr>
                      <p:cNvPr id="40965"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29007" y="3262647"/>
                        <a:ext cx="415925"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8"/>
          <p:cNvGraphicFramePr>
            <a:graphicFrameLocks noChangeAspect="1"/>
          </p:cNvGraphicFramePr>
          <p:nvPr>
            <p:extLst>
              <p:ext uri="{D42A27DB-BD31-4B8C-83A1-F6EECF244321}">
                <p14:modId xmlns:p14="http://schemas.microsoft.com/office/powerpoint/2010/main" val="742393324"/>
              </p:ext>
            </p:extLst>
          </p:nvPr>
        </p:nvGraphicFramePr>
        <p:xfrm>
          <a:off x="7738532" y="5350210"/>
          <a:ext cx="395287" cy="228600"/>
        </p:xfrm>
        <a:graphic>
          <a:graphicData uri="http://schemas.openxmlformats.org/presentationml/2006/ole">
            <mc:AlternateContent xmlns:mc="http://schemas.openxmlformats.org/markup-compatibility/2006">
              <mc:Choice xmlns:v="urn:schemas-microsoft-com:vml" Requires="v">
                <p:oleObj spid="_x0000_s42110" name="公式" r:id="rId11" imgW="241195" imgH="139639" progId="Equations">
                  <p:embed/>
                </p:oleObj>
              </mc:Choice>
              <mc:Fallback>
                <p:oleObj name="公式" r:id="rId11" imgW="241195" imgH="139639" progId="Equations">
                  <p:embed/>
                  <p:pic>
                    <p:nvPicPr>
                      <p:cNvPr id="40966"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38532" y="5350210"/>
                        <a:ext cx="395287"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2" name="Object 9"/>
          <p:cNvGraphicFramePr>
            <a:graphicFrameLocks noChangeAspect="1"/>
          </p:cNvGraphicFramePr>
          <p:nvPr>
            <p:extLst>
              <p:ext uri="{D42A27DB-BD31-4B8C-83A1-F6EECF244321}">
                <p14:modId xmlns:p14="http://schemas.microsoft.com/office/powerpoint/2010/main" val="1018426522"/>
              </p:ext>
            </p:extLst>
          </p:nvPr>
        </p:nvGraphicFramePr>
        <p:xfrm>
          <a:off x="7738532" y="5913772"/>
          <a:ext cx="415925" cy="228600"/>
        </p:xfrm>
        <a:graphic>
          <a:graphicData uri="http://schemas.openxmlformats.org/presentationml/2006/ole">
            <mc:AlternateContent xmlns:mc="http://schemas.openxmlformats.org/markup-compatibility/2006">
              <mc:Choice xmlns:v="urn:schemas-microsoft-com:vml" Requires="v">
                <p:oleObj spid="_x0000_s42111" name="公式" r:id="rId12" imgW="253890" imgH="139639" progId="Equations">
                  <p:embed/>
                </p:oleObj>
              </mc:Choice>
              <mc:Fallback>
                <p:oleObj name="公式" r:id="rId12" imgW="253890" imgH="139639" progId="Equations">
                  <p:embed/>
                  <p:pic>
                    <p:nvPicPr>
                      <p:cNvPr id="40967"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38532" y="5913772"/>
                        <a:ext cx="415925"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3" name="Object 10"/>
          <p:cNvGraphicFramePr>
            <a:graphicFrameLocks noChangeAspect="1"/>
          </p:cNvGraphicFramePr>
          <p:nvPr>
            <p:extLst>
              <p:ext uri="{D42A27DB-BD31-4B8C-83A1-F6EECF244321}">
                <p14:modId xmlns:p14="http://schemas.microsoft.com/office/powerpoint/2010/main" val="2556505124"/>
              </p:ext>
            </p:extLst>
          </p:nvPr>
        </p:nvGraphicFramePr>
        <p:xfrm>
          <a:off x="5362044" y="4199272"/>
          <a:ext cx="458788" cy="207963"/>
        </p:xfrm>
        <a:graphic>
          <a:graphicData uri="http://schemas.openxmlformats.org/presentationml/2006/ole">
            <mc:AlternateContent xmlns:mc="http://schemas.openxmlformats.org/markup-compatibility/2006">
              <mc:Choice xmlns:v="urn:schemas-microsoft-com:vml" Requires="v">
                <p:oleObj spid="_x0000_s42112" name="公式" r:id="rId13" imgW="279158" imgH="126890" progId="Equations">
                  <p:embed/>
                </p:oleObj>
              </mc:Choice>
              <mc:Fallback>
                <p:oleObj name="公式" r:id="rId13" imgW="279158" imgH="126890" progId="Equations">
                  <p:embed/>
                  <p:pic>
                    <p:nvPicPr>
                      <p:cNvPr id="40968" name="Object 1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62044" y="4199272"/>
                        <a:ext cx="458788" cy="207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4" name="Object 11"/>
          <p:cNvGraphicFramePr>
            <a:graphicFrameLocks noChangeAspect="1"/>
          </p:cNvGraphicFramePr>
          <p:nvPr>
            <p:extLst>
              <p:ext uri="{D42A27DB-BD31-4B8C-83A1-F6EECF244321}">
                <p14:modId xmlns:p14="http://schemas.microsoft.com/office/powerpoint/2010/main" val="1858697537"/>
              </p:ext>
            </p:extLst>
          </p:nvPr>
        </p:nvGraphicFramePr>
        <p:xfrm>
          <a:off x="5362044" y="3613485"/>
          <a:ext cx="458788" cy="228600"/>
        </p:xfrm>
        <a:graphic>
          <a:graphicData uri="http://schemas.openxmlformats.org/presentationml/2006/ole">
            <mc:AlternateContent xmlns:mc="http://schemas.openxmlformats.org/markup-compatibility/2006">
              <mc:Choice xmlns:v="urn:schemas-microsoft-com:vml" Requires="v">
                <p:oleObj spid="_x0000_s42113" name="公式" r:id="rId15" imgW="279400" imgH="139700" progId="Equations">
                  <p:embed/>
                </p:oleObj>
              </mc:Choice>
              <mc:Fallback>
                <p:oleObj name="公式" r:id="rId15" imgW="279400" imgH="139700" progId="Equations">
                  <p:embed/>
                  <p:pic>
                    <p:nvPicPr>
                      <p:cNvPr id="40969" name="Object 1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362044" y="3613485"/>
                        <a:ext cx="458788"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5" name="Object 12"/>
          <p:cNvGraphicFramePr>
            <a:graphicFrameLocks noChangeAspect="1"/>
          </p:cNvGraphicFramePr>
          <p:nvPr>
            <p:extLst>
              <p:ext uri="{D42A27DB-BD31-4B8C-83A1-F6EECF244321}">
                <p14:modId xmlns:p14="http://schemas.microsoft.com/office/powerpoint/2010/main" val="2128776960"/>
              </p:ext>
            </p:extLst>
          </p:nvPr>
        </p:nvGraphicFramePr>
        <p:xfrm>
          <a:off x="5320769" y="3056272"/>
          <a:ext cx="542925" cy="207963"/>
        </p:xfrm>
        <a:graphic>
          <a:graphicData uri="http://schemas.openxmlformats.org/presentationml/2006/ole">
            <mc:AlternateContent xmlns:mc="http://schemas.openxmlformats.org/markup-compatibility/2006">
              <mc:Choice xmlns:v="urn:schemas-microsoft-com:vml" Requires="v">
                <p:oleObj spid="_x0000_s42114" name="公式" r:id="rId17" imgW="329914" imgH="126890" progId="Equations">
                  <p:embed/>
                </p:oleObj>
              </mc:Choice>
              <mc:Fallback>
                <p:oleObj name="公式" r:id="rId17" imgW="329914" imgH="126890" progId="Equations">
                  <p:embed/>
                  <p:pic>
                    <p:nvPicPr>
                      <p:cNvPr id="40970" name="Object 12"/>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320769" y="3056272"/>
                        <a:ext cx="542925" cy="207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 name="Object 13"/>
          <p:cNvGraphicFramePr>
            <a:graphicFrameLocks noChangeAspect="1"/>
          </p:cNvGraphicFramePr>
          <p:nvPr>
            <p:extLst>
              <p:ext uri="{D42A27DB-BD31-4B8C-83A1-F6EECF244321}">
                <p14:modId xmlns:p14="http://schemas.microsoft.com/office/powerpoint/2010/main" val="733364618"/>
              </p:ext>
            </p:extLst>
          </p:nvPr>
        </p:nvGraphicFramePr>
        <p:xfrm>
          <a:off x="5362044" y="4999372"/>
          <a:ext cx="458788" cy="207963"/>
        </p:xfrm>
        <a:graphic>
          <a:graphicData uri="http://schemas.openxmlformats.org/presentationml/2006/ole">
            <mc:AlternateContent xmlns:mc="http://schemas.openxmlformats.org/markup-compatibility/2006">
              <mc:Choice xmlns:v="urn:schemas-microsoft-com:vml" Requires="v">
                <p:oleObj spid="_x0000_s42115" name="公式" r:id="rId19" imgW="279158" imgH="126890" progId="Equations">
                  <p:embed/>
                </p:oleObj>
              </mc:Choice>
              <mc:Fallback>
                <p:oleObj name="公式" r:id="rId19" imgW="279158" imgH="126890" progId="Equations">
                  <p:embed/>
                  <p:pic>
                    <p:nvPicPr>
                      <p:cNvPr id="40971" name="Object 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62044" y="4999372"/>
                        <a:ext cx="458788" cy="207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7" name="Object 14"/>
          <p:cNvGraphicFramePr>
            <a:graphicFrameLocks noChangeAspect="1"/>
          </p:cNvGraphicFramePr>
          <p:nvPr>
            <p:extLst>
              <p:ext uri="{D42A27DB-BD31-4B8C-83A1-F6EECF244321}">
                <p14:modId xmlns:p14="http://schemas.microsoft.com/office/powerpoint/2010/main" val="2215047885"/>
              </p:ext>
            </p:extLst>
          </p:nvPr>
        </p:nvGraphicFramePr>
        <p:xfrm>
          <a:off x="5362044" y="5554997"/>
          <a:ext cx="458788" cy="228600"/>
        </p:xfrm>
        <a:graphic>
          <a:graphicData uri="http://schemas.openxmlformats.org/presentationml/2006/ole">
            <mc:AlternateContent xmlns:mc="http://schemas.openxmlformats.org/markup-compatibility/2006">
              <mc:Choice xmlns:v="urn:schemas-microsoft-com:vml" Requires="v">
                <p:oleObj spid="_x0000_s42116" name="公式" r:id="rId20" imgW="279400" imgH="139700" progId="Equations">
                  <p:embed/>
                </p:oleObj>
              </mc:Choice>
              <mc:Fallback>
                <p:oleObj name="公式" r:id="rId20" imgW="279400" imgH="139700" progId="Equations">
                  <p:embed/>
                  <p:pic>
                    <p:nvPicPr>
                      <p:cNvPr id="40972" name="Object 1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362044" y="5554997"/>
                        <a:ext cx="458788"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 name="Object 15"/>
          <p:cNvGraphicFramePr>
            <a:graphicFrameLocks noChangeAspect="1"/>
          </p:cNvGraphicFramePr>
          <p:nvPr>
            <p:extLst>
              <p:ext uri="{D42A27DB-BD31-4B8C-83A1-F6EECF244321}">
                <p14:modId xmlns:p14="http://schemas.microsoft.com/office/powerpoint/2010/main" val="1784017029"/>
              </p:ext>
            </p:extLst>
          </p:nvPr>
        </p:nvGraphicFramePr>
        <p:xfrm>
          <a:off x="5290607" y="6150310"/>
          <a:ext cx="542925" cy="207962"/>
        </p:xfrm>
        <a:graphic>
          <a:graphicData uri="http://schemas.openxmlformats.org/presentationml/2006/ole">
            <mc:AlternateContent xmlns:mc="http://schemas.openxmlformats.org/markup-compatibility/2006">
              <mc:Choice xmlns:v="urn:schemas-microsoft-com:vml" Requires="v">
                <p:oleObj spid="_x0000_s42117" name="公式" r:id="rId21" imgW="329914" imgH="126890" progId="Equations">
                  <p:embed/>
                </p:oleObj>
              </mc:Choice>
              <mc:Fallback>
                <p:oleObj name="公式" r:id="rId21" imgW="329914" imgH="126890" progId="Equations">
                  <p:embed/>
                  <p:pic>
                    <p:nvPicPr>
                      <p:cNvPr id="40973" name="Object 1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290607" y="6150310"/>
                        <a:ext cx="542925" cy="207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49" name="直接箭头连接符 48"/>
          <p:cNvCxnSpPr/>
          <p:nvPr/>
        </p:nvCxnSpPr>
        <p:spPr>
          <a:xfrm flipV="1">
            <a:off x="5938307" y="3767472"/>
            <a:ext cx="576262" cy="71438"/>
          </a:xfrm>
          <a:prstGeom prst="straightConnector1">
            <a:avLst/>
          </a:prstGeom>
          <a:ln w="1905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a:xfrm flipV="1">
            <a:off x="5938307" y="3191210"/>
            <a:ext cx="576262" cy="71437"/>
          </a:xfrm>
          <a:prstGeom prst="straightConnector1">
            <a:avLst/>
          </a:prstGeom>
          <a:ln w="1905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p:nvPr/>
        </p:nvCxnSpPr>
        <p:spPr>
          <a:xfrm>
            <a:off x="5938307" y="5566110"/>
            <a:ext cx="576262" cy="73025"/>
          </a:xfrm>
          <a:prstGeom prst="straightConnector1">
            <a:avLst/>
          </a:prstGeom>
          <a:ln w="1905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p:nvPr/>
        </p:nvCxnSpPr>
        <p:spPr>
          <a:xfrm>
            <a:off x="5938307" y="6142372"/>
            <a:ext cx="576262" cy="73025"/>
          </a:xfrm>
          <a:prstGeom prst="straightConnector1">
            <a:avLst/>
          </a:prstGeom>
          <a:ln w="19050">
            <a:solidFill>
              <a:srgbClr val="0070C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853512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515938" y="4191000"/>
            <a:ext cx="11160125" cy="1708150"/>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图示 7"/>
          <p:cNvGraphicFramePr/>
          <p:nvPr>
            <p:extLst>
              <p:ext uri="{D42A27DB-BD31-4B8C-83A1-F6EECF244321}">
                <p14:modId xmlns:p14="http://schemas.microsoft.com/office/powerpoint/2010/main" val="2338916043"/>
              </p:ext>
            </p:extLst>
          </p:nvPr>
        </p:nvGraphicFramePr>
        <p:xfrm>
          <a:off x="1006476" y="2084357"/>
          <a:ext cx="10179050" cy="181237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文本占位符 1"/>
          <p:cNvSpPr>
            <a:spLocks noGrp="1"/>
          </p:cNvSpPr>
          <p:nvPr>
            <p:ph type="body" sz="quarter" idx="10"/>
          </p:nvPr>
        </p:nvSpPr>
        <p:spPr>
          <a:xfrm>
            <a:off x="1168399" y="345168"/>
            <a:ext cx="8729133" cy="523220"/>
          </a:xfrm>
        </p:spPr>
        <p:txBody>
          <a:bodyPr/>
          <a:lstStyle/>
          <a:p>
            <a:r>
              <a:rPr lang="en-US" altLang="zh-CN" dirty="0"/>
              <a:t>4.3 </a:t>
            </a:r>
            <a:r>
              <a:rPr lang="zh-CN" altLang="en-US" dirty="0"/>
              <a:t>零度根轨迹的</a:t>
            </a:r>
            <a:r>
              <a:rPr lang="zh-CN" altLang="en-US" dirty="0" smtClean="0"/>
              <a:t>绘制</a:t>
            </a:r>
            <a:endParaRPr lang="zh-CN" altLang="en-US" dirty="0"/>
          </a:p>
        </p:txBody>
      </p:sp>
      <p:sp>
        <p:nvSpPr>
          <p:cNvPr id="3" name="TextBox 4"/>
          <p:cNvSpPr txBox="1">
            <a:spLocks noChangeArrowheads="1"/>
          </p:cNvSpPr>
          <p:nvPr/>
        </p:nvSpPr>
        <p:spPr bwMode="auto">
          <a:xfrm>
            <a:off x="515938" y="1136201"/>
            <a:ext cx="7488238" cy="719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200000"/>
              </a:lnSpc>
            </a:pPr>
            <a:r>
              <a:rPr lang="zh-CN" altLang="en-US" sz="2400" dirty="0">
                <a:latin typeface="+mn-ea"/>
                <a:ea typeface="+mn-ea"/>
              </a:rPr>
              <a:t>非最小相位系统根轨迹的相角条件有二种情况</a:t>
            </a:r>
            <a:r>
              <a:rPr lang="zh-CN" altLang="en-US" sz="2400" dirty="0" smtClean="0">
                <a:latin typeface="+mn-ea"/>
                <a:ea typeface="+mn-ea"/>
              </a:rPr>
              <a:t>：</a:t>
            </a:r>
            <a:endParaRPr lang="en-US" altLang="zh-CN" sz="2400" dirty="0">
              <a:latin typeface="+mn-ea"/>
              <a:ea typeface="+mn-ea"/>
            </a:endParaRPr>
          </a:p>
        </p:txBody>
      </p:sp>
      <p:graphicFrame>
        <p:nvGraphicFramePr>
          <p:cNvPr id="4" name="Object 29"/>
          <p:cNvGraphicFramePr>
            <a:graphicFrameLocks noChangeAspect="1"/>
          </p:cNvGraphicFramePr>
          <p:nvPr>
            <p:extLst>
              <p:ext uri="{D42A27DB-BD31-4B8C-83A1-F6EECF244321}">
                <p14:modId xmlns:p14="http://schemas.microsoft.com/office/powerpoint/2010/main" val="2967139142"/>
              </p:ext>
            </p:extLst>
          </p:nvPr>
        </p:nvGraphicFramePr>
        <p:xfrm>
          <a:off x="6269038" y="3268371"/>
          <a:ext cx="2795587" cy="422275"/>
        </p:xfrm>
        <a:graphic>
          <a:graphicData uri="http://schemas.openxmlformats.org/presentationml/2006/ole">
            <mc:AlternateContent xmlns:mc="http://schemas.openxmlformats.org/markup-compatibility/2006">
              <mc:Choice xmlns:v="urn:schemas-microsoft-com:vml" Requires="v">
                <p:oleObj spid="_x0000_s43028" name="公式" r:id="rId9" imgW="1346200" imgH="203200" progId="Equations">
                  <p:embed/>
                </p:oleObj>
              </mc:Choice>
              <mc:Fallback>
                <p:oleObj name="公式" r:id="rId9" imgW="1346200" imgH="203200" progId="Equations">
                  <p:embed/>
                  <p:pic>
                    <p:nvPicPr>
                      <p:cNvPr id="41986" name="Object 2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269038" y="3268371"/>
                        <a:ext cx="2795587" cy="422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3"/>
          <p:cNvGraphicFramePr>
            <a:graphicFrameLocks noChangeAspect="1"/>
          </p:cNvGraphicFramePr>
          <p:nvPr>
            <p:extLst>
              <p:ext uri="{D42A27DB-BD31-4B8C-83A1-F6EECF244321}">
                <p14:modId xmlns:p14="http://schemas.microsoft.com/office/powerpoint/2010/main" val="1849574006"/>
              </p:ext>
            </p:extLst>
          </p:nvPr>
        </p:nvGraphicFramePr>
        <p:xfrm>
          <a:off x="6437313" y="2356405"/>
          <a:ext cx="3340100" cy="409575"/>
        </p:xfrm>
        <a:graphic>
          <a:graphicData uri="http://schemas.openxmlformats.org/presentationml/2006/ole">
            <mc:AlternateContent xmlns:mc="http://schemas.openxmlformats.org/markup-compatibility/2006">
              <mc:Choice xmlns:v="urn:schemas-microsoft-com:vml" Requires="v">
                <p:oleObj spid="_x0000_s43029" name="公式" r:id="rId11" imgW="1651000" imgH="203200" progId="Equations">
                  <p:embed/>
                </p:oleObj>
              </mc:Choice>
              <mc:Fallback>
                <p:oleObj name="公式" r:id="rId11" imgW="1651000" imgH="203200" progId="Equations">
                  <p:embed/>
                  <p:pic>
                    <p:nvPicPr>
                      <p:cNvPr id="41987" name="Object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37313" y="2356405"/>
                        <a:ext cx="3340100"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 name="TextBox 7"/>
          <p:cNvSpPr txBox="1">
            <a:spLocks noChangeArrowheads="1"/>
          </p:cNvSpPr>
          <p:nvPr/>
        </p:nvSpPr>
        <p:spPr bwMode="auto">
          <a:xfrm>
            <a:off x="841165" y="4399119"/>
            <a:ext cx="747805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15950" eaLnBrk="1" hangingPunct="1">
              <a:lnSpc>
                <a:spcPct val="150000"/>
              </a:lnSpc>
            </a:pPr>
            <a:r>
              <a:rPr lang="zh-CN" altLang="en-US" sz="2400" dirty="0" smtClean="0">
                <a:latin typeface="+mn-ea"/>
                <a:ea typeface="+mn-ea"/>
              </a:rPr>
              <a:t>因此</a:t>
            </a:r>
            <a:r>
              <a:rPr lang="zh-CN" altLang="en-US" sz="2400" dirty="0">
                <a:latin typeface="+mn-ea"/>
                <a:ea typeface="+mn-ea"/>
              </a:rPr>
              <a:t>，绘制非最小相位系统的根轨迹须在确定其根轨迹相角条件后，再按照相对应的规则进行绘制。</a:t>
            </a:r>
          </a:p>
        </p:txBody>
      </p:sp>
      <p:grpSp>
        <p:nvGrpSpPr>
          <p:cNvPr id="10" name="组合 5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FC9FD69F-47AC-4526-8B66-94997F6A53A3}"/>
              </a:ext>
            </a:extLst>
          </p:cNvPr>
          <p:cNvGrpSpPr>
            <a:grpSpLocks noChangeAspect="1"/>
          </p:cNvGrpSpPr>
          <p:nvPr/>
        </p:nvGrpSpPr>
        <p:grpSpPr>
          <a:xfrm>
            <a:off x="8829218" y="4399119"/>
            <a:ext cx="2136627" cy="2083572"/>
            <a:chOff x="4375829" y="2083625"/>
            <a:chExt cx="3411770" cy="3327051"/>
          </a:xfrm>
        </p:grpSpPr>
        <p:sp>
          <p:nvSpPr>
            <p:cNvPr id="11" name="iṡlíḓé">
              <a:extLst>
                <a:ext uri="{FF2B5EF4-FFF2-40B4-BE49-F238E27FC236}">
                  <a16:creationId xmlns:a16="http://schemas.microsoft.com/office/drawing/2014/main" id="{01ACD93D-3BE7-4821-BC10-C9BD76A03A47}"/>
                </a:ext>
              </a:extLst>
            </p:cNvPr>
            <p:cNvSpPr/>
            <p:nvPr/>
          </p:nvSpPr>
          <p:spPr bwMode="auto">
            <a:xfrm>
              <a:off x="5222995" y="2083625"/>
              <a:ext cx="2564604" cy="2880364"/>
            </a:xfrm>
            <a:custGeom>
              <a:avLst/>
              <a:gdLst>
                <a:gd name="T0" fmla="*/ 245 w 333"/>
                <a:gd name="T1" fmla="*/ 374 h 374"/>
                <a:gd name="T2" fmla="*/ 0 w 333"/>
                <a:gd name="T3" fmla="*/ 304 h 374"/>
                <a:gd name="T4" fmla="*/ 87 w 333"/>
                <a:gd name="T5" fmla="*/ 0 h 374"/>
                <a:gd name="T6" fmla="*/ 333 w 333"/>
                <a:gd name="T7" fmla="*/ 71 h 374"/>
                <a:gd name="T8" fmla="*/ 245 w 333"/>
                <a:gd name="T9" fmla="*/ 374 h 374"/>
              </a:gdLst>
              <a:ahLst/>
              <a:cxnLst>
                <a:cxn ang="0">
                  <a:pos x="T0" y="T1"/>
                </a:cxn>
                <a:cxn ang="0">
                  <a:pos x="T2" y="T3"/>
                </a:cxn>
                <a:cxn ang="0">
                  <a:pos x="T4" y="T5"/>
                </a:cxn>
                <a:cxn ang="0">
                  <a:pos x="T6" y="T7"/>
                </a:cxn>
                <a:cxn ang="0">
                  <a:pos x="T8" y="T9"/>
                </a:cxn>
              </a:cxnLst>
              <a:rect l="0" t="0" r="r" b="b"/>
              <a:pathLst>
                <a:path w="333" h="374">
                  <a:moveTo>
                    <a:pt x="245" y="374"/>
                  </a:moveTo>
                  <a:lnTo>
                    <a:pt x="0" y="304"/>
                  </a:lnTo>
                  <a:lnTo>
                    <a:pt x="87" y="0"/>
                  </a:lnTo>
                  <a:lnTo>
                    <a:pt x="333" y="71"/>
                  </a:lnTo>
                  <a:lnTo>
                    <a:pt x="245" y="374"/>
                  </a:lnTo>
                  <a:close/>
                </a:path>
              </a:pathLst>
            </a:custGeom>
            <a:solidFill>
              <a:srgbClr val="8EC3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i$lïḋê">
              <a:extLst>
                <a:ext uri="{FF2B5EF4-FFF2-40B4-BE49-F238E27FC236}">
                  <a16:creationId xmlns:a16="http://schemas.microsoft.com/office/drawing/2014/main" id="{9DEBD9AE-D322-4AF5-90FE-A9DE925B2AA3}"/>
                </a:ext>
              </a:extLst>
            </p:cNvPr>
            <p:cNvSpPr/>
            <p:nvPr/>
          </p:nvSpPr>
          <p:spPr bwMode="auto">
            <a:xfrm>
              <a:off x="6185681" y="2360879"/>
              <a:ext cx="1601913" cy="2603109"/>
            </a:xfrm>
            <a:custGeom>
              <a:avLst/>
              <a:gdLst>
                <a:gd name="T0" fmla="*/ 0 w 208"/>
                <a:gd name="T1" fmla="*/ 303 h 338"/>
                <a:gd name="T2" fmla="*/ 120 w 208"/>
                <a:gd name="T3" fmla="*/ 338 h 338"/>
                <a:gd name="T4" fmla="*/ 208 w 208"/>
                <a:gd name="T5" fmla="*/ 35 h 338"/>
                <a:gd name="T6" fmla="*/ 87 w 208"/>
                <a:gd name="T7" fmla="*/ 0 h 338"/>
                <a:gd name="T8" fmla="*/ 0 w 208"/>
                <a:gd name="T9" fmla="*/ 303 h 338"/>
              </a:gdLst>
              <a:ahLst/>
              <a:cxnLst>
                <a:cxn ang="0">
                  <a:pos x="T0" y="T1"/>
                </a:cxn>
                <a:cxn ang="0">
                  <a:pos x="T2" y="T3"/>
                </a:cxn>
                <a:cxn ang="0">
                  <a:pos x="T4" y="T5"/>
                </a:cxn>
                <a:cxn ang="0">
                  <a:pos x="T6" y="T7"/>
                </a:cxn>
                <a:cxn ang="0">
                  <a:pos x="T8" y="T9"/>
                </a:cxn>
              </a:cxnLst>
              <a:rect l="0" t="0" r="r" b="b"/>
              <a:pathLst>
                <a:path w="208" h="338">
                  <a:moveTo>
                    <a:pt x="0" y="303"/>
                  </a:moveTo>
                  <a:lnTo>
                    <a:pt x="120" y="338"/>
                  </a:lnTo>
                  <a:lnTo>
                    <a:pt x="208" y="35"/>
                  </a:lnTo>
                  <a:lnTo>
                    <a:pt x="87" y="0"/>
                  </a:lnTo>
                  <a:lnTo>
                    <a:pt x="0" y="303"/>
                  </a:lnTo>
                  <a:close/>
                </a:path>
              </a:pathLst>
            </a:custGeom>
            <a:solidFill>
              <a:srgbClr val="A4D8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îşļîḋe">
              <a:extLst>
                <a:ext uri="{FF2B5EF4-FFF2-40B4-BE49-F238E27FC236}">
                  <a16:creationId xmlns:a16="http://schemas.microsoft.com/office/drawing/2014/main" id="{44B6DD00-DB57-436D-98A5-4175D1A51764}"/>
                </a:ext>
              </a:extLst>
            </p:cNvPr>
            <p:cNvSpPr/>
            <p:nvPr/>
          </p:nvSpPr>
          <p:spPr bwMode="auto">
            <a:xfrm>
              <a:off x="5977742" y="2422491"/>
              <a:ext cx="1548005" cy="577615"/>
            </a:xfrm>
            <a:custGeom>
              <a:avLst/>
              <a:gdLst>
                <a:gd name="T0" fmla="*/ 195 w 201"/>
                <a:gd name="T1" fmla="*/ 75 h 75"/>
                <a:gd name="T2" fmla="*/ 0 w 201"/>
                <a:gd name="T3" fmla="*/ 19 h 75"/>
                <a:gd name="T4" fmla="*/ 6 w 201"/>
                <a:gd name="T5" fmla="*/ 0 h 75"/>
                <a:gd name="T6" fmla="*/ 201 w 201"/>
                <a:gd name="T7" fmla="*/ 56 h 75"/>
                <a:gd name="T8" fmla="*/ 195 w 201"/>
                <a:gd name="T9" fmla="*/ 75 h 75"/>
              </a:gdLst>
              <a:ahLst/>
              <a:cxnLst>
                <a:cxn ang="0">
                  <a:pos x="T0" y="T1"/>
                </a:cxn>
                <a:cxn ang="0">
                  <a:pos x="T2" y="T3"/>
                </a:cxn>
                <a:cxn ang="0">
                  <a:pos x="T4" y="T5"/>
                </a:cxn>
                <a:cxn ang="0">
                  <a:pos x="T6" y="T7"/>
                </a:cxn>
                <a:cxn ang="0">
                  <a:pos x="T8" y="T9"/>
                </a:cxn>
              </a:cxnLst>
              <a:rect l="0" t="0" r="r" b="b"/>
              <a:pathLst>
                <a:path w="201" h="75">
                  <a:moveTo>
                    <a:pt x="195" y="75"/>
                  </a:moveTo>
                  <a:lnTo>
                    <a:pt x="0" y="19"/>
                  </a:lnTo>
                  <a:lnTo>
                    <a:pt x="6" y="0"/>
                  </a:lnTo>
                  <a:lnTo>
                    <a:pt x="201" y="56"/>
                  </a:lnTo>
                  <a:lnTo>
                    <a:pt x="195" y="75"/>
                  </a:lnTo>
                  <a:close/>
                </a:path>
              </a:pathLst>
            </a:custGeom>
            <a:solidFill>
              <a:srgbClr val="2359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íṡḻîďê">
              <a:extLst>
                <a:ext uri="{FF2B5EF4-FFF2-40B4-BE49-F238E27FC236}">
                  <a16:creationId xmlns:a16="http://schemas.microsoft.com/office/drawing/2014/main" id="{3312BDD0-4A69-4FEE-9962-5FD904F449F4}"/>
                </a:ext>
              </a:extLst>
            </p:cNvPr>
            <p:cNvSpPr/>
            <p:nvPr/>
          </p:nvSpPr>
          <p:spPr bwMode="auto">
            <a:xfrm>
              <a:off x="5977742" y="2422491"/>
              <a:ext cx="793258" cy="369672"/>
            </a:xfrm>
            <a:custGeom>
              <a:avLst/>
              <a:gdLst>
                <a:gd name="T0" fmla="*/ 97 w 103"/>
                <a:gd name="T1" fmla="*/ 48 h 48"/>
                <a:gd name="T2" fmla="*/ 0 w 103"/>
                <a:gd name="T3" fmla="*/ 19 h 48"/>
                <a:gd name="T4" fmla="*/ 6 w 103"/>
                <a:gd name="T5" fmla="*/ 0 h 48"/>
                <a:gd name="T6" fmla="*/ 103 w 103"/>
                <a:gd name="T7" fmla="*/ 27 h 48"/>
                <a:gd name="T8" fmla="*/ 97 w 103"/>
                <a:gd name="T9" fmla="*/ 48 h 48"/>
              </a:gdLst>
              <a:ahLst/>
              <a:cxnLst>
                <a:cxn ang="0">
                  <a:pos x="T0" y="T1"/>
                </a:cxn>
                <a:cxn ang="0">
                  <a:pos x="T2" y="T3"/>
                </a:cxn>
                <a:cxn ang="0">
                  <a:pos x="T4" y="T5"/>
                </a:cxn>
                <a:cxn ang="0">
                  <a:pos x="T6" y="T7"/>
                </a:cxn>
                <a:cxn ang="0">
                  <a:pos x="T8" y="T9"/>
                </a:cxn>
              </a:cxnLst>
              <a:rect l="0" t="0" r="r" b="b"/>
              <a:pathLst>
                <a:path w="103" h="48">
                  <a:moveTo>
                    <a:pt x="97" y="48"/>
                  </a:moveTo>
                  <a:lnTo>
                    <a:pt x="0" y="19"/>
                  </a:lnTo>
                  <a:lnTo>
                    <a:pt x="6" y="0"/>
                  </a:lnTo>
                  <a:lnTo>
                    <a:pt x="103" y="27"/>
                  </a:lnTo>
                  <a:lnTo>
                    <a:pt x="97" y="48"/>
                  </a:lnTo>
                  <a:close/>
                </a:path>
              </a:pathLst>
            </a:custGeom>
            <a:solidFill>
              <a:srgbClr val="1035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ïṣļïde">
              <a:extLst>
                <a:ext uri="{FF2B5EF4-FFF2-40B4-BE49-F238E27FC236}">
                  <a16:creationId xmlns:a16="http://schemas.microsoft.com/office/drawing/2014/main" id="{CF907BE9-D91B-4FA2-BA75-DD7AD6374F24}"/>
                </a:ext>
              </a:extLst>
            </p:cNvPr>
            <p:cNvSpPr/>
            <p:nvPr/>
          </p:nvSpPr>
          <p:spPr bwMode="auto">
            <a:xfrm>
              <a:off x="5893023" y="2761358"/>
              <a:ext cx="723942" cy="300361"/>
            </a:xfrm>
            <a:custGeom>
              <a:avLst/>
              <a:gdLst>
                <a:gd name="T0" fmla="*/ 87 w 94"/>
                <a:gd name="T1" fmla="*/ 39 h 39"/>
                <a:gd name="T2" fmla="*/ 0 w 94"/>
                <a:gd name="T3" fmla="*/ 14 h 39"/>
                <a:gd name="T4" fmla="*/ 4 w 94"/>
                <a:gd name="T5" fmla="*/ 0 h 39"/>
                <a:gd name="T6" fmla="*/ 94 w 94"/>
                <a:gd name="T7" fmla="*/ 25 h 39"/>
                <a:gd name="T8" fmla="*/ 87 w 94"/>
                <a:gd name="T9" fmla="*/ 39 h 39"/>
              </a:gdLst>
              <a:ahLst/>
              <a:cxnLst>
                <a:cxn ang="0">
                  <a:pos x="T0" y="T1"/>
                </a:cxn>
                <a:cxn ang="0">
                  <a:pos x="T2" y="T3"/>
                </a:cxn>
                <a:cxn ang="0">
                  <a:pos x="T4" y="T5"/>
                </a:cxn>
                <a:cxn ang="0">
                  <a:pos x="T6" y="T7"/>
                </a:cxn>
                <a:cxn ang="0">
                  <a:pos x="T8" y="T9"/>
                </a:cxn>
              </a:cxnLst>
              <a:rect l="0" t="0" r="r" b="b"/>
              <a:pathLst>
                <a:path w="94" h="39">
                  <a:moveTo>
                    <a:pt x="87" y="39"/>
                  </a:moveTo>
                  <a:lnTo>
                    <a:pt x="0" y="14"/>
                  </a:lnTo>
                  <a:lnTo>
                    <a:pt x="4" y="0"/>
                  </a:lnTo>
                  <a:lnTo>
                    <a:pt x="94" y="25"/>
                  </a:lnTo>
                  <a:lnTo>
                    <a:pt x="87" y="39"/>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íśļíḍé">
              <a:extLst>
                <a:ext uri="{FF2B5EF4-FFF2-40B4-BE49-F238E27FC236}">
                  <a16:creationId xmlns:a16="http://schemas.microsoft.com/office/drawing/2014/main" id="{2B6279CE-24E6-4107-B661-B7A40F6DF9D8}"/>
                </a:ext>
              </a:extLst>
            </p:cNvPr>
            <p:cNvSpPr/>
            <p:nvPr/>
          </p:nvSpPr>
          <p:spPr bwMode="auto">
            <a:xfrm>
              <a:off x="5831411" y="2984704"/>
              <a:ext cx="700840" cy="300361"/>
            </a:xfrm>
            <a:custGeom>
              <a:avLst/>
              <a:gdLst>
                <a:gd name="T0" fmla="*/ 87 w 91"/>
                <a:gd name="T1" fmla="*/ 39 h 39"/>
                <a:gd name="T2" fmla="*/ 0 w 91"/>
                <a:gd name="T3" fmla="*/ 14 h 39"/>
                <a:gd name="T4" fmla="*/ 4 w 91"/>
                <a:gd name="T5" fmla="*/ 0 h 39"/>
                <a:gd name="T6" fmla="*/ 91 w 91"/>
                <a:gd name="T7" fmla="*/ 25 h 39"/>
                <a:gd name="T8" fmla="*/ 87 w 91"/>
                <a:gd name="T9" fmla="*/ 39 h 39"/>
              </a:gdLst>
              <a:ahLst/>
              <a:cxnLst>
                <a:cxn ang="0">
                  <a:pos x="T0" y="T1"/>
                </a:cxn>
                <a:cxn ang="0">
                  <a:pos x="T2" y="T3"/>
                </a:cxn>
                <a:cxn ang="0">
                  <a:pos x="T4" y="T5"/>
                </a:cxn>
                <a:cxn ang="0">
                  <a:pos x="T6" y="T7"/>
                </a:cxn>
                <a:cxn ang="0">
                  <a:pos x="T8" y="T9"/>
                </a:cxn>
              </a:cxnLst>
              <a:rect l="0" t="0" r="r" b="b"/>
              <a:pathLst>
                <a:path w="91" h="39">
                  <a:moveTo>
                    <a:pt x="87" y="39"/>
                  </a:moveTo>
                  <a:lnTo>
                    <a:pt x="0" y="14"/>
                  </a:lnTo>
                  <a:lnTo>
                    <a:pt x="4" y="0"/>
                  </a:lnTo>
                  <a:lnTo>
                    <a:pt x="91" y="25"/>
                  </a:lnTo>
                  <a:lnTo>
                    <a:pt x="87" y="39"/>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îś1íḓè">
              <a:extLst>
                <a:ext uri="{FF2B5EF4-FFF2-40B4-BE49-F238E27FC236}">
                  <a16:creationId xmlns:a16="http://schemas.microsoft.com/office/drawing/2014/main" id="{6882FD38-7EE8-4002-8DFB-8241DD9859A9}"/>
                </a:ext>
              </a:extLst>
            </p:cNvPr>
            <p:cNvSpPr/>
            <p:nvPr/>
          </p:nvSpPr>
          <p:spPr bwMode="auto">
            <a:xfrm>
              <a:off x="5762100" y="3208045"/>
              <a:ext cx="646927" cy="284958"/>
            </a:xfrm>
            <a:custGeom>
              <a:avLst/>
              <a:gdLst>
                <a:gd name="T0" fmla="*/ 80 w 84"/>
                <a:gd name="T1" fmla="*/ 37 h 37"/>
                <a:gd name="T2" fmla="*/ 0 w 84"/>
                <a:gd name="T3" fmla="*/ 14 h 37"/>
                <a:gd name="T4" fmla="*/ 5 w 84"/>
                <a:gd name="T5" fmla="*/ 0 h 37"/>
                <a:gd name="T6" fmla="*/ 84 w 84"/>
                <a:gd name="T7" fmla="*/ 23 h 37"/>
                <a:gd name="T8" fmla="*/ 80 w 84"/>
                <a:gd name="T9" fmla="*/ 37 h 37"/>
              </a:gdLst>
              <a:ahLst/>
              <a:cxnLst>
                <a:cxn ang="0">
                  <a:pos x="T0" y="T1"/>
                </a:cxn>
                <a:cxn ang="0">
                  <a:pos x="T2" y="T3"/>
                </a:cxn>
                <a:cxn ang="0">
                  <a:pos x="T4" y="T5"/>
                </a:cxn>
                <a:cxn ang="0">
                  <a:pos x="T6" y="T7"/>
                </a:cxn>
                <a:cxn ang="0">
                  <a:pos x="T8" y="T9"/>
                </a:cxn>
              </a:cxnLst>
              <a:rect l="0" t="0" r="r" b="b"/>
              <a:pathLst>
                <a:path w="84" h="37">
                  <a:moveTo>
                    <a:pt x="80" y="37"/>
                  </a:moveTo>
                  <a:lnTo>
                    <a:pt x="0" y="14"/>
                  </a:lnTo>
                  <a:lnTo>
                    <a:pt x="5" y="0"/>
                  </a:lnTo>
                  <a:lnTo>
                    <a:pt x="84" y="23"/>
                  </a:lnTo>
                  <a:lnTo>
                    <a:pt x="80" y="37"/>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ïṣḻiḑe">
              <a:extLst>
                <a:ext uri="{FF2B5EF4-FFF2-40B4-BE49-F238E27FC236}">
                  <a16:creationId xmlns:a16="http://schemas.microsoft.com/office/drawing/2014/main" id="{84F2FEC6-F271-4509-94DD-62DF5C3A694F}"/>
                </a:ext>
              </a:extLst>
            </p:cNvPr>
            <p:cNvSpPr/>
            <p:nvPr/>
          </p:nvSpPr>
          <p:spPr bwMode="auto">
            <a:xfrm>
              <a:off x="5700488" y="3431391"/>
              <a:ext cx="531406" cy="269555"/>
            </a:xfrm>
            <a:custGeom>
              <a:avLst/>
              <a:gdLst>
                <a:gd name="T0" fmla="*/ 65 w 69"/>
                <a:gd name="T1" fmla="*/ 35 h 35"/>
                <a:gd name="T2" fmla="*/ 0 w 69"/>
                <a:gd name="T3" fmla="*/ 16 h 35"/>
                <a:gd name="T4" fmla="*/ 4 w 69"/>
                <a:gd name="T5" fmla="*/ 0 h 35"/>
                <a:gd name="T6" fmla="*/ 69 w 69"/>
                <a:gd name="T7" fmla="*/ 21 h 35"/>
                <a:gd name="T8" fmla="*/ 65 w 69"/>
                <a:gd name="T9" fmla="*/ 35 h 35"/>
              </a:gdLst>
              <a:ahLst/>
              <a:cxnLst>
                <a:cxn ang="0">
                  <a:pos x="T0" y="T1"/>
                </a:cxn>
                <a:cxn ang="0">
                  <a:pos x="T2" y="T3"/>
                </a:cxn>
                <a:cxn ang="0">
                  <a:pos x="T4" y="T5"/>
                </a:cxn>
                <a:cxn ang="0">
                  <a:pos x="T6" y="T7"/>
                </a:cxn>
                <a:cxn ang="0">
                  <a:pos x="T8" y="T9"/>
                </a:cxn>
              </a:cxnLst>
              <a:rect l="0" t="0" r="r" b="b"/>
              <a:pathLst>
                <a:path w="69" h="35">
                  <a:moveTo>
                    <a:pt x="65" y="35"/>
                  </a:moveTo>
                  <a:lnTo>
                    <a:pt x="0" y="16"/>
                  </a:lnTo>
                  <a:lnTo>
                    <a:pt x="4" y="0"/>
                  </a:lnTo>
                  <a:lnTo>
                    <a:pt x="69" y="21"/>
                  </a:lnTo>
                  <a:lnTo>
                    <a:pt x="65" y="35"/>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ïṥľiḋè">
              <a:extLst>
                <a:ext uri="{FF2B5EF4-FFF2-40B4-BE49-F238E27FC236}">
                  <a16:creationId xmlns:a16="http://schemas.microsoft.com/office/drawing/2014/main" id="{8FDE16FA-C6C6-44D3-9F6B-5BA38A7B6058}"/>
                </a:ext>
              </a:extLst>
            </p:cNvPr>
            <p:cNvSpPr/>
            <p:nvPr/>
          </p:nvSpPr>
          <p:spPr bwMode="auto">
            <a:xfrm>
              <a:off x="5623473" y="3670135"/>
              <a:ext cx="716243" cy="300361"/>
            </a:xfrm>
            <a:custGeom>
              <a:avLst/>
              <a:gdLst>
                <a:gd name="T0" fmla="*/ 89 w 93"/>
                <a:gd name="T1" fmla="*/ 39 h 39"/>
                <a:gd name="T2" fmla="*/ 0 w 93"/>
                <a:gd name="T3" fmla="*/ 15 h 39"/>
                <a:gd name="T4" fmla="*/ 6 w 93"/>
                <a:gd name="T5" fmla="*/ 0 h 39"/>
                <a:gd name="T6" fmla="*/ 93 w 93"/>
                <a:gd name="T7" fmla="*/ 25 h 39"/>
                <a:gd name="T8" fmla="*/ 89 w 93"/>
                <a:gd name="T9" fmla="*/ 39 h 39"/>
              </a:gdLst>
              <a:ahLst/>
              <a:cxnLst>
                <a:cxn ang="0">
                  <a:pos x="T0" y="T1"/>
                </a:cxn>
                <a:cxn ang="0">
                  <a:pos x="T2" y="T3"/>
                </a:cxn>
                <a:cxn ang="0">
                  <a:pos x="T4" y="T5"/>
                </a:cxn>
                <a:cxn ang="0">
                  <a:pos x="T6" y="T7"/>
                </a:cxn>
                <a:cxn ang="0">
                  <a:pos x="T8" y="T9"/>
                </a:cxn>
              </a:cxnLst>
              <a:rect l="0" t="0" r="r" b="b"/>
              <a:pathLst>
                <a:path w="93" h="39">
                  <a:moveTo>
                    <a:pt x="89" y="39"/>
                  </a:moveTo>
                  <a:lnTo>
                    <a:pt x="0" y="15"/>
                  </a:lnTo>
                  <a:lnTo>
                    <a:pt x="6" y="0"/>
                  </a:lnTo>
                  <a:lnTo>
                    <a:pt x="93" y="25"/>
                  </a:lnTo>
                  <a:lnTo>
                    <a:pt x="89" y="39"/>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iṥľíḑe">
              <a:extLst>
                <a:ext uri="{FF2B5EF4-FFF2-40B4-BE49-F238E27FC236}">
                  <a16:creationId xmlns:a16="http://schemas.microsoft.com/office/drawing/2014/main" id="{B7DDCF43-0058-4E30-843F-FD2F1831715A}"/>
                </a:ext>
              </a:extLst>
            </p:cNvPr>
            <p:cNvSpPr/>
            <p:nvPr/>
          </p:nvSpPr>
          <p:spPr bwMode="auto">
            <a:xfrm>
              <a:off x="5554157" y="3893482"/>
              <a:ext cx="662330" cy="284958"/>
            </a:xfrm>
            <a:custGeom>
              <a:avLst/>
              <a:gdLst>
                <a:gd name="T0" fmla="*/ 79 w 86"/>
                <a:gd name="T1" fmla="*/ 37 h 37"/>
                <a:gd name="T2" fmla="*/ 0 w 86"/>
                <a:gd name="T3" fmla="*/ 15 h 37"/>
                <a:gd name="T4" fmla="*/ 5 w 86"/>
                <a:gd name="T5" fmla="*/ 0 h 37"/>
                <a:gd name="T6" fmla="*/ 86 w 86"/>
                <a:gd name="T7" fmla="*/ 23 h 37"/>
                <a:gd name="T8" fmla="*/ 79 w 86"/>
                <a:gd name="T9" fmla="*/ 37 h 37"/>
              </a:gdLst>
              <a:ahLst/>
              <a:cxnLst>
                <a:cxn ang="0">
                  <a:pos x="T0" y="T1"/>
                </a:cxn>
                <a:cxn ang="0">
                  <a:pos x="T2" y="T3"/>
                </a:cxn>
                <a:cxn ang="0">
                  <a:pos x="T4" y="T5"/>
                </a:cxn>
                <a:cxn ang="0">
                  <a:pos x="T6" y="T7"/>
                </a:cxn>
                <a:cxn ang="0">
                  <a:pos x="T8" y="T9"/>
                </a:cxn>
              </a:cxnLst>
              <a:rect l="0" t="0" r="r" b="b"/>
              <a:pathLst>
                <a:path w="86" h="37">
                  <a:moveTo>
                    <a:pt x="79" y="37"/>
                  </a:moveTo>
                  <a:lnTo>
                    <a:pt x="0" y="15"/>
                  </a:lnTo>
                  <a:lnTo>
                    <a:pt x="5" y="0"/>
                  </a:lnTo>
                  <a:lnTo>
                    <a:pt x="86" y="23"/>
                  </a:lnTo>
                  <a:lnTo>
                    <a:pt x="79" y="37"/>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iś1iḍê">
              <a:extLst>
                <a:ext uri="{FF2B5EF4-FFF2-40B4-BE49-F238E27FC236}">
                  <a16:creationId xmlns:a16="http://schemas.microsoft.com/office/drawing/2014/main" id="{B28D4CA1-2792-4B37-B38E-CE1D3C6F9A4A}"/>
                </a:ext>
              </a:extLst>
            </p:cNvPr>
            <p:cNvSpPr/>
            <p:nvPr/>
          </p:nvSpPr>
          <p:spPr bwMode="auto">
            <a:xfrm>
              <a:off x="5492545" y="4116823"/>
              <a:ext cx="723942" cy="323463"/>
            </a:xfrm>
            <a:custGeom>
              <a:avLst/>
              <a:gdLst>
                <a:gd name="T0" fmla="*/ 90 w 94"/>
                <a:gd name="T1" fmla="*/ 42 h 42"/>
                <a:gd name="T2" fmla="*/ 0 w 94"/>
                <a:gd name="T3" fmla="*/ 15 h 42"/>
                <a:gd name="T4" fmla="*/ 4 w 94"/>
                <a:gd name="T5" fmla="*/ 0 h 42"/>
                <a:gd name="T6" fmla="*/ 94 w 94"/>
                <a:gd name="T7" fmla="*/ 27 h 42"/>
                <a:gd name="T8" fmla="*/ 90 w 94"/>
                <a:gd name="T9" fmla="*/ 42 h 42"/>
              </a:gdLst>
              <a:ahLst/>
              <a:cxnLst>
                <a:cxn ang="0">
                  <a:pos x="T0" y="T1"/>
                </a:cxn>
                <a:cxn ang="0">
                  <a:pos x="T2" y="T3"/>
                </a:cxn>
                <a:cxn ang="0">
                  <a:pos x="T4" y="T5"/>
                </a:cxn>
                <a:cxn ang="0">
                  <a:pos x="T6" y="T7"/>
                </a:cxn>
                <a:cxn ang="0">
                  <a:pos x="T8" y="T9"/>
                </a:cxn>
              </a:cxnLst>
              <a:rect l="0" t="0" r="r" b="b"/>
              <a:pathLst>
                <a:path w="94" h="42">
                  <a:moveTo>
                    <a:pt x="90" y="42"/>
                  </a:moveTo>
                  <a:lnTo>
                    <a:pt x="0" y="15"/>
                  </a:lnTo>
                  <a:lnTo>
                    <a:pt x="4" y="0"/>
                  </a:lnTo>
                  <a:lnTo>
                    <a:pt x="94" y="27"/>
                  </a:lnTo>
                  <a:lnTo>
                    <a:pt x="90" y="42"/>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í$ļiďê">
              <a:extLst>
                <a:ext uri="{FF2B5EF4-FFF2-40B4-BE49-F238E27FC236}">
                  <a16:creationId xmlns:a16="http://schemas.microsoft.com/office/drawing/2014/main" id="{957F65BD-5506-4791-80FA-902A5AFE5928}"/>
                </a:ext>
              </a:extLst>
            </p:cNvPr>
            <p:cNvSpPr/>
            <p:nvPr/>
          </p:nvSpPr>
          <p:spPr bwMode="auto">
            <a:xfrm>
              <a:off x="6424430" y="3801063"/>
              <a:ext cx="785554" cy="831763"/>
            </a:xfrm>
            <a:custGeom>
              <a:avLst/>
              <a:gdLst>
                <a:gd name="T0" fmla="*/ 0 w 102"/>
                <a:gd name="T1" fmla="*/ 85 h 108"/>
                <a:gd name="T2" fmla="*/ 77 w 102"/>
                <a:gd name="T3" fmla="*/ 108 h 108"/>
                <a:gd name="T4" fmla="*/ 102 w 102"/>
                <a:gd name="T5" fmla="*/ 20 h 108"/>
                <a:gd name="T6" fmla="*/ 25 w 102"/>
                <a:gd name="T7" fmla="*/ 0 h 108"/>
                <a:gd name="T8" fmla="*/ 0 w 102"/>
                <a:gd name="T9" fmla="*/ 85 h 108"/>
              </a:gdLst>
              <a:ahLst/>
              <a:cxnLst>
                <a:cxn ang="0">
                  <a:pos x="T0" y="T1"/>
                </a:cxn>
                <a:cxn ang="0">
                  <a:pos x="T2" y="T3"/>
                </a:cxn>
                <a:cxn ang="0">
                  <a:pos x="T4" y="T5"/>
                </a:cxn>
                <a:cxn ang="0">
                  <a:pos x="T6" y="T7"/>
                </a:cxn>
                <a:cxn ang="0">
                  <a:pos x="T8" y="T9"/>
                </a:cxn>
              </a:cxnLst>
              <a:rect l="0" t="0" r="r" b="b"/>
              <a:pathLst>
                <a:path w="102" h="108">
                  <a:moveTo>
                    <a:pt x="0" y="85"/>
                  </a:moveTo>
                  <a:lnTo>
                    <a:pt x="77" y="108"/>
                  </a:lnTo>
                  <a:lnTo>
                    <a:pt x="102" y="20"/>
                  </a:lnTo>
                  <a:lnTo>
                    <a:pt x="25" y="0"/>
                  </a:lnTo>
                  <a:lnTo>
                    <a:pt x="0" y="85"/>
                  </a:lnTo>
                  <a:close/>
                </a:path>
              </a:pathLst>
            </a:custGeom>
            <a:solidFill>
              <a:srgbClr val="2359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ïSļîḓe">
              <a:extLst>
                <a:ext uri="{FF2B5EF4-FFF2-40B4-BE49-F238E27FC236}">
                  <a16:creationId xmlns:a16="http://schemas.microsoft.com/office/drawing/2014/main" id="{111AFF03-D518-416C-A1AD-ECF331AF979A}"/>
                </a:ext>
              </a:extLst>
            </p:cNvPr>
            <p:cNvSpPr/>
            <p:nvPr/>
          </p:nvSpPr>
          <p:spPr bwMode="auto">
            <a:xfrm>
              <a:off x="6709383" y="3970497"/>
              <a:ext cx="277254" cy="292657"/>
            </a:xfrm>
            <a:custGeom>
              <a:avLst/>
              <a:gdLst>
                <a:gd name="T0" fmla="*/ 16 w 17"/>
                <a:gd name="T1" fmla="*/ 10 h 18"/>
                <a:gd name="T2" fmla="*/ 6 w 17"/>
                <a:gd name="T3" fmla="*/ 17 h 18"/>
                <a:gd name="T4" fmla="*/ 2 w 17"/>
                <a:gd name="T5" fmla="*/ 6 h 18"/>
                <a:gd name="T6" fmla="*/ 11 w 17"/>
                <a:gd name="T7" fmla="*/ 1 h 18"/>
                <a:gd name="T8" fmla="*/ 16 w 17"/>
                <a:gd name="T9" fmla="*/ 10 h 18"/>
              </a:gdLst>
              <a:ahLst/>
              <a:cxnLst>
                <a:cxn ang="0">
                  <a:pos x="T0" y="T1"/>
                </a:cxn>
                <a:cxn ang="0">
                  <a:pos x="T2" y="T3"/>
                </a:cxn>
                <a:cxn ang="0">
                  <a:pos x="T4" y="T5"/>
                </a:cxn>
                <a:cxn ang="0">
                  <a:pos x="T6" y="T7"/>
                </a:cxn>
                <a:cxn ang="0">
                  <a:pos x="T8" y="T9"/>
                </a:cxn>
              </a:cxnLst>
              <a:rect l="0" t="0" r="r" b="b"/>
              <a:pathLst>
                <a:path w="17" h="18">
                  <a:moveTo>
                    <a:pt x="16" y="10"/>
                  </a:moveTo>
                  <a:cubicBezTo>
                    <a:pt x="14" y="14"/>
                    <a:pt x="10" y="18"/>
                    <a:pt x="6" y="17"/>
                  </a:cubicBezTo>
                  <a:cubicBezTo>
                    <a:pt x="2" y="16"/>
                    <a:pt x="0" y="10"/>
                    <a:pt x="2" y="6"/>
                  </a:cubicBezTo>
                  <a:cubicBezTo>
                    <a:pt x="3" y="2"/>
                    <a:pt x="7" y="0"/>
                    <a:pt x="11" y="1"/>
                  </a:cubicBezTo>
                  <a:cubicBezTo>
                    <a:pt x="15" y="2"/>
                    <a:pt x="17" y="6"/>
                    <a:pt x="1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iṣ1íďé">
              <a:extLst>
                <a:ext uri="{FF2B5EF4-FFF2-40B4-BE49-F238E27FC236}">
                  <a16:creationId xmlns:a16="http://schemas.microsoft.com/office/drawing/2014/main" id="{164B1009-1905-4A64-B682-409D8DF90112}"/>
                </a:ext>
              </a:extLst>
            </p:cNvPr>
            <p:cNvSpPr/>
            <p:nvPr/>
          </p:nvSpPr>
          <p:spPr bwMode="auto">
            <a:xfrm>
              <a:off x="6586159" y="4232348"/>
              <a:ext cx="361973" cy="238749"/>
            </a:xfrm>
            <a:custGeom>
              <a:avLst/>
              <a:gdLst>
                <a:gd name="T0" fmla="*/ 14 w 23"/>
                <a:gd name="T1" fmla="*/ 2 h 15"/>
                <a:gd name="T2" fmla="*/ 0 w 23"/>
                <a:gd name="T3" fmla="*/ 9 h 15"/>
                <a:gd name="T4" fmla="*/ 22 w 23"/>
                <a:gd name="T5" fmla="*/ 15 h 15"/>
                <a:gd name="T6" fmla="*/ 14 w 23"/>
                <a:gd name="T7" fmla="*/ 2 h 15"/>
              </a:gdLst>
              <a:ahLst/>
              <a:cxnLst>
                <a:cxn ang="0">
                  <a:pos x="T0" y="T1"/>
                </a:cxn>
                <a:cxn ang="0">
                  <a:pos x="T2" y="T3"/>
                </a:cxn>
                <a:cxn ang="0">
                  <a:pos x="T4" y="T5"/>
                </a:cxn>
                <a:cxn ang="0">
                  <a:pos x="T6" y="T7"/>
                </a:cxn>
              </a:cxnLst>
              <a:rect l="0" t="0" r="r" b="b"/>
              <a:pathLst>
                <a:path w="23" h="15">
                  <a:moveTo>
                    <a:pt x="14" y="2"/>
                  </a:moveTo>
                  <a:cubicBezTo>
                    <a:pt x="6" y="0"/>
                    <a:pt x="1" y="5"/>
                    <a:pt x="0" y="9"/>
                  </a:cubicBezTo>
                  <a:cubicBezTo>
                    <a:pt x="22" y="15"/>
                    <a:pt x="22" y="15"/>
                    <a:pt x="22" y="15"/>
                  </a:cubicBezTo>
                  <a:cubicBezTo>
                    <a:pt x="23" y="11"/>
                    <a:pt x="21" y="4"/>
                    <a:pt x="1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ï$ḻídê">
              <a:extLst>
                <a:ext uri="{FF2B5EF4-FFF2-40B4-BE49-F238E27FC236}">
                  <a16:creationId xmlns:a16="http://schemas.microsoft.com/office/drawing/2014/main" id="{131079FB-B383-4C76-94C7-9F34889BE370}"/>
                </a:ext>
              </a:extLst>
            </p:cNvPr>
            <p:cNvSpPr/>
            <p:nvPr/>
          </p:nvSpPr>
          <p:spPr bwMode="auto">
            <a:xfrm>
              <a:off x="6809505" y="3015510"/>
              <a:ext cx="639228" cy="284958"/>
            </a:xfrm>
            <a:custGeom>
              <a:avLst/>
              <a:gdLst>
                <a:gd name="T0" fmla="*/ 79 w 83"/>
                <a:gd name="T1" fmla="*/ 37 h 37"/>
                <a:gd name="T2" fmla="*/ 0 w 83"/>
                <a:gd name="T3" fmla="*/ 16 h 37"/>
                <a:gd name="T4" fmla="*/ 4 w 83"/>
                <a:gd name="T5" fmla="*/ 0 h 37"/>
                <a:gd name="T6" fmla="*/ 83 w 83"/>
                <a:gd name="T7" fmla="*/ 23 h 37"/>
                <a:gd name="T8" fmla="*/ 79 w 83"/>
                <a:gd name="T9" fmla="*/ 37 h 37"/>
              </a:gdLst>
              <a:ahLst/>
              <a:cxnLst>
                <a:cxn ang="0">
                  <a:pos x="T0" y="T1"/>
                </a:cxn>
                <a:cxn ang="0">
                  <a:pos x="T2" y="T3"/>
                </a:cxn>
                <a:cxn ang="0">
                  <a:pos x="T4" y="T5"/>
                </a:cxn>
                <a:cxn ang="0">
                  <a:pos x="T6" y="T7"/>
                </a:cxn>
                <a:cxn ang="0">
                  <a:pos x="T8" y="T9"/>
                </a:cxn>
              </a:cxnLst>
              <a:rect l="0" t="0" r="r" b="b"/>
              <a:pathLst>
                <a:path w="83" h="37">
                  <a:moveTo>
                    <a:pt x="79" y="37"/>
                  </a:moveTo>
                  <a:lnTo>
                    <a:pt x="0" y="16"/>
                  </a:lnTo>
                  <a:lnTo>
                    <a:pt x="4" y="0"/>
                  </a:lnTo>
                  <a:lnTo>
                    <a:pt x="83" y="23"/>
                  </a:lnTo>
                  <a:lnTo>
                    <a:pt x="79"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i$ļïḋè">
              <a:extLst>
                <a:ext uri="{FF2B5EF4-FFF2-40B4-BE49-F238E27FC236}">
                  <a16:creationId xmlns:a16="http://schemas.microsoft.com/office/drawing/2014/main" id="{47781A93-0D7B-412F-BCC4-D6CCA3CD349A}"/>
                </a:ext>
              </a:extLst>
            </p:cNvPr>
            <p:cNvSpPr/>
            <p:nvPr/>
          </p:nvSpPr>
          <p:spPr bwMode="auto">
            <a:xfrm>
              <a:off x="6794102" y="3254254"/>
              <a:ext cx="523702" cy="269555"/>
            </a:xfrm>
            <a:custGeom>
              <a:avLst/>
              <a:gdLst>
                <a:gd name="T0" fmla="*/ 64 w 68"/>
                <a:gd name="T1" fmla="*/ 35 h 35"/>
                <a:gd name="T2" fmla="*/ 0 w 68"/>
                <a:gd name="T3" fmla="*/ 17 h 35"/>
                <a:gd name="T4" fmla="*/ 4 w 68"/>
                <a:gd name="T5" fmla="*/ 0 h 35"/>
                <a:gd name="T6" fmla="*/ 68 w 68"/>
                <a:gd name="T7" fmla="*/ 21 h 35"/>
                <a:gd name="T8" fmla="*/ 64 w 68"/>
                <a:gd name="T9" fmla="*/ 35 h 35"/>
              </a:gdLst>
              <a:ahLst/>
              <a:cxnLst>
                <a:cxn ang="0">
                  <a:pos x="T0" y="T1"/>
                </a:cxn>
                <a:cxn ang="0">
                  <a:pos x="T2" y="T3"/>
                </a:cxn>
                <a:cxn ang="0">
                  <a:pos x="T4" y="T5"/>
                </a:cxn>
                <a:cxn ang="0">
                  <a:pos x="T6" y="T7"/>
                </a:cxn>
                <a:cxn ang="0">
                  <a:pos x="T8" y="T9"/>
                </a:cxn>
              </a:cxnLst>
              <a:rect l="0" t="0" r="r" b="b"/>
              <a:pathLst>
                <a:path w="68" h="35">
                  <a:moveTo>
                    <a:pt x="64" y="35"/>
                  </a:moveTo>
                  <a:lnTo>
                    <a:pt x="0" y="17"/>
                  </a:lnTo>
                  <a:lnTo>
                    <a:pt x="4" y="0"/>
                  </a:lnTo>
                  <a:lnTo>
                    <a:pt x="68" y="21"/>
                  </a:lnTo>
                  <a:lnTo>
                    <a:pt x="64"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íŝlïďè">
              <a:extLst>
                <a:ext uri="{FF2B5EF4-FFF2-40B4-BE49-F238E27FC236}">
                  <a16:creationId xmlns:a16="http://schemas.microsoft.com/office/drawing/2014/main" id="{E88FD730-393A-4621-BA5B-13202FBA1958}"/>
                </a:ext>
              </a:extLst>
            </p:cNvPr>
            <p:cNvSpPr/>
            <p:nvPr/>
          </p:nvSpPr>
          <p:spPr bwMode="auto">
            <a:xfrm>
              <a:off x="6663174" y="3523809"/>
              <a:ext cx="639228" cy="277254"/>
            </a:xfrm>
            <a:custGeom>
              <a:avLst/>
              <a:gdLst>
                <a:gd name="T0" fmla="*/ 79 w 83"/>
                <a:gd name="T1" fmla="*/ 36 h 36"/>
                <a:gd name="T2" fmla="*/ 0 w 83"/>
                <a:gd name="T3" fmla="*/ 15 h 36"/>
                <a:gd name="T4" fmla="*/ 4 w 83"/>
                <a:gd name="T5" fmla="*/ 0 h 36"/>
                <a:gd name="T6" fmla="*/ 83 w 83"/>
                <a:gd name="T7" fmla="*/ 21 h 36"/>
                <a:gd name="T8" fmla="*/ 79 w 83"/>
                <a:gd name="T9" fmla="*/ 36 h 36"/>
              </a:gdLst>
              <a:ahLst/>
              <a:cxnLst>
                <a:cxn ang="0">
                  <a:pos x="T0" y="T1"/>
                </a:cxn>
                <a:cxn ang="0">
                  <a:pos x="T2" y="T3"/>
                </a:cxn>
                <a:cxn ang="0">
                  <a:pos x="T4" y="T5"/>
                </a:cxn>
                <a:cxn ang="0">
                  <a:pos x="T6" y="T7"/>
                </a:cxn>
                <a:cxn ang="0">
                  <a:pos x="T8" y="T9"/>
                </a:cxn>
              </a:cxnLst>
              <a:rect l="0" t="0" r="r" b="b"/>
              <a:pathLst>
                <a:path w="83" h="36">
                  <a:moveTo>
                    <a:pt x="79" y="36"/>
                  </a:moveTo>
                  <a:lnTo>
                    <a:pt x="0" y="15"/>
                  </a:lnTo>
                  <a:lnTo>
                    <a:pt x="4" y="0"/>
                  </a:lnTo>
                  <a:lnTo>
                    <a:pt x="83" y="21"/>
                  </a:lnTo>
                  <a:lnTo>
                    <a:pt x="79" y="36"/>
                  </a:lnTo>
                  <a:close/>
                </a:path>
              </a:pathLst>
            </a:custGeom>
            <a:solidFill>
              <a:srgbClr val="F7AD3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îšļíḋè">
              <a:extLst>
                <a:ext uri="{FF2B5EF4-FFF2-40B4-BE49-F238E27FC236}">
                  <a16:creationId xmlns:a16="http://schemas.microsoft.com/office/drawing/2014/main" id="{970C3F62-9BB5-40CD-BF75-290804B6C896}"/>
                </a:ext>
              </a:extLst>
            </p:cNvPr>
            <p:cNvSpPr/>
            <p:nvPr/>
          </p:nvSpPr>
          <p:spPr bwMode="auto">
            <a:xfrm>
              <a:off x="4375829" y="2645837"/>
              <a:ext cx="2241141" cy="2556900"/>
            </a:xfrm>
            <a:custGeom>
              <a:avLst/>
              <a:gdLst>
                <a:gd name="T0" fmla="*/ 140 w 140"/>
                <a:gd name="T1" fmla="*/ 149 h 160"/>
                <a:gd name="T2" fmla="*/ 128 w 140"/>
                <a:gd name="T3" fmla="*/ 160 h 160"/>
                <a:gd name="T4" fmla="*/ 12 w 140"/>
                <a:gd name="T5" fmla="*/ 160 h 160"/>
                <a:gd name="T6" fmla="*/ 0 w 140"/>
                <a:gd name="T7" fmla="*/ 149 h 160"/>
                <a:gd name="T8" fmla="*/ 0 w 140"/>
                <a:gd name="T9" fmla="*/ 11 h 160"/>
                <a:gd name="T10" fmla="*/ 12 w 140"/>
                <a:gd name="T11" fmla="*/ 0 h 160"/>
                <a:gd name="T12" fmla="*/ 128 w 140"/>
                <a:gd name="T13" fmla="*/ 0 h 160"/>
                <a:gd name="T14" fmla="*/ 140 w 140"/>
                <a:gd name="T15" fmla="*/ 11 h 160"/>
                <a:gd name="T16" fmla="*/ 140 w 140"/>
                <a:gd name="T17" fmla="*/ 149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160">
                  <a:moveTo>
                    <a:pt x="140" y="149"/>
                  </a:moveTo>
                  <a:cubicBezTo>
                    <a:pt x="140" y="155"/>
                    <a:pt x="134" y="160"/>
                    <a:pt x="128" y="160"/>
                  </a:cubicBezTo>
                  <a:cubicBezTo>
                    <a:pt x="12" y="160"/>
                    <a:pt x="12" y="160"/>
                    <a:pt x="12" y="160"/>
                  </a:cubicBezTo>
                  <a:cubicBezTo>
                    <a:pt x="5" y="160"/>
                    <a:pt x="0" y="155"/>
                    <a:pt x="0" y="149"/>
                  </a:cubicBezTo>
                  <a:cubicBezTo>
                    <a:pt x="0" y="11"/>
                    <a:pt x="0" y="11"/>
                    <a:pt x="0" y="11"/>
                  </a:cubicBezTo>
                  <a:cubicBezTo>
                    <a:pt x="0" y="5"/>
                    <a:pt x="5" y="0"/>
                    <a:pt x="12" y="0"/>
                  </a:cubicBezTo>
                  <a:cubicBezTo>
                    <a:pt x="128" y="0"/>
                    <a:pt x="128" y="0"/>
                    <a:pt x="128" y="0"/>
                  </a:cubicBezTo>
                  <a:cubicBezTo>
                    <a:pt x="134" y="0"/>
                    <a:pt x="140" y="5"/>
                    <a:pt x="140" y="11"/>
                  </a:cubicBezTo>
                  <a:lnTo>
                    <a:pt x="140" y="149"/>
                  </a:lnTo>
                  <a:close/>
                </a:path>
              </a:pathLst>
            </a:custGeom>
            <a:solidFill>
              <a:srgbClr val="D931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îṥḷíḋe">
              <a:extLst>
                <a:ext uri="{FF2B5EF4-FFF2-40B4-BE49-F238E27FC236}">
                  <a16:creationId xmlns:a16="http://schemas.microsoft.com/office/drawing/2014/main" id="{A27E4D43-7BA3-4D72-B694-59DDD897A996}"/>
                </a:ext>
              </a:extLst>
            </p:cNvPr>
            <p:cNvSpPr/>
            <p:nvPr/>
          </p:nvSpPr>
          <p:spPr bwMode="auto">
            <a:xfrm>
              <a:off x="4375829" y="2645837"/>
              <a:ext cx="1116721" cy="2556900"/>
            </a:xfrm>
            <a:custGeom>
              <a:avLst/>
              <a:gdLst>
                <a:gd name="T0" fmla="*/ 70 w 70"/>
                <a:gd name="T1" fmla="*/ 0 h 160"/>
                <a:gd name="T2" fmla="*/ 12 w 70"/>
                <a:gd name="T3" fmla="*/ 0 h 160"/>
                <a:gd name="T4" fmla="*/ 0 w 70"/>
                <a:gd name="T5" fmla="*/ 11 h 160"/>
                <a:gd name="T6" fmla="*/ 0 w 70"/>
                <a:gd name="T7" fmla="*/ 149 h 160"/>
                <a:gd name="T8" fmla="*/ 12 w 70"/>
                <a:gd name="T9" fmla="*/ 160 h 160"/>
                <a:gd name="T10" fmla="*/ 70 w 70"/>
                <a:gd name="T11" fmla="*/ 160 h 160"/>
                <a:gd name="T12" fmla="*/ 70 w 70"/>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70" h="160">
                  <a:moveTo>
                    <a:pt x="70" y="0"/>
                  </a:moveTo>
                  <a:cubicBezTo>
                    <a:pt x="12" y="0"/>
                    <a:pt x="12" y="0"/>
                    <a:pt x="12" y="0"/>
                  </a:cubicBezTo>
                  <a:cubicBezTo>
                    <a:pt x="5" y="0"/>
                    <a:pt x="0" y="5"/>
                    <a:pt x="0" y="11"/>
                  </a:cubicBezTo>
                  <a:cubicBezTo>
                    <a:pt x="0" y="149"/>
                    <a:pt x="0" y="149"/>
                    <a:pt x="0" y="149"/>
                  </a:cubicBezTo>
                  <a:cubicBezTo>
                    <a:pt x="0" y="155"/>
                    <a:pt x="5" y="160"/>
                    <a:pt x="12" y="160"/>
                  </a:cubicBezTo>
                  <a:cubicBezTo>
                    <a:pt x="70" y="160"/>
                    <a:pt x="70" y="160"/>
                    <a:pt x="70" y="160"/>
                  </a:cubicBezTo>
                  <a:lnTo>
                    <a:pt x="70" y="0"/>
                  </a:lnTo>
                  <a:close/>
                </a:path>
              </a:pathLst>
            </a:custGeom>
            <a:solidFill>
              <a:srgbClr val="C2260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iŝľíḋe">
              <a:extLst>
                <a:ext uri="{FF2B5EF4-FFF2-40B4-BE49-F238E27FC236}">
                  <a16:creationId xmlns:a16="http://schemas.microsoft.com/office/drawing/2014/main" id="{BAB0BF8B-363E-4844-B9D7-EC3E4692B1F6}"/>
                </a:ext>
              </a:extLst>
            </p:cNvPr>
            <p:cNvSpPr/>
            <p:nvPr/>
          </p:nvSpPr>
          <p:spPr bwMode="auto">
            <a:xfrm>
              <a:off x="4568364" y="2838373"/>
              <a:ext cx="1840663" cy="2225738"/>
            </a:xfrm>
            <a:custGeom>
              <a:avLst/>
              <a:gdLst>
                <a:gd name="T0" fmla="*/ 115 w 115"/>
                <a:gd name="T1" fmla="*/ 130 h 139"/>
                <a:gd name="T2" fmla="*/ 108 w 115"/>
                <a:gd name="T3" fmla="*/ 139 h 139"/>
                <a:gd name="T4" fmla="*/ 8 w 115"/>
                <a:gd name="T5" fmla="*/ 139 h 139"/>
                <a:gd name="T6" fmla="*/ 0 w 115"/>
                <a:gd name="T7" fmla="*/ 130 h 139"/>
                <a:gd name="T8" fmla="*/ 0 w 115"/>
                <a:gd name="T9" fmla="*/ 9 h 139"/>
                <a:gd name="T10" fmla="*/ 8 w 115"/>
                <a:gd name="T11" fmla="*/ 0 h 139"/>
                <a:gd name="T12" fmla="*/ 108 w 115"/>
                <a:gd name="T13" fmla="*/ 0 h 139"/>
                <a:gd name="T14" fmla="*/ 115 w 115"/>
                <a:gd name="T15" fmla="*/ 9 h 139"/>
                <a:gd name="T16" fmla="*/ 115 w 115"/>
                <a:gd name="T17" fmla="*/ 13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139">
                  <a:moveTo>
                    <a:pt x="115" y="130"/>
                  </a:moveTo>
                  <a:cubicBezTo>
                    <a:pt x="115" y="135"/>
                    <a:pt x="114" y="139"/>
                    <a:pt x="108" y="139"/>
                  </a:cubicBezTo>
                  <a:cubicBezTo>
                    <a:pt x="8" y="139"/>
                    <a:pt x="8" y="139"/>
                    <a:pt x="8" y="139"/>
                  </a:cubicBezTo>
                  <a:cubicBezTo>
                    <a:pt x="2" y="139"/>
                    <a:pt x="0" y="135"/>
                    <a:pt x="0" y="130"/>
                  </a:cubicBezTo>
                  <a:cubicBezTo>
                    <a:pt x="0" y="9"/>
                    <a:pt x="0" y="9"/>
                    <a:pt x="0" y="9"/>
                  </a:cubicBezTo>
                  <a:cubicBezTo>
                    <a:pt x="0" y="4"/>
                    <a:pt x="2" y="0"/>
                    <a:pt x="8" y="0"/>
                  </a:cubicBezTo>
                  <a:cubicBezTo>
                    <a:pt x="108" y="0"/>
                    <a:pt x="108" y="0"/>
                    <a:pt x="108" y="0"/>
                  </a:cubicBezTo>
                  <a:cubicBezTo>
                    <a:pt x="114" y="0"/>
                    <a:pt x="115" y="4"/>
                    <a:pt x="115" y="9"/>
                  </a:cubicBezTo>
                  <a:lnTo>
                    <a:pt x="115" y="1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ïş1îďê">
              <a:extLst>
                <a:ext uri="{FF2B5EF4-FFF2-40B4-BE49-F238E27FC236}">
                  <a16:creationId xmlns:a16="http://schemas.microsoft.com/office/drawing/2014/main" id="{72B64850-BF11-41F6-A4AB-A610427CB0C7}"/>
                </a:ext>
              </a:extLst>
            </p:cNvPr>
            <p:cNvSpPr/>
            <p:nvPr/>
          </p:nvSpPr>
          <p:spPr bwMode="auto">
            <a:xfrm>
              <a:off x="4691588" y="3269657"/>
              <a:ext cx="1109017" cy="308060"/>
            </a:xfrm>
            <a:prstGeom prst="rect">
              <a:avLst/>
            </a:prstGeom>
            <a:solidFill>
              <a:srgbClr val="A4D8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 name="íSḷiḍe">
              <a:extLst>
                <a:ext uri="{FF2B5EF4-FFF2-40B4-BE49-F238E27FC236}">
                  <a16:creationId xmlns:a16="http://schemas.microsoft.com/office/drawing/2014/main" id="{C358A0F8-657B-4CCB-ACA7-46356E744D26}"/>
                </a:ext>
              </a:extLst>
            </p:cNvPr>
            <p:cNvSpPr/>
            <p:nvPr/>
          </p:nvSpPr>
          <p:spPr bwMode="auto">
            <a:xfrm>
              <a:off x="5954635" y="3269657"/>
              <a:ext cx="338866" cy="308060"/>
            </a:xfrm>
            <a:prstGeom prst="rect">
              <a:avLst/>
            </a:prstGeom>
            <a:solidFill>
              <a:srgbClr val="A4D8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 name="ïSḷïḓe">
              <a:extLst>
                <a:ext uri="{FF2B5EF4-FFF2-40B4-BE49-F238E27FC236}">
                  <a16:creationId xmlns:a16="http://schemas.microsoft.com/office/drawing/2014/main" id="{4B54A0A4-39BB-492E-8FBC-9DC6A097B4D8}"/>
                </a:ext>
              </a:extLst>
            </p:cNvPr>
            <p:cNvSpPr/>
            <p:nvPr/>
          </p:nvSpPr>
          <p:spPr bwMode="auto">
            <a:xfrm>
              <a:off x="4691588" y="3685538"/>
              <a:ext cx="1109017" cy="308060"/>
            </a:xfrm>
            <a:prstGeom prst="rect">
              <a:avLst/>
            </a:prstGeom>
            <a:solidFill>
              <a:srgbClr val="A4D8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 name="iṩ1îḓé">
              <a:extLst>
                <a:ext uri="{FF2B5EF4-FFF2-40B4-BE49-F238E27FC236}">
                  <a16:creationId xmlns:a16="http://schemas.microsoft.com/office/drawing/2014/main" id="{DE45FB36-64BE-4B37-AB83-F892979F1D72}"/>
                </a:ext>
              </a:extLst>
            </p:cNvPr>
            <p:cNvSpPr/>
            <p:nvPr/>
          </p:nvSpPr>
          <p:spPr bwMode="auto">
            <a:xfrm>
              <a:off x="5954635" y="3685538"/>
              <a:ext cx="338866" cy="308060"/>
            </a:xfrm>
            <a:prstGeom prst="rect">
              <a:avLst/>
            </a:prstGeom>
            <a:solidFill>
              <a:srgbClr val="A4D8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 name="išḻîďé">
              <a:extLst>
                <a:ext uri="{FF2B5EF4-FFF2-40B4-BE49-F238E27FC236}">
                  <a16:creationId xmlns:a16="http://schemas.microsoft.com/office/drawing/2014/main" id="{CE2031CA-E4B8-4804-86AE-925F056420D5}"/>
                </a:ext>
              </a:extLst>
            </p:cNvPr>
            <p:cNvSpPr/>
            <p:nvPr/>
          </p:nvSpPr>
          <p:spPr bwMode="auto">
            <a:xfrm>
              <a:off x="4691588" y="4101420"/>
              <a:ext cx="1109017" cy="308060"/>
            </a:xfrm>
            <a:prstGeom prst="rect">
              <a:avLst/>
            </a:prstGeom>
            <a:solidFill>
              <a:srgbClr val="A4D8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 name="iṧľidê">
              <a:extLst>
                <a:ext uri="{FF2B5EF4-FFF2-40B4-BE49-F238E27FC236}">
                  <a16:creationId xmlns:a16="http://schemas.microsoft.com/office/drawing/2014/main" id="{C368658C-9CD9-419C-A2EE-13F93E3968C7}"/>
                </a:ext>
              </a:extLst>
            </p:cNvPr>
            <p:cNvSpPr/>
            <p:nvPr/>
          </p:nvSpPr>
          <p:spPr bwMode="auto">
            <a:xfrm>
              <a:off x="5954635" y="4101420"/>
              <a:ext cx="338866" cy="323463"/>
            </a:xfrm>
            <a:prstGeom prst="rect">
              <a:avLst/>
            </a:prstGeom>
            <a:solidFill>
              <a:srgbClr val="A4D8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 name="işḻïde">
              <a:extLst>
                <a:ext uri="{FF2B5EF4-FFF2-40B4-BE49-F238E27FC236}">
                  <a16:creationId xmlns:a16="http://schemas.microsoft.com/office/drawing/2014/main" id="{9B222BFB-AD81-4F8F-8577-5F58117E9553}"/>
                </a:ext>
              </a:extLst>
            </p:cNvPr>
            <p:cNvSpPr/>
            <p:nvPr/>
          </p:nvSpPr>
          <p:spPr bwMode="auto">
            <a:xfrm>
              <a:off x="4691588" y="4517301"/>
              <a:ext cx="1109017" cy="323463"/>
            </a:xfrm>
            <a:prstGeom prst="rect">
              <a:avLst/>
            </a:prstGeom>
            <a:solidFill>
              <a:srgbClr val="A4D8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 name="îṩlîḋè">
              <a:extLst>
                <a:ext uri="{FF2B5EF4-FFF2-40B4-BE49-F238E27FC236}">
                  <a16:creationId xmlns:a16="http://schemas.microsoft.com/office/drawing/2014/main" id="{D1484AD3-E7AE-4CBF-B2FA-E297E775530F}"/>
                </a:ext>
              </a:extLst>
            </p:cNvPr>
            <p:cNvSpPr/>
            <p:nvPr/>
          </p:nvSpPr>
          <p:spPr bwMode="auto">
            <a:xfrm>
              <a:off x="5954635" y="4517301"/>
              <a:ext cx="338866" cy="323463"/>
            </a:xfrm>
            <a:prstGeom prst="rect">
              <a:avLst/>
            </a:prstGeom>
            <a:solidFill>
              <a:srgbClr val="A4D8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9" name="iśḻíḍé">
              <a:extLst>
                <a:ext uri="{FF2B5EF4-FFF2-40B4-BE49-F238E27FC236}">
                  <a16:creationId xmlns:a16="http://schemas.microsoft.com/office/drawing/2014/main" id="{2C7D1FD0-20BA-42EA-A30F-6D9B0E8514EB}"/>
                </a:ext>
              </a:extLst>
            </p:cNvPr>
            <p:cNvSpPr/>
            <p:nvPr/>
          </p:nvSpPr>
          <p:spPr bwMode="auto">
            <a:xfrm>
              <a:off x="4945741" y="2453297"/>
              <a:ext cx="1093614" cy="500600"/>
            </a:xfrm>
            <a:custGeom>
              <a:avLst/>
              <a:gdLst>
                <a:gd name="T0" fmla="*/ 58 w 68"/>
                <a:gd name="T1" fmla="*/ 12 h 31"/>
                <a:gd name="T2" fmla="*/ 49 w 68"/>
                <a:gd name="T3" fmla="*/ 12 h 31"/>
                <a:gd name="T4" fmla="*/ 49 w 68"/>
                <a:gd name="T5" fmla="*/ 10 h 31"/>
                <a:gd name="T6" fmla="*/ 40 w 68"/>
                <a:gd name="T7" fmla="*/ 0 h 31"/>
                <a:gd name="T8" fmla="*/ 28 w 68"/>
                <a:gd name="T9" fmla="*/ 0 h 31"/>
                <a:gd name="T10" fmla="*/ 18 w 68"/>
                <a:gd name="T11" fmla="*/ 10 h 31"/>
                <a:gd name="T12" fmla="*/ 19 w 68"/>
                <a:gd name="T13" fmla="*/ 12 h 31"/>
                <a:gd name="T14" fmla="*/ 9 w 68"/>
                <a:gd name="T15" fmla="*/ 12 h 31"/>
                <a:gd name="T16" fmla="*/ 0 w 68"/>
                <a:gd name="T17" fmla="*/ 21 h 31"/>
                <a:gd name="T18" fmla="*/ 9 w 68"/>
                <a:gd name="T19" fmla="*/ 31 h 31"/>
                <a:gd name="T20" fmla="*/ 58 w 68"/>
                <a:gd name="T21" fmla="*/ 31 h 31"/>
                <a:gd name="T22" fmla="*/ 68 w 68"/>
                <a:gd name="T23" fmla="*/ 21 h 31"/>
                <a:gd name="T24" fmla="*/ 58 w 68"/>
                <a:gd name="T25" fmla="*/ 12 h 31"/>
                <a:gd name="T26" fmla="*/ 26 w 68"/>
                <a:gd name="T27" fmla="*/ 10 h 31"/>
                <a:gd name="T28" fmla="*/ 31 w 68"/>
                <a:gd name="T29" fmla="*/ 5 h 31"/>
                <a:gd name="T30" fmla="*/ 37 w 68"/>
                <a:gd name="T31" fmla="*/ 5 h 31"/>
                <a:gd name="T32" fmla="*/ 42 w 68"/>
                <a:gd name="T33" fmla="*/ 10 h 31"/>
                <a:gd name="T34" fmla="*/ 41 w 68"/>
                <a:gd name="T35" fmla="*/ 12 h 31"/>
                <a:gd name="T36" fmla="*/ 26 w 68"/>
                <a:gd name="T37" fmla="*/ 12 h 31"/>
                <a:gd name="T38" fmla="*/ 26 w 68"/>
                <a:gd name="T39" fmla="*/ 1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31">
                  <a:moveTo>
                    <a:pt x="58" y="12"/>
                  </a:moveTo>
                  <a:cubicBezTo>
                    <a:pt x="49" y="12"/>
                    <a:pt x="49" y="12"/>
                    <a:pt x="49" y="12"/>
                  </a:cubicBezTo>
                  <a:cubicBezTo>
                    <a:pt x="49" y="11"/>
                    <a:pt x="49" y="10"/>
                    <a:pt x="49" y="10"/>
                  </a:cubicBezTo>
                  <a:cubicBezTo>
                    <a:pt x="49" y="4"/>
                    <a:pt x="45" y="0"/>
                    <a:pt x="40" y="0"/>
                  </a:cubicBezTo>
                  <a:cubicBezTo>
                    <a:pt x="28" y="0"/>
                    <a:pt x="28" y="0"/>
                    <a:pt x="28" y="0"/>
                  </a:cubicBezTo>
                  <a:cubicBezTo>
                    <a:pt x="23" y="0"/>
                    <a:pt x="18" y="4"/>
                    <a:pt x="18" y="10"/>
                  </a:cubicBezTo>
                  <a:cubicBezTo>
                    <a:pt x="18" y="10"/>
                    <a:pt x="19" y="11"/>
                    <a:pt x="19" y="12"/>
                  </a:cubicBezTo>
                  <a:cubicBezTo>
                    <a:pt x="9" y="12"/>
                    <a:pt x="9" y="12"/>
                    <a:pt x="9" y="12"/>
                  </a:cubicBezTo>
                  <a:cubicBezTo>
                    <a:pt x="4" y="12"/>
                    <a:pt x="0" y="16"/>
                    <a:pt x="0" y="21"/>
                  </a:cubicBezTo>
                  <a:cubicBezTo>
                    <a:pt x="0" y="27"/>
                    <a:pt x="4" y="31"/>
                    <a:pt x="9" y="31"/>
                  </a:cubicBezTo>
                  <a:cubicBezTo>
                    <a:pt x="58" y="31"/>
                    <a:pt x="58" y="31"/>
                    <a:pt x="58" y="31"/>
                  </a:cubicBezTo>
                  <a:cubicBezTo>
                    <a:pt x="64" y="31"/>
                    <a:pt x="68" y="27"/>
                    <a:pt x="68" y="21"/>
                  </a:cubicBezTo>
                  <a:cubicBezTo>
                    <a:pt x="68" y="16"/>
                    <a:pt x="64" y="12"/>
                    <a:pt x="58" y="12"/>
                  </a:cubicBezTo>
                  <a:close/>
                  <a:moveTo>
                    <a:pt x="26" y="10"/>
                  </a:moveTo>
                  <a:cubicBezTo>
                    <a:pt x="26" y="7"/>
                    <a:pt x="28" y="5"/>
                    <a:pt x="31" y="5"/>
                  </a:cubicBezTo>
                  <a:cubicBezTo>
                    <a:pt x="37" y="5"/>
                    <a:pt x="37" y="5"/>
                    <a:pt x="37" y="5"/>
                  </a:cubicBezTo>
                  <a:cubicBezTo>
                    <a:pt x="40" y="5"/>
                    <a:pt x="42" y="7"/>
                    <a:pt x="42" y="10"/>
                  </a:cubicBezTo>
                  <a:cubicBezTo>
                    <a:pt x="42" y="10"/>
                    <a:pt x="42" y="11"/>
                    <a:pt x="41" y="12"/>
                  </a:cubicBezTo>
                  <a:cubicBezTo>
                    <a:pt x="26" y="12"/>
                    <a:pt x="26" y="12"/>
                    <a:pt x="26" y="12"/>
                  </a:cubicBezTo>
                  <a:cubicBezTo>
                    <a:pt x="26" y="11"/>
                    <a:pt x="26" y="10"/>
                    <a:pt x="26" y="10"/>
                  </a:cubicBezTo>
                  <a:close/>
                </a:path>
              </a:pathLst>
            </a:custGeom>
            <a:solidFill>
              <a:srgbClr val="F7AD3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i$lîḑe">
              <a:extLst>
                <a:ext uri="{FF2B5EF4-FFF2-40B4-BE49-F238E27FC236}">
                  <a16:creationId xmlns:a16="http://schemas.microsoft.com/office/drawing/2014/main" id="{DA7ECEB9-F3E5-4F37-901C-395F2C59522E}"/>
                </a:ext>
              </a:extLst>
            </p:cNvPr>
            <p:cNvSpPr/>
            <p:nvPr/>
          </p:nvSpPr>
          <p:spPr bwMode="auto">
            <a:xfrm>
              <a:off x="4568364" y="2838373"/>
              <a:ext cx="924181" cy="2225738"/>
            </a:xfrm>
            <a:custGeom>
              <a:avLst/>
              <a:gdLst>
                <a:gd name="T0" fmla="*/ 58 w 58"/>
                <a:gd name="T1" fmla="*/ 0 h 139"/>
                <a:gd name="T2" fmla="*/ 8 w 58"/>
                <a:gd name="T3" fmla="*/ 0 h 139"/>
                <a:gd name="T4" fmla="*/ 0 w 58"/>
                <a:gd name="T5" fmla="*/ 9 h 139"/>
                <a:gd name="T6" fmla="*/ 0 w 58"/>
                <a:gd name="T7" fmla="*/ 130 h 139"/>
                <a:gd name="T8" fmla="*/ 8 w 58"/>
                <a:gd name="T9" fmla="*/ 139 h 139"/>
                <a:gd name="T10" fmla="*/ 58 w 58"/>
                <a:gd name="T11" fmla="*/ 139 h 139"/>
                <a:gd name="T12" fmla="*/ 58 w 58"/>
                <a:gd name="T13" fmla="*/ 0 h 139"/>
              </a:gdLst>
              <a:ahLst/>
              <a:cxnLst>
                <a:cxn ang="0">
                  <a:pos x="T0" y="T1"/>
                </a:cxn>
                <a:cxn ang="0">
                  <a:pos x="T2" y="T3"/>
                </a:cxn>
                <a:cxn ang="0">
                  <a:pos x="T4" y="T5"/>
                </a:cxn>
                <a:cxn ang="0">
                  <a:pos x="T6" y="T7"/>
                </a:cxn>
                <a:cxn ang="0">
                  <a:pos x="T8" y="T9"/>
                </a:cxn>
                <a:cxn ang="0">
                  <a:pos x="T10" y="T11"/>
                </a:cxn>
                <a:cxn ang="0">
                  <a:pos x="T12" y="T13"/>
                </a:cxn>
              </a:cxnLst>
              <a:rect l="0" t="0" r="r" b="b"/>
              <a:pathLst>
                <a:path w="58" h="139">
                  <a:moveTo>
                    <a:pt x="58" y="0"/>
                  </a:moveTo>
                  <a:cubicBezTo>
                    <a:pt x="8" y="0"/>
                    <a:pt x="8" y="0"/>
                    <a:pt x="8" y="0"/>
                  </a:cubicBezTo>
                  <a:cubicBezTo>
                    <a:pt x="2" y="0"/>
                    <a:pt x="0" y="4"/>
                    <a:pt x="0" y="9"/>
                  </a:cubicBezTo>
                  <a:cubicBezTo>
                    <a:pt x="0" y="130"/>
                    <a:pt x="0" y="130"/>
                    <a:pt x="0" y="130"/>
                  </a:cubicBezTo>
                  <a:cubicBezTo>
                    <a:pt x="0" y="135"/>
                    <a:pt x="2" y="139"/>
                    <a:pt x="8" y="139"/>
                  </a:cubicBezTo>
                  <a:cubicBezTo>
                    <a:pt x="58" y="139"/>
                    <a:pt x="58" y="139"/>
                    <a:pt x="58" y="139"/>
                  </a:cubicBezTo>
                  <a:lnTo>
                    <a:pt x="58" y="0"/>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ïṣ1idé">
              <a:extLst>
                <a:ext uri="{FF2B5EF4-FFF2-40B4-BE49-F238E27FC236}">
                  <a16:creationId xmlns:a16="http://schemas.microsoft.com/office/drawing/2014/main" id="{6825CAFF-28C2-4DA3-86A5-6FE05262B2CE}"/>
                </a:ext>
              </a:extLst>
            </p:cNvPr>
            <p:cNvSpPr/>
            <p:nvPr/>
          </p:nvSpPr>
          <p:spPr bwMode="auto">
            <a:xfrm>
              <a:off x="4945741" y="2453297"/>
              <a:ext cx="546809" cy="500600"/>
            </a:xfrm>
            <a:custGeom>
              <a:avLst/>
              <a:gdLst>
                <a:gd name="T0" fmla="*/ 34 w 34"/>
                <a:gd name="T1" fmla="*/ 12 h 31"/>
                <a:gd name="T2" fmla="*/ 26 w 34"/>
                <a:gd name="T3" fmla="*/ 12 h 31"/>
                <a:gd name="T4" fmla="*/ 26 w 34"/>
                <a:gd name="T5" fmla="*/ 10 h 31"/>
                <a:gd name="T6" fmla="*/ 31 w 34"/>
                <a:gd name="T7" fmla="*/ 5 h 31"/>
                <a:gd name="T8" fmla="*/ 34 w 34"/>
                <a:gd name="T9" fmla="*/ 5 h 31"/>
                <a:gd name="T10" fmla="*/ 34 w 34"/>
                <a:gd name="T11" fmla="*/ 0 h 31"/>
                <a:gd name="T12" fmla="*/ 28 w 34"/>
                <a:gd name="T13" fmla="*/ 0 h 31"/>
                <a:gd name="T14" fmla="*/ 18 w 34"/>
                <a:gd name="T15" fmla="*/ 10 h 31"/>
                <a:gd name="T16" fmla="*/ 19 w 34"/>
                <a:gd name="T17" fmla="*/ 12 h 31"/>
                <a:gd name="T18" fmla="*/ 9 w 34"/>
                <a:gd name="T19" fmla="*/ 12 h 31"/>
                <a:gd name="T20" fmla="*/ 0 w 34"/>
                <a:gd name="T21" fmla="*/ 21 h 31"/>
                <a:gd name="T22" fmla="*/ 9 w 34"/>
                <a:gd name="T23" fmla="*/ 31 h 31"/>
                <a:gd name="T24" fmla="*/ 34 w 34"/>
                <a:gd name="T25" fmla="*/ 31 h 31"/>
                <a:gd name="T26" fmla="*/ 34 w 34"/>
                <a:gd name="T27"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31">
                  <a:moveTo>
                    <a:pt x="34" y="12"/>
                  </a:moveTo>
                  <a:cubicBezTo>
                    <a:pt x="26" y="12"/>
                    <a:pt x="26" y="12"/>
                    <a:pt x="26" y="12"/>
                  </a:cubicBezTo>
                  <a:cubicBezTo>
                    <a:pt x="26" y="11"/>
                    <a:pt x="26" y="10"/>
                    <a:pt x="26" y="10"/>
                  </a:cubicBezTo>
                  <a:cubicBezTo>
                    <a:pt x="26" y="7"/>
                    <a:pt x="28" y="5"/>
                    <a:pt x="31" y="5"/>
                  </a:cubicBezTo>
                  <a:cubicBezTo>
                    <a:pt x="34" y="5"/>
                    <a:pt x="34" y="5"/>
                    <a:pt x="34" y="5"/>
                  </a:cubicBezTo>
                  <a:cubicBezTo>
                    <a:pt x="34" y="0"/>
                    <a:pt x="34" y="0"/>
                    <a:pt x="34" y="0"/>
                  </a:cubicBezTo>
                  <a:cubicBezTo>
                    <a:pt x="28" y="0"/>
                    <a:pt x="28" y="0"/>
                    <a:pt x="28" y="0"/>
                  </a:cubicBezTo>
                  <a:cubicBezTo>
                    <a:pt x="23" y="0"/>
                    <a:pt x="18" y="4"/>
                    <a:pt x="18" y="10"/>
                  </a:cubicBezTo>
                  <a:cubicBezTo>
                    <a:pt x="18" y="10"/>
                    <a:pt x="19" y="11"/>
                    <a:pt x="19" y="12"/>
                  </a:cubicBezTo>
                  <a:cubicBezTo>
                    <a:pt x="9" y="12"/>
                    <a:pt x="9" y="12"/>
                    <a:pt x="9" y="12"/>
                  </a:cubicBezTo>
                  <a:cubicBezTo>
                    <a:pt x="4" y="12"/>
                    <a:pt x="0" y="16"/>
                    <a:pt x="0" y="21"/>
                  </a:cubicBezTo>
                  <a:cubicBezTo>
                    <a:pt x="0" y="27"/>
                    <a:pt x="4" y="31"/>
                    <a:pt x="9" y="31"/>
                  </a:cubicBezTo>
                  <a:cubicBezTo>
                    <a:pt x="34" y="31"/>
                    <a:pt x="34" y="31"/>
                    <a:pt x="34" y="31"/>
                  </a:cubicBezTo>
                  <a:lnTo>
                    <a:pt x="34" y="12"/>
                  </a:lnTo>
                  <a:close/>
                </a:path>
              </a:pathLst>
            </a:custGeom>
            <a:solidFill>
              <a:srgbClr val="F7890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îş1ïḑê">
              <a:extLst>
                <a:ext uri="{FF2B5EF4-FFF2-40B4-BE49-F238E27FC236}">
                  <a16:creationId xmlns:a16="http://schemas.microsoft.com/office/drawing/2014/main" id="{9CB57A65-BE7B-4E63-8A17-EA8DF16DE577}"/>
                </a:ext>
              </a:extLst>
            </p:cNvPr>
            <p:cNvSpPr/>
            <p:nvPr/>
          </p:nvSpPr>
          <p:spPr bwMode="auto">
            <a:xfrm>
              <a:off x="4691588" y="3269657"/>
              <a:ext cx="800957" cy="308060"/>
            </a:xfrm>
            <a:prstGeom prst="rect">
              <a:avLst/>
            </a:prstGeom>
            <a:solidFill>
              <a:srgbClr val="8EC3D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3" name="iślïḋe">
              <a:extLst>
                <a:ext uri="{FF2B5EF4-FFF2-40B4-BE49-F238E27FC236}">
                  <a16:creationId xmlns:a16="http://schemas.microsoft.com/office/drawing/2014/main" id="{DF2E9CAF-2DB8-40E5-8669-D465EDBF4578}"/>
                </a:ext>
              </a:extLst>
            </p:cNvPr>
            <p:cNvSpPr/>
            <p:nvPr/>
          </p:nvSpPr>
          <p:spPr bwMode="auto">
            <a:xfrm>
              <a:off x="4691588" y="3685538"/>
              <a:ext cx="800957" cy="308060"/>
            </a:xfrm>
            <a:prstGeom prst="rect">
              <a:avLst/>
            </a:prstGeom>
            <a:solidFill>
              <a:srgbClr val="8EC3D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4" name="íṡļîḍé">
              <a:extLst>
                <a:ext uri="{FF2B5EF4-FFF2-40B4-BE49-F238E27FC236}">
                  <a16:creationId xmlns:a16="http://schemas.microsoft.com/office/drawing/2014/main" id="{CA3B2701-2E76-4891-A83E-5073AC40488B}"/>
                </a:ext>
              </a:extLst>
            </p:cNvPr>
            <p:cNvSpPr/>
            <p:nvPr/>
          </p:nvSpPr>
          <p:spPr bwMode="auto">
            <a:xfrm>
              <a:off x="4691588" y="4101420"/>
              <a:ext cx="800957" cy="308060"/>
            </a:xfrm>
            <a:prstGeom prst="rect">
              <a:avLst/>
            </a:prstGeom>
            <a:solidFill>
              <a:srgbClr val="8EC3D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5" name="îṧľîďê">
              <a:extLst>
                <a:ext uri="{FF2B5EF4-FFF2-40B4-BE49-F238E27FC236}">
                  <a16:creationId xmlns:a16="http://schemas.microsoft.com/office/drawing/2014/main" id="{A3899CEF-BA6C-4C06-9B5C-B98EA0015CB9}"/>
                </a:ext>
              </a:extLst>
            </p:cNvPr>
            <p:cNvSpPr/>
            <p:nvPr/>
          </p:nvSpPr>
          <p:spPr bwMode="auto">
            <a:xfrm>
              <a:off x="4691588" y="4517301"/>
              <a:ext cx="800957" cy="323463"/>
            </a:xfrm>
            <a:prstGeom prst="rect">
              <a:avLst/>
            </a:prstGeom>
            <a:solidFill>
              <a:srgbClr val="8EC3D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6" name="îṥľïďè">
              <a:extLst>
                <a:ext uri="{FF2B5EF4-FFF2-40B4-BE49-F238E27FC236}">
                  <a16:creationId xmlns:a16="http://schemas.microsoft.com/office/drawing/2014/main" id="{4E054544-B0B7-4D85-8DD9-EDD6BBC9BEA9}"/>
                </a:ext>
              </a:extLst>
            </p:cNvPr>
            <p:cNvSpPr/>
            <p:nvPr/>
          </p:nvSpPr>
          <p:spPr bwMode="auto">
            <a:xfrm>
              <a:off x="6100967" y="3300463"/>
              <a:ext cx="46209" cy="238749"/>
            </a:xfrm>
            <a:prstGeom prst="rect">
              <a:avLst/>
            </a:prstGeom>
            <a:solidFill>
              <a:srgbClr val="23598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7" name="iṡľîdè">
              <a:extLst>
                <a:ext uri="{FF2B5EF4-FFF2-40B4-BE49-F238E27FC236}">
                  <a16:creationId xmlns:a16="http://schemas.microsoft.com/office/drawing/2014/main" id="{8CAEB6FB-6ACD-43DE-8AB3-626A39A88138}"/>
                </a:ext>
              </a:extLst>
            </p:cNvPr>
            <p:cNvSpPr/>
            <p:nvPr/>
          </p:nvSpPr>
          <p:spPr bwMode="auto">
            <a:xfrm>
              <a:off x="6008548" y="3400585"/>
              <a:ext cx="238749" cy="46209"/>
            </a:xfrm>
            <a:prstGeom prst="rect">
              <a:avLst/>
            </a:prstGeom>
            <a:solidFill>
              <a:srgbClr val="23598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8" name="iśḷiḋe">
              <a:extLst>
                <a:ext uri="{FF2B5EF4-FFF2-40B4-BE49-F238E27FC236}">
                  <a16:creationId xmlns:a16="http://schemas.microsoft.com/office/drawing/2014/main" id="{6CDEB9DA-0489-4E78-9A39-693AF8520972}"/>
                </a:ext>
              </a:extLst>
            </p:cNvPr>
            <p:cNvSpPr/>
            <p:nvPr/>
          </p:nvSpPr>
          <p:spPr bwMode="auto">
            <a:xfrm>
              <a:off x="6100967" y="3716344"/>
              <a:ext cx="46209" cy="238749"/>
            </a:xfrm>
            <a:prstGeom prst="rect">
              <a:avLst/>
            </a:prstGeom>
            <a:solidFill>
              <a:srgbClr val="23598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9" name="íś1iḋe">
              <a:extLst>
                <a:ext uri="{FF2B5EF4-FFF2-40B4-BE49-F238E27FC236}">
                  <a16:creationId xmlns:a16="http://schemas.microsoft.com/office/drawing/2014/main" id="{BAAC6E7C-9FD5-41ED-9AF5-DA2C4158ECAA}"/>
                </a:ext>
              </a:extLst>
            </p:cNvPr>
            <p:cNvSpPr/>
            <p:nvPr/>
          </p:nvSpPr>
          <p:spPr bwMode="auto">
            <a:xfrm>
              <a:off x="6008548" y="3816467"/>
              <a:ext cx="238749" cy="46209"/>
            </a:xfrm>
            <a:prstGeom prst="rect">
              <a:avLst/>
            </a:prstGeom>
            <a:solidFill>
              <a:srgbClr val="23598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0" name="íślîḍè">
              <a:extLst>
                <a:ext uri="{FF2B5EF4-FFF2-40B4-BE49-F238E27FC236}">
                  <a16:creationId xmlns:a16="http://schemas.microsoft.com/office/drawing/2014/main" id="{6E3945C6-9855-4F20-8743-5B0A92AE3886}"/>
                </a:ext>
              </a:extLst>
            </p:cNvPr>
            <p:cNvSpPr/>
            <p:nvPr/>
          </p:nvSpPr>
          <p:spPr bwMode="auto">
            <a:xfrm>
              <a:off x="6008548" y="4232348"/>
              <a:ext cx="238749" cy="61612"/>
            </a:xfrm>
            <a:prstGeom prst="rect">
              <a:avLst/>
            </a:prstGeom>
            <a:solidFill>
              <a:srgbClr val="D9311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1" name="iš1iḍe">
              <a:extLst>
                <a:ext uri="{FF2B5EF4-FFF2-40B4-BE49-F238E27FC236}">
                  <a16:creationId xmlns:a16="http://schemas.microsoft.com/office/drawing/2014/main" id="{A5F6C1A1-A201-4EBC-9287-13F1DFCD6A73}"/>
                </a:ext>
              </a:extLst>
            </p:cNvPr>
            <p:cNvSpPr/>
            <p:nvPr/>
          </p:nvSpPr>
          <p:spPr bwMode="auto">
            <a:xfrm>
              <a:off x="6100967" y="4563510"/>
              <a:ext cx="46209" cy="223346"/>
            </a:xfrm>
            <a:prstGeom prst="rect">
              <a:avLst/>
            </a:prstGeom>
            <a:solidFill>
              <a:srgbClr val="23598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2" name="íSľïďê">
              <a:extLst>
                <a:ext uri="{FF2B5EF4-FFF2-40B4-BE49-F238E27FC236}">
                  <a16:creationId xmlns:a16="http://schemas.microsoft.com/office/drawing/2014/main" id="{81CEA196-0561-445F-A8A6-2665E9EC2AB9}"/>
                </a:ext>
              </a:extLst>
            </p:cNvPr>
            <p:cNvSpPr/>
            <p:nvPr/>
          </p:nvSpPr>
          <p:spPr bwMode="auto">
            <a:xfrm>
              <a:off x="6008548" y="4648229"/>
              <a:ext cx="238749" cy="61612"/>
            </a:xfrm>
            <a:prstGeom prst="rect">
              <a:avLst/>
            </a:prstGeom>
            <a:solidFill>
              <a:srgbClr val="23598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3" name="ïṧľiḍe">
              <a:extLst>
                <a:ext uri="{FF2B5EF4-FFF2-40B4-BE49-F238E27FC236}">
                  <a16:creationId xmlns:a16="http://schemas.microsoft.com/office/drawing/2014/main" id="{C6C220BE-C1BC-4C40-B3A8-D1DF9A97709C}"/>
                </a:ext>
              </a:extLst>
            </p:cNvPr>
            <p:cNvSpPr/>
            <p:nvPr/>
          </p:nvSpPr>
          <p:spPr bwMode="auto">
            <a:xfrm>
              <a:off x="5315413" y="4948586"/>
              <a:ext cx="2033198" cy="446687"/>
            </a:xfrm>
            <a:custGeom>
              <a:avLst/>
              <a:gdLst>
                <a:gd name="T0" fmla="*/ 61 w 127"/>
                <a:gd name="T1" fmla="*/ 27 h 28"/>
                <a:gd name="T2" fmla="*/ 0 w 127"/>
                <a:gd name="T3" fmla="*/ 13 h 28"/>
                <a:gd name="T4" fmla="*/ 62 w 127"/>
                <a:gd name="T5" fmla="*/ 1 h 28"/>
                <a:gd name="T6" fmla="*/ 127 w 127"/>
                <a:gd name="T7" fmla="*/ 15 h 28"/>
                <a:gd name="T8" fmla="*/ 61 w 127"/>
                <a:gd name="T9" fmla="*/ 27 h 28"/>
              </a:gdLst>
              <a:ahLst/>
              <a:cxnLst>
                <a:cxn ang="0">
                  <a:pos x="T0" y="T1"/>
                </a:cxn>
                <a:cxn ang="0">
                  <a:pos x="T2" y="T3"/>
                </a:cxn>
                <a:cxn ang="0">
                  <a:pos x="T4" y="T5"/>
                </a:cxn>
                <a:cxn ang="0">
                  <a:pos x="T6" y="T7"/>
                </a:cxn>
                <a:cxn ang="0">
                  <a:pos x="T8" y="T9"/>
                </a:cxn>
              </a:cxnLst>
              <a:rect l="0" t="0" r="r" b="b"/>
              <a:pathLst>
                <a:path w="127" h="28">
                  <a:moveTo>
                    <a:pt x="61" y="27"/>
                  </a:moveTo>
                  <a:cubicBezTo>
                    <a:pt x="31" y="27"/>
                    <a:pt x="0" y="21"/>
                    <a:pt x="0" y="13"/>
                  </a:cubicBezTo>
                  <a:cubicBezTo>
                    <a:pt x="0" y="6"/>
                    <a:pt x="31" y="0"/>
                    <a:pt x="62" y="1"/>
                  </a:cubicBezTo>
                  <a:cubicBezTo>
                    <a:pt x="93" y="1"/>
                    <a:pt x="127" y="7"/>
                    <a:pt x="127" y="15"/>
                  </a:cubicBezTo>
                  <a:cubicBezTo>
                    <a:pt x="127" y="22"/>
                    <a:pt x="92" y="28"/>
                    <a:pt x="61" y="27"/>
                  </a:cubicBezTo>
                  <a:close/>
                </a:path>
              </a:pathLst>
            </a:custGeom>
            <a:solidFill>
              <a:srgbClr val="2359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ïŝļíḋé">
              <a:extLst>
                <a:ext uri="{FF2B5EF4-FFF2-40B4-BE49-F238E27FC236}">
                  <a16:creationId xmlns:a16="http://schemas.microsoft.com/office/drawing/2014/main" id="{2B5E6B4B-5B2E-46C3-B844-F8B0EF2FEB54}"/>
                </a:ext>
              </a:extLst>
            </p:cNvPr>
            <p:cNvSpPr/>
            <p:nvPr/>
          </p:nvSpPr>
          <p:spPr bwMode="auto">
            <a:xfrm>
              <a:off x="5315413" y="4948586"/>
              <a:ext cx="1008900" cy="431284"/>
            </a:xfrm>
            <a:custGeom>
              <a:avLst/>
              <a:gdLst>
                <a:gd name="T0" fmla="*/ 63 w 63"/>
                <a:gd name="T1" fmla="*/ 1 h 27"/>
                <a:gd name="T2" fmla="*/ 62 w 63"/>
                <a:gd name="T3" fmla="*/ 1 h 27"/>
                <a:gd name="T4" fmla="*/ 0 w 63"/>
                <a:gd name="T5" fmla="*/ 13 h 27"/>
                <a:gd name="T6" fmla="*/ 61 w 63"/>
                <a:gd name="T7" fmla="*/ 27 h 27"/>
                <a:gd name="T8" fmla="*/ 63 w 63"/>
                <a:gd name="T9" fmla="*/ 27 h 27"/>
                <a:gd name="T10" fmla="*/ 63 w 63"/>
                <a:gd name="T11" fmla="*/ 1 h 27"/>
              </a:gdLst>
              <a:ahLst/>
              <a:cxnLst>
                <a:cxn ang="0">
                  <a:pos x="T0" y="T1"/>
                </a:cxn>
                <a:cxn ang="0">
                  <a:pos x="T2" y="T3"/>
                </a:cxn>
                <a:cxn ang="0">
                  <a:pos x="T4" y="T5"/>
                </a:cxn>
                <a:cxn ang="0">
                  <a:pos x="T6" y="T7"/>
                </a:cxn>
                <a:cxn ang="0">
                  <a:pos x="T8" y="T9"/>
                </a:cxn>
                <a:cxn ang="0">
                  <a:pos x="T10" y="T11"/>
                </a:cxn>
              </a:cxnLst>
              <a:rect l="0" t="0" r="r" b="b"/>
              <a:pathLst>
                <a:path w="63" h="27">
                  <a:moveTo>
                    <a:pt x="63" y="1"/>
                  </a:moveTo>
                  <a:cubicBezTo>
                    <a:pt x="62" y="1"/>
                    <a:pt x="62" y="1"/>
                    <a:pt x="62" y="1"/>
                  </a:cubicBezTo>
                  <a:cubicBezTo>
                    <a:pt x="31" y="0"/>
                    <a:pt x="0" y="6"/>
                    <a:pt x="0" y="13"/>
                  </a:cubicBezTo>
                  <a:cubicBezTo>
                    <a:pt x="0" y="21"/>
                    <a:pt x="31" y="27"/>
                    <a:pt x="61" y="27"/>
                  </a:cubicBezTo>
                  <a:cubicBezTo>
                    <a:pt x="62" y="27"/>
                    <a:pt x="62" y="27"/>
                    <a:pt x="63" y="27"/>
                  </a:cubicBezTo>
                  <a:lnTo>
                    <a:pt x="63" y="1"/>
                  </a:lnTo>
                  <a:close/>
                </a:path>
              </a:pathLst>
            </a:custGeom>
            <a:solidFill>
              <a:srgbClr val="1035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îṩliḑé">
              <a:extLst>
                <a:ext uri="{FF2B5EF4-FFF2-40B4-BE49-F238E27FC236}">
                  <a16:creationId xmlns:a16="http://schemas.microsoft.com/office/drawing/2014/main" id="{FDE79CA7-177F-43C2-BDE8-1644B0A8E79B}"/>
                </a:ext>
              </a:extLst>
            </p:cNvPr>
            <p:cNvSpPr/>
            <p:nvPr/>
          </p:nvSpPr>
          <p:spPr bwMode="auto">
            <a:xfrm>
              <a:off x="6324308" y="4771453"/>
              <a:ext cx="978094" cy="369672"/>
            </a:xfrm>
            <a:custGeom>
              <a:avLst/>
              <a:gdLst>
                <a:gd name="T0" fmla="*/ 59 w 61"/>
                <a:gd name="T1" fmla="*/ 23 h 23"/>
                <a:gd name="T2" fmla="*/ 53 w 61"/>
                <a:gd name="T3" fmla="*/ 13 h 23"/>
                <a:gd name="T4" fmla="*/ 0 w 61"/>
                <a:gd name="T5" fmla="*/ 10 h 23"/>
                <a:gd name="T6" fmla="*/ 9 w 61"/>
                <a:gd name="T7" fmla="*/ 11 h 23"/>
                <a:gd name="T8" fmla="*/ 31 w 61"/>
                <a:gd name="T9" fmla="*/ 10 h 23"/>
                <a:gd name="T10" fmla="*/ 52 w 61"/>
                <a:gd name="T11" fmla="*/ 20 h 23"/>
                <a:gd name="T12" fmla="*/ 59 w 61"/>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61" h="23">
                  <a:moveTo>
                    <a:pt x="59" y="23"/>
                  </a:moveTo>
                  <a:cubicBezTo>
                    <a:pt x="59" y="23"/>
                    <a:pt x="61" y="18"/>
                    <a:pt x="53" y="13"/>
                  </a:cubicBezTo>
                  <a:cubicBezTo>
                    <a:pt x="47" y="9"/>
                    <a:pt x="7" y="0"/>
                    <a:pt x="0" y="10"/>
                  </a:cubicBezTo>
                  <a:cubicBezTo>
                    <a:pt x="0" y="10"/>
                    <a:pt x="1" y="12"/>
                    <a:pt x="9" y="11"/>
                  </a:cubicBezTo>
                  <a:cubicBezTo>
                    <a:pt x="17" y="9"/>
                    <a:pt x="21" y="8"/>
                    <a:pt x="31" y="10"/>
                  </a:cubicBezTo>
                  <a:cubicBezTo>
                    <a:pt x="41" y="12"/>
                    <a:pt x="53" y="15"/>
                    <a:pt x="52" y="20"/>
                  </a:cubicBezTo>
                  <a:lnTo>
                    <a:pt x="59" y="23"/>
                  </a:lnTo>
                  <a:close/>
                </a:path>
              </a:pathLst>
            </a:custGeom>
            <a:solidFill>
              <a:srgbClr val="23598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iṥ1iḍe">
              <a:extLst>
                <a:ext uri="{FF2B5EF4-FFF2-40B4-BE49-F238E27FC236}">
                  <a16:creationId xmlns:a16="http://schemas.microsoft.com/office/drawing/2014/main" id="{4BC11ABA-99CA-4B79-9774-7FFBF926DEBB}"/>
                </a:ext>
              </a:extLst>
            </p:cNvPr>
            <p:cNvSpPr/>
            <p:nvPr/>
          </p:nvSpPr>
          <p:spPr bwMode="auto">
            <a:xfrm>
              <a:off x="5315413" y="5010198"/>
              <a:ext cx="385075" cy="323463"/>
            </a:xfrm>
            <a:custGeom>
              <a:avLst/>
              <a:gdLst>
                <a:gd name="T0" fmla="*/ 24 w 24"/>
                <a:gd name="T1" fmla="*/ 10 h 20"/>
                <a:gd name="T2" fmla="*/ 22 w 24"/>
                <a:gd name="T3" fmla="*/ 0 h 20"/>
                <a:gd name="T4" fmla="*/ 0 w 24"/>
                <a:gd name="T5" fmla="*/ 9 h 20"/>
                <a:gd name="T6" fmla="*/ 22 w 24"/>
                <a:gd name="T7" fmla="*/ 20 h 20"/>
                <a:gd name="T8" fmla="*/ 24 w 24"/>
                <a:gd name="T9" fmla="*/ 10 h 20"/>
              </a:gdLst>
              <a:ahLst/>
              <a:cxnLst>
                <a:cxn ang="0">
                  <a:pos x="T0" y="T1"/>
                </a:cxn>
                <a:cxn ang="0">
                  <a:pos x="T2" y="T3"/>
                </a:cxn>
                <a:cxn ang="0">
                  <a:pos x="T4" y="T5"/>
                </a:cxn>
                <a:cxn ang="0">
                  <a:pos x="T6" y="T7"/>
                </a:cxn>
                <a:cxn ang="0">
                  <a:pos x="T8" y="T9"/>
                </a:cxn>
              </a:cxnLst>
              <a:rect l="0" t="0" r="r" b="b"/>
              <a:pathLst>
                <a:path w="24" h="20">
                  <a:moveTo>
                    <a:pt x="24" y="10"/>
                  </a:moveTo>
                  <a:cubicBezTo>
                    <a:pt x="24" y="6"/>
                    <a:pt x="24" y="3"/>
                    <a:pt x="22" y="0"/>
                  </a:cubicBezTo>
                  <a:cubicBezTo>
                    <a:pt x="9" y="2"/>
                    <a:pt x="0" y="5"/>
                    <a:pt x="0" y="9"/>
                  </a:cubicBezTo>
                  <a:cubicBezTo>
                    <a:pt x="0" y="13"/>
                    <a:pt x="9" y="17"/>
                    <a:pt x="22" y="20"/>
                  </a:cubicBezTo>
                  <a:cubicBezTo>
                    <a:pt x="23" y="17"/>
                    <a:pt x="24" y="13"/>
                    <a:pt x="24" y="10"/>
                  </a:cubicBezTo>
                  <a:close/>
                </a:path>
              </a:pathLst>
            </a:custGeom>
            <a:solidFill>
              <a:srgbClr val="F7890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íSḻîḑe">
              <a:extLst>
                <a:ext uri="{FF2B5EF4-FFF2-40B4-BE49-F238E27FC236}">
                  <a16:creationId xmlns:a16="http://schemas.microsoft.com/office/drawing/2014/main" id="{2C6696CF-5D8C-4350-97F8-8DEB4AFCDB95}"/>
                </a:ext>
              </a:extLst>
            </p:cNvPr>
            <p:cNvSpPr/>
            <p:nvPr/>
          </p:nvSpPr>
          <p:spPr bwMode="auto">
            <a:xfrm>
              <a:off x="5222995" y="5110320"/>
              <a:ext cx="138627" cy="107821"/>
            </a:xfrm>
            <a:custGeom>
              <a:avLst/>
              <a:gdLst>
                <a:gd name="T0" fmla="*/ 9 w 9"/>
                <a:gd name="T1" fmla="*/ 3 h 7"/>
                <a:gd name="T2" fmla="*/ 8 w 9"/>
                <a:gd name="T3" fmla="*/ 0 h 7"/>
                <a:gd name="T4" fmla="*/ 0 w 9"/>
                <a:gd name="T5" fmla="*/ 3 h 7"/>
                <a:gd name="T6" fmla="*/ 8 w 9"/>
                <a:gd name="T7" fmla="*/ 7 h 7"/>
                <a:gd name="T8" fmla="*/ 9 w 9"/>
                <a:gd name="T9" fmla="*/ 3 h 7"/>
              </a:gdLst>
              <a:ahLst/>
              <a:cxnLst>
                <a:cxn ang="0">
                  <a:pos x="T0" y="T1"/>
                </a:cxn>
                <a:cxn ang="0">
                  <a:pos x="T2" y="T3"/>
                </a:cxn>
                <a:cxn ang="0">
                  <a:pos x="T4" y="T5"/>
                </a:cxn>
                <a:cxn ang="0">
                  <a:pos x="T6" y="T7"/>
                </a:cxn>
                <a:cxn ang="0">
                  <a:pos x="T8" y="T9"/>
                </a:cxn>
              </a:cxnLst>
              <a:rect l="0" t="0" r="r" b="b"/>
              <a:pathLst>
                <a:path w="9" h="7">
                  <a:moveTo>
                    <a:pt x="9" y="3"/>
                  </a:moveTo>
                  <a:cubicBezTo>
                    <a:pt x="9" y="2"/>
                    <a:pt x="9" y="1"/>
                    <a:pt x="8" y="0"/>
                  </a:cubicBezTo>
                  <a:cubicBezTo>
                    <a:pt x="4" y="1"/>
                    <a:pt x="0" y="2"/>
                    <a:pt x="0" y="3"/>
                  </a:cubicBezTo>
                  <a:cubicBezTo>
                    <a:pt x="0" y="5"/>
                    <a:pt x="4" y="6"/>
                    <a:pt x="8" y="7"/>
                  </a:cubicBezTo>
                  <a:cubicBezTo>
                    <a:pt x="9" y="6"/>
                    <a:pt x="9" y="5"/>
                    <a:pt x="9" y="3"/>
                  </a:cubicBezTo>
                  <a:close/>
                </a:path>
              </a:pathLst>
            </a:custGeom>
            <a:solidFill>
              <a:srgbClr val="1035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îṣľíḋé">
              <a:extLst>
                <a:ext uri="{FF2B5EF4-FFF2-40B4-BE49-F238E27FC236}">
                  <a16:creationId xmlns:a16="http://schemas.microsoft.com/office/drawing/2014/main" id="{0CC882A2-B952-4D66-B3D2-C844DEA392B2}"/>
                </a:ext>
              </a:extLst>
            </p:cNvPr>
            <p:cNvSpPr/>
            <p:nvPr/>
          </p:nvSpPr>
          <p:spPr bwMode="auto">
            <a:xfrm>
              <a:off x="6147176" y="4933183"/>
              <a:ext cx="177137" cy="477493"/>
            </a:xfrm>
            <a:custGeom>
              <a:avLst/>
              <a:gdLst>
                <a:gd name="T0" fmla="*/ 6 w 11"/>
                <a:gd name="T1" fmla="*/ 30 h 30"/>
                <a:gd name="T2" fmla="*/ 1 w 11"/>
                <a:gd name="T3" fmla="*/ 26 h 30"/>
                <a:gd name="T4" fmla="*/ 1 w 11"/>
                <a:gd name="T5" fmla="*/ 4 h 30"/>
                <a:gd name="T6" fmla="*/ 6 w 11"/>
                <a:gd name="T7" fmla="*/ 0 h 30"/>
                <a:gd name="T8" fmla="*/ 11 w 11"/>
                <a:gd name="T9" fmla="*/ 4 h 30"/>
                <a:gd name="T10" fmla="*/ 11 w 11"/>
                <a:gd name="T11" fmla="*/ 26 h 30"/>
                <a:gd name="T12" fmla="*/ 6 w 11"/>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11" h="30">
                  <a:moveTo>
                    <a:pt x="6" y="30"/>
                  </a:moveTo>
                  <a:cubicBezTo>
                    <a:pt x="3" y="30"/>
                    <a:pt x="0" y="29"/>
                    <a:pt x="1" y="26"/>
                  </a:cubicBezTo>
                  <a:cubicBezTo>
                    <a:pt x="1" y="4"/>
                    <a:pt x="1" y="4"/>
                    <a:pt x="1" y="4"/>
                  </a:cubicBezTo>
                  <a:cubicBezTo>
                    <a:pt x="1" y="1"/>
                    <a:pt x="3" y="0"/>
                    <a:pt x="6" y="0"/>
                  </a:cubicBezTo>
                  <a:cubicBezTo>
                    <a:pt x="9" y="0"/>
                    <a:pt x="11" y="1"/>
                    <a:pt x="11" y="4"/>
                  </a:cubicBezTo>
                  <a:cubicBezTo>
                    <a:pt x="11" y="26"/>
                    <a:pt x="11" y="26"/>
                    <a:pt x="11" y="26"/>
                  </a:cubicBezTo>
                  <a:cubicBezTo>
                    <a:pt x="11" y="29"/>
                    <a:pt x="8" y="30"/>
                    <a:pt x="6" y="30"/>
                  </a:cubicBezTo>
                  <a:close/>
                </a:path>
              </a:pathLst>
            </a:custGeom>
            <a:solidFill>
              <a:srgbClr val="F7890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custDataLst>
      <p:tags r:id="rId2"/>
    </p:custDataLst>
    <p:extLst>
      <p:ext uri="{BB962C8B-B14F-4D97-AF65-F5344CB8AC3E}">
        <p14:creationId xmlns:p14="http://schemas.microsoft.com/office/powerpoint/2010/main" val="19794157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4.4 </a:t>
            </a:r>
            <a:r>
              <a:rPr lang="zh-CN" altLang="en-US" dirty="0"/>
              <a:t>控制系统的根轨迹</a:t>
            </a:r>
            <a:r>
              <a:rPr lang="zh-CN" altLang="en-US" dirty="0" smtClean="0"/>
              <a:t>分析</a:t>
            </a:r>
            <a:endParaRPr lang="zh-CN" altLang="en-US" dirty="0"/>
          </a:p>
        </p:txBody>
      </p:sp>
      <p:sp>
        <p:nvSpPr>
          <p:cNvPr id="3" name="Text Box 9"/>
          <p:cNvSpPr txBox="1">
            <a:spLocks noChangeArrowheads="1"/>
          </p:cNvSpPr>
          <p:nvPr/>
        </p:nvSpPr>
        <p:spPr bwMode="auto">
          <a:xfrm>
            <a:off x="515938" y="1266825"/>
            <a:ext cx="11160125" cy="1128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15950" eaLnBrk="1" hangingPunct="1">
              <a:lnSpc>
                <a:spcPct val="150000"/>
              </a:lnSpc>
            </a:pPr>
            <a:r>
              <a:rPr lang="zh-CN" altLang="en-US" sz="2400" dirty="0" smtClean="0">
                <a:latin typeface="+mn-ea"/>
                <a:ea typeface="+mn-ea"/>
              </a:rPr>
              <a:t>控制系统</a:t>
            </a:r>
            <a:r>
              <a:rPr lang="zh-CN" altLang="en-US" sz="2400" dirty="0">
                <a:latin typeface="+mn-ea"/>
                <a:ea typeface="+mn-ea"/>
              </a:rPr>
              <a:t>的性能取决于闭环零</a:t>
            </a:r>
            <a:r>
              <a:rPr lang="en-US" altLang="zh-CN" sz="2400" dirty="0">
                <a:latin typeface="+mn-ea"/>
                <a:ea typeface="+mn-ea"/>
              </a:rPr>
              <a:t>/</a:t>
            </a:r>
            <a:r>
              <a:rPr lang="zh-CN" altLang="en-US" sz="2400" dirty="0">
                <a:latin typeface="+mn-ea"/>
                <a:ea typeface="+mn-ea"/>
              </a:rPr>
              <a:t>极点</a:t>
            </a:r>
            <a:r>
              <a:rPr lang="zh-CN" altLang="en-US" sz="2400" dirty="0" smtClean="0">
                <a:latin typeface="+mn-ea"/>
                <a:ea typeface="+mn-ea"/>
              </a:rPr>
              <a:t>在 </a:t>
            </a:r>
            <a:r>
              <a:rPr lang="en-US" altLang="zh-CN" sz="2400" b="1" dirty="0" smtClean="0">
                <a:latin typeface="+mj-ea"/>
                <a:ea typeface="+mj-ea"/>
              </a:rPr>
              <a:t>s </a:t>
            </a:r>
            <a:r>
              <a:rPr lang="zh-CN" altLang="en-US" sz="2400" dirty="0" smtClean="0">
                <a:latin typeface="+mn-ea"/>
                <a:ea typeface="+mn-ea"/>
              </a:rPr>
              <a:t>平面</a:t>
            </a:r>
            <a:r>
              <a:rPr lang="zh-CN" altLang="en-US" sz="2400" dirty="0">
                <a:latin typeface="+mn-ea"/>
                <a:ea typeface="+mn-ea"/>
              </a:rPr>
              <a:t>上的分布位置。因此，根轨迹的主要应用是</a:t>
            </a:r>
            <a:r>
              <a:rPr lang="zh-CN" altLang="en-US" sz="2400" dirty="0" smtClean="0">
                <a:latin typeface="+mn-ea"/>
                <a:ea typeface="+mn-ea"/>
              </a:rPr>
              <a:t>：</a:t>
            </a:r>
            <a:endParaRPr lang="zh-CN" altLang="en-US" sz="2400" dirty="0">
              <a:latin typeface="+mn-ea"/>
              <a:ea typeface="+mn-ea"/>
            </a:endParaRPr>
          </a:p>
        </p:txBody>
      </p:sp>
      <p:graphicFrame>
        <p:nvGraphicFramePr>
          <p:cNvPr id="5" name="图示 4"/>
          <p:cNvGraphicFramePr/>
          <p:nvPr>
            <p:extLst>
              <p:ext uri="{D42A27DB-BD31-4B8C-83A1-F6EECF244321}">
                <p14:modId xmlns:p14="http://schemas.microsoft.com/office/powerpoint/2010/main" val="33938074"/>
              </p:ext>
            </p:extLst>
          </p:nvPr>
        </p:nvGraphicFramePr>
        <p:xfrm>
          <a:off x="515938" y="2590801"/>
          <a:ext cx="11160125" cy="36004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035446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4.1 </a:t>
            </a:r>
            <a:r>
              <a:rPr lang="zh-CN" altLang="en-US" dirty="0"/>
              <a:t>根轨迹的基本</a:t>
            </a:r>
            <a:r>
              <a:rPr lang="zh-CN" altLang="en-US" dirty="0" smtClean="0"/>
              <a:t>概念</a:t>
            </a:r>
            <a:endParaRPr lang="zh-CN" altLang="en-US" dirty="0"/>
          </a:p>
        </p:txBody>
      </p:sp>
      <p:sp>
        <p:nvSpPr>
          <p:cNvPr id="3" name="圆角矩形 2"/>
          <p:cNvSpPr/>
          <p:nvPr/>
        </p:nvSpPr>
        <p:spPr>
          <a:xfrm>
            <a:off x="845345" y="3549650"/>
            <a:ext cx="10501312" cy="2197100"/>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4" name="Text Box 224"/>
          <p:cNvSpPr txBox="1">
            <a:spLocks noChangeArrowheads="1"/>
          </p:cNvSpPr>
          <p:nvPr/>
        </p:nvSpPr>
        <p:spPr bwMode="auto">
          <a:xfrm>
            <a:off x="515939" y="1341438"/>
            <a:ext cx="11160124"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22300" eaLnBrk="1" hangingPunct="1">
              <a:lnSpc>
                <a:spcPct val="150000"/>
              </a:lnSpc>
              <a:spcBef>
                <a:spcPct val="50000"/>
              </a:spcBef>
            </a:pPr>
            <a:r>
              <a:rPr lang="zh-CN" altLang="en-US" sz="2400" dirty="0" smtClean="0">
                <a:latin typeface="+mn-ea"/>
                <a:ea typeface="+mn-ea"/>
              </a:rPr>
              <a:t>在</a:t>
            </a:r>
            <a:r>
              <a:rPr lang="zh-CN" altLang="en-US" sz="2400" dirty="0">
                <a:latin typeface="+mn-ea"/>
                <a:ea typeface="+mn-ea"/>
              </a:rPr>
              <a:t>控制工程领域，</a:t>
            </a:r>
            <a:r>
              <a:rPr lang="zh-CN" altLang="en-US" sz="2400" b="1" dirty="0">
                <a:solidFill>
                  <a:srgbClr val="0070C0"/>
                </a:solidFill>
                <a:latin typeface="+mj-ea"/>
                <a:ea typeface="+mj-ea"/>
              </a:rPr>
              <a:t>根轨迹分析方法是在已知闭环控制系统开环传递函数的零极点基础上，研究分析开环传递函数中</a:t>
            </a:r>
            <a:r>
              <a:rPr lang="zh-CN" altLang="en-US" sz="2400" b="1" dirty="0">
                <a:solidFill>
                  <a:srgbClr val="C00000"/>
                </a:solidFill>
                <a:latin typeface="+mj-ea"/>
                <a:ea typeface="+mj-ea"/>
              </a:rPr>
              <a:t>某个参数或某些参数</a:t>
            </a:r>
            <a:r>
              <a:rPr lang="zh-CN" altLang="en-US" sz="2400" b="1" dirty="0">
                <a:solidFill>
                  <a:srgbClr val="0070C0"/>
                </a:solidFill>
                <a:latin typeface="+mj-ea"/>
                <a:ea typeface="+mj-ea"/>
              </a:rPr>
              <a:t>变化对闭环控制系统极点在复平面上分布影响的一种</a:t>
            </a:r>
            <a:r>
              <a:rPr lang="zh-CN" altLang="en-US" sz="2400" b="1" dirty="0">
                <a:solidFill>
                  <a:srgbClr val="C00000"/>
                </a:solidFill>
                <a:latin typeface="+mj-ea"/>
                <a:ea typeface="+mj-ea"/>
              </a:rPr>
              <a:t>图解分析方法</a:t>
            </a:r>
            <a:r>
              <a:rPr kumimoji="1" lang="zh-CN" altLang="en-US" sz="2400" dirty="0">
                <a:latin typeface="+mn-ea"/>
                <a:ea typeface="+mn-ea"/>
              </a:rPr>
              <a:t>。因此，这里讨论的根轨迹主要是</a:t>
            </a:r>
            <a:r>
              <a:rPr kumimoji="1" lang="zh-CN" altLang="en-US" sz="2400" dirty="0" smtClean="0">
                <a:latin typeface="+mn-ea"/>
                <a:ea typeface="+mn-ea"/>
              </a:rPr>
              <a:t>：</a:t>
            </a:r>
            <a:endParaRPr kumimoji="1" lang="en-US" altLang="zh-CN" sz="2400" dirty="0">
              <a:latin typeface="+mn-ea"/>
              <a:ea typeface="+mn-ea"/>
            </a:endParaRPr>
          </a:p>
        </p:txBody>
      </p:sp>
      <p:sp>
        <p:nvSpPr>
          <p:cNvPr id="5" name="矩形 4"/>
          <p:cNvSpPr/>
          <p:nvPr/>
        </p:nvSpPr>
        <p:spPr>
          <a:xfrm>
            <a:off x="1303015" y="3810934"/>
            <a:ext cx="7095721" cy="1754326"/>
          </a:xfrm>
          <a:prstGeom prst="rect">
            <a:avLst/>
          </a:prstGeom>
        </p:spPr>
        <p:txBody>
          <a:bodyPr wrap="square">
            <a:spAutoFit/>
          </a:bodyPr>
          <a:lstStyle/>
          <a:p>
            <a:pPr marL="1530350" indent="-1530350">
              <a:lnSpc>
                <a:spcPct val="150000"/>
              </a:lnSpc>
              <a:spcBef>
                <a:spcPts val="1800"/>
              </a:spcBef>
            </a:pPr>
            <a:r>
              <a:rPr kumimoji="1" lang="zh-CN" altLang="en-US" sz="2400" b="1" dirty="0">
                <a:solidFill>
                  <a:srgbClr val="CC0000"/>
                </a:solidFill>
                <a:latin typeface="+mj-ea"/>
                <a:ea typeface="+mj-ea"/>
              </a:rPr>
              <a:t>根轨迹</a:t>
            </a:r>
            <a:r>
              <a:rPr kumimoji="1" lang="en-US" altLang="zh-CN" sz="2400" dirty="0">
                <a:latin typeface="+mn-ea"/>
              </a:rPr>
              <a:t>——</a:t>
            </a:r>
            <a:r>
              <a:rPr kumimoji="1" lang="zh-CN" altLang="en-US" sz="2400" dirty="0">
                <a:latin typeface="+mn-ea"/>
              </a:rPr>
              <a:t>开环传递函数的某一参数变化时，其闭环控制系统特征根（极点）在复平面上变化的轨迹（曲线）</a:t>
            </a:r>
            <a:endParaRPr kumimoji="1" lang="en-US" altLang="zh-CN" sz="2400" dirty="0">
              <a:latin typeface="+mn-ea"/>
            </a:endParaRPr>
          </a:p>
        </p:txBody>
      </p:sp>
      <p:grpSp>
        <p:nvGrpSpPr>
          <p:cNvPr id="6" name="组合 5">
            <a:extLst>
              <a:ext uri="{FF2B5EF4-FFF2-40B4-BE49-F238E27FC236}">
                <a16:creationId xmlns:a16="http://schemas.microsoft.com/office/drawing/2014/main" id="{3EB5F8BB-9F67-BFDD-CD19-E41DC3E2BC4B}"/>
              </a:ext>
            </a:extLst>
          </p:cNvPr>
          <p:cNvGrpSpPr/>
          <p:nvPr/>
        </p:nvGrpSpPr>
        <p:grpSpPr>
          <a:xfrm>
            <a:off x="8549359" y="3767146"/>
            <a:ext cx="2646674" cy="2433490"/>
            <a:chOff x="4772663" y="2212255"/>
            <a:chExt cx="2646674" cy="2433490"/>
          </a:xfrm>
        </p:grpSpPr>
        <p:sp>
          <p:nvSpPr>
            <p:cNvPr id="7" name="Freeform 5">
              <a:extLst>
                <a:ext uri="{FF2B5EF4-FFF2-40B4-BE49-F238E27FC236}">
                  <a16:creationId xmlns:a16="http://schemas.microsoft.com/office/drawing/2014/main" id="{4FBF97E7-A979-09A0-68A9-BC46B7F74BEE}"/>
                </a:ext>
              </a:extLst>
            </p:cNvPr>
            <p:cNvSpPr>
              <a:spLocks/>
            </p:cNvSpPr>
            <p:nvPr/>
          </p:nvSpPr>
          <p:spPr bwMode="auto">
            <a:xfrm>
              <a:off x="5233052" y="3548065"/>
              <a:ext cx="2186285" cy="437711"/>
            </a:xfrm>
            <a:custGeom>
              <a:avLst/>
              <a:gdLst>
                <a:gd name="T0" fmla="*/ 388 w 404"/>
                <a:gd name="T1" fmla="*/ 81 h 81"/>
                <a:gd name="T2" fmla="*/ 28 w 404"/>
                <a:gd name="T3" fmla="*/ 81 h 81"/>
                <a:gd name="T4" fmla="*/ 0 w 404"/>
                <a:gd name="T5" fmla="*/ 55 h 81"/>
                <a:gd name="T6" fmla="*/ 0 w 404"/>
                <a:gd name="T7" fmla="*/ 27 h 81"/>
                <a:gd name="T8" fmla="*/ 28 w 404"/>
                <a:gd name="T9" fmla="*/ 0 h 81"/>
                <a:gd name="T10" fmla="*/ 388 w 404"/>
                <a:gd name="T11" fmla="*/ 0 h 81"/>
                <a:gd name="T12" fmla="*/ 370 w 404"/>
                <a:gd name="T13" fmla="*/ 41 h 81"/>
                <a:gd name="T14" fmla="*/ 388 w 404"/>
                <a:gd name="T15" fmla="*/ 8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4" h="81">
                  <a:moveTo>
                    <a:pt x="388" y="81"/>
                  </a:moveTo>
                  <a:cubicBezTo>
                    <a:pt x="28" y="81"/>
                    <a:pt x="28" y="81"/>
                    <a:pt x="28" y="81"/>
                  </a:cubicBezTo>
                  <a:cubicBezTo>
                    <a:pt x="12" y="81"/>
                    <a:pt x="0" y="69"/>
                    <a:pt x="0" y="55"/>
                  </a:cubicBezTo>
                  <a:cubicBezTo>
                    <a:pt x="0" y="27"/>
                    <a:pt x="0" y="27"/>
                    <a:pt x="0" y="27"/>
                  </a:cubicBezTo>
                  <a:cubicBezTo>
                    <a:pt x="0" y="12"/>
                    <a:pt x="12" y="0"/>
                    <a:pt x="28" y="0"/>
                  </a:cubicBezTo>
                  <a:cubicBezTo>
                    <a:pt x="388" y="0"/>
                    <a:pt x="388" y="0"/>
                    <a:pt x="388" y="0"/>
                  </a:cubicBezTo>
                  <a:cubicBezTo>
                    <a:pt x="404" y="0"/>
                    <a:pt x="370" y="11"/>
                    <a:pt x="370" y="41"/>
                  </a:cubicBezTo>
                  <a:cubicBezTo>
                    <a:pt x="370" y="70"/>
                    <a:pt x="404" y="81"/>
                    <a:pt x="388" y="81"/>
                  </a:cubicBezTo>
                </a:path>
              </a:pathLst>
            </a:custGeom>
            <a:solidFill>
              <a:srgbClr val="F2E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6">
              <a:extLst>
                <a:ext uri="{FF2B5EF4-FFF2-40B4-BE49-F238E27FC236}">
                  <a16:creationId xmlns:a16="http://schemas.microsoft.com/office/drawing/2014/main" id="{AED6CE7D-2D79-3CE8-440C-2CBF42EA347D}"/>
                </a:ext>
              </a:extLst>
            </p:cNvPr>
            <p:cNvSpPr>
              <a:spLocks/>
            </p:cNvSpPr>
            <p:nvPr/>
          </p:nvSpPr>
          <p:spPr bwMode="auto">
            <a:xfrm>
              <a:off x="7271922" y="3597960"/>
              <a:ext cx="43091" cy="58966"/>
            </a:xfrm>
            <a:custGeom>
              <a:avLst/>
              <a:gdLst>
                <a:gd name="T0" fmla="*/ 8 w 8"/>
                <a:gd name="T1" fmla="*/ 0 h 11"/>
                <a:gd name="T2" fmla="*/ 8 w 8"/>
                <a:gd name="T3" fmla="*/ 0 h 11"/>
                <a:gd name="T4" fmla="*/ 0 w 8"/>
                <a:gd name="T5" fmla="*/ 11 h 11"/>
                <a:gd name="T6" fmla="*/ 0 w 8"/>
                <a:gd name="T7" fmla="*/ 11 h 11"/>
                <a:gd name="T8" fmla="*/ 8 w 8"/>
                <a:gd name="T9" fmla="*/ 0 h 11"/>
              </a:gdLst>
              <a:ahLst/>
              <a:cxnLst>
                <a:cxn ang="0">
                  <a:pos x="T0" y="T1"/>
                </a:cxn>
                <a:cxn ang="0">
                  <a:pos x="T2" y="T3"/>
                </a:cxn>
                <a:cxn ang="0">
                  <a:pos x="T4" y="T5"/>
                </a:cxn>
                <a:cxn ang="0">
                  <a:pos x="T6" y="T7"/>
                </a:cxn>
                <a:cxn ang="0">
                  <a:pos x="T8" y="T9"/>
                </a:cxn>
              </a:cxnLst>
              <a:rect l="0" t="0" r="r" b="b"/>
              <a:pathLst>
                <a:path w="8" h="11">
                  <a:moveTo>
                    <a:pt x="8" y="0"/>
                  </a:moveTo>
                  <a:cubicBezTo>
                    <a:pt x="8" y="0"/>
                    <a:pt x="8" y="0"/>
                    <a:pt x="8" y="0"/>
                  </a:cubicBezTo>
                  <a:cubicBezTo>
                    <a:pt x="6" y="3"/>
                    <a:pt x="2" y="6"/>
                    <a:pt x="0" y="11"/>
                  </a:cubicBezTo>
                  <a:cubicBezTo>
                    <a:pt x="0" y="11"/>
                    <a:pt x="0" y="11"/>
                    <a:pt x="0" y="11"/>
                  </a:cubicBezTo>
                  <a:cubicBezTo>
                    <a:pt x="2" y="6"/>
                    <a:pt x="6" y="3"/>
                    <a:pt x="8" y="0"/>
                  </a:cubicBezTo>
                </a:path>
              </a:pathLst>
            </a:custGeom>
            <a:solidFill>
              <a:srgbClr val="F2E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a:extLst>
                <a:ext uri="{FF2B5EF4-FFF2-40B4-BE49-F238E27FC236}">
                  <a16:creationId xmlns:a16="http://schemas.microsoft.com/office/drawing/2014/main" id="{66649438-E1DA-05C1-2C18-AD6DBB4F58A4}"/>
                </a:ext>
              </a:extLst>
            </p:cNvPr>
            <p:cNvSpPr>
              <a:spLocks/>
            </p:cNvSpPr>
            <p:nvPr/>
          </p:nvSpPr>
          <p:spPr bwMode="auto">
            <a:xfrm>
              <a:off x="5255731" y="3597960"/>
              <a:ext cx="2059281" cy="156488"/>
            </a:xfrm>
            <a:custGeom>
              <a:avLst/>
              <a:gdLst>
                <a:gd name="T0" fmla="*/ 381 w 381"/>
                <a:gd name="T1" fmla="*/ 0 h 29"/>
                <a:gd name="T2" fmla="*/ 33 w 381"/>
                <a:gd name="T3" fmla="*/ 0 h 29"/>
                <a:gd name="T4" fmla="*/ 0 w 381"/>
                <a:gd name="T5" fmla="*/ 29 h 29"/>
                <a:gd name="T6" fmla="*/ 27 w 381"/>
                <a:gd name="T7" fmla="*/ 11 h 29"/>
                <a:gd name="T8" fmla="*/ 373 w 381"/>
                <a:gd name="T9" fmla="*/ 11 h 29"/>
                <a:gd name="T10" fmla="*/ 381 w 381"/>
                <a:gd name="T11" fmla="*/ 0 h 29"/>
              </a:gdLst>
              <a:ahLst/>
              <a:cxnLst>
                <a:cxn ang="0">
                  <a:pos x="T0" y="T1"/>
                </a:cxn>
                <a:cxn ang="0">
                  <a:pos x="T2" y="T3"/>
                </a:cxn>
                <a:cxn ang="0">
                  <a:pos x="T4" y="T5"/>
                </a:cxn>
                <a:cxn ang="0">
                  <a:pos x="T6" y="T7"/>
                </a:cxn>
                <a:cxn ang="0">
                  <a:pos x="T8" y="T9"/>
                </a:cxn>
                <a:cxn ang="0">
                  <a:pos x="T10" y="T11"/>
                </a:cxn>
              </a:cxnLst>
              <a:rect l="0" t="0" r="r" b="b"/>
              <a:pathLst>
                <a:path w="381" h="29">
                  <a:moveTo>
                    <a:pt x="381" y="0"/>
                  </a:moveTo>
                  <a:cubicBezTo>
                    <a:pt x="33" y="0"/>
                    <a:pt x="33" y="0"/>
                    <a:pt x="33" y="0"/>
                  </a:cubicBezTo>
                  <a:cubicBezTo>
                    <a:pt x="16" y="0"/>
                    <a:pt x="2" y="13"/>
                    <a:pt x="0" y="29"/>
                  </a:cubicBezTo>
                  <a:cubicBezTo>
                    <a:pt x="4" y="18"/>
                    <a:pt x="14" y="11"/>
                    <a:pt x="27" y="11"/>
                  </a:cubicBezTo>
                  <a:cubicBezTo>
                    <a:pt x="373" y="11"/>
                    <a:pt x="373" y="11"/>
                    <a:pt x="373" y="11"/>
                  </a:cubicBezTo>
                  <a:cubicBezTo>
                    <a:pt x="375" y="6"/>
                    <a:pt x="379" y="3"/>
                    <a:pt x="381" y="0"/>
                  </a:cubicBezTo>
                </a:path>
              </a:pathLst>
            </a:custGeom>
            <a:solidFill>
              <a:srgbClr val="E6E0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a:extLst>
                <a:ext uri="{FF2B5EF4-FFF2-40B4-BE49-F238E27FC236}">
                  <a16:creationId xmlns:a16="http://schemas.microsoft.com/office/drawing/2014/main" id="{83237A63-378C-FB0E-24FD-2E07B58FC283}"/>
                </a:ext>
              </a:extLst>
            </p:cNvPr>
            <p:cNvSpPr>
              <a:spLocks/>
            </p:cNvSpPr>
            <p:nvPr/>
          </p:nvSpPr>
          <p:spPr bwMode="auto">
            <a:xfrm>
              <a:off x="5140068" y="3484563"/>
              <a:ext cx="2256591" cy="578323"/>
            </a:xfrm>
            <a:custGeom>
              <a:avLst/>
              <a:gdLst>
                <a:gd name="T0" fmla="*/ 407 w 417"/>
                <a:gd name="T1" fmla="*/ 107 h 107"/>
                <a:gd name="T2" fmla="*/ 54 w 417"/>
                <a:gd name="T3" fmla="*/ 107 h 107"/>
                <a:gd name="T4" fmla="*/ 0 w 417"/>
                <a:gd name="T5" fmla="*/ 54 h 107"/>
                <a:gd name="T6" fmla="*/ 54 w 417"/>
                <a:gd name="T7" fmla="*/ 0 h 107"/>
                <a:gd name="T8" fmla="*/ 407 w 417"/>
                <a:gd name="T9" fmla="*/ 0 h 107"/>
                <a:gd name="T10" fmla="*/ 417 w 417"/>
                <a:gd name="T11" fmla="*/ 11 h 107"/>
                <a:gd name="T12" fmla="*/ 407 w 417"/>
                <a:gd name="T13" fmla="*/ 21 h 107"/>
                <a:gd name="T14" fmla="*/ 54 w 417"/>
                <a:gd name="T15" fmla="*/ 21 h 107"/>
                <a:gd name="T16" fmla="*/ 21 w 417"/>
                <a:gd name="T17" fmla="*/ 54 h 107"/>
                <a:gd name="T18" fmla="*/ 54 w 417"/>
                <a:gd name="T19" fmla="*/ 86 h 107"/>
                <a:gd name="T20" fmla="*/ 407 w 417"/>
                <a:gd name="T21" fmla="*/ 86 h 107"/>
                <a:gd name="T22" fmla="*/ 417 w 417"/>
                <a:gd name="T23" fmla="*/ 97 h 107"/>
                <a:gd name="T24" fmla="*/ 407 w 417"/>
                <a:gd name="T25"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7" h="107">
                  <a:moveTo>
                    <a:pt x="407" y="107"/>
                  </a:moveTo>
                  <a:cubicBezTo>
                    <a:pt x="54" y="107"/>
                    <a:pt x="54" y="107"/>
                    <a:pt x="54" y="107"/>
                  </a:cubicBezTo>
                  <a:cubicBezTo>
                    <a:pt x="24" y="107"/>
                    <a:pt x="0" y="83"/>
                    <a:pt x="0" y="54"/>
                  </a:cubicBezTo>
                  <a:cubicBezTo>
                    <a:pt x="0" y="24"/>
                    <a:pt x="24" y="0"/>
                    <a:pt x="54" y="0"/>
                  </a:cubicBezTo>
                  <a:cubicBezTo>
                    <a:pt x="407" y="0"/>
                    <a:pt x="407" y="0"/>
                    <a:pt x="407" y="0"/>
                  </a:cubicBezTo>
                  <a:cubicBezTo>
                    <a:pt x="412" y="0"/>
                    <a:pt x="417" y="5"/>
                    <a:pt x="417" y="11"/>
                  </a:cubicBezTo>
                  <a:cubicBezTo>
                    <a:pt x="417" y="16"/>
                    <a:pt x="412" y="21"/>
                    <a:pt x="407" y="21"/>
                  </a:cubicBezTo>
                  <a:cubicBezTo>
                    <a:pt x="54" y="21"/>
                    <a:pt x="54" y="21"/>
                    <a:pt x="54" y="21"/>
                  </a:cubicBezTo>
                  <a:cubicBezTo>
                    <a:pt x="36" y="21"/>
                    <a:pt x="21" y="36"/>
                    <a:pt x="21" y="54"/>
                  </a:cubicBezTo>
                  <a:cubicBezTo>
                    <a:pt x="21" y="72"/>
                    <a:pt x="36" y="86"/>
                    <a:pt x="54" y="86"/>
                  </a:cubicBezTo>
                  <a:cubicBezTo>
                    <a:pt x="407" y="86"/>
                    <a:pt x="407" y="86"/>
                    <a:pt x="407" y="86"/>
                  </a:cubicBezTo>
                  <a:cubicBezTo>
                    <a:pt x="412" y="86"/>
                    <a:pt x="417" y="91"/>
                    <a:pt x="417" y="97"/>
                  </a:cubicBezTo>
                  <a:cubicBezTo>
                    <a:pt x="417" y="103"/>
                    <a:pt x="412" y="107"/>
                    <a:pt x="407" y="107"/>
                  </a:cubicBezTo>
                </a:path>
              </a:pathLst>
            </a:custGeom>
            <a:solidFill>
              <a:srgbClr val="4CA1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a:extLst>
                <a:ext uri="{FF2B5EF4-FFF2-40B4-BE49-F238E27FC236}">
                  <a16:creationId xmlns:a16="http://schemas.microsoft.com/office/drawing/2014/main" id="{A1837AC5-C333-8020-B181-5656C1974380}"/>
                </a:ext>
              </a:extLst>
            </p:cNvPr>
            <p:cNvSpPr>
              <a:spLocks noEditPoints="1"/>
            </p:cNvSpPr>
            <p:nvPr/>
          </p:nvSpPr>
          <p:spPr bwMode="auto">
            <a:xfrm>
              <a:off x="7364907" y="3520850"/>
              <a:ext cx="31751" cy="519357"/>
            </a:xfrm>
            <a:custGeom>
              <a:avLst/>
              <a:gdLst>
                <a:gd name="T0" fmla="*/ 6 w 6"/>
                <a:gd name="T1" fmla="*/ 87 h 96"/>
                <a:gd name="T2" fmla="*/ 6 w 6"/>
                <a:gd name="T3" fmla="*/ 90 h 96"/>
                <a:gd name="T4" fmla="*/ 4 w 6"/>
                <a:gd name="T5" fmla="*/ 96 h 96"/>
                <a:gd name="T6" fmla="*/ 6 w 6"/>
                <a:gd name="T7" fmla="*/ 90 h 96"/>
                <a:gd name="T8" fmla="*/ 6 w 6"/>
                <a:gd name="T9" fmla="*/ 87 h 96"/>
                <a:gd name="T10" fmla="*/ 6 w 6"/>
                <a:gd name="T11" fmla="*/ 0 h 96"/>
                <a:gd name="T12" fmla="*/ 6 w 6"/>
                <a:gd name="T13" fmla="*/ 0 h 96"/>
                <a:gd name="T14" fmla="*/ 6 w 6"/>
                <a:gd name="T15" fmla="*/ 4 h 96"/>
                <a:gd name="T16" fmla="*/ 0 w 6"/>
                <a:gd name="T17" fmla="*/ 13 h 96"/>
                <a:gd name="T18" fmla="*/ 6 w 6"/>
                <a:gd name="T19" fmla="*/ 4 h 96"/>
                <a:gd name="T20" fmla="*/ 6 w 6"/>
                <a:gd name="T21"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96">
                  <a:moveTo>
                    <a:pt x="6" y="87"/>
                  </a:moveTo>
                  <a:cubicBezTo>
                    <a:pt x="6" y="88"/>
                    <a:pt x="6" y="89"/>
                    <a:pt x="6" y="90"/>
                  </a:cubicBezTo>
                  <a:cubicBezTo>
                    <a:pt x="6" y="92"/>
                    <a:pt x="5" y="95"/>
                    <a:pt x="4" y="96"/>
                  </a:cubicBezTo>
                  <a:cubicBezTo>
                    <a:pt x="5" y="95"/>
                    <a:pt x="6" y="92"/>
                    <a:pt x="6" y="90"/>
                  </a:cubicBezTo>
                  <a:cubicBezTo>
                    <a:pt x="6" y="89"/>
                    <a:pt x="6" y="88"/>
                    <a:pt x="6" y="87"/>
                  </a:cubicBezTo>
                  <a:moveTo>
                    <a:pt x="6" y="0"/>
                  </a:moveTo>
                  <a:cubicBezTo>
                    <a:pt x="6" y="0"/>
                    <a:pt x="6" y="0"/>
                    <a:pt x="6" y="0"/>
                  </a:cubicBezTo>
                  <a:cubicBezTo>
                    <a:pt x="6" y="1"/>
                    <a:pt x="6" y="2"/>
                    <a:pt x="6" y="4"/>
                  </a:cubicBezTo>
                  <a:cubicBezTo>
                    <a:pt x="6" y="8"/>
                    <a:pt x="4" y="11"/>
                    <a:pt x="0" y="13"/>
                  </a:cubicBezTo>
                  <a:cubicBezTo>
                    <a:pt x="4" y="11"/>
                    <a:pt x="6" y="8"/>
                    <a:pt x="6" y="4"/>
                  </a:cubicBezTo>
                  <a:cubicBezTo>
                    <a:pt x="6" y="2"/>
                    <a:pt x="6" y="1"/>
                    <a:pt x="6" y="0"/>
                  </a:cubicBezTo>
                </a:path>
              </a:pathLst>
            </a:custGeom>
            <a:solidFill>
              <a:srgbClr val="C7E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a:extLst>
                <a:ext uri="{FF2B5EF4-FFF2-40B4-BE49-F238E27FC236}">
                  <a16:creationId xmlns:a16="http://schemas.microsoft.com/office/drawing/2014/main" id="{DB12A49E-5094-603C-28E2-0A6C2672DCF4}"/>
                </a:ext>
              </a:extLst>
            </p:cNvPr>
            <p:cNvSpPr>
              <a:spLocks noEditPoints="1"/>
            </p:cNvSpPr>
            <p:nvPr/>
          </p:nvSpPr>
          <p:spPr bwMode="auto">
            <a:xfrm>
              <a:off x="5151407" y="3520850"/>
              <a:ext cx="2245251" cy="542036"/>
            </a:xfrm>
            <a:custGeom>
              <a:avLst/>
              <a:gdLst>
                <a:gd name="T0" fmla="*/ 0 w 415"/>
                <a:gd name="T1" fmla="*/ 56 h 100"/>
                <a:gd name="T2" fmla="*/ 1 w 415"/>
                <a:gd name="T3" fmla="*/ 64 h 100"/>
                <a:gd name="T4" fmla="*/ 48 w 415"/>
                <a:gd name="T5" fmla="*/ 100 h 100"/>
                <a:gd name="T6" fmla="*/ 361 w 415"/>
                <a:gd name="T7" fmla="*/ 100 h 100"/>
                <a:gd name="T8" fmla="*/ 365 w 415"/>
                <a:gd name="T9" fmla="*/ 100 h 100"/>
                <a:gd name="T10" fmla="*/ 405 w 415"/>
                <a:gd name="T11" fmla="*/ 100 h 100"/>
                <a:gd name="T12" fmla="*/ 413 w 415"/>
                <a:gd name="T13" fmla="*/ 96 h 100"/>
                <a:gd name="T14" fmla="*/ 415 w 415"/>
                <a:gd name="T15" fmla="*/ 90 h 100"/>
                <a:gd name="T16" fmla="*/ 415 w 415"/>
                <a:gd name="T17" fmla="*/ 87 h 100"/>
                <a:gd name="T18" fmla="*/ 415 w 415"/>
                <a:gd name="T19" fmla="*/ 87 h 100"/>
                <a:gd name="T20" fmla="*/ 405 w 415"/>
                <a:gd name="T21" fmla="*/ 94 h 100"/>
                <a:gd name="T22" fmla="*/ 52 w 415"/>
                <a:gd name="T23" fmla="*/ 94 h 100"/>
                <a:gd name="T24" fmla="*/ 0 w 415"/>
                <a:gd name="T25" fmla="*/ 56 h 100"/>
                <a:gd name="T26" fmla="*/ 415 w 415"/>
                <a:gd name="T27" fmla="*/ 0 h 100"/>
                <a:gd name="T28" fmla="*/ 405 w 415"/>
                <a:gd name="T29" fmla="*/ 7 h 100"/>
                <a:gd name="T30" fmla="*/ 52 w 415"/>
                <a:gd name="T31" fmla="*/ 7 h 100"/>
                <a:gd name="T32" fmla="*/ 19 w 415"/>
                <a:gd name="T33" fmla="*/ 40 h 100"/>
                <a:gd name="T34" fmla="*/ 19 w 415"/>
                <a:gd name="T35" fmla="*/ 43 h 100"/>
                <a:gd name="T36" fmla="*/ 52 w 415"/>
                <a:gd name="T37" fmla="*/ 14 h 100"/>
                <a:gd name="T38" fmla="*/ 405 w 415"/>
                <a:gd name="T39" fmla="*/ 14 h 100"/>
                <a:gd name="T40" fmla="*/ 409 w 415"/>
                <a:gd name="T41" fmla="*/ 13 h 100"/>
                <a:gd name="T42" fmla="*/ 415 w 415"/>
                <a:gd name="T43" fmla="*/ 4 h 100"/>
                <a:gd name="T44" fmla="*/ 415 w 415"/>
                <a:gd name="T4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5" h="100">
                  <a:moveTo>
                    <a:pt x="0" y="56"/>
                  </a:moveTo>
                  <a:cubicBezTo>
                    <a:pt x="0" y="59"/>
                    <a:pt x="1" y="61"/>
                    <a:pt x="1" y="64"/>
                  </a:cubicBezTo>
                  <a:cubicBezTo>
                    <a:pt x="7" y="84"/>
                    <a:pt x="26" y="99"/>
                    <a:pt x="48" y="100"/>
                  </a:cubicBezTo>
                  <a:cubicBezTo>
                    <a:pt x="361" y="100"/>
                    <a:pt x="361" y="100"/>
                    <a:pt x="361" y="100"/>
                  </a:cubicBezTo>
                  <a:cubicBezTo>
                    <a:pt x="363" y="100"/>
                    <a:pt x="364" y="100"/>
                    <a:pt x="365" y="100"/>
                  </a:cubicBezTo>
                  <a:cubicBezTo>
                    <a:pt x="405" y="100"/>
                    <a:pt x="405" y="100"/>
                    <a:pt x="405" y="100"/>
                  </a:cubicBezTo>
                  <a:cubicBezTo>
                    <a:pt x="408" y="100"/>
                    <a:pt x="411" y="99"/>
                    <a:pt x="413" y="96"/>
                  </a:cubicBezTo>
                  <a:cubicBezTo>
                    <a:pt x="414" y="95"/>
                    <a:pt x="415" y="92"/>
                    <a:pt x="415" y="90"/>
                  </a:cubicBezTo>
                  <a:cubicBezTo>
                    <a:pt x="415" y="89"/>
                    <a:pt x="415" y="88"/>
                    <a:pt x="415" y="87"/>
                  </a:cubicBezTo>
                  <a:cubicBezTo>
                    <a:pt x="415" y="87"/>
                    <a:pt x="415" y="87"/>
                    <a:pt x="415" y="87"/>
                  </a:cubicBezTo>
                  <a:cubicBezTo>
                    <a:pt x="413" y="91"/>
                    <a:pt x="409" y="94"/>
                    <a:pt x="405" y="94"/>
                  </a:cubicBezTo>
                  <a:cubicBezTo>
                    <a:pt x="52" y="94"/>
                    <a:pt x="52" y="94"/>
                    <a:pt x="52" y="94"/>
                  </a:cubicBezTo>
                  <a:cubicBezTo>
                    <a:pt x="27" y="94"/>
                    <a:pt x="7" y="78"/>
                    <a:pt x="0" y="56"/>
                  </a:cubicBezTo>
                  <a:moveTo>
                    <a:pt x="415" y="0"/>
                  </a:moveTo>
                  <a:cubicBezTo>
                    <a:pt x="413" y="4"/>
                    <a:pt x="409" y="7"/>
                    <a:pt x="405" y="7"/>
                  </a:cubicBezTo>
                  <a:cubicBezTo>
                    <a:pt x="52" y="7"/>
                    <a:pt x="52" y="7"/>
                    <a:pt x="52" y="7"/>
                  </a:cubicBezTo>
                  <a:cubicBezTo>
                    <a:pt x="34" y="7"/>
                    <a:pt x="19" y="22"/>
                    <a:pt x="19" y="40"/>
                  </a:cubicBezTo>
                  <a:cubicBezTo>
                    <a:pt x="19" y="41"/>
                    <a:pt x="19" y="42"/>
                    <a:pt x="19" y="43"/>
                  </a:cubicBezTo>
                  <a:cubicBezTo>
                    <a:pt x="21" y="27"/>
                    <a:pt x="35" y="14"/>
                    <a:pt x="52" y="14"/>
                  </a:cubicBezTo>
                  <a:cubicBezTo>
                    <a:pt x="405" y="14"/>
                    <a:pt x="405" y="14"/>
                    <a:pt x="405" y="14"/>
                  </a:cubicBezTo>
                  <a:cubicBezTo>
                    <a:pt x="406" y="14"/>
                    <a:pt x="408" y="14"/>
                    <a:pt x="409" y="13"/>
                  </a:cubicBezTo>
                  <a:cubicBezTo>
                    <a:pt x="413" y="11"/>
                    <a:pt x="415" y="8"/>
                    <a:pt x="415" y="4"/>
                  </a:cubicBezTo>
                  <a:cubicBezTo>
                    <a:pt x="415" y="2"/>
                    <a:pt x="415" y="1"/>
                    <a:pt x="415" y="0"/>
                  </a:cubicBezTo>
                </a:path>
              </a:pathLst>
            </a:custGeom>
            <a:solidFill>
              <a:srgbClr val="3B8D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a:extLst>
                <a:ext uri="{FF2B5EF4-FFF2-40B4-BE49-F238E27FC236}">
                  <a16:creationId xmlns:a16="http://schemas.microsoft.com/office/drawing/2014/main" id="{B777408E-9BD1-8803-F9D7-8D0ECD564F65}"/>
                </a:ext>
              </a:extLst>
            </p:cNvPr>
            <p:cNvSpPr>
              <a:spLocks/>
            </p:cNvSpPr>
            <p:nvPr/>
          </p:nvSpPr>
          <p:spPr bwMode="auto">
            <a:xfrm>
              <a:off x="6997502" y="3715892"/>
              <a:ext cx="172363" cy="199578"/>
            </a:xfrm>
            <a:custGeom>
              <a:avLst/>
              <a:gdLst>
                <a:gd name="T0" fmla="*/ 76 w 76"/>
                <a:gd name="T1" fmla="*/ 0 h 88"/>
                <a:gd name="T2" fmla="*/ 0 w 76"/>
                <a:gd name="T3" fmla="*/ 0 h 88"/>
                <a:gd name="T4" fmla="*/ 0 w 76"/>
                <a:gd name="T5" fmla="*/ 88 h 88"/>
                <a:gd name="T6" fmla="*/ 38 w 76"/>
                <a:gd name="T7" fmla="*/ 60 h 88"/>
                <a:gd name="T8" fmla="*/ 76 w 76"/>
                <a:gd name="T9" fmla="*/ 88 h 88"/>
                <a:gd name="T10" fmla="*/ 76 w 76"/>
                <a:gd name="T11" fmla="*/ 0 h 88"/>
              </a:gdLst>
              <a:ahLst/>
              <a:cxnLst>
                <a:cxn ang="0">
                  <a:pos x="T0" y="T1"/>
                </a:cxn>
                <a:cxn ang="0">
                  <a:pos x="T2" y="T3"/>
                </a:cxn>
                <a:cxn ang="0">
                  <a:pos x="T4" y="T5"/>
                </a:cxn>
                <a:cxn ang="0">
                  <a:pos x="T6" y="T7"/>
                </a:cxn>
                <a:cxn ang="0">
                  <a:pos x="T8" y="T9"/>
                </a:cxn>
                <a:cxn ang="0">
                  <a:pos x="T10" y="T11"/>
                </a:cxn>
              </a:cxnLst>
              <a:rect l="0" t="0" r="r" b="b"/>
              <a:pathLst>
                <a:path w="76" h="88">
                  <a:moveTo>
                    <a:pt x="76" y="0"/>
                  </a:moveTo>
                  <a:lnTo>
                    <a:pt x="0" y="0"/>
                  </a:lnTo>
                  <a:lnTo>
                    <a:pt x="0" y="88"/>
                  </a:lnTo>
                  <a:lnTo>
                    <a:pt x="38" y="60"/>
                  </a:lnTo>
                  <a:lnTo>
                    <a:pt x="76" y="88"/>
                  </a:lnTo>
                  <a:lnTo>
                    <a:pt x="76" y="0"/>
                  </a:lnTo>
                  <a:close/>
                </a:path>
              </a:pathLst>
            </a:custGeom>
            <a:solidFill>
              <a:srgbClr val="E6E0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a:extLst>
                <a:ext uri="{FF2B5EF4-FFF2-40B4-BE49-F238E27FC236}">
                  <a16:creationId xmlns:a16="http://schemas.microsoft.com/office/drawing/2014/main" id="{1FD2C42C-25F7-726D-4643-4F8D14E5C2F6}"/>
                </a:ext>
              </a:extLst>
            </p:cNvPr>
            <p:cNvSpPr>
              <a:spLocks/>
            </p:cNvSpPr>
            <p:nvPr/>
          </p:nvSpPr>
          <p:spPr bwMode="auto">
            <a:xfrm>
              <a:off x="6997502" y="3715892"/>
              <a:ext cx="172363" cy="199578"/>
            </a:xfrm>
            <a:custGeom>
              <a:avLst/>
              <a:gdLst>
                <a:gd name="T0" fmla="*/ 76 w 76"/>
                <a:gd name="T1" fmla="*/ 0 h 88"/>
                <a:gd name="T2" fmla="*/ 0 w 76"/>
                <a:gd name="T3" fmla="*/ 0 h 88"/>
                <a:gd name="T4" fmla="*/ 0 w 76"/>
                <a:gd name="T5" fmla="*/ 88 h 88"/>
                <a:gd name="T6" fmla="*/ 38 w 76"/>
                <a:gd name="T7" fmla="*/ 60 h 88"/>
                <a:gd name="T8" fmla="*/ 76 w 76"/>
                <a:gd name="T9" fmla="*/ 88 h 88"/>
                <a:gd name="T10" fmla="*/ 76 w 76"/>
                <a:gd name="T11" fmla="*/ 0 h 88"/>
              </a:gdLst>
              <a:ahLst/>
              <a:cxnLst>
                <a:cxn ang="0">
                  <a:pos x="T0" y="T1"/>
                </a:cxn>
                <a:cxn ang="0">
                  <a:pos x="T2" y="T3"/>
                </a:cxn>
                <a:cxn ang="0">
                  <a:pos x="T4" y="T5"/>
                </a:cxn>
                <a:cxn ang="0">
                  <a:pos x="T6" y="T7"/>
                </a:cxn>
                <a:cxn ang="0">
                  <a:pos x="T8" y="T9"/>
                </a:cxn>
                <a:cxn ang="0">
                  <a:pos x="T10" y="T11"/>
                </a:cxn>
              </a:cxnLst>
              <a:rect l="0" t="0" r="r" b="b"/>
              <a:pathLst>
                <a:path w="76" h="88">
                  <a:moveTo>
                    <a:pt x="76" y="0"/>
                  </a:moveTo>
                  <a:lnTo>
                    <a:pt x="0" y="0"/>
                  </a:lnTo>
                  <a:lnTo>
                    <a:pt x="0" y="88"/>
                  </a:lnTo>
                  <a:lnTo>
                    <a:pt x="38" y="60"/>
                  </a:lnTo>
                  <a:lnTo>
                    <a:pt x="76" y="88"/>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3">
              <a:extLst>
                <a:ext uri="{FF2B5EF4-FFF2-40B4-BE49-F238E27FC236}">
                  <a16:creationId xmlns:a16="http://schemas.microsoft.com/office/drawing/2014/main" id="{5DE7FF4A-D736-A69F-67FC-EBDBE37036BB}"/>
                </a:ext>
              </a:extLst>
            </p:cNvPr>
            <p:cNvSpPr>
              <a:spLocks/>
            </p:cNvSpPr>
            <p:nvPr/>
          </p:nvSpPr>
          <p:spPr bwMode="auto">
            <a:xfrm>
              <a:off x="6997502" y="3715892"/>
              <a:ext cx="172363" cy="172363"/>
            </a:xfrm>
            <a:custGeom>
              <a:avLst/>
              <a:gdLst>
                <a:gd name="T0" fmla="*/ 76 w 76"/>
                <a:gd name="T1" fmla="*/ 76 h 76"/>
                <a:gd name="T2" fmla="*/ 38 w 76"/>
                <a:gd name="T3" fmla="*/ 53 h 76"/>
                <a:gd name="T4" fmla="*/ 0 w 76"/>
                <a:gd name="T5" fmla="*/ 76 h 76"/>
                <a:gd name="T6" fmla="*/ 0 w 76"/>
                <a:gd name="T7" fmla="*/ 0 h 76"/>
                <a:gd name="T8" fmla="*/ 76 w 76"/>
                <a:gd name="T9" fmla="*/ 0 h 76"/>
                <a:gd name="T10" fmla="*/ 76 w 76"/>
                <a:gd name="T11" fmla="*/ 76 h 76"/>
              </a:gdLst>
              <a:ahLst/>
              <a:cxnLst>
                <a:cxn ang="0">
                  <a:pos x="T0" y="T1"/>
                </a:cxn>
                <a:cxn ang="0">
                  <a:pos x="T2" y="T3"/>
                </a:cxn>
                <a:cxn ang="0">
                  <a:pos x="T4" y="T5"/>
                </a:cxn>
                <a:cxn ang="0">
                  <a:pos x="T6" y="T7"/>
                </a:cxn>
                <a:cxn ang="0">
                  <a:pos x="T8" y="T9"/>
                </a:cxn>
                <a:cxn ang="0">
                  <a:pos x="T10" y="T11"/>
                </a:cxn>
              </a:cxnLst>
              <a:rect l="0" t="0" r="r" b="b"/>
              <a:pathLst>
                <a:path w="76" h="76">
                  <a:moveTo>
                    <a:pt x="76" y="76"/>
                  </a:moveTo>
                  <a:lnTo>
                    <a:pt x="38" y="53"/>
                  </a:lnTo>
                  <a:lnTo>
                    <a:pt x="0" y="76"/>
                  </a:lnTo>
                  <a:lnTo>
                    <a:pt x="0" y="0"/>
                  </a:lnTo>
                  <a:lnTo>
                    <a:pt x="76" y="0"/>
                  </a:lnTo>
                  <a:lnTo>
                    <a:pt x="76" y="76"/>
                  </a:lnTo>
                  <a:close/>
                </a:path>
              </a:pathLst>
            </a:custGeom>
            <a:solidFill>
              <a:srgbClr val="FFB4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4">
              <a:extLst>
                <a:ext uri="{FF2B5EF4-FFF2-40B4-BE49-F238E27FC236}">
                  <a16:creationId xmlns:a16="http://schemas.microsoft.com/office/drawing/2014/main" id="{26935505-B6C1-B46D-5FE9-67E8C1CA027B}"/>
                </a:ext>
              </a:extLst>
            </p:cNvPr>
            <p:cNvSpPr>
              <a:spLocks/>
            </p:cNvSpPr>
            <p:nvPr/>
          </p:nvSpPr>
          <p:spPr bwMode="auto">
            <a:xfrm>
              <a:off x="5167283" y="4133191"/>
              <a:ext cx="2186285" cy="433175"/>
            </a:xfrm>
            <a:custGeom>
              <a:avLst/>
              <a:gdLst>
                <a:gd name="T0" fmla="*/ 16 w 404"/>
                <a:gd name="T1" fmla="*/ 80 h 80"/>
                <a:gd name="T2" fmla="*/ 376 w 404"/>
                <a:gd name="T3" fmla="*/ 80 h 80"/>
                <a:gd name="T4" fmla="*/ 404 w 404"/>
                <a:gd name="T5" fmla="*/ 54 h 80"/>
                <a:gd name="T6" fmla="*/ 404 w 404"/>
                <a:gd name="T7" fmla="*/ 26 h 80"/>
                <a:gd name="T8" fmla="*/ 376 w 404"/>
                <a:gd name="T9" fmla="*/ 0 h 80"/>
                <a:gd name="T10" fmla="*/ 16 w 404"/>
                <a:gd name="T11" fmla="*/ 0 h 80"/>
                <a:gd name="T12" fmla="*/ 34 w 404"/>
                <a:gd name="T13" fmla="*/ 40 h 80"/>
                <a:gd name="T14" fmla="*/ 16 w 404"/>
                <a:gd name="T15" fmla="*/ 8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4" h="80">
                  <a:moveTo>
                    <a:pt x="16" y="80"/>
                  </a:moveTo>
                  <a:cubicBezTo>
                    <a:pt x="376" y="80"/>
                    <a:pt x="376" y="80"/>
                    <a:pt x="376" y="80"/>
                  </a:cubicBezTo>
                  <a:cubicBezTo>
                    <a:pt x="392" y="80"/>
                    <a:pt x="404" y="69"/>
                    <a:pt x="404" y="54"/>
                  </a:cubicBezTo>
                  <a:cubicBezTo>
                    <a:pt x="404" y="26"/>
                    <a:pt x="404" y="26"/>
                    <a:pt x="404" y="26"/>
                  </a:cubicBezTo>
                  <a:cubicBezTo>
                    <a:pt x="404" y="11"/>
                    <a:pt x="392" y="0"/>
                    <a:pt x="376" y="0"/>
                  </a:cubicBezTo>
                  <a:cubicBezTo>
                    <a:pt x="16" y="0"/>
                    <a:pt x="16" y="0"/>
                    <a:pt x="16" y="0"/>
                  </a:cubicBezTo>
                  <a:cubicBezTo>
                    <a:pt x="0" y="0"/>
                    <a:pt x="34" y="11"/>
                    <a:pt x="34" y="40"/>
                  </a:cubicBezTo>
                  <a:cubicBezTo>
                    <a:pt x="34" y="69"/>
                    <a:pt x="0" y="80"/>
                    <a:pt x="16" y="80"/>
                  </a:cubicBezTo>
                </a:path>
              </a:pathLst>
            </a:custGeom>
            <a:solidFill>
              <a:srgbClr val="F2E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5">
              <a:extLst>
                <a:ext uri="{FF2B5EF4-FFF2-40B4-BE49-F238E27FC236}">
                  <a16:creationId xmlns:a16="http://schemas.microsoft.com/office/drawing/2014/main" id="{BBE673C3-5EDC-7FD0-5F16-76C014C6F947}"/>
                </a:ext>
              </a:extLst>
            </p:cNvPr>
            <p:cNvSpPr>
              <a:spLocks/>
            </p:cNvSpPr>
            <p:nvPr/>
          </p:nvSpPr>
          <p:spPr bwMode="auto">
            <a:xfrm>
              <a:off x="5271608" y="4176283"/>
              <a:ext cx="36287" cy="47627"/>
            </a:xfrm>
            <a:custGeom>
              <a:avLst/>
              <a:gdLst>
                <a:gd name="T0" fmla="*/ 0 w 7"/>
                <a:gd name="T1" fmla="*/ 0 h 9"/>
                <a:gd name="T2" fmla="*/ 0 w 7"/>
                <a:gd name="T3" fmla="*/ 0 h 9"/>
                <a:gd name="T4" fmla="*/ 7 w 7"/>
                <a:gd name="T5" fmla="*/ 9 h 9"/>
                <a:gd name="T6" fmla="*/ 7 w 7"/>
                <a:gd name="T7" fmla="*/ 9 h 9"/>
                <a:gd name="T8" fmla="*/ 0 w 7"/>
                <a:gd name="T9" fmla="*/ 0 h 9"/>
              </a:gdLst>
              <a:ahLst/>
              <a:cxnLst>
                <a:cxn ang="0">
                  <a:pos x="T0" y="T1"/>
                </a:cxn>
                <a:cxn ang="0">
                  <a:pos x="T2" y="T3"/>
                </a:cxn>
                <a:cxn ang="0">
                  <a:pos x="T4" y="T5"/>
                </a:cxn>
                <a:cxn ang="0">
                  <a:pos x="T6" y="T7"/>
                </a:cxn>
                <a:cxn ang="0">
                  <a:pos x="T8" y="T9"/>
                </a:cxn>
              </a:cxnLst>
              <a:rect l="0" t="0" r="r" b="b"/>
              <a:pathLst>
                <a:path w="7" h="9">
                  <a:moveTo>
                    <a:pt x="0" y="0"/>
                  </a:moveTo>
                  <a:cubicBezTo>
                    <a:pt x="0" y="0"/>
                    <a:pt x="0" y="0"/>
                    <a:pt x="0" y="0"/>
                  </a:cubicBezTo>
                  <a:cubicBezTo>
                    <a:pt x="2" y="3"/>
                    <a:pt x="4" y="6"/>
                    <a:pt x="7" y="9"/>
                  </a:cubicBezTo>
                  <a:cubicBezTo>
                    <a:pt x="7" y="9"/>
                    <a:pt x="7" y="9"/>
                    <a:pt x="7" y="9"/>
                  </a:cubicBezTo>
                  <a:cubicBezTo>
                    <a:pt x="5" y="6"/>
                    <a:pt x="2" y="3"/>
                    <a:pt x="0" y="0"/>
                  </a:cubicBezTo>
                </a:path>
              </a:pathLst>
            </a:custGeom>
            <a:solidFill>
              <a:srgbClr val="F2EF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6">
              <a:extLst>
                <a:ext uri="{FF2B5EF4-FFF2-40B4-BE49-F238E27FC236}">
                  <a16:creationId xmlns:a16="http://schemas.microsoft.com/office/drawing/2014/main" id="{CFC3768A-6D9B-9EB0-091C-2733791AD198}"/>
                </a:ext>
              </a:extLst>
            </p:cNvPr>
            <p:cNvSpPr>
              <a:spLocks/>
            </p:cNvSpPr>
            <p:nvPr/>
          </p:nvSpPr>
          <p:spPr bwMode="auto">
            <a:xfrm>
              <a:off x="5271608" y="4176283"/>
              <a:ext cx="2007119" cy="140612"/>
            </a:xfrm>
            <a:custGeom>
              <a:avLst/>
              <a:gdLst>
                <a:gd name="T0" fmla="*/ 339 w 371"/>
                <a:gd name="T1" fmla="*/ 0 h 26"/>
                <a:gd name="T2" fmla="*/ 0 w 371"/>
                <a:gd name="T3" fmla="*/ 0 h 26"/>
                <a:gd name="T4" fmla="*/ 7 w 371"/>
                <a:gd name="T5" fmla="*/ 9 h 26"/>
                <a:gd name="T6" fmla="*/ 346 w 371"/>
                <a:gd name="T7" fmla="*/ 9 h 26"/>
                <a:gd name="T8" fmla="*/ 371 w 371"/>
                <a:gd name="T9" fmla="*/ 26 h 26"/>
                <a:gd name="T10" fmla="*/ 339 w 371"/>
                <a:gd name="T11" fmla="*/ 0 h 26"/>
              </a:gdLst>
              <a:ahLst/>
              <a:cxnLst>
                <a:cxn ang="0">
                  <a:pos x="T0" y="T1"/>
                </a:cxn>
                <a:cxn ang="0">
                  <a:pos x="T2" y="T3"/>
                </a:cxn>
                <a:cxn ang="0">
                  <a:pos x="T4" y="T5"/>
                </a:cxn>
                <a:cxn ang="0">
                  <a:pos x="T6" y="T7"/>
                </a:cxn>
                <a:cxn ang="0">
                  <a:pos x="T8" y="T9"/>
                </a:cxn>
                <a:cxn ang="0">
                  <a:pos x="T10" y="T11"/>
                </a:cxn>
              </a:cxnLst>
              <a:rect l="0" t="0" r="r" b="b"/>
              <a:pathLst>
                <a:path w="371" h="26">
                  <a:moveTo>
                    <a:pt x="339" y="0"/>
                  </a:moveTo>
                  <a:cubicBezTo>
                    <a:pt x="0" y="0"/>
                    <a:pt x="0" y="0"/>
                    <a:pt x="0" y="0"/>
                  </a:cubicBezTo>
                  <a:cubicBezTo>
                    <a:pt x="2" y="3"/>
                    <a:pt x="5" y="6"/>
                    <a:pt x="7" y="9"/>
                  </a:cubicBezTo>
                  <a:cubicBezTo>
                    <a:pt x="346" y="9"/>
                    <a:pt x="346" y="9"/>
                    <a:pt x="346" y="9"/>
                  </a:cubicBezTo>
                  <a:cubicBezTo>
                    <a:pt x="357" y="9"/>
                    <a:pt x="367" y="16"/>
                    <a:pt x="371" y="26"/>
                  </a:cubicBezTo>
                  <a:cubicBezTo>
                    <a:pt x="368" y="11"/>
                    <a:pt x="355" y="0"/>
                    <a:pt x="339" y="0"/>
                  </a:cubicBezTo>
                </a:path>
              </a:pathLst>
            </a:custGeom>
            <a:solidFill>
              <a:srgbClr val="E6E0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7">
              <a:extLst>
                <a:ext uri="{FF2B5EF4-FFF2-40B4-BE49-F238E27FC236}">
                  <a16:creationId xmlns:a16="http://schemas.microsoft.com/office/drawing/2014/main" id="{18CA933B-A56E-51ED-6F3D-580B7737B5C5}"/>
                </a:ext>
              </a:extLst>
            </p:cNvPr>
            <p:cNvSpPr>
              <a:spLocks/>
            </p:cNvSpPr>
            <p:nvPr/>
          </p:nvSpPr>
          <p:spPr bwMode="auto">
            <a:xfrm>
              <a:off x="5140068" y="4062886"/>
              <a:ext cx="2256591" cy="582859"/>
            </a:xfrm>
            <a:custGeom>
              <a:avLst/>
              <a:gdLst>
                <a:gd name="T0" fmla="*/ 10 w 417"/>
                <a:gd name="T1" fmla="*/ 108 h 108"/>
                <a:gd name="T2" fmla="*/ 363 w 417"/>
                <a:gd name="T3" fmla="*/ 108 h 108"/>
                <a:gd name="T4" fmla="*/ 417 w 417"/>
                <a:gd name="T5" fmla="*/ 54 h 108"/>
                <a:gd name="T6" fmla="*/ 363 w 417"/>
                <a:gd name="T7" fmla="*/ 0 h 108"/>
                <a:gd name="T8" fmla="*/ 10 w 417"/>
                <a:gd name="T9" fmla="*/ 0 h 108"/>
                <a:gd name="T10" fmla="*/ 0 w 417"/>
                <a:gd name="T11" fmla="*/ 11 h 108"/>
                <a:gd name="T12" fmla="*/ 10 w 417"/>
                <a:gd name="T13" fmla="*/ 21 h 108"/>
                <a:gd name="T14" fmla="*/ 363 w 417"/>
                <a:gd name="T15" fmla="*/ 21 h 108"/>
                <a:gd name="T16" fmla="*/ 396 w 417"/>
                <a:gd name="T17" fmla="*/ 54 h 108"/>
                <a:gd name="T18" fmla="*/ 363 w 417"/>
                <a:gd name="T19" fmla="*/ 87 h 108"/>
                <a:gd name="T20" fmla="*/ 10 w 417"/>
                <a:gd name="T21" fmla="*/ 87 h 108"/>
                <a:gd name="T22" fmla="*/ 0 w 417"/>
                <a:gd name="T23" fmla="*/ 97 h 108"/>
                <a:gd name="T24" fmla="*/ 10 w 417"/>
                <a:gd name="T25"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7" h="108">
                  <a:moveTo>
                    <a:pt x="10" y="108"/>
                  </a:moveTo>
                  <a:cubicBezTo>
                    <a:pt x="363" y="108"/>
                    <a:pt x="363" y="108"/>
                    <a:pt x="363" y="108"/>
                  </a:cubicBezTo>
                  <a:cubicBezTo>
                    <a:pt x="393" y="108"/>
                    <a:pt x="417" y="84"/>
                    <a:pt x="417" y="54"/>
                  </a:cubicBezTo>
                  <a:cubicBezTo>
                    <a:pt x="417" y="24"/>
                    <a:pt x="393" y="0"/>
                    <a:pt x="363" y="0"/>
                  </a:cubicBezTo>
                  <a:cubicBezTo>
                    <a:pt x="10" y="0"/>
                    <a:pt x="10" y="0"/>
                    <a:pt x="10" y="0"/>
                  </a:cubicBezTo>
                  <a:cubicBezTo>
                    <a:pt x="5" y="0"/>
                    <a:pt x="0" y="5"/>
                    <a:pt x="0" y="11"/>
                  </a:cubicBezTo>
                  <a:cubicBezTo>
                    <a:pt x="0" y="17"/>
                    <a:pt x="5" y="21"/>
                    <a:pt x="10" y="21"/>
                  </a:cubicBezTo>
                  <a:cubicBezTo>
                    <a:pt x="363" y="21"/>
                    <a:pt x="363" y="21"/>
                    <a:pt x="363" y="21"/>
                  </a:cubicBezTo>
                  <a:cubicBezTo>
                    <a:pt x="381" y="21"/>
                    <a:pt x="396" y="36"/>
                    <a:pt x="396" y="54"/>
                  </a:cubicBezTo>
                  <a:cubicBezTo>
                    <a:pt x="396" y="72"/>
                    <a:pt x="381" y="87"/>
                    <a:pt x="363" y="87"/>
                  </a:cubicBezTo>
                  <a:cubicBezTo>
                    <a:pt x="10" y="87"/>
                    <a:pt x="10" y="87"/>
                    <a:pt x="10" y="87"/>
                  </a:cubicBezTo>
                  <a:cubicBezTo>
                    <a:pt x="5" y="87"/>
                    <a:pt x="0" y="91"/>
                    <a:pt x="0" y="97"/>
                  </a:cubicBezTo>
                  <a:cubicBezTo>
                    <a:pt x="0" y="103"/>
                    <a:pt x="5" y="108"/>
                    <a:pt x="10" y="108"/>
                  </a:cubicBezTo>
                </a:path>
              </a:pathLst>
            </a:custGeom>
            <a:solidFill>
              <a:srgbClr val="4B48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8">
              <a:extLst>
                <a:ext uri="{FF2B5EF4-FFF2-40B4-BE49-F238E27FC236}">
                  <a16:creationId xmlns:a16="http://schemas.microsoft.com/office/drawing/2014/main" id="{9C84B567-EC50-0B66-B9B0-3B30F7DB815B}"/>
                </a:ext>
              </a:extLst>
            </p:cNvPr>
            <p:cNvSpPr>
              <a:spLocks/>
            </p:cNvSpPr>
            <p:nvPr/>
          </p:nvSpPr>
          <p:spPr bwMode="auto">
            <a:xfrm>
              <a:off x="5167283" y="4169478"/>
              <a:ext cx="104325" cy="6805"/>
            </a:xfrm>
            <a:custGeom>
              <a:avLst/>
              <a:gdLst>
                <a:gd name="T0" fmla="*/ 0 w 19"/>
                <a:gd name="T1" fmla="*/ 0 h 1"/>
                <a:gd name="T2" fmla="*/ 5 w 19"/>
                <a:gd name="T3" fmla="*/ 1 h 1"/>
                <a:gd name="T4" fmla="*/ 19 w 19"/>
                <a:gd name="T5" fmla="*/ 1 h 1"/>
                <a:gd name="T6" fmla="*/ 19 w 19"/>
                <a:gd name="T7" fmla="*/ 1 h 1"/>
                <a:gd name="T8" fmla="*/ 5 w 19"/>
                <a:gd name="T9" fmla="*/ 1 h 1"/>
                <a:gd name="T10" fmla="*/ 0 w 19"/>
                <a:gd name="T11" fmla="*/ 0 h 1"/>
              </a:gdLst>
              <a:ahLst/>
              <a:cxnLst>
                <a:cxn ang="0">
                  <a:pos x="T0" y="T1"/>
                </a:cxn>
                <a:cxn ang="0">
                  <a:pos x="T2" y="T3"/>
                </a:cxn>
                <a:cxn ang="0">
                  <a:pos x="T4" y="T5"/>
                </a:cxn>
                <a:cxn ang="0">
                  <a:pos x="T6" y="T7"/>
                </a:cxn>
                <a:cxn ang="0">
                  <a:pos x="T8" y="T9"/>
                </a:cxn>
                <a:cxn ang="0">
                  <a:pos x="T10" y="T11"/>
                </a:cxn>
              </a:cxnLst>
              <a:rect l="0" t="0" r="r" b="b"/>
              <a:pathLst>
                <a:path w="19" h="1">
                  <a:moveTo>
                    <a:pt x="0" y="0"/>
                  </a:moveTo>
                  <a:cubicBezTo>
                    <a:pt x="2" y="1"/>
                    <a:pt x="3" y="1"/>
                    <a:pt x="5" y="1"/>
                  </a:cubicBezTo>
                  <a:cubicBezTo>
                    <a:pt x="19" y="1"/>
                    <a:pt x="19" y="1"/>
                    <a:pt x="19" y="1"/>
                  </a:cubicBezTo>
                  <a:cubicBezTo>
                    <a:pt x="19" y="1"/>
                    <a:pt x="19" y="1"/>
                    <a:pt x="19" y="1"/>
                  </a:cubicBezTo>
                  <a:cubicBezTo>
                    <a:pt x="5" y="1"/>
                    <a:pt x="5" y="1"/>
                    <a:pt x="5" y="1"/>
                  </a:cubicBezTo>
                  <a:cubicBezTo>
                    <a:pt x="3" y="1"/>
                    <a:pt x="2" y="1"/>
                    <a:pt x="0" y="0"/>
                  </a:cubicBezTo>
                </a:path>
              </a:pathLst>
            </a:custGeom>
            <a:solidFill>
              <a:srgbClr val="AFAC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9">
              <a:extLst>
                <a:ext uri="{FF2B5EF4-FFF2-40B4-BE49-F238E27FC236}">
                  <a16:creationId xmlns:a16="http://schemas.microsoft.com/office/drawing/2014/main" id="{5632846D-2949-3561-6ADF-F1EA65D52DFC}"/>
                </a:ext>
              </a:extLst>
            </p:cNvPr>
            <p:cNvSpPr>
              <a:spLocks/>
            </p:cNvSpPr>
            <p:nvPr/>
          </p:nvSpPr>
          <p:spPr bwMode="auto">
            <a:xfrm>
              <a:off x="7278725" y="4316894"/>
              <a:ext cx="4536" cy="15876"/>
            </a:xfrm>
            <a:custGeom>
              <a:avLst/>
              <a:gdLst>
                <a:gd name="T0" fmla="*/ 0 w 1"/>
                <a:gd name="T1" fmla="*/ 0 h 3"/>
                <a:gd name="T2" fmla="*/ 1 w 1"/>
                <a:gd name="T3" fmla="*/ 3 h 3"/>
                <a:gd name="T4" fmla="*/ 1 w 1"/>
                <a:gd name="T5" fmla="*/ 3 h 3"/>
                <a:gd name="T6" fmla="*/ 0 w 1"/>
                <a:gd name="T7" fmla="*/ 0 h 3"/>
                <a:gd name="T8" fmla="*/ 0 w 1"/>
                <a:gd name="T9" fmla="*/ 0 h 3"/>
              </a:gdLst>
              <a:ahLst/>
              <a:cxnLst>
                <a:cxn ang="0">
                  <a:pos x="T0" y="T1"/>
                </a:cxn>
                <a:cxn ang="0">
                  <a:pos x="T2" y="T3"/>
                </a:cxn>
                <a:cxn ang="0">
                  <a:pos x="T4" y="T5"/>
                </a:cxn>
                <a:cxn ang="0">
                  <a:pos x="T6" y="T7"/>
                </a:cxn>
                <a:cxn ang="0">
                  <a:pos x="T8" y="T9"/>
                </a:cxn>
              </a:cxnLst>
              <a:rect l="0" t="0" r="r" b="b"/>
              <a:pathLst>
                <a:path w="1" h="3">
                  <a:moveTo>
                    <a:pt x="0" y="0"/>
                  </a:moveTo>
                  <a:cubicBezTo>
                    <a:pt x="0" y="1"/>
                    <a:pt x="1" y="2"/>
                    <a:pt x="1" y="3"/>
                  </a:cubicBezTo>
                  <a:cubicBezTo>
                    <a:pt x="1" y="3"/>
                    <a:pt x="1" y="3"/>
                    <a:pt x="1" y="3"/>
                  </a:cubicBezTo>
                  <a:cubicBezTo>
                    <a:pt x="1" y="2"/>
                    <a:pt x="0" y="1"/>
                    <a:pt x="0" y="0"/>
                  </a:cubicBezTo>
                  <a:cubicBezTo>
                    <a:pt x="0" y="0"/>
                    <a:pt x="0" y="0"/>
                    <a:pt x="0" y="0"/>
                  </a:cubicBezTo>
                </a:path>
              </a:pathLst>
            </a:custGeom>
            <a:solidFill>
              <a:srgbClr val="A6A1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Oval 20">
              <a:extLst>
                <a:ext uri="{FF2B5EF4-FFF2-40B4-BE49-F238E27FC236}">
                  <a16:creationId xmlns:a16="http://schemas.microsoft.com/office/drawing/2014/main" id="{8B382359-9CCA-618E-A1FF-DCE7D1F808AC}"/>
                </a:ext>
              </a:extLst>
            </p:cNvPr>
            <p:cNvSpPr>
              <a:spLocks noChangeArrowheads="1"/>
            </p:cNvSpPr>
            <p:nvPr/>
          </p:nvSpPr>
          <p:spPr bwMode="auto">
            <a:xfrm>
              <a:off x="5271608" y="4176283"/>
              <a:ext cx="2269" cy="2269"/>
            </a:xfrm>
            <a:prstGeom prst="ellipse">
              <a:avLst/>
            </a:prstGeom>
            <a:solidFill>
              <a:srgbClr val="A6A1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1">
              <a:extLst>
                <a:ext uri="{FF2B5EF4-FFF2-40B4-BE49-F238E27FC236}">
                  <a16:creationId xmlns:a16="http://schemas.microsoft.com/office/drawing/2014/main" id="{0EFCF315-C44B-8C8E-A0F3-DF5723BC2782}"/>
                </a:ext>
              </a:extLst>
            </p:cNvPr>
            <p:cNvSpPr>
              <a:spLocks/>
            </p:cNvSpPr>
            <p:nvPr/>
          </p:nvSpPr>
          <p:spPr bwMode="auto">
            <a:xfrm>
              <a:off x="5271608" y="4176283"/>
              <a:ext cx="2007119" cy="140612"/>
            </a:xfrm>
            <a:custGeom>
              <a:avLst/>
              <a:gdLst>
                <a:gd name="T0" fmla="*/ 339 w 371"/>
                <a:gd name="T1" fmla="*/ 0 h 26"/>
                <a:gd name="T2" fmla="*/ 0 w 371"/>
                <a:gd name="T3" fmla="*/ 0 h 26"/>
                <a:gd name="T4" fmla="*/ 0 w 371"/>
                <a:gd name="T5" fmla="*/ 0 h 26"/>
                <a:gd name="T6" fmla="*/ 339 w 371"/>
                <a:gd name="T7" fmla="*/ 0 h 26"/>
                <a:gd name="T8" fmla="*/ 371 w 371"/>
                <a:gd name="T9" fmla="*/ 26 h 26"/>
                <a:gd name="T10" fmla="*/ 371 w 371"/>
                <a:gd name="T11" fmla="*/ 26 h 26"/>
                <a:gd name="T12" fmla="*/ 339 w 371"/>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371" h="26">
                  <a:moveTo>
                    <a:pt x="339" y="0"/>
                  </a:moveTo>
                  <a:cubicBezTo>
                    <a:pt x="0" y="0"/>
                    <a:pt x="0" y="0"/>
                    <a:pt x="0" y="0"/>
                  </a:cubicBezTo>
                  <a:cubicBezTo>
                    <a:pt x="0" y="0"/>
                    <a:pt x="0" y="0"/>
                    <a:pt x="0" y="0"/>
                  </a:cubicBezTo>
                  <a:cubicBezTo>
                    <a:pt x="339" y="0"/>
                    <a:pt x="339" y="0"/>
                    <a:pt x="339" y="0"/>
                  </a:cubicBezTo>
                  <a:cubicBezTo>
                    <a:pt x="355" y="0"/>
                    <a:pt x="368" y="11"/>
                    <a:pt x="371" y="26"/>
                  </a:cubicBezTo>
                  <a:cubicBezTo>
                    <a:pt x="371" y="26"/>
                    <a:pt x="371" y="26"/>
                    <a:pt x="371" y="26"/>
                  </a:cubicBezTo>
                  <a:cubicBezTo>
                    <a:pt x="368" y="11"/>
                    <a:pt x="355" y="0"/>
                    <a:pt x="339" y="0"/>
                  </a:cubicBezTo>
                </a:path>
              </a:pathLst>
            </a:custGeom>
            <a:solidFill>
              <a:srgbClr val="9E97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2">
              <a:extLst>
                <a:ext uri="{FF2B5EF4-FFF2-40B4-BE49-F238E27FC236}">
                  <a16:creationId xmlns:a16="http://schemas.microsoft.com/office/drawing/2014/main" id="{C10F3072-5875-BAB2-9955-F3DADBDD32FE}"/>
                </a:ext>
              </a:extLst>
            </p:cNvPr>
            <p:cNvSpPr>
              <a:spLocks/>
            </p:cNvSpPr>
            <p:nvPr/>
          </p:nvSpPr>
          <p:spPr bwMode="auto">
            <a:xfrm>
              <a:off x="7271922" y="4337305"/>
              <a:ext cx="124737" cy="254008"/>
            </a:xfrm>
            <a:custGeom>
              <a:avLst/>
              <a:gdLst>
                <a:gd name="T0" fmla="*/ 23 w 23"/>
                <a:gd name="T1" fmla="*/ 0 h 47"/>
                <a:gd name="T2" fmla="*/ 23 w 23"/>
                <a:gd name="T3" fmla="*/ 3 h 47"/>
                <a:gd name="T4" fmla="*/ 0 w 23"/>
                <a:gd name="T5" fmla="*/ 47 h 47"/>
                <a:gd name="T6" fmla="*/ 23 w 23"/>
                <a:gd name="T7" fmla="*/ 3 h 47"/>
                <a:gd name="T8" fmla="*/ 23 w 23"/>
                <a:gd name="T9" fmla="*/ 0 h 47"/>
              </a:gdLst>
              <a:ahLst/>
              <a:cxnLst>
                <a:cxn ang="0">
                  <a:pos x="T0" y="T1"/>
                </a:cxn>
                <a:cxn ang="0">
                  <a:pos x="T2" y="T3"/>
                </a:cxn>
                <a:cxn ang="0">
                  <a:pos x="T4" y="T5"/>
                </a:cxn>
                <a:cxn ang="0">
                  <a:pos x="T6" y="T7"/>
                </a:cxn>
                <a:cxn ang="0">
                  <a:pos x="T8" y="T9"/>
                </a:cxn>
              </a:cxnLst>
              <a:rect l="0" t="0" r="r" b="b"/>
              <a:pathLst>
                <a:path w="23" h="47">
                  <a:moveTo>
                    <a:pt x="23" y="0"/>
                  </a:moveTo>
                  <a:cubicBezTo>
                    <a:pt x="23" y="1"/>
                    <a:pt x="23" y="2"/>
                    <a:pt x="23" y="3"/>
                  </a:cubicBezTo>
                  <a:cubicBezTo>
                    <a:pt x="23" y="21"/>
                    <a:pt x="14" y="37"/>
                    <a:pt x="0" y="47"/>
                  </a:cubicBezTo>
                  <a:cubicBezTo>
                    <a:pt x="14" y="37"/>
                    <a:pt x="23" y="21"/>
                    <a:pt x="23" y="3"/>
                  </a:cubicBezTo>
                  <a:cubicBezTo>
                    <a:pt x="23" y="2"/>
                    <a:pt x="23" y="1"/>
                    <a:pt x="23" y="0"/>
                  </a:cubicBezTo>
                </a:path>
              </a:pathLst>
            </a:custGeom>
            <a:solidFill>
              <a:srgbClr val="AFAC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3">
              <a:extLst>
                <a:ext uri="{FF2B5EF4-FFF2-40B4-BE49-F238E27FC236}">
                  <a16:creationId xmlns:a16="http://schemas.microsoft.com/office/drawing/2014/main" id="{A351F7E1-5084-AA46-DEA6-F194E09586CD}"/>
                </a:ext>
              </a:extLst>
            </p:cNvPr>
            <p:cNvSpPr>
              <a:spLocks noEditPoints="1"/>
            </p:cNvSpPr>
            <p:nvPr/>
          </p:nvSpPr>
          <p:spPr bwMode="auto">
            <a:xfrm>
              <a:off x="5140068" y="4099173"/>
              <a:ext cx="2256591" cy="546572"/>
            </a:xfrm>
            <a:custGeom>
              <a:avLst/>
              <a:gdLst>
                <a:gd name="T0" fmla="*/ 417 w 417"/>
                <a:gd name="T1" fmla="*/ 43 h 101"/>
                <a:gd name="T2" fmla="*/ 363 w 417"/>
                <a:gd name="T3" fmla="*/ 93 h 101"/>
                <a:gd name="T4" fmla="*/ 10 w 417"/>
                <a:gd name="T5" fmla="*/ 93 h 101"/>
                <a:gd name="T6" fmla="*/ 1 w 417"/>
                <a:gd name="T7" fmla="*/ 86 h 101"/>
                <a:gd name="T8" fmla="*/ 0 w 417"/>
                <a:gd name="T9" fmla="*/ 90 h 101"/>
                <a:gd name="T10" fmla="*/ 10 w 417"/>
                <a:gd name="T11" fmla="*/ 101 h 101"/>
                <a:gd name="T12" fmla="*/ 363 w 417"/>
                <a:gd name="T13" fmla="*/ 101 h 101"/>
                <a:gd name="T14" fmla="*/ 394 w 417"/>
                <a:gd name="T15" fmla="*/ 91 h 101"/>
                <a:gd name="T16" fmla="*/ 417 w 417"/>
                <a:gd name="T17" fmla="*/ 47 h 101"/>
                <a:gd name="T18" fmla="*/ 417 w 417"/>
                <a:gd name="T19" fmla="*/ 44 h 101"/>
                <a:gd name="T20" fmla="*/ 417 w 417"/>
                <a:gd name="T21" fmla="*/ 43 h 101"/>
                <a:gd name="T22" fmla="*/ 1 w 417"/>
                <a:gd name="T23" fmla="*/ 0 h 101"/>
                <a:gd name="T24" fmla="*/ 0 w 417"/>
                <a:gd name="T25" fmla="*/ 4 h 101"/>
                <a:gd name="T26" fmla="*/ 5 w 417"/>
                <a:gd name="T27" fmla="*/ 13 h 101"/>
                <a:gd name="T28" fmla="*/ 10 w 417"/>
                <a:gd name="T29" fmla="*/ 14 h 101"/>
                <a:gd name="T30" fmla="*/ 24 w 417"/>
                <a:gd name="T31" fmla="*/ 14 h 101"/>
                <a:gd name="T32" fmla="*/ 24 w 417"/>
                <a:gd name="T33" fmla="*/ 14 h 101"/>
                <a:gd name="T34" fmla="*/ 363 w 417"/>
                <a:gd name="T35" fmla="*/ 14 h 101"/>
                <a:gd name="T36" fmla="*/ 395 w 417"/>
                <a:gd name="T37" fmla="*/ 40 h 101"/>
                <a:gd name="T38" fmla="*/ 396 w 417"/>
                <a:gd name="T39" fmla="*/ 43 h 101"/>
                <a:gd name="T40" fmla="*/ 396 w 417"/>
                <a:gd name="T41" fmla="*/ 39 h 101"/>
                <a:gd name="T42" fmla="*/ 363 w 417"/>
                <a:gd name="T43" fmla="*/ 7 h 101"/>
                <a:gd name="T44" fmla="*/ 10 w 417"/>
                <a:gd name="T45" fmla="*/ 7 h 101"/>
                <a:gd name="T46" fmla="*/ 1 w 417"/>
                <a:gd name="T4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7" h="101">
                  <a:moveTo>
                    <a:pt x="417" y="43"/>
                  </a:moveTo>
                  <a:cubicBezTo>
                    <a:pt x="415" y="71"/>
                    <a:pt x="392" y="93"/>
                    <a:pt x="363" y="93"/>
                  </a:cubicBezTo>
                  <a:cubicBezTo>
                    <a:pt x="10" y="93"/>
                    <a:pt x="10" y="93"/>
                    <a:pt x="10" y="93"/>
                  </a:cubicBezTo>
                  <a:cubicBezTo>
                    <a:pt x="6" y="93"/>
                    <a:pt x="2" y="90"/>
                    <a:pt x="1" y="86"/>
                  </a:cubicBezTo>
                  <a:cubicBezTo>
                    <a:pt x="0" y="88"/>
                    <a:pt x="0" y="89"/>
                    <a:pt x="0" y="90"/>
                  </a:cubicBezTo>
                  <a:cubicBezTo>
                    <a:pt x="0" y="96"/>
                    <a:pt x="5" y="101"/>
                    <a:pt x="10" y="101"/>
                  </a:cubicBezTo>
                  <a:cubicBezTo>
                    <a:pt x="363" y="101"/>
                    <a:pt x="363" y="101"/>
                    <a:pt x="363" y="101"/>
                  </a:cubicBezTo>
                  <a:cubicBezTo>
                    <a:pt x="375" y="101"/>
                    <a:pt x="385" y="97"/>
                    <a:pt x="394" y="91"/>
                  </a:cubicBezTo>
                  <a:cubicBezTo>
                    <a:pt x="408" y="81"/>
                    <a:pt x="417" y="65"/>
                    <a:pt x="417" y="47"/>
                  </a:cubicBezTo>
                  <a:cubicBezTo>
                    <a:pt x="417" y="46"/>
                    <a:pt x="417" y="45"/>
                    <a:pt x="417" y="44"/>
                  </a:cubicBezTo>
                  <a:cubicBezTo>
                    <a:pt x="417" y="43"/>
                    <a:pt x="417" y="43"/>
                    <a:pt x="417" y="43"/>
                  </a:cubicBezTo>
                  <a:moveTo>
                    <a:pt x="1" y="0"/>
                  </a:moveTo>
                  <a:cubicBezTo>
                    <a:pt x="0" y="1"/>
                    <a:pt x="0" y="2"/>
                    <a:pt x="0" y="4"/>
                  </a:cubicBezTo>
                  <a:cubicBezTo>
                    <a:pt x="0" y="8"/>
                    <a:pt x="2" y="11"/>
                    <a:pt x="5" y="13"/>
                  </a:cubicBezTo>
                  <a:cubicBezTo>
                    <a:pt x="7" y="14"/>
                    <a:pt x="8" y="14"/>
                    <a:pt x="10" y="14"/>
                  </a:cubicBezTo>
                  <a:cubicBezTo>
                    <a:pt x="24" y="14"/>
                    <a:pt x="24" y="14"/>
                    <a:pt x="24" y="14"/>
                  </a:cubicBezTo>
                  <a:cubicBezTo>
                    <a:pt x="24" y="14"/>
                    <a:pt x="24" y="14"/>
                    <a:pt x="24" y="14"/>
                  </a:cubicBezTo>
                  <a:cubicBezTo>
                    <a:pt x="363" y="14"/>
                    <a:pt x="363" y="14"/>
                    <a:pt x="363" y="14"/>
                  </a:cubicBezTo>
                  <a:cubicBezTo>
                    <a:pt x="379" y="14"/>
                    <a:pt x="392" y="25"/>
                    <a:pt x="395" y="40"/>
                  </a:cubicBezTo>
                  <a:cubicBezTo>
                    <a:pt x="395" y="41"/>
                    <a:pt x="396" y="42"/>
                    <a:pt x="396" y="43"/>
                  </a:cubicBezTo>
                  <a:cubicBezTo>
                    <a:pt x="396" y="42"/>
                    <a:pt x="396" y="41"/>
                    <a:pt x="396" y="39"/>
                  </a:cubicBezTo>
                  <a:cubicBezTo>
                    <a:pt x="396" y="21"/>
                    <a:pt x="381" y="7"/>
                    <a:pt x="363" y="7"/>
                  </a:cubicBezTo>
                  <a:cubicBezTo>
                    <a:pt x="10" y="7"/>
                    <a:pt x="10" y="7"/>
                    <a:pt x="10" y="7"/>
                  </a:cubicBezTo>
                  <a:cubicBezTo>
                    <a:pt x="6" y="7"/>
                    <a:pt x="2" y="4"/>
                    <a:pt x="1" y="0"/>
                  </a:cubicBezTo>
                </a:path>
              </a:pathLst>
            </a:custGeom>
            <a:solidFill>
              <a:srgbClr val="3330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4">
              <a:extLst>
                <a:ext uri="{FF2B5EF4-FFF2-40B4-BE49-F238E27FC236}">
                  <a16:creationId xmlns:a16="http://schemas.microsoft.com/office/drawing/2014/main" id="{8619F528-A204-1F32-6E42-3EA219B42031}"/>
                </a:ext>
              </a:extLst>
            </p:cNvPr>
            <p:cNvSpPr>
              <a:spLocks/>
            </p:cNvSpPr>
            <p:nvPr/>
          </p:nvSpPr>
          <p:spPr bwMode="auto">
            <a:xfrm>
              <a:off x="5990541" y="4310090"/>
              <a:ext cx="172363" cy="174631"/>
            </a:xfrm>
            <a:custGeom>
              <a:avLst/>
              <a:gdLst>
                <a:gd name="T0" fmla="*/ 76 w 76"/>
                <a:gd name="T1" fmla="*/ 0 h 77"/>
                <a:gd name="T2" fmla="*/ 0 w 76"/>
                <a:gd name="T3" fmla="*/ 0 h 77"/>
                <a:gd name="T4" fmla="*/ 0 w 76"/>
                <a:gd name="T5" fmla="*/ 77 h 77"/>
                <a:gd name="T6" fmla="*/ 38 w 76"/>
                <a:gd name="T7" fmla="*/ 53 h 77"/>
                <a:gd name="T8" fmla="*/ 76 w 76"/>
                <a:gd name="T9" fmla="*/ 77 h 77"/>
                <a:gd name="T10" fmla="*/ 76 w 76"/>
                <a:gd name="T11" fmla="*/ 0 h 77"/>
              </a:gdLst>
              <a:ahLst/>
              <a:cxnLst>
                <a:cxn ang="0">
                  <a:pos x="T0" y="T1"/>
                </a:cxn>
                <a:cxn ang="0">
                  <a:pos x="T2" y="T3"/>
                </a:cxn>
                <a:cxn ang="0">
                  <a:pos x="T4" y="T5"/>
                </a:cxn>
                <a:cxn ang="0">
                  <a:pos x="T6" y="T7"/>
                </a:cxn>
                <a:cxn ang="0">
                  <a:pos x="T8" y="T9"/>
                </a:cxn>
                <a:cxn ang="0">
                  <a:pos x="T10" y="T11"/>
                </a:cxn>
              </a:cxnLst>
              <a:rect l="0" t="0" r="r" b="b"/>
              <a:pathLst>
                <a:path w="76" h="77">
                  <a:moveTo>
                    <a:pt x="76" y="0"/>
                  </a:moveTo>
                  <a:lnTo>
                    <a:pt x="0" y="0"/>
                  </a:lnTo>
                  <a:lnTo>
                    <a:pt x="0" y="77"/>
                  </a:lnTo>
                  <a:lnTo>
                    <a:pt x="38" y="53"/>
                  </a:lnTo>
                  <a:lnTo>
                    <a:pt x="76" y="77"/>
                  </a:lnTo>
                  <a:lnTo>
                    <a:pt x="76" y="0"/>
                  </a:lnTo>
                  <a:close/>
                </a:path>
              </a:pathLst>
            </a:custGeom>
            <a:solidFill>
              <a:srgbClr val="E6E0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5">
              <a:extLst>
                <a:ext uri="{FF2B5EF4-FFF2-40B4-BE49-F238E27FC236}">
                  <a16:creationId xmlns:a16="http://schemas.microsoft.com/office/drawing/2014/main" id="{8B48CEB0-97AE-E63D-74DD-9DC8BC882BB1}"/>
                </a:ext>
              </a:extLst>
            </p:cNvPr>
            <p:cNvSpPr>
              <a:spLocks/>
            </p:cNvSpPr>
            <p:nvPr/>
          </p:nvSpPr>
          <p:spPr bwMode="auto">
            <a:xfrm>
              <a:off x="5990541" y="4310090"/>
              <a:ext cx="172363" cy="174631"/>
            </a:xfrm>
            <a:custGeom>
              <a:avLst/>
              <a:gdLst>
                <a:gd name="T0" fmla="*/ 76 w 76"/>
                <a:gd name="T1" fmla="*/ 0 h 77"/>
                <a:gd name="T2" fmla="*/ 0 w 76"/>
                <a:gd name="T3" fmla="*/ 0 h 77"/>
                <a:gd name="T4" fmla="*/ 0 w 76"/>
                <a:gd name="T5" fmla="*/ 77 h 77"/>
                <a:gd name="T6" fmla="*/ 38 w 76"/>
                <a:gd name="T7" fmla="*/ 53 h 77"/>
                <a:gd name="T8" fmla="*/ 76 w 76"/>
                <a:gd name="T9" fmla="*/ 77 h 77"/>
                <a:gd name="T10" fmla="*/ 76 w 76"/>
                <a:gd name="T11" fmla="*/ 0 h 77"/>
              </a:gdLst>
              <a:ahLst/>
              <a:cxnLst>
                <a:cxn ang="0">
                  <a:pos x="T0" y="T1"/>
                </a:cxn>
                <a:cxn ang="0">
                  <a:pos x="T2" y="T3"/>
                </a:cxn>
                <a:cxn ang="0">
                  <a:pos x="T4" y="T5"/>
                </a:cxn>
                <a:cxn ang="0">
                  <a:pos x="T6" y="T7"/>
                </a:cxn>
                <a:cxn ang="0">
                  <a:pos x="T8" y="T9"/>
                </a:cxn>
                <a:cxn ang="0">
                  <a:pos x="T10" y="T11"/>
                </a:cxn>
              </a:cxnLst>
              <a:rect l="0" t="0" r="r" b="b"/>
              <a:pathLst>
                <a:path w="76" h="77">
                  <a:moveTo>
                    <a:pt x="76" y="0"/>
                  </a:moveTo>
                  <a:lnTo>
                    <a:pt x="0" y="0"/>
                  </a:lnTo>
                  <a:lnTo>
                    <a:pt x="0" y="77"/>
                  </a:lnTo>
                  <a:lnTo>
                    <a:pt x="38" y="53"/>
                  </a:lnTo>
                  <a:lnTo>
                    <a:pt x="76" y="77"/>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6">
              <a:extLst>
                <a:ext uri="{FF2B5EF4-FFF2-40B4-BE49-F238E27FC236}">
                  <a16:creationId xmlns:a16="http://schemas.microsoft.com/office/drawing/2014/main" id="{8C05FD1F-2FD9-753E-C5BF-A45D790E30A2}"/>
                </a:ext>
              </a:extLst>
            </p:cNvPr>
            <p:cNvSpPr>
              <a:spLocks/>
            </p:cNvSpPr>
            <p:nvPr/>
          </p:nvSpPr>
          <p:spPr bwMode="auto">
            <a:xfrm>
              <a:off x="5990541" y="4294215"/>
              <a:ext cx="172363" cy="174631"/>
            </a:xfrm>
            <a:custGeom>
              <a:avLst/>
              <a:gdLst>
                <a:gd name="T0" fmla="*/ 76 w 76"/>
                <a:gd name="T1" fmla="*/ 77 h 77"/>
                <a:gd name="T2" fmla="*/ 38 w 76"/>
                <a:gd name="T3" fmla="*/ 53 h 77"/>
                <a:gd name="T4" fmla="*/ 0 w 76"/>
                <a:gd name="T5" fmla="*/ 77 h 77"/>
                <a:gd name="T6" fmla="*/ 0 w 76"/>
                <a:gd name="T7" fmla="*/ 0 h 77"/>
                <a:gd name="T8" fmla="*/ 76 w 76"/>
                <a:gd name="T9" fmla="*/ 0 h 77"/>
                <a:gd name="T10" fmla="*/ 76 w 76"/>
                <a:gd name="T11" fmla="*/ 77 h 77"/>
              </a:gdLst>
              <a:ahLst/>
              <a:cxnLst>
                <a:cxn ang="0">
                  <a:pos x="T0" y="T1"/>
                </a:cxn>
                <a:cxn ang="0">
                  <a:pos x="T2" y="T3"/>
                </a:cxn>
                <a:cxn ang="0">
                  <a:pos x="T4" y="T5"/>
                </a:cxn>
                <a:cxn ang="0">
                  <a:pos x="T6" y="T7"/>
                </a:cxn>
                <a:cxn ang="0">
                  <a:pos x="T8" y="T9"/>
                </a:cxn>
                <a:cxn ang="0">
                  <a:pos x="T10" y="T11"/>
                </a:cxn>
              </a:cxnLst>
              <a:rect l="0" t="0" r="r" b="b"/>
              <a:pathLst>
                <a:path w="76" h="77">
                  <a:moveTo>
                    <a:pt x="76" y="77"/>
                  </a:moveTo>
                  <a:lnTo>
                    <a:pt x="38" y="53"/>
                  </a:lnTo>
                  <a:lnTo>
                    <a:pt x="0" y="77"/>
                  </a:lnTo>
                  <a:lnTo>
                    <a:pt x="0" y="0"/>
                  </a:lnTo>
                  <a:lnTo>
                    <a:pt x="76" y="0"/>
                  </a:lnTo>
                  <a:lnTo>
                    <a:pt x="76" y="77"/>
                  </a:lnTo>
                  <a:close/>
                </a:path>
              </a:pathLst>
            </a:custGeom>
            <a:solidFill>
              <a:srgbClr val="4CA1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7">
              <a:extLst>
                <a:ext uri="{FF2B5EF4-FFF2-40B4-BE49-F238E27FC236}">
                  <a16:creationId xmlns:a16="http://schemas.microsoft.com/office/drawing/2014/main" id="{00D02203-4BB0-90FF-CB16-DFF74FE056E3}"/>
                </a:ext>
              </a:extLst>
            </p:cNvPr>
            <p:cNvSpPr>
              <a:spLocks/>
            </p:cNvSpPr>
            <p:nvPr/>
          </p:nvSpPr>
          <p:spPr bwMode="auto">
            <a:xfrm>
              <a:off x="4956365" y="3906398"/>
              <a:ext cx="254008" cy="258544"/>
            </a:xfrm>
            <a:custGeom>
              <a:avLst/>
              <a:gdLst>
                <a:gd name="T0" fmla="*/ 23 w 47"/>
                <a:gd name="T1" fmla="*/ 16 h 48"/>
                <a:gd name="T2" fmla="*/ 7 w 47"/>
                <a:gd name="T3" fmla="*/ 45 h 48"/>
                <a:gd name="T4" fmla="*/ 37 w 47"/>
                <a:gd name="T5" fmla="*/ 32 h 48"/>
                <a:gd name="T6" fmla="*/ 42 w 47"/>
                <a:gd name="T7" fmla="*/ 17 h 48"/>
                <a:gd name="T8" fmla="*/ 23 w 47"/>
                <a:gd name="T9" fmla="*/ 16 h 48"/>
              </a:gdLst>
              <a:ahLst/>
              <a:cxnLst>
                <a:cxn ang="0">
                  <a:pos x="T0" y="T1"/>
                </a:cxn>
                <a:cxn ang="0">
                  <a:pos x="T2" y="T3"/>
                </a:cxn>
                <a:cxn ang="0">
                  <a:pos x="T4" y="T5"/>
                </a:cxn>
                <a:cxn ang="0">
                  <a:pos x="T6" y="T7"/>
                </a:cxn>
                <a:cxn ang="0">
                  <a:pos x="T8" y="T9"/>
                </a:cxn>
              </a:cxnLst>
              <a:rect l="0" t="0" r="r" b="b"/>
              <a:pathLst>
                <a:path w="47" h="48">
                  <a:moveTo>
                    <a:pt x="23" y="16"/>
                  </a:moveTo>
                  <a:cubicBezTo>
                    <a:pt x="19" y="28"/>
                    <a:pt x="0" y="43"/>
                    <a:pt x="7" y="45"/>
                  </a:cubicBezTo>
                  <a:cubicBezTo>
                    <a:pt x="16" y="48"/>
                    <a:pt x="31" y="37"/>
                    <a:pt x="37" y="32"/>
                  </a:cubicBezTo>
                  <a:cubicBezTo>
                    <a:pt x="43" y="27"/>
                    <a:pt x="47" y="30"/>
                    <a:pt x="42" y="17"/>
                  </a:cubicBezTo>
                  <a:cubicBezTo>
                    <a:pt x="35" y="0"/>
                    <a:pt x="23" y="16"/>
                    <a:pt x="23" y="16"/>
                  </a:cubicBezTo>
                  <a:close/>
                </a:path>
              </a:pathLst>
            </a:custGeom>
            <a:solidFill>
              <a:srgbClr val="2923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8">
              <a:extLst>
                <a:ext uri="{FF2B5EF4-FFF2-40B4-BE49-F238E27FC236}">
                  <a16:creationId xmlns:a16="http://schemas.microsoft.com/office/drawing/2014/main" id="{F1562506-92FF-5962-2CE7-CB71D0DA0619}"/>
                </a:ext>
              </a:extLst>
            </p:cNvPr>
            <p:cNvSpPr>
              <a:spLocks/>
            </p:cNvSpPr>
            <p:nvPr/>
          </p:nvSpPr>
          <p:spPr bwMode="auto">
            <a:xfrm>
              <a:off x="4886060" y="3196537"/>
              <a:ext cx="925316" cy="800580"/>
            </a:xfrm>
            <a:custGeom>
              <a:avLst/>
              <a:gdLst>
                <a:gd name="T0" fmla="*/ 171 w 171"/>
                <a:gd name="T1" fmla="*/ 18 h 148"/>
                <a:gd name="T2" fmla="*/ 135 w 171"/>
                <a:gd name="T3" fmla="*/ 51 h 148"/>
                <a:gd name="T4" fmla="*/ 39 w 171"/>
                <a:gd name="T5" fmla="*/ 52 h 148"/>
                <a:gd name="T6" fmla="*/ 51 w 171"/>
                <a:gd name="T7" fmla="*/ 142 h 148"/>
                <a:gd name="T8" fmla="*/ 33 w 171"/>
                <a:gd name="T9" fmla="*/ 148 h 148"/>
                <a:gd name="T10" fmla="*/ 7 w 171"/>
                <a:gd name="T11" fmla="*/ 57 h 148"/>
                <a:gd name="T12" fmla="*/ 32 w 171"/>
                <a:gd name="T13" fmla="*/ 20 h 148"/>
                <a:gd name="T14" fmla="*/ 115 w 171"/>
                <a:gd name="T15" fmla="*/ 0 h 148"/>
                <a:gd name="T16" fmla="*/ 158 w 171"/>
                <a:gd name="T17" fmla="*/ 11 h 148"/>
                <a:gd name="T18" fmla="*/ 171 w 171"/>
                <a:gd name="T19" fmla="*/ 1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48">
                  <a:moveTo>
                    <a:pt x="171" y="18"/>
                  </a:moveTo>
                  <a:cubicBezTo>
                    <a:pt x="171" y="18"/>
                    <a:pt x="162" y="51"/>
                    <a:pt x="135" y="51"/>
                  </a:cubicBezTo>
                  <a:cubicBezTo>
                    <a:pt x="118" y="51"/>
                    <a:pt x="62" y="54"/>
                    <a:pt x="39" y="52"/>
                  </a:cubicBezTo>
                  <a:cubicBezTo>
                    <a:pt x="48" y="64"/>
                    <a:pt x="48" y="108"/>
                    <a:pt x="51" y="142"/>
                  </a:cubicBezTo>
                  <a:cubicBezTo>
                    <a:pt x="33" y="148"/>
                    <a:pt x="33" y="148"/>
                    <a:pt x="33" y="148"/>
                  </a:cubicBezTo>
                  <a:cubicBezTo>
                    <a:pt x="33" y="148"/>
                    <a:pt x="9" y="66"/>
                    <a:pt x="7" y="57"/>
                  </a:cubicBezTo>
                  <a:cubicBezTo>
                    <a:pt x="0" y="26"/>
                    <a:pt x="14" y="27"/>
                    <a:pt x="32" y="20"/>
                  </a:cubicBezTo>
                  <a:cubicBezTo>
                    <a:pt x="115" y="0"/>
                    <a:pt x="115" y="0"/>
                    <a:pt x="115" y="0"/>
                  </a:cubicBezTo>
                  <a:cubicBezTo>
                    <a:pt x="158" y="11"/>
                    <a:pt x="158" y="11"/>
                    <a:pt x="158" y="11"/>
                  </a:cubicBezTo>
                  <a:cubicBezTo>
                    <a:pt x="171" y="18"/>
                    <a:pt x="171" y="18"/>
                    <a:pt x="171" y="18"/>
                  </a:cubicBezTo>
                </a:path>
              </a:pathLst>
            </a:custGeom>
            <a:solidFill>
              <a:schemeClr val="accent3">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9">
              <a:extLst>
                <a:ext uri="{FF2B5EF4-FFF2-40B4-BE49-F238E27FC236}">
                  <a16:creationId xmlns:a16="http://schemas.microsoft.com/office/drawing/2014/main" id="{F8023030-C375-E415-A640-40211041D584}"/>
                </a:ext>
              </a:extLst>
            </p:cNvPr>
            <p:cNvSpPr>
              <a:spLocks/>
            </p:cNvSpPr>
            <p:nvPr/>
          </p:nvSpPr>
          <p:spPr bwMode="auto">
            <a:xfrm>
              <a:off x="4865647" y="4012992"/>
              <a:ext cx="222257" cy="315243"/>
            </a:xfrm>
            <a:custGeom>
              <a:avLst/>
              <a:gdLst>
                <a:gd name="T0" fmla="*/ 19 w 41"/>
                <a:gd name="T1" fmla="*/ 16 h 58"/>
                <a:gd name="T2" fmla="*/ 7 w 41"/>
                <a:gd name="T3" fmla="*/ 54 h 58"/>
                <a:gd name="T4" fmla="*/ 31 w 41"/>
                <a:gd name="T5" fmla="*/ 38 h 58"/>
                <a:gd name="T6" fmla="*/ 38 w 41"/>
                <a:gd name="T7" fmla="*/ 17 h 58"/>
                <a:gd name="T8" fmla="*/ 19 w 41"/>
                <a:gd name="T9" fmla="*/ 16 h 58"/>
              </a:gdLst>
              <a:ahLst/>
              <a:cxnLst>
                <a:cxn ang="0">
                  <a:pos x="T0" y="T1"/>
                </a:cxn>
                <a:cxn ang="0">
                  <a:pos x="T2" y="T3"/>
                </a:cxn>
                <a:cxn ang="0">
                  <a:pos x="T4" y="T5"/>
                </a:cxn>
                <a:cxn ang="0">
                  <a:pos x="T6" y="T7"/>
                </a:cxn>
                <a:cxn ang="0">
                  <a:pos x="T8" y="T9"/>
                </a:cxn>
              </a:cxnLst>
              <a:rect l="0" t="0" r="r" b="b"/>
              <a:pathLst>
                <a:path w="41" h="58">
                  <a:moveTo>
                    <a:pt x="19" y="16"/>
                  </a:moveTo>
                  <a:cubicBezTo>
                    <a:pt x="16" y="28"/>
                    <a:pt x="0" y="52"/>
                    <a:pt x="7" y="54"/>
                  </a:cubicBezTo>
                  <a:cubicBezTo>
                    <a:pt x="16" y="58"/>
                    <a:pt x="25" y="43"/>
                    <a:pt x="31" y="38"/>
                  </a:cubicBezTo>
                  <a:cubicBezTo>
                    <a:pt x="37" y="32"/>
                    <a:pt x="41" y="24"/>
                    <a:pt x="38" y="17"/>
                  </a:cubicBezTo>
                  <a:cubicBezTo>
                    <a:pt x="32" y="0"/>
                    <a:pt x="19" y="16"/>
                    <a:pt x="19" y="16"/>
                  </a:cubicBezTo>
                  <a:close/>
                </a:path>
              </a:pathLst>
            </a:custGeom>
            <a:solidFill>
              <a:srgbClr val="2923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0">
              <a:extLst>
                <a:ext uri="{FF2B5EF4-FFF2-40B4-BE49-F238E27FC236}">
                  <a16:creationId xmlns:a16="http://schemas.microsoft.com/office/drawing/2014/main" id="{028FAA80-626F-5F91-C0A2-6D8C01B62EB3}"/>
                </a:ext>
              </a:extLst>
            </p:cNvPr>
            <p:cNvSpPr>
              <a:spLocks/>
            </p:cNvSpPr>
            <p:nvPr/>
          </p:nvSpPr>
          <p:spPr bwMode="auto">
            <a:xfrm>
              <a:off x="4772663" y="2937993"/>
              <a:ext cx="589662" cy="394620"/>
            </a:xfrm>
            <a:custGeom>
              <a:avLst/>
              <a:gdLst>
                <a:gd name="T0" fmla="*/ 109 w 109"/>
                <a:gd name="T1" fmla="*/ 57 h 73"/>
                <a:gd name="T2" fmla="*/ 109 w 109"/>
                <a:gd name="T3" fmla="*/ 57 h 73"/>
                <a:gd name="T4" fmla="*/ 103 w 109"/>
                <a:gd name="T5" fmla="*/ 54 h 73"/>
                <a:gd name="T6" fmla="*/ 44 w 109"/>
                <a:gd name="T7" fmla="*/ 66 h 73"/>
                <a:gd name="T8" fmla="*/ 8 w 109"/>
                <a:gd name="T9" fmla="*/ 4 h 73"/>
                <a:gd name="T10" fmla="*/ 3 w 109"/>
                <a:gd name="T11" fmla="*/ 6 h 73"/>
                <a:gd name="T12" fmla="*/ 39 w 109"/>
                <a:gd name="T13" fmla="*/ 71 h 73"/>
                <a:gd name="T14" fmla="*/ 41 w 109"/>
                <a:gd name="T15" fmla="*/ 73 h 73"/>
                <a:gd name="T16" fmla="*/ 109 w 109"/>
                <a:gd name="T17" fmla="*/ 5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73">
                  <a:moveTo>
                    <a:pt x="109" y="57"/>
                  </a:moveTo>
                  <a:cubicBezTo>
                    <a:pt x="109" y="57"/>
                    <a:pt x="109" y="57"/>
                    <a:pt x="109" y="57"/>
                  </a:cubicBezTo>
                  <a:cubicBezTo>
                    <a:pt x="108" y="55"/>
                    <a:pt x="105" y="54"/>
                    <a:pt x="103" y="54"/>
                  </a:cubicBezTo>
                  <a:cubicBezTo>
                    <a:pt x="44" y="66"/>
                    <a:pt x="44" y="66"/>
                    <a:pt x="44" y="66"/>
                  </a:cubicBezTo>
                  <a:cubicBezTo>
                    <a:pt x="8" y="4"/>
                    <a:pt x="8" y="4"/>
                    <a:pt x="8" y="4"/>
                  </a:cubicBezTo>
                  <a:cubicBezTo>
                    <a:pt x="5" y="0"/>
                    <a:pt x="0" y="1"/>
                    <a:pt x="3" y="6"/>
                  </a:cubicBezTo>
                  <a:cubicBezTo>
                    <a:pt x="6" y="12"/>
                    <a:pt x="39" y="71"/>
                    <a:pt x="39" y="71"/>
                  </a:cubicBezTo>
                  <a:cubicBezTo>
                    <a:pt x="39" y="72"/>
                    <a:pt x="40" y="73"/>
                    <a:pt x="41" y="73"/>
                  </a:cubicBezTo>
                  <a:cubicBezTo>
                    <a:pt x="109" y="57"/>
                    <a:pt x="109" y="57"/>
                    <a:pt x="109" y="57"/>
                  </a:cubicBezTo>
                </a:path>
              </a:pathLst>
            </a:custGeom>
            <a:solidFill>
              <a:srgbClr val="2923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1">
              <a:extLst>
                <a:ext uri="{FF2B5EF4-FFF2-40B4-BE49-F238E27FC236}">
                  <a16:creationId xmlns:a16="http://schemas.microsoft.com/office/drawing/2014/main" id="{638D77BA-3B1E-DAF0-4079-0DF9C6964BE7}"/>
                </a:ext>
              </a:extLst>
            </p:cNvPr>
            <p:cNvSpPr>
              <a:spLocks/>
            </p:cNvSpPr>
            <p:nvPr/>
          </p:nvSpPr>
          <p:spPr bwMode="auto">
            <a:xfrm>
              <a:off x="5292018" y="2305239"/>
              <a:ext cx="362869" cy="405960"/>
            </a:xfrm>
            <a:custGeom>
              <a:avLst/>
              <a:gdLst>
                <a:gd name="T0" fmla="*/ 12 w 67"/>
                <a:gd name="T1" fmla="*/ 49 h 75"/>
                <a:gd name="T2" fmla="*/ 41 w 67"/>
                <a:gd name="T3" fmla="*/ 59 h 75"/>
                <a:gd name="T4" fmla="*/ 47 w 67"/>
                <a:gd name="T5" fmla="*/ 75 h 75"/>
                <a:gd name="T6" fmla="*/ 59 w 67"/>
                <a:gd name="T7" fmla="*/ 63 h 75"/>
                <a:gd name="T8" fmla="*/ 54 w 67"/>
                <a:gd name="T9" fmla="*/ 48 h 75"/>
                <a:gd name="T10" fmla="*/ 34 w 67"/>
                <a:gd name="T11" fmla="*/ 3 h 75"/>
                <a:gd name="T12" fmla="*/ 0 w 67"/>
                <a:gd name="T13" fmla="*/ 10 h 75"/>
                <a:gd name="T14" fmla="*/ 5 w 67"/>
                <a:gd name="T15" fmla="*/ 35 h 75"/>
                <a:gd name="T16" fmla="*/ 7 w 67"/>
                <a:gd name="T17" fmla="*/ 51 h 75"/>
                <a:gd name="T18" fmla="*/ 12 w 67"/>
                <a:gd name="T19" fmla="*/ 4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75">
                  <a:moveTo>
                    <a:pt x="12" y="49"/>
                  </a:moveTo>
                  <a:cubicBezTo>
                    <a:pt x="23" y="66"/>
                    <a:pt x="41" y="59"/>
                    <a:pt x="41" y="59"/>
                  </a:cubicBezTo>
                  <a:cubicBezTo>
                    <a:pt x="47" y="75"/>
                    <a:pt x="47" y="75"/>
                    <a:pt x="47" y="75"/>
                  </a:cubicBezTo>
                  <a:cubicBezTo>
                    <a:pt x="59" y="63"/>
                    <a:pt x="59" y="63"/>
                    <a:pt x="59" y="63"/>
                  </a:cubicBezTo>
                  <a:cubicBezTo>
                    <a:pt x="54" y="48"/>
                    <a:pt x="54" y="48"/>
                    <a:pt x="54" y="48"/>
                  </a:cubicBezTo>
                  <a:cubicBezTo>
                    <a:pt x="54" y="48"/>
                    <a:pt x="67" y="6"/>
                    <a:pt x="34" y="3"/>
                  </a:cubicBezTo>
                  <a:cubicBezTo>
                    <a:pt x="2" y="0"/>
                    <a:pt x="0" y="10"/>
                    <a:pt x="0" y="10"/>
                  </a:cubicBezTo>
                  <a:cubicBezTo>
                    <a:pt x="0" y="14"/>
                    <a:pt x="0" y="22"/>
                    <a:pt x="5" y="35"/>
                  </a:cubicBezTo>
                  <a:cubicBezTo>
                    <a:pt x="4" y="43"/>
                    <a:pt x="6" y="50"/>
                    <a:pt x="7" y="51"/>
                  </a:cubicBezTo>
                  <a:cubicBezTo>
                    <a:pt x="9" y="52"/>
                    <a:pt x="12" y="49"/>
                    <a:pt x="12" y="49"/>
                  </a:cubicBezTo>
                </a:path>
              </a:pathLst>
            </a:custGeom>
            <a:solidFill>
              <a:srgbClr val="FFB4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2">
              <a:extLst>
                <a:ext uri="{FF2B5EF4-FFF2-40B4-BE49-F238E27FC236}">
                  <a16:creationId xmlns:a16="http://schemas.microsoft.com/office/drawing/2014/main" id="{4630E387-DB31-F0F9-D87F-55F6BBA405DD}"/>
                </a:ext>
              </a:extLst>
            </p:cNvPr>
            <p:cNvSpPr>
              <a:spLocks/>
            </p:cNvSpPr>
            <p:nvPr/>
          </p:nvSpPr>
          <p:spPr bwMode="auto">
            <a:xfrm>
              <a:off x="5087905" y="3126230"/>
              <a:ext cx="242669" cy="97522"/>
            </a:xfrm>
            <a:custGeom>
              <a:avLst/>
              <a:gdLst>
                <a:gd name="T0" fmla="*/ 44 w 45"/>
                <a:gd name="T1" fmla="*/ 0 h 18"/>
                <a:gd name="T2" fmla="*/ 35 w 45"/>
                <a:gd name="T3" fmla="*/ 2 h 18"/>
                <a:gd name="T4" fmla="*/ 30 w 45"/>
                <a:gd name="T5" fmla="*/ 1 h 18"/>
                <a:gd name="T6" fmla="*/ 1 w 45"/>
                <a:gd name="T7" fmla="*/ 14 h 18"/>
                <a:gd name="T8" fmla="*/ 1 w 45"/>
                <a:gd name="T9" fmla="*/ 17 h 18"/>
                <a:gd name="T10" fmla="*/ 4 w 45"/>
                <a:gd name="T11" fmla="*/ 16 h 18"/>
                <a:gd name="T12" fmla="*/ 13 w 45"/>
                <a:gd name="T13" fmla="*/ 11 h 18"/>
                <a:gd name="T14" fmla="*/ 16 w 45"/>
                <a:gd name="T15" fmla="*/ 13 h 18"/>
                <a:gd name="T16" fmla="*/ 25 w 45"/>
                <a:gd name="T17" fmla="*/ 10 h 18"/>
                <a:gd name="T18" fmla="*/ 26 w 45"/>
                <a:gd name="T19" fmla="*/ 10 h 18"/>
                <a:gd name="T20" fmla="*/ 29 w 45"/>
                <a:gd name="T21" fmla="*/ 11 h 18"/>
                <a:gd name="T22" fmla="*/ 38 w 45"/>
                <a:gd name="T23" fmla="*/ 12 h 18"/>
                <a:gd name="T24" fmla="*/ 45 w 45"/>
                <a:gd name="T25" fmla="*/ 10 h 18"/>
                <a:gd name="T26" fmla="*/ 44 w 45"/>
                <a:gd name="T2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18">
                  <a:moveTo>
                    <a:pt x="44" y="0"/>
                  </a:moveTo>
                  <a:cubicBezTo>
                    <a:pt x="35" y="2"/>
                    <a:pt x="35" y="2"/>
                    <a:pt x="35" y="2"/>
                  </a:cubicBezTo>
                  <a:cubicBezTo>
                    <a:pt x="33" y="2"/>
                    <a:pt x="32" y="2"/>
                    <a:pt x="30" y="1"/>
                  </a:cubicBezTo>
                  <a:cubicBezTo>
                    <a:pt x="12" y="0"/>
                    <a:pt x="1" y="14"/>
                    <a:pt x="1" y="14"/>
                  </a:cubicBezTo>
                  <a:cubicBezTo>
                    <a:pt x="1" y="14"/>
                    <a:pt x="0" y="15"/>
                    <a:pt x="1" y="17"/>
                  </a:cubicBezTo>
                  <a:cubicBezTo>
                    <a:pt x="1" y="18"/>
                    <a:pt x="4" y="16"/>
                    <a:pt x="4" y="16"/>
                  </a:cubicBezTo>
                  <a:cubicBezTo>
                    <a:pt x="13" y="11"/>
                    <a:pt x="13" y="11"/>
                    <a:pt x="13" y="11"/>
                  </a:cubicBezTo>
                  <a:cubicBezTo>
                    <a:pt x="13" y="12"/>
                    <a:pt x="14" y="13"/>
                    <a:pt x="16" y="13"/>
                  </a:cubicBezTo>
                  <a:cubicBezTo>
                    <a:pt x="19" y="13"/>
                    <a:pt x="24" y="10"/>
                    <a:pt x="25" y="10"/>
                  </a:cubicBezTo>
                  <a:cubicBezTo>
                    <a:pt x="26" y="10"/>
                    <a:pt x="26" y="10"/>
                    <a:pt x="26" y="10"/>
                  </a:cubicBezTo>
                  <a:cubicBezTo>
                    <a:pt x="29" y="11"/>
                    <a:pt x="29" y="11"/>
                    <a:pt x="29" y="11"/>
                  </a:cubicBezTo>
                  <a:cubicBezTo>
                    <a:pt x="32" y="12"/>
                    <a:pt x="35" y="12"/>
                    <a:pt x="38" y="12"/>
                  </a:cubicBezTo>
                  <a:cubicBezTo>
                    <a:pt x="45" y="10"/>
                    <a:pt x="45" y="10"/>
                    <a:pt x="45" y="10"/>
                  </a:cubicBezTo>
                  <a:cubicBezTo>
                    <a:pt x="44" y="0"/>
                    <a:pt x="44" y="0"/>
                    <a:pt x="44" y="0"/>
                  </a:cubicBezTo>
                </a:path>
              </a:pathLst>
            </a:custGeom>
            <a:solidFill>
              <a:srgbClr val="E2A3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3">
              <a:extLst>
                <a:ext uri="{FF2B5EF4-FFF2-40B4-BE49-F238E27FC236}">
                  <a16:creationId xmlns:a16="http://schemas.microsoft.com/office/drawing/2014/main" id="{0603F747-F3E3-6F10-54FA-293D2B8AB5EA}"/>
                </a:ext>
              </a:extLst>
            </p:cNvPr>
            <p:cNvSpPr>
              <a:spLocks/>
            </p:cNvSpPr>
            <p:nvPr/>
          </p:nvSpPr>
          <p:spPr bwMode="auto">
            <a:xfrm>
              <a:off x="5255731" y="2640893"/>
              <a:ext cx="446783" cy="589662"/>
            </a:xfrm>
            <a:custGeom>
              <a:avLst/>
              <a:gdLst>
                <a:gd name="T0" fmla="*/ 65 w 83"/>
                <a:gd name="T1" fmla="*/ 88 h 109"/>
                <a:gd name="T2" fmla="*/ 7 w 83"/>
                <a:gd name="T3" fmla="*/ 109 h 109"/>
                <a:gd name="T4" fmla="*/ 0 w 83"/>
                <a:gd name="T5" fmla="*/ 91 h 109"/>
                <a:gd name="T6" fmla="*/ 46 w 83"/>
                <a:gd name="T7" fmla="*/ 77 h 109"/>
                <a:gd name="T8" fmla="*/ 54 w 83"/>
                <a:gd name="T9" fmla="*/ 18 h 109"/>
                <a:gd name="T10" fmla="*/ 78 w 83"/>
                <a:gd name="T11" fmla="*/ 16 h 109"/>
                <a:gd name="T12" fmla="*/ 65 w 83"/>
                <a:gd name="T13" fmla="*/ 88 h 109"/>
              </a:gdLst>
              <a:ahLst/>
              <a:cxnLst>
                <a:cxn ang="0">
                  <a:pos x="T0" y="T1"/>
                </a:cxn>
                <a:cxn ang="0">
                  <a:pos x="T2" y="T3"/>
                </a:cxn>
                <a:cxn ang="0">
                  <a:pos x="T4" y="T5"/>
                </a:cxn>
                <a:cxn ang="0">
                  <a:pos x="T6" y="T7"/>
                </a:cxn>
                <a:cxn ang="0">
                  <a:pos x="T8" y="T9"/>
                </a:cxn>
                <a:cxn ang="0">
                  <a:pos x="T10" y="T11"/>
                </a:cxn>
                <a:cxn ang="0">
                  <a:pos x="T12" y="T13"/>
                </a:cxn>
              </a:cxnLst>
              <a:rect l="0" t="0" r="r" b="b"/>
              <a:pathLst>
                <a:path w="83" h="109">
                  <a:moveTo>
                    <a:pt x="65" y="88"/>
                  </a:moveTo>
                  <a:cubicBezTo>
                    <a:pt x="47" y="109"/>
                    <a:pt x="7" y="109"/>
                    <a:pt x="7" y="109"/>
                  </a:cubicBezTo>
                  <a:cubicBezTo>
                    <a:pt x="0" y="91"/>
                    <a:pt x="0" y="91"/>
                    <a:pt x="0" y="91"/>
                  </a:cubicBezTo>
                  <a:cubicBezTo>
                    <a:pt x="6" y="89"/>
                    <a:pt x="12" y="90"/>
                    <a:pt x="46" y="77"/>
                  </a:cubicBezTo>
                  <a:cubicBezTo>
                    <a:pt x="53" y="64"/>
                    <a:pt x="54" y="24"/>
                    <a:pt x="54" y="18"/>
                  </a:cubicBezTo>
                  <a:cubicBezTo>
                    <a:pt x="55" y="3"/>
                    <a:pt x="76" y="0"/>
                    <a:pt x="78" y="16"/>
                  </a:cubicBezTo>
                  <a:cubicBezTo>
                    <a:pt x="83" y="44"/>
                    <a:pt x="76" y="75"/>
                    <a:pt x="65" y="88"/>
                  </a:cubicBezTo>
                </a:path>
              </a:pathLst>
            </a:custGeom>
            <a:solidFill>
              <a:srgbClr val="D154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4">
              <a:extLst>
                <a:ext uri="{FF2B5EF4-FFF2-40B4-BE49-F238E27FC236}">
                  <a16:creationId xmlns:a16="http://schemas.microsoft.com/office/drawing/2014/main" id="{796F3172-8DBE-441D-E654-2A36D60DE80A}"/>
                </a:ext>
              </a:extLst>
            </p:cNvPr>
            <p:cNvSpPr>
              <a:spLocks/>
            </p:cNvSpPr>
            <p:nvPr/>
          </p:nvSpPr>
          <p:spPr bwMode="auto">
            <a:xfrm>
              <a:off x="4963169" y="3207876"/>
              <a:ext cx="843670" cy="918513"/>
            </a:xfrm>
            <a:custGeom>
              <a:avLst/>
              <a:gdLst>
                <a:gd name="T0" fmla="*/ 156 w 156"/>
                <a:gd name="T1" fmla="*/ 18 h 170"/>
                <a:gd name="T2" fmla="*/ 120 w 156"/>
                <a:gd name="T3" fmla="*/ 51 h 170"/>
                <a:gd name="T4" fmla="*/ 36 w 156"/>
                <a:gd name="T5" fmla="*/ 59 h 170"/>
                <a:gd name="T6" fmla="*/ 21 w 156"/>
                <a:gd name="T7" fmla="*/ 170 h 170"/>
                <a:gd name="T8" fmla="*/ 0 w 156"/>
                <a:gd name="T9" fmla="*/ 167 h 170"/>
                <a:gd name="T10" fmla="*/ 2 w 156"/>
                <a:gd name="T11" fmla="*/ 60 h 170"/>
                <a:gd name="T12" fmla="*/ 18 w 156"/>
                <a:gd name="T13" fmla="*/ 20 h 170"/>
                <a:gd name="T14" fmla="*/ 101 w 156"/>
                <a:gd name="T15" fmla="*/ 0 h 170"/>
                <a:gd name="T16" fmla="*/ 144 w 156"/>
                <a:gd name="T17" fmla="*/ 11 h 170"/>
                <a:gd name="T18" fmla="*/ 156 w 156"/>
                <a:gd name="T19" fmla="*/ 1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 h="170">
                  <a:moveTo>
                    <a:pt x="156" y="18"/>
                  </a:moveTo>
                  <a:cubicBezTo>
                    <a:pt x="156" y="18"/>
                    <a:pt x="148" y="51"/>
                    <a:pt x="120" y="51"/>
                  </a:cubicBezTo>
                  <a:cubicBezTo>
                    <a:pt x="104" y="51"/>
                    <a:pt x="37" y="53"/>
                    <a:pt x="36" y="59"/>
                  </a:cubicBezTo>
                  <a:cubicBezTo>
                    <a:pt x="36" y="105"/>
                    <a:pt x="31" y="137"/>
                    <a:pt x="21" y="170"/>
                  </a:cubicBezTo>
                  <a:cubicBezTo>
                    <a:pt x="0" y="167"/>
                    <a:pt x="0" y="167"/>
                    <a:pt x="0" y="167"/>
                  </a:cubicBezTo>
                  <a:cubicBezTo>
                    <a:pt x="0" y="167"/>
                    <a:pt x="2" y="69"/>
                    <a:pt x="2" y="60"/>
                  </a:cubicBezTo>
                  <a:cubicBezTo>
                    <a:pt x="2" y="43"/>
                    <a:pt x="0" y="27"/>
                    <a:pt x="18" y="20"/>
                  </a:cubicBezTo>
                  <a:cubicBezTo>
                    <a:pt x="101" y="0"/>
                    <a:pt x="101" y="0"/>
                    <a:pt x="101" y="0"/>
                  </a:cubicBezTo>
                  <a:cubicBezTo>
                    <a:pt x="144" y="11"/>
                    <a:pt x="144" y="11"/>
                    <a:pt x="144" y="11"/>
                  </a:cubicBezTo>
                  <a:cubicBezTo>
                    <a:pt x="156" y="18"/>
                    <a:pt x="156" y="18"/>
                    <a:pt x="156" y="18"/>
                  </a:cubicBezTo>
                </a:path>
              </a:pathLst>
            </a:custGeom>
            <a:solidFill>
              <a:schemeClr val="accent3">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5">
              <a:extLst>
                <a:ext uri="{FF2B5EF4-FFF2-40B4-BE49-F238E27FC236}">
                  <a16:creationId xmlns:a16="http://schemas.microsoft.com/office/drawing/2014/main" id="{96FA68D4-B6FE-B21D-5991-06845416522B}"/>
                </a:ext>
              </a:extLst>
            </p:cNvPr>
            <p:cNvSpPr>
              <a:spLocks/>
            </p:cNvSpPr>
            <p:nvPr/>
          </p:nvSpPr>
          <p:spPr bwMode="auto">
            <a:xfrm>
              <a:off x="5189962" y="3180661"/>
              <a:ext cx="108861" cy="58966"/>
            </a:xfrm>
            <a:custGeom>
              <a:avLst/>
              <a:gdLst>
                <a:gd name="T0" fmla="*/ 9 w 20"/>
                <a:gd name="T1" fmla="*/ 2 h 11"/>
                <a:gd name="T2" fmla="*/ 0 w 20"/>
                <a:gd name="T3" fmla="*/ 8 h 11"/>
                <a:gd name="T4" fmla="*/ 4 w 20"/>
                <a:gd name="T5" fmla="*/ 10 h 11"/>
                <a:gd name="T6" fmla="*/ 13 w 20"/>
                <a:gd name="T7" fmla="*/ 6 h 11"/>
                <a:gd name="T8" fmla="*/ 18 w 20"/>
                <a:gd name="T9" fmla="*/ 6 h 11"/>
                <a:gd name="T10" fmla="*/ 19 w 20"/>
                <a:gd name="T11" fmla="*/ 6 h 11"/>
                <a:gd name="T12" fmla="*/ 17 w 20"/>
                <a:gd name="T13" fmla="*/ 1 h 11"/>
                <a:gd name="T14" fmla="*/ 11 w 20"/>
                <a:gd name="T15" fmla="*/ 0 h 11"/>
                <a:gd name="T16" fmla="*/ 9 w 20"/>
                <a:gd name="T17"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1">
                  <a:moveTo>
                    <a:pt x="9" y="2"/>
                  </a:moveTo>
                  <a:cubicBezTo>
                    <a:pt x="0" y="8"/>
                    <a:pt x="0" y="8"/>
                    <a:pt x="0" y="8"/>
                  </a:cubicBezTo>
                  <a:cubicBezTo>
                    <a:pt x="0" y="8"/>
                    <a:pt x="1" y="11"/>
                    <a:pt x="4" y="10"/>
                  </a:cubicBezTo>
                  <a:cubicBezTo>
                    <a:pt x="7" y="9"/>
                    <a:pt x="11" y="6"/>
                    <a:pt x="13" y="6"/>
                  </a:cubicBezTo>
                  <a:cubicBezTo>
                    <a:pt x="14" y="6"/>
                    <a:pt x="17" y="6"/>
                    <a:pt x="18" y="6"/>
                  </a:cubicBezTo>
                  <a:cubicBezTo>
                    <a:pt x="19" y="6"/>
                    <a:pt x="19" y="6"/>
                    <a:pt x="19" y="6"/>
                  </a:cubicBezTo>
                  <a:cubicBezTo>
                    <a:pt x="20" y="6"/>
                    <a:pt x="17" y="1"/>
                    <a:pt x="17" y="1"/>
                  </a:cubicBezTo>
                  <a:cubicBezTo>
                    <a:pt x="11" y="0"/>
                    <a:pt x="11" y="0"/>
                    <a:pt x="11" y="0"/>
                  </a:cubicBezTo>
                  <a:cubicBezTo>
                    <a:pt x="9" y="2"/>
                    <a:pt x="9" y="2"/>
                    <a:pt x="9" y="2"/>
                  </a:cubicBezTo>
                </a:path>
              </a:pathLst>
            </a:custGeom>
            <a:solidFill>
              <a:srgbClr val="E2A3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6">
              <a:extLst>
                <a:ext uri="{FF2B5EF4-FFF2-40B4-BE49-F238E27FC236}">
                  <a16:creationId xmlns:a16="http://schemas.microsoft.com/office/drawing/2014/main" id="{654E4D8E-D36F-61CD-D110-8CD908F667FA}"/>
                </a:ext>
              </a:extLst>
            </p:cNvPr>
            <p:cNvSpPr>
              <a:spLocks/>
            </p:cNvSpPr>
            <p:nvPr/>
          </p:nvSpPr>
          <p:spPr bwMode="auto">
            <a:xfrm>
              <a:off x="5124191" y="3142106"/>
              <a:ext cx="238133" cy="131540"/>
            </a:xfrm>
            <a:custGeom>
              <a:avLst/>
              <a:gdLst>
                <a:gd name="T0" fmla="*/ 41 w 44"/>
                <a:gd name="T1" fmla="*/ 0 h 24"/>
                <a:gd name="T2" fmla="*/ 32 w 44"/>
                <a:gd name="T3" fmla="*/ 3 h 24"/>
                <a:gd name="T4" fmla="*/ 28 w 44"/>
                <a:gd name="T5" fmla="*/ 4 h 24"/>
                <a:gd name="T6" fmla="*/ 1 w 44"/>
                <a:gd name="T7" fmla="*/ 20 h 24"/>
                <a:gd name="T8" fmla="*/ 1 w 44"/>
                <a:gd name="T9" fmla="*/ 23 h 24"/>
                <a:gd name="T10" fmla="*/ 4 w 44"/>
                <a:gd name="T11" fmla="*/ 22 h 24"/>
                <a:gd name="T12" fmla="*/ 14 w 44"/>
                <a:gd name="T13" fmla="*/ 15 h 24"/>
                <a:gd name="T14" fmla="*/ 22 w 44"/>
                <a:gd name="T15" fmla="*/ 12 h 24"/>
                <a:gd name="T16" fmla="*/ 28 w 44"/>
                <a:gd name="T17" fmla="*/ 13 h 24"/>
                <a:gd name="T18" fmla="*/ 37 w 44"/>
                <a:gd name="T19" fmla="*/ 12 h 24"/>
                <a:gd name="T20" fmla="*/ 44 w 44"/>
                <a:gd name="T21" fmla="*/ 10 h 24"/>
                <a:gd name="T22" fmla="*/ 41 w 44"/>
                <a:gd name="T2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24">
                  <a:moveTo>
                    <a:pt x="41" y="0"/>
                  </a:moveTo>
                  <a:cubicBezTo>
                    <a:pt x="32" y="3"/>
                    <a:pt x="32" y="3"/>
                    <a:pt x="32" y="3"/>
                  </a:cubicBezTo>
                  <a:cubicBezTo>
                    <a:pt x="31" y="4"/>
                    <a:pt x="30" y="3"/>
                    <a:pt x="28" y="4"/>
                  </a:cubicBezTo>
                  <a:cubicBezTo>
                    <a:pt x="10" y="5"/>
                    <a:pt x="1" y="20"/>
                    <a:pt x="1" y="20"/>
                  </a:cubicBezTo>
                  <a:cubicBezTo>
                    <a:pt x="1" y="20"/>
                    <a:pt x="0" y="22"/>
                    <a:pt x="1" y="23"/>
                  </a:cubicBezTo>
                  <a:cubicBezTo>
                    <a:pt x="2" y="24"/>
                    <a:pt x="4" y="22"/>
                    <a:pt x="4" y="22"/>
                  </a:cubicBezTo>
                  <a:cubicBezTo>
                    <a:pt x="14" y="15"/>
                    <a:pt x="14" y="15"/>
                    <a:pt x="14" y="15"/>
                  </a:cubicBezTo>
                  <a:cubicBezTo>
                    <a:pt x="17" y="13"/>
                    <a:pt x="20" y="12"/>
                    <a:pt x="22" y="12"/>
                  </a:cubicBezTo>
                  <a:cubicBezTo>
                    <a:pt x="28" y="13"/>
                    <a:pt x="28" y="13"/>
                    <a:pt x="28" y="13"/>
                  </a:cubicBezTo>
                  <a:cubicBezTo>
                    <a:pt x="31" y="14"/>
                    <a:pt x="34" y="13"/>
                    <a:pt x="37" y="12"/>
                  </a:cubicBezTo>
                  <a:cubicBezTo>
                    <a:pt x="44" y="10"/>
                    <a:pt x="44" y="10"/>
                    <a:pt x="44" y="10"/>
                  </a:cubicBezTo>
                  <a:cubicBezTo>
                    <a:pt x="41" y="0"/>
                    <a:pt x="41" y="0"/>
                    <a:pt x="41" y="0"/>
                  </a:cubicBezTo>
                </a:path>
              </a:pathLst>
            </a:custGeom>
            <a:solidFill>
              <a:srgbClr val="FFB4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7">
              <a:extLst>
                <a:ext uri="{FF2B5EF4-FFF2-40B4-BE49-F238E27FC236}">
                  <a16:creationId xmlns:a16="http://schemas.microsoft.com/office/drawing/2014/main" id="{53D220AC-2EF4-6676-6E01-E1DE262C1876}"/>
                </a:ext>
              </a:extLst>
            </p:cNvPr>
            <p:cNvSpPr>
              <a:spLocks/>
            </p:cNvSpPr>
            <p:nvPr/>
          </p:nvSpPr>
          <p:spPr bwMode="auto">
            <a:xfrm>
              <a:off x="5194498" y="2212255"/>
              <a:ext cx="535232" cy="358333"/>
            </a:xfrm>
            <a:custGeom>
              <a:avLst/>
              <a:gdLst>
                <a:gd name="T0" fmla="*/ 80 w 99"/>
                <a:gd name="T1" fmla="*/ 58 h 66"/>
                <a:gd name="T2" fmla="*/ 71 w 99"/>
                <a:gd name="T3" fmla="*/ 66 h 66"/>
                <a:gd name="T4" fmla="*/ 63 w 99"/>
                <a:gd name="T5" fmla="*/ 52 h 66"/>
                <a:gd name="T6" fmla="*/ 57 w 99"/>
                <a:gd name="T7" fmla="*/ 37 h 66"/>
                <a:gd name="T8" fmla="*/ 55 w 99"/>
                <a:gd name="T9" fmla="*/ 44 h 66"/>
                <a:gd name="T10" fmla="*/ 47 w 99"/>
                <a:gd name="T11" fmla="*/ 35 h 66"/>
                <a:gd name="T12" fmla="*/ 27 w 99"/>
                <a:gd name="T13" fmla="*/ 40 h 66"/>
                <a:gd name="T14" fmla="*/ 4 w 99"/>
                <a:gd name="T15" fmla="*/ 23 h 66"/>
                <a:gd name="T16" fmla="*/ 26 w 99"/>
                <a:gd name="T17" fmla="*/ 8 h 66"/>
                <a:gd name="T18" fmla="*/ 56 w 99"/>
                <a:gd name="T19" fmla="*/ 1 h 66"/>
                <a:gd name="T20" fmla="*/ 80 w 99"/>
                <a:gd name="T21" fmla="*/ 5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66">
                  <a:moveTo>
                    <a:pt x="80" y="58"/>
                  </a:moveTo>
                  <a:cubicBezTo>
                    <a:pt x="77" y="62"/>
                    <a:pt x="74" y="66"/>
                    <a:pt x="71" y="66"/>
                  </a:cubicBezTo>
                  <a:cubicBezTo>
                    <a:pt x="68" y="65"/>
                    <a:pt x="64" y="57"/>
                    <a:pt x="63" y="52"/>
                  </a:cubicBezTo>
                  <a:cubicBezTo>
                    <a:pt x="67" y="48"/>
                    <a:pt x="65" y="33"/>
                    <a:pt x="57" y="37"/>
                  </a:cubicBezTo>
                  <a:cubicBezTo>
                    <a:pt x="54" y="38"/>
                    <a:pt x="55" y="44"/>
                    <a:pt x="55" y="44"/>
                  </a:cubicBezTo>
                  <a:cubicBezTo>
                    <a:pt x="55" y="44"/>
                    <a:pt x="52" y="37"/>
                    <a:pt x="47" y="35"/>
                  </a:cubicBezTo>
                  <a:cubicBezTo>
                    <a:pt x="44" y="33"/>
                    <a:pt x="39" y="33"/>
                    <a:pt x="27" y="40"/>
                  </a:cubicBezTo>
                  <a:cubicBezTo>
                    <a:pt x="16" y="47"/>
                    <a:pt x="0" y="38"/>
                    <a:pt x="4" y="23"/>
                  </a:cubicBezTo>
                  <a:cubicBezTo>
                    <a:pt x="6" y="14"/>
                    <a:pt x="20" y="11"/>
                    <a:pt x="26" y="8"/>
                  </a:cubicBezTo>
                  <a:cubicBezTo>
                    <a:pt x="34" y="4"/>
                    <a:pt x="44" y="0"/>
                    <a:pt x="56" y="1"/>
                  </a:cubicBezTo>
                  <a:cubicBezTo>
                    <a:pt x="82" y="4"/>
                    <a:pt x="99" y="30"/>
                    <a:pt x="80" y="58"/>
                  </a:cubicBezTo>
                </a:path>
              </a:pathLst>
            </a:custGeom>
            <a:solidFill>
              <a:schemeClr val="bg2">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8">
              <a:extLst>
                <a:ext uri="{FF2B5EF4-FFF2-40B4-BE49-F238E27FC236}">
                  <a16:creationId xmlns:a16="http://schemas.microsoft.com/office/drawing/2014/main" id="{D80668AC-4D6A-452E-E02B-7870D21FE0AA}"/>
                </a:ext>
              </a:extLst>
            </p:cNvPr>
            <p:cNvSpPr>
              <a:spLocks/>
            </p:cNvSpPr>
            <p:nvPr/>
          </p:nvSpPr>
          <p:spPr bwMode="auto">
            <a:xfrm>
              <a:off x="5385004" y="2586463"/>
              <a:ext cx="589662" cy="864082"/>
            </a:xfrm>
            <a:custGeom>
              <a:avLst/>
              <a:gdLst>
                <a:gd name="T0" fmla="*/ 77 w 109"/>
                <a:gd name="T1" fmla="*/ 154 h 160"/>
                <a:gd name="T2" fmla="*/ 3 w 109"/>
                <a:gd name="T3" fmla="*/ 125 h 160"/>
                <a:gd name="T4" fmla="*/ 0 w 109"/>
                <a:gd name="T5" fmla="*/ 121 h 160"/>
                <a:gd name="T6" fmla="*/ 11 w 109"/>
                <a:gd name="T7" fmla="*/ 101 h 160"/>
                <a:gd name="T8" fmla="*/ 27 w 109"/>
                <a:gd name="T9" fmla="*/ 12 h 160"/>
                <a:gd name="T10" fmla="*/ 42 w 109"/>
                <a:gd name="T11" fmla="*/ 2 h 160"/>
                <a:gd name="T12" fmla="*/ 77 w 109"/>
                <a:gd name="T13" fmla="*/ 154 h 160"/>
              </a:gdLst>
              <a:ahLst/>
              <a:cxnLst>
                <a:cxn ang="0">
                  <a:pos x="T0" y="T1"/>
                </a:cxn>
                <a:cxn ang="0">
                  <a:pos x="T2" y="T3"/>
                </a:cxn>
                <a:cxn ang="0">
                  <a:pos x="T4" y="T5"/>
                </a:cxn>
                <a:cxn ang="0">
                  <a:pos x="T6" y="T7"/>
                </a:cxn>
                <a:cxn ang="0">
                  <a:pos x="T8" y="T9"/>
                </a:cxn>
                <a:cxn ang="0">
                  <a:pos x="T10" y="T11"/>
                </a:cxn>
                <a:cxn ang="0">
                  <a:pos x="T12" y="T13"/>
                </a:cxn>
              </a:cxnLst>
              <a:rect l="0" t="0" r="r" b="b"/>
              <a:pathLst>
                <a:path w="109" h="160">
                  <a:moveTo>
                    <a:pt x="77" y="154"/>
                  </a:moveTo>
                  <a:cubicBezTo>
                    <a:pt x="60" y="160"/>
                    <a:pt x="14" y="138"/>
                    <a:pt x="3" y="125"/>
                  </a:cubicBezTo>
                  <a:cubicBezTo>
                    <a:pt x="1" y="123"/>
                    <a:pt x="1" y="122"/>
                    <a:pt x="0" y="121"/>
                  </a:cubicBezTo>
                  <a:cubicBezTo>
                    <a:pt x="5" y="116"/>
                    <a:pt x="8" y="109"/>
                    <a:pt x="11" y="101"/>
                  </a:cubicBezTo>
                  <a:cubicBezTo>
                    <a:pt x="21" y="73"/>
                    <a:pt x="20" y="31"/>
                    <a:pt x="27" y="12"/>
                  </a:cubicBezTo>
                  <a:cubicBezTo>
                    <a:pt x="30" y="3"/>
                    <a:pt x="39" y="0"/>
                    <a:pt x="42" y="2"/>
                  </a:cubicBezTo>
                  <a:cubicBezTo>
                    <a:pt x="109" y="39"/>
                    <a:pt x="77" y="154"/>
                    <a:pt x="77" y="154"/>
                  </a:cubicBezTo>
                </a:path>
              </a:pathLst>
            </a:custGeom>
            <a:solidFill>
              <a:srgbClr val="F971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9">
              <a:extLst>
                <a:ext uri="{FF2B5EF4-FFF2-40B4-BE49-F238E27FC236}">
                  <a16:creationId xmlns:a16="http://schemas.microsoft.com/office/drawing/2014/main" id="{895F280A-51A2-BF05-0502-C5289DB78C65}"/>
                </a:ext>
              </a:extLst>
            </p:cNvPr>
            <p:cNvSpPr>
              <a:spLocks noEditPoints="1"/>
            </p:cNvSpPr>
            <p:nvPr/>
          </p:nvSpPr>
          <p:spPr bwMode="auto">
            <a:xfrm>
              <a:off x="5600457" y="2597803"/>
              <a:ext cx="242669" cy="496677"/>
            </a:xfrm>
            <a:custGeom>
              <a:avLst/>
              <a:gdLst>
                <a:gd name="T0" fmla="*/ 1 w 45"/>
                <a:gd name="T1" fmla="*/ 0 h 92"/>
                <a:gd name="T2" fmla="*/ 2 w 45"/>
                <a:gd name="T3" fmla="*/ 0 h 92"/>
                <a:gd name="T4" fmla="*/ 45 w 45"/>
                <a:gd name="T5" fmla="*/ 92 h 92"/>
                <a:gd name="T6" fmla="*/ 2 w 45"/>
                <a:gd name="T7" fmla="*/ 0 h 92"/>
                <a:gd name="T8" fmla="*/ 1 w 45"/>
                <a:gd name="T9" fmla="*/ 0 h 92"/>
                <a:gd name="T10" fmla="*/ 0 w 45"/>
                <a:gd name="T11" fmla="*/ 0 h 92"/>
                <a:gd name="T12" fmla="*/ 0 w 45"/>
                <a:gd name="T13" fmla="*/ 0 h 92"/>
                <a:gd name="T14" fmla="*/ 0 w 45"/>
                <a:gd name="T15" fmla="*/ 0 h 92"/>
                <a:gd name="T16" fmla="*/ 0 w 45"/>
                <a:gd name="T17" fmla="*/ 0 h 92"/>
                <a:gd name="T18" fmla="*/ 0 w 45"/>
                <a:gd name="T19"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92">
                  <a:moveTo>
                    <a:pt x="1" y="0"/>
                  </a:moveTo>
                  <a:cubicBezTo>
                    <a:pt x="2" y="0"/>
                    <a:pt x="2" y="0"/>
                    <a:pt x="2" y="0"/>
                  </a:cubicBezTo>
                  <a:cubicBezTo>
                    <a:pt x="36" y="19"/>
                    <a:pt x="45" y="58"/>
                    <a:pt x="45" y="92"/>
                  </a:cubicBezTo>
                  <a:cubicBezTo>
                    <a:pt x="45" y="58"/>
                    <a:pt x="36" y="19"/>
                    <a:pt x="2" y="0"/>
                  </a:cubicBezTo>
                  <a:cubicBezTo>
                    <a:pt x="2" y="0"/>
                    <a:pt x="2" y="0"/>
                    <a:pt x="1" y="0"/>
                  </a:cubicBezTo>
                  <a:moveTo>
                    <a:pt x="0" y="0"/>
                  </a:moveTo>
                  <a:cubicBezTo>
                    <a:pt x="0" y="0"/>
                    <a:pt x="0" y="0"/>
                    <a:pt x="0" y="0"/>
                  </a:cubicBezTo>
                  <a:cubicBezTo>
                    <a:pt x="0" y="0"/>
                    <a:pt x="0" y="0"/>
                    <a:pt x="0" y="0"/>
                  </a:cubicBezTo>
                  <a:cubicBezTo>
                    <a:pt x="0" y="0"/>
                    <a:pt x="0" y="0"/>
                    <a:pt x="0" y="0"/>
                  </a:cubicBezTo>
                  <a:cubicBezTo>
                    <a:pt x="0" y="0"/>
                    <a:pt x="0" y="0"/>
                    <a:pt x="0" y="0"/>
                  </a:cubicBezTo>
                </a:path>
              </a:pathLst>
            </a:custGeom>
            <a:solidFill>
              <a:srgbClr val="FDD4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0">
              <a:extLst>
                <a:ext uri="{FF2B5EF4-FFF2-40B4-BE49-F238E27FC236}">
                  <a16:creationId xmlns:a16="http://schemas.microsoft.com/office/drawing/2014/main" id="{92C1770C-1B7F-B266-0CF2-F9C91E379B99}"/>
                </a:ext>
              </a:extLst>
            </p:cNvPr>
            <p:cNvSpPr>
              <a:spLocks noEditPoints="1"/>
            </p:cNvSpPr>
            <p:nvPr/>
          </p:nvSpPr>
          <p:spPr bwMode="auto">
            <a:xfrm>
              <a:off x="5595921" y="3380238"/>
              <a:ext cx="102058" cy="34020"/>
            </a:xfrm>
            <a:custGeom>
              <a:avLst/>
              <a:gdLst>
                <a:gd name="T0" fmla="*/ 19 w 19"/>
                <a:gd name="T1" fmla="*/ 6 h 6"/>
                <a:gd name="T2" fmla="*/ 19 w 19"/>
                <a:gd name="T3" fmla="*/ 6 h 6"/>
                <a:gd name="T4" fmla="*/ 19 w 19"/>
                <a:gd name="T5" fmla="*/ 6 h 6"/>
                <a:gd name="T6" fmla="*/ 19 w 19"/>
                <a:gd name="T7" fmla="*/ 6 h 6"/>
                <a:gd name="T8" fmla="*/ 19 w 19"/>
                <a:gd name="T9" fmla="*/ 6 h 6"/>
                <a:gd name="T10" fmla="*/ 19 w 19"/>
                <a:gd name="T11" fmla="*/ 6 h 6"/>
                <a:gd name="T12" fmla="*/ 0 w 19"/>
                <a:gd name="T13" fmla="*/ 0 h 6"/>
                <a:gd name="T14" fmla="*/ 18 w 19"/>
                <a:gd name="T15" fmla="*/ 6 h 6"/>
                <a:gd name="T16" fmla="*/ 0 w 19"/>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6">
                  <a:moveTo>
                    <a:pt x="19" y="6"/>
                  </a:moveTo>
                  <a:cubicBezTo>
                    <a:pt x="19" y="6"/>
                    <a:pt x="19" y="6"/>
                    <a:pt x="19" y="6"/>
                  </a:cubicBezTo>
                  <a:cubicBezTo>
                    <a:pt x="19" y="6"/>
                    <a:pt x="19" y="6"/>
                    <a:pt x="19" y="6"/>
                  </a:cubicBezTo>
                  <a:moveTo>
                    <a:pt x="19" y="6"/>
                  </a:moveTo>
                  <a:cubicBezTo>
                    <a:pt x="19" y="6"/>
                    <a:pt x="19" y="6"/>
                    <a:pt x="19" y="6"/>
                  </a:cubicBezTo>
                  <a:cubicBezTo>
                    <a:pt x="19" y="6"/>
                    <a:pt x="19" y="6"/>
                    <a:pt x="19" y="6"/>
                  </a:cubicBezTo>
                  <a:moveTo>
                    <a:pt x="0" y="0"/>
                  </a:moveTo>
                  <a:cubicBezTo>
                    <a:pt x="6" y="3"/>
                    <a:pt x="13" y="5"/>
                    <a:pt x="18" y="6"/>
                  </a:cubicBezTo>
                  <a:cubicBezTo>
                    <a:pt x="13" y="5"/>
                    <a:pt x="6" y="3"/>
                    <a:pt x="0" y="0"/>
                  </a:cubicBezTo>
                </a:path>
              </a:pathLst>
            </a:custGeom>
            <a:solidFill>
              <a:srgbClr val="5B43A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1">
              <a:extLst>
                <a:ext uri="{FF2B5EF4-FFF2-40B4-BE49-F238E27FC236}">
                  <a16:creationId xmlns:a16="http://schemas.microsoft.com/office/drawing/2014/main" id="{83BF9076-6A55-321E-0017-44578FBB6241}"/>
                </a:ext>
              </a:extLst>
            </p:cNvPr>
            <p:cNvSpPr>
              <a:spLocks/>
            </p:cNvSpPr>
            <p:nvPr/>
          </p:nvSpPr>
          <p:spPr bwMode="auto">
            <a:xfrm>
              <a:off x="5514276" y="2597803"/>
              <a:ext cx="340190" cy="825527"/>
            </a:xfrm>
            <a:custGeom>
              <a:avLst/>
              <a:gdLst>
                <a:gd name="T0" fmla="*/ 16 w 63"/>
                <a:gd name="T1" fmla="*/ 0 h 153"/>
                <a:gd name="T2" fmla="*/ 16 w 63"/>
                <a:gd name="T3" fmla="*/ 0 h 153"/>
                <a:gd name="T4" fmla="*/ 46 w 63"/>
                <a:gd name="T5" fmla="*/ 136 h 153"/>
                <a:gd name="T6" fmla="*/ 32 w 63"/>
                <a:gd name="T7" fmla="*/ 148 h 153"/>
                <a:gd name="T8" fmla="*/ 30 w 63"/>
                <a:gd name="T9" fmla="*/ 148 h 153"/>
                <a:gd name="T10" fmla="*/ 0 w 63"/>
                <a:gd name="T11" fmla="*/ 138 h 153"/>
                <a:gd name="T12" fmla="*/ 15 w 63"/>
                <a:gd name="T13" fmla="*/ 145 h 153"/>
                <a:gd name="T14" fmla="*/ 33 w 63"/>
                <a:gd name="T15" fmla="*/ 151 h 153"/>
                <a:gd name="T16" fmla="*/ 34 w 63"/>
                <a:gd name="T17" fmla="*/ 151 h 153"/>
                <a:gd name="T18" fmla="*/ 34 w 63"/>
                <a:gd name="T19" fmla="*/ 151 h 153"/>
                <a:gd name="T20" fmla="*/ 34 w 63"/>
                <a:gd name="T21" fmla="*/ 151 h 153"/>
                <a:gd name="T22" fmla="*/ 34 w 63"/>
                <a:gd name="T23" fmla="*/ 151 h 153"/>
                <a:gd name="T24" fmla="*/ 45 w 63"/>
                <a:gd name="T25" fmla="*/ 153 h 153"/>
                <a:gd name="T26" fmla="*/ 53 w 63"/>
                <a:gd name="T27" fmla="*/ 152 h 153"/>
                <a:gd name="T28" fmla="*/ 61 w 63"/>
                <a:gd name="T29" fmla="*/ 92 h 153"/>
                <a:gd name="T30" fmla="*/ 18 w 63"/>
                <a:gd name="T31" fmla="*/ 0 h 153"/>
                <a:gd name="T32" fmla="*/ 17 w 63"/>
                <a:gd name="T33" fmla="*/ 0 h 153"/>
                <a:gd name="T34" fmla="*/ 16 w 63"/>
                <a:gd name="T35" fmla="*/ 0 h 153"/>
                <a:gd name="T36" fmla="*/ 16 w 63"/>
                <a:gd name="T37"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153">
                  <a:moveTo>
                    <a:pt x="16" y="0"/>
                  </a:moveTo>
                  <a:cubicBezTo>
                    <a:pt x="16" y="0"/>
                    <a:pt x="16" y="0"/>
                    <a:pt x="16" y="0"/>
                  </a:cubicBezTo>
                  <a:cubicBezTo>
                    <a:pt x="63" y="32"/>
                    <a:pt x="52" y="108"/>
                    <a:pt x="46" y="136"/>
                  </a:cubicBezTo>
                  <a:cubicBezTo>
                    <a:pt x="45" y="143"/>
                    <a:pt x="39" y="148"/>
                    <a:pt x="32" y="148"/>
                  </a:cubicBezTo>
                  <a:cubicBezTo>
                    <a:pt x="32" y="148"/>
                    <a:pt x="31" y="148"/>
                    <a:pt x="30" y="148"/>
                  </a:cubicBezTo>
                  <a:cubicBezTo>
                    <a:pt x="21" y="147"/>
                    <a:pt x="10" y="143"/>
                    <a:pt x="0" y="138"/>
                  </a:cubicBezTo>
                  <a:cubicBezTo>
                    <a:pt x="4" y="140"/>
                    <a:pt x="10" y="143"/>
                    <a:pt x="15" y="145"/>
                  </a:cubicBezTo>
                  <a:cubicBezTo>
                    <a:pt x="21" y="148"/>
                    <a:pt x="28" y="150"/>
                    <a:pt x="33" y="151"/>
                  </a:cubicBezTo>
                  <a:cubicBezTo>
                    <a:pt x="33" y="151"/>
                    <a:pt x="34" y="151"/>
                    <a:pt x="34" y="151"/>
                  </a:cubicBezTo>
                  <a:cubicBezTo>
                    <a:pt x="34" y="151"/>
                    <a:pt x="34" y="151"/>
                    <a:pt x="34" y="151"/>
                  </a:cubicBezTo>
                  <a:cubicBezTo>
                    <a:pt x="34" y="151"/>
                    <a:pt x="34" y="151"/>
                    <a:pt x="34" y="151"/>
                  </a:cubicBezTo>
                  <a:cubicBezTo>
                    <a:pt x="34" y="151"/>
                    <a:pt x="34" y="151"/>
                    <a:pt x="34" y="151"/>
                  </a:cubicBezTo>
                  <a:cubicBezTo>
                    <a:pt x="38" y="152"/>
                    <a:pt x="42" y="153"/>
                    <a:pt x="45" y="153"/>
                  </a:cubicBezTo>
                  <a:cubicBezTo>
                    <a:pt x="48" y="153"/>
                    <a:pt x="51" y="152"/>
                    <a:pt x="53" y="152"/>
                  </a:cubicBezTo>
                  <a:cubicBezTo>
                    <a:pt x="53" y="152"/>
                    <a:pt x="61" y="124"/>
                    <a:pt x="61" y="92"/>
                  </a:cubicBezTo>
                  <a:cubicBezTo>
                    <a:pt x="61" y="58"/>
                    <a:pt x="52" y="19"/>
                    <a:pt x="18" y="0"/>
                  </a:cubicBezTo>
                  <a:cubicBezTo>
                    <a:pt x="18" y="0"/>
                    <a:pt x="18" y="0"/>
                    <a:pt x="17" y="0"/>
                  </a:cubicBezTo>
                  <a:cubicBezTo>
                    <a:pt x="17" y="0"/>
                    <a:pt x="17" y="0"/>
                    <a:pt x="16" y="0"/>
                  </a:cubicBezTo>
                  <a:cubicBezTo>
                    <a:pt x="16" y="0"/>
                    <a:pt x="16" y="0"/>
                    <a:pt x="16" y="0"/>
                  </a:cubicBezTo>
                </a:path>
              </a:pathLst>
            </a:custGeom>
            <a:solidFill>
              <a:srgbClr val="F75E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2">
              <a:extLst>
                <a:ext uri="{FF2B5EF4-FFF2-40B4-BE49-F238E27FC236}">
                  <a16:creationId xmlns:a16="http://schemas.microsoft.com/office/drawing/2014/main" id="{59B3EA47-B443-1D0D-B95C-96041FF11CDA}"/>
                </a:ext>
              </a:extLst>
            </p:cNvPr>
            <p:cNvSpPr>
              <a:spLocks/>
            </p:cNvSpPr>
            <p:nvPr/>
          </p:nvSpPr>
          <p:spPr bwMode="auto">
            <a:xfrm>
              <a:off x="5385004" y="2747487"/>
              <a:ext cx="340190" cy="514821"/>
            </a:xfrm>
            <a:custGeom>
              <a:avLst/>
              <a:gdLst>
                <a:gd name="T0" fmla="*/ 55 w 63"/>
                <a:gd name="T1" fmla="*/ 0 h 95"/>
                <a:gd name="T2" fmla="*/ 49 w 63"/>
                <a:gd name="T3" fmla="*/ 71 h 95"/>
                <a:gd name="T4" fmla="*/ 0 w 63"/>
                <a:gd name="T5" fmla="*/ 92 h 95"/>
                <a:gd name="T6" fmla="*/ 3 w 63"/>
                <a:gd name="T7" fmla="*/ 95 h 95"/>
                <a:gd name="T8" fmla="*/ 52 w 63"/>
                <a:gd name="T9" fmla="*/ 75 h 95"/>
                <a:gd name="T10" fmla="*/ 55 w 63"/>
                <a:gd name="T11" fmla="*/ 1 h 95"/>
                <a:gd name="T12" fmla="*/ 55 w 63"/>
                <a:gd name="T13" fmla="*/ 0 h 95"/>
              </a:gdLst>
              <a:ahLst/>
              <a:cxnLst>
                <a:cxn ang="0">
                  <a:pos x="T0" y="T1"/>
                </a:cxn>
                <a:cxn ang="0">
                  <a:pos x="T2" y="T3"/>
                </a:cxn>
                <a:cxn ang="0">
                  <a:pos x="T4" y="T5"/>
                </a:cxn>
                <a:cxn ang="0">
                  <a:pos x="T6" y="T7"/>
                </a:cxn>
                <a:cxn ang="0">
                  <a:pos x="T8" y="T9"/>
                </a:cxn>
                <a:cxn ang="0">
                  <a:pos x="T10" y="T11"/>
                </a:cxn>
                <a:cxn ang="0">
                  <a:pos x="T12" y="T13"/>
                </a:cxn>
              </a:cxnLst>
              <a:rect l="0" t="0" r="r" b="b"/>
              <a:pathLst>
                <a:path w="63" h="95">
                  <a:moveTo>
                    <a:pt x="55" y="0"/>
                  </a:moveTo>
                  <a:cubicBezTo>
                    <a:pt x="59" y="27"/>
                    <a:pt x="60" y="59"/>
                    <a:pt x="49" y="71"/>
                  </a:cubicBezTo>
                  <a:cubicBezTo>
                    <a:pt x="37" y="86"/>
                    <a:pt x="14" y="90"/>
                    <a:pt x="0" y="92"/>
                  </a:cubicBezTo>
                  <a:cubicBezTo>
                    <a:pt x="1" y="93"/>
                    <a:pt x="2" y="94"/>
                    <a:pt x="3" y="95"/>
                  </a:cubicBezTo>
                  <a:cubicBezTo>
                    <a:pt x="15" y="93"/>
                    <a:pt x="39" y="89"/>
                    <a:pt x="52" y="75"/>
                  </a:cubicBezTo>
                  <a:cubicBezTo>
                    <a:pt x="63" y="61"/>
                    <a:pt x="60" y="29"/>
                    <a:pt x="55" y="1"/>
                  </a:cubicBezTo>
                  <a:cubicBezTo>
                    <a:pt x="55" y="1"/>
                    <a:pt x="55" y="0"/>
                    <a:pt x="55" y="0"/>
                  </a:cubicBezTo>
                </a:path>
              </a:pathLst>
            </a:custGeom>
            <a:solidFill>
              <a:srgbClr val="F75E3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3">
              <a:extLst>
                <a:ext uri="{FF2B5EF4-FFF2-40B4-BE49-F238E27FC236}">
                  <a16:creationId xmlns:a16="http://schemas.microsoft.com/office/drawing/2014/main" id="{99B8CFD9-4708-0EBC-CB21-B5A4EDE86BCD}"/>
                </a:ext>
              </a:extLst>
            </p:cNvPr>
            <p:cNvSpPr>
              <a:spLocks/>
            </p:cNvSpPr>
            <p:nvPr/>
          </p:nvSpPr>
          <p:spPr bwMode="auto">
            <a:xfrm>
              <a:off x="5298823" y="2640893"/>
              <a:ext cx="410496" cy="605538"/>
            </a:xfrm>
            <a:custGeom>
              <a:avLst/>
              <a:gdLst>
                <a:gd name="T0" fmla="*/ 65 w 76"/>
                <a:gd name="T1" fmla="*/ 91 h 112"/>
                <a:gd name="T2" fmla="*/ 7 w 76"/>
                <a:gd name="T3" fmla="*/ 112 h 112"/>
                <a:gd name="T4" fmla="*/ 0 w 76"/>
                <a:gd name="T5" fmla="*/ 94 h 112"/>
                <a:gd name="T6" fmla="*/ 46 w 76"/>
                <a:gd name="T7" fmla="*/ 81 h 112"/>
                <a:gd name="T8" fmla="*/ 46 w 76"/>
                <a:gd name="T9" fmla="*/ 18 h 112"/>
                <a:gd name="T10" fmla="*/ 70 w 76"/>
                <a:gd name="T11" fmla="*/ 16 h 112"/>
                <a:gd name="T12" fmla="*/ 65 w 76"/>
                <a:gd name="T13" fmla="*/ 91 h 112"/>
              </a:gdLst>
              <a:ahLst/>
              <a:cxnLst>
                <a:cxn ang="0">
                  <a:pos x="T0" y="T1"/>
                </a:cxn>
                <a:cxn ang="0">
                  <a:pos x="T2" y="T3"/>
                </a:cxn>
                <a:cxn ang="0">
                  <a:pos x="T4" y="T5"/>
                </a:cxn>
                <a:cxn ang="0">
                  <a:pos x="T6" y="T7"/>
                </a:cxn>
                <a:cxn ang="0">
                  <a:pos x="T8" y="T9"/>
                </a:cxn>
                <a:cxn ang="0">
                  <a:pos x="T10" y="T11"/>
                </a:cxn>
                <a:cxn ang="0">
                  <a:pos x="T12" y="T13"/>
                </a:cxn>
              </a:cxnLst>
              <a:rect l="0" t="0" r="r" b="b"/>
              <a:pathLst>
                <a:path w="76" h="112">
                  <a:moveTo>
                    <a:pt x="65" y="91"/>
                  </a:moveTo>
                  <a:cubicBezTo>
                    <a:pt x="47" y="112"/>
                    <a:pt x="7" y="112"/>
                    <a:pt x="7" y="112"/>
                  </a:cubicBezTo>
                  <a:cubicBezTo>
                    <a:pt x="0" y="94"/>
                    <a:pt x="0" y="94"/>
                    <a:pt x="0" y="94"/>
                  </a:cubicBezTo>
                  <a:cubicBezTo>
                    <a:pt x="6" y="93"/>
                    <a:pt x="12" y="93"/>
                    <a:pt x="46" y="81"/>
                  </a:cubicBezTo>
                  <a:cubicBezTo>
                    <a:pt x="53" y="68"/>
                    <a:pt x="46" y="25"/>
                    <a:pt x="46" y="18"/>
                  </a:cubicBezTo>
                  <a:cubicBezTo>
                    <a:pt x="47" y="4"/>
                    <a:pt x="68" y="0"/>
                    <a:pt x="70" y="16"/>
                  </a:cubicBezTo>
                  <a:cubicBezTo>
                    <a:pt x="75" y="44"/>
                    <a:pt x="76" y="78"/>
                    <a:pt x="65" y="91"/>
                  </a:cubicBezTo>
                </a:path>
              </a:pathLst>
            </a:custGeom>
            <a:solidFill>
              <a:srgbClr val="F971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4">
              <a:extLst>
                <a:ext uri="{FF2B5EF4-FFF2-40B4-BE49-F238E27FC236}">
                  <a16:creationId xmlns:a16="http://schemas.microsoft.com/office/drawing/2014/main" id="{E3A25AA0-E599-93A2-A9D3-4A18B61FB488}"/>
                </a:ext>
              </a:extLst>
            </p:cNvPr>
            <p:cNvSpPr>
              <a:spLocks noEditPoints="1"/>
            </p:cNvSpPr>
            <p:nvPr/>
          </p:nvSpPr>
          <p:spPr bwMode="auto">
            <a:xfrm>
              <a:off x="5546027" y="3040049"/>
              <a:ext cx="11340" cy="38556"/>
            </a:xfrm>
            <a:custGeom>
              <a:avLst/>
              <a:gdLst>
                <a:gd name="T0" fmla="*/ 2 w 2"/>
                <a:gd name="T1" fmla="*/ 0 h 7"/>
                <a:gd name="T2" fmla="*/ 0 w 2"/>
                <a:gd name="T3" fmla="*/ 7 h 7"/>
                <a:gd name="T4" fmla="*/ 0 w 2"/>
                <a:gd name="T5" fmla="*/ 7 h 7"/>
                <a:gd name="T6" fmla="*/ 2 w 2"/>
                <a:gd name="T7" fmla="*/ 0 h 7"/>
                <a:gd name="T8" fmla="*/ 2 w 2"/>
                <a:gd name="T9" fmla="*/ 0 h 7"/>
                <a:gd name="T10" fmla="*/ 2 w 2"/>
                <a:gd name="T11" fmla="*/ 0 h 7"/>
                <a:gd name="T12" fmla="*/ 2 w 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 h="7">
                  <a:moveTo>
                    <a:pt x="2" y="0"/>
                  </a:moveTo>
                  <a:cubicBezTo>
                    <a:pt x="2" y="3"/>
                    <a:pt x="1" y="5"/>
                    <a:pt x="0" y="7"/>
                  </a:cubicBezTo>
                  <a:cubicBezTo>
                    <a:pt x="0" y="7"/>
                    <a:pt x="0" y="7"/>
                    <a:pt x="0" y="7"/>
                  </a:cubicBezTo>
                  <a:cubicBezTo>
                    <a:pt x="1" y="5"/>
                    <a:pt x="2" y="3"/>
                    <a:pt x="2" y="0"/>
                  </a:cubicBezTo>
                  <a:moveTo>
                    <a:pt x="2" y="0"/>
                  </a:moveTo>
                  <a:cubicBezTo>
                    <a:pt x="2" y="0"/>
                    <a:pt x="2" y="0"/>
                    <a:pt x="2" y="0"/>
                  </a:cubicBezTo>
                  <a:cubicBezTo>
                    <a:pt x="2" y="0"/>
                    <a:pt x="2" y="0"/>
                    <a:pt x="2" y="0"/>
                  </a:cubicBezTo>
                </a:path>
              </a:pathLst>
            </a:custGeom>
            <a:solidFill>
              <a:srgbClr val="FC91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5">
              <a:extLst>
                <a:ext uri="{FF2B5EF4-FFF2-40B4-BE49-F238E27FC236}">
                  <a16:creationId xmlns:a16="http://schemas.microsoft.com/office/drawing/2014/main" id="{E605C1D8-D250-FEDA-D4DD-D98DB7A90868}"/>
                </a:ext>
              </a:extLst>
            </p:cNvPr>
            <p:cNvSpPr>
              <a:spLocks/>
            </p:cNvSpPr>
            <p:nvPr/>
          </p:nvSpPr>
          <p:spPr bwMode="auto">
            <a:xfrm>
              <a:off x="5335110" y="3110355"/>
              <a:ext cx="113397" cy="31751"/>
            </a:xfrm>
            <a:custGeom>
              <a:avLst/>
              <a:gdLst>
                <a:gd name="T0" fmla="*/ 21 w 21"/>
                <a:gd name="T1" fmla="*/ 0 h 6"/>
                <a:gd name="T2" fmla="*/ 0 w 21"/>
                <a:gd name="T3" fmla="*/ 6 h 6"/>
                <a:gd name="T4" fmla="*/ 21 w 21"/>
                <a:gd name="T5" fmla="*/ 0 h 6"/>
                <a:gd name="T6" fmla="*/ 21 w 21"/>
                <a:gd name="T7" fmla="*/ 0 h 6"/>
              </a:gdLst>
              <a:ahLst/>
              <a:cxnLst>
                <a:cxn ang="0">
                  <a:pos x="T0" y="T1"/>
                </a:cxn>
                <a:cxn ang="0">
                  <a:pos x="T2" y="T3"/>
                </a:cxn>
                <a:cxn ang="0">
                  <a:pos x="T4" y="T5"/>
                </a:cxn>
                <a:cxn ang="0">
                  <a:pos x="T6" y="T7"/>
                </a:cxn>
              </a:cxnLst>
              <a:rect l="0" t="0" r="r" b="b"/>
              <a:pathLst>
                <a:path w="21" h="6">
                  <a:moveTo>
                    <a:pt x="21" y="0"/>
                  </a:moveTo>
                  <a:cubicBezTo>
                    <a:pt x="10" y="4"/>
                    <a:pt x="4" y="5"/>
                    <a:pt x="0" y="6"/>
                  </a:cubicBezTo>
                  <a:cubicBezTo>
                    <a:pt x="4" y="5"/>
                    <a:pt x="10" y="4"/>
                    <a:pt x="21" y="0"/>
                  </a:cubicBezTo>
                  <a:cubicBezTo>
                    <a:pt x="21" y="0"/>
                    <a:pt x="21" y="0"/>
                    <a:pt x="21" y="0"/>
                  </a:cubicBezTo>
                </a:path>
              </a:pathLst>
            </a:custGeom>
            <a:solidFill>
              <a:srgbClr val="E87A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6">
              <a:extLst>
                <a:ext uri="{FF2B5EF4-FFF2-40B4-BE49-F238E27FC236}">
                  <a16:creationId xmlns:a16="http://schemas.microsoft.com/office/drawing/2014/main" id="{72575C09-DC1E-29CA-3D05-018565D803EE}"/>
                </a:ext>
              </a:extLst>
            </p:cNvPr>
            <p:cNvSpPr>
              <a:spLocks/>
            </p:cNvSpPr>
            <p:nvPr/>
          </p:nvSpPr>
          <p:spPr bwMode="auto">
            <a:xfrm>
              <a:off x="5448506" y="3083140"/>
              <a:ext cx="77110" cy="27215"/>
            </a:xfrm>
            <a:custGeom>
              <a:avLst/>
              <a:gdLst>
                <a:gd name="T0" fmla="*/ 14 w 14"/>
                <a:gd name="T1" fmla="*/ 0 h 5"/>
                <a:gd name="T2" fmla="*/ 0 w 14"/>
                <a:gd name="T3" fmla="*/ 5 h 5"/>
                <a:gd name="T4" fmla="*/ 0 w 14"/>
                <a:gd name="T5" fmla="*/ 5 h 5"/>
                <a:gd name="T6" fmla="*/ 14 w 14"/>
                <a:gd name="T7" fmla="*/ 0 h 5"/>
              </a:gdLst>
              <a:ahLst/>
              <a:cxnLst>
                <a:cxn ang="0">
                  <a:pos x="T0" y="T1"/>
                </a:cxn>
                <a:cxn ang="0">
                  <a:pos x="T2" y="T3"/>
                </a:cxn>
                <a:cxn ang="0">
                  <a:pos x="T4" y="T5"/>
                </a:cxn>
                <a:cxn ang="0">
                  <a:pos x="T6" y="T7"/>
                </a:cxn>
              </a:cxnLst>
              <a:rect l="0" t="0" r="r" b="b"/>
              <a:pathLst>
                <a:path w="14" h="5">
                  <a:moveTo>
                    <a:pt x="14" y="0"/>
                  </a:moveTo>
                  <a:cubicBezTo>
                    <a:pt x="9" y="2"/>
                    <a:pt x="4" y="4"/>
                    <a:pt x="0" y="5"/>
                  </a:cubicBezTo>
                  <a:cubicBezTo>
                    <a:pt x="0" y="5"/>
                    <a:pt x="0" y="5"/>
                    <a:pt x="0" y="5"/>
                  </a:cubicBezTo>
                  <a:cubicBezTo>
                    <a:pt x="4" y="4"/>
                    <a:pt x="9" y="2"/>
                    <a:pt x="14" y="0"/>
                  </a:cubicBezTo>
                </a:path>
              </a:pathLst>
            </a:custGeom>
            <a:solidFill>
              <a:srgbClr val="FC91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7">
              <a:extLst>
                <a:ext uri="{FF2B5EF4-FFF2-40B4-BE49-F238E27FC236}">
                  <a16:creationId xmlns:a16="http://schemas.microsoft.com/office/drawing/2014/main" id="{67A44D1F-47F9-D5DD-CFB4-5585BF52C192}"/>
                </a:ext>
              </a:extLst>
            </p:cNvPr>
            <p:cNvSpPr>
              <a:spLocks/>
            </p:cNvSpPr>
            <p:nvPr/>
          </p:nvSpPr>
          <p:spPr bwMode="auto">
            <a:xfrm>
              <a:off x="5298823" y="3153445"/>
              <a:ext cx="4536" cy="6805"/>
            </a:xfrm>
            <a:custGeom>
              <a:avLst/>
              <a:gdLst>
                <a:gd name="T0" fmla="*/ 0 w 1"/>
                <a:gd name="T1" fmla="*/ 0 h 1"/>
                <a:gd name="T2" fmla="*/ 0 w 1"/>
                <a:gd name="T3" fmla="*/ 0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0" y="0"/>
                  </a:cubicBezTo>
                  <a:cubicBezTo>
                    <a:pt x="1" y="1"/>
                    <a:pt x="1" y="1"/>
                    <a:pt x="1" y="1"/>
                  </a:cubicBezTo>
                  <a:cubicBezTo>
                    <a:pt x="1" y="1"/>
                    <a:pt x="1" y="1"/>
                    <a:pt x="1" y="1"/>
                  </a:cubicBezTo>
                  <a:cubicBezTo>
                    <a:pt x="0" y="0"/>
                    <a:pt x="0" y="0"/>
                    <a:pt x="0" y="0"/>
                  </a:cubicBezTo>
                </a:path>
              </a:pathLst>
            </a:custGeom>
            <a:solidFill>
              <a:srgbClr val="E87A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8">
              <a:extLst>
                <a:ext uri="{FF2B5EF4-FFF2-40B4-BE49-F238E27FC236}">
                  <a16:creationId xmlns:a16="http://schemas.microsoft.com/office/drawing/2014/main" id="{3F1A62D5-9C04-C85F-33F5-942483DE07D4}"/>
                </a:ext>
              </a:extLst>
            </p:cNvPr>
            <p:cNvSpPr>
              <a:spLocks/>
            </p:cNvSpPr>
            <p:nvPr/>
          </p:nvSpPr>
          <p:spPr bwMode="auto">
            <a:xfrm>
              <a:off x="5303359" y="3160250"/>
              <a:ext cx="11340" cy="31751"/>
            </a:xfrm>
            <a:custGeom>
              <a:avLst/>
              <a:gdLst>
                <a:gd name="T0" fmla="*/ 0 w 5"/>
                <a:gd name="T1" fmla="*/ 0 h 14"/>
                <a:gd name="T2" fmla="*/ 0 w 5"/>
                <a:gd name="T3" fmla="*/ 0 h 14"/>
                <a:gd name="T4" fmla="*/ 5 w 5"/>
                <a:gd name="T5" fmla="*/ 14 h 14"/>
                <a:gd name="T6" fmla="*/ 0 w 5"/>
                <a:gd name="T7" fmla="*/ 0 h 14"/>
              </a:gdLst>
              <a:ahLst/>
              <a:cxnLst>
                <a:cxn ang="0">
                  <a:pos x="T0" y="T1"/>
                </a:cxn>
                <a:cxn ang="0">
                  <a:pos x="T2" y="T3"/>
                </a:cxn>
                <a:cxn ang="0">
                  <a:pos x="T4" y="T5"/>
                </a:cxn>
                <a:cxn ang="0">
                  <a:pos x="T6" y="T7"/>
                </a:cxn>
              </a:cxnLst>
              <a:rect l="0" t="0" r="r" b="b"/>
              <a:pathLst>
                <a:path w="5" h="14">
                  <a:moveTo>
                    <a:pt x="0" y="0"/>
                  </a:moveTo>
                  <a:lnTo>
                    <a:pt x="0" y="0"/>
                  </a:lnTo>
                  <a:lnTo>
                    <a:pt x="5" y="14"/>
                  </a:lnTo>
                  <a:lnTo>
                    <a:pt x="0" y="0"/>
                  </a:lnTo>
                  <a:close/>
                </a:path>
              </a:pathLst>
            </a:custGeom>
            <a:solidFill>
              <a:srgbClr val="FFC5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9">
              <a:extLst>
                <a:ext uri="{FF2B5EF4-FFF2-40B4-BE49-F238E27FC236}">
                  <a16:creationId xmlns:a16="http://schemas.microsoft.com/office/drawing/2014/main" id="{5A55999F-EEA1-8206-4A36-91826748A679}"/>
                </a:ext>
              </a:extLst>
            </p:cNvPr>
            <p:cNvSpPr>
              <a:spLocks/>
            </p:cNvSpPr>
            <p:nvPr/>
          </p:nvSpPr>
          <p:spPr bwMode="auto">
            <a:xfrm>
              <a:off x="5303359" y="3160250"/>
              <a:ext cx="11340" cy="31751"/>
            </a:xfrm>
            <a:custGeom>
              <a:avLst/>
              <a:gdLst>
                <a:gd name="T0" fmla="*/ 0 w 5"/>
                <a:gd name="T1" fmla="*/ 0 h 14"/>
                <a:gd name="T2" fmla="*/ 0 w 5"/>
                <a:gd name="T3" fmla="*/ 0 h 14"/>
                <a:gd name="T4" fmla="*/ 5 w 5"/>
                <a:gd name="T5" fmla="*/ 14 h 14"/>
                <a:gd name="T6" fmla="*/ 0 w 5"/>
                <a:gd name="T7" fmla="*/ 0 h 14"/>
              </a:gdLst>
              <a:ahLst/>
              <a:cxnLst>
                <a:cxn ang="0">
                  <a:pos x="T0" y="T1"/>
                </a:cxn>
                <a:cxn ang="0">
                  <a:pos x="T2" y="T3"/>
                </a:cxn>
                <a:cxn ang="0">
                  <a:pos x="T4" y="T5"/>
                </a:cxn>
                <a:cxn ang="0">
                  <a:pos x="T6" y="T7"/>
                </a:cxn>
              </a:cxnLst>
              <a:rect l="0" t="0" r="r" b="b"/>
              <a:pathLst>
                <a:path w="5" h="14">
                  <a:moveTo>
                    <a:pt x="0" y="0"/>
                  </a:moveTo>
                  <a:lnTo>
                    <a:pt x="0" y="0"/>
                  </a:lnTo>
                  <a:lnTo>
                    <a:pt x="5" y="1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Oval 50">
              <a:extLst>
                <a:ext uri="{FF2B5EF4-FFF2-40B4-BE49-F238E27FC236}">
                  <a16:creationId xmlns:a16="http://schemas.microsoft.com/office/drawing/2014/main" id="{B44BE82D-0503-0C5B-45B0-3565A555BF59}"/>
                </a:ext>
              </a:extLst>
            </p:cNvPr>
            <p:cNvSpPr>
              <a:spLocks noChangeArrowheads="1"/>
            </p:cNvSpPr>
            <p:nvPr/>
          </p:nvSpPr>
          <p:spPr bwMode="auto">
            <a:xfrm>
              <a:off x="5335110" y="3246431"/>
              <a:ext cx="2269" cy="2269"/>
            </a:xfrm>
            <a:prstGeom prst="ellipse">
              <a:avLst/>
            </a:prstGeom>
            <a:solidFill>
              <a:srgbClr val="9254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1">
              <a:extLst>
                <a:ext uri="{FF2B5EF4-FFF2-40B4-BE49-F238E27FC236}">
                  <a16:creationId xmlns:a16="http://schemas.microsoft.com/office/drawing/2014/main" id="{B0B372E9-E31A-DCE3-D5F9-16FCFEDA29F1}"/>
                </a:ext>
              </a:extLst>
            </p:cNvPr>
            <p:cNvSpPr>
              <a:spLocks/>
            </p:cNvSpPr>
            <p:nvPr/>
          </p:nvSpPr>
          <p:spPr bwMode="auto">
            <a:xfrm>
              <a:off x="5298823" y="2738415"/>
              <a:ext cx="308439" cy="508016"/>
            </a:xfrm>
            <a:custGeom>
              <a:avLst/>
              <a:gdLst>
                <a:gd name="T0" fmla="*/ 47 w 57"/>
                <a:gd name="T1" fmla="*/ 0 h 94"/>
                <a:gd name="T2" fmla="*/ 48 w 57"/>
                <a:gd name="T3" fmla="*/ 56 h 94"/>
                <a:gd name="T4" fmla="*/ 48 w 57"/>
                <a:gd name="T5" fmla="*/ 56 h 94"/>
                <a:gd name="T6" fmla="*/ 48 w 57"/>
                <a:gd name="T7" fmla="*/ 56 h 94"/>
                <a:gd name="T8" fmla="*/ 46 w 57"/>
                <a:gd name="T9" fmla="*/ 63 h 94"/>
                <a:gd name="T10" fmla="*/ 46 w 57"/>
                <a:gd name="T11" fmla="*/ 63 h 94"/>
                <a:gd name="T12" fmla="*/ 46 w 57"/>
                <a:gd name="T13" fmla="*/ 63 h 94"/>
                <a:gd name="T14" fmla="*/ 42 w 57"/>
                <a:gd name="T15" fmla="*/ 64 h 94"/>
                <a:gd name="T16" fmla="*/ 28 w 57"/>
                <a:gd name="T17" fmla="*/ 69 h 94"/>
                <a:gd name="T18" fmla="*/ 7 w 57"/>
                <a:gd name="T19" fmla="*/ 75 h 94"/>
                <a:gd name="T20" fmla="*/ 0 w 57"/>
                <a:gd name="T21" fmla="*/ 77 h 94"/>
                <a:gd name="T22" fmla="*/ 1 w 57"/>
                <a:gd name="T23" fmla="*/ 78 h 94"/>
                <a:gd name="T24" fmla="*/ 3 w 57"/>
                <a:gd name="T25" fmla="*/ 84 h 94"/>
                <a:gd name="T26" fmla="*/ 7 w 57"/>
                <a:gd name="T27" fmla="*/ 94 h 94"/>
                <a:gd name="T28" fmla="*/ 7 w 57"/>
                <a:gd name="T29" fmla="*/ 94 h 94"/>
                <a:gd name="T30" fmla="*/ 2 w 57"/>
                <a:gd name="T31" fmla="*/ 80 h 94"/>
                <a:gd name="T32" fmla="*/ 47 w 57"/>
                <a:gd name="T33" fmla="*/ 65 h 94"/>
                <a:gd name="T34" fmla="*/ 47 w 57"/>
                <a:gd name="T3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94">
                  <a:moveTo>
                    <a:pt x="47" y="0"/>
                  </a:moveTo>
                  <a:cubicBezTo>
                    <a:pt x="46" y="6"/>
                    <a:pt x="52" y="39"/>
                    <a:pt x="48" y="56"/>
                  </a:cubicBezTo>
                  <a:cubicBezTo>
                    <a:pt x="48" y="56"/>
                    <a:pt x="48" y="56"/>
                    <a:pt x="48" y="56"/>
                  </a:cubicBezTo>
                  <a:cubicBezTo>
                    <a:pt x="48" y="56"/>
                    <a:pt x="48" y="56"/>
                    <a:pt x="48" y="56"/>
                  </a:cubicBezTo>
                  <a:cubicBezTo>
                    <a:pt x="48" y="59"/>
                    <a:pt x="47" y="61"/>
                    <a:pt x="46" y="63"/>
                  </a:cubicBezTo>
                  <a:cubicBezTo>
                    <a:pt x="46" y="63"/>
                    <a:pt x="46" y="63"/>
                    <a:pt x="46" y="63"/>
                  </a:cubicBezTo>
                  <a:cubicBezTo>
                    <a:pt x="46" y="63"/>
                    <a:pt x="46" y="63"/>
                    <a:pt x="46" y="63"/>
                  </a:cubicBezTo>
                  <a:cubicBezTo>
                    <a:pt x="45" y="63"/>
                    <a:pt x="43" y="63"/>
                    <a:pt x="42" y="64"/>
                  </a:cubicBezTo>
                  <a:cubicBezTo>
                    <a:pt x="37" y="66"/>
                    <a:pt x="32" y="68"/>
                    <a:pt x="28" y="69"/>
                  </a:cubicBezTo>
                  <a:cubicBezTo>
                    <a:pt x="17" y="73"/>
                    <a:pt x="11" y="74"/>
                    <a:pt x="7" y="75"/>
                  </a:cubicBezTo>
                  <a:cubicBezTo>
                    <a:pt x="4" y="76"/>
                    <a:pt x="2" y="76"/>
                    <a:pt x="0" y="77"/>
                  </a:cubicBezTo>
                  <a:cubicBezTo>
                    <a:pt x="1" y="78"/>
                    <a:pt x="1" y="78"/>
                    <a:pt x="1" y="78"/>
                  </a:cubicBezTo>
                  <a:cubicBezTo>
                    <a:pt x="3" y="84"/>
                    <a:pt x="3" y="84"/>
                    <a:pt x="3" y="84"/>
                  </a:cubicBezTo>
                  <a:cubicBezTo>
                    <a:pt x="7" y="94"/>
                    <a:pt x="7" y="94"/>
                    <a:pt x="7" y="94"/>
                  </a:cubicBezTo>
                  <a:cubicBezTo>
                    <a:pt x="7" y="94"/>
                    <a:pt x="7" y="94"/>
                    <a:pt x="7" y="94"/>
                  </a:cubicBezTo>
                  <a:cubicBezTo>
                    <a:pt x="2" y="80"/>
                    <a:pt x="2" y="80"/>
                    <a:pt x="2" y="80"/>
                  </a:cubicBezTo>
                  <a:cubicBezTo>
                    <a:pt x="12" y="78"/>
                    <a:pt x="40" y="70"/>
                    <a:pt x="47" y="65"/>
                  </a:cubicBezTo>
                  <a:cubicBezTo>
                    <a:pt x="57" y="57"/>
                    <a:pt x="47" y="0"/>
                    <a:pt x="47" y="0"/>
                  </a:cubicBezTo>
                </a:path>
              </a:pathLst>
            </a:custGeom>
            <a:solidFill>
              <a:srgbClr val="FC91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52">
              <a:extLst>
                <a:ext uri="{FF2B5EF4-FFF2-40B4-BE49-F238E27FC236}">
                  <a16:creationId xmlns:a16="http://schemas.microsoft.com/office/drawing/2014/main" id="{32D0992D-7C01-CC25-333A-32193DB41B60}"/>
                </a:ext>
              </a:extLst>
            </p:cNvPr>
            <p:cNvSpPr>
              <a:spLocks noEditPoints="1"/>
            </p:cNvSpPr>
            <p:nvPr/>
          </p:nvSpPr>
          <p:spPr bwMode="auto">
            <a:xfrm>
              <a:off x="5448506" y="2395957"/>
              <a:ext cx="108861" cy="151952"/>
            </a:xfrm>
            <a:custGeom>
              <a:avLst/>
              <a:gdLst>
                <a:gd name="T0" fmla="*/ 18 w 20"/>
                <a:gd name="T1" fmla="*/ 11 h 28"/>
                <a:gd name="T2" fmla="*/ 16 w 20"/>
                <a:gd name="T3" fmla="*/ 18 h 28"/>
                <a:gd name="T4" fmla="*/ 20 w 20"/>
                <a:gd name="T5" fmla="*/ 28 h 28"/>
                <a:gd name="T6" fmla="*/ 16 w 20"/>
                <a:gd name="T7" fmla="*/ 18 h 28"/>
                <a:gd name="T8" fmla="*/ 18 w 20"/>
                <a:gd name="T9" fmla="*/ 11 h 28"/>
                <a:gd name="T10" fmla="*/ 11 w 20"/>
                <a:gd name="T11" fmla="*/ 3 h 28"/>
                <a:gd name="T12" fmla="*/ 10 w 20"/>
                <a:gd name="T13" fmla="*/ 3 h 28"/>
                <a:gd name="T14" fmla="*/ 8 w 20"/>
                <a:gd name="T15" fmla="*/ 5 h 28"/>
                <a:gd name="T16" fmla="*/ 10 w 20"/>
                <a:gd name="T17" fmla="*/ 3 h 28"/>
                <a:gd name="T18" fmla="*/ 11 w 20"/>
                <a:gd name="T19" fmla="*/ 3 h 28"/>
                <a:gd name="T20" fmla="*/ 0 w 20"/>
                <a:gd name="T21" fmla="*/ 0 h 28"/>
                <a:gd name="T22" fmla="*/ 0 w 20"/>
                <a:gd name="T23" fmla="*/ 1 h 28"/>
                <a:gd name="T24" fmla="*/ 2 w 20"/>
                <a:gd name="T25" fmla="*/ 2 h 28"/>
                <a:gd name="T26" fmla="*/ 0 w 20"/>
                <a:gd name="T27" fmla="*/ 1 h 28"/>
                <a:gd name="T28" fmla="*/ 0 w 20"/>
                <a:gd name="T2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8">
                  <a:moveTo>
                    <a:pt x="18" y="11"/>
                  </a:moveTo>
                  <a:cubicBezTo>
                    <a:pt x="18" y="14"/>
                    <a:pt x="17" y="17"/>
                    <a:pt x="16" y="18"/>
                  </a:cubicBezTo>
                  <a:cubicBezTo>
                    <a:pt x="17" y="21"/>
                    <a:pt x="18" y="25"/>
                    <a:pt x="20" y="28"/>
                  </a:cubicBezTo>
                  <a:cubicBezTo>
                    <a:pt x="18" y="25"/>
                    <a:pt x="17" y="21"/>
                    <a:pt x="16" y="18"/>
                  </a:cubicBezTo>
                  <a:cubicBezTo>
                    <a:pt x="17" y="17"/>
                    <a:pt x="18" y="14"/>
                    <a:pt x="18" y="11"/>
                  </a:cubicBezTo>
                  <a:moveTo>
                    <a:pt x="11" y="3"/>
                  </a:moveTo>
                  <a:cubicBezTo>
                    <a:pt x="11" y="3"/>
                    <a:pt x="10" y="3"/>
                    <a:pt x="10" y="3"/>
                  </a:cubicBezTo>
                  <a:cubicBezTo>
                    <a:pt x="9" y="4"/>
                    <a:pt x="8" y="4"/>
                    <a:pt x="8" y="5"/>
                  </a:cubicBezTo>
                  <a:cubicBezTo>
                    <a:pt x="8" y="4"/>
                    <a:pt x="9" y="4"/>
                    <a:pt x="10" y="3"/>
                  </a:cubicBezTo>
                  <a:cubicBezTo>
                    <a:pt x="10" y="3"/>
                    <a:pt x="11" y="3"/>
                    <a:pt x="11" y="3"/>
                  </a:cubicBezTo>
                  <a:moveTo>
                    <a:pt x="0" y="0"/>
                  </a:moveTo>
                  <a:cubicBezTo>
                    <a:pt x="0" y="1"/>
                    <a:pt x="0" y="1"/>
                    <a:pt x="0" y="1"/>
                  </a:cubicBezTo>
                  <a:cubicBezTo>
                    <a:pt x="1" y="1"/>
                    <a:pt x="2" y="1"/>
                    <a:pt x="2" y="2"/>
                  </a:cubicBezTo>
                  <a:cubicBezTo>
                    <a:pt x="2" y="1"/>
                    <a:pt x="1" y="1"/>
                    <a:pt x="0" y="1"/>
                  </a:cubicBezTo>
                  <a:cubicBezTo>
                    <a:pt x="0" y="1"/>
                    <a:pt x="0" y="1"/>
                    <a:pt x="0" y="0"/>
                  </a:cubicBezTo>
                </a:path>
              </a:pathLst>
            </a:custGeom>
            <a:solidFill>
              <a:srgbClr val="AF7A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53">
              <a:extLst>
                <a:ext uri="{FF2B5EF4-FFF2-40B4-BE49-F238E27FC236}">
                  <a16:creationId xmlns:a16="http://schemas.microsoft.com/office/drawing/2014/main" id="{039B8E7D-1A51-AF9D-02D1-AD9D2BA770D8}"/>
                </a:ext>
              </a:extLst>
            </p:cNvPr>
            <p:cNvSpPr>
              <a:spLocks noEditPoints="1"/>
            </p:cNvSpPr>
            <p:nvPr/>
          </p:nvSpPr>
          <p:spPr bwMode="auto">
            <a:xfrm>
              <a:off x="5584582" y="2570588"/>
              <a:ext cx="4536" cy="0"/>
            </a:xfrm>
            <a:custGeom>
              <a:avLst/>
              <a:gdLst>
                <a:gd name="T0" fmla="*/ 0 w 1"/>
                <a:gd name="T1" fmla="*/ 0 w 1"/>
                <a:gd name="T2" fmla="*/ 0 w 1"/>
                <a:gd name="T3" fmla="*/ 1 w 1"/>
                <a:gd name="T4" fmla="*/ 0 w 1"/>
                <a:gd name="T5" fmla="*/ 1 w 1"/>
                <a:gd name="T6" fmla="*/ 1 w 1"/>
                <a:gd name="T7" fmla="*/ 1 w 1"/>
                <a:gd name="T8"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Lst>
              <a:rect l="0" t="0" r="r" b="b"/>
              <a:pathLst>
                <a:path w="1">
                  <a:moveTo>
                    <a:pt x="0" y="0"/>
                  </a:moveTo>
                  <a:cubicBezTo>
                    <a:pt x="0" y="0"/>
                    <a:pt x="0" y="0"/>
                    <a:pt x="0" y="0"/>
                  </a:cubicBezTo>
                  <a:cubicBezTo>
                    <a:pt x="0" y="0"/>
                    <a:pt x="0" y="0"/>
                    <a:pt x="0" y="0"/>
                  </a:cubicBezTo>
                  <a:moveTo>
                    <a:pt x="1" y="0"/>
                  </a:moveTo>
                  <a:cubicBezTo>
                    <a:pt x="0" y="0"/>
                    <a:pt x="0" y="0"/>
                    <a:pt x="0" y="0"/>
                  </a:cubicBezTo>
                  <a:cubicBezTo>
                    <a:pt x="0" y="0"/>
                    <a:pt x="0" y="0"/>
                    <a:pt x="1" y="0"/>
                  </a:cubicBezTo>
                  <a:moveTo>
                    <a:pt x="1" y="0"/>
                  </a:moveTo>
                  <a:cubicBezTo>
                    <a:pt x="1" y="0"/>
                    <a:pt x="1" y="0"/>
                    <a:pt x="1" y="0"/>
                  </a:cubicBezTo>
                  <a:cubicBezTo>
                    <a:pt x="1" y="0"/>
                    <a:pt x="1" y="0"/>
                    <a:pt x="1" y="0"/>
                  </a:cubicBezTo>
                </a:path>
              </a:pathLst>
            </a:custGeom>
            <a:solidFill>
              <a:srgbClr val="AFACE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4">
              <a:extLst>
                <a:ext uri="{FF2B5EF4-FFF2-40B4-BE49-F238E27FC236}">
                  <a16:creationId xmlns:a16="http://schemas.microsoft.com/office/drawing/2014/main" id="{27196B52-38EA-71C9-7C4F-30A1B9049FEC}"/>
                </a:ext>
              </a:extLst>
            </p:cNvPr>
            <p:cNvSpPr>
              <a:spLocks/>
            </p:cNvSpPr>
            <p:nvPr/>
          </p:nvSpPr>
          <p:spPr bwMode="auto">
            <a:xfrm>
              <a:off x="5217177" y="2352867"/>
              <a:ext cx="453586" cy="217721"/>
            </a:xfrm>
            <a:custGeom>
              <a:avLst/>
              <a:gdLst>
                <a:gd name="T0" fmla="*/ 36 w 84"/>
                <a:gd name="T1" fmla="*/ 0 h 40"/>
                <a:gd name="T2" fmla="*/ 29 w 84"/>
                <a:gd name="T3" fmla="*/ 1 h 40"/>
                <a:gd name="T4" fmla="*/ 4 w 84"/>
                <a:gd name="T5" fmla="*/ 7 h 40"/>
                <a:gd name="T6" fmla="*/ 0 w 84"/>
                <a:gd name="T7" fmla="*/ 7 h 40"/>
                <a:gd name="T8" fmla="*/ 15 w 84"/>
                <a:gd name="T9" fmla="*/ 16 h 40"/>
                <a:gd name="T10" fmla="*/ 23 w 84"/>
                <a:gd name="T11" fmla="*/ 14 h 40"/>
                <a:gd name="T12" fmla="*/ 40 w 84"/>
                <a:gd name="T13" fmla="*/ 8 h 40"/>
                <a:gd name="T14" fmla="*/ 43 w 84"/>
                <a:gd name="T15" fmla="*/ 8 h 40"/>
                <a:gd name="T16" fmla="*/ 43 w 84"/>
                <a:gd name="T17" fmla="*/ 9 h 40"/>
                <a:gd name="T18" fmla="*/ 45 w 84"/>
                <a:gd name="T19" fmla="*/ 10 h 40"/>
                <a:gd name="T20" fmla="*/ 51 w 84"/>
                <a:gd name="T21" fmla="*/ 18 h 40"/>
                <a:gd name="T22" fmla="*/ 51 w 84"/>
                <a:gd name="T23" fmla="*/ 13 h 40"/>
                <a:gd name="T24" fmla="*/ 53 w 84"/>
                <a:gd name="T25" fmla="*/ 11 h 40"/>
                <a:gd name="T26" fmla="*/ 54 w 84"/>
                <a:gd name="T27" fmla="*/ 11 h 40"/>
                <a:gd name="T28" fmla="*/ 55 w 84"/>
                <a:gd name="T29" fmla="*/ 10 h 40"/>
                <a:gd name="T30" fmla="*/ 61 w 84"/>
                <a:gd name="T31" fmla="*/ 19 h 40"/>
                <a:gd name="T32" fmla="*/ 59 w 84"/>
                <a:gd name="T33" fmla="*/ 26 h 40"/>
                <a:gd name="T34" fmla="*/ 63 w 84"/>
                <a:gd name="T35" fmla="*/ 36 h 40"/>
                <a:gd name="T36" fmla="*/ 67 w 84"/>
                <a:gd name="T37" fmla="*/ 40 h 40"/>
                <a:gd name="T38" fmla="*/ 68 w 84"/>
                <a:gd name="T39" fmla="*/ 40 h 40"/>
                <a:gd name="T40" fmla="*/ 68 w 84"/>
                <a:gd name="T41" fmla="*/ 40 h 40"/>
                <a:gd name="T42" fmla="*/ 68 w 84"/>
                <a:gd name="T43" fmla="*/ 40 h 40"/>
                <a:gd name="T44" fmla="*/ 68 w 84"/>
                <a:gd name="T45" fmla="*/ 40 h 40"/>
                <a:gd name="T46" fmla="*/ 69 w 84"/>
                <a:gd name="T47" fmla="*/ 40 h 40"/>
                <a:gd name="T48" fmla="*/ 69 w 84"/>
                <a:gd name="T49" fmla="*/ 40 h 40"/>
                <a:gd name="T50" fmla="*/ 69 w 84"/>
                <a:gd name="T51" fmla="*/ 40 h 40"/>
                <a:gd name="T52" fmla="*/ 76 w 84"/>
                <a:gd name="T53" fmla="*/ 32 h 40"/>
                <a:gd name="T54" fmla="*/ 84 w 84"/>
                <a:gd name="T55" fmla="*/ 6 h 40"/>
                <a:gd name="T56" fmla="*/ 75 w 84"/>
                <a:gd name="T57" fmla="*/ 9 h 40"/>
                <a:gd name="T58" fmla="*/ 70 w 84"/>
                <a:gd name="T59" fmla="*/ 7 h 40"/>
                <a:gd name="T60" fmla="*/ 56 w 84"/>
                <a:gd name="T61" fmla="*/ 3 h 40"/>
                <a:gd name="T62" fmla="*/ 51 w 84"/>
                <a:gd name="T63" fmla="*/ 3 h 40"/>
                <a:gd name="T64" fmla="*/ 50 w 84"/>
                <a:gd name="T65" fmla="*/ 3 h 40"/>
                <a:gd name="T66" fmla="*/ 43 w 84"/>
                <a:gd name="T67" fmla="*/ 1 h 40"/>
                <a:gd name="T68" fmla="*/ 36 w 84"/>
                <a:gd name="T6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40">
                  <a:moveTo>
                    <a:pt x="36" y="0"/>
                  </a:moveTo>
                  <a:cubicBezTo>
                    <a:pt x="33" y="0"/>
                    <a:pt x="31" y="0"/>
                    <a:pt x="29" y="1"/>
                  </a:cubicBezTo>
                  <a:cubicBezTo>
                    <a:pt x="22" y="4"/>
                    <a:pt x="12" y="7"/>
                    <a:pt x="4" y="7"/>
                  </a:cubicBezTo>
                  <a:cubicBezTo>
                    <a:pt x="3" y="7"/>
                    <a:pt x="1" y="7"/>
                    <a:pt x="0" y="7"/>
                  </a:cubicBezTo>
                  <a:cubicBezTo>
                    <a:pt x="2" y="13"/>
                    <a:pt x="8" y="16"/>
                    <a:pt x="15" y="16"/>
                  </a:cubicBezTo>
                  <a:cubicBezTo>
                    <a:pt x="18" y="16"/>
                    <a:pt x="21" y="16"/>
                    <a:pt x="23" y="14"/>
                  </a:cubicBezTo>
                  <a:cubicBezTo>
                    <a:pt x="31" y="9"/>
                    <a:pt x="36" y="8"/>
                    <a:pt x="40" y="8"/>
                  </a:cubicBezTo>
                  <a:cubicBezTo>
                    <a:pt x="41" y="8"/>
                    <a:pt x="42" y="8"/>
                    <a:pt x="43" y="8"/>
                  </a:cubicBezTo>
                  <a:cubicBezTo>
                    <a:pt x="43" y="9"/>
                    <a:pt x="43" y="9"/>
                    <a:pt x="43" y="9"/>
                  </a:cubicBezTo>
                  <a:cubicBezTo>
                    <a:pt x="44" y="9"/>
                    <a:pt x="45" y="9"/>
                    <a:pt x="45" y="10"/>
                  </a:cubicBezTo>
                  <a:cubicBezTo>
                    <a:pt x="49" y="13"/>
                    <a:pt x="51" y="18"/>
                    <a:pt x="51" y="18"/>
                  </a:cubicBezTo>
                  <a:cubicBezTo>
                    <a:pt x="51" y="18"/>
                    <a:pt x="51" y="15"/>
                    <a:pt x="51" y="13"/>
                  </a:cubicBezTo>
                  <a:cubicBezTo>
                    <a:pt x="51" y="12"/>
                    <a:pt x="52" y="12"/>
                    <a:pt x="53" y="11"/>
                  </a:cubicBezTo>
                  <a:cubicBezTo>
                    <a:pt x="53" y="11"/>
                    <a:pt x="54" y="11"/>
                    <a:pt x="54" y="11"/>
                  </a:cubicBezTo>
                  <a:cubicBezTo>
                    <a:pt x="55" y="10"/>
                    <a:pt x="55" y="10"/>
                    <a:pt x="55" y="10"/>
                  </a:cubicBezTo>
                  <a:cubicBezTo>
                    <a:pt x="59" y="10"/>
                    <a:pt x="61" y="15"/>
                    <a:pt x="61" y="19"/>
                  </a:cubicBezTo>
                  <a:cubicBezTo>
                    <a:pt x="61" y="22"/>
                    <a:pt x="60" y="25"/>
                    <a:pt x="59" y="26"/>
                  </a:cubicBezTo>
                  <a:cubicBezTo>
                    <a:pt x="60" y="29"/>
                    <a:pt x="61" y="33"/>
                    <a:pt x="63" y="36"/>
                  </a:cubicBezTo>
                  <a:cubicBezTo>
                    <a:pt x="65" y="38"/>
                    <a:pt x="66" y="40"/>
                    <a:pt x="67" y="40"/>
                  </a:cubicBezTo>
                  <a:cubicBezTo>
                    <a:pt x="68" y="40"/>
                    <a:pt x="68" y="40"/>
                    <a:pt x="68" y="40"/>
                  </a:cubicBezTo>
                  <a:cubicBezTo>
                    <a:pt x="68" y="40"/>
                    <a:pt x="68" y="40"/>
                    <a:pt x="68" y="40"/>
                  </a:cubicBezTo>
                  <a:cubicBezTo>
                    <a:pt x="68" y="40"/>
                    <a:pt x="68" y="40"/>
                    <a:pt x="68" y="40"/>
                  </a:cubicBezTo>
                  <a:cubicBezTo>
                    <a:pt x="68" y="40"/>
                    <a:pt x="68" y="40"/>
                    <a:pt x="68" y="40"/>
                  </a:cubicBezTo>
                  <a:cubicBezTo>
                    <a:pt x="68" y="40"/>
                    <a:pt x="68" y="40"/>
                    <a:pt x="69" y="40"/>
                  </a:cubicBezTo>
                  <a:cubicBezTo>
                    <a:pt x="69" y="40"/>
                    <a:pt x="69" y="40"/>
                    <a:pt x="69" y="40"/>
                  </a:cubicBezTo>
                  <a:cubicBezTo>
                    <a:pt x="69" y="40"/>
                    <a:pt x="69" y="40"/>
                    <a:pt x="69" y="40"/>
                  </a:cubicBezTo>
                  <a:cubicBezTo>
                    <a:pt x="71" y="39"/>
                    <a:pt x="74" y="35"/>
                    <a:pt x="76" y="32"/>
                  </a:cubicBezTo>
                  <a:cubicBezTo>
                    <a:pt x="82" y="23"/>
                    <a:pt x="84" y="14"/>
                    <a:pt x="84" y="6"/>
                  </a:cubicBezTo>
                  <a:cubicBezTo>
                    <a:pt x="82" y="8"/>
                    <a:pt x="78" y="9"/>
                    <a:pt x="75" y="9"/>
                  </a:cubicBezTo>
                  <a:cubicBezTo>
                    <a:pt x="73" y="9"/>
                    <a:pt x="71" y="8"/>
                    <a:pt x="70" y="7"/>
                  </a:cubicBezTo>
                  <a:cubicBezTo>
                    <a:pt x="67" y="4"/>
                    <a:pt x="61" y="3"/>
                    <a:pt x="56" y="3"/>
                  </a:cubicBezTo>
                  <a:cubicBezTo>
                    <a:pt x="54" y="3"/>
                    <a:pt x="52" y="3"/>
                    <a:pt x="51" y="3"/>
                  </a:cubicBezTo>
                  <a:cubicBezTo>
                    <a:pt x="51" y="3"/>
                    <a:pt x="50" y="3"/>
                    <a:pt x="50" y="3"/>
                  </a:cubicBezTo>
                  <a:cubicBezTo>
                    <a:pt x="48" y="3"/>
                    <a:pt x="46" y="2"/>
                    <a:pt x="43" y="1"/>
                  </a:cubicBezTo>
                  <a:cubicBezTo>
                    <a:pt x="41" y="1"/>
                    <a:pt x="39" y="0"/>
                    <a:pt x="36" y="0"/>
                  </a:cubicBezTo>
                </a:path>
              </a:pathLst>
            </a:custGeom>
            <a:solidFill>
              <a:schemeClr val="bg2">
                <a:lumMod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custDataLst>
      <p:tags r:id="rId1"/>
    </p:custDataLst>
    <p:extLst>
      <p:ext uri="{BB962C8B-B14F-4D97-AF65-F5344CB8AC3E}">
        <p14:creationId xmlns:p14="http://schemas.microsoft.com/office/powerpoint/2010/main" val="295405366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4.4 </a:t>
            </a:r>
            <a:r>
              <a:rPr lang="zh-CN" altLang="en-US" dirty="0"/>
              <a:t>控制系统的根轨迹</a:t>
            </a:r>
            <a:r>
              <a:rPr lang="zh-CN" altLang="en-US" dirty="0" smtClean="0"/>
              <a:t>分析</a:t>
            </a:r>
            <a:endParaRPr lang="zh-CN" altLang="en-US" dirty="0"/>
          </a:p>
        </p:txBody>
      </p:sp>
      <p:pic>
        <p:nvPicPr>
          <p:cNvPr id="3" name="Picture 18"/>
          <p:cNvPicPr>
            <a:picLocks noChangeAspect="1" noChangeArrowheads="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8036660" y="4047067"/>
            <a:ext cx="2984874" cy="239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a:spLocks noChangeArrowheads="1"/>
          </p:cNvSpPr>
          <p:nvPr/>
        </p:nvSpPr>
        <p:spPr bwMode="auto">
          <a:xfrm>
            <a:off x="515938" y="1089025"/>
            <a:ext cx="11160125" cy="1554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spcBef>
                <a:spcPct val="50000"/>
              </a:spcBef>
            </a:pPr>
            <a:r>
              <a:rPr lang="zh-CN" altLang="en-US" sz="2000" dirty="0">
                <a:latin typeface="+mn-ea"/>
                <a:ea typeface="+mn-ea"/>
              </a:rPr>
              <a:t>例</a:t>
            </a:r>
            <a:r>
              <a:rPr lang="en-US" altLang="zh-CN" sz="2000" b="1" dirty="0">
                <a:latin typeface="+mj-ea"/>
                <a:ea typeface="+mj-ea"/>
              </a:rPr>
              <a:t>9</a:t>
            </a:r>
            <a:r>
              <a:rPr lang="zh-CN" altLang="en-US" sz="2000" dirty="0">
                <a:latin typeface="+mn-ea"/>
                <a:ea typeface="+mn-ea"/>
              </a:rPr>
              <a:t>：</a:t>
            </a:r>
            <a:r>
              <a:rPr lang="zh-CN" altLang="zh-CN" sz="2000" dirty="0">
                <a:latin typeface="+mn-ea"/>
                <a:ea typeface="+mn-ea"/>
              </a:rPr>
              <a:t>单位负反馈系统的开环传递函数为</a:t>
            </a:r>
            <a:endParaRPr lang="en-US" altLang="zh-CN" sz="2000" dirty="0">
              <a:latin typeface="+mn-ea"/>
              <a:ea typeface="+mn-ea"/>
            </a:endParaRPr>
          </a:p>
          <a:p>
            <a:pPr eaLnBrk="1" hangingPunct="1">
              <a:lnSpc>
                <a:spcPct val="125000"/>
              </a:lnSpc>
              <a:spcBef>
                <a:spcPct val="50000"/>
              </a:spcBef>
            </a:pPr>
            <a:endParaRPr lang="zh-CN" altLang="zh-CN" sz="2000" dirty="0">
              <a:latin typeface="+mn-ea"/>
              <a:ea typeface="+mn-ea"/>
            </a:endParaRPr>
          </a:p>
          <a:p>
            <a:pPr eaLnBrk="1" hangingPunct="1">
              <a:lnSpc>
                <a:spcPct val="125000"/>
              </a:lnSpc>
              <a:spcBef>
                <a:spcPct val="50000"/>
              </a:spcBef>
            </a:pPr>
            <a:r>
              <a:rPr lang="zh-CN" altLang="zh-CN" sz="2000" dirty="0">
                <a:latin typeface="+mn-ea"/>
                <a:ea typeface="+mn-ea"/>
              </a:rPr>
              <a:t>试绘制</a:t>
            </a:r>
            <a:r>
              <a:rPr lang="zh-CN" altLang="en-US" sz="2000" dirty="0">
                <a:latin typeface="+mn-ea"/>
                <a:ea typeface="+mn-ea"/>
              </a:rPr>
              <a:t>其</a:t>
            </a:r>
            <a:r>
              <a:rPr lang="zh-CN" altLang="zh-CN" sz="2000" dirty="0">
                <a:latin typeface="+mn-ea"/>
                <a:ea typeface="+mn-ea"/>
              </a:rPr>
              <a:t>根轨迹</a:t>
            </a:r>
            <a:r>
              <a:rPr lang="zh-CN" altLang="en-US" sz="2000" dirty="0">
                <a:latin typeface="+mn-ea"/>
                <a:ea typeface="+mn-ea"/>
              </a:rPr>
              <a:t>。</a:t>
            </a:r>
            <a:r>
              <a:rPr lang="zh-CN" altLang="zh-CN" sz="2000" dirty="0">
                <a:latin typeface="+mn-ea"/>
                <a:ea typeface="+mn-ea"/>
              </a:rPr>
              <a:t>为使闭环主导极点处的</a:t>
            </a:r>
            <a:r>
              <a:rPr lang="zh-CN" altLang="zh-CN" sz="2000" dirty="0" smtClean="0">
                <a:latin typeface="+mn-ea"/>
                <a:ea typeface="+mn-ea"/>
              </a:rPr>
              <a:t>阻尼比</a:t>
            </a:r>
            <a:r>
              <a:rPr lang="en-US" altLang="zh-CN" sz="2000" dirty="0" smtClean="0">
                <a:latin typeface="+mn-ea"/>
                <a:ea typeface="+mn-ea"/>
              </a:rPr>
              <a:t> </a:t>
            </a:r>
            <a:r>
              <a:rPr lang="el-GR" altLang="zh-CN" sz="2000" b="1" dirty="0" smtClean="0">
                <a:latin typeface="+mn-lt"/>
                <a:ea typeface="+mj-ea"/>
              </a:rPr>
              <a:t>ζ</a:t>
            </a:r>
            <a:r>
              <a:rPr lang="el-GR" altLang="zh-CN" sz="2000" b="1" dirty="0" smtClean="0">
                <a:latin typeface="+mj-ea"/>
                <a:ea typeface="+mj-ea"/>
              </a:rPr>
              <a:t> </a:t>
            </a:r>
            <a:r>
              <a:rPr lang="en-US" altLang="zh-CN" sz="2000" b="1" dirty="0">
                <a:latin typeface="+mj-ea"/>
                <a:ea typeface="+mj-ea"/>
              </a:rPr>
              <a:t>=0.5</a:t>
            </a:r>
            <a:r>
              <a:rPr lang="zh-CN" altLang="zh-CN" sz="2000" dirty="0">
                <a:latin typeface="+mn-ea"/>
                <a:ea typeface="+mn-ea"/>
              </a:rPr>
              <a:t>，</a:t>
            </a:r>
            <a:r>
              <a:rPr lang="zh-CN" altLang="en-US" sz="2000" dirty="0">
                <a:latin typeface="+mn-ea"/>
                <a:ea typeface="+mn-ea"/>
              </a:rPr>
              <a:t>此时</a:t>
            </a:r>
            <a:r>
              <a:rPr lang="zh-CN" altLang="en-US" sz="2000" dirty="0" smtClean="0">
                <a:latin typeface="+mn-ea"/>
                <a:ea typeface="+mn-ea"/>
              </a:rPr>
              <a:t>的 </a:t>
            </a:r>
            <a:r>
              <a:rPr lang="en-US" altLang="zh-CN" sz="2000" b="1" dirty="0" smtClean="0">
                <a:latin typeface="+mj-ea"/>
                <a:ea typeface="+mj-ea"/>
              </a:rPr>
              <a:t>K</a:t>
            </a:r>
            <a:r>
              <a:rPr lang="en-US" altLang="zh-CN" sz="2000" b="1" dirty="0">
                <a:latin typeface="+mj-ea"/>
                <a:ea typeface="+mj-ea"/>
              </a:rPr>
              <a:t>=</a:t>
            </a:r>
            <a:r>
              <a:rPr lang="zh-CN" altLang="zh-CN" sz="2000" b="1" dirty="0">
                <a:latin typeface="+mj-ea"/>
                <a:ea typeface="+mj-ea"/>
              </a:rPr>
              <a:t>？</a:t>
            </a:r>
            <a:r>
              <a:rPr lang="zh-CN" altLang="zh-CN" sz="2000" dirty="0">
                <a:latin typeface="+mn-ea"/>
                <a:ea typeface="+mn-ea"/>
              </a:rPr>
              <a:t>对应</a:t>
            </a:r>
            <a:r>
              <a:rPr lang="zh-CN" altLang="en-US" sz="2000" dirty="0">
                <a:latin typeface="+mn-ea"/>
                <a:ea typeface="+mn-ea"/>
              </a:rPr>
              <a:t>的</a:t>
            </a:r>
            <a:r>
              <a:rPr lang="zh-CN" altLang="zh-CN" sz="2000" dirty="0">
                <a:latin typeface="+mn-ea"/>
                <a:ea typeface="+mn-ea"/>
              </a:rPr>
              <a:t>振荡</a:t>
            </a:r>
            <a:r>
              <a:rPr lang="zh-CN" altLang="zh-CN" sz="2000" dirty="0" smtClean="0">
                <a:latin typeface="+mn-ea"/>
                <a:ea typeface="+mn-ea"/>
              </a:rPr>
              <a:t>频率</a:t>
            </a:r>
            <a:r>
              <a:rPr lang="en-US" altLang="zh-CN" sz="2000" dirty="0" smtClean="0">
                <a:latin typeface="+mn-ea"/>
                <a:ea typeface="+mn-ea"/>
              </a:rPr>
              <a:t> </a:t>
            </a:r>
            <a:r>
              <a:rPr lang="zh-CN" altLang="zh-CN" sz="2000" b="1" dirty="0" smtClean="0">
                <a:latin typeface="+mj-ea"/>
                <a:ea typeface="+mj-ea"/>
                <a:cs typeface="Times New Roman" panose="02020603050405020304" pitchFamily="18" charset="0"/>
              </a:rPr>
              <a:t>ω</a:t>
            </a:r>
            <a:r>
              <a:rPr lang="en-US" altLang="zh-CN" sz="2000" b="1" baseline="-25000" dirty="0">
                <a:latin typeface="+mj-ea"/>
                <a:ea typeface="+mj-ea"/>
                <a:cs typeface="Times New Roman" panose="02020603050405020304" pitchFamily="18" charset="0"/>
              </a:rPr>
              <a:t>d</a:t>
            </a:r>
            <a:r>
              <a:rPr lang="en-US" altLang="zh-CN" sz="2000" b="1" dirty="0">
                <a:latin typeface="+mj-ea"/>
                <a:ea typeface="+mj-ea"/>
              </a:rPr>
              <a:t>=?</a:t>
            </a:r>
            <a:endParaRPr lang="zh-CN" altLang="zh-CN" sz="2000" b="1" dirty="0">
              <a:latin typeface="+mj-ea"/>
              <a:ea typeface="+mj-ea"/>
            </a:endParaRPr>
          </a:p>
        </p:txBody>
      </p:sp>
      <p:graphicFrame>
        <p:nvGraphicFramePr>
          <p:cNvPr id="5" name="对象 23"/>
          <p:cNvGraphicFramePr>
            <a:graphicFrameLocks noChangeAspect="1"/>
          </p:cNvGraphicFramePr>
          <p:nvPr>
            <p:extLst>
              <p:ext uri="{D42A27DB-BD31-4B8C-83A1-F6EECF244321}">
                <p14:modId xmlns:p14="http://schemas.microsoft.com/office/powerpoint/2010/main" val="1303241855"/>
              </p:ext>
            </p:extLst>
          </p:nvPr>
        </p:nvGraphicFramePr>
        <p:xfrm>
          <a:off x="5378976" y="1381122"/>
          <a:ext cx="1533525" cy="720725"/>
        </p:xfrm>
        <a:graphic>
          <a:graphicData uri="http://schemas.openxmlformats.org/presentationml/2006/ole">
            <mc:AlternateContent xmlns:mc="http://schemas.openxmlformats.org/markup-compatibility/2006">
              <mc:Choice xmlns:v="urn:schemas-microsoft-com:vml" Requires="v">
                <p:oleObj spid="_x0000_s44144" name="公式" r:id="rId5" imgW="927000" imgH="431640" progId="Equations">
                  <p:embed/>
                </p:oleObj>
              </mc:Choice>
              <mc:Fallback>
                <p:oleObj name="公式" r:id="rId5" imgW="927000" imgH="431640" progId="Equations">
                  <p:embed/>
                  <p:pic>
                    <p:nvPicPr>
                      <p:cNvPr id="43010" name="对象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78976" y="1381122"/>
                        <a:ext cx="15335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TextBox 8"/>
          <p:cNvSpPr txBox="1">
            <a:spLocks noChangeArrowheads="1"/>
          </p:cNvSpPr>
          <p:nvPr/>
        </p:nvSpPr>
        <p:spPr bwMode="auto">
          <a:xfrm>
            <a:off x="1016793" y="2701242"/>
            <a:ext cx="39608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解：</a:t>
            </a:r>
            <a:r>
              <a:rPr lang="zh-CN" altLang="en-US" sz="2000" dirty="0">
                <a:latin typeface="+mn-ea"/>
                <a:ea typeface="+mn-ea"/>
                <a:sym typeface="Wingdings" panose="05000000000000000000" pitchFamily="2" charset="2"/>
              </a:rPr>
              <a:t>先绘制根轨迹</a:t>
            </a:r>
            <a:endParaRPr lang="zh-CN" altLang="en-US" sz="2000" dirty="0">
              <a:latin typeface="+mn-ea"/>
              <a:ea typeface="+mn-ea"/>
            </a:endParaRPr>
          </a:p>
        </p:txBody>
      </p:sp>
      <p:graphicFrame>
        <p:nvGraphicFramePr>
          <p:cNvPr id="7" name="Object 9"/>
          <p:cNvGraphicFramePr>
            <a:graphicFrameLocks noChangeAspect="1"/>
          </p:cNvGraphicFramePr>
          <p:nvPr>
            <p:extLst>
              <p:ext uri="{D42A27DB-BD31-4B8C-83A1-F6EECF244321}">
                <p14:modId xmlns:p14="http://schemas.microsoft.com/office/powerpoint/2010/main" val="4038784062"/>
              </p:ext>
            </p:extLst>
          </p:nvPr>
        </p:nvGraphicFramePr>
        <p:xfrm>
          <a:off x="2689224" y="3152036"/>
          <a:ext cx="1047750" cy="719137"/>
        </p:xfrm>
        <a:graphic>
          <a:graphicData uri="http://schemas.openxmlformats.org/presentationml/2006/ole">
            <mc:AlternateContent xmlns:mc="http://schemas.openxmlformats.org/markup-compatibility/2006">
              <mc:Choice xmlns:v="urn:schemas-microsoft-com:vml" Requires="v">
                <p:oleObj spid="_x0000_s44145" name="公式" r:id="rId7" imgW="558800" imgH="381000" progId="Equations">
                  <p:embed/>
                </p:oleObj>
              </mc:Choice>
              <mc:Fallback>
                <p:oleObj name="公式" r:id="rId7" imgW="558800" imgH="381000" progId="Equations">
                  <p:embed/>
                  <p:pic>
                    <p:nvPicPr>
                      <p:cNvPr id="43011"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89224" y="3152036"/>
                        <a:ext cx="1047750"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Object 10"/>
          <p:cNvGraphicFramePr>
            <a:graphicFrameLocks noChangeAspect="1"/>
          </p:cNvGraphicFramePr>
          <p:nvPr>
            <p:extLst>
              <p:ext uri="{D42A27DB-BD31-4B8C-83A1-F6EECF244321}">
                <p14:modId xmlns:p14="http://schemas.microsoft.com/office/powerpoint/2010/main" val="2930098132"/>
              </p:ext>
            </p:extLst>
          </p:nvPr>
        </p:nvGraphicFramePr>
        <p:xfrm>
          <a:off x="4992686" y="3367936"/>
          <a:ext cx="2462213" cy="371475"/>
        </p:xfrm>
        <a:graphic>
          <a:graphicData uri="http://schemas.openxmlformats.org/presentationml/2006/ole">
            <mc:AlternateContent xmlns:mc="http://schemas.openxmlformats.org/markup-compatibility/2006">
              <mc:Choice xmlns:v="urn:schemas-microsoft-com:vml" Requires="v">
                <p:oleObj spid="_x0000_s44146" name="公式" r:id="rId9" imgW="1016000" imgH="152400" progId="Equations">
                  <p:embed/>
                </p:oleObj>
              </mc:Choice>
              <mc:Fallback>
                <p:oleObj name="公式" r:id="rId9" imgW="1016000" imgH="152400" progId="Equations">
                  <p:embed/>
                  <p:pic>
                    <p:nvPicPr>
                      <p:cNvPr id="43012"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92686" y="3367936"/>
                        <a:ext cx="2462213"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 name="TextBox 43"/>
          <p:cNvSpPr txBox="1">
            <a:spLocks noChangeArrowheads="1"/>
          </p:cNvSpPr>
          <p:nvPr/>
        </p:nvSpPr>
        <p:spPr bwMode="auto">
          <a:xfrm>
            <a:off x="1536699" y="3367936"/>
            <a:ext cx="18002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mn-ea"/>
                <a:ea typeface="+mn-ea"/>
              </a:rPr>
              <a:t>幅值条件</a:t>
            </a:r>
          </a:p>
        </p:txBody>
      </p:sp>
      <p:sp>
        <p:nvSpPr>
          <p:cNvPr id="10" name="TextBox 44"/>
          <p:cNvSpPr txBox="1">
            <a:spLocks noChangeArrowheads="1"/>
          </p:cNvSpPr>
          <p:nvPr/>
        </p:nvSpPr>
        <p:spPr bwMode="auto">
          <a:xfrm>
            <a:off x="3913186" y="3367936"/>
            <a:ext cx="18002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mn-ea"/>
                <a:ea typeface="+mn-ea"/>
              </a:rPr>
              <a:t>相位条件</a:t>
            </a:r>
          </a:p>
        </p:txBody>
      </p:sp>
      <p:sp>
        <p:nvSpPr>
          <p:cNvPr id="11" name="TextBox 45"/>
          <p:cNvSpPr txBox="1">
            <a:spLocks noChangeArrowheads="1"/>
          </p:cNvSpPr>
          <p:nvPr/>
        </p:nvSpPr>
        <p:spPr bwMode="auto">
          <a:xfrm>
            <a:off x="1493043" y="3926627"/>
            <a:ext cx="52562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mn-ea"/>
                <a:ea typeface="+mn-ea"/>
              </a:rPr>
              <a:t>令</a:t>
            </a:r>
            <a:r>
              <a:rPr lang="en-US" altLang="zh-CN" dirty="0">
                <a:latin typeface="+mn-ea"/>
                <a:ea typeface="+mn-ea"/>
              </a:rPr>
              <a:t>s=s</a:t>
            </a:r>
            <a:r>
              <a:rPr lang="en-US" altLang="zh-CN" baseline="-25000" dirty="0">
                <a:latin typeface="+mn-ea"/>
                <a:ea typeface="+mn-ea"/>
              </a:rPr>
              <a:t>1</a:t>
            </a:r>
            <a:r>
              <a:rPr lang="zh-CN" altLang="en-US" dirty="0">
                <a:latin typeface="+mn-ea"/>
                <a:ea typeface="+mn-ea"/>
              </a:rPr>
              <a:t>，取</a:t>
            </a:r>
            <a:r>
              <a:rPr lang="en-US" altLang="zh-CN" i="1" dirty="0">
                <a:latin typeface="+mn-ea"/>
                <a:ea typeface="+mn-ea"/>
              </a:rPr>
              <a:t>k</a:t>
            </a:r>
            <a:r>
              <a:rPr lang="en-US" altLang="zh-CN" dirty="0">
                <a:latin typeface="+mn-ea"/>
                <a:ea typeface="+mn-ea"/>
              </a:rPr>
              <a:t>=0</a:t>
            </a:r>
            <a:r>
              <a:rPr lang="zh-CN" altLang="en-US" dirty="0">
                <a:latin typeface="+mn-ea"/>
                <a:ea typeface="+mn-ea"/>
              </a:rPr>
              <a:t>，则该根轨迹的相位条件就是</a:t>
            </a:r>
          </a:p>
        </p:txBody>
      </p:sp>
      <p:graphicFrame>
        <p:nvGraphicFramePr>
          <p:cNvPr id="12" name="Object 12"/>
          <p:cNvGraphicFramePr>
            <a:graphicFrameLocks noChangeAspect="1"/>
          </p:cNvGraphicFramePr>
          <p:nvPr>
            <p:extLst>
              <p:ext uri="{D42A27DB-BD31-4B8C-83A1-F6EECF244321}">
                <p14:modId xmlns:p14="http://schemas.microsoft.com/office/powerpoint/2010/main" val="822235542"/>
              </p:ext>
            </p:extLst>
          </p:nvPr>
        </p:nvGraphicFramePr>
        <p:xfrm>
          <a:off x="2487611" y="4336656"/>
          <a:ext cx="4608512" cy="725487"/>
        </p:xfrm>
        <a:graphic>
          <a:graphicData uri="http://schemas.openxmlformats.org/presentationml/2006/ole">
            <mc:AlternateContent xmlns:mc="http://schemas.openxmlformats.org/markup-compatibility/2006">
              <mc:Choice xmlns:v="urn:schemas-microsoft-com:vml" Requires="v">
                <p:oleObj spid="_x0000_s44147" name="公式" r:id="rId11" imgW="2527300" imgH="393700" progId="Equations">
                  <p:embed/>
                </p:oleObj>
              </mc:Choice>
              <mc:Fallback>
                <p:oleObj name="公式" r:id="rId11" imgW="2527300" imgH="393700" progId="Equations">
                  <p:embed/>
                  <p:pic>
                    <p:nvPicPr>
                      <p:cNvPr id="43013" name="Object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87611" y="4336656"/>
                        <a:ext cx="4608512" cy="72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Object 15"/>
          <p:cNvGraphicFramePr>
            <a:graphicFrameLocks noChangeAspect="1"/>
          </p:cNvGraphicFramePr>
          <p:nvPr>
            <p:extLst>
              <p:ext uri="{D42A27DB-BD31-4B8C-83A1-F6EECF244321}">
                <p14:modId xmlns:p14="http://schemas.microsoft.com/office/powerpoint/2010/main" val="2958867395"/>
              </p:ext>
            </p:extLst>
          </p:nvPr>
        </p:nvGraphicFramePr>
        <p:xfrm>
          <a:off x="1795461" y="5070475"/>
          <a:ext cx="1728788" cy="677863"/>
        </p:xfrm>
        <a:graphic>
          <a:graphicData uri="http://schemas.openxmlformats.org/presentationml/2006/ole">
            <mc:AlternateContent xmlns:mc="http://schemas.openxmlformats.org/markup-compatibility/2006">
              <mc:Choice xmlns:v="urn:schemas-microsoft-com:vml" Requires="v">
                <p:oleObj spid="_x0000_s44148" name="公式" r:id="rId13" imgW="1016000" imgH="393700" progId="Equations">
                  <p:embed/>
                </p:oleObj>
              </mc:Choice>
              <mc:Fallback>
                <p:oleObj name="公式" r:id="rId13" imgW="1016000" imgH="393700" progId="Equations">
                  <p:embed/>
                  <p:pic>
                    <p:nvPicPr>
                      <p:cNvPr id="43014" name="Object 1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795461" y="5070475"/>
                        <a:ext cx="1728788"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14" name="直接箭头连接符 13"/>
          <p:cNvCxnSpPr/>
          <p:nvPr/>
        </p:nvCxnSpPr>
        <p:spPr>
          <a:xfrm>
            <a:off x="3595686" y="5430838"/>
            <a:ext cx="576263" cy="0"/>
          </a:xfrm>
          <a:prstGeom prst="straightConnector1">
            <a:avLst/>
          </a:prstGeom>
          <a:ln w="28575">
            <a:solidFill>
              <a:srgbClr val="0070C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5" name="Object 14"/>
          <p:cNvGraphicFramePr>
            <a:graphicFrameLocks noChangeAspect="1"/>
          </p:cNvGraphicFramePr>
          <p:nvPr>
            <p:extLst>
              <p:ext uri="{D42A27DB-BD31-4B8C-83A1-F6EECF244321}">
                <p14:modId xmlns:p14="http://schemas.microsoft.com/office/powerpoint/2010/main" val="3829348414"/>
              </p:ext>
            </p:extLst>
          </p:nvPr>
        </p:nvGraphicFramePr>
        <p:xfrm>
          <a:off x="4243386" y="4999038"/>
          <a:ext cx="1368425" cy="714375"/>
        </p:xfrm>
        <a:graphic>
          <a:graphicData uri="http://schemas.openxmlformats.org/presentationml/2006/ole">
            <mc:AlternateContent xmlns:mc="http://schemas.openxmlformats.org/markup-compatibility/2006">
              <mc:Choice xmlns:v="urn:schemas-microsoft-com:vml" Requires="v">
                <p:oleObj spid="_x0000_s44149" name="公式" r:id="rId15" imgW="761669" imgH="393529" progId="Equations">
                  <p:embed/>
                </p:oleObj>
              </mc:Choice>
              <mc:Fallback>
                <p:oleObj name="公式" r:id="rId15" imgW="761669" imgH="393529" progId="Equations">
                  <p:embed/>
                  <p:pic>
                    <p:nvPicPr>
                      <p:cNvPr id="43015" name="Object 1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243386" y="4999038"/>
                        <a:ext cx="136842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16" name="直接箭头连接符 15"/>
          <p:cNvCxnSpPr/>
          <p:nvPr/>
        </p:nvCxnSpPr>
        <p:spPr>
          <a:xfrm>
            <a:off x="5694361" y="5451475"/>
            <a:ext cx="576263" cy="0"/>
          </a:xfrm>
          <a:prstGeom prst="straightConnector1">
            <a:avLst/>
          </a:prstGeom>
          <a:ln w="28575">
            <a:solidFill>
              <a:srgbClr val="0070C0"/>
            </a:solidFill>
            <a:tailEnd type="arrow"/>
          </a:ln>
        </p:spPr>
        <p:style>
          <a:lnRef idx="1">
            <a:schemeClr val="accent1"/>
          </a:lnRef>
          <a:fillRef idx="0">
            <a:schemeClr val="accent1"/>
          </a:fillRef>
          <a:effectRef idx="0">
            <a:schemeClr val="accent1"/>
          </a:effectRef>
          <a:fontRef idx="minor">
            <a:schemeClr val="tx1"/>
          </a:fontRef>
        </p:style>
      </p:cxnSp>
      <p:graphicFrame>
        <p:nvGraphicFramePr>
          <p:cNvPr id="17" name="Object 8"/>
          <p:cNvGraphicFramePr>
            <a:graphicFrameLocks noChangeAspect="1"/>
          </p:cNvGraphicFramePr>
          <p:nvPr>
            <p:extLst>
              <p:ext uri="{D42A27DB-BD31-4B8C-83A1-F6EECF244321}">
                <p14:modId xmlns:p14="http://schemas.microsoft.com/office/powerpoint/2010/main" val="3050575809"/>
              </p:ext>
            </p:extLst>
          </p:nvPr>
        </p:nvGraphicFramePr>
        <p:xfrm>
          <a:off x="5694361" y="5162550"/>
          <a:ext cx="560388" cy="249238"/>
        </p:xfrm>
        <a:graphic>
          <a:graphicData uri="http://schemas.openxmlformats.org/presentationml/2006/ole">
            <mc:AlternateContent xmlns:mc="http://schemas.openxmlformats.org/markup-compatibility/2006">
              <mc:Choice xmlns:v="urn:schemas-microsoft-com:vml" Requires="v">
                <p:oleObj spid="_x0000_s44150" name="公式" r:id="rId17" imgW="342751" imgH="152334" progId="Equations">
                  <p:embed/>
                </p:oleObj>
              </mc:Choice>
              <mc:Fallback>
                <p:oleObj name="公式" r:id="rId17" imgW="342751" imgH="152334" progId="Equations">
                  <p:embed/>
                  <p:pic>
                    <p:nvPicPr>
                      <p:cNvPr id="43016" name="Object 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694361" y="5162550"/>
                        <a:ext cx="560388" cy="249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8" name="Object 16"/>
          <p:cNvGraphicFramePr>
            <a:graphicFrameLocks noChangeAspect="1"/>
          </p:cNvGraphicFramePr>
          <p:nvPr>
            <p:extLst>
              <p:ext uri="{D42A27DB-BD31-4B8C-83A1-F6EECF244321}">
                <p14:modId xmlns:p14="http://schemas.microsoft.com/office/powerpoint/2010/main" val="3215714680"/>
              </p:ext>
            </p:extLst>
          </p:nvPr>
        </p:nvGraphicFramePr>
        <p:xfrm>
          <a:off x="6332536" y="5141913"/>
          <a:ext cx="727075" cy="290512"/>
        </p:xfrm>
        <a:graphic>
          <a:graphicData uri="http://schemas.openxmlformats.org/presentationml/2006/ole">
            <mc:AlternateContent xmlns:mc="http://schemas.openxmlformats.org/markup-compatibility/2006">
              <mc:Choice xmlns:v="urn:schemas-microsoft-com:vml" Requires="v">
                <p:oleObj spid="_x0000_s44151" name="公式" r:id="rId19" imgW="444114" imgH="177646" progId="Equations">
                  <p:embed/>
                </p:oleObj>
              </mc:Choice>
              <mc:Fallback>
                <p:oleObj name="公式" r:id="rId19" imgW="444114" imgH="177646" progId="Equations">
                  <p:embed/>
                  <p:pic>
                    <p:nvPicPr>
                      <p:cNvPr id="43017" name="Object 16"/>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332536" y="5141913"/>
                        <a:ext cx="727075" cy="290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9" name="Object 21"/>
          <p:cNvGraphicFramePr>
            <a:graphicFrameLocks noChangeAspect="1"/>
          </p:cNvGraphicFramePr>
          <p:nvPr>
            <p:extLst>
              <p:ext uri="{D42A27DB-BD31-4B8C-83A1-F6EECF244321}">
                <p14:modId xmlns:p14="http://schemas.microsoft.com/office/powerpoint/2010/main" val="1967854580"/>
              </p:ext>
            </p:extLst>
          </p:nvPr>
        </p:nvGraphicFramePr>
        <p:xfrm>
          <a:off x="2855911" y="5828503"/>
          <a:ext cx="1192213" cy="684213"/>
        </p:xfrm>
        <a:graphic>
          <a:graphicData uri="http://schemas.openxmlformats.org/presentationml/2006/ole">
            <mc:AlternateContent xmlns:mc="http://schemas.openxmlformats.org/markup-compatibility/2006">
              <mc:Choice xmlns:v="urn:schemas-microsoft-com:vml" Requires="v">
                <p:oleObj spid="_x0000_s44152" name="公式" r:id="rId21" imgW="736600" imgH="419100" progId="Equations">
                  <p:embed/>
                </p:oleObj>
              </mc:Choice>
              <mc:Fallback>
                <p:oleObj name="公式" r:id="rId21" imgW="736600" imgH="419100" progId="Equations">
                  <p:embed/>
                  <p:pic>
                    <p:nvPicPr>
                      <p:cNvPr id="43018" name="Object 2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855911" y="5828503"/>
                        <a:ext cx="1192213"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0" name="TextBox 60"/>
          <p:cNvSpPr txBox="1">
            <a:spLocks noChangeArrowheads="1"/>
          </p:cNvSpPr>
          <p:nvPr/>
        </p:nvSpPr>
        <p:spPr bwMode="auto">
          <a:xfrm>
            <a:off x="1536699" y="5972966"/>
            <a:ext cx="18002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mn-ea"/>
                <a:ea typeface="+mn-ea"/>
              </a:rPr>
              <a:t>由幅值条件</a:t>
            </a:r>
          </a:p>
        </p:txBody>
      </p:sp>
      <p:sp>
        <p:nvSpPr>
          <p:cNvPr id="21" name="TextBox 61"/>
          <p:cNvSpPr txBox="1">
            <a:spLocks noChangeArrowheads="1"/>
          </p:cNvSpPr>
          <p:nvPr/>
        </p:nvSpPr>
        <p:spPr bwMode="auto">
          <a:xfrm>
            <a:off x="4171949" y="5780483"/>
            <a:ext cx="2924174" cy="728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dirty="0" smtClean="0">
                <a:latin typeface="+mn-ea"/>
                <a:ea typeface="+mn-ea"/>
              </a:rPr>
              <a:t>得到 </a:t>
            </a:r>
            <a:r>
              <a:rPr lang="el-GR" altLang="zh-CN" b="1" dirty="0" smtClean="0">
                <a:latin typeface="+mn-lt"/>
                <a:ea typeface="+mj-ea"/>
              </a:rPr>
              <a:t>ζ</a:t>
            </a:r>
            <a:r>
              <a:rPr lang="en-US" altLang="zh-CN" b="1" dirty="0" smtClean="0">
                <a:latin typeface="+mj-ea"/>
                <a:ea typeface="+mj-ea"/>
              </a:rPr>
              <a:t>=0.5 </a:t>
            </a:r>
            <a:r>
              <a:rPr lang="zh-CN" altLang="en-US" dirty="0" smtClean="0">
                <a:latin typeface="+mn-ea"/>
                <a:ea typeface="+mn-ea"/>
              </a:rPr>
              <a:t>时 </a:t>
            </a:r>
            <a:r>
              <a:rPr lang="en-US" altLang="zh-CN" b="1" dirty="0" smtClean="0">
                <a:latin typeface="+mj-ea"/>
                <a:ea typeface="+mj-ea"/>
              </a:rPr>
              <a:t>K </a:t>
            </a:r>
            <a:r>
              <a:rPr lang="en-US" altLang="zh-CN" b="1" dirty="0">
                <a:latin typeface="+mj-ea"/>
                <a:ea typeface="+mj-ea"/>
              </a:rPr>
              <a:t>≈7.3</a:t>
            </a:r>
            <a:r>
              <a:rPr lang="zh-CN" altLang="en-US" dirty="0" smtClean="0">
                <a:latin typeface="+mn-ea"/>
                <a:ea typeface="+mn-ea"/>
              </a:rPr>
              <a:t>，</a:t>
            </a:r>
            <a:endParaRPr lang="en-US" altLang="zh-CN" dirty="0" smtClean="0">
              <a:latin typeface="+mn-ea"/>
              <a:ea typeface="+mn-ea"/>
            </a:endParaRPr>
          </a:p>
          <a:p>
            <a:pPr eaLnBrk="1" hangingPunct="1">
              <a:lnSpc>
                <a:spcPct val="120000"/>
              </a:lnSpc>
            </a:pPr>
            <a:r>
              <a:rPr lang="zh-CN" altLang="en-US" dirty="0" smtClean="0">
                <a:latin typeface="+mn-ea"/>
                <a:ea typeface="+mn-ea"/>
              </a:rPr>
              <a:t>对应</a:t>
            </a:r>
            <a:r>
              <a:rPr lang="zh-CN" altLang="en-US" dirty="0">
                <a:latin typeface="+mn-ea"/>
                <a:ea typeface="+mn-ea"/>
              </a:rPr>
              <a:t>振荡</a:t>
            </a:r>
            <a:r>
              <a:rPr lang="zh-CN" altLang="en-US" dirty="0" smtClean="0">
                <a:latin typeface="+mn-ea"/>
                <a:ea typeface="+mn-ea"/>
              </a:rPr>
              <a:t>频率 </a:t>
            </a:r>
            <a:r>
              <a:rPr lang="el-GR" altLang="zh-CN" b="1" dirty="0" smtClean="0">
                <a:latin typeface="+mj-ea"/>
                <a:ea typeface="+mj-ea"/>
              </a:rPr>
              <a:t>ω</a:t>
            </a:r>
            <a:r>
              <a:rPr lang="en-US" altLang="zh-CN" b="1" baseline="-25000" dirty="0">
                <a:latin typeface="+mj-ea"/>
                <a:ea typeface="+mj-ea"/>
              </a:rPr>
              <a:t>d</a:t>
            </a:r>
            <a:r>
              <a:rPr lang="en-US" altLang="zh-CN" b="1" dirty="0">
                <a:latin typeface="+mj-ea"/>
                <a:ea typeface="+mj-ea"/>
              </a:rPr>
              <a:t>=1.62</a:t>
            </a:r>
            <a:endParaRPr lang="zh-CN" altLang="en-US" b="1" dirty="0">
              <a:latin typeface="+mj-ea"/>
              <a:ea typeface="+mj-ea"/>
            </a:endParaRPr>
          </a:p>
        </p:txBody>
      </p:sp>
      <p:graphicFrame>
        <p:nvGraphicFramePr>
          <p:cNvPr id="22" name="Object 24"/>
          <p:cNvGraphicFramePr>
            <a:graphicFrameLocks noChangeAspect="1"/>
          </p:cNvGraphicFramePr>
          <p:nvPr>
            <p:extLst>
              <p:ext uri="{D42A27DB-BD31-4B8C-83A1-F6EECF244321}">
                <p14:modId xmlns:p14="http://schemas.microsoft.com/office/powerpoint/2010/main" val="1930231927"/>
              </p:ext>
            </p:extLst>
          </p:nvPr>
        </p:nvGraphicFramePr>
        <p:xfrm>
          <a:off x="6332536" y="5430838"/>
          <a:ext cx="1474788" cy="311150"/>
        </p:xfrm>
        <a:graphic>
          <a:graphicData uri="http://schemas.openxmlformats.org/presentationml/2006/ole">
            <mc:AlternateContent xmlns:mc="http://schemas.openxmlformats.org/markup-compatibility/2006">
              <mc:Choice xmlns:v="urn:schemas-microsoft-com:vml" Requires="v">
                <p:oleObj spid="_x0000_s44153" name="公式" r:id="rId23" imgW="901309" imgH="190417" progId="Equations">
                  <p:embed/>
                </p:oleObj>
              </mc:Choice>
              <mc:Fallback>
                <p:oleObj name="公式" r:id="rId23" imgW="901309" imgH="190417" progId="Equations">
                  <p:embed/>
                  <p:pic>
                    <p:nvPicPr>
                      <p:cNvPr id="43019" name="Object 24"/>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332536" y="5430838"/>
                        <a:ext cx="1474788" cy="311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426656525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4.4 </a:t>
            </a:r>
            <a:r>
              <a:rPr lang="zh-CN" altLang="en-US" dirty="0"/>
              <a:t>控制系统的根轨迹</a:t>
            </a:r>
            <a:r>
              <a:rPr lang="zh-CN" altLang="en-US" dirty="0" smtClean="0"/>
              <a:t>分析</a:t>
            </a:r>
            <a:endParaRPr lang="zh-CN" altLang="en-US" dirty="0"/>
          </a:p>
        </p:txBody>
      </p:sp>
      <p:sp>
        <p:nvSpPr>
          <p:cNvPr id="3" name="Text Box 10"/>
          <p:cNvSpPr txBox="1">
            <a:spLocks noChangeArrowheads="1"/>
          </p:cNvSpPr>
          <p:nvPr/>
        </p:nvSpPr>
        <p:spPr bwMode="auto">
          <a:xfrm>
            <a:off x="515938" y="1106488"/>
            <a:ext cx="45370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例</a:t>
            </a:r>
            <a:r>
              <a:rPr lang="en-US" altLang="zh-CN" sz="2000" b="1" dirty="0">
                <a:latin typeface="+mj-ea"/>
                <a:ea typeface="+mj-ea"/>
              </a:rPr>
              <a:t>10</a:t>
            </a:r>
            <a:r>
              <a:rPr lang="zh-CN" altLang="en-US" sz="2000" dirty="0">
                <a:latin typeface="+mn-ea"/>
                <a:ea typeface="+mn-ea"/>
              </a:rPr>
              <a:t>：已知系统的开环传递函数为</a:t>
            </a:r>
          </a:p>
        </p:txBody>
      </p:sp>
      <p:graphicFrame>
        <p:nvGraphicFramePr>
          <p:cNvPr id="4" name="Object 11"/>
          <p:cNvGraphicFramePr>
            <a:graphicFrameLocks noChangeAspect="1"/>
          </p:cNvGraphicFramePr>
          <p:nvPr>
            <p:extLst>
              <p:ext uri="{D42A27DB-BD31-4B8C-83A1-F6EECF244321}">
                <p14:modId xmlns:p14="http://schemas.microsoft.com/office/powerpoint/2010/main" val="4285337524"/>
              </p:ext>
            </p:extLst>
          </p:nvPr>
        </p:nvGraphicFramePr>
        <p:xfrm>
          <a:off x="5426074" y="1293576"/>
          <a:ext cx="1679576" cy="692626"/>
        </p:xfrm>
        <a:graphic>
          <a:graphicData uri="http://schemas.openxmlformats.org/presentationml/2006/ole">
            <mc:AlternateContent xmlns:mc="http://schemas.openxmlformats.org/markup-compatibility/2006">
              <mc:Choice xmlns:v="urn:schemas-microsoft-com:vml" Requires="v">
                <p:oleObj spid="_x0000_s45088" name="公式" r:id="rId3" imgW="1016000" imgH="419100" progId="Equation.3">
                  <p:embed/>
                </p:oleObj>
              </mc:Choice>
              <mc:Fallback>
                <p:oleObj name="公式" r:id="rId3" imgW="1016000" imgH="419100" progId="Equation.3">
                  <p:embed/>
                  <p:pic>
                    <p:nvPicPr>
                      <p:cNvPr id="44034"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26074" y="1293576"/>
                        <a:ext cx="1679576" cy="692626"/>
                      </a:xfrm>
                      <a:prstGeom prst="rect">
                        <a:avLst/>
                      </a:prstGeom>
                      <a:noFill/>
                      <a:ln>
                        <a:noFill/>
                      </a:ln>
                      <a:effectLst/>
                    </p:spPr>
                  </p:pic>
                </p:oleObj>
              </mc:Fallback>
            </mc:AlternateContent>
          </a:graphicData>
        </a:graphic>
      </p:graphicFrame>
      <p:graphicFrame>
        <p:nvGraphicFramePr>
          <p:cNvPr id="5" name="Object 14"/>
          <p:cNvGraphicFramePr>
            <a:graphicFrameLocks noChangeAspect="1"/>
          </p:cNvGraphicFramePr>
          <p:nvPr>
            <p:extLst>
              <p:ext uri="{D42A27DB-BD31-4B8C-83A1-F6EECF244321}">
                <p14:modId xmlns:p14="http://schemas.microsoft.com/office/powerpoint/2010/main" val="1059797857"/>
              </p:ext>
            </p:extLst>
          </p:nvPr>
        </p:nvGraphicFramePr>
        <p:xfrm>
          <a:off x="5257006" y="4833938"/>
          <a:ext cx="2016125" cy="606425"/>
        </p:xfrm>
        <a:graphic>
          <a:graphicData uri="http://schemas.openxmlformats.org/presentationml/2006/ole">
            <mc:AlternateContent xmlns:mc="http://schemas.openxmlformats.org/markup-compatibility/2006">
              <mc:Choice xmlns:v="urn:schemas-microsoft-com:vml" Requires="v">
                <p:oleObj spid="_x0000_s45089" name="公式" r:id="rId5" imgW="1397000" imgH="419100" progId="Equation.3">
                  <p:embed/>
                </p:oleObj>
              </mc:Choice>
              <mc:Fallback>
                <p:oleObj name="公式" r:id="rId5" imgW="1397000" imgH="419100" progId="Equation.3">
                  <p:embed/>
                  <p:pic>
                    <p:nvPicPr>
                      <p:cNvPr id="44035" name="Object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57006" y="4833938"/>
                        <a:ext cx="2016125" cy="606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16"/>
          <p:cNvGraphicFramePr>
            <a:graphicFrameLocks noChangeAspect="1"/>
          </p:cNvGraphicFramePr>
          <p:nvPr>
            <p:extLst>
              <p:ext uri="{D42A27DB-BD31-4B8C-83A1-F6EECF244321}">
                <p14:modId xmlns:p14="http://schemas.microsoft.com/office/powerpoint/2010/main" val="79863329"/>
              </p:ext>
            </p:extLst>
          </p:nvPr>
        </p:nvGraphicFramePr>
        <p:xfrm>
          <a:off x="5303836" y="5913438"/>
          <a:ext cx="1584325" cy="601663"/>
        </p:xfrm>
        <a:graphic>
          <a:graphicData uri="http://schemas.openxmlformats.org/presentationml/2006/ole">
            <mc:AlternateContent xmlns:mc="http://schemas.openxmlformats.org/markup-compatibility/2006">
              <mc:Choice xmlns:v="urn:schemas-microsoft-com:vml" Requires="v">
                <p:oleObj spid="_x0000_s45090" name="公式" r:id="rId7" imgW="1104900" imgH="419100" progId="Equation.3">
                  <p:embed/>
                </p:oleObj>
              </mc:Choice>
              <mc:Fallback>
                <p:oleObj name="公式" r:id="rId7" imgW="1104900" imgH="419100" progId="Equation.3">
                  <p:embed/>
                  <p:pic>
                    <p:nvPicPr>
                      <p:cNvPr id="44036" name="Object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03836" y="5913438"/>
                        <a:ext cx="1584325" cy="601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Text Box 13"/>
          <p:cNvSpPr txBox="1">
            <a:spLocks noChangeArrowheads="1"/>
          </p:cNvSpPr>
          <p:nvPr/>
        </p:nvSpPr>
        <p:spPr bwMode="auto">
          <a:xfrm>
            <a:off x="515937" y="1806576"/>
            <a:ext cx="11160125" cy="2500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ts val="600"/>
              </a:spcBef>
            </a:pPr>
            <a:r>
              <a:rPr lang="zh-CN" altLang="en-US" sz="2000" dirty="0">
                <a:latin typeface="+mn-ea"/>
                <a:ea typeface="+mn-ea"/>
              </a:rPr>
              <a:t>试分析：</a:t>
            </a:r>
            <a:endParaRPr lang="en-US" altLang="zh-CN" sz="2000" dirty="0">
              <a:latin typeface="+mn-ea"/>
              <a:ea typeface="+mn-ea"/>
            </a:endParaRPr>
          </a:p>
          <a:p>
            <a:pPr marL="438150" indent="-438150" eaLnBrk="1" hangingPunct="1">
              <a:lnSpc>
                <a:spcPct val="150000"/>
              </a:lnSpc>
              <a:spcBef>
                <a:spcPts val="600"/>
              </a:spcBef>
            </a:pPr>
            <a:r>
              <a:rPr lang="en-US" altLang="zh-CN" sz="2000" b="1" dirty="0" smtClean="0">
                <a:latin typeface="+mj-ea"/>
                <a:ea typeface="+mj-ea"/>
                <a:sym typeface="Wingdings" panose="05000000000000000000" pitchFamily="2" charset="2"/>
              </a:rPr>
              <a:t>(</a:t>
            </a:r>
            <a:r>
              <a:rPr lang="en-US" altLang="zh-CN" sz="2000" b="1" dirty="0">
                <a:latin typeface="+mj-ea"/>
                <a:ea typeface="+mj-ea"/>
                <a:sym typeface="Wingdings" panose="05000000000000000000" pitchFamily="2" charset="2"/>
              </a:rPr>
              <a:t>1</a:t>
            </a:r>
            <a:r>
              <a:rPr lang="en-US" altLang="zh-CN" sz="2000" b="1" dirty="0" smtClean="0">
                <a:latin typeface="+mj-ea"/>
                <a:ea typeface="+mj-ea"/>
                <a:sym typeface="Wingdings" panose="05000000000000000000" pitchFamily="2" charset="2"/>
              </a:rPr>
              <a:t>) </a:t>
            </a:r>
            <a:r>
              <a:rPr lang="zh-CN" altLang="en-US" sz="2000" dirty="0" smtClean="0">
                <a:latin typeface="+mn-ea"/>
                <a:ea typeface="+mn-ea"/>
              </a:rPr>
              <a:t>在</a:t>
            </a:r>
            <a:r>
              <a:rPr lang="zh-CN" altLang="en-US" sz="2000" dirty="0">
                <a:latin typeface="+mn-ea"/>
                <a:ea typeface="+mn-ea"/>
              </a:rPr>
              <a:t>复平面实轴</a:t>
            </a:r>
            <a:r>
              <a:rPr lang="zh-CN" altLang="en-US" sz="2000" dirty="0" smtClean="0">
                <a:latin typeface="+mn-ea"/>
                <a:ea typeface="+mn-ea"/>
              </a:rPr>
              <a:t>区间 </a:t>
            </a:r>
            <a:r>
              <a:rPr lang="en-US" altLang="zh-CN" sz="2000" b="1" dirty="0" smtClean="0">
                <a:latin typeface="+mj-ea"/>
                <a:ea typeface="+mj-ea"/>
              </a:rPr>
              <a:t>[- </a:t>
            </a:r>
            <a:r>
              <a:rPr lang="en-US" altLang="zh-CN" sz="2000" b="1" dirty="0">
                <a:latin typeface="+mj-ea"/>
                <a:ea typeface="+mj-ea"/>
              </a:rPr>
              <a:t>∞</a:t>
            </a:r>
            <a:r>
              <a:rPr lang="zh-CN" altLang="en-US" sz="2000" b="1" dirty="0">
                <a:latin typeface="+mj-ea"/>
                <a:ea typeface="+mj-ea"/>
              </a:rPr>
              <a:t>，</a:t>
            </a:r>
            <a:r>
              <a:rPr lang="en-US" altLang="zh-CN" sz="2000" b="1" dirty="0">
                <a:latin typeface="+mj-ea"/>
                <a:ea typeface="+mj-ea"/>
              </a:rPr>
              <a:t>-1</a:t>
            </a:r>
            <a:r>
              <a:rPr lang="en-US" altLang="zh-CN" sz="2000" b="1" dirty="0" smtClean="0">
                <a:latin typeface="+mj-ea"/>
                <a:ea typeface="+mj-ea"/>
              </a:rPr>
              <a:t>] </a:t>
            </a:r>
            <a:r>
              <a:rPr lang="zh-CN" altLang="en-US" sz="2000" dirty="0" smtClean="0">
                <a:latin typeface="+mn-ea"/>
                <a:ea typeface="+mn-ea"/>
              </a:rPr>
              <a:t>上</a:t>
            </a:r>
            <a:r>
              <a:rPr lang="zh-CN" altLang="en-US" sz="2000" dirty="0">
                <a:latin typeface="+mn-ea"/>
                <a:ea typeface="+mn-ea"/>
              </a:rPr>
              <a:t>分别增加一个</a:t>
            </a:r>
            <a:r>
              <a:rPr lang="zh-CN" altLang="en-US" sz="2000" dirty="0" smtClean="0">
                <a:latin typeface="+mn-ea"/>
                <a:ea typeface="+mn-ea"/>
              </a:rPr>
              <a:t>开环极点 </a:t>
            </a:r>
            <a:r>
              <a:rPr lang="en-US" altLang="zh-CN" sz="2000" b="1" i="1" dirty="0" smtClean="0">
                <a:latin typeface="+mj-ea"/>
                <a:ea typeface="+mj-ea"/>
                <a:cs typeface="Times New Roman" panose="02020603050405020304" pitchFamily="18" charset="0"/>
              </a:rPr>
              <a:t>p</a:t>
            </a:r>
            <a:r>
              <a:rPr lang="en-US" altLang="zh-CN" sz="2000" b="1" dirty="0">
                <a:latin typeface="+mj-ea"/>
                <a:ea typeface="+mj-ea"/>
                <a:cs typeface="Times New Roman" panose="02020603050405020304" pitchFamily="18" charset="0"/>
              </a:rPr>
              <a:t>=-</a:t>
            </a:r>
            <a:r>
              <a:rPr lang="en-US" altLang="zh-CN" sz="2000" b="1" dirty="0" smtClean="0">
                <a:latin typeface="+mj-ea"/>
                <a:ea typeface="+mj-ea"/>
                <a:cs typeface="Times New Roman" panose="02020603050405020304" pitchFamily="18" charset="0"/>
              </a:rPr>
              <a:t>2 </a:t>
            </a:r>
            <a:r>
              <a:rPr lang="zh-CN" altLang="en-US" sz="2000" dirty="0" smtClean="0">
                <a:latin typeface="+mn-ea"/>
                <a:ea typeface="+mn-ea"/>
              </a:rPr>
              <a:t>和</a:t>
            </a:r>
            <a:r>
              <a:rPr lang="zh-CN" altLang="en-US" sz="2000" dirty="0">
                <a:latin typeface="+mn-ea"/>
                <a:ea typeface="+mn-ea"/>
              </a:rPr>
              <a:t>一个</a:t>
            </a:r>
            <a:r>
              <a:rPr lang="zh-CN" altLang="en-US" sz="2000" dirty="0" smtClean="0">
                <a:latin typeface="+mn-ea"/>
                <a:ea typeface="+mn-ea"/>
              </a:rPr>
              <a:t>开环零点 </a:t>
            </a:r>
            <a:r>
              <a:rPr lang="en-US" altLang="zh-CN" sz="2000" b="1" i="1" dirty="0" smtClean="0">
                <a:latin typeface="+mj-ea"/>
                <a:ea typeface="+mj-ea"/>
              </a:rPr>
              <a:t>z</a:t>
            </a:r>
            <a:r>
              <a:rPr lang="en-US" altLang="zh-CN" sz="2000" b="1" dirty="0">
                <a:latin typeface="+mj-ea"/>
                <a:ea typeface="+mj-ea"/>
              </a:rPr>
              <a:t>=-</a:t>
            </a:r>
            <a:r>
              <a:rPr lang="en-US" altLang="zh-CN" sz="2000" b="1" dirty="0" smtClean="0">
                <a:latin typeface="+mj-ea"/>
                <a:ea typeface="+mj-ea"/>
              </a:rPr>
              <a:t>2 </a:t>
            </a:r>
            <a:r>
              <a:rPr lang="zh-CN" altLang="en-US" sz="2000" dirty="0" smtClean="0">
                <a:latin typeface="+mn-ea"/>
                <a:ea typeface="+mn-ea"/>
              </a:rPr>
              <a:t>时</a:t>
            </a:r>
            <a:r>
              <a:rPr lang="zh-CN" altLang="en-US" sz="2000" dirty="0">
                <a:latin typeface="+mn-ea"/>
                <a:ea typeface="+mn-ea"/>
              </a:rPr>
              <a:t>，原系统根轨迹的变化情况。</a:t>
            </a:r>
            <a:endParaRPr lang="en-US" altLang="zh-CN" sz="2000" dirty="0">
              <a:latin typeface="+mn-ea"/>
              <a:ea typeface="+mn-ea"/>
            </a:endParaRPr>
          </a:p>
          <a:p>
            <a:pPr marL="438150" indent="-438150" eaLnBrk="1" hangingPunct="1">
              <a:lnSpc>
                <a:spcPct val="150000"/>
              </a:lnSpc>
              <a:spcBef>
                <a:spcPts val="600"/>
              </a:spcBef>
            </a:pPr>
            <a:r>
              <a:rPr lang="en-US" altLang="zh-CN" sz="2000" b="1" dirty="0" smtClean="0">
                <a:latin typeface="+mj-ea"/>
                <a:ea typeface="+mj-ea"/>
              </a:rPr>
              <a:t>(</a:t>
            </a:r>
            <a:r>
              <a:rPr lang="en-US" altLang="zh-CN" sz="2000" b="1" dirty="0">
                <a:latin typeface="+mj-ea"/>
                <a:ea typeface="+mj-ea"/>
              </a:rPr>
              <a:t>2</a:t>
            </a:r>
            <a:r>
              <a:rPr lang="en-US" altLang="zh-CN" sz="2000" b="1" dirty="0" smtClean="0">
                <a:latin typeface="+mj-ea"/>
                <a:ea typeface="+mj-ea"/>
              </a:rPr>
              <a:t>) </a:t>
            </a:r>
            <a:r>
              <a:rPr lang="zh-CN" altLang="en-US" sz="2000" dirty="0" smtClean="0">
                <a:latin typeface="+mn-ea"/>
                <a:ea typeface="+mn-ea"/>
              </a:rPr>
              <a:t>在</a:t>
            </a:r>
            <a:r>
              <a:rPr lang="zh-CN" altLang="en-US" sz="2000" dirty="0">
                <a:latin typeface="+mn-ea"/>
                <a:ea typeface="+mn-ea"/>
              </a:rPr>
              <a:t>复平面实轴</a:t>
            </a:r>
            <a:r>
              <a:rPr lang="zh-CN" altLang="en-US" sz="2000" dirty="0" smtClean="0">
                <a:latin typeface="+mn-ea"/>
                <a:ea typeface="+mn-ea"/>
              </a:rPr>
              <a:t>区间 </a:t>
            </a:r>
            <a:r>
              <a:rPr lang="en-US" altLang="zh-CN" sz="2000" b="1" dirty="0" smtClean="0">
                <a:latin typeface="+mj-ea"/>
                <a:ea typeface="+mj-ea"/>
              </a:rPr>
              <a:t>[- </a:t>
            </a:r>
            <a:r>
              <a:rPr lang="en-US" altLang="zh-CN" sz="2000" b="1" dirty="0">
                <a:latin typeface="+mj-ea"/>
                <a:ea typeface="+mj-ea"/>
              </a:rPr>
              <a:t>1</a:t>
            </a:r>
            <a:r>
              <a:rPr lang="zh-CN" altLang="en-US" sz="2000" b="1" dirty="0">
                <a:latin typeface="+mj-ea"/>
                <a:ea typeface="+mj-ea"/>
              </a:rPr>
              <a:t>，</a:t>
            </a:r>
            <a:r>
              <a:rPr lang="en-US" altLang="zh-CN" sz="2000" b="1" dirty="0">
                <a:latin typeface="+mj-ea"/>
                <a:ea typeface="+mj-ea"/>
              </a:rPr>
              <a:t>0</a:t>
            </a:r>
            <a:r>
              <a:rPr lang="en-US" altLang="zh-CN" sz="2000" b="1" dirty="0" smtClean="0">
                <a:latin typeface="+mj-ea"/>
                <a:ea typeface="+mj-ea"/>
              </a:rPr>
              <a:t>] </a:t>
            </a:r>
            <a:r>
              <a:rPr lang="zh-CN" altLang="en-US" sz="2000" dirty="0" smtClean="0">
                <a:latin typeface="+mn-ea"/>
                <a:ea typeface="+mn-ea"/>
              </a:rPr>
              <a:t>上</a:t>
            </a:r>
            <a:r>
              <a:rPr lang="zh-CN" altLang="en-US" sz="2000" dirty="0">
                <a:latin typeface="+mn-ea"/>
                <a:ea typeface="+mn-ea"/>
              </a:rPr>
              <a:t>分别增加一个</a:t>
            </a:r>
            <a:r>
              <a:rPr lang="zh-CN" altLang="en-US" sz="2000" dirty="0" smtClean="0">
                <a:latin typeface="+mn-ea"/>
                <a:ea typeface="+mn-ea"/>
              </a:rPr>
              <a:t>开环极点 </a:t>
            </a:r>
            <a:r>
              <a:rPr lang="en-US" altLang="zh-CN" sz="2000" b="1" i="1" dirty="0" smtClean="0">
                <a:latin typeface="+mj-ea"/>
                <a:ea typeface="+mj-ea"/>
              </a:rPr>
              <a:t>p</a:t>
            </a:r>
            <a:r>
              <a:rPr lang="en-US" altLang="zh-CN" sz="2000" b="1" dirty="0">
                <a:latin typeface="+mj-ea"/>
                <a:ea typeface="+mj-ea"/>
              </a:rPr>
              <a:t>=-</a:t>
            </a:r>
            <a:r>
              <a:rPr lang="en-US" altLang="zh-CN" sz="2000" b="1" dirty="0" smtClean="0">
                <a:latin typeface="+mj-ea"/>
                <a:ea typeface="+mj-ea"/>
              </a:rPr>
              <a:t>0.5 </a:t>
            </a:r>
            <a:r>
              <a:rPr lang="zh-CN" altLang="en-US" sz="2000" dirty="0" smtClean="0">
                <a:latin typeface="+mn-ea"/>
                <a:ea typeface="+mn-ea"/>
              </a:rPr>
              <a:t>和</a:t>
            </a:r>
            <a:r>
              <a:rPr lang="zh-CN" altLang="en-US" sz="2000" dirty="0">
                <a:latin typeface="+mn-ea"/>
                <a:ea typeface="+mn-ea"/>
              </a:rPr>
              <a:t>一个</a:t>
            </a:r>
            <a:r>
              <a:rPr lang="zh-CN" altLang="en-US" sz="2000" dirty="0" smtClean="0">
                <a:latin typeface="+mn-ea"/>
                <a:ea typeface="+mn-ea"/>
              </a:rPr>
              <a:t>开环零点 </a:t>
            </a:r>
            <a:r>
              <a:rPr lang="en-US" altLang="zh-CN" sz="2000" b="1" i="1" dirty="0" smtClean="0">
                <a:latin typeface="+mj-ea"/>
                <a:ea typeface="+mj-ea"/>
              </a:rPr>
              <a:t>z</a:t>
            </a:r>
            <a:r>
              <a:rPr lang="en-US" altLang="zh-CN" sz="2000" b="1" dirty="0">
                <a:latin typeface="+mj-ea"/>
                <a:ea typeface="+mj-ea"/>
              </a:rPr>
              <a:t>=-</a:t>
            </a:r>
            <a:r>
              <a:rPr lang="en-US" altLang="zh-CN" sz="2000" b="1" dirty="0" smtClean="0">
                <a:latin typeface="+mj-ea"/>
                <a:ea typeface="+mj-ea"/>
              </a:rPr>
              <a:t>0.5 </a:t>
            </a:r>
            <a:r>
              <a:rPr lang="zh-CN" altLang="en-US" sz="2000" dirty="0" smtClean="0">
                <a:latin typeface="+mn-ea"/>
                <a:ea typeface="+mn-ea"/>
              </a:rPr>
              <a:t>时</a:t>
            </a:r>
            <a:r>
              <a:rPr lang="zh-CN" altLang="en-US" sz="2000" dirty="0">
                <a:latin typeface="+mn-ea"/>
                <a:ea typeface="+mn-ea"/>
              </a:rPr>
              <a:t>，原系统根轨迹的变化情况。</a:t>
            </a:r>
          </a:p>
        </p:txBody>
      </p:sp>
      <p:sp>
        <p:nvSpPr>
          <p:cNvPr id="8" name="Text Box 10"/>
          <p:cNvSpPr txBox="1">
            <a:spLocks noChangeArrowheads="1"/>
          </p:cNvSpPr>
          <p:nvPr/>
        </p:nvSpPr>
        <p:spPr bwMode="auto">
          <a:xfrm>
            <a:off x="966788" y="4437063"/>
            <a:ext cx="6697662" cy="396875"/>
          </a:xfrm>
          <a:prstGeom prst="rect">
            <a:avLst/>
          </a:prstGeom>
          <a:noFill/>
          <a:ln w="9525">
            <a:noFill/>
            <a:miter lim="800000"/>
            <a:headEnd/>
            <a:tailEnd/>
          </a:ln>
        </p:spPr>
        <p:txBody>
          <a:bodyPr>
            <a:spAutoFit/>
          </a:bodyPr>
          <a:lstStyle/>
          <a:p>
            <a:pPr eaLnBrk="1" hangingPunct="1">
              <a:spcBef>
                <a:spcPct val="50000"/>
              </a:spcBef>
              <a:defRPr/>
            </a:pPr>
            <a:r>
              <a:rPr lang="zh-CN" altLang="en-US" sz="2000" dirty="0">
                <a:latin typeface="+mn-ea"/>
              </a:rPr>
              <a:t>解：增加</a:t>
            </a:r>
            <a:r>
              <a:rPr lang="zh-CN" altLang="en-US" sz="2000" dirty="0">
                <a:latin typeface="+mn-ea"/>
                <a:cs typeface="Times New Roman" pitchFamily="18" charset="0"/>
              </a:rPr>
              <a:t>开环极点</a:t>
            </a:r>
            <a:r>
              <a:rPr lang="en-US" altLang="zh-CN" sz="2000" i="1" dirty="0">
                <a:latin typeface="+mn-ea"/>
                <a:cs typeface="Times New Roman" pitchFamily="18" charset="0"/>
              </a:rPr>
              <a:t>p</a:t>
            </a:r>
            <a:r>
              <a:rPr lang="en-US" altLang="zh-CN" sz="2000" dirty="0">
                <a:latin typeface="+mn-ea"/>
                <a:cs typeface="Times New Roman" pitchFamily="18" charset="0"/>
              </a:rPr>
              <a:t>=-2</a:t>
            </a:r>
            <a:r>
              <a:rPr lang="zh-CN" altLang="en-US" sz="2000" dirty="0">
                <a:latin typeface="+mn-ea"/>
                <a:cs typeface="Times New Roman" pitchFamily="18" charset="0"/>
              </a:rPr>
              <a:t>后，开环传递函数为</a:t>
            </a:r>
          </a:p>
        </p:txBody>
      </p:sp>
      <p:sp>
        <p:nvSpPr>
          <p:cNvPr id="9" name="Text Box 10"/>
          <p:cNvSpPr txBox="1">
            <a:spLocks noChangeArrowheads="1"/>
          </p:cNvSpPr>
          <p:nvPr/>
        </p:nvSpPr>
        <p:spPr bwMode="auto">
          <a:xfrm>
            <a:off x="1474788" y="5516563"/>
            <a:ext cx="6697662" cy="396875"/>
          </a:xfrm>
          <a:prstGeom prst="rect">
            <a:avLst/>
          </a:prstGeom>
          <a:noFill/>
          <a:ln w="9525">
            <a:noFill/>
            <a:miter lim="800000"/>
            <a:headEnd/>
            <a:tailEnd/>
          </a:ln>
        </p:spPr>
        <p:txBody>
          <a:bodyPr>
            <a:spAutoFit/>
          </a:bodyPr>
          <a:lstStyle/>
          <a:p>
            <a:pPr eaLnBrk="1" hangingPunct="1">
              <a:spcBef>
                <a:spcPct val="50000"/>
              </a:spcBef>
              <a:defRPr/>
            </a:pPr>
            <a:r>
              <a:rPr lang="zh-CN" altLang="en-US" sz="2000" dirty="0">
                <a:latin typeface="+mn-ea"/>
              </a:rPr>
              <a:t>增加</a:t>
            </a:r>
            <a:r>
              <a:rPr lang="zh-CN" altLang="en-US" sz="2000" dirty="0">
                <a:latin typeface="+mn-ea"/>
                <a:cs typeface="Times New Roman" pitchFamily="18" charset="0"/>
              </a:rPr>
              <a:t>开环零点</a:t>
            </a:r>
            <a:r>
              <a:rPr lang="en-US" altLang="zh-CN" sz="2000" dirty="0">
                <a:latin typeface="+mn-ea"/>
                <a:cs typeface="Times New Roman" pitchFamily="18" charset="0"/>
              </a:rPr>
              <a:t>z=-2</a:t>
            </a:r>
            <a:r>
              <a:rPr lang="zh-CN" altLang="en-US" sz="2000" dirty="0">
                <a:latin typeface="+mn-ea"/>
                <a:cs typeface="Times New Roman" pitchFamily="18" charset="0"/>
              </a:rPr>
              <a:t>后，开环传递函数为</a:t>
            </a:r>
          </a:p>
        </p:txBody>
      </p:sp>
    </p:spTree>
    <p:extLst>
      <p:ext uri="{BB962C8B-B14F-4D97-AF65-F5344CB8AC3E}">
        <p14:creationId xmlns:p14="http://schemas.microsoft.com/office/powerpoint/2010/main" val="353043342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4.4 </a:t>
            </a:r>
            <a:r>
              <a:rPr lang="zh-CN" altLang="en-US" dirty="0"/>
              <a:t>控制系统的根轨迹</a:t>
            </a:r>
            <a:r>
              <a:rPr lang="zh-CN" altLang="en-US" dirty="0" smtClean="0"/>
              <a:t>分析</a:t>
            </a:r>
            <a:endParaRPr lang="zh-CN" altLang="en-US" dirty="0"/>
          </a:p>
        </p:txBody>
      </p:sp>
      <p:sp>
        <p:nvSpPr>
          <p:cNvPr id="3" name="Text Box 6"/>
          <p:cNvSpPr txBox="1">
            <a:spLocks noChangeArrowheads="1"/>
          </p:cNvSpPr>
          <p:nvPr/>
        </p:nvSpPr>
        <p:spPr bwMode="auto">
          <a:xfrm>
            <a:off x="2078038" y="2236643"/>
            <a:ext cx="18716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原开环传递函数</a:t>
            </a:r>
          </a:p>
        </p:txBody>
      </p:sp>
      <p:graphicFrame>
        <p:nvGraphicFramePr>
          <p:cNvPr id="4" name="Object 7"/>
          <p:cNvGraphicFramePr>
            <a:graphicFrameLocks noChangeAspect="1"/>
          </p:cNvGraphicFramePr>
          <p:nvPr>
            <p:extLst>
              <p:ext uri="{D42A27DB-BD31-4B8C-83A1-F6EECF244321}">
                <p14:modId xmlns:p14="http://schemas.microsoft.com/office/powerpoint/2010/main" val="4008623104"/>
              </p:ext>
            </p:extLst>
          </p:nvPr>
        </p:nvGraphicFramePr>
        <p:xfrm>
          <a:off x="2151063" y="2597006"/>
          <a:ext cx="1657350" cy="684212"/>
        </p:xfrm>
        <a:graphic>
          <a:graphicData uri="http://schemas.openxmlformats.org/presentationml/2006/ole">
            <mc:AlternateContent xmlns:mc="http://schemas.openxmlformats.org/markup-compatibility/2006">
              <mc:Choice xmlns:v="urn:schemas-microsoft-com:vml" Requires="v">
                <p:oleObj spid="_x0000_s46112" name="公式" r:id="rId3" imgW="1016000" imgH="419100" progId="Equation.3">
                  <p:embed/>
                </p:oleObj>
              </mc:Choice>
              <mc:Fallback>
                <p:oleObj name="公式" r:id="rId3" imgW="1016000" imgH="419100" progId="Equation.3">
                  <p:embed/>
                  <p:pic>
                    <p:nvPicPr>
                      <p:cNvPr id="45058"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1063" y="2597006"/>
                        <a:ext cx="1657350" cy="684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9"/>
          <p:cNvGraphicFramePr>
            <a:graphicFrameLocks noChangeAspect="1"/>
          </p:cNvGraphicFramePr>
          <p:nvPr>
            <p:extLst>
              <p:ext uri="{D42A27DB-BD31-4B8C-83A1-F6EECF244321}">
                <p14:modId xmlns:p14="http://schemas.microsoft.com/office/powerpoint/2010/main" val="3225147618"/>
              </p:ext>
            </p:extLst>
          </p:nvPr>
        </p:nvGraphicFramePr>
        <p:xfrm>
          <a:off x="4454525" y="2597006"/>
          <a:ext cx="2278063" cy="684212"/>
        </p:xfrm>
        <a:graphic>
          <a:graphicData uri="http://schemas.openxmlformats.org/presentationml/2006/ole">
            <mc:AlternateContent xmlns:mc="http://schemas.openxmlformats.org/markup-compatibility/2006">
              <mc:Choice xmlns:v="urn:schemas-microsoft-com:vml" Requires="v">
                <p:oleObj spid="_x0000_s46113" name="公式" r:id="rId5" imgW="1397000" imgH="419100" progId="Equation.3">
                  <p:embed/>
                </p:oleObj>
              </mc:Choice>
              <mc:Fallback>
                <p:oleObj name="公式" r:id="rId5" imgW="1397000" imgH="419100" progId="Equation.3">
                  <p:embed/>
                  <p:pic>
                    <p:nvPicPr>
                      <p:cNvPr id="45059"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54525" y="2597006"/>
                        <a:ext cx="2278063" cy="684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11"/>
          <p:cNvGraphicFramePr>
            <a:graphicFrameLocks noChangeAspect="1"/>
          </p:cNvGraphicFramePr>
          <p:nvPr>
            <p:extLst>
              <p:ext uri="{D42A27DB-BD31-4B8C-83A1-F6EECF244321}">
                <p14:modId xmlns:p14="http://schemas.microsoft.com/office/powerpoint/2010/main" val="2799585633"/>
              </p:ext>
            </p:extLst>
          </p:nvPr>
        </p:nvGraphicFramePr>
        <p:xfrm>
          <a:off x="7623175" y="2668443"/>
          <a:ext cx="1801813" cy="684213"/>
        </p:xfrm>
        <a:graphic>
          <a:graphicData uri="http://schemas.openxmlformats.org/presentationml/2006/ole">
            <mc:AlternateContent xmlns:mc="http://schemas.openxmlformats.org/markup-compatibility/2006">
              <mc:Choice xmlns:v="urn:schemas-microsoft-com:vml" Requires="v">
                <p:oleObj spid="_x0000_s46114" name="公式" r:id="rId7" imgW="1104900" imgH="419100" progId="Equation.3">
                  <p:embed/>
                </p:oleObj>
              </mc:Choice>
              <mc:Fallback>
                <p:oleObj name="公式" r:id="rId7" imgW="1104900" imgH="419100" progId="Equation.3">
                  <p:embed/>
                  <p:pic>
                    <p:nvPicPr>
                      <p:cNvPr id="4506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23175" y="2668443"/>
                        <a:ext cx="1801813" cy="684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Text Box 13"/>
          <p:cNvSpPr txBox="1">
            <a:spLocks noChangeArrowheads="1"/>
          </p:cNvSpPr>
          <p:nvPr/>
        </p:nvSpPr>
        <p:spPr bwMode="auto">
          <a:xfrm>
            <a:off x="4238625" y="2236643"/>
            <a:ext cx="28082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增加极点的开环传递函数</a:t>
            </a:r>
          </a:p>
        </p:txBody>
      </p:sp>
      <p:sp>
        <p:nvSpPr>
          <p:cNvPr id="8" name="Text Box 14"/>
          <p:cNvSpPr txBox="1">
            <a:spLocks noChangeArrowheads="1"/>
          </p:cNvSpPr>
          <p:nvPr/>
        </p:nvSpPr>
        <p:spPr bwMode="auto">
          <a:xfrm>
            <a:off x="7191375" y="2236643"/>
            <a:ext cx="28082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增加零点的开环传递函数</a:t>
            </a:r>
          </a:p>
        </p:txBody>
      </p:sp>
      <p:sp>
        <p:nvSpPr>
          <p:cNvPr id="9" name="Line 15"/>
          <p:cNvSpPr>
            <a:spLocks noChangeShapeType="1"/>
          </p:cNvSpPr>
          <p:nvPr/>
        </p:nvSpPr>
        <p:spPr bwMode="auto">
          <a:xfrm>
            <a:off x="1936750" y="4829031"/>
            <a:ext cx="20161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 name="Line 16"/>
          <p:cNvSpPr>
            <a:spLocks noChangeShapeType="1"/>
          </p:cNvSpPr>
          <p:nvPr/>
        </p:nvSpPr>
        <p:spPr bwMode="auto">
          <a:xfrm flipV="1">
            <a:off x="3448050" y="3963843"/>
            <a:ext cx="0" cy="18002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 name="AutoShape 17"/>
          <p:cNvSpPr>
            <a:spLocks noChangeArrowheads="1"/>
          </p:cNvSpPr>
          <p:nvPr/>
        </p:nvSpPr>
        <p:spPr bwMode="auto">
          <a:xfrm rot="18945536">
            <a:off x="3376613" y="4756006"/>
            <a:ext cx="144462" cy="144462"/>
          </a:xfrm>
          <a:prstGeom prst="plus">
            <a:avLst>
              <a:gd name="adj" fmla="val 47657"/>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 name="AutoShape 18"/>
          <p:cNvSpPr>
            <a:spLocks noChangeArrowheads="1"/>
          </p:cNvSpPr>
          <p:nvPr/>
        </p:nvSpPr>
        <p:spPr bwMode="auto">
          <a:xfrm rot="18945536">
            <a:off x="2224088" y="4756006"/>
            <a:ext cx="144462" cy="144462"/>
          </a:xfrm>
          <a:prstGeom prst="plus">
            <a:avLst>
              <a:gd name="adj" fmla="val 47657"/>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 name="Text Box 19"/>
          <p:cNvSpPr txBox="1">
            <a:spLocks noChangeArrowheads="1"/>
          </p:cNvSpPr>
          <p:nvPr/>
        </p:nvSpPr>
        <p:spPr bwMode="auto">
          <a:xfrm>
            <a:off x="2078038" y="4829031"/>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-1</a:t>
            </a:r>
          </a:p>
        </p:txBody>
      </p:sp>
      <p:sp>
        <p:nvSpPr>
          <p:cNvPr id="14" name="Text Box 20"/>
          <p:cNvSpPr txBox="1">
            <a:spLocks noChangeArrowheads="1"/>
          </p:cNvSpPr>
          <p:nvPr/>
        </p:nvSpPr>
        <p:spPr bwMode="auto">
          <a:xfrm>
            <a:off x="3448050" y="4829031"/>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0</a:t>
            </a:r>
          </a:p>
        </p:txBody>
      </p:sp>
      <p:sp>
        <p:nvSpPr>
          <p:cNvPr id="15" name="Line 21"/>
          <p:cNvSpPr>
            <a:spLocks noChangeShapeType="1"/>
          </p:cNvSpPr>
          <p:nvPr/>
        </p:nvSpPr>
        <p:spPr bwMode="auto">
          <a:xfrm>
            <a:off x="2295525" y="4829031"/>
            <a:ext cx="1152525" cy="0"/>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Line 22"/>
          <p:cNvSpPr>
            <a:spLocks noChangeShapeType="1"/>
          </p:cNvSpPr>
          <p:nvPr/>
        </p:nvSpPr>
        <p:spPr bwMode="auto">
          <a:xfrm>
            <a:off x="2871788" y="4108306"/>
            <a:ext cx="0" cy="1512887"/>
          </a:xfrm>
          <a:prstGeom prst="line">
            <a:avLst/>
          </a:prstGeom>
          <a:noFill/>
          <a:ln w="28575">
            <a:solidFill>
              <a:srgbClr val="FF00FF"/>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7" name="Line 23"/>
          <p:cNvSpPr>
            <a:spLocks noChangeShapeType="1"/>
          </p:cNvSpPr>
          <p:nvPr/>
        </p:nvSpPr>
        <p:spPr bwMode="auto">
          <a:xfrm>
            <a:off x="4240213" y="4829031"/>
            <a:ext cx="27368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 name="Line 24"/>
          <p:cNvSpPr>
            <a:spLocks noChangeShapeType="1"/>
          </p:cNvSpPr>
          <p:nvPr/>
        </p:nvSpPr>
        <p:spPr bwMode="auto">
          <a:xfrm flipH="1" flipV="1">
            <a:off x="6470650" y="3820968"/>
            <a:ext cx="1588" cy="19431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9" name="AutoShape 25"/>
          <p:cNvSpPr>
            <a:spLocks noChangeArrowheads="1"/>
          </p:cNvSpPr>
          <p:nvPr/>
        </p:nvSpPr>
        <p:spPr bwMode="auto">
          <a:xfrm rot="18945536">
            <a:off x="6400800" y="4756006"/>
            <a:ext cx="144463" cy="144462"/>
          </a:xfrm>
          <a:prstGeom prst="plus">
            <a:avLst>
              <a:gd name="adj" fmla="val 47657"/>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 name="AutoShape 26"/>
          <p:cNvSpPr>
            <a:spLocks noChangeArrowheads="1"/>
          </p:cNvSpPr>
          <p:nvPr/>
        </p:nvSpPr>
        <p:spPr bwMode="auto">
          <a:xfrm rot="18945536">
            <a:off x="5535613" y="4757593"/>
            <a:ext cx="144462" cy="144463"/>
          </a:xfrm>
          <a:prstGeom prst="plus">
            <a:avLst>
              <a:gd name="adj" fmla="val 47657"/>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1" name="Text Box 27"/>
          <p:cNvSpPr txBox="1">
            <a:spLocks noChangeArrowheads="1"/>
          </p:cNvSpPr>
          <p:nvPr/>
        </p:nvSpPr>
        <p:spPr bwMode="auto">
          <a:xfrm>
            <a:off x="5391150" y="4829031"/>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-1</a:t>
            </a:r>
          </a:p>
        </p:txBody>
      </p:sp>
      <p:sp>
        <p:nvSpPr>
          <p:cNvPr id="22" name="Text Box 28"/>
          <p:cNvSpPr txBox="1">
            <a:spLocks noChangeArrowheads="1"/>
          </p:cNvSpPr>
          <p:nvPr/>
        </p:nvSpPr>
        <p:spPr bwMode="auto">
          <a:xfrm>
            <a:off x="6472238" y="4829031"/>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0</a:t>
            </a:r>
          </a:p>
        </p:txBody>
      </p:sp>
      <p:sp>
        <p:nvSpPr>
          <p:cNvPr id="23" name="Line 29"/>
          <p:cNvSpPr>
            <a:spLocks noChangeShapeType="1"/>
          </p:cNvSpPr>
          <p:nvPr/>
        </p:nvSpPr>
        <p:spPr bwMode="auto">
          <a:xfrm>
            <a:off x="5607050" y="4829031"/>
            <a:ext cx="865188" cy="0"/>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 name="AutoShape 31"/>
          <p:cNvSpPr>
            <a:spLocks noChangeArrowheads="1"/>
          </p:cNvSpPr>
          <p:nvPr/>
        </p:nvSpPr>
        <p:spPr bwMode="auto">
          <a:xfrm rot="18945536">
            <a:off x="4743450" y="4757593"/>
            <a:ext cx="144463" cy="144463"/>
          </a:xfrm>
          <a:prstGeom prst="plus">
            <a:avLst>
              <a:gd name="adj" fmla="val 47657"/>
            </a:avLst>
          </a:prstGeom>
          <a:solidFill>
            <a:schemeClr val="accent1"/>
          </a:solidFill>
          <a:ln w="9525">
            <a:solidFill>
              <a:srgbClr val="FF0000"/>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 name="Line 32"/>
          <p:cNvSpPr>
            <a:spLocks noChangeShapeType="1"/>
          </p:cNvSpPr>
          <p:nvPr/>
        </p:nvSpPr>
        <p:spPr bwMode="auto">
          <a:xfrm flipH="1">
            <a:off x="4167188" y="4829031"/>
            <a:ext cx="647700" cy="0"/>
          </a:xfrm>
          <a:prstGeom prst="line">
            <a:avLst/>
          </a:prstGeom>
          <a:noFill/>
          <a:ln w="28575">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6" name="Freeform 34"/>
          <p:cNvSpPr>
            <a:spLocks/>
          </p:cNvSpPr>
          <p:nvPr/>
        </p:nvSpPr>
        <p:spPr bwMode="auto">
          <a:xfrm>
            <a:off x="6038850" y="3965431"/>
            <a:ext cx="647700" cy="863600"/>
          </a:xfrm>
          <a:custGeom>
            <a:avLst/>
            <a:gdLst>
              <a:gd name="T0" fmla="*/ 2147483647 w 318"/>
              <a:gd name="T1" fmla="*/ 0 h 454"/>
              <a:gd name="T2" fmla="*/ 2147483647 w 318"/>
              <a:gd name="T3" fmla="*/ 2147483647 h 454"/>
              <a:gd name="T4" fmla="*/ 0 w 318"/>
              <a:gd name="T5" fmla="*/ 2147483647 h 454"/>
              <a:gd name="T6" fmla="*/ 0 60000 65536"/>
              <a:gd name="T7" fmla="*/ 0 60000 65536"/>
              <a:gd name="T8" fmla="*/ 0 60000 65536"/>
              <a:gd name="T9" fmla="*/ 0 w 318"/>
              <a:gd name="T10" fmla="*/ 0 h 454"/>
              <a:gd name="T11" fmla="*/ 318 w 318"/>
              <a:gd name="T12" fmla="*/ 454 h 454"/>
            </a:gdLst>
            <a:ahLst/>
            <a:cxnLst>
              <a:cxn ang="T6">
                <a:pos x="T0" y="T1"/>
              </a:cxn>
              <a:cxn ang="T7">
                <a:pos x="T2" y="T3"/>
              </a:cxn>
              <a:cxn ang="T8">
                <a:pos x="T4" y="T5"/>
              </a:cxn>
            </a:cxnLst>
            <a:rect l="T9" t="T10" r="T11" b="T12"/>
            <a:pathLst>
              <a:path w="318" h="454">
                <a:moveTo>
                  <a:pt x="318" y="0"/>
                </a:moveTo>
                <a:cubicBezTo>
                  <a:pt x="231" y="53"/>
                  <a:pt x="144" y="107"/>
                  <a:pt x="91" y="182"/>
                </a:cubicBezTo>
                <a:cubicBezTo>
                  <a:pt x="38" y="257"/>
                  <a:pt x="8" y="409"/>
                  <a:pt x="0" y="454"/>
                </a:cubicBezTo>
              </a:path>
            </a:pathLst>
          </a:custGeom>
          <a:noFill/>
          <a:ln w="28575">
            <a:solidFill>
              <a:srgbClr val="FF00FF"/>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7" name="Freeform 35"/>
          <p:cNvSpPr>
            <a:spLocks/>
          </p:cNvSpPr>
          <p:nvPr/>
        </p:nvSpPr>
        <p:spPr bwMode="auto">
          <a:xfrm flipV="1">
            <a:off x="6038850" y="4829031"/>
            <a:ext cx="647700" cy="863600"/>
          </a:xfrm>
          <a:custGeom>
            <a:avLst/>
            <a:gdLst>
              <a:gd name="T0" fmla="*/ 2147483647 w 318"/>
              <a:gd name="T1" fmla="*/ 0 h 454"/>
              <a:gd name="T2" fmla="*/ 2147483647 w 318"/>
              <a:gd name="T3" fmla="*/ 2147483647 h 454"/>
              <a:gd name="T4" fmla="*/ 0 w 318"/>
              <a:gd name="T5" fmla="*/ 2147483647 h 454"/>
              <a:gd name="T6" fmla="*/ 0 60000 65536"/>
              <a:gd name="T7" fmla="*/ 0 60000 65536"/>
              <a:gd name="T8" fmla="*/ 0 60000 65536"/>
              <a:gd name="T9" fmla="*/ 0 w 318"/>
              <a:gd name="T10" fmla="*/ 0 h 454"/>
              <a:gd name="T11" fmla="*/ 318 w 318"/>
              <a:gd name="T12" fmla="*/ 454 h 454"/>
            </a:gdLst>
            <a:ahLst/>
            <a:cxnLst>
              <a:cxn ang="T6">
                <a:pos x="T0" y="T1"/>
              </a:cxn>
              <a:cxn ang="T7">
                <a:pos x="T2" y="T3"/>
              </a:cxn>
              <a:cxn ang="T8">
                <a:pos x="T4" y="T5"/>
              </a:cxn>
            </a:cxnLst>
            <a:rect l="T9" t="T10" r="T11" b="T12"/>
            <a:pathLst>
              <a:path w="318" h="454">
                <a:moveTo>
                  <a:pt x="318" y="0"/>
                </a:moveTo>
                <a:cubicBezTo>
                  <a:pt x="231" y="53"/>
                  <a:pt x="144" y="107"/>
                  <a:pt x="91" y="182"/>
                </a:cubicBezTo>
                <a:cubicBezTo>
                  <a:pt x="38" y="257"/>
                  <a:pt x="8" y="409"/>
                  <a:pt x="0" y="454"/>
                </a:cubicBezTo>
              </a:path>
            </a:pathLst>
          </a:custGeom>
          <a:noFill/>
          <a:ln w="28575">
            <a:solidFill>
              <a:srgbClr val="FF00FF"/>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28" name="Line 36"/>
          <p:cNvSpPr>
            <a:spLocks noChangeShapeType="1"/>
          </p:cNvSpPr>
          <p:nvPr/>
        </p:nvSpPr>
        <p:spPr bwMode="auto">
          <a:xfrm>
            <a:off x="6038850" y="3965431"/>
            <a:ext cx="0" cy="18002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 name="Line 37"/>
          <p:cNvSpPr>
            <a:spLocks noChangeShapeType="1"/>
          </p:cNvSpPr>
          <p:nvPr/>
        </p:nvSpPr>
        <p:spPr bwMode="auto">
          <a:xfrm>
            <a:off x="7335838" y="4829031"/>
            <a:ext cx="27368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0" name="Line 38"/>
          <p:cNvSpPr>
            <a:spLocks noChangeShapeType="1"/>
          </p:cNvSpPr>
          <p:nvPr/>
        </p:nvSpPr>
        <p:spPr bwMode="auto">
          <a:xfrm flipH="1" flipV="1">
            <a:off x="9566275" y="3820968"/>
            <a:ext cx="1588" cy="19431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1" name="AutoShape 39"/>
          <p:cNvSpPr>
            <a:spLocks noChangeArrowheads="1"/>
          </p:cNvSpPr>
          <p:nvPr/>
        </p:nvSpPr>
        <p:spPr bwMode="auto">
          <a:xfrm rot="18945536">
            <a:off x="9496425" y="4756006"/>
            <a:ext cx="144463" cy="144462"/>
          </a:xfrm>
          <a:prstGeom prst="plus">
            <a:avLst>
              <a:gd name="adj" fmla="val 47657"/>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 name="AutoShape 40"/>
          <p:cNvSpPr>
            <a:spLocks noChangeArrowheads="1"/>
          </p:cNvSpPr>
          <p:nvPr/>
        </p:nvSpPr>
        <p:spPr bwMode="auto">
          <a:xfrm rot="18945536">
            <a:off x="8920163" y="4757593"/>
            <a:ext cx="144462" cy="144463"/>
          </a:xfrm>
          <a:prstGeom prst="plus">
            <a:avLst>
              <a:gd name="adj" fmla="val 47657"/>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 name="Text Box 41"/>
          <p:cNvSpPr txBox="1">
            <a:spLocks noChangeArrowheads="1"/>
          </p:cNvSpPr>
          <p:nvPr/>
        </p:nvSpPr>
        <p:spPr bwMode="auto">
          <a:xfrm>
            <a:off x="8775700" y="4829031"/>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-1</a:t>
            </a:r>
          </a:p>
        </p:txBody>
      </p:sp>
      <p:sp>
        <p:nvSpPr>
          <p:cNvPr id="34" name="Text Box 42"/>
          <p:cNvSpPr txBox="1">
            <a:spLocks noChangeArrowheads="1"/>
          </p:cNvSpPr>
          <p:nvPr/>
        </p:nvSpPr>
        <p:spPr bwMode="auto">
          <a:xfrm>
            <a:off x="9567863" y="4829031"/>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0</a:t>
            </a:r>
          </a:p>
        </p:txBody>
      </p:sp>
      <p:sp>
        <p:nvSpPr>
          <p:cNvPr id="35" name="Line 43"/>
          <p:cNvSpPr>
            <a:spLocks noChangeShapeType="1"/>
          </p:cNvSpPr>
          <p:nvPr/>
        </p:nvSpPr>
        <p:spPr bwMode="auto">
          <a:xfrm>
            <a:off x="8991600" y="4829031"/>
            <a:ext cx="576263" cy="0"/>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 name="Line 45"/>
          <p:cNvSpPr>
            <a:spLocks noChangeShapeType="1"/>
          </p:cNvSpPr>
          <p:nvPr/>
        </p:nvSpPr>
        <p:spPr bwMode="auto">
          <a:xfrm flipH="1">
            <a:off x="7335838" y="4829031"/>
            <a:ext cx="935037" cy="0"/>
          </a:xfrm>
          <a:prstGeom prst="line">
            <a:avLst/>
          </a:prstGeom>
          <a:noFill/>
          <a:ln w="28575">
            <a:solidFill>
              <a:srgbClr val="FF00FF"/>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7" name="Line 48"/>
          <p:cNvSpPr>
            <a:spLocks noChangeShapeType="1"/>
          </p:cNvSpPr>
          <p:nvPr/>
        </p:nvSpPr>
        <p:spPr bwMode="auto">
          <a:xfrm>
            <a:off x="9280525" y="3892406"/>
            <a:ext cx="0" cy="18002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 name="Oval 49"/>
          <p:cNvSpPr>
            <a:spLocks noChangeArrowheads="1"/>
          </p:cNvSpPr>
          <p:nvPr/>
        </p:nvSpPr>
        <p:spPr bwMode="auto">
          <a:xfrm>
            <a:off x="8272463" y="4757593"/>
            <a:ext cx="142875" cy="142875"/>
          </a:xfrm>
          <a:prstGeom prst="ellipse">
            <a:avLst/>
          </a:prstGeom>
          <a:solidFill>
            <a:schemeClr val="bg1"/>
          </a:solidFill>
          <a:ln w="9525">
            <a:solidFill>
              <a:srgbClr val="FF0000"/>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9" name="Text Box 50"/>
          <p:cNvSpPr txBox="1">
            <a:spLocks noChangeArrowheads="1"/>
          </p:cNvSpPr>
          <p:nvPr/>
        </p:nvSpPr>
        <p:spPr bwMode="auto">
          <a:xfrm>
            <a:off x="8126413" y="4829031"/>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-2</a:t>
            </a:r>
          </a:p>
        </p:txBody>
      </p:sp>
      <p:sp>
        <p:nvSpPr>
          <p:cNvPr id="40" name="Oval 51"/>
          <p:cNvSpPr>
            <a:spLocks noChangeArrowheads="1"/>
          </p:cNvSpPr>
          <p:nvPr/>
        </p:nvSpPr>
        <p:spPr bwMode="auto">
          <a:xfrm>
            <a:off x="7839075" y="4036868"/>
            <a:ext cx="1441450" cy="1512888"/>
          </a:xfrm>
          <a:prstGeom prst="ellipse">
            <a:avLst/>
          </a:prstGeom>
          <a:noFill/>
          <a:ln w="28575">
            <a:solidFill>
              <a:srgbClr val="FF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 name="AutoShape 52"/>
          <p:cNvSpPr>
            <a:spLocks noChangeArrowheads="1"/>
          </p:cNvSpPr>
          <p:nvPr/>
        </p:nvSpPr>
        <p:spPr bwMode="auto">
          <a:xfrm>
            <a:off x="2943225" y="3389168"/>
            <a:ext cx="287338" cy="431800"/>
          </a:xfrm>
          <a:prstGeom prst="downArrow">
            <a:avLst>
              <a:gd name="adj1" fmla="val 50000"/>
              <a:gd name="adj2" fmla="val 37569"/>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2" name="AutoShape 53"/>
          <p:cNvSpPr>
            <a:spLocks noChangeArrowheads="1"/>
          </p:cNvSpPr>
          <p:nvPr/>
        </p:nvSpPr>
        <p:spPr bwMode="auto">
          <a:xfrm>
            <a:off x="5607050" y="3389168"/>
            <a:ext cx="287338" cy="431800"/>
          </a:xfrm>
          <a:prstGeom prst="downArrow">
            <a:avLst>
              <a:gd name="adj1" fmla="val 50000"/>
              <a:gd name="adj2" fmla="val 37569"/>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3" name="AutoShape 54"/>
          <p:cNvSpPr>
            <a:spLocks noChangeArrowheads="1"/>
          </p:cNvSpPr>
          <p:nvPr/>
        </p:nvSpPr>
        <p:spPr bwMode="auto">
          <a:xfrm>
            <a:off x="8559800" y="3389168"/>
            <a:ext cx="287338" cy="431800"/>
          </a:xfrm>
          <a:prstGeom prst="downArrow">
            <a:avLst>
              <a:gd name="adj1" fmla="val 50000"/>
              <a:gd name="adj2" fmla="val 37569"/>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4" name="Rectangle 55"/>
          <p:cNvSpPr>
            <a:spLocks noChangeArrowheads="1"/>
          </p:cNvSpPr>
          <p:nvPr/>
        </p:nvSpPr>
        <p:spPr bwMode="auto">
          <a:xfrm>
            <a:off x="1862138" y="2165206"/>
            <a:ext cx="8424862" cy="38877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5" name="Line 56"/>
          <p:cNvSpPr>
            <a:spLocks noChangeShapeType="1"/>
          </p:cNvSpPr>
          <p:nvPr/>
        </p:nvSpPr>
        <p:spPr bwMode="auto">
          <a:xfrm>
            <a:off x="4094163" y="2165206"/>
            <a:ext cx="0" cy="38877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 name="Line 57"/>
          <p:cNvSpPr>
            <a:spLocks noChangeShapeType="1"/>
          </p:cNvSpPr>
          <p:nvPr/>
        </p:nvSpPr>
        <p:spPr bwMode="auto">
          <a:xfrm>
            <a:off x="7118350" y="2165206"/>
            <a:ext cx="0" cy="38877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 name="Text Box 59"/>
          <p:cNvSpPr txBox="1">
            <a:spLocks noChangeArrowheads="1"/>
          </p:cNvSpPr>
          <p:nvPr/>
        </p:nvSpPr>
        <p:spPr bwMode="auto">
          <a:xfrm>
            <a:off x="2582863" y="4829031"/>
            <a:ext cx="7207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-0.5</a:t>
            </a:r>
          </a:p>
        </p:txBody>
      </p:sp>
      <p:sp>
        <p:nvSpPr>
          <p:cNvPr id="48" name="Text Box 60"/>
          <p:cNvSpPr txBox="1">
            <a:spLocks noChangeArrowheads="1"/>
          </p:cNvSpPr>
          <p:nvPr/>
        </p:nvSpPr>
        <p:spPr bwMode="auto">
          <a:xfrm>
            <a:off x="5751513" y="4829031"/>
            <a:ext cx="7207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-0.5</a:t>
            </a:r>
          </a:p>
        </p:txBody>
      </p:sp>
      <p:sp>
        <p:nvSpPr>
          <p:cNvPr id="49" name="Text Box 61"/>
          <p:cNvSpPr txBox="1">
            <a:spLocks noChangeArrowheads="1"/>
          </p:cNvSpPr>
          <p:nvPr/>
        </p:nvSpPr>
        <p:spPr bwMode="auto">
          <a:xfrm>
            <a:off x="9063038" y="4829031"/>
            <a:ext cx="7207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-0.5</a:t>
            </a:r>
          </a:p>
        </p:txBody>
      </p:sp>
      <p:sp>
        <p:nvSpPr>
          <p:cNvPr id="50" name="Text Box 62"/>
          <p:cNvSpPr txBox="1">
            <a:spLocks noChangeArrowheads="1"/>
          </p:cNvSpPr>
          <p:nvPr/>
        </p:nvSpPr>
        <p:spPr bwMode="auto">
          <a:xfrm>
            <a:off x="4670425" y="4829031"/>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-2</a:t>
            </a:r>
          </a:p>
        </p:txBody>
      </p:sp>
      <p:sp>
        <p:nvSpPr>
          <p:cNvPr id="51" name="Text Box 10"/>
          <p:cNvSpPr txBox="1">
            <a:spLocks noChangeArrowheads="1"/>
          </p:cNvSpPr>
          <p:nvPr/>
        </p:nvSpPr>
        <p:spPr bwMode="auto">
          <a:xfrm>
            <a:off x="515938" y="1349231"/>
            <a:ext cx="7091362" cy="400110"/>
          </a:xfrm>
          <a:prstGeom prst="rect">
            <a:avLst/>
          </a:prstGeom>
          <a:noFill/>
          <a:ln w="9525">
            <a:noFill/>
            <a:miter lim="800000"/>
            <a:headEnd/>
            <a:tailEnd/>
          </a:ln>
        </p:spPr>
        <p:txBody>
          <a:bodyPr wrap="square">
            <a:spAutoFit/>
          </a:bodyPr>
          <a:lstStyle/>
          <a:p>
            <a:pPr eaLnBrk="1" hangingPunct="1">
              <a:spcBef>
                <a:spcPct val="50000"/>
              </a:spcBef>
              <a:defRPr/>
            </a:pPr>
            <a:r>
              <a:rPr lang="zh-CN" altLang="en-US" sz="2000" dirty="0">
                <a:latin typeface="+mn-ea"/>
              </a:rPr>
              <a:t>增加</a:t>
            </a:r>
            <a:r>
              <a:rPr lang="zh-CN" altLang="en-US" sz="2000" dirty="0" smtClean="0">
                <a:latin typeface="+mn-ea"/>
                <a:cs typeface="Times New Roman" pitchFamily="18" charset="0"/>
              </a:rPr>
              <a:t>开环极点 </a:t>
            </a:r>
            <a:r>
              <a:rPr lang="en-US" altLang="zh-CN" sz="2000" b="1" dirty="0" smtClean="0">
                <a:latin typeface="+mj-ea"/>
                <a:ea typeface="+mj-ea"/>
                <a:cs typeface="Times New Roman" pitchFamily="18" charset="0"/>
              </a:rPr>
              <a:t>p</a:t>
            </a:r>
            <a:r>
              <a:rPr lang="en-US" altLang="zh-CN" sz="2000" b="1" dirty="0">
                <a:latin typeface="+mj-ea"/>
                <a:ea typeface="+mj-ea"/>
                <a:cs typeface="Times New Roman" pitchFamily="18" charset="0"/>
              </a:rPr>
              <a:t>=-</a:t>
            </a:r>
            <a:r>
              <a:rPr lang="en-US" altLang="zh-CN" sz="2000" b="1" dirty="0" smtClean="0">
                <a:latin typeface="+mj-ea"/>
                <a:ea typeface="+mj-ea"/>
                <a:cs typeface="Times New Roman" pitchFamily="18" charset="0"/>
              </a:rPr>
              <a:t>2 </a:t>
            </a:r>
            <a:r>
              <a:rPr lang="zh-CN" altLang="en-US" sz="2000" dirty="0" smtClean="0">
                <a:latin typeface="+mn-ea"/>
                <a:cs typeface="Times New Roman" pitchFamily="18" charset="0"/>
              </a:rPr>
              <a:t>和开环零点 </a:t>
            </a:r>
            <a:r>
              <a:rPr lang="en-US" altLang="zh-CN" sz="2000" b="1" dirty="0" smtClean="0">
                <a:latin typeface="+mj-ea"/>
                <a:ea typeface="+mj-ea"/>
                <a:cs typeface="Times New Roman" pitchFamily="18" charset="0"/>
              </a:rPr>
              <a:t>z</a:t>
            </a:r>
            <a:r>
              <a:rPr lang="en-US" altLang="zh-CN" sz="2000" b="1" dirty="0">
                <a:latin typeface="+mj-ea"/>
                <a:ea typeface="+mj-ea"/>
                <a:cs typeface="Times New Roman" pitchFamily="18" charset="0"/>
              </a:rPr>
              <a:t>=-</a:t>
            </a:r>
            <a:r>
              <a:rPr lang="en-US" altLang="zh-CN" sz="2000" b="1" dirty="0" smtClean="0">
                <a:latin typeface="+mj-ea"/>
                <a:ea typeface="+mj-ea"/>
                <a:cs typeface="Times New Roman" pitchFamily="18" charset="0"/>
              </a:rPr>
              <a:t>2 </a:t>
            </a:r>
            <a:r>
              <a:rPr lang="zh-CN" altLang="en-US" sz="2000" dirty="0" smtClean="0">
                <a:latin typeface="+mn-ea"/>
                <a:cs typeface="Times New Roman" pitchFamily="18" charset="0"/>
              </a:rPr>
              <a:t>后</a:t>
            </a:r>
            <a:r>
              <a:rPr lang="zh-CN" altLang="en-US" sz="2000" dirty="0">
                <a:latin typeface="+mn-ea"/>
                <a:cs typeface="Times New Roman" pitchFamily="18" charset="0"/>
              </a:rPr>
              <a:t>，系统根轨迹的变化：</a:t>
            </a:r>
          </a:p>
        </p:txBody>
      </p:sp>
    </p:spTree>
    <p:extLst>
      <p:ext uri="{BB962C8B-B14F-4D97-AF65-F5344CB8AC3E}">
        <p14:creationId xmlns:p14="http://schemas.microsoft.com/office/powerpoint/2010/main" val="52623158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4.4 </a:t>
            </a:r>
            <a:r>
              <a:rPr lang="zh-CN" altLang="en-US" dirty="0"/>
              <a:t>控制系统的根轨迹</a:t>
            </a:r>
            <a:r>
              <a:rPr lang="zh-CN" altLang="en-US" dirty="0" smtClean="0"/>
              <a:t>分析</a:t>
            </a:r>
            <a:endParaRPr lang="zh-CN" altLang="en-US" dirty="0"/>
          </a:p>
        </p:txBody>
      </p:sp>
      <p:sp>
        <p:nvSpPr>
          <p:cNvPr id="3" name="Text Box 6"/>
          <p:cNvSpPr txBox="1">
            <a:spLocks noChangeArrowheads="1"/>
          </p:cNvSpPr>
          <p:nvPr/>
        </p:nvSpPr>
        <p:spPr bwMode="auto">
          <a:xfrm>
            <a:off x="2124075" y="1736725"/>
            <a:ext cx="18716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原开环传递函数</a:t>
            </a:r>
          </a:p>
        </p:txBody>
      </p:sp>
      <p:graphicFrame>
        <p:nvGraphicFramePr>
          <p:cNvPr id="4" name="Object 7"/>
          <p:cNvGraphicFramePr>
            <a:graphicFrameLocks noChangeAspect="1"/>
          </p:cNvGraphicFramePr>
          <p:nvPr>
            <p:extLst>
              <p:ext uri="{D42A27DB-BD31-4B8C-83A1-F6EECF244321}">
                <p14:modId xmlns:p14="http://schemas.microsoft.com/office/powerpoint/2010/main" val="3162579424"/>
              </p:ext>
            </p:extLst>
          </p:nvPr>
        </p:nvGraphicFramePr>
        <p:xfrm>
          <a:off x="2197100" y="2097088"/>
          <a:ext cx="1657350" cy="684212"/>
        </p:xfrm>
        <a:graphic>
          <a:graphicData uri="http://schemas.openxmlformats.org/presentationml/2006/ole">
            <mc:AlternateContent xmlns:mc="http://schemas.openxmlformats.org/markup-compatibility/2006">
              <mc:Choice xmlns:v="urn:schemas-microsoft-com:vml" Requires="v">
                <p:oleObj spid="_x0000_s47133" name="公式" r:id="rId3" imgW="1016000" imgH="419100" progId="Equation.3">
                  <p:embed/>
                </p:oleObj>
              </mc:Choice>
              <mc:Fallback>
                <p:oleObj name="公式" r:id="rId3" imgW="1016000" imgH="419100" progId="Equation.3">
                  <p:embed/>
                  <p:pic>
                    <p:nvPicPr>
                      <p:cNvPr id="46082"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97100" y="2097088"/>
                        <a:ext cx="1657350" cy="684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5" name="Object 9"/>
          <p:cNvGraphicFramePr>
            <a:graphicFrameLocks noChangeAspect="1"/>
          </p:cNvGraphicFramePr>
          <p:nvPr>
            <p:extLst>
              <p:ext uri="{D42A27DB-BD31-4B8C-83A1-F6EECF244321}">
                <p14:modId xmlns:p14="http://schemas.microsoft.com/office/powerpoint/2010/main" val="1651672269"/>
              </p:ext>
            </p:extLst>
          </p:nvPr>
        </p:nvGraphicFramePr>
        <p:xfrm>
          <a:off x="4449763" y="2097088"/>
          <a:ext cx="2381250" cy="684212"/>
        </p:xfrm>
        <a:graphic>
          <a:graphicData uri="http://schemas.openxmlformats.org/presentationml/2006/ole">
            <mc:AlternateContent xmlns:mc="http://schemas.openxmlformats.org/markup-compatibility/2006">
              <mc:Choice xmlns:v="urn:schemas-microsoft-com:vml" Requires="v">
                <p:oleObj spid="_x0000_s47134" name="公式" r:id="rId5" imgW="1460500" imgH="419100" progId="Equations">
                  <p:embed/>
                </p:oleObj>
              </mc:Choice>
              <mc:Fallback>
                <p:oleObj name="公式" r:id="rId5" imgW="1460500" imgH="419100" progId="Equations">
                  <p:embed/>
                  <p:pic>
                    <p:nvPicPr>
                      <p:cNvPr id="46083"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49763" y="2097088"/>
                        <a:ext cx="2381250" cy="684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11"/>
          <p:cNvGraphicFramePr>
            <a:graphicFrameLocks noChangeAspect="1"/>
          </p:cNvGraphicFramePr>
          <p:nvPr>
            <p:extLst>
              <p:ext uri="{D42A27DB-BD31-4B8C-83A1-F6EECF244321}">
                <p14:modId xmlns:p14="http://schemas.microsoft.com/office/powerpoint/2010/main" val="97286844"/>
              </p:ext>
            </p:extLst>
          </p:nvPr>
        </p:nvGraphicFramePr>
        <p:xfrm>
          <a:off x="7607300" y="2168525"/>
          <a:ext cx="1927225" cy="684213"/>
        </p:xfrm>
        <a:graphic>
          <a:graphicData uri="http://schemas.openxmlformats.org/presentationml/2006/ole">
            <mc:AlternateContent xmlns:mc="http://schemas.openxmlformats.org/markup-compatibility/2006">
              <mc:Choice xmlns:v="urn:schemas-microsoft-com:vml" Requires="v">
                <p:oleObj spid="_x0000_s47135" name="公式" r:id="rId7" imgW="1180588" imgH="418918" progId="Equations">
                  <p:embed/>
                </p:oleObj>
              </mc:Choice>
              <mc:Fallback>
                <p:oleObj name="公式" r:id="rId7" imgW="1180588" imgH="418918" progId="Equations">
                  <p:embed/>
                  <p:pic>
                    <p:nvPicPr>
                      <p:cNvPr id="46084"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07300" y="2168525"/>
                        <a:ext cx="1927225" cy="684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Text Box 13"/>
          <p:cNvSpPr txBox="1">
            <a:spLocks noChangeArrowheads="1"/>
          </p:cNvSpPr>
          <p:nvPr/>
        </p:nvSpPr>
        <p:spPr bwMode="auto">
          <a:xfrm>
            <a:off x="4284663" y="1736725"/>
            <a:ext cx="28082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增加极点的开环传递函数</a:t>
            </a:r>
          </a:p>
        </p:txBody>
      </p:sp>
      <p:sp>
        <p:nvSpPr>
          <p:cNvPr id="8" name="Text Box 14"/>
          <p:cNvSpPr txBox="1">
            <a:spLocks noChangeArrowheads="1"/>
          </p:cNvSpPr>
          <p:nvPr/>
        </p:nvSpPr>
        <p:spPr bwMode="auto">
          <a:xfrm>
            <a:off x="7237413" y="1736725"/>
            <a:ext cx="28082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增加零点的开环传递函数</a:t>
            </a:r>
          </a:p>
        </p:txBody>
      </p:sp>
      <p:sp>
        <p:nvSpPr>
          <p:cNvPr id="9" name="Line 15"/>
          <p:cNvSpPr>
            <a:spLocks noChangeShapeType="1"/>
          </p:cNvSpPr>
          <p:nvPr/>
        </p:nvSpPr>
        <p:spPr bwMode="auto">
          <a:xfrm>
            <a:off x="1982788" y="4329113"/>
            <a:ext cx="20161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 name="Line 16"/>
          <p:cNvSpPr>
            <a:spLocks noChangeShapeType="1"/>
          </p:cNvSpPr>
          <p:nvPr/>
        </p:nvSpPr>
        <p:spPr bwMode="auto">
          <a:xfrm flipV="1">
            <a:off x="3494088" y="3463925"/>
            <a:ext cx="0" cy="18002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 name="AutoShape 17"/>
          <p:cNvSpPr>
            <a:spLocks noChangeArrowheads="1"/>
          </p:cNvSpPr>
          <p:nvPr/>
        </p:nvSpPr>
        <p:spPr bwMode="auto">
          <a:xfrm rot="18945536">
            <a:off x="3422650" y="4256088"/>
            <a:ext cx="144463" cy="144462"/>
          </a:xfrm>
          <a:prstGeom prst="plus">
            <a:avLst>
              <a:gd name="adj" fmla="val 47657"/>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 name="AutoShape 18"/>
          <p:cNvSpPr>
            <a:spLocks noChangeArrowheads="1"/>
          </p:cNvSpPr>
          <p:nvPr/>
        </p:nvSpPr>
        <p:spPr bwMode="auto">
          <a:xfrm rot="18945536">
            <a:off x="2270125" y="4256088"/>
            <a:ext cx="144463" cy="144462"/>
          </a:xfrm>
          <a:prstGeom prst="plus">
            <a:avLst>
              <a:gd name="adj" fmla="val 47657"/>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 name="Text Box 19"/>
          <p:cNvSpPr txBox="1">
            <a:spLocks noChangeArrowheads="1"/>
          </p:cNvSpPr>
          <p:nvPr/>
        </p:nvSpPr>
        <p:spPr bwMode="auto">
          <a:xfrm>
            <a:off x="2124075" y="4329113"/>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-1</a:t>
            </a:r>
          </a:p>
        </p:txBody>
      </p:sp>
      <p:sp>
        <p:nvSpPr>
          <p:cNvPr id="14" name="Text Box 20"/>
          <p:cNvSpPr txBox="1">
            <a:spLocks noChangeArrowheads="1"/>
          </p:cNvSpPr>
          <p:nvPr/>
        </p:nvSpPr>
        <p:spPr bwMode="auto">
          <a:xfrm>
            <a:off x="3494088" y="4329113"/>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0</a:t>
            </a:r>
          </a:p>
        </p:txBody>
      </p:sp>
      <p:sp>
        <p:nvSpPr>
          <p:cNvPr id="15" name="Line 21"/>
          <p:cNvSpPr>
            <a:spLocks noChangeShapeType="1"/>
          </p:cNvSpPr>
          <p:nvPr/>
        </p:nvSpPr>
        <p:spPr bwMode="auto">
          <a:xfrm>
            <a:off x="2341563" y="4329113"/>
            <a:ext cx="1152525" cy="0"/>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Line 22"/>
          <p:cNvSpPr>
            <a:spLocks noChangeShapeType="1"/>
          </p:cNvSpPr>
          <p:nvPr/>
        </p:nvSpPr>
        <p:spPr bwMode="auto">
          <a:xfrm>
            <a:off x="2917825" y="3608388"/>
            <a:ext cx="0" cy="1512887"/>
          </a:xfrm>
          <a:prstGeom prst="line">
            <a:avLst/>
          </a:prstGeom>
          <a:noFill/>
          <a:ln w="28575">
            <a:solidFill>
              <a:srgbClr val="FF00FF"/>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7" name="Line 23"/>
          <p:cNvSpPr>
            <a:spLocks noChangeShapeType="1"/>
          </p:cNvSpPr>
          <p:nvPr/>
        </p:nvSpPr>
        <p:spPr bwMode="auto">
          <a:xfrm>
            <a:off x="4573588" y="4329113"/>
            <a:ext cx="244951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 name="Line 24"/>
          <p:cNvSpPr>
            <a:spLocks noChangeShapeType="1"/>
          </p:cNvSpPr>
          <p:nvPr/>
        </p:nvSpPr>
        <p:spPr bwMode="auto">
          <a:xfrm flipH="1" flipV="1">
            <a:off x="6516688" y="3321050"/>
            <a:ext cx="1587" cy="19431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9" name="AutoShape 25"/>
          <p:cNvSpPr>
            <a:spLocks noChangeArrowheads="1"/>
          </p:cNvSpPr>
          <p:nvPr/>
        </p:nvSpPr>
        <p:spPr bwMode="auto">
          <a:xfrm rot="18945536">
            <a:off x="6446838" y="4256088"/>
            <a:ext cx="144462" cy="144462"/>
          </a:xfrm>
          <a:prstGeom prst="plus">
            <a:avLst>
              <a:gd name="adj" fmla="val 47657"/>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 name="AutoShape 26"/>
          <p:cNvSpPr>
            <a:spLocks noChangeArrowheads="1"/>
          </p:cNvSpPr>
          <p:nvPr/>
        </p:nvSpPr>
        <p:spPr bwMode="auto">
          <a:xfrm rot="18945536">
            <a:off x="5581650" y="4257675"/>
            <a:ext cx="144463" cy="144463"/>
          </a:xfrm>
          <a:prstGeom prst="plus">
            <a:avLst>
              <a:gd name="adj" fmla="val 47657"/>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1" name="Text Box 27"/>
          <p:cNvSpPr txBox="1">
            <a:spLocks noChangeArrowheads="1"/>
          </p:cNvSpPr>
          <p:nvPr/>
        </p:nvSpPr>
        <p:spPr bwMode="auto">
          <a:xfrm>
            <a:off x="5437188" y="4329113"/>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-1</a:t>
            </a:r>
          </a:p>
        </p:txBody>
      </p:sp>
      <p:sp>
        <p:nvSpPr>
          <p:cNvPr id="22" name="Text Box 28"/>
          <p:cNvSpPr txBox="1">
            <a:spLocks noChangeArrowheads="1"/>
          </p:cNvSpPr>
          <p:nvPr/>
        </p:nvSpPr>
        <p:spPr bwMode="auto">
          <a:xfrm>
            <a:off x="6518275" y="4329113"/>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0</a:t>
            </a:r>
          </a:p>
        </p:txBody>
      </p:sp>
      <p:sp>
        <p:nvSpPr>
          <p:cNvPr id="23" name="Line 29"/>
          <p:cNvSpPr>
            <a:spLocks noChangeShapeType="1"/>
          </p:cNvSpPr>
          <p:nvPr/>
        </p:nvSpPr>
        <p:spPr bwMode="auto">
          <a:xfrm>
            <a:off x="6084888" y="4329113"/>
            <a:ext cx="433387" cy="0"/>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 name="AutoShape 31"/>
          <p:cNvSpPr>
            <a:spLocks noChangeArrowheads="1"/>
          </p:cNvSpPr>
          <p:nvPr/>
        </p:nvSpPr>
        <p:spPr bwMode="auto">
          <a:xfrm rot="18945536">
            <a:off x="6043613" y="4257675"/>
            <a:ext cx="144462" cy="144463"/>
          </a:xfrm>
          <a:prstGeom prst="plus">
            <a:avLst>
              <a:gd name="adj" fmla="val 47657"/>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 name="Line 32"/>
          <p:cNvSpPr>
            <a:spLocks noChangeShapeType="1"/>
          </p:cNvSpPr>
          <p:nvPr/>
        </p:nvSpPr>
        <p:spPr bwMode="auto">
          <a:xfrm flipH="1">
            <a:off x="5005388" y="4329113"/>
            <a:ext cx="647700" cy="0"/>
          </a:xfrm>
          <a:prstGeom prst="line">
            <a:avLst/>
          </a:prstGeom>
          <a:noFill/>
          <a:ln w="28575">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6" name="Line 36"/>
          <p:cNvSpPr>
            <a:spLocks noChangeShapeType="1"/>
          </p:cNvSpPr>
          <p:nvPr/>
        </p:nvSpPr>
        <p:spPr bwMode="auto">
          <a:xfrm>
            <a:off x="6300788" y="3392488"/>
            <a:ext cx="0" cy="18002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 name="Line 37"/>
          <p:cNvSpPr>
            <a:spLocks noChangeShapeType="1"/>
          </p:cNvSpPr>
          <p:nvPr/>
        </p:nvSpPr>
        <p:spPr bwMode="auto">
          <a:xfrm>
            <a:off x="7381875" y="4329113"/>
            <a:ext cx="25209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 name="Line 38"/>
          <p:cNvSpPr>
            <a:spLocks noChangeShapeType="1"/>
          </p:cNvSpPr>
          <p:nvPr/>
        </p:nvSpPr>
        <p:spPr bwMode="auto">
          <a:xfrm flipH="1" flipV="1">
            <a:off x="9396413" y="3321050"/>
            <a:ext cx="1587" cy="19431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9" name="AutoShape 39"/>
          <p:cNvSpPr>
            <a:spLocks noChangeArrowheads="1"/>
          </p:cNvSpPr>
          <p:nvPr/>
        </p:nvSpPr>
        <p:spPr bwMode="auto">
          <a:xfrm rot="18945536">
            <a:off x="9326563" y="4256088"/>
            <a:ext cx="144462" cy="144462"/>
          </a:xfrm>
          <a:prstGeom prst="plus">
            <a:avLst>
              <a:gd name="adj" fmla="val 47657"/>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0" name="AutoShape 40"/>
          <p:cNvSpPr>
            <a:spLocks noChangeArrowheads="1"/>
          </p:cNvSpPr>
          <p:nvPr/>
        </p:nvSpPr>
        <p:spPr bwMode="auto">
          <a:xfrm rot="18945536">
            <a:off x="8636000" y="4257675"/>
            <a:ext cx="144463" cy="144463"/>
          </a:xfrm>
          <a:prstGeom prst="plus">
            <a:avLst>
              <a:gd name="adj" fmla="val 47657"/>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1" name="Text Box 41"/>
          <p:cNvSpPr txBox="1">
            <a:spLocks noChangeArrowheads="1"/>
          </p:cNvSpPr>
          <p:nvPr/>
        </p:nvSpPr>
        <p:spPr bwMode="auto">
          <a:xfrm>
            <a:off x="8534400" y="4329113"/>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-1</a:t>
            </a:r>
          </a:p>
        </p:txBody>
      </p:sp>
      <p:sp>
        <p:nvSpPr>
          <p:cNvPr id="32" name="Text Box 42"/>
          <p:cNvSpPr txBox="1">
            <a:spLocks noChangeArrowheads="1"/>
          </p:cNvSpPr>
          <p:nvPr/>
        </p:nvSpPr>
        <p:spPr bwMode="auto">
          <a:xfrm>
            <a:off x="9398000" y="4329113"/>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0</a:t>
            </a:r>
          </a:p>
        </p:txBody>
      </p:sp>
      <p:sp>
        <p:nvSpPr>
          <p:cNvPr id="33" name="Line 43"/>
          <p:cNvSpPr>
            <a:spLocks noChangeShapeType="1"/>
          </p:cNvSpPr>
          <p:nvPr/>
        </p:nvSpPr>
        <p:spPr bwMode="auto">
          <a:xfrm>
            <a:off x="9109075" y="4329113"/>
            <a:ext cx="288925" cy="0"/>
          </a:xfrm>
          <a:prstGeom prst="line">
            <a:avLst/>
          </a:prstGeom>
          <a:noFill/>
          <a:ln w="28575">
            <a:solidFill>
              <a:srgbClr val="FF00FF"/>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4" name="Line 45"/>
          <p:cNvSpPr>
            <a:spLocks noChangeShapeType="1"/>
          </p:cNvSpPr>
          <p:nvPr/>
        </p:nvSpPr>
        <p:spPr bwMode="auto">
          <a:xfrm flipH="1">
            <a:off x="7742238" y="4329113"/>
            <a:ext cx="935037" cy="0"/>
          </a:xfrm>
          <a:prstGeom prst="line">
            <a:avLst/>
          </a:prstGeom>
          <a:noFill/>
          <a:ln w="28575">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5" name="Oval 49"/>
          <p:cNvSpPr>
            <a:spLocks noChangeArrowheads="1"/>
          </p:cNvSpPr>
          <p:nvPr/>
        </p:nvSpPr>
        <p:spPr bwMode="auto">
          <a:xfrm>
            <a:off x="8966200" y="4257675"/>
            <a:ext cx="142875" cy="142875"/>
          </a:xfrm>
          <a:prstGeom prst="ellipse">
            <a:avLst/>
          </a:prstGeom>
          <a:solidFill>
            <a:schemeClr val="bg1"/>
          </a:solidFill>
          <a:ln w="9525">
            <a:solidFill>
              <a:schemeClr val="tx1"/>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6" name="Text Box 50"/>
          <p:cNvSpPr txBox="1">
            <a:spLocks noChangeArrowheads="1"/>
          </p:cNvSpPr>
          <p:nvPr/>
        </p:nvSpPr>
        <p:spPr bwMode="auto">
          <a:xfrm>
            <a:off x="7956550" y="4329113"/>
            <a:ext cx="504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-2</a:t>
            </a:r>
          </a:p>
        </p:txBody>
      </p:sp>
      <p:sp>
        <p:nvSpPr>
          <p:cNvPr id="37" name="AutoShape 52"/>
          <p:cNvSpPr>
            <a:spLocks noChangeArrowheads="1"/>
          </p:cNvSpPr>
          <p:nvPr/>
        </p:nvSpPr>
        <p:spPr bwMode="auto">
          <a:xfrm>
            <a:off x="2989263" y="2889250"/>
            <a:ext cx="287337" cy="431800"/>
          </a:xfrm>
          <a:prstGeom prst="downArrow">
            <a:avLst>
              <a:gd name="adj1" fmla="val 50000"/>
              <a:gd name="adj2" fmla="val 37569"/>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8" name="AutoShape 53"/>
          <p:cNvSpPr>
            <a:spLocks noChangeArrowheads="1"/>
          </p:cNvSpPr>
          <p:nvPr/>
        </p:nvSpPr>
        <p:spPr bwMode="auto">
          <a:xfrm>
            <a:off x="5653088" y="2889250"/>
            <a:ext cx="287337" cy="431800"/>
          </a:xfrm>
          <a:prstGeom prst="downArrow">
            <a:avLst>
              <a:gd name="adj1" fmla="val 50000"/>
              <a:gd name="adj2" fmla="val 37569"/>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9" name="AutoShape 54"/>
          <p:cNvSpPr>
            <a:spLocks noChangeArrowheads="1"/>
          </p:cNvSpPr>
          <p:nvPr/>
        </p:nvSpPr>
        <p:spPr bwMode="auto">
          <a:xfrm>
            <a:off x="8605838" y="2889250"/>
            <a:ext cx="287337" cy="431800"/>
          </a:xfrm>
          <a:prstGeom prst="downArrow">
            <a:avLst>
              <a:gd name="adj1" fmla="val 50000"/>
              <a:gd name="adj2" fmla="val 37569"/>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0" name="Rectangle 55"/>
          <p:cNvSpPr>
            <a:spLocks noChangeArrowheads="1"/>
          </p:cNvSpPr>
          <p:nvPr/>
        </p:nvSpPr>
        <p:spPr bwMode="auto">
          <a:xfrm>
            <a:off x="1908175" y="1665288"/>
            <a:ext cx="8208963" cy="38877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 name="Line 56"/>
          <p:cNvSpPr>
            <a:spLocks noChangeShapeType="1"/>
          </p:cNvSpPr>
          <p:nvPr/>
        </p:nvSpPr>
        <p:spPr bwMode="auto">
          <a:xfrm>
            <a:off x="4140200" y="1665288"/>
            <a:ext cx="0" cy="38877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 name="Line 57"/>
          <p:cNvSpPr>
            <a:spLocks noChangeShapeType="1"/>
          </p:cNvSpPr>
          <p:nvPr/>
        </p:nvSpPr>
        <p:spPr bwMode="auto">
          <a:xfrm>
            <a:off x="7164388" y="1665288"/>
            <a:ext cx="0" cy="38877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50" name="图示 49"/>
          <p:cNvGraphicFramePr/>
          <p:nvPr>
            <p:extLst>
              <p:ext uri="{D42A27DB-BD31-4B8C-83A1-F6EECF244321}">
                <p14:modId xmlns:p14="http://schemas.microsoft.com/office/powerpoint/2010/main" val="314378619"/>
              </p:ext>
            </p:extLst>
          </p:nvPr>
        </p:nvGraphicFramePr>
        <p:xfrm>
          <a:off x="848518" y="5732462"/>
          <a:ext cx="10328275" cy="76291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44" name="Text Box 59"/>
          <p:cNvSpPr txBox="1">
            <a:spLocks noChangeArrowheads="1"/>
          </p:cNvSpPr>
          <p:nvPr/>
        </p:nvSpPr>
        <p:spPr bwMode="auto">
          <a:xfrm>
            <a:off x="2628900" y="4329113"/>
            <a:ext cx="7207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-0.5</a:t>
            </a:r>
          </a:p>
        </p:txBody>
      </p:sp>
      <p:sp>
        <p:nvSpPr>
          <p:cNvPr id="45" name="Text Box 60"/>
          <p:cNvSpPr txBox="1">
            <a:spLocks noChangeArrowheads="1"/>
          </p:cNvSpPr>
          <p:nvPr/>
        </p:nvSpPr>
        <p:spPr bwMode="auto">
          <a:xfrm>
            <a:off x="5797550" y="4329113"/>
            <a:ext cx="5762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-0.5</a:t>
            </a:r>
          </a:p>
        </p:txBody>
      </p:sp>
      <p:sp>
        <p:nvSpPr>
          <p:cNvPr id="46" name="Text Box 61"/>
          <p:cNvSpPr txBox="1">
            <a:spLocks noChangeArrowheads="1"/>
          </p:cNvSpPr>
          <p:nvPr/>
        </p:nvSpPr>
        <p:spPr bwMode="auto">
          <a:xfrm>
            <a:off x="8821738" y="4400550"/>
            <a:ext cx="6477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-0.5</a:t>
            </a:r>
          </a:p>
        </p:txBody>
      </p:sp>
      <p:sp>
        <p:nvSpPr>
          <p:cNvPr id="47" name="Freeform 34"/>
          <p:cNvSpPr>
            <a:spLocks/>
          </p:cNvSpPr>
          <p:nvPr/>
        </p:nvSpPr>
        <p:spPr bwMode="auto">
          <a:xfrm>
            <a:off x="6300788" y="3463925"/>
            <a:ext cx="504825" cy="863600"/>
          </a:xfrm>
          <a:custGeom>
            <a:avLst/>
            <a:gdLst>
              <a:gd name="T0" fmla="*/ 2147483647 w 318"/>
              <a:gd name="T1" fmla="*/ 0 h 454"/>
              <a:gd name="T2" fmla="*/ 2147483647 w 318"/>
              <a:gd name="T3" fmla="*/ 2147483647 h 454"/>
              <a:gd name="T4" fmla="*/ 0 w 318"/>
              <a:gd name="T5" fmla="*/ 2147483647 h 454"/>
              <a:gd name="T6" fmla="*/ 0 60000 65536"/>
              <a:gd name="T7" fmla="*/ 0 60000 65536"/>
              <a:gd name="T8" fmla="*/ 0 60000 65536"/>
              <a:gd name="T9" fmla="*/ 0 w 318"/>
              <a:gd name="T10" fmla="*/ 0 h 454"/>
              <a:gd name="T11" fmla="*/ 318 w 318"/>
              <a:gd name="T12" fmla="*/ 454 h 454"/>
            </a:gdLst>
            <a:ahLst/>
            <a:cxnLst>
              <a:cxn ang="T6">
                <a:pos x="T0" y="T1"/>
              </a:cxn>
              <a:cxn ang="T7">
                <a:pos x="T2" y="T3"/>
              </a:cxn>
              <a:cxn ang="T8">
                <a:pos x="T4" y="T5"/>
              </a:cxn>
            </a:cxnLst>
            <a:rect l="T9" t="T10" r="T11" b="T12"/>
            <a:pathLst>
              <a:path w="318" h="454">
                <a:moveTo>
                  <a:pt x="318" y="0"/>
                </a:moveTo>
                <a:cubicBezTo>
                  <a:pt x="231" y="53"/>
                  <a:pt x="144" y="107"/>
                  <a:pt x="91" y="182"/>
                </a:cubicBezTo>
                <a:cubicBezTo>
                  <a:pt x="38" y="257"/>
                  <a:pt x="8" y="409"/>
                  <a:pt x="0" y="454"/>
                </a:cubicBezTo>
              </a:path>
            </a:pathLst>
          </a:custGeom>
          <a:noFill/>
          <a:ln w="28575">
            <a:solidFill>
              <a:srgbClr val="FF00FF"/>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48" name="Freeform 34"/>
          <p:cNvSpPr>
            <a:spLocks/>
          </p:cNvSpPr>
          <p:nvPr/>
        </p:nvSpPr>
        <p:spPr bwMode="auto">
          <a:xfrm flipV="1">
            <a:off x="6300788" y="4329113"/>
            <a:ext cx="504825" cy="863600"/>
          </a:xfrm>
          <a:custGeom>
            <a:avLst/>
            <a:gdLst>
              <a:gd name="T0" fmla="*/ 2147483647 w 318"/>
              <a:gd name="T1" fmla="*/ 0 h 454"/>
              <a:gd name="T2" fmla="*/ 2147483647 w 318"/>
              <a:gd name="T3" fmla="*/ 2147483647 h 454"/>
              <a:gd name="T4" fmla="*/ 0 w 318"/>
              <a:gd name="T5" fmla="*/ 2147483647 h 454"/>
              <a:gd name="T6" fmla="*/ 0 60000 65536"/>
              <a:gd name="T7" fmla="*/ 0 60000 65536"/>
              <a:gd name="T8" fmla="*/ 0 60000 65536"/>
              <a:gd name="T9" fmla="*/ 0 w 318"/>
              <a:gd name="T10" fmla="*/ 0 h 454"/>
              <a:gd name="T11" fmla="*/ 318 w 318"/>
              <a:gd name="T12" fmla="*/ 454 h 454"/>
            </a:gdLst>
            <a:ahLst/>
            <a:cxnLst>
              <a:cxn ang="T6">
                <a:pos x="T0" y="T1"/>
              </a:cxn>
              <a:cxn ang="T7">
                <a:pos x="T2" y="T3"/>
              </a:cxn>
              <a:cxn ang="T8">
                <a:pos x="T4" y="T5"/>
              </a:cxn>
            </a:cxnLst>
            <a:rect l="T9" t="T10" r="T11" b="T12"/>
            <a:pathLst>
              <a:path w="318" h="454">
                <a:moveTo>
                  <a:pt x="318" y="0"/>
                </a:moveTo>
                <a:cubicBezTo>
                  <a:pt x="231" y="53"/>
                  <a:pt x="144" y="107"/>
                  <a:pt x="91" y="182"/>
                </a:cubicBezTo>
                <a:cubicBezTo>
                  <a:pt x="38" y="257"/>
                  <a:pt x="8" y="409"/>
                  <a:pt x="0" y="454"/>
                </a:cubicBezTo>
              </a:path>
            </a:pathLst>
          </a:custGeom>
          <a:noFill/>
          <a:ln w="28575">
            <a:solidFill>
              <a:srgbClr val="FF00FF"/>
            </a:solidFill>
            <a:round/>
            <a:headEnd type="triangle" w="med" len="me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49" name="Text Box 10"/>
          <p:cNvSpPr txBox="1">
            <a:spLocks noChangeArrowheads="1"/>
          </p:cNvSpPr>
          <p:nvPr/>
        </p:nvSpPr>
        <p:spPr bwMode="auto">
          <a:xfrm>
            <a:off x="515938" y="1097806"/>
            <a:ext cx="7716586" cy="400110"/>
          </a:xfrm>
          <a:prstGeom prst="rect">
            <a:avLst/>
          </a:prstGeom>
          <a:noFill/>
          <a:ln w="9525">
            <a:noFill/>
            <a:miter lim="800000"/>
            <a:headEnd/>
            <a:tailEnd/>
          </a:ln>
        </p:spPr>
        <p:txBody>
          <a:bodyPr wrap="square">
            <a:spAutoFit/>
          </a:bodyPr>
          <a:lstStyle/>
          <a:p>
            <a:pPr eaLnBrk="1" hangingPunct="1">
              <a:spcBef>
                <a:spcPct val="50000"/>
              </a:spcBef>
              <a:defRPr/>
            </a:pPr>
            <a:r>
              <a:rPr lang="zh-CN" altLang="en-US" sz="2000" dirty="0">
                <a:latin typeface="+mn-ea"/>
              </a:rPr>
              <a:t>增加</a:t>
            </a:r>
            <a:r>
              <a:rPr lang="zh-CN" altLang="en-US" sz="2000" dirty="0" smtClean="0">
                <a:latin typeface="+mn-ea"/>
                <a:cs typeface="Times New Roman" pitchFamily="18" charset="0"/>
              </a:rPr>
              <a:t>开环极点 </a:t>
            </a:r>
            <a:r>
              <a:rPr lang="en-US" altLang="zh-CN" sz="2000" b="1" dirty="0" smtClean="0">
                <a:latin typeface="+mj-ea"/>
                <a:ea typeface="+mj-ea"/>
                <a:cs typeface="Times New Roman" pitchFamily="18" charset="0"/>
              </a:rPr>
              <a:t>p</a:t>
            </a:r>
            <a:r>
              <a:rPr lang="en-US" altLang="zh-CN" sz="2000" b="1" dirty="0">
                <a:latin typeface="+mj-ea"/>
                <a:ea typeface="+mj-ea"/>
                <a:cs typeface="Times New Roman" pitchFamily="18" charset="0"/>
              </a:rPr>
              <a:t>=-</a:t>
            </a:r>
            <a:r>
              <a:rPr lang="en-US" altLang="zh-CN" sz="2000" b="1" dirty="0" smtClean="0">
                <a:latin typeface="+mj-ea"/>
                <a:ea typeface="+mj-ea"/>
                <a:cs typeface="Times New Roman" pitchFamily="18" charset="0"/>
              </a:rPr>
              <a:t>0.5 </a:t>
            </a:r>
            <a:r>
              <a:rPr lang="zh-CN" altLang="en-US" sz="2000" dirty="0" smtClean="0">
                <a:latin typeface="+mn-ea"/>
                <a:cs typeface="Times New Roman" pitchFamily="18" charset="0"/>
              </a:rPr>
              <a:t>和开环零点 </a:t>
            </a:r>
            <a:r>
              <a:rPr lang="en-US" altLang="zh-CN" sz="2000" b="1" dirty="0" smtClean="0">
                <a:latin typeface="+mj-ea"/>
                <a:ea typeface="+mj-ea"/>
                <a:cs typeface="Times New Roman" pitchFamily="18" charset="0"/>
              </a:rPr>
              <a:t>z</a:t>
            </a:r>
            <a:r>
              <a:rPr lang="en-US" altLang="zh-CN" sz="2000" b="1" dirty="0">
                <a:latin typeface="+mj-ea"/>
                <a:ea typeface="+mj-ea"/>
                <a:cs typeface="Times New Roman" pitchFamily="18" charset="0"/>
              </a:rPr>
              <a:t>=-</a:t>
            </a:r>
            <a:r>
              <a:rPr lang="en-US" altLang="zh-CN" sz="2000" b="1" dirty="0" smtClean="0">
                <a:latin typeface="+mj-ea"/>
                <a:ea typeface="+mj-ea"/>
                <a:cs typeface="Times New Roman" pitchFamily="18" charset="0"/>
              </a:rPr>
              <a:t>0.5 </a:t>
            </a:r>
            <a:r>
              <a:rPr lang="zh-CN" altLang="en-US" sz="2000" dirty="0" smtClean="0">
                <a:latin typeface="+mn-ea"/>
                <a:cs typeface="Times New Roman" pitchFamily="18" charset="0"/>
              </a:rPr>
              <a:t>后</a:t>
            </a:r>
            <a:r>
              <a:rPr lang="zh-CN" altLang="en-US" sz="2000" dirty="0">
                <a:latin typeface="+mn-ea"/>
                <a:cs typeface="Times New Roman" pitchFamily="18" charset="0"/>
              </a:rPr>
              <a:t>，系统根轨迹的变化：</a:t>
            </a:r>
          </a:p>
        </p:txBody>
      </p:sp>
    </p:spTree>
    <p:extLst>
      <p:ext uri="{BB962C8B-B14F-4D97-AF65-F5344CB8AC3E}">
        <p14:creationId xmlns:p14="http://schemas.microsoft.com/office/powerpoint/2010/main" val="332669422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4.4 </a:t>
            </a:r>
            <a:r>
              <a:rPr lang="zh-CN" altLang="en-US" dirty="0"/>
              <a:t>控制系统的根轨迹</a:t>
            </a:r>
            <a:r>
              <a:rPr lang="zh-CN" altLang="en-US" dirty="0" smtClean="0"/>
              <a:t>分析</a:t>
            </a:r>
            <a:endParaRPr lang="zh-CN" altLang="en-US" dirty="0"/>
          </a:p>
        </p:txBody>
      </p:sp>
      <p:sp>
        <p:nvSpPr>
          <p:cNvPr id="3" name="Text Box 6"/>
          <p:cNvSpPr txBox="1">
            <a:spLocks noChangeArrowheads="1"/>
          </p:cNvSpPr>
          <p:nvPr/>
        </p:nvSpPr>
        <p:spPr bwMode="auto">
          <a:xfrm>
            <a:off x="515937" y="1089025"/>
            <a:ext cx="11160125" cy="826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831850" indent="-831850" eaLnBrk="1" hangingPunct="1">
              <a:lnSpc>
                <a:spcPct val="125000"/>
              </a:lnSpc>
              <a:spcBef>
                <a:spcPct val="50000"/>
              </a:spcBef>
            </a:pPr>
            <a:r>
              <a:rPr lang="zh-CN" altLang="en-US" sz="2000" dirty="0">
                <a:latin typeface="+mn-ea"/>
                <a:ea typeface="+mn-ea"/>
              </a:rPr>
              <a:t>例</a:t>
            </a:r>
            <a:r>
              <a:rPr lang="en-US" altLang="zh-CN" sz="2000" b="1" dirty="0">
                <a:latin typeface="+mj-ea"/>
                <a:ea typeface="+mj-ea"/>
              </a:rPr>
              <a:t>11</a:t>
            </a:r>
            <a:r>
              <a:rPr lang="zh-CN" altLang="en-US" sz="2000" dirty="0">
                <a:latin typeface="+mn-ea"/>
                <a:ea typeface="+mn-ea"/>
              </a:rPr>
              <a:t>：试确定下图所示控制系统的</a:t>
            </a:r>
            <a:r>
              <a:rPr lang="zh-CN" altLang="en-US" sz="2000" dirty="0" smtClean="0">
                <a:latin typeface="+mn-ea"/>
                <a:ea typeface="+mn-ea"/>
              </a:rPr>
              <a:t>参数 </a:t>
            </a:r>
            <a:r>
              <a:rPr lang="en-US" altLang="zh-CN" sz="2000" b="1" dirty="0" smtClean="0">
                <a:latin typeface="+mj-ea"/>
                <a:ea typeface="+mj-ea"/>
              </a:rPr>
              <a:t>K</a:t>
            </a:r>
            <a:r>
              <a:rPr lang="en-US" altLang="zh-CN" sz="2000" b="1" baseline="-25000" dirty="0" smtClean="0">
                <a:latin typeface="+mj-ea"/>
                <a:ea typeface="+mj-ea"/>
              </a:rPr>
              <a:t>1</a:t>
            </a:r>
            <a:r>
              <a:rPr lang="zh-CN" altLang="en-US" sz="2000" b="1" dirty="0">
                <a:latin typeface="+mj-ea"/>
                <a:ea typeface="+mj-ea"/>
              </a:rPr>
              <a:t>、</a:t>
            </a:r>
            <a:r>
              <a:rPr lang="en-US" altLang="zh-CN" sz="2000" b="1" dirty="0" smtClean="0">
                <a:latin typeface="+mj-ea"/>
                <a:ea typeface="+mj-ea"/>
              </a:rPr>
              <a:t>K</a:t>
            </a:r>
            <a:r>
              <a:rPr lang="en-US" altLang="zh-CN" sz="2000" b="1" baseline="-25000" dirty="0" smtClean="0">
                <a:latin typeface="+mj-ea"/>
                <a:ea typeface="+mj-ea"/>
              </a:rPr>
              <a:t>2 </a:t>
            </a:r>
            <a:r>
              <a:rPr lang="zh-CN" altLang="en-US" sz="2000" dirty="0" smtClean="0">
                <a:latin typeface="+mn-ea"/>
                <a:ea typeface="+mn-ea"/>
              </a:rPr>
              <a:t>，</a:t>
            </a:r>
            <a:r>
              <a:rPr lang="zh-CN" altLang="en-US" sz="2000" dirty="0">
                <a:latin typeface="+mn-ea"/>
                <a:ea typeface="+mn-ea"/>
              </a:rPr>
              <a:t>使系统同时满足：</a:t>
            </a:r>
            <a:r>
              <a:rPr lang="en-US" altLang="zh-CN" sz="2000" b="1" dirty="0">
                <a:latin typeface="+mj-ea"/>
                <a:ea typeface="+mj-ea"/>
                <a:sym typeface="Wingdings" panose="05000000000000000000" pitchFamily="2" charset="2"/>
              </a:rPr>
              <a:t>(1</a:t>
            </a:r>
            <a:r>
              <a:rPr lang="en-US" altLang="zh-CN" sz="2000" b="1" dirty="0" smtClean="0">
                <a:latin typeface="+mj-ea"/>
                <a:ea typeface="+mj-ea"/>
                <a:sym typeface="Wingdings" panose="05000000000000000000" pitchFamily="2" charset="2"/>
              </a:rPr>
              <a:t>) </a:t>
            </a:r>
            <a:r>
              <a:rPr lang="zh-CN" altLang="en-US" sz="2000" dirty="0" smtClean="0">
                <a:latin typeface="+mn-ea"/>
                <a:ea typeface="+mn-ea"/>
                <a:sym typeface="Wingdings" panose="05000000000000000000" pitchFamily="2" charset="2"/>
              </a:rPr>
              <a:t>输入为 </a:t>
            </a:r>
            <a:r>
              <a:rPr lang="en-US" altLang="zh-CN" sz="2000" b="1" dirty="0" smtClean="0">
                <a:latin typeface="+mj-ea"/>
                <a:ea typeface="+mj-ea"/>
                <a:sym typeface="Wingdings" panose="05000000000000000000" pitchFamily="2" charset="2"/>
              </a:rPr>
              <a:t>u(t</a:t>
            </a:r>
            <a:r>
              <a:rPr lang="en-US" altLang="zh-CN" sz="2000" b="1" dirty="0">
                <a:latin typeface="+mj-ea"/>
                <a:ea typeface="+mj-ea"/>
                <a:sym typeface="Wingdings" panose="05000000000000000000" pitchFamily="2" charset="2"/>
              </a:rPr>
              <a:t>)=</a:t>
            </a:r>
            <a:r>
              <a:rPr lang="en-US" altLang="zh-CN" sz="2000" b="1" dirty="0" smtClean="0">
                <a:latin typeface="+mj-ea"/>
                <a:ea typeface="+mj-ea"/>
                <a:sym typeface="Wingdings" panose="05000000000000000000" pitchFamily="2" charset="2"/>
              </a:rPr>
              <a:t>t </a:t>
            </a:r>
            <a:r>
              <a:rPr lang="zh-CN" altLang="en-US" sz="2000" dirty="0" smtClean="0">
                <a:latin typeface="+mn-ea"/>
                <a:ea typeface="+mn-ea"/>
                <a:sym typeface="Wingdings" panose="05000000000000000000" pitchFamily="2" charset="2"/>
              </a:rPr>
              <a:t>时</a:t>
            </a:r>
            <a:r>
              <a:rPr lang="zh-CN" altLang="en-US" sz="2000" dirty="0">
                <a:latin typeface="+mn-ea"/>
                <a:ea typeface="+mn-ea"/>
                <a:sym typeface="Wingdings" panose="05000000000000000000" pitchFamily="2" charset="2"/>
              </a:rPr>
              <a:t>，系统的</a:t>
            </a:r>
            <a:r>
              <a:rPr lang="zh-CN" altLang="en-US" sz="2000" dirty="0" smtClean="0">
                <a:latin typeface="+mn-ea"/>
                <a:ea typeface="+mn-ea"/>
                <a:sym typeface="Wingdings" panose="05000000000000000000" pitchFamily="2" charset="2"/>
              </a:rPr>
              <a:t>稳态误差 </a:t>
            </a:r>
            <a:r>
              <a:rPr lang="en-US" altLang="zh-CN" sz="2000" b="1" dirty="0" err="1" smtClean="0">
                <a:latin typeface="+mj-ea"/>
                <a:ea typeface="+mj-ea"/>
                <a:sym typeface="Wingdings" panose="05000000000000000000" pitchFamily="2" charset="2"/>
              </a:rPr>
              <a:t>e</a:t>
            </a:r>
            <a:r>
              <a:rPr lang="en-US" altLang="zh-CN" sz="2000" b="1" baseline="-25000" dirty="0" err="1" smtClean="0">
                <a:latin typeface="+mj-ea"/>
                <a:ea typeface="+mj-ea"/>
                <a:sym typeface="Wingdings" panose="05000000000000000000" pitchFamily="2" charset="2"/>
              </a:rPr>
              <a:t>ss</a:t>
            </a:r>
            <a:r>
              <a:rPr lang="zh-CN" altLang="en-US" sz="2000" b="1" dirty="0">
                <a:latin typeface="+mj-ea"/>
                <a:ea typeface="+mj-ea"/>
                <a:sym typeface="Wingdings" panose="05000000000000000000" pitchFamily="2" charset="2"/>
              </a:rPr>
              <a:t>≤</a:t>
            </a:r>
            <a:r>
              <a:rPr lang="en-US" altLang="zh-CN" sz="2000" b="1" dirty="0">
                <a:latin typeface="+mj-ea"/>
                <a:ea typeface="+mj-ea"/>
                <a:sym typeface="Wingdings" panose="05000000000000000000" pitchFamily="2" charset="2"/>
              </a:rPr>
              <a:t>0.35</a:t>
            </a:r>
            <a:r>
              <a:rPr lang="zh-CN" altLang="en-US" sz="2000" dirty="0">
                <a:latin typeface="+mn-ea"/>
                <a:ea typeface="+mn-ea"/>
                <a:sym typeface="Wingdings" panose="05000000000000000000" pitchFamily="2" charset="2"/>
              </a:rPr>
              <a:t>；</a:t>
            </a:r>
            <a:r>
              <a:rPr lang="en-US" altLang="zh-CN" sz="2000" b="1" dirty="0">
                <a:latin typeface="+mj-ea"/>
                <a:ea typeface="+mj-ea"/>
                <a:sym typeface="Wingdings" panose="05000000000000000000" pitchFamily="2" charset="2"/>
              </a:rPr>
              <a:t>(2</a:t>
            </a:r>
            <a:r>
              <a:rPr lang="en-US" altLang="zh-CN" sz="2000" b="1" dirty="0" smtClean="0">
                <a:latin typeface="+mj-ea"/>
                <a:ea typeface="+mj-ea"/>
                <a:sym typeface="Wingdings" panose="05000000000000000000" pitchFamily="2" charset="2"/>
              </a:rPr>
              <a:t>) </a:t>
            </a:r>
            <a:r>
              <a:rPr lang="zh-CN" altLang="en-US" sz="2000" dirty="0" smtClean="0">
                <a:latin typeface="+mn-ea"/>
                <a:ea typeface="+mn-ea"/>
                <a:sym typeface="Wingdings" panose="05000000000000000000" pitchFamily="2" charset="2"/>
              </a:rPr>
              <a:t>系统</a:t>
            </a:r>
            <a:r>
              <a:rPr lang="zh-CN" altLang="en-US" sz="2000" dirty="0">
                <a:latin typeface="+mn-ea"/>
                <a:ea typeface="+mn-ea"/>
                <a:sym typeface="Wingdings" panose="05000000000000000000" pitchFamily="2" charset="2"/>
              </a:rPr>
              <a:t>的</a:t>
            </a:r>
            <a:r>
              <a:rPr lang="zh-CN" altLang="en-US" sz="2000" dirty="0" smtClean="0">
                <a:latin typeface="+mn-ea"/>
                <a:ea typeface="+mn-ea"/>
                <a:sym typeface="Wingdings" panose="05000000000000000000" pitchFamily="2" charset="2"/>
              </a:rPr>
              <a:t>阻尼比 </a:t>
            </a:r>
            <a:r>
              <a:rPr lang="el-GR" altLang="zh-CN" sz="2000" b="1" dirty="0" smtClean="0">
                <a:latin typeface="+mn-lt"/>
                <a:ea typeface="+mj-ea"/>
                <a:sym typeface="Wingdings" panose="05000000000000000000" pitchFamily="2" charset="2"/>
              </a:rPr>
              <a:t>ζ</a:t>
            </a:r>
            <a:r>
              <a:rPr lang="zh-CN" altLang="en-US" sz="2000" b="1" dirty="0">
                <a:latin typeface="+mj-ea"/>
                <a:ea typeface="+mj-ea"/>
                <a:sym typeface="Wingdings" panose="05000000000000000000" pitchFamily="2" charset="2"/>
              </a:rPr>
              <a:t>≤</a:t>
            </a:r>
            <a:r>
              <a:rPr lang="en-US" altLang="zh-CN" sz="2000" b="1" dirty="0">
                <a:latin typeface="+mj-ea"/>
                <a:ea typeface="+mj-ea"/>
                <a:sym typeface="Wingdings" panose="05000000000000000000" pitchFamily="2" charset="2"/>
              </a:rPr>
              <a:t>0.707</a:t>
            </a:r>
            <a:r>
              <a:rPr lang="zh-CN" altLang="en-US" sz="2000" dirty="0">
                <a:latin typeface="+mn-ea"/>
                <a:ea typeface="+mn-ea"/>
                <a:sym typeface="Wingdings" panose="05000000000000000000" pitchFamily="2" charset="2"/>
              </a:rPr>
              <a:t>；</a:t>
            </a:r>
            <a:r>
              <a:rPr lang="en-US" altLang="zh-CN" sz="2000" b="1" dirty="0">
                <a:latin typeface="+mj-ea"/>
                <a:ea typeface="+mj-ea"/>
                <a:sym typeface="Wingdings" panose="05000000000000000000" pitchFamily="2" charset="2"/>
              </a:rPr>
              <a:t>(3</a:t>
            </a:r>
            <a:r>
              <a:rPr lang="en-US" altLang="zh-CN" sz="2000" b="1" dirty="0" smtClean="0">
                <a:latin typeface="+mj-ea"/>
                <a:ea typeface="+mj-ea"/>
                <a:sym typeface="Wingdings" panose="05000000000000000000" pitchFamily="2" charset="2"/>
              </a:rPr>
              <a:t>) </a:t>
            </a:r>
            <a:r>
              <a:rPr lang="zh-CN" altLang="en-US" sz="2000" dirty="0" smtClean="0">
                <a:latin typeface="+mn-ea"/>
                <a:ea typeface="+mn-ea"/>
                <a:sym typeface="Wingdings" panose="05000000000000000000" pitchFamily="2" charset="2"/>
              </a:rPr>
              <a:t>系统</a:t>
            </a:r>
            <a:r>
              <a:rPr lang="zh-CN" altLang="en-US" sz="2000" dirty="0">
                <a:latin typeface="+mn-ea"/>
                <a:ea typeface="+mn-ea"/>
                <a:sym typeface="Wingdings" panose="05000000000000000000" pitchFamily="2" charset="2"/>
              </a:rPr>
              <a:t>的</a:t>
            </a:r>
            <a:r>
              <a:rPr lang="zh-CN" altLang="en-US" sz="2000" dirty="0" smtClean="0">
                <a:latin typeface="+mn-ea"/>
                <a:ea typeface="+mn-ea"/>
                <a:sym typeface="Wingdings" panose="05000000000000000000" pitchFamily="2" charset="2"/>
              </a:rPr>
              <a:t>调整时间 </a:t>
            </a:r>
            <a:r>
              <a:rPr lang="en-US" altLang="zh-CN" sz="2000" b="1" dirty="0" err="1" smtClean="0">
                <a:latin typeface="+mj-ea"/>
                <a:ea typeface="+mj-ea"/>
                <a:sym typeface="Wingdings" panose="05000000000000000000" pitchFamily="2" charset="2"/>
              </a:rPr>
              <a:t>t</a:t>
            </a:r>
            <a:r>
              <a:rPr lang="en-US" altLang="zh-CN" sz="2000" b="1" baseline="-25000" dirty="0" err="1" smtClean="0">
                <a:latin typeface="+mj-ea"/>
                <a:ea typeface="+mj-ea"/>
                <a:sym typeface="Wingdings" panose="05000000000000000000" pitchFamily="2" charset="2"/>
              </a:rPr>
              <a:t>s</a:t>
            </a:r>
            <a:r>
              <a:rPr lang="zh-CN" altLang="en-US" sz="2000" b="1" dirty="0">
                <a:latin typeface="+mj-ea"/>
                <a:ea typeface="+mj-ea"/>
                <a:sym typeface="Wingdings" panose="05000000000000000000" pitchFamily="2" charset="2"/>
              </a:rPr>
              <a:t>≤</a:t>
            </a:r>
            <a:r>
              <a:rPr lang="en-US" altLang="zh-CN" sz="2000" b="1" dirty="0" smtClean="0">
                <a:latin typeface="+mj-ea"/>
                <a:ea typeface="+mj-ea"/>
                <a:sym typeface="Wingdings" panose="05000000000000000000" pitchFamily="2" charset="2"/>
              </a:rPr>
              <a:t>3s </a:t>
            </a:r>
            <a:r>
              <a:rPr lang="zh-CN" altLang="en-US" sz="2000" dirty="0" smtClean="0">
                <a:latin typeface="+mn-ea"/>
                <a:ea typeface="+mn-ea"/>
                <a:sym typeface="Wingdings" panose="05000000000000000000" pitchFamily="2" charset="2"/>
              </a:rPr>
              <a:t>。</a:t>
            </a:r>
            <a:endParaRPr lang="zh-CN" altLang="en-US" sz="2000" dirty="0">
              <a:latin typeface="+mn-ea"/>
              <a:ea typeface="+mn-ea"/>
            </a:endParaRPr>
          </a:p>
        </p:txBody>
      </p:sp>
      <p:graphicFrame>
        <p:nvGraphicFramePr>
          <p:cNvPr id="4" name="Object 7"/>
          <p:cNvGraphicFramePr>
            <a:graphicFrameLocks noChangeAspect="1"/>
          </p:cNvGraphicFramePr>
          <p:nvPr>
            <p:extLst>
              <p:ext uri="{D42A27DB-BD31-4B8C-83A1-F6EECF244321}">
                <p14:modId xmlns:p14="http://schemas.microsoft.com/office/powerpoint/2010/main" val="99273280"/>
              </p:ext>
            </p:extLst>
          </p:nvPr>
        </p:nvGraphicFramePr>
        <p:xfrm>
          <a:off x="6408738" y="2285999"/>
          <a:ext cx="711200" cy="576263"/>
        </p:xfrm>
        <a:graphic>
          <a:graphicData uri="http://schemas.openxmlformats.org/presentationml/2006/ole">
            <mc:AlternateContent xmlns:mc="http://schemas.openxmlformats.org/markup-compatibility/2006">
              <mc:Choice xmlns:v="urn:schemas-microsoft-com:vml" Requires="v">
                <p:oleObj spid="_x0000_s48190" name="公式" r:id="rId3" imgW="533169" imgH="431613" progId="Equation.3">
                  <p:embed/>
                </p:oleObj>
              </mc:Choice>
              <mc:Fallback>
                <p:oleObj name="公式" r:id="rId3" imgW="533169" imgH="431613" progId="Equation.3">
                  <p:embed/>
                  <p:pic>
                    <p:nvPicPr>
                      <p:cNvPr id="47106"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8738" y="2285999"/>
                        <a:ext cx="711200" cy="576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Rectangle 8"/>
          <p:cNvSpPr>
            <a:spLocks noChangeArrowheads="1"/>
          </p:cNvSpPr>
          <p:nvPr/>
        </p:nvSpPr>
        <p:spPr bwMode="auto">
          <a:xfrm>
            <a:off x="6192838" y="2214562"/>
            <a:ext cx="1081087" cy="720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 name="Oval 9"/>
          <p:cNvSpPr>
            <a:spLocks noChangeArrowheads="1"/>
          </p:cNvSpPr>
          <p:nvPr/>
        </p:nvSpPr>
        <p:spPr bwMode="auto">
          <a:xfrm>
            <a:off x="5113338" y="2359024"/>
            <a:ext cx="360362" cy="360363"/>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Line 10"/>
          <p:cNvSpPr>
            <a:spLocks noChangeShapeType="1"/>
          </p:cNvSpPr>
          <p:nvPr/>
        </p:nvSpPr>
        <p:spPr bwMode="auto">
          <a:xfrm>
            <a:off x="5473700" y="2574924"/>
            <a:ext cx="71913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 name="Oval 11"/>
          <p:cNvSpPr>
            <a:spLocks noChangeArrowheads="1"/>
          </p:cNvSpPr>
          <p:nvPr/>
        </p:nvSpPr>
        <p:spPr bwMode="auto">
          <a:xfrm>
            <a:off x="4033838" y="2359024"/>
            <a:ext cx="360362" cy="360363"/>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 name="Line 12"/>
          <p:cNvSpPr>
            <a:spLocks noChangeShapeType="1"/>
          </p:cNvSpPr>
          <p:nvPr/>
        </p:nvSpPr>
        <p:spPr bwMode="auto">
          <a:xfrm>
            <a:off x="4394200" y="2574924"/>
            <a:ext cx="71913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 name="Line 13"/>
          <p:cNvSpPr>
            <a:spLocks noChangeShapeType="1"/>
          </p:cNvSpPr>
          <p:nvPr/>
        </p:nvSpPr>
        <p:spPr bwMode="auto">
          <a:xfrm>
            <a:off x="3313113" y="2574924"/>
            <a:ext cx="71913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 name="Line 14"/>
          <p:cNvSpPr>
            <a:spLocks noChangeShapeType="1"/>
          </p:cNvSpPr>
          <p:nvPr/>
        </p:nvSpPr>
        <p:spPr bwMode="auto">
          <a:xfrm>
            <a:off x="7273925" y="2574924"/>
            <a:ext cx="13684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 name="Rectangle 15"/>
          <p:cNvSpPr>
            <a:spLocks noChangeArrowheads="1"/>
          </p:cNvSpPr>
          <p:nvPr/>
        </p:nvSpPr>
        <p:spPr bwMode="auto">
          <a:xfrm>
            <a:off x="6408738" y="3151187"/>
            <a:ext cx="792162" cy="431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3" name="Object 16"/>
          <p:cNvGraphicFramePr>
            <a:graphicFrameLocks noChangeAspect="1"/>
          </p:cNvGraphicFramePr>
          <p:nvPr>
            <p:extLst>
              <p:ext uri="{D42A27DB-BD31-4B8C-83A1-F6EECF244321}">
                <p14:modId xmlns:p14="http://schemas.microsoft.com/office/powerpoint/2010/main" val="159225346"/>
              </p:ext>
            </p:extLst>
          </p:nvPr>
        </p:nvGraphicFramePr>
        <p:xfrm>
          <a:off x="6553200" y="3222624"/>
          <a:ext cx="388938" cy="287338"/>
        </p:xfrm>
        <a:graphic>
          <a:graphicData uri="http://schemas.openxmlformats.org/presentationml/2006/ole">
            <mc:AlternateContent xmlns:mc="http://schemas.openxmlformats.org/markup-compatibility/2006">
              <mc:Choice xmlns:v="urn:schemas-microsoft-com:vml" Requires="v">
                <p:oleObj spid="_x0000_s48191" name="公式" r:id="rId5" imgW="291847" imgH="215713" progId="Equation.3">
                  <p:embed/>
                </p:oleObj>
              </mc:Choice>
              <mc:Fallback>
                <p:oleObj name="公式" r:id="rId5" imgW="291847" imgH="215713" progId="Equation.3">
                  <p:embed/>
                  <p:pic>
                    <p:nvPicPr>
                      <p:cNvPr id="47107" name="Object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53200" y="3222624"/>
                        <a:ext cx="388938" cy="287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4" name="Line 17"/>
          <p:cNvSpPr>
            <a:spLocks noChangeShapeType="1"/>
          </p:cNvSpPr>
          <p:nvPr/>
        </p:nvSpPr>
        <p:spPr bwMode="auto">
          <a:xfrm>
            <a:off x="7921625" y="2574924"/>
            <a:ext cx="0" cy="1295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 name="Line 18"/>
          <p:cNvSpPr>
            <a:spLocks noChangeShapeType="1"/>
          </p:cNvSpPr>
          <p:nvPr/>
        </p:nvSpPr>
        <p:spPr bwMode="auto">
          <a:xfrm flipH="1">
            <a:off x="7200900" y="3367087"/>
            <a:ext cx="7207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 name="Line 19"/>
          <p:cNvSpPr>
            <a:spLocks noChangeShapeType="1"/>
          </p:cNvSpPr>
          <p:nvPr/>
        </p:nvSpPr>
        <p:spPr bwMode="auto">
          <a:xfrm flipH="1">
            <a:off x="5257800" y="3367087"/>
            <a:ext cx="11509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 name="Line 20"/>
          <p:cNvSpPr>
            <a:spLocks noChangeShapeType="1"/>
          </p:cNvSpPr>
          <p:nvPr/>
        </p:nvSpPr>
        <p:spPr bwMode="auto">
          <a:xfrm flipV="1">
            <a:off x="5257800" y="2719387"/>
            <a:ext cx="0" cy="6477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 name="Line 21"/>
          <p:cNvSpPr>
            <a:spLocks noChangeShapeType="1"/>
          </p:cNvSpPr>
          <p:nvPr/>
        </p:nvSpPr>
        <p:spPr bwMode="auto">
          <a:xfrm flipV="1">
            <a:off x="4176713" y="2717799"/>
            <a:ext cx="0" cy="11525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9" name="Line 22"/>
          <p:cNvSpPr>
            <a:spLocks noChangeShapeType="1"/>
          </p:cNvSpPr>
          <p:nvPr/>
        </p:nvSpPr>
        <p:spPr bwMode="auto">
          <a:xfrm>
            <a:off x="4176713" y="3870324"/>
            <a:ext cx="374491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 name="Text Box 23"/>
          <p:cNvSpPr txBox="1">
            <a:spLocks noChangeArrowheads="1"/>
          </p:cNvSpPr>
          <p:nvPr/>
        </p:nvSpPr>
        <p:spPr bwMode="auto">
          <a:xfrm>
            <a:off x="3313113" y="2212974"/>
            <a:ext cx="7191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u(s)</a:t>
            </a:r>
          </a:p>
        </p:txBody>
      </p:sp>
      <p:sp>
        <p:nvSpPr>
          <p:cNvPr id="21" name="Text Box 24"/>
          <p:cNvSpPr txBox="1">
            <a:spLocks noChangeArrowheads="1"/>
          </p:cNvSpPr>
          <p:nvPr/>
        </p:nvSpPr>
        <p:spPr bwMode="auto">
          <a:xfrm>
            <a:off x="7850188" y="2212974"/>
            <a:ext cx="7191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y(s)</a:t>
            </a:r>
          </a:p>
        </p:txBody>
      </p:sp>
      <p:sp>
        <p:nvSpPr>
          <p:cNvPr id="22" name="Text Box 25"/>
          <p:cNvSpPr txBox="1">
            <a:spLocks noChangeArrowheads="1"/>
          </p:cNvSpPr>
          <p:nvPr/>
        </p:nvSpPr>
        <p:spPr bwMode="auto">
          <a:xfrm>
            <a:off x="5257800" y="2717799"/>
            <a:ext cx="3603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a:t>
            </a:r>
          </a:p>
        </p:txBody>
      </p:sp>
      <p:sp>
        <p:nvSpPr>
          <p:cNvPr id="23" name="Text Box 26"/>
          <p:cNvSpPr txBox="1">
            <a:spLocks noChangeArrowheads="1"/>
          </p:cNvSpPr>
          <p:nvPr/>
        </p:nvSpPr>
        <p:spPr bwMode="auto">
          <a:xfrm>
            <a:off x="4176713" y="2717799"/>
            <a:ext cx="3603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a:t>
            </a:r>
          </a:p>
        </p:txBody>
      </p:sp>
      <p:sp>
        <p:nvSpPr>
          <p:cNvPr id="24" name="Text Box 27"/>
          <p:cNvSpPr txBox="1">
            <a:spLocks noChangeArrowheads="1"/>
          </p:cNvSpPr>
          <p:nvPr/>
        </p:nvSpPr>
        <p:spPr bwMode="auto">
          <a:xfrm>
            <a:off x="1352550" y="4327524"/>
            <a:ext cx="4392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解：（</a:t>
            </a:r>
            <a:r>
              <a:rPr lang="en-US" altLang="zh-CN" sz="2000" dirty="0">
                <a:latin typeface="+mn-ea"/>
                <a:ea typeface="+mn-ea"/>
              </a:rPr>
              <a:t>1</a:t>
            </a:r>
            <a:r>
              <a:rPr lang="zh-CN" altLang="en-US" sz="2000" dirty="0">
                <a:latin typeface="+mn-ea"/>
                <a:ea typeface="+mn-ea"/>
              </a:rPr>
              <a:t>）系统的开环传递函数为</a:t>
            </a:r>
          </a:p>
        </p:txBody>
      </p:sp>
      <p:graphicFrame>
        <p:nvGraphicFramePr>
          <p:cNvPr id="25" name="Object 28"/>
          <p:cNvGraphicFramePr>
            <a:graphicFrameLocks noChangeAspect="1"/>
          </p:cNvGraphicFramePr>
          <p:nvPr>
            <p:extLst>
              <p:ext uri="{D42A27DB-BD31-4B8C-83A1-F6EECF244321}">
                <p14:modId xmlns:p14="http://schemas.microsoft.com/office/powerpoint/2010/main" val="3224782144"/>
              </p:ext>
            </p:extLst>
          </p:nvPr>
        </p:nvGraphicFramePr>
        <p:xfrm>
          <a:off x="5326063" y="4040187"/>
          <a:ext cx="3457575" cy="992187"/>
        </p:xfrm>
        <a:graphic>
          <a:graphicData uri="http://schemas.openxmlformats.org/presentationml/2006/ole">
            <mc:AlternateContent xmlns:mc="http://schemas.openxmlformats.org/markup-compatibility/2006">
              <mc:Choice xmlns:v="urn:schemas-microsoft-com:vml" Requires="v">
                <p:oleObj spid="_x0000_s48192" name="公式" r:id="rId7" imgW="2921000" imgH="838200" progId="Equation.3">
                  <p:embed/>
                </p:oleObj>
              </mc:Choice>
              <mc:Fallback>
                <p:oleObj name="公式" r:id="rId7" imgW="2921000" imgH="838200" progId="Equation.3">
                  <p:embed/>
                  <p:pic>
                    <p:nvPicPr>
                      <p:cNvPr id="215068" name="Object 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26063" y="4040187"/>
                        <a:ext cx="3457575" cy="9921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6" name="Text Box 29"/>
          <p:cNvSpPr txBox="1">
            <a:spLocks noChangeArrowheads="1"/>
          </p:cNvSpPr>
          <p:nvPr/>
        </p:nvSpPr>
        <p:spPr bwMode="auto">
          <a:xfrm>
            <a:off x="2540000" y="5167310"/>
            <a:ext cx="59769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输入</a:t>
            </a:r>
            <a:r>
              <a:rPr lang="zh-CN" altLang="en-US" sz="2000" dirty="0" smtClean="0">
                <a:latin typeface="+mn-ea"/>
                <a:ea typeface="+mn-ea"/>
              </a:rPr>
              <a:t>为              </a:t>
            </a:r>
            <a:r>
              <a:rPr lang="zh-CN" altLang="en-US" sz="2000" dirty="0">
                <a:latin typeface="+mn-ea"/>
                <a:ea typeface="+mn-ea"/>
              </a:rPr>
              <a:t>时，相应的静态速度误差系数为</a:t>
            </a:r>
          </a:p>
        </p:txBody>
      </p:sp>
      <p:graphicFrame>
        <p:nvGraphicFramePr>
          <p:cNvPr id="27" name="Object 30"/>
          <p:cNvGraphicFramePr>
            <a:graphicFrameLocks noChangeAspect="1"/>
          </p:cNvGraphicFramePr>
          <p:nvPr>
            <p:extLst>
              <p:ext uri="{D42A27DB-BD31-4B8C-83A1-F6EECF244321}">
                <p14:modId xmlns:p14="http://schemas.microsoft.com/office/powerpoint/2010/main" val="554831494"/>
              </p:ext>
            </p:extLst>
          </p:nvPr>
        </p:nvGraphicFramePr>
        <p:xfrm>
          <a:off x="3476625" y="5091110"/>
          <a:ext cx="936625" cy="581025"/>
        </p:xfrm>
        <a:graphic>
          <a:graphicData uri="http://schemas.openxmlformats.org/presentationml/2006/ole">
            <mc:AlternateContent xmlns:mc="http://schemas.openxmlformats.org/markup-compatibility/2006">
              <mc:Choice xmlns:v="urn:schemas-microsoft-com:vml" Requires="v">
                <p:oleObj spid="_x0000_s48193" name="公式" r:id="rId9" imgW="634725" imgH="393529" progId="Equation.3">
                  <p:embed/>
                </p:oleObj>
              </mc:Choice>
              <mc:Fallback>
                <p:oleObj name="公式" r:id="rId9" imgW="634725" imgH="393529" progId="Equation.3">
                  <p:embed/>
                  <p:pic>
                    <p:nvPicPr>
                      <p:cNvPr id="215070" name="Object 3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76625" y="5091110"/>
                        <a:ext cx="936625" cy="581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31"/>
          <p:cNvGraphicFramePr>
            <a:graphicFrameLocks noChangeAspect="1"/>
          </p:cNvGraphicFramePr>
          <p:nvPr>
            <p:extLst>
              <p:ext uri="{D42A27DB-BD31-4B8C-83A1-F6EECF244321}">
                <p14:modId xmlns:p14="http://schemas.microsoft.com/office/powerpoint/2010/main" val="2745597442"/>
              </p:ext>
            </p:extLst>
          </p:nvPr>
        </p:nvGraphicFramePr>
        <p:xfrm>
          <a:off x="8224838" y="5133973"/>
          <a:ext cx="2809875" cy="588962"/>
        </p:xfrm>
        <a:graphic>
          <a:graphicData uri="http://schemas.openxmlformats.org/presentationml/2006/ole">
            <mc:AlternateContent xmlns:mc="http://schemas.openxmlformats.org/markup-compatibility/2006">
              <mc:Choice xmlns:v="urn:schemas-microsoft-com:vml" Requires="v">
                <p:oleObj spid="_x0000_s48194" name="公式" r:id="rId11" imgW="2120900" imgH="444500" progId="Equation.3">
                  <p:embed/>
                </p:oleObj>
              </mc:Choice>
              <mc:Fallback>
                <p:oleObj name="公式" r:id="rId11" imgW="2120900" imgH="444500" progId="Equation.3">
                  <p:embed/>
                  <p:pic>
                    <p:nvPicPr>
                      <p:cNvPr id="215071" name="Object 3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224838" y="5133973"/>
                        <a:ext cx="2809875" cy="588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Text Box 32"/>
          <p:cNvSpPr txBox="1">
            <a:spLocks noChangeArrowheads="1"/>
          </p:cNvSpPr>
          <p:nvPr/>
        </p:nvSpPr>
        <p:spPr bwMode="auto">
          <a:xfrm>
            <a:off x="2540793" y="5938836"/>
            <a:ext cx="10080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rPr>
              <a:t>则应有</a:t>
            </a:r>
          </a:p>
        </p:txBody>
      </p:sp>
      <p:graphicFrame>
        <p:nvGraphicFramePr>
          <p:cNvPr id="30" name="Object 33"/>
          <p:cNvGraphicFramePr>
            <a:graphicFrameLocks noChangeAspect="1"/>
          </p:cNvGraphicFramePr>
          <p:nvPr>
            <p:extLst>
              <p:ext uri="{D42A27DB-BD31-4B8C-83A1-F6EECF244321}">
                <p14:modId xmlns:p14="http://schemas.microsoft.com/office/powerpoint/2010/main" val="2428046326"/>
              </p:ext>
            </p:extLst>
          </p:nvPr>
        </p:nvGraphicFramePr>
        <p:xfrm>
          <a:off x="3672681" y="5881685"/>
          <a:ext cx="2278062" cy="574675"/>
        </p:xfrm>
        <a:graphic>
          <a:graphicData uri="http://schemas.openxmlformats.org/presentationml/2006/ole">
            <mc:AlternateContent xmlns:mc="http://schemas.openxmlformats.org/markup-compatibility/2006">
              <mc:Choice xmlns:v="urn:schemas-microsoft-com:vml" Requires="v">
                <p:oleObj spid="_x0000_s48195" name="公式" r:id="rId13" imgW="1764534" imgH="444307" progId="Equation.3">
                  <p:embed/>
                </p:oleObj>
              </mc:Choice>
              <mc:Fallback>
                <p:oleObj name="公式" r:id="rId13" imgW="1764534" imgH="444307" progId="Equation.3">
                  <p:embed/>
                  <p:pic>
                    <p:nvPicPr>
                      <p:cNvPr id="215073" name="Object 3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72681" y="5881685"/>
                        <a:ext cx="2278062" cy="574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194942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par>
                                <p:cTn id="8" presetID="3" presetClass="entr" presetSubtype="1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blinds(horizontal)">
                                      <p:cBhvr>
                                        <p:cTn id="10" dur="500"/>
                                        <p:tgtEl>
                                          <p:spTgt spid="2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linds(horizontal)">
                                      <p:cBhvr>
                                        <p:cTn id="13" dur="500"/>
                                        <p:tgtEl>
                                          <p:spTgt spid="26"/>
                                        </p:tgtEl>
                                      </p:cBhvr>
                                    </p:animEffect>
                                  </p:childTnLst>
                                </p:cTn>
                              </p:par>
                              <p:par>
                                <p:cTn id="14" presetID="3" presetClass="entr" presetSubtype="10"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blinds(horizontal)">
                                      <p:cBhvr>
                                        <p:cTn id="16" dur="500"/>
                                        <p:tgtEl>
                                          <p:spTgt spid="27"/>
                                        </p:tgtEl>
                                      </p:cBhvr>
                                    </p:animEffect>
                                  </p:childTnLst>
                                </p:cTn>
                              </p:par>
                              <p:par>
                                <p:cTn id="17" presetID="3" presetClass="entr" presetSubtype="1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blinds(horizontal)">
                                      <p:cBhvr>
                                        <p:cTn id="19" dur="500"/>
                                        <p:tgtEl>
                                          <p:spTgt spid="28"/>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blinds(horizontal)">
                                      <p:cBhvr>
                                        <p:cTn id="22" dur="500"/>
                                        <p:tgtEl>
                                          <p:spTgt spid="29"/>
                                        </p:tgtEl>
                                      </p:cBhvr>
                                    </p:animEffect>
                                  </p:childTnLst>
                                </p:cTn>
                              </p:par>
                              <p:par>
                                <p:cTn id="23" presetID="3" presetClass="entr" presetSubtype="10"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blinds(horizontal)">
                                      <p:cBhvr>
                                        <p:cTn id="2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5557838" y="2791620"/>
            <a:ext cx="1008062" cy="431800"/>
          </a:xfrm>
          <a:prstGeom prst="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4.4 </a:t>
            </a:r>
            <a:r>
              <a:rPr lang="zh-CN" altLang="en-US" dirty="0"/>
              <a:t>控制系统的根轨迹</a:t>
            </a:r>
            <a:r>
              <a:rPr lang="zh-CN" altLang="en-US" dirty="0" smtClean="0"/>
              <a:t>分析</a:t>
            </a:r>
            <a:endParaRPr lang="zh-CN" altLang="en-US" dirty="0"/>
          </a:p>
        </p:txBody>
      </p:sp>
      <p:sp>
        <p:nvSpPr>
          <p:cNvPr id="3" name="Text Box 6"/>
          <p:cNvSpPr txBox="1">
            <a:spLocks noChangeArrowheads="1"/>
          </p:cNvSpPr>
          <p:nvPr/>
        </p:nvSpPr>
        <p:spPr bwMode="auto">
          <a:xfrm>
            <a:off x="515938" y="1077119"/>
            <a:ext cx="53292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j-ea"/>
                <a:ea typeface="+mj-ea"/>
              </a:rPr>
              <a:t>（</a:t>
            </a:r>
            <a:r>
              <a:rPr lang="en-US" altLang="zh-CN" sz="2000" dirty="0">
                <a:latin typeface="+mj-ea"/>
                <a:ea typeface="+mj-ea"/>
              </a:rPr>
              <a:t>2</a:t>
            </a:r>
            <a:r>
              <a:rPr lang="zh-CN" altLang="en-US" sz="2000" dirty="0">
                <a:latin typeface="+mj-ea"/>
                <a:ea typeface="+mj-ea"/>
              </a:rPr>
              <a:t>）</a:t>
            </a:r>
            <a:r>
              <a:rPr lang="zh-CN" altLang="en-US" sz="2000" dirty="0">
                <a:latin typeface="+mn-ea"/>
                <a:ea typeface="+mn-ea"/>
              </a:rPr>
              <a:t>系统要求阻尼比</a:t>
            </a:r>
          </a:p>
        </p:txBody>
      </p:sp>
      <p:graphicFrame>
        <p:nvGraphicFramePr>
          <p:cNvPr id="4" name="Object 7"/>
          <p:cNvGraphicFramePr>
            <a:graphicFrameLocks noChangeAspect="1"/>
          </p:cNvGraphicFramePr>
          <p:nvPr>
            <p:extLst>
              <p:ext uri="{D42A27DB-BD31-4B8C-83A1-F6EECF244321}">
                <p14:modId xmlns:p14="http://schemas.microsoft.com/office/powerpoint/2010/main" val="3056204431"/>
              </p:ext>
            </p:extLst>
          </p:nvPr>
        </p:nvGraphicFramePr>
        <p:xfrm>
          <a:off x="2681288" y="1520825"/>
          <a:ext cx="2214562" cy="638175"/>
        </p:xfrm>
        <a:graphic>
          <a:graphicData uri="http://schemas.openxmlformats.org/presentationml/2006/ole">
            <mc:AlternateContent xmlns:mc="http://schemas.openxmlformats.org/markup-compatibility/2006">
              <mc:Choice xmlns:v="urn:schemas-microsoft-com:vml" Requires="v">
                <p:oleObj spid="_x0000_s49214" name="公式" r:id="rId3" imgW="1497950" imgH="431613" progId="Equations">
                  <p:embed/>
                </p:oleObj>
              </mc:Choice>
              <mc:Fallback>
                <p:oleObj name="公式" r:id="rId3" imgW="1497950" imgH="431613" progId="Equations">
                  <p:embed/>
                  <p:pic>
                    <p:nvPicPr>
                      <p:cNvPr id="4813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1288" y="1520825"/>
                        <a:ext cx="2214562" cy="638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Text Box 9"/>
          <p:cNvSpPr txBox="1">
            <a:spLocks noChangeArrowheads="1"/>
          </p:cNvSpPr>
          <p:nvPr/>
        </p:nvSpPr>
        <p:spPr bwMode="auto">
          <a:xfrm>
            <a:off x="1200149" y="2212579"/>
            <a:ext cx="23050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系统要求调整时间</a:t>
            </a:r>
          </a:p>
        </p:txBody>
      </p:sp>
      <p:graphicFrame>
        <p:nvGraphicFramePr>
          <p:cNvPr id="6" name="Object 10"/>
          <p:cNvGraphicFramePr>
            <a:graphicFrameLocks noChangeAspect="1"/>
          </p:cNvGraphicFramePr>
          <p:nvPr>
            <p:extLst>
              <p:ext uri="{D42A27DB-BD31-4B8C-83A1-F6EECF244321}">
                <p14:modId xmlns:p14="http://schemas.microsoft.com/office/powerpoint/2010/main" val="1240900939"/>
              </p:ext>
            </p:extLst>
          </p:nvPr>
        </p:nvGraphicFramePr>
        <p:xfrm>
          <a:off x="2173288" y="2691607"/>
          <a:ext cx="2722562" cy="638175"/>
        </p:xfrm>
        <a:graphic>
          <a:graphicData uri="http://schemas.openxmlformats.org/presentationml/2006/ole">
            <mc:AlternateContent xmlns:mc="http://schemas.openxmlformats.org/markup-compatibility/2006">
              <mc:Choice xmlns:v="urn:schemas-microsoft-com:vml" Requires="v">
                <p:oleObj spid="_x0000_s49215" name="公式" r:id="rId5" imgW="1841500" imgH="431800" progId="Equation.3">
                  <p:embed/>
                </p:oleObj>
              </mc:Choice>
              <mc:Fallback>
                <p:oleObj name="公式" r:id="rId5" imgW="1841500" imgH="431800" progId="Equation.3">
                  <p:embed/>
                  <p:pic>
                    <p:nvPicPr>
                      <p:cNvPr id="48131"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3288" y="2691607"/>
                        <a:ext cx="2722562" cy="638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Text Box 11"/>
          <p:cNvSpPr txBox="1">
            <a:spLocks noChangeArrowheads="1"/>
          </p:cNvSpPr>
          <p:nvPr/>
        </p:nvSpPr>
        <p:spPr bwMode="auto">
          <a:xfrm>
            <a:off x="1200149" y="3486150"/>
            <a:ext cx="49688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rPr>
              <a:t>所以，控制系统的根轨迹应处于阴影部分</a:t>
            </a:r>
          </a:p>
        </p:txBody>
      </p:sp>
      <p:sp>
        <p:nvSpPr>
          <p:cNvPr id="8" name="Line 12"/>
          <p:cNvSpPr>
            <a:spLocks noChangeShapeType="1"/>
          </p:cNvSpPr>
          <p:nvPr/>
        </p:nvSpPr>
        <p:spPr bwMode="auto">
          <a:xfrm>
            <a:off x="7213600" y="2907507"/>
            <a:ext cx="291623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 name="Line 13"/>
          <p:cNvSpPr>
            <a:spLocks noChangeShapeType="1"/>
          </p:cNvSpPr>
          <p:nvPr/>
        </p:nvSpPr>
        <p:spPr bwMode="auto">
          <a:xfrm flipV="1">
            <a:off x="9590088" y="1467645"/>
            <a:ext cx="0" cy="288131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 name="Line 14"/>
          <p:cNvSpPr>
            <a:spLocks noChangeShapeType="1"/>
          </p:cNvSpPr>
          <p:nvPr/>
        </p:nvSpPr>
        <p:spPr bwMode="auto">
          <a:xfrm>
            <a:off x="8940800" y="2836070"/>
            <a:ext cx="0" cy="714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Line 15"/>
          <p:cNvSpPr>
            <a:spLocks noChangeShapeType="1"/>
          </p:cNvSpPr>
          <p:nvPr/>
        </p:nvSpPr>
        <p:spPr bwMode="auto">
          <a:xfrm>
            <a:off x="8221663" y="2836070"/>
            <a:ext cx="0" cy="714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Text Box 16"/>
          <p:cNvSpPr txBox="1">
            <a:spLocks noChangeArrowheads="1"/>
          </p:cNvSpPr>
          <p:nvPr/>
        </p:nvSpPr>
        <p:spPr bwMode="auto">
          <a:xfrm>
            <a:off x="9590088" y="2907507"/>
            <a:ext cx="431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0</a:t>
            </a:r>
          </a:p>
        </p:txBody>
      </p:sp>
      <p:sp>
        <p:nvSpPr>
          <p:cNvPr id="13" name="Text Box 17"/>
          <p:cNvSpPr txBox="1">
            <a:spLocks noChangeArrowheads="1"/>
          </p:cNvSpPr>
          <p:nvPr/>
        </p:nvSpPr>
        <p:spPr bwMode="auto">
          <a:xfrm>
            <a:off x="8797925" y="2907507"/>
            <a:ext cx="431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-1</a:t>
            </a:r>
          </a:p>
        </p:txBody>
      </p:sp>
      <p:sp>
        <p:nvSpPr>
          <p:cNvPr id="14" name="Text Box 18"/>
          <p:cNvSpPr txBox="1">
            <a:spLocks noChangeArrowheads="1"/>
          </p:cNvSpPr>
          <p:nvPr/>
        </p:nvSpPr>
        <p:spPr bwMode="auto">
          <a:xfrm>
            <a:off x="8077200" y="2907507"/>
            <a:ext cx="431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-2</a:t>
            </a:r>
          </a:p>
        </p:txBody>
      </p:sp>
      <p:sp>
        <p:nvSpPr>
          <p:cNvPr id="15" name="Line 19"/>
          <p:cNvSpPr>
            <a:spLocks noChangeShapeType="1"/>
          </p:cNvSpPr>
          <p:nvPr/>
        </p:nvSpPr>
        <p:spPr bwMode="auto">
          <a:xfrm flipH="1" flipV="1">
            <a:off x="8221663" y="1828007"/>
            <a:ext cx="1368425" cy="1079500"/>
          </a:xfrm>
          <a:prstGeom prst="line">
            <a:avLst/>
          </a:prstGeom>
          <a:noFill/>
          <a:ln w="952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Line 20"/>
          <p:cNvSpPr>
            <a:spLocks noChangeShapeType="1"/>
          </p:cNvSpPr>
          <p:nvPr/>
        </p:nvSpPr>
        <p:spPr bwMode="auto">
          <a:xfrm flipH="1">
            <a:off x="8293100" y="2907507"/>
            <a:ext cx="1296988" cy="1152525"/>
          </a:xfrm>
          <a:prstGeom prst="line">
            <a:avLst/>
          </a:prstGeom>
          <a:noFill/>
          <a:ln w="952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 name="Line 21"/>
          <p:cNvSpPr>
            <a:spLocks noChangeShapeType="1"/>
          </p:cNvSpPr>
          <p:nvPr/>
        </p:nvSpPr>
        <p:spPr bwMode="auto">
          <a:xfrm>
            <a:off x="8724900" y="2259807"/>
            <a:ext cx="0" cy="1368425"/>
          </a:xfrm>
          <a:prstGeom prst="line">
            <a:avLst/>
          </a:prstGeom>
          <a:noFill/>
          <a:ln w="952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 name="Line 22"/>
          <p:cNvSpPr>
            <a:spLocks noChangeShapeType="1"/>
          </p:cNvSpPr>
          <p:nvPr/>
        </p:nvSpPr>
        <p:spPr bwMode="auto">
          <a:xfrm flipH="1">
            <a:off x="9158288" y="2620170"/>
            <a:ext cx="71437" cy="287337"/>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9" name="Line 23"/>
          <p:cNvSpPr>
            <a:spLocks noChangeShapeType="1"/>
          </p:cNvSpPr>
          <p:nvPr/>
        </p:nvSpPr>
        <p:spPr bwMode="auto">
          <a:xfrm flipH="1">
            <a:off x="8148638" y="1899445"/>
            <a:ext cx="215900" cy="1444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 name="Line 24"/>
          <p:cNvSpPr>
            <a:spLocks noChangeShapeType="1"/>
          </p:cNvSpPr>
          <p:nvPr/>
        </p:nvSpPr>
        <p:spPr bwMode="auto">
          <a:xfrm flipH="1">
            <a:off x="8221663" y="1972470"/>
            <a:ext cx="215900" cy="1444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 name="Line 25"/>
          <p:cNvSpPr>
            <a:spLocks noChangeShapeType="1"/>
          </p:cNvSpPr>
          <p:nvPr/>
        </p:nvSpPr>
        <p:spPr bwMode="auto">
          <a:xfrm flipH="1">
            <a:off x="8293100" y="2043907"/>
            <a:ext cx="215900"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 name="Line 30"/>
          <p:cNvSpPr>
            <a:spLocks noChangeShapeType="1"/>
          </p:cNvSpPr>
          <p:nvPr/>
        </p:nvSpPr>
        <p:spPr bwMode="auto">
          <a:xfrm flipH="1">
            <a:off x="8364538" y="2115345"/>
            <a:ext cx="215900" cy="1444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 name="Line 31"/>
          <p:cNvSpPr>
            <a:spLocks noChangeShapeType="1"/>
          </p:cNvSpPr>
          <p:nvPr/>
        </p:nvSpPr>
        <p:spPr bwMode="auto">
          <a:xfrm flipH="1">
            <a:off x="8437563" y="2188370"/>
            <a:ext cx="215900" cy="1444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 name="Line 32"/>
          <p:cNvSpPr>
            <a:spLocks noChangeShapeType="1"/>
          </p:cNvSpPr>
          <p:nvPr/>
        </p:nvSpPr>
        <p:spPr bwMode="auto">
          <a:xfrm flipH="1">
            <a:off x="8509000" y="2259807"/>
            <a:ext cx="215900"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 name="Line 33"/>
          <p:cNvSpPr>
            <a:spLocks noChangeShapeType="1"/>
          </p:cNvSpPr>
          <p:nvPr/>
        </p:nvSpPr>
        <p:spPr bwMode="auto">
          <a:xfrm flipH="1">
            <a:off x="8509000" y="2404270"/>
            <a:ext cx="215900" cy="1444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Line 34"/>
          <p:cNvSpPr>
            <a:spLocks noChangeShapeType="1"/>
          </p:cNvSpPr>
          <p:nvPr/>
        </p:nvSpPr>
        <p:spPr bwMode="auto">
          <a:xfrm flipH="1">
            <a:off x="8509000" y="2548732"/>
            <a:ext cx="215900"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 name="Line 35"/>
          <p:cNvSpPr>
            <a:spLocks noChangeShapeType="1"/>
          </p:cNvSpPr>
          <p:nvPr/>
        </p:nvSpPr>
        <p:spPr bwMode="auto">
          <a:xfrm flipH="1">
            <a:off x="8509000" y="2691607"/>
            <a:ext cx="215900"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Line 36"/>
          <p:cNvSpPr>
            <a:spLocks noChangeShapeType="1"/>
          </p:cNvSpPr>
          <p:nvPr/>
        </p:nvSpPr>
        <p:spPr bwMode="auto">
          <a:xfrm flipH="1">
            <a:off x="8509000" y="2836070"/>
            <a:ext cx="215900" cy="1444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 name="Line 37"/>
          <p:cNvSpPr>
            <a:spLocks noChangeShapeType="1"/>
          </p:cNvSpPr>
          <p:nvPr/>
        </p:nvSpPr>
        <p:spPr bwMode="auto">
          <a:xfrm flipH="1">
            <a:off x="8509000" y="2980532"/>
            <a:ext cx="215900"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 name="Line 38"/>
          <p:cNvSpPr>
            <a:spLocks noChangeShapeType="1"/>
          </p:cNvSpPr>
          <p:nvPr/>
        </p:nvSpPr>
        <p:spPr bwMode="auto">
          <a:xfrm flipH="1">
            <a:off x="8509000" y="3124995"/>
            <a:ext cx="215900" cy="1444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 name="Line 39"/>
          <p:cNvSpPr>
            <a:spLocks noChangeShapeType="1"/>
          </p:cNvSpPr>
          <p:nvPr/>
        </p:nvSpPr>
        <p:spPr bwMode="auto">
          <a:xfrm flipH="1">
            <a:off x="8509000" y="3267870"/>
            <a:ext cx="215900" cy="1444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 name="Line 40"/>
          <p:cNvSpPr>
            <a:spLocks noChangeShapeType="1"/>
          </p:cNvSpPr>
          <p:nvPr/>
        </p:nvSpPr>
        <p:spPr bwMode="auto">
          <a:xfrm flipH="1">
            <a:off x="8509000" y="3412332"/>
            <a:ext cx="215900" cy="144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 name="Line 41"/>
          <p:cNvSpPr>
            <a:spLocks noChangeShapeType="1"/>
          </p:cNvSpPr>
          <p:nvPr/>
        </p:nvSpPr>
        <p:spPr bwMode="auto">
          <a:xfrm flipH="1">
            <a:off x="8509000" y="3556795"/>
            <a:ext cx="215900" cy="1444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 name="Line 42"/>
          <p:cNvSpPr>
            <a:spLocks noChangeShapeType="1"/>
          </p:cNvSpPr>
          <p:nvPr/>
        </p:nvSpPr>
        <p:spPr bwMode="auto">
          <a:xfrm flipH="1">
            <a:off x="8366125" y="3772695"/>
            <a:ext cx="215900" cy="14446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35" name="Object 43"/>
          <p:cNvGraphicFramePr>
            <a:graphicFrameLocks noChangeAspect="1"/>
          </p:cNvGraphicFramePr>
          <p:nvPr>
            <p:extLst>
              <p:ext uri="{D42A27DB-BD31-4B8C-83A1-F6EECF244321}">
                <p14:modId xmlns:p14="http://schemas.microsoft.com/office/powerpoint/2010/main" val="3354462682"/>
              </p:ext>
            </p:extLst>
          </p:nvPr>
        </p:nvGraphicFramePr>
        <p:xfrm>
          <a:off x="9229725" y="2116932"/>
          <a:ext cx="195263" cy="465138"/>
        </p:xfrm>
        <a:graphic>
          <a:graphicData uri="http://schemas.openxmlformats.org/presentationml/2006/ole">
            <mc:AlternateContent xmlns:mc="http://schemas.openxmlformats.org/markup-compatibility/2006">
              <mc:Choice xmlns:v="urn:schemas-microsoft-com:vml" Requires="v">
                <p:oleObj spid="_x0000_s49216" name="公式" r:id="rId7" imgW="164957" imgH="393359" progId="Equation.3">
                  <p:embed/>
                </p:oleObj>
              </mc:Choice>
              <mc:Fallback>
                <p:oleObj name="公式" r:id="rId7" imgW="164957" imgH="393359" progId="Equation.3">
                  <p:embed/>
                  <p:pic>
                    <p:nvPicPr>
                      <p:cNvPr id="233515" name="Object 4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229725" y="2116932"/>
                        <a:ext cx="195263" cy="465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Text Box 44"/>
          <p:cNvSpPr txBox="1">
            <a:spLocks noChangeArrowheads="1"/>
          </p:cNvSpPr>
          <p:nvPr/>
        </p:nvSpPr>
        <p:spPr bwMode="auto">
          <a:xfrm>
            <a:off x="1168399" y="4062414"/>
            <a:ext cx="53292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闭环系统的特征方程为</a:t>
            </a:r>
          </a:p>
        </p:txBody>
      </p:sp>
      <p:graphicFrame>
        <p:nvGraphicFramePr>
          <p:cNvPr id="37" name="Object 48"/>
          <p:cNvGraphicFramePr>
            <a:graphicFrameLocks noChangeAspect="1"/>
          </p:cNvGraphicFramePr>
          <p:nvPr>
            <p:extLst>
              <p:ext uri="{D42A27DB-BD31-4B8C-83A1-F6EECF244321}">
                <p14:modId xmlns:p14="http://schemas.microsoft.com/office/powerpoint/2010/main" val="1003786640"/>
              </p:ext>
            </p:extLst>
          </p:nvPr>
        </p:nvGraphicFramePr>
        <p:xfrm>
          <a:off x="2892426" y="4410871"/>
          <a:ext cx="5761037" cy="644525"/>
        </p:xfrm>
        <a:graphic>
          <a:graphicData uri="http://schemas.openxmlformats.org/presentationml/2006/ole">
            <mc:AlternateContent xmlns:mc="http://schemas.openxmlformats.org/markup-compatibility/2006">
              <mc:Choice xmlns:v="urn:schemas-microsoft-com:vml" Requires="v">
                <p:oleObj spid="_x0000_s49217" name="公式" r:id="rId9" imgW="3632200" imgH="406400" progId="Equation.3">
                  <p:embed/>
                </p:oleObj>
              </mc:Choice>
              <mc:Fallback>
                <p:oleObj name="公式" r:id="rId9" imgW="3632200" imgH="406400" progId="Equation.3">
                  <p:embed/>
                  <p:pic>
                    <p:nvPicPr>
                      <p:cNvPr id="233520" name="Object 4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92426" y="4410871"/>
                        <a:ext cx="5761037" cy="644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 name="Text Box 49"/>
          <p:cNvSpPr txBox="1">
            <a:spLocks noChangeArrowheads="1"/>
          </p:cNvSpPr>
          <p:nvPr/>
        </p:nvSpPr>
        <p:spPr bwMode="auto">
          <a:xfrm>
            <a:off x="1200149" y="5323682"/>
            <a:ext cx="77771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这是多参数根轨迹的绘制问题。首先令</a:t>
            </a:r>
            <a:r>
              <a:rPr lang="en-US" altLang="zh-CN" sz="2000" dirty="0">
                <a:latin typeface="+mn-ea"/>
                <a:ea typeface="+mn-ea"/>
              </a:rPr>
              <a:t>a=0</a:t>
            </a:r>
            <a:r>
              <a:rPr lang="zh-CN" altLang="en-US" sz="2000" dirty="0">
                <a:latin typeface="+mn-ea"/>
                <a:ea typeface="+mn-ea"/>
              </a:rPr>
              <a:t>，得系统特征方程为</a:t>
            </a:r>
          </a:p>
        </p:txBody>
      </p:sp>
      <p:graphicFrame>
        <p:nvGraphicFramePr>
          <p:cNvPr id="39" name="Object 50"/>
          <p:cNvGraphicFramePr>
            <a:graphicFrameLocks noChangeAspect="1"/>
          </p:cNvGraphicFramePr>
          <p:nvPr>
            <p:extLst>
              <p:ext uri="{D42A27DB-BD31-4B8C-83A1-F6EECF244321}">
                <p14:modId xmlns:p14="http://schemas.microsoft.com/office/powerpoint/2010/main" val="3581243612"/>
              </p:ext>
            </p:extLst>
          </p:nvPr>
        </p:nvGraphicFramePr>
        <p:xfrm>
          <a:off x="4108450" y="5797949"/>
          <a:ext cx="3906837" cy="665163"/>
        </p:xfrm>
        <a:graphic>
          <a:graphicData uri="http://schemas.openxmlformats.org/presentationml/2006/ole">
            <mc:AlternateContent xmlns:mc="http://schemas.openxmlformats.org/markup-compatibility/2006">
              <mc:Choice xmlns:v="urn:schemas-microsoft-com:vml" Requires="v">
                <p:oleObj spid="_x0000_s49218" name="公式" r:id="rId11" imgW="2463800" imgH="419100" progId="Equation.3">
                  <p:embed/>
                </p:oleObj>
              </mc:Choice>
              <mc:Fallback>
                <p:oleObj name="公式" r:id="rId11" imgW="2463800" imgH="419100" progId="Equation.3">
                  <p:embed/>
                  <p:pic>
                    <p:nvPicPr>
                      <p:cNvPr id="233522" name="Object 5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108450" y="5797949"/>
                        <a:ext cx="3906837" cy="665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0" name="右箭头 39"/>
          <p:cNvSpPr/>
          <p:nvPr/>
        </p:nvSpPr>
        <p:spPr>
          <a:xfrm>
            <a:off x="5124450" y="2907507"/>
            <a:ext cx="288925" cy="144463"/>
          </a:xfrm>
          <a:prstGeom prst="right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eaLnBrk="1" hangingPunct="1">
              <a:defRPr/>
            </a:pPr>
            <a:endParaRPr lang="zh-CN" altLang="en-US"/>
          </a:p>
        </p:txBody>
      </p:sp>
      <p:graphicFrame>
        <p:nvGraphicFramePr>
          <p:cNvPr id="41" name="Object 41"/>
          <p:cNvGraphicFramePr>
            <a:graphicFrameLocks noChangeAspect="1"/>
          </p:cNvGraphicFramePr>
          <p:nvPr>
            <p:extLst>
              <p:ext uri="{D42A27DB-BD31-4B8C-83A1-F6EECF244321}">
                <p14:modId xmlns:p14="http://schemas.microsoft.com/office/powerpoint/2010/main" val="452106337"/>
              </p:ext>
            </p:extLst>
          </p:nvPr>
        </p:nvGraphicFramePr>
        <p:xfrm>
          <a:off x="5557838" y="2836070"/>
          <a:ext cx="995362" cy="338137"/>
        </p:xfrm>
        <a:graphic>
          <a:graphicData uri="http://schemas.openxmlformats.org/presentationml/2006/ole">
            <mc:AlternateContent xmlns:mc="http://schemas.openxmlformats.org/markup-compatibility/2006">
              <mc:Choice xmlns:v="urn:schemas-microsoft-com:vml" Requires="v">
                <p:oleObj spid="_x0000_s49219" name="公式" r:id="rId13" imgW="672808" imgH="228501" progId="Equations">
                  <p:embed/>
                </p:oleObj>
              </mc:Choice>
              <mc:Fallback>
                <p:oleObj name="公式" r:id="rId13" imgW="672808" imgH="228501" progId="Equations">
                  <p:embed/>
                  <p:pic>
                    <p:nvPicPr>
                      <p:cNvPr id="48135" name="Object 4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557838" y="2836070"/>
                        <a:ext cx="995362" cy="338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3" name="任意多边形 42"/>
          <p:cNvSpPr/>
          <p:nvPr/>
        </p:nvSpPr>
        <p:spPr>
          <a:xfrm>
            <a:off x="6637338" y="3001170"/>
            <a:ext cx="2065337" cy="482600"/>
          </a:xfrm>
          <a:custGeom>
            <a:avLst/>
            <a:gdLst>
              <a:gd name="connsiteX0" fmla="*/ 0 w 2091690"/>
              <a:gd name="connsiteY0" fmla="*/ 228600 h 483870"/>
              <a:gd name="connsiteX1" fmla="*/ 1143000 w 2091690"/>
              <a:gd name="connsiteY1" fmla="*/ 445770 h 483870"/>
              <a:gd name="connsiteX2" fmla="*/ 2091690 w 2091690"/>
              <a:gd name="connsiteY2" fmla="*/ 0 h 483870"/>
            </a:gdLst>
            <a:ahLst/>
            <a:cxnLst>
              <a:cxn ang="0">
                <a:pos x="connsiteX0" y="connsiteY0"/>
              </a:cxn>
              <a:cxn ang="0">
                <a:pos x="connsiteX1" y="connsiteY1"/>
              </a:cxn>
              <a:cxn ang="0">
                <a:pos x="connsiteX2" y="connsiteY2"/>
              </a:cxn>
            </a:cxnLst>
            <a:rect l="l" t="t" r="r" b="b"/>
            <a:pathLst>
              <a:path w="2091690" h="483870">
                <a:moveTo>
                  <a:pt x="0" y="228600"/>
                </a:moveTo>
                <a:cubicBezTo>
                  <a:pt x="397192" y="356235"/>
                  <a:pt x="794385" y="483870"/>
                  <a:pt x="1143000" y="445770"/>
                </a:cubicBezTo>
                <a:cubicBezTo>
                  <a:pt x="1491615" y="407670"/>
                  <a:pt x="2091690" y="0"/>
                  <a:pt x="2091690" y="0"/>
                </a:cubicBezTo>
              </a:path>
            </a:pathLst>
          </a:custGeom>
          <a:ln w="12700">
            <a:solidFill>
              <a:srgbClr val="0070C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zh-CN" altLang="en-US"/>
          </a:p>
        </p:txBody>
      </p:sp>
    </p:spTree>
    <p:extLst>
      <p:ext uri="{BB962C8B-B14F-4D97-AF65-F5344CB8AC3E}">
        <p14:creationId xmlns:p14="http://schemas.microsoft.com/office/powerpoint/2010/main" val="1279132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blinds(horizontal)">
                                      <p:cBhvr>
                                        <p:cTn id="12" dur="500"/>
                                        <p:tgtEl>
                                          <p:spTgt spid="42"/>
                                        </p:tgtEl>
                                      </p:cBhvr>
                                    </p:animEffect>
                                  </p:childTnLst>
                                </p:cTn>
                              </p:par>
                              <p:par>
                                <p:cTn id="13" presetID="3" presetClass="entr" presetSubtype="10" fill="hold" nodeType="with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blinds(horizontal)">
                                      <p:cBhvr>
                                        <p:cTn id="15" dur="500"/>
                                        <p:tgtEl>
                                          <p:spTgt spid="43"/>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blinds(horizontal)">
                                      <p:cBhvr>
                                        <p:cTn id="20" dur="500"/>
                                        <p:tgtEl>
                                          <p:spTgt spid="36"/>
                                        </p:tgtEl>
                                      </p:cBhvr>
                                    </p:animEffect>
                                  </p:childTnLst>
                                </p:cTn>
                              </p:par>
                              <p:par>
                                <p:cTn id="21" presetID="3" presetClass="entr" presetSubtype="10" fill="hold" nodeType="with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blinds(horizontal)">
                                      <p:cBhvr>
                                        <p:cTn id="23" dur="500"/>
                                        <p:tgtEl>
                                          <p:spTgt spid="37"/>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blinds(horizontal)">
                                      <p:cBhvr>
                                        <p:cTn id="28" dur="500"/>
                                        <p:tgtEl>
                                          <p:spTgt spid="38"/>
                                        </p:tgtEl>
                                      </p:cBhvr>
                                    </p:animEffect>
                                  </p:childTnLst>
                                </p:cTn>
                              </p:par>
                              <p:par>
                                <p:cTn id="29" presetID="3" presetClass="entr" presetSubtype="10"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blinds(horizontal)">
                                      <p:cBhvr>
                                        <p:cTn id="3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36" grpId="0"/>
      <p:bldP spid="3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4.4 </a:t>
            </a:r>
            <a:r>
              <a:rPr lang="zh-CN" altLang="en-US" dirty="0"/>
              <a:t>控制系统的根轨迹</a:t>
            </a:r>
            <a:r>
              <a:rPr lang="zh-CN" altLang="en-US" dirty="0" smtClean="0"/>
              <a:t>分析</a:t>
            </a:r>
            <a:endParaRPr lang="zh-CN" altLang="en-US" dirty="0"/>
          </a:p>
        </p:txBody>
      </p:sp>
      <p:sp>
        <p:nvSpPr>
          <p:cNvPr id="3" name="Text Box 6"/>
          <p:cNvSpPr txBox="1">
            <a:spLocks noChangeArrowheads="1"/>
          </p:cNvSpPr>
          <p:nvPr/>
        </p:nvSpPr>
        <p:spPr bwMode="auto">
          <a:xfrm>
            <a:off x="515938" y="1111262"/>
            <a:ext cx="40322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相应的开环传递函数和根轨迹是</a:t>
            </a:r>
          </a:p>
        </p:txBody>
      </p:sp>
      <p:graphicFrame>
        <p:nvGraphicFramePr>
          <p:cNvPr id="4" name="Object 7"/>
          <p:cNvGraphicFramePr>
            <a:graphicFrameLocks noChangeAspect="1"/>
          </p:cNvGraphicFramePr>
          <p:nvPr>
            <p:extLst>
              <p:ext uri="{D42A27DB-BD31-4B8C-83A1-F6EECF244321}">
                <p14:modId xmlns:p14="http://schemas.microsoft.com/office/powerpoint/2010/main" val="1515533183"/>
              </p:ext>
            </p:extLst>
          </p:nvPr>
        </p:nvGraphicFramePr>
        <p:xfrm>
          <a:off x="3490466" y="1612900"/>
          <a:ext cx="1584325" cy="574675"/>
        </p:xfrm>
        <a:graphic>
          <a:graphicData uri="http://schemas.openxmlformats.org/presentationml/2006/ole">
            <mc:AlternateContent xmlns:mc="http://schemas.openxmlformats.org/markup-compatibility/2006">
              <mc:Choice xmlns:v="urn:schemas-microsoft-com:vml" Requires="v">
                <p:oleObj spid="_x0000_s50250" name="公式" r:id="rId3" imgW="1155700" imgH="419100" progId="Equation.3">
                  <p:embed/>
                </p:oleObj>
              </mc:Choice>
              <mc:Fallback>
                <p:oleObj name="公式" r:id="rId3" imgW="1155700" imgH="419100" progId="Equation.3">
                  <p:embed/>
                  <p:pic>
                    <p:nvPicPr>
                      <p:cNvPr id="49154"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0466" y="1612900"/>
                        <a:ext cx="1584325" cy="574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Line 8"/>
          <p:cNvSpPr>
            <a:spLocks noChangeShapeType="1"/>
          </p:cNvSpPr>
          <p:nvPr/>
        </p:nvSpPr>
        <p:spPr bwMode="auto">
          <a:xfrm flipV="1">
            <a:off x="7429499" y="3790950"/>
            <a:ext cx="3282950" cy="127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 name="Line 9"/>
          <p:cNvSpPr>
            <a:spLocks noChangeShapeType="1"/>
          </p:cNvSpPr>
          <p:nvPr/>
        </p:nvSpPr>
        <p:spPr bwMode="auto">
          <a:xfrm flipH="1" flipV="1">
            <a:off x="10166349" y="1427163"/>
            <a:ext cx="0" cy="47529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 name="Line 10"/>
          <p:cNvSpPr>
            <a:spLocks noChangeShapeType="1"/>
          </p:cNvSpPr>
          <p:nvPr/>
        </p:nvSpPr>
        <p:spPr bwMode="auto">
          <a:xfrm>
            <a:off x="9523411" y="3719513"/>
            <a:ext cx="0" cy="714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 name="Line 11"/>
          <p:cNvSpPr>
            <a:spLocks noChangeShapeType="1"/>
          </p:cNvSpPr>
          <p:nvPr/>
        </p:nvSpPr>
        <p:spPr bwMode="auto">
          <a:xfrm>
            <a:off x="8804274" y="3719513"/>
            <a:ext cx="0" cy="714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Text Box 12"/>
          <p:cNvSpPr txBox="1">
            <a:spLocks noChangeArrowheads="1"/>
          </p:cNvSpPr>
          <p:nvPr/>
        </p:nvSpPr>
        <p:spPr bwMode="auto">
          <a:xfrm>
            <a:off x="10172699" y="3790950"/>
            <a:ext cx="431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0</a:t>
            </a:r>
          </a:p>
        </p:txBody>
      </p:sp>
      <p:sp>
        <p:nvSpPr>
          <p:cNvPr id="10" name="Text Box 13"/>
          <p:cNvSpPr txBox="1">
            <a:spLocks noChangeArrowheads="1"/>
          </p:cNvSpPr>
          <p:nvPr/>
        </p:nvSpPr>
        <p:spPr bwMode="auto">
          <a:xfrm>
            <a:off x="9380536" y="3790950"/>
            <a:ext cx="431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-1</a:t>
            </a:r>
          </a:p>
        </p:txBody>
      </p:sp>
      <p:sp>
        <p:nvSpPr>
          <p:cNvPr id="11" name="Text Box 14"/>
          <p:cNvSpPr txBox="1">
            <a:spLocks noChangeArrowheads="1"/>
          </p:cNvSpPr>
          <p:nvPr/>
        </p:nvSpPr>
        <p:spPr bwMode="auto">
          <a:xfrm>
            <a:off x="8659811" y="3790950"/>
            <a:ext cx="431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-2</a:t>
            </a:r>
          </a:p>
        </p:txBody>
      </p:sp>
      <p:sp>
        <p:nvSpPr>
          <p:cNvPr id="12" name="Line 15"/>
          <p:cNvSpPr>
            <a:spLocks noChangeShapeType="1"/>
          </p:cNvSpPr>
          <p:nvPr/>
        </p:nvSpPr>
        <p:spPr bwMode="auto">
          <a:xfrm flipH="1" flipV="1">
            <a:off x="8221661" y="2219325"/>
            <a:ext cx="1951038" cy="1571625"/>
          </a:xfrm>
          <a:prstGeom prst="line">
            <a:avLst/>
          </a:prstGeom>
          <a:noFill/>
          <a:ln w="952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Line 16"/>
          <p:cNvSpPr>
            <a:spLocks noChangeShapeType="1"/>
          </p:cNvSpPr>
          <p:nvPr/>
        </p:nvSpPr>
        <p:spPr bwMode="auto">
          <a:xfrm flipH="1">
            <a:off x="8437561" y="3790950"/>
            <a:ext cx="1735138" cy="1525588"/>
          </a:xfrm>
          <a:prstGeom prst="line">
            <a:avLst/>
          </a:prstGeom>
          <a:noFill/>
          <a:ln w="952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Line 17"/>
          <p:cNvSpPr>
            <a:spLocks noChangeShapeType="1"/>
          </p:cNvSpPr>
          <p:nvPr/>
        </p:nvSpPr>
        <p:spPr bwMode="auto">
          <a:xfrm>
            <a:off x="9307511" y="3143250"/>
            <a:ext cx="0" cy="1368425"/>
          </a:xfrm>
          <a:prstGeom prst="line">
            <a:avLst/>
          </a:prstGeom>
          <a:noFill/>
          <a:ln w="952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 name="Line 18"/>
          <p:cNvSpPr>
            <a:spLocks noChangeShapeType="1"/>
          </p:cNvSpPr>
          <p:nvPr/>
        </p:nvSpPr>
        <p:spPr bwMode="auto">
          <a:xfrm flipH="1">
            <a:off x="9740899" y="3503613"/>
            <a:ext cx="71437" cy="287337"/>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6" name="Object 35"/>
          <p:cNvGraphicFramePr>
            <a:graphicFrameLocks noChangeAspect="1"/>
          </p:cNvGraphicFramePr>
          <p:nvPr>
            <p:extLst>
              <p:ext uri="{D42A27DB-BD31-4B8C-83A1-F6EECF244321}">
                <p14:modId xmlns:p14="http://schemas.microsoft.com/office/powerpoint/2010/main" val="1917003020"/>
              </p:ext>
            </p:extLst>
          </p:nvPr>
        </p:nvGraphicFramePr>
        <p:xfrm>
          <a:off x="9812336" y="3000375"/>
          <a:ext cx="195263" cy="465138"/>
        </p:xfrm>
        <a:graphic>
          <a:graphicData uri="http://schemas.openxmlformats.org/presentationml/2006/ole">
            <mc:AlternateContent xmlns:mc="http://schemas.openxmlformats.org/markup-compatibility/2006">
              <mc:Choice xmlns:v="urn:schemas-microsoft-com:vml" Requires="v">
                <p:oleObj spid="_x0000_s50251" name="公式" r:id="rId5" imgW="164957" imgH="393359" progId="Equation.3">
                  <p:embed/>
                </p:oleObj>
              </mc:Choice>
              <mc:Fallback>
                <p:oleObj name="公式" r:id="rId5" imgW="164957" imgH="393359" progId="Equation.3">
                  <p:embed/>
                  <p:pic>
                    <p:nvPicPr>
                      <p:cNvPr id="49155" name="Object 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12336" y="3000375"/>
                        <a:ext cx="195263" cy="465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7" name="Line 38"/>
          <p:cNvSpPr>
            <a:spLocks noChangeShapeType="1"/>
          </p:cNvSpPr>
          <p:nvPr/>
        </p:nvSpPr>
        <p:spPr bwMode="auto">
          <a:xfrm>
            <a:off x="10099674" y="3719513"/>
            <a:ext cx="144462" cy="144462"/>
          </a:xfrm>
          <a:prstGeom prst="line">
            <a:avLst/>
          </a:prstGeom>
          <a:noFill/>
          <a:ln w="28575">
            <a:solidFill>
              <a:srgbClr val="2E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 name="Line 39"/>
          <p:cNvSpPr>
            <a:spLocks noChangeShapeType="1"/>
          </p:cNvSpPr>
          <p:nvPr/>
        </p:nvSpPr>
        <p:spPr bwMode="auto">
          <a:xfrm flipH="1">
            <a:off x="10099674" y="3719513"/>
            <a:ext cx="144462" cy="144462"/>
          </a:xfrm>
          <a:prstGeom prst="line">
            <a:avLst/>
          </a:prstGeom>
          <a:noFill/>
          <a:ln w="28575">
            <a:solidFill>
              <a:srgbClr val="2E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 name="Line 40"/>
          <p:cNvSpPr>
            <a:spLocks noChangeShapeType="1"/>
          </p:cNvSpPr>
          <p:nvPr/>
        </p:nvSpPr>
        <p:spPr bwMode="auto">
          <a:xfrm>
            <a:off x="8732836" y="3719513"/>
            <a:ext cx="144463" cy="144462"/>
          </a:xfrm>
          <a:prstGeom prst="line">
            <a:avLst/>
          </a:prstGeom>
          <a:noFill/>
          <a:ln w="28575">
            <a:solidFill>
              <a:srgbClr val="2E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 name="Line 41"/>
          <p:cNvSpPr>
            <a:spLocks noChangeShapeType="1"/>
          </p:cNvSpPr>
          <p:nvPr/>
        </p:nvSpPr>
        <p:spPr bwMode="auto">
          <a:xfrm flipH="1">
            <a:off x="8732836" y="3719513"/>
            <a:ext cx="144463" cy="144462"/>
          </a:xfrm>
          <a:prstGeom prst="line">
            <a:avLst/>
          </a:prstGeom>
          <a:noFill/>
          <a:ln w="28575">
            <a:solidFill>
              <a:srgbClr val="2E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 name="Line 42"/>
          <p:cNvSpPr>
            <a:spLocks noChangeShapeType="1"/>
          </p:cNvSpPr>
          <p:nvPr/>
        </p:nvSpPr>
        <p:spPr bwMode="auto">
          <a:xfrm>
            <a:off x="8804274" y="3790950"/>
            <a:ext cx="1368425" cy="0"/>
          </a:xfrm>
          <a:prstGeom prst="line">
            <a:avLst/>
          </a:prstGeom>
          <a:noFill/>
          <a:ln w="28575">
            <a:solidFill>
              <a:srgbClr val="2E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 name="Line 43"/>
          <p:cNvSpPr>
            <a:spLocks noChangeShapeType="1"/>
          </p:cNvSpPr>
          <p:nvPr/>
        </p:nvSpPr>
        <p:spPr bwMode="auto">
          <a:xfrm>
            <a:off x="9523411" y="2640013"/>
            <a:ext cx="0" cy="2376487"/>
          </a:xfrm>
          <a:prstGeom prst="line">
            <a:avLst/>
          </a:prstGeom>
          <a:noFill/>
          <a:ln w="28575">
            <a:solidFill>
              <a:srgbClr val="2EC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 name="Text Box 44"/>
          <p:cNvSpPr txBox="1">
            <a:spLocks noChangeArrowheads="1"/>
          </p:cNvSpPr>
          <p:nvPr/>
        </p:nvSpPr>
        <p:spPr bwMode="auto">
          <a:xfrm>
            <a:off x="515938" y="2219325"/>
            <a:ext cx="688815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sz="2000" dirty="0">
                <a:latin typeface="+mn-ea"/>
                <a:ea typeface="+mn-ea"/>
              </a:rPr>
              <a:t>为满足设计要求，</a:t>
            </a:r>
            <a:r>
              <a:rPr lang="zh-CN" altLang="en-US" sz="2000" b="1" dirty="0">
                <a:solidFill>
                  <a:srgbClr val="0070C0"/>
                </a:solidFill>
                <a:latin typeface="+mj-ea"/>
                <a:ea typeface="+mj-ea"/>
              </a:rPr>
              <a:t>试着</a:t>
            </a:r>
            <a:r>
              <a:rPr lang="zh-CN" altLang="en-US" sz="2000" dirty="0" smtClean="0">
                <a:latin typeface="+mn-ea"/>
                <a:ea typeface="+mn-ea"/>
              </a:rPr>
              <a:t>取 </a:t>
            </a:r>
            <a:r>
              <a:rPr lang="en-US" altLang="zh-CN" sz="2000" b="1" dirty="0" smtClean="0">
                <a:latin typeface="+mj-ea"/>
                <a:ea typeface="+mj-ea"/>
              </a:rPr>
              <a:t>b=K</a:t>
            </a:r>
            <a:r>
              <a:rPr lang="en-US" altLang="zh-CN" sz="2000" b="1" baseline="-25000" dirty="0" smtClean="0">
                <a:latin typeface="+mj-ea"/>
                <a:ea typeface="+mj-ea"/>
              </a:rPr>
              <a:t>1</a:t>
            </a:r>
            <a:r>
              <a:rPr lang="en-US" altLang="zh-CN" sz="2000" b="1" dirty="0" smtClean="0">
                <a:latin typeface="+mj-ea"/>
                <a:ea typeface="+mj-ea"/>
              </a:rPr>
              <a:t>=20 </a:t>
            </a:r>
            <a:r>
              <a:rPr lang="zh-CN" altLang="en-US" sz="2000" dirty="0" smtClean="0">
                <a:latin typeface="+mn-ea"/>
                <a:ea typeface="+mn-ea"/>
              </a:rPr>
              <a:t>时</a:t>
            </a:r>
            <a:r>
              <a:rPr lang="zh-CN" altLang="en-US" sz="2000" dirty="0">
                <a:latin typeface="+mn-ea"/>
                <a:ea typeface="+mn-ea"/>
              </a:rPr>
              <a:t>，系统的特征方程为</a:t>
            </a:r>
          </a:p>
        </p:txBody>
      </p:sp>
      <p:graphicFrame>
        <p:nvGraphicFramePr>
          <p:cNvPr id="24" name="Object 45"/>
          <p:cNvGraphicFramePr>
            <a:graphicFrameLocks noChangeAspect="1"/>
          </p:cNvGraphicFramePr>
          <p:nvPr>
            <p:extLst>
              <p:ext uri="{D42A27DB-BD31-4B8C-83A1-F6EECF244321}">
                <p14:modId xmlns:p14="http://schemas.microsoft.com/office/powerpoint/2010/main" val="1008995881"/>
              </p:ext>
            </p:extLst>
          </p:nvPr>
        </p:nvGraphicFramePr>
        <p:xfrm>
          <a:off x="2265710" y="2871748"/>
          <a:ext cx="4033838" cy="552450"/>
        </p:xfrm>
        <a:graphic>
          <a:graphicData uri="http://schemas.openxmlformats.org/presentationml/2006/ole">
            <mc:AlternateContent xmlns:mc="http://schemas.openxmlformats.org/markup-compatibility/2006">
              <mc:Choice xmlns:v="urn:schemas-microsoft-com:vml" Requires="v">
                <p:oleObj spid="_x0000_s50252" name="公式" r:id="rId7" imgW="2882900" imgH="393700" progId="Equations">
                  <p:embed/>
                </p:oleObj>
              </mc:Choice>
              <mc:Fallback>
                <p:oleObj name="公式" r:id="rId7" imgW="2882900" imgH="393700" progId="Equations">
                  <p:embed/>
                  <p:pic>
                    <p:nvPicPr>
                      <p:cNvPr id="234541" name="Object 4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65710" y="2871748"/>
                        <a:ext cx="4033838"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5" name="Text Box 46"/>
          <p:cNvSpPr txBox="1">
            <a:spLocks noChangeArrowheads="1"/>
          </p:cNvSpPr>
          <p:nvPr/>
        </p:nvSpPr>
        <p:spPr bwMode="auto">
          <a:xfrm>
            <a:off x="510731" y="3744912"/>
            <a:ext cx="41036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相应的开环传递函数和根轨迹是</a:t>
            </a:r>
          </a:p>
        </p:txBody>
      </p:sp>
      <p:graphicFrame>
        <p:nvGraphicFramePr>
          <p:cNvPr id="26" name="Object 47"/>
          <p:cNvGraphicFramePr>
            <a:graphicFrameLocks noChangeAspect="1"/>
          </p:cNvGraphicFramePr>
          <p:nvPr>
            <p:extLst>
              <p:ext uri="{D42A27DB-BD31-4B8C-83A1-F6EECF244321}">
                <p14:modId xmlns:p14="http://schemas.microsoft.com/office/powerpoint/2010/main" val="1706862115"/>
              </p:ext>
            </p:extLst>
          </p:nvPr>
        </p:nvGraphicFramePr>
        <p:xfrm>
          <a:off x="2265710" y="4251324"/>
          <a:ext cx="1946275" cy="544513"/>
        </p:xfrm>
        <a:graphic>
          <a:graphicData uri="http://schemas.openxmlformats.org/presentationml/2006/ole">
            <mc:AlternateContent xmlns:mc="http://schemas.openxmlformats.org/markup-compatibility/2006">
              <mc:Choice xmlns:v="urn:schemas-microsoft-com:vml" Requires="v">
                <p:oleObj spid="_x0000_s50253" name="公式" r:id="rId9" imgW="1409088" imgH="393529" progId="Equations">
                  <p:embed/>
                </p:oleObj>
              </mc:Choice>
              <mc:Fallback>
                <p:oleObj name="公式" r:id="rId9" imgW="1409088" imgH="393529" progId="Equations">
                  <p:embed/>
                  <p:pic>
                    <p:nvPicPr>
                      <p:cNvPr id="234543" name="Object 4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65710" y="4251324"/>
                        <a:ext cx="1946275" cy="544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7" name="Line 48"/>
          <p:cNvSpPr>
            <a:spLocks noChangeShapeType="1"/>
          </p:cNvSpPr>
          <p:nvPr/>
        </p:nvSpPr>
        <p:spPr bwMode="auto">
          <a:xfrm>
            <a:off x="9445624" y="2003425"/>
            <a:ext cx="144462" cy="144463"/>
          </a:xfrm>
          <a:prstGeom prst="line">
            <a:avLst/>
          </a:prstGeom>
          <a:noFill/>
          <a:ln w="28575">
            <a:solidFill>
              <a:srgbClr val="C3874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Line 49"/>
          <p:cNvSpPr>
            <a:spLocks noChangeShapeType="1"/>
          </p:cNvSpPr>
          <p:nvPr/>
        </p:nvSpPr>
        <p:spPr bwMode="auto">
          <a:xfrm flipH="1">
            <a:off x="9445624" y="2003425"/>
            <a:ext cx="144462" cy="144463"/>
          </a:xfrm>
          <a:prstGeom prst="line">
            <a:avLst/>
          </a:prstGeom>
          <a:noFill/>
          <a:ln w="28575">
            <a:solidFill>
              <a:srgbClr val="C3874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 name="Line 50"/>
          <p:cNvSpPr>
            <a:spLocks noChangeShapeType="1"/>
          </p:cNvSpPr>
          <p:nvPr/>
        </p:nvSpPr>
        <p:spPr bwMode="auto">
          <a:xfrm>
            <a:off x="9445624" y="5459413"/>
            <a:ext cx="144462" cy="144462"/>
          </a:xfrm>
          <a:prstGeom prst="line">
            <a:avLst/>
          </a:prstGeom>
          <a:noFill/>
          <a:ln w="28575">
            <a:solidFill>
              <a:srgbClr val="C3874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 name="Line 51"/>
          <p:cNvSpPr>
            <a:spLocks noChangeShapeType="1"/>
          </p:cNvSpPr>
          <p:nvPr/>
        </p:nvSpPr>
        <p:spPr bwMode="auto">
          <a:xfrm flipH="1">
            <a:off x="9445624" y="5459413"/>
            <a:ext cx="144462" cy="144462"/>
          </a:xfrm>
          <a:prstGeom prst="line">
            <a:avLst/>
          </a:prstGeom>
          <a:noFill/>
          <a:ln w="28575">
            <a:solidFill>
              <a:srgbClr val="C3874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 name="Oval 55"/>
          <p:cNvSpPr>
            <a:spLocks noChangeArrowheads="1"/>
          </p:cNvSpPr>
          <p:nvPr/>
        </p:nvSpPr>
        <p:spPr bwMode="auto">
          <a:xfrm>
            <a:off x="10093324" y="3732213"/>
            <a:ext cx="142875" cy="144462"/>
          </a:xfrm>
          <a:prstGeom prst="ellipse">
            <a:avLst/>
          </a:prstGeom>
          <a:noFill/>
          <a:ln w="28575">
            <a:solidFill>
              <a:srgbClr val="C3874B"/>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 name="Line 56"/>
          <p:cNvSpPr>
            <a:spLocks noChangeShapeType="1"/>
          </p:cNvSpPr>
          <p:nvPr/>
        </p:nvSpPr>
        <p:spPr bwMode="auto">
          <a:xfrm>
            <a:off x="6853236" y="3803650"/>
            <a:ext cx="3240088" cy="0"/>
          </a:xfrm>
          <a:prstGeom prst="line">
            <a:avLst/>
          </a:prstGeom>
          <a:noFill/>
          <a:ln w="28575">
            <a:solidFill>
              <a:srgbClr val="C3874B"/>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3" name="Line 57"/>
          <p:cNvSpPr>
            <a:spLocks noChangeShapeType="1"/>
          </p:cNvSpPr>
          <p:nvPr/>
        </p:nvSpPr>
        <p:spPr bwMode="auto">
          <a:xfrm flipH="1">
            <a:off x="7069136" y="3803650"/>
            <a:ext cx="576263" cy="0"/>
          </a:xfrm>
          <a:prstGeom prst="line">
            <a:avLst/>
          </a:prstGeom>
          <a:noFill/>
          <a:ln w="28575">
            <a:solidFill>
              <a:srgbClr val="C3874B"/>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34" name="Object 58"/>
          <p:cNvGraphicFramePr>
            <a:graphicFrameLocks noChangeAspect="1"/>
          </p:cNvGraphicFramePr>
          <p:nvPr>
            <p:extLst>
              <p:ext uri="{D42A27DB-BD31-4B8C-83A1-F6EECF244321}">
                <p14:modId xmlns:p14="http://schemas.microsoft.com/office/powerpoint/2010/main" val="3349694697"/>
              </p:ext>
            </p:extLst>
          </p:nvPr>
        </p:nvGraphicFramePr>
        <p:xfrm>
          <a:off x="4607273" y="4395787"/>
          <a:ext cx="1355725" cy="284162"/>
        </p:xfrm>
        <a:graphic>
          <a:graphicData uri="http://schemas.openxmlformats.org/presentationml/2006/ole">
            <mc:AlternateContent xmlns:mc="http://schemas.openxmlformats.org/markup-compatibility/2006">
              <mc:Choice xmlns:v="urn:schemas-microsoft-com:vml" Requires="v">
                <p:oleObj spid="_x0000_s50254" name="公式" r:id="rId11" imgW="1155700" imgH="241300" progId="Equation.3">
                  <p:embed/>
                </p:oleObj>
              </mc:Choice>
              <mc:Fallback>
                <p:oleObj name="公式" r:id="rId11" imgW="1155700" imgH="241300" progId="Equation.3">
                  <p:embed/>
                  <p:pic>
                    <p:nvPicPr>
                      <p:cNvPr id="234554" name="Object 5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07273" y="4395787"/>
                        <a:ext cx="1355725" cy="284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60"/>
          <p:cNvGraphicFramePr>
            <a:graphicFrameLocks noChangeAspect="1"/>
          </p:cNvGraphicFramePr>
          <p:nvPr>
            <p:extLst>
              <p:ext uri="{D42A27DB-BD31-4B8C-83A1-F6EECF244321}">
                <p14:modId xmlns:p14="http://schemas.microsoft.com/office/powerpoint/2010/main" val="3815115695"/>
              </p:ext>
            </p:extLst>
          </p:nvPr>
        </p:nvGraphicFramePr>
        <p:xfrm>
          <a:off x="8443911" y="1643063"/>
          <a:ext cx="1058863" cy="239712"/>
        </p:xfrm>
        <a:graphic>
          <a:graphicData uri="http://schemas.openxmlformats.org/presentationml/2006/ole">
            <mc:AlternateContent xmlns:mc="http://schemas.openxmlformats.org/markup-compatibility/2006">
              <mc:Choice xmlns:v="urn:schemas-microsoft-com:vml" Requires="v">
                <p:oleObj spid="_x0000_s50255" name="公式" r:id="rId13" imgW="901309" imgH="203112" progId="Equations">
                  <p:embed/>
                </p:oleObj>
              </mc:Choice>
              <mc:Fallback>
                <p:oleObj name="公式" r:id="rId13" imgW="901309" imgH="203112" progId="Equations">
                  <p:embed/>
                  <p:pic>
                    <p:nvPicPr>
                      <p:cNvPr id="234556" name="Object 6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443911" y="1643063"/>
                        <a:ext cx="1058863" cy="239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6" name="Line 61"/>
          <p:cNvSpPr>
            <a:spLocks noChangeShapeType="1"/>
          </p:cNvSpPr>
          <p:nvPr/>
        </p:nvSpPr>
        <p:spPr bwMode="auto">
          <a:xfrm>
            <a:off x="8437561" y="1858963"/>
            <a:ext cx="108108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 name="Line 62"/>
          <p:cNvSpPr>
            <a:spLocks noChangeShapeType="1"/>
          </p:cNvSpPr>
          <p:nvPr/>
        </p:nvSpPr>
        <p:spPr bwMode="auto">
          <a:xfrm flipH="1">
            <a:off x="8582024" y="1858963"/>
            <a:ext cx="215900" cy="5048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8" name="Arc 67"/>
          <p:cNvSpPr>
            <a:spLocks/>
          </p:cNvSpPr>
          <p:nvPr/>
        </p:nvSpPr>
        <p:spPr bwMode="auto">
          <a:xfrm rot="16310211" flipH="1">
            <a:off x="7063580" y="2801144"/>
            <a:ext cx="3443287" cy="1990725"/>
          </a:xfrm>
          <a:custGeom>
            <a:avLst/>
            <a:gdLst>
              <a:gd name="T0" fmla="*/ 0 w 42728"/>
              <a:gd name="T1" fmla="*/ 2147483647 h 21600"/>
              <a:gd name="T2" fmla="*/ 2147483647 w 42728"/>
              <a:gd name="T3" fmla="*/ 2147483647 h 21600"/>
              <a:gd name="T4" fmla="*/ 2147483647 w 42728"/>
              <a:gd name="T5" fmla="*/ 2147483647 h 21600"/>
              <a:gd name="T6" fmla="*/ 0 60000 65536"/>
              <a:gd name="T7" fmla="*/ 0 60000 65536"/>
              <a:gd name="T8" fmla="*/ 0 60000 65536"/>
              <a:gd name="T9" fmla="*/ 0 w 42728"/>
              <a:gd name="T10" fmla="*/ 0 h 21600"/>
              <a:gd name="T11" fmla="*/ 42728 w 42728"/>
              <a:gd name="T12" fmla="*/ 21600 h 21600"/>
            </a:gdLst>
            <a:ahLst/>
            <a:cxnLst>
              <a:cxn ang="T6">
                <a:pos x="T0" y="T1"/>
              </a:cxn>
              <a:cxn ang="T7">
                <a:pos x="T2" y="T3"/>
              </a:cxn>
              <a:cxn ang="T8">
                <a:pos x="T4" y="T5"/>
              </a:cxn>
            </a:cxnLst>
            <a:rect l="T9" t="T10" r="T11" b="T12"/>
            <a:pathLst>
              <a:path w="42728" h="21600" fill="none" extrusionOk="0">
                <a:moveTo>
                  <a:pt x="-1" y="17913"/>
                </a:moveTo>
                <a:cubicBezTo>
                  <a:pt x="1792" y="7560"/>
                  <a:pt x="10775" y="-1"/>
                  <a:pt x="21283" y="0"/>
                </a:cubicBezTo>
                <a:cubicBezTo>
                  <a:pt x="32212" y="0"/>
                  <a:pt x="41420" y="8164"/>
                  <a:pt x="42727" y="19016"/>
                </a:cubicBezTo>
              </a:path>
              <a:path w="42728" h="21600" stroke="0" extrusionOk="0">
                <a:moveTo>
                  <a:pt x="-1" y="17913"/>
                </a:moveTo>
                <a:cubicBezTo>
                  <a:pt x="1792" y="7560"/>
                  <a:pt x="10775" y="-1"/>
                  <a:pt x="21283" y="0"/>
                </a:cubicBezTo>
                <a:cubicBezTo>
                  <a:pt x="32212" y="0"/>
                  <a:pt x="41420" y="8164"/>
                  <a:pt x="42727" y="19016"/>
                </a:cubicBezTo>
                <a:lnTo>
                  <a:pt x="21283" y="21600"/>
                </a:lnTo>
                <a:lnTo>
                  <a:pt x="-1" y="17913"/>
                </a:lnTo>
                <a:close/>
              </a:path>
            </a:pathLst>
          </a:custGeom>
          <a:noFill/>
          <a:ln w="28575">
            <a:solidFill>
              <a:srgbClr val="C3874B"/>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graphicFrame>
        <p:nvGraphicFramePr>
          <p:cNvPr id="39" name="Object 43"/>
          <p:cNvGraphicFramePr>
            <a:graphicFrameLocks noChangeAspect="1"/>
          </p:cNvGraphicFramePr>
          <p:nvPr>
            <p:extLst>
              <p:ext uri="{D42A27DB-BD31-4B8C-83A1-F6EECF244321}">
                <p14:modId xmlns:p14="http://schemas.microsoft.com/office/powerpoint/2010/main" val="3812085244"/>
              </p:ext>
            </p:extLst>
          </p:nvPr>
        </p:nvGraphicFramePr>
        <p:xfrm>
          <a:off x="9218611" y="2147888"/>
          <a:ext cx="804863" cy="239712"/>
        </p:xfrm>
        <a:graphic>
          <a:graphicData uri="http://schemas.openxmlformats.org/presentationml/2006/ole">
            <mc:AlternateContent xmlns:mc="http://schemas.openxmlformats.org/markup-compatibility/2006">
              <mc:Choice xmlns:v="urn:schemas-microsoft-com:vml" Requires="v">
                <p:oleObj spid="_x0000_s50256" name="公式" r:id="rId15" imgW="685800" imgH="203200" progId="Equations">
                  <p:embed/>
                </p:oleObj>
              </mc:Choice>
              <mc:Fallback>
                <p:oleObj name="公式" r:id="rId15" imgW="685800" imgH="203200" progId="Equations">
                  <p:embed/>
                  <p:pic>
                    <p:nvPicPr>
                      <p:cNvPr id="43" name="Object 4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218611" y="2147888"/>
                        <a:ext cx="804863" cy="239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0" name="Object 44"/>
          <p:cNvGraphicFramePr>
            <a:graphicFrameLocks noChangeAspect="1"/>
          </p:cNvGraphicFramePr>
          <p:nvPr>
            <p:extLst>
              <p:ext uri="{D42A27DB-BD31-4B8C-83A1-F6EECF244321}">
                <p14:modId xmlns:p14="http://schemas.microsoft.com/office/powerpoint/2010/main" val="3477850551"/>
              </p:ext>
            </p:extLst>
          </p:nvPr>
        </p:nvGraphicFramePr>
        <p:xfrm>
          <a:off x="9229724" y="5243513"/>
          <a:ext cx="804862" cy="239712"/>
        </p:xfrm>
        <a:graphic>
          <a:graphicData uri="http://schemas.openxmlformats.org/presentationml/2006/ole">
            <mc:AlternateContent xmlns:mc="http://schemas.openxmlformats.org/markup-compatibility/2006">
              <mc:Choice xmlns:v="urn:schemas-microsoft-com:vml" Requires="v">
                <p:oleObj spid="_x0000_s50257" name="公式" r:id="rId17" imgW="685800" imgH="203200" progId="Equations">
                  <p:embed/>
                </p:oleObj>
              </mc:Choice>
              <mc:Fallback>
                <p:oleObj name="公式" r:id="rId17" imgW="685800" imgH="203200" progId="Equations">
                  <p:embed/>
                  <p:pic>
                    <p:nvPicPr>
                      <p:cNvPr id="44" name="Object 4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9229724" y="5243513"/>
                        <a:ext cx="804862" cy="239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1" name="TextBox 44"/>
          <p:cNvSpPr txBox="1">
            <a:spLocks noChangeArrowheads="1"/>
          </p:cNvSpPr>
          <p:nvPr/>
        </p:nvSpPr>
        <p:spPr bwMode="auto">
          <a:xfrm>
            <a:off x="7789861" y="1571625"/>
            <a:ext cx="647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mn-ea"/>
                <a:ea typeface="+mn-ea"/>
              </a:rPr>
              <a:t>读取</a:t>
            </a:r>
          </a:p>
        </p:txBody>
      </p:sp>
      <p:sp>
        <p:nvSpPr>
          <p:cNvPr id="42" name="Text Box 46"/>
          <p:cNvSpPr txBox="1">
            <a:spLocks noChangeArrowheads="1"/>
          </p:cNvSpPr>
          <p:nvPr/>
        </p:nvSpPr>
        <p:spPr bwMode="auto">
          <a:xfrm>
            <a:off x="515938" y="4972050"/>
            <a:ext cx="599528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sz="2000" dirty="0" smtClean="0">
                <a:latin typeface="+mn-ea"/>
                <a:ea typeface="+mn-ea"/>
              </a:rPr>
              <a:t>令 </a:t>
            </a:r>
            <a:r>
              <a:rPr lang="en-US" altLang="zh-CN" sz="2000" b="1" i="1" dirty="0" smtClean="0">
                <a:latin typeface="+mj-ea"/>
                <a:ea typeface="+mj-ea"/>
                <a:cs typeface="Times New Roman" panose="02020603050405020304" pitchFamily="18" charset="0"/>
              </a:rPr>
              <a:t>s=</a:t>
            </a:r>
            <a:r>
              <a:rPr lang="el-GR" altLang="zh-CN" sz="2000" b="1" i="1" dirty="0">
                <a:latin typeface="+mj-ea"/>
                <a:ea typeface="+mj-ea"/>
                <a:cs typeface="Times New Roman" panose="02020603050405020304" pitchFamily="18" charset="0"/>
              </a:rPr>
              <a:t>σ</a:t>
            </a:r>
            <a:r>
              <a:rPr lang="en-US" altLang="zh-CN" sz="2000" b="1" i="1" dirty="0">
                <a:latin typeface="+mj-ea"/>
                <a:ea typeface="+mj-ea"/>
                <a:cs typeface="Times New Roman" panose="02020603050405020304" pitchFamily="18" charset="0"/>
              </a:rPr>
              <a:t>+j</a:t>
            </a:r>
            <a:r>
              <a:rPr lang="el-GR" altLang="zh-CN" sz="2000" b="1" i="1" dirty="0" smtClean="0">
                <a:latin typeface="+mj-ea"/>
                <a:ea typeface="+mj-ea"/>
                <a:cs typeface="Times New Roman" panose="02020603050405020304" pitchFamily="18" charset="0"/>
              </a:rPr>
              <a:t>ω</a:t>
            </a:r>
            <a:r>
              <a:rPr lang="en-US" altLang="zh-CN" sz="2000" b="1" i="1" dirty="0" smtClean="0">
                <a:latin typeface="+mj-ea"/>
                <a:ea typeface="+mj-ea"/>
                <a:cs typeface="Times New Roman" panose="02020603050405020304" pitchFamily="18" charset="0"/>
              </a:rPr>
              <a:t> </a:t>
            </a:r>
            <a:r>
              <a:rPr lang="zh-CN" altLang="en-US" sz="2000" dirty="0" smtClean="0">
                <a:latin typeface="+mn-ea"/>
                <a:ea typeface="+mn-ea"/>
              </a:rPr>
              <a:t>，</a:t>
            </a:r>
            <a:r>
              <a:rPr lang="zh-CN" altLang="en-US" sz="2000" dirty="0">
                <a:latin typeface="+mn-ea"/>
                <a:ea typeface="+mn-ea"/>
              </a:rPr>
              <a:t>代入特征方程后，整理可得复平面上根轨迹的方程为</a:t>
            </a:r>
          </a:p>
        </p:txBody>
      </p:sp>
      <p:graphicFrame>
        <p:nvGraphicFramePr>
          <p:cNvPr id="43" name="Object 46"/>
          <p:cNvGraphicFramePr>
            <a:graphicFrameLocks noChangeAspect="1"/>
          </p:cNvGraphicFramePr>
          <p:nvPr>
            <p:extLst>
              <p:ext uri="{D42A27DB-BD31-4B8C-83A1-F6EECF244321}">
                <p14:modId xmlns:p14="http://schemas.microsoft.com/office/powerpoint/2010/main" val="2233621630"/>
              </p:ext>
            </p:extLst>
          </p:nvPr>
        </p:nvGraphicFramePr>
        <p:xfrm>
          <a:off x="3186904" y="5931357"/>
          <a:ext cx="1546225" cy="338137"/>
        </p:xfrm>
        <a:graphic>
          <a:graphicData uri="http://schemas.openxmlformats.org/presentationml/2006/ole">
            <mc:AlternateContent xmlns:mc="http://schemas.openxmlformats.org/markup-compatibility/2006">
              <mc:Choice xmlns:v="urn:schemas-microsoft-com:vml" Requires="v">
                <p:oleObj spid="_x0000_s50258" name="公式" r:id="rId19" imgW="1104900" imgH="241300" progId="Equations">
                  <p:embed/>
                </p:oleObj>
              </mc:Choice>
              <mc:Fallback>
                <p:oleObj name="公式" r:id="rId19" imgW="1104900" imgH="241300" progId="Equations">
                  <p:embed/>
                  <p:pic>
                    <p:nvPicPr>
                      <p:cNvPr id="47" name="Object 46"/>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186904" y="5931357"/>
                        <a:ext cx="1546225" cy="338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44" name="直接连接符 43"/>
          <p:cNvCxnSpPr/>
          <p:nvPr/>
        </p:nvCxnSpPr>
        <p:spPr>
          <a:xfrm>
            <a:off x="2951953" y="6324600"/>
            <a:ext cx="2024825"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flipV="1">
            <a:off x="4976778" y="4883150"/>
            <a:ext cx="3244883" cy="1441450"/>
          </a:xfrm>
          <a:prstGeom prst="straightConnector1">
            <a:avLst/>
          </a:prstGeom>
          <a:ln w="12700">
            <a:solidFill>
              <a:srgbClr val="0070C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7782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par>
                                <p:cTn id="8" presetID="3" presetClass="entr" presetSubtype="1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blinds(horizontal)">
                                      <p:cBhvr>
                                        <p:cTn id="10" dur="500"/>
                                        <p:tgtEl>
                                          <p:spTgt spid="2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blinds(horizontal)">
                                      <p:cBhvr>
                                        <p:cTn id="15" dur="500"/>
                                        <p:tgtEl>
                                          <p:spTgt spid="25"/>
                                        </p:tgtEl>
                                      </p:cBhvr>
                                    </p:animEffect>
                                  </p:childTnLst>
                                </p:cTn>
                              </p:par>
                              <p:par>
                                <p:cTn id="16" presetID="3" presetClass="entr" presetSubtype="10" fill="hold"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blinds(horizontal)">
                                      <p:cBhvr>
                                        <p:cTn id="18" dur="500"/>
                                        <p:tgtEl>
                                          <p:spTgt spid="26"/>
                                        </p:tgtEl>
                                      </p:cBhvr>
                                    </p:animEffect>
                                  </p:childTnLst>
                                </p:cTn>
                              </p:par>
                              <p:par>
                                <p:cTn id="19" presetID="3" presetClass="entr" presetSubtype="10"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blinds(horizontal)">
                                      <p:cBhvr>
                                        <p:cTn id="21" dur="500"/>
                                        <p:tgtEl>
                                          <p:spTgt spid="34"/>
                                        </p:tgtEl>
                                      </p:cBhvr>
                                    </p:animEffect>
                                  </p:childTnLst>
                                </p:cTn>
                              </p:par>
                            </p:childTnLst>
                          </p:cTn>
                        </p:par>
                        <p:par>
                          <p:cTn id="22" fill="hold">
                            <p:stCondLst>
                              <p:cond delay="500"/>
                            </p:stCondLst>
                            <p:childTnLst>
                              <p:par>
                                <p:cTn id="23" presetID="3" presetClass="entr" presetSubtype="1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blinds(horizontal)">
                                      <p:cBhvr>
                                        <p:cTn id="25" dur="1000"/>
                                        <p:tgtEl>
                                          <p:spTgt spid="29"/>
                                        </p:tgtEl>
                                      </p:cBhvr>
                                    </p:animEffect>
                                  </p:childTnLst>
                                </p:cTn>
                              </p:par>
                            </p:childTnLst>
                          </p:cTn>
                        </p:par>
                        <p:par>
                          <p:cTn id="26" fill="hold">
                            <p:stCondLst>
                              <p:cond delay="1500"/>
                            </p:stCondLst>
                            <p:childTnLst>
                              <p:par>
                                <p:cTn id="27" presetID="3" presetClass="entr" presetSubtype="10"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blinds(horizontal)">
                                      <p:cBhvr>
                                        <p:cTn id="29" dur="1000"/>
                                        <p:tgtEl>
                                          <p:spTgt spid="30"/>
                                        </p:tgtEl>
                                      </p:cBhvr>
                                    </p:animEffect>
                                  </p:childTnLst>
                                </p:cTn>
                              </p:par>
                            </p:childTnLst>
                          </p:cTn>
                        </p:par>
                        <p:par>
                          <p:cTn id="30" fill="hold">
                            <p:stCondLst>
                              <p:cond delay="2500"/>
                            </p:stCondLst>
                            <p:childTnLst>
                              <p:par>
                                <p:cTn id="31" presetID="3" presetClass="entr" presetSubtype="10" fill="hold"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blinds(horizontal)">
                                      <p:cBhvr>
                                        <p:cTn id="33" dur="1000"/>
                                        <p:tgtEl>
                                          <p:spTgt spid="28"/>
                                        </p:tgtEl>
                                      </p:cBhvr>
                                    </p:animEffect>
                                  </p:childTnLst>
                                </p:cTn>
                              </p:par>
                            </p:childTnLst>
                          </p:cTn>
                        </p:par>
                        <p:par>
                          <p:cTn id="34" fill="hold">
                            <p:stCondLst>
                              <p:cond delay="3500"/>
                            </p:stCondLst>
                            <p:childTnLst>
                              <p:par>
                                <p:cTn id="35" presetID="3" presetClass="entr" presetSubtype="10"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blinds(horizontal)">
                                      <p:cBhvr>
                                        <p:cTn id="37" dur="1000"/>
                                        <p:tgtEl>
                                          <p:spTgt spid="27"/>
                                        </p:tgtEl>
                                      </p:cBhvr>
                                    </p:animEffect>
                                  </p:childTnLst>
                                </p:cTn>
                              </p:par>
                            </p:childTnLst>
                          </p:cTn>
                        </p:par>
                        <p:par>
                          <p:cTn id="38" fill="hold">
                            <p:stCondLst>
                              <p:cond delay="4500"/>
                            </p:stCondLst>
                            <p:childTnLst>
                              <p:par>
                                <p:cTn id="39" presetID="3" presetClass="entr" presetSubtype="10"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blinds(horizontal)">
                                      <p:cBhvr>
                                        <p:cTn id="41" dur="1000"/>
                                        <p:tgtEl>
                                          <p:spTgt spid="38"/>
                                        </p:tgtEl>
                                      </p:cBhvr>
                                    </p:animEffect>
                                  </p:childTnLst>
                                </p:cTn>
                              </p:par>
                            </p:childTnLst>
                          </p:cTn>
                        </p:par>
                        <p:par>
                          <p:cTn id="42" fill="hold">
                            <p:stCondLst>
                              <p:cond delay="5500"/>
                            </p:stCondLst>
                            <p:childTnLst>
                              <p:par>
                                <p:cTn id="43" presetID="3" presetClass="entr" presetSubtype="10" fill="hold"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blinds(horizontal)">
                                      <p:cBhvr>
                                        <p:cTn id="45" dur="1000"/>
                                        <p:tgtEl>
                                          <p:spTgt spid="33"/>
                                        </p:tgtEl>
                                      </p:cBhvr>
                                    </p:animEffect>
                                  </p:childTnLst>
                                </p:cTn>
                              </p:par>
                              <p:par>
                                <p:cTn id="46" presetID="3" presetClass="entr" presetSubtype="10" fill="hold" nodeType="with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blinds(horizontal)">
                                      <p:cBhvr>
                                        <p:cTn id="48" dur="500"/>
                                        <p:tgtEl>
                                          <p:spTgt spid="39"/>
                                        </p:tgtEl>
                                      </p:cBhvr>
                                    </p:animEffect>
                                  </p:childTnLst>
                                </p:cTn>
                              </p:par>
                              <p:par>
                                <p:cTn id="49" presetID="3" presetClass="entr" presetSubtype="10" fill="hold" nodeType="with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blinds(horizontal)">
                                      <p:cBhvr>
                                        <p:cTn id="51" dur="500"/>
                                        <p:tgtEl>
                                          <p:spTgt spid="40"/>
                                        </p:tgtEl>
                                      </p:cBhvr>
                                    </p:animEffect>
                                  </p:childTnLst>
                                </p:cTn>
                              </p:par>
                            </p:childTnLst>
                          </p:cTn>
                        </p:par>
                        <p:par>
                          <p:cTn id="52" fill="hold">
                            <p:stCondLst>
                              <p:cond delay="6500"/>
                            </p:stCondLst>
                            <p:childTnLst>
                              <p:par>
                                <p:cTn id="53" presetID="3" presetClass="entr" presetSubtype="10"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blinds(horizontal)">
                                      <p:cBhvr>
                                        <p:cTn id="55" dur="1000"/>
                                        <p:tgtEl>
                                          <p:spTgt spid="31"/>
                                        </p:tgtEl>
                                      </p:cBhvr>
                                    </p:animEffect>
                                  </p:childTnLst>
                                </p:cTn>
                              </p:par>
                            </p:childTnLst>
                          </p:cTn>
                        </p:par>
                        <p:par>
                          <p:cTn id="56" fill="hold">
                            <p:stCondLst>
                              <p:cond delay="7500"/>
                            </p:stCondLst>
                            <p:childTnLst>
                              <p:par>
                                <p:cTn id="57" presetID="3" presetClass="entr" presetSubtype="10" fill="hold"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blinds(horizontal)">
                                      <p:cBhvr>
                                        <p:cTn id="59" dur="1000"/>
                                        <p:tgtEl>
                                          <p:spTgt spid="32"/>
                                        </p:tgtEl>
                                      </p:cBhvr>
                                    </p:animEffect>
                                  </p:childTnLst>
                                </p:cTn>
                              </p:par>
                              <p:par>
                                <p:cTn id="60" presetID="3" presetClass="entr" presetSubtype="10" fill="hold" nodeType="with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blinds(horizontal)">
                                      <p:cBhvr>
                                        <p:cTn id="62" dur="500"/>
                                        <p:tgtEl>
                                          <p:spTgt spid="35"/>
                                        </p:tgtEl>
                                      </p:cBhvr>
                                    </p:animEffect>
                                  </p:childTnLst>
                                </p:cTn>
                              </p:par>
                            </p:childTnLst>
                          </p:cTn>
                        </p:par>
                        <p:par>
                          <p:cTn id="63" fill="hold">
                            <p:stCondLst>
                              <p:cond delay="8500"/>
                            </p:stCondLst>
                            <p:childTnLst>
                              <p:par>
                                <p:cTn id="64" presetID="3" presetClass="entr" presetSubtype="10" fill="hold" grpId="0" nodeType="after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blinds(horizontal)">
                                      <p:cBhvr>
                                        <p:cTn id="66" dur="500"/>
                                        <p:tgtEl>
                                          <p:spTgt spid="41"/>
                                        </p:tgtEl>
                                      </p:cBhvr>
                                    </p:animEffect>
                                  </p:childTnLst>
                                </p:cTn>
                              </p:par>
                            </p:childTnLst>
                          </p:cTn>
                        </p:par>
                        <p:par>
                          <p:cTn id="67" fill="hold">
                            <p:stCondLst>
                              <p:cond delay="9000"/>
                            </p:stCondLst>
                            <p:childTnLst>
                              <p:par>
                                <p:cTn id="68" presetID="3" presetClass="entr" presetSubtype="10" fill="hold" nodeType="afterEffect">
                                  <p:stCondLst>
                                    <p:cond delay="0"/>
                                  </p:stCondLst>
                                  <p:childTnLst>
                                    <p:set>
                                      <p:cBhvr>
                                        <p:cTn id="69" dur="1" fill="hold">
                                          <p:stCondLst>
                                            <p:cond delay="0"/>
                                          </p:stCondLst>
                                        </p:cTn>
                                        <p:tgtEl>
                                          <p:spTgt spid="36"/>
                                        </p:tgtEl>
                                        <p:attrNameLst>
                                          <p:attrName>style.visibility</p:attrName>
                                        </p:attrNameLst>
                                      </p:cBhvr>
                                      <p:to>
                                        <p:strVal val="visible"/>
                                      </p:to>
                                    </p:set>
                                    <p:animEffect transition="in" filter="blinds(horizontal)">
                                      <p:cBhvr>
                                        <p:cTn id="70" dur="1000"/>
                                        <p:tgtEl>
                                          <p:spTgt spid="36"/>
                                        </p:tgtEl>
                                      </p:cBhvr>
                                    </p:animEffect>
                                  </p:childTnLst>
                                </p:cTn>
                              </p:par>
                              <p:par>
                                <p:cTn id="71" presetID="3" presetClass="entr" presetSubtype="10" fill="hold" nodeType="with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blinds(horizontal)">
                                      <p:cBhvr>
                                        <p:cTn id="73" dur="1000"/>
                                        <p:tgtEl>
                                          <p:spTgt spid="37"/>
                                        </p:tgtEl>
                                      </p:cBhvr>
                                    </p:animEffect>
                                  </p:childTnLst>
                                </p:cTn>
                              </p:par>
                            </p:childTnLst>
                          </p:cTn>
                        </p:par>
                        <p:par>
                          <p:cTn id="74" fill="hold">
                            <p:stCondLst>
                              <p:cond delay="10000"/>
                            </p:stCondLst>
                            <p:childTnLst>
                              <p:par>
                                <p:cTn id="75" presetID="3" presetClass="entr" presetSubtype="10" fill="hold" nodeType="after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blinds(horizontal)">
                                      <p:cBhvr>
                                        <p:cTn id="77" dur="1000"/>
                                        <p:tgtEl>
                                          <p:spTgt spid="36"/>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blinds(horizontal)">
                                      <p:cBhvr>
                                        <p:cTn id="82" dur="500"/>
                                        <p:tgtEl>
                                          <p:spTgt spid="42"/>
                                        </p:tgtEl>
                                      </p:cBhvr>
                                    </p:animEffect>
                                  </p:childTnLst>
                                </p:cTn>
                              </p:par>
                              <p:par>
                                <p:cTn id="83" presetID="3" presetClass="entr" presetSubtype="10" fill="hold" nodeType="withEffect">
                                  <p:stCondLst>
                                    <p:cond delay="0"/>
                                  </p:stCondLst>
                                  <p:childTnLst>
                                    <p:set>
                                      <p:cBhvr>
                                        <p:cTn id="84" dur="1" fill="hold">
                                          <p:stCondLst>
                                            <p:cond delay="0"/>
                                          </p:stCondLst>
                                        </p:cTn>
                                        <p:tgtEl>
                                          <p:spTgt spid="43"/>
                                        </p:tgtEl>
                                        <p:attrNameLst>
                                          <p:attrName>style.visibility</p:attrName>
                                        </p:attrNameLst>
                                      </p:cBhvr>
                                      <p:to>
                                        <p:strVal val="visible"/>
                                      </p:to>
                                    </p:set>
                                    <p:animEffect transition="in" filter="blinds(horizontal)">
                                      <p:cBhvr>
                                        <p:cTn id="85" dur="500"/>
                                        <p:tgtEl>
                                          <p:spTgt spid="43"/>
                                        </p:tgtEl>
                                      </p:cBhvr>
                                    </p:animEffect>
                                  </p:childTnLst>
                                </p:cTn>
                              </p:par>
                            </p:childTnLst>
                          </p:cTn>
                        </p:par>
                        <p:par>
                          <p:cTn id="86" fill="hold">
                            <p:stCondLst>
                              <p:cond delay="500"/>
                            </p:stCondLst>
                            <p:childTnLst>
                              <p:par>
                                <p:cTn id="87" presetID="3" presetClass="entr" presetSubtype="10" fill="hold" nodeType="after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blinds(horizontal)">
                                      <p:cBhvr>
                                        <p:cTn id="89" dur="500"/>
                                        <p:tgtEl>
                                          <p:spTgt spid="45"/>
                                        </p:tgtEl>
                                      </p:cBhvr>
                                    </p:animEffect>
                                  </p:childTnLst>
                                </p:cTn>
                              </p:par>
                            </p:childTnLst>
                          </p:cTn>
                        </p:par>
                        <p:par>
                          <p:cTn id="90" fill="hold">
                            <p:stCondLst>
                              <p:cond delay="1000"/>
                            </p:stCondLst>
                            <p:childTnLst>
                              <p:par>
                                <p:cTn id="91" presetID="3" presetClass="entr" presetSubtype="10" fill="hold" nodeType="after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blinds(horizontal)">
                                      <p:cBhvr>
                                        <p:cTn id="9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31" grpId="0" animBg="1"/>
      <p:bldP spid="38" grpId="0" animBg="1"/>
      <p:bldP spid="41" grpId="0"/>
      <p:bldP spid="4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4.4 </a:t>
            </a:r>
            <a:r>
              <a:rPr lang="zh-CN" altLang="en-US" dirty="0"/>
              <a:t>控制系统的根轨迹</a:t>
            </a:r>
            <a:r>
              <a:rPr lang="zh-CN" altLang="en-US" dirty="0" smtClean="0"/>
              <a:t>分析</a:t>
            </a:r>
            <a:endParaRPr lang="zh-CN" altLang="en-US" dirty="0"/>
          </a:p>
        </p:txBody>
      </p:sp>
      <p:sp>
        <p:nvSpPr>
          <p:cNvPr id="3" name="Text Box 63"/>
          <p:cNvSpPr txBox="1">
            <a:spLocks noChangeArrowheads="1"/>
          </p:cNvSpPr>
          <p:nvPr/>
        </p:nvSpPr>
        <p:spPr bwMode="auto">
          <a:xfrm>
            <a:off x="515938" y="3017838"/>
            <a:ext cx="32400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依据根轨迹的幅值条件</a:t>
            </a:r>
          </a:p>
        </p:txBody>
      </p:sp>
      <p:graphicFrame>
        <p:nvGraphicFramePr>
          <p:cNvPr id="4" name="Object 64"/>
          <p:cNvGraphicFramePr>
            <a:graphicFrameLocks noChangeAspect="1"/>
          </p:cNvGraphicFramePr>
          <p:nvPr>
            <p:extLst>
              <p:ext uri="{D42A27DB-BD31-4B8C-83A1-F6EECF244321}">
                <p14:modId xmlns:p14="http://schemas.microsoft.com/office/powerpoint/2010/main" val="519219758"/>
              </p:ext>
            </p:extLst>
          </p:nvPr>
        </p:nvGraphicFramePr>
        <p:xfrm>
          <a:off x="2109343" y="5011738"/>
          <a:ext cx="4343400" cy="347663"/>
        </p:xfrm>
        <a:graphic>
          <a:graphicData uri="http://schemas.openxmlformats.org/presentationml/2006/ole">
            <mc:AlternateContent xmlns:mc="http://schemas.openxmlformats.org/markup-compatibility/2006">
              <mc:Choice xmlns:v="urn:schemas-microsoft-com:vml" Requires="v">
                <p:oleObj spid="_x0000_s51290" name="公式" r:id="rId3" imgW="2705100" imgH="215900" progId="Equations">
                  <p:embed/>
                </p:oleObj>
              </mc:Choice>
              <mc:Fallback>
                <p:oleObj name="公式" r:id="rId3" imgW="2705100" imgH="215900" progId="Equations">
                  <p:embed/>
                  <p:pic>
                    <p:nvPicPr>
                      <p:cNvPr id="50178" name="Object 6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9343" y="5011738"/>
                        <a:ext cx="4343400" cy="347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Text Box 65"/>
          <p:cNvSpPr txBox="1">
            <a:spLocks noChangeArrowheads="1"/>
          </p:cNvSpPr>
          <p:nvPr/>
        </p:nvSpPr>
        <p:spPr bwMode="auto">
          <a:xfrm>
            <a:off x="515938" y="5821428"/>
            <a:ext cx="77041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验证：</a:t>
            </a:r>
            <a:r>
              <a:rPr lang="zh-CN" altLang="en-US" sz="2000" dirty="0" smtClean="0">
                <a:latin typeface="+mn-ea"/>
                <a:ea typeface="+mn-ea"/>
              </a:rPr>
              <a:t>当 </a:t>
            </a:r>
            <a:r>
              <a:rPr lang="en-US" altLang="zh-CN" sz="2000" b="1" dirty="0" smtClean="0">
                <a:latin typeface="+mj-ea"/>
                <a:ea typeface="+mj-ea"/>
              </a:rPr>
              <a:t>K</a:t>
            </a:r>
            <a:r>
              <a:rPr lang="en-US" altLang="zh-CN" sz="2000" b="1" baseline="-25000" dirty="0" smtClean="0">
                <a:latin typeface="+mj-ea"/>
                <a:ea typeface="+mj-ea"/>
              </a:rPr>
              <a:t>1</a:t>
            </a:r>
            <a:r>
              <a:rPr lang="en-US" altLang="zh-CN" sz="2000" b="1" dirty="0" smtClean="0">
                <a:latin typeface="+mj-ea"/>
                <a:ea typeface="+mj-ea"/>
              </a:rPr>
              <a:t>=20,K</a:t>
            </a:r>
            <a:r>
              <a:rPr lang="en-US" altLang="zh-CN" sz="2000" b="1" baseline="-25000" dirty="0" smtClean="0">
                <a:latin typeface="+mj-ea"/>
                <a:ea typeface="+mj-ea"/>
              </a:rPr>
              <a:t>2</a:t>
            </a:r>
            <a:r>
              <a:rPr lang="en-US" altLang="zh-CN" sz="2000" b="1" dirty="0" smtClean="0">
                <a:latin typeface="+mj-ea"/>
                <a:ea typeface="+mj-ea"/>
              </a:rPr>
              <a:t>=0.215 </a:t>
            </a:r>
            <a:r>
              <a:rPr lang="zh-CN" altLang="en-US" sz="2000" dirty="0" smtClean="0">
                <a:latin typeface="+mn-ea"/>
                <a:ea typeface="+mn-ea"/>
              </a:rPr>
              <a:t>时</a:t>
            </a:r>
            <a:r>
              <a:rPr lang="zh-CN" altLang="en-US" sz="2000" dirty="0">
                <a:latin typeface="+mn-ea"/>
                <a:ea typeface="+mn-ea"/>
              </a:rPr>
              <a:t>，</a:t>
            </a:r>
            <a:r>
              <a:rPr lang="en-US" altLang="zh-CN" sz="2000" b="1" dirty="0" err="1">
                <a:latin typeface="+mj-ea"/>
                <a:ea typeface="+mj-ea"/>
              </a:rPr>
              <a:t>t</a:t>
            </a:r>
            <a:r>
              <a:rPr lang="en-US" altLang="zh-CN" sz="2000" b="1" baseline="-25000" dirty="0" err="1">
                <a:latin typeface="+mj-ea"/>
                <a:ea typeface="+mj-ea"/>
              </a:rPr>
              <a:t>s</a:t>
            </a:r>
            <a:r>
              <a:rPr lang="en-US" altLang="zh-CN" sz="2000" b="1" dirty="0">
                <a:latin typeface="+mj-ea"/>
                <a:ea typeface="+mj-ea"/>
              </a:rPr>
              <a:t>=1.27&lt;3</a:t>
            </a:r>
            <a:r>
              <a:rPr lang="zh-CN" altLang="en-US" sz="2000" dirty="0">
                <a:latin typeface="+mn-ea"/>
                <a:ea typeface="+mn-ea"/>
              </a:rPr>
              <a:t>，</a:t>
            </a:r>
            <a:r>
              <a:rPr lang="en-US" altLang="zh-CN" sz="2000" b="1" dirty="0" err="1">
                <a:latin typeface="+mj-ea"/>
                <a:ea typeface="+mj-ea"/>
              </a:rPr>
              <a:t>e</a:t>
            </a:r>
            <a:r>
              <a:rPr lang="en-US" altLang="zh-CN" sz="2000" b="1" baseline="-25000" dirty="0" err="1">
                <a:latin typeface="+mj-ea"/>
                <a:ea typeface="+mj-ea"/>
              </a:rPr>
              <a:t>ss</a:t>
            </a:r>
            <a:r>
              <a:rPr lang="en-US" altLang="zh-CN" sz="2000" b="1" dirty="0">
                <a:latin typeface="+mj-ea"/>
                <a:ea typeface="+mj-ea"/>
              </a:rPr>
              <a:t>=0.315&lt;0.35</a:t>
            </a:r>
          </a:p>
        </p:txBody>
      </p:sp>
      <p:sp>
        <p:nvSpPr>
          <p:cNvPr id="6" name="Line 8"/>
          <p:cNvSpPr>
            <a:spLocks noChangeShapeType="1"/>
          </p:cNvSpPr>
          <p:nvPr/>
        </p:nvSpPr>
        <p:spPr bwMode="auto">
          <a:xfrm flipV="1">
            <a:off x="7707313" y="3797300"/>
            <a:ext cx="3282950" cy="127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 name="Line 9"/>
          <p:cNvSpPr>
            <a:spLocks noChangeShapeType="1"/>
          </p:cNvSpPr>
          <p:nvPr/>
        </p:nvSpPr>
        <p:spPr bwMode="auto">
          <a:xfrm flipH="1" flipV="1">
            <a:off x="10444163" y="1433513"/>
            <a:ext cx="0" cy="47529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 name="Line 10"/>
          <p:cNvSpPr>
            <a:spLocks noChangeShapeType="1"/>
          </p:cNvSpPr>
          <p:nvPr/>
        </p:nvSpPr>
        <p:spPr bwMode="auto">
          <a:xfrm>
            <a:off x="9801225" y="3725863"/>
            <a:ext cx="0" cy="714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Line 11"/>
          <p:cNvSpPr>
            <a:spLocks noChangeShapeType="1"/>
          </p:cNvSpPr>
          <p:nvPr/>
        </p:nvSpPr>
        <p:spPr bwMode="auto">
          <a:xfrm>
            <a:off x="9082088" y="3725863"/>
            <a:ext cx="0" cy="714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Text Box 12"/>
          <p:cNvSpPr txBox="1">
            <a:spLocks noChangeArrowheads="1"/>
          </p:cNvSpPr>
          <p:nvPr/>
        </p:nvSpPr>
        <p:spPr bwMode="auto">
          <a:xfrm>
            <a:off x="10450513" y="3797300"/>
            <a:ext cx="431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0</a:t>
            </a:r>
          </a:p>
        </p:txBody>
      </p:sp>
      <p:sp>
        <p:nvSpPr>
          <p:cNvPr id="11" name="Text Box 13"/>
          <p:cNvSpPr txBox="1">
            <a:spLocks noChangeArrowheads="1"/>
          </p:cNvSpPr>
          <p:nvPr/>
        </p:nvSpPr>
        <p:spPr bwMode="auto">
          <a:xfrm>
            <a:off x="9658350" y="3797300"/>
            <a:ext cx="431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-1</a:t>
            </a:r>
          </a:p>
        </p:txBody>
      </p:sp>
      <p:sp>
        <p:nvSpPr>
          <p:cNvPr id="12" name="Text Box 14"/>
          <p:cNvSpPr txBox="1">
            <a:spLocks noChangeArrowheads="1"/>
          </p:cNvSpPr>
          <p:nvPr/>
        </p:nvSpPr>
        <p:spPr bwMode="auto">
          <a:xfrm>
            <a:off x="8937625" y="3797300"/>
            <a:ext cx="431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-2</a:t>
            </a:r>
          </a:p>
        </p:txBody>
      </p:sp>
      <p:sp>
        <p:nvSpPr>
          <p:cNvPr id="13" name="Line 15"/>
          <p:cNvSpPr>
            <a:spLocks noChangeShapeType="1"/>
          </p:cNvSpPr>
          <p:nvPr/>
        </p:nvSpPr>
        <p:spPr bwMode="auto">
          <a:xfrm flipH="1" flipV="1">
            <a:off x="8499475" y="2225675"/>
            <a:ext cx="1951038" cy="1571625"/>
          </a:xfrm>
          <a:prstGeom prst="line">
            <a:avLst/>
          </a:prstGeom>
          <a:noFill/>
          <a:ln w="952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Line 16"/>
          <p:cNvSpPr>
            <a:spLocks noChangeShapeType="1"/>
          </p:cNvSpPr>
          <p:nvPr/>
        </p:nvSpPr>
        <p:spPr bwMode="auto">
          <a:xfrm flipH="1">
            <a:off x="8715375" y="3797300"/>
            <a:ext cx="1735138" cy="1525588"/>
          </a:xfrm>
          <a:prstGeom prst="line">
            <a:avLst/>
          </a:prstGeom>
          <a:noFill/>
          <a:ln w="952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 name="Line 17"/>
          <p:cNvSpPr>
            <a:spLocks noChangeShapeType="1"/>
          </p:cNvSpPr>
          <p:nvPr/>
        </p:nvSpPr>
        <p:spPr bwMode="auto">
          <a:xfrm>
            <a:off x="9585325" y="3149600"/>
            <a:ext cx="0" cy="1368425"/>
          </a:xfrm>
          <a:prstGeom prst="line">
            <a:avLst/>
          </a:prstGeom>
          <a:noFill/>
          <a:ln w="952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Line 18"/>
          <p:cNvSpPr>
            <a:spLocks noChangeShapeType="1"/>
          </p:cNvSpPr>
          <p:nvPr/>
        </p:nvSpPr>
        <p:spPr bwMode="auto">
          <a:xfrm flipH="1">
            <a:off x="10018713" y="3509963"/>
            <a:ext cx="71437" cy="287337"/>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7" name="Object 35"/>
          <p:cNvGraphicFramePr>
            <a:graphicFrameLocks noChangeAspect="1"/>
          </p:cNvGraphicFramePr>
          <p:nvPr>
            <p:extLst>
              <p:ext uri="{D42A27DB-BD31-4B8C-83A1-F6EECF244321}">
                <p14:modId xmlns:p14="http://schemas.microsoft.com/office/powerpoint/2010/main" val="211629953"/>
              </p:ext>
            </p:extLst>
          </p:nvPr>
        </p:nvGraphicFramePr>
        <p:xfrm>
          <a:off x="10090150" y="3006725"/>
          <a:ext cx="195263" cy="465138"/>
        </p:xfrm>
        <a:graphic>
          <a:graphicData uri="http://schemas.openxmlformats.org/presentationml/2006/ole">
            <mc:AlternateContent xmlns:mc="http://schemas.openxmlformats.org/markup-compatibility/2006">
              <mc:Choice xmlns:v="urn:schemas-microsoft-com:vml" Requires="v">
                <p:oleObj spid="_x0000_s51291" name="公式" r:id="rId5" imgW="164957" imgH="393359" progId="Equation.3">
                  <p:embed/>
                </p:oleObj>
              </mc:Choice>
              <mc:Fallback>
                <p:oleObj name="公式" r:id="rId5" imgW="164957" imgH="393359" progId="Equation.3">
                  <p:embed/>
                  <p:pic>
                    <p:nvPicPr>
                      <p:cNvPr id="50179" name="Object 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90150" y="3006725"/>
                        <a:ext cx="195263" cy="465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8" name="Line 38"/>
          <p:cNvSpPr>
            <a:spLocks noChangeShapeType="1"/>
          </p:cNvSpPr>
          <p:nvPr/>
        </p:nvSpPr>
        <p:spPr bwMode="auto">
          <a:xfrm>
            <a:off x="10377488" y="3725863"/>
            <a:ext cx="144462" cy="144462"/>
          </a:xfrm>
          <a:prstGeom prst="line">
            <a:avLst/>
          </a:prstGeom>
          <a:noFill/>
          <a:ln w="28575">
            <a:solidFill>
              <a:srgbClr val="2E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 name="Line 39"/>
          <p:cNvSpPr>
            <a:spLocks noChangeShapeType="1"/>
          </p:cNvSpPr>
          <p:nvPr/>
        </p:nvSpPr>
        <p:spPr bwMode="auto">
          <a:xfrm flipH="1">
            <a:off x="10377488" y="3725863"/>
            <a:ext cx="144462" cy="144462"/>
          </a:xfrm>
          <a:prstGeom prst="line">
            <a:avLst/>
          </a:prstGeom>
          <a:noFill/>
          <a:ln w="28575">
            <a:solidFill>
              <a:srgbClr val="2E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 name="Line 40"/>
          <p:cNvSpPr>
            <a:spLocks noChangeShapeType="1"/>
          </p:cNvSpPr>
          <p:nvPr/>
        </p:nvSpPr>
        <p:spPr bwMode="auto">
          <a:xfrm>
            <a:off x="9010650" y="3725863"/>
            <a:ext cx="144463" cy="144462"/>
          </a:xfrm>
          <a:prstGeom prst="line">
            <a:avLst/>
          </a:prstGeom>
          <a:noFill/>
          <a:ln w="28575">
            <a:solidFill>
              <a:srgbClr val="2E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 name="Line 41"/>
          <p:cNvSpPr>
            <a:spLocks noChangeShapeType="1"/>
          </p:cNvSpPr>
          <p:nvPr/>
        </p:nvSpPr>
        <p:spPr bwMode="auto">
          <a:xfrm flipH="1">
            <a:off x="9010650" y="3725863"/>
            <a:ext cx="144463" cy="144462"/>
          </a:xfrm>
          <a:prstGeom prst="line">
            <a:avLst/>
          </a:prstGeom>
          <a:noFill/>
          <a:ln w="28575">
            <a:solidFill>
              <a:srgbClr val="2E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 name="Line 42"/>
          <p:cNvSpPr>
            <a:spLocks noChangeShapeType="1"/>
          </p:cNvSpPr>
          <p:nvPr/>
        </p:nvSpPr>
        <p:spPr bwMode="auto">
          <a:xfrm>
            <a:off x="9082088" y="3797300"/>
            <a:ext cx="1368425" cy="0"/>
          </a:xfrm>
          <a:prstGeom prst="line">
            <a:avLst/>
          </a:prstGeom>
          <a:noFill/>
          <a:ln w="28575">
            <a:solidFill>
              <a:srgbClr val="2EC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 name="Line 43"/>
          <p:cNvSpPr>
            <a:spLocks noChangeShapeType="1"/>
          </p:cNvSpPr>
          <p:nvPr/>
        </p:nvSpPr>
        <p:spPr bwMode="auto">
          <a:xfrm>
            <a:off x="9801225" y="2646363"/>
            <a:ext cx="0" cy="2376487"/>
          </a:xfrm>
          <a:prstGeom prst="line">
            <a:avLst/>
          </a:prstGeom>
          <a:noFill/>
          <a:ln w="28575">
            <a:solidFill>
              <a:srgbClr val="2EC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 name="Line 48"/>
          <p:cNvSpPr>
            <a:spLocks noChangeShapeType="1"/>
          </p:cNvSpPr>
          <p:nvPr/>
        </p:nvSpPr>
        <p:spPr bwMode="auto">
          <a:xfrm>
            <a:off x="9723438" y="2009775"/>
            <a:ext cx="144462" cy="144463"/>
          </a:xfrm>
          <a:prstGeom prst="line">
            <a:avLst/>
          </a:prstGeom>
          <a:noFill/>
          <a:ln w="28575">
            <a:solidFill>
              <a:srgbClr val="C3874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 name="Line 49"/>
          <p:cNvSpPr>
            <a:spLocks noChangeShapeType="1"/>
          </p:cNvSpPr>
          <p:nvPr/>
        </p:nvSpPr>
        <p:spPr bwMode="auto">
          <a:xfrm flipH="1">
            <a:off x="9723438" y="2009775"/>
            <a:ext cx="144462" cy="144463"/>
          </a:xfrm>
          <a:prstGeom prst="line">
            <a:avLst/>
          </a:prstGeom>
          <a:noFill/>
          <a:ln w="28575">
            <a:solidFill>
              <a:srgbClr val="C3874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Line 50"/>
          <p:cNvSpPr>
            <a:spLocks noChangeShapeType="1"/>
          </p:cNvSpPr>
          <p:nvPr/>
        </p:nvSpPr>
        <p:spPr bwMode="auto">
          <a:xfrm>
            <a:off x="9723438" y="5465763"/>
            <a:ext cx="144462" cy="144462"/>
          </a:xfrm>
          <a:prstGeom prst="line">
            <a:avLst/>
          </a:prstGeom>
          <a:noFill/>
          <a:ln w="28575">
            <a:solidFill>
              <a:srgbClr val="C3874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 name="Line 51"/>
          <p:cNvSpPr>
            <a:spLocks noChangeShapeType="1"/>
          </p:cNvSpPr>
          <p:nvPr/>
        </p:nvSpPr>
        <p:spPr bwMode="auto">
          <a:xfrm flipH="1">
            <a:off x="9723438" y="5465763"/>
            <a:ext cx="144462" cy="144462"/>
          </a:xfrm>
          <a:prstGeom prst="line">
            <a:avLst/>
          </a:prstGeom>
          <a:noFill/>
          <a:ln w="28575">
            <a:solidFill>
              <a:srgbClr val="C3874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Oval 55"/>
          <p:cNvSpPr>
            <a:spLocks noChangeArrowheads="1"/>
          </p:cNvSpPr>
          <p:nvPr/>
        </p:nvSpPr>
        <p:spPr bwMode="auto">
          <a:xfrm>
            <a:off x="10371138" y="3738563"/>
            <a:ext cx="142875" cy="144462"/>
          </a:xfrm>
          <a:prstGeom prst="ellipse">
            <a:avLst/>
          </a:prstGeom>
          <a:noFill/>
          <a:ln w="28575">
            <a:solidFill>
              <a:srgbClr val="C3874B"/>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 name="Line 57"/>
          <p:cNvSpPr>
            <a:spLocks noChangeShapeType="1"/>
          </p:cNvSpPr>
          <p:nvPr/>
        </p:nvSpPr>
        <p:spPr bwMode="auto">
          <a:xfrm flipH="1">
            <a:off x="7419975" y="3810000"/>
            <a:ext cx="2951163" cy="0"/>
          </a:xfrm>
          <a:prstGeom prst="line">
            <a:avLst/>
          </a:prstGeom>
          <a:noFill/>
          <a:ln w="28575">
            <a:solidFill>
              <a:srgbClr val="C3874B"/>
            </a:solidFill>
            <a:round/>
            <a:headEnd type="arrow" w="med" len="med"/>
            <a:tailEnd type="arrow" w="med"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30" name="Object 60"/>
          <p:cNvGraphicFramePr>
            <a:graphicFrameLocks noChangeAspect="1"/>
          </p:cNvGraphicFramePr>
          <p:nvPr>
            <p:extLst>
              <p:ext uri="{D42A27DB-BD31-4B8C-83A1-F6EECF244321}">
                <p14:modId xmlns:p14="http://schemas.microsoft.com/office/powerpoint/2010/main" val="2321332492"/>
              </p:ext>
            </p:extLst>
          </p:nvPr>
        </p:nvGraphicFramePr>
        <p:xfrm>
          <a:off x="8721725" y="1649413"/>
          <a:ext cx="1058863" cy="239712"/>
        </p:xfrm>
        <a:graphic>
          <a:graphicData uri="http://schemas.openxmlformats.org/presentationml/2006/ole">
            <mc:AlternateContent xmlns:mc="http://schemas.openxmlformats.org/markup-compatibility/2006">
              <mc:Choice xmlns:v="urn:schemas-microsoft-com:vml" Requires="v">
                <p:oleObj spid="_x0000_s51292" name="公式" r:id="rId7" imgW="901309" imgH="203112" progId="Equations">
                  <p:embed/>
                </p:oleObj>
              </mc:Choice>
              <mc:Fallback>
                <p:oleObj name="公式" r:id="rId7" imgW="901309" imgH="203112" progId="Equations">
                  <p:embed/>
                  <p:pic>
                    <p:nvPicPr>
                      <p:cNvPr id="50180" name="Object 6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21725" y="1649413"/>
                        <a:ext cx="1058863" cy="239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1" name="Line 61"/>
          <p:cNvSpPr>
            <a:spLocks noChangeShapeType="1"/>
          </p:cNvSpPr>
          <p:nvPr/>
        </p:nvSpPr>
        <p:spPr bwMode="auto">
          <a:xfrm>
            <a:off x="8715375" y="1865313"/>
            <a:ext cx="108108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 name="Line 62"/>
          <p:cNvSpPr>
            <a:spLocks noChangeShapeType="1"/>
          </p:cNvSpPr>
          <p:nvPr/>
        </p:nvSpPr>
        <p:spPr bwMode="auto">
          <a:xfrm flipH="1">
            <a:off x="8859838" y="1865313"/>
            <a:ext cx="215900" cy="5048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3" name="Arc 67"/>
          <p:cNvSpPr>
            <a:spLocks/>
          </p:cNvSpPr>
          <p:nvPr/>
        </p:nvSpPr>
        <p:spPr bwMode="auto">
          <a:xfrm rot="16310211" flipH="1">
            <a:off x="7341394" y="2807494"/>
            <a:ext cx="3443287" cy="1990725"/>
          </a:xfrm>
          <a:custGeom>
            <a:avLst/>
            <a:gdLst>
              <a:gd name="T0" fmla="*/ 0 w 42728"/>
              <a:gd name="T1" fmla="*/ 2147483647 h 21600"/>
              <a:gd name="T2" fmla="*/ 2147483647 w 42728"/>
              <a:gd name="T3" fmla="*/ 2147483647 h 21600"/>
              <a:gd name="T4" fmla="*/ 2147483647 w 42728"/>
              <a:gd name="T5" fmla="*/ 2147483647 h 21600"/>
              <a:gd name="T6" fmla="*/ 0 60000 65536"/>
              <a:gd name="T7" fmla="*/ 0 60000 65536"/>
              <a:gd name="T8" fmla="*/ 0 60000 65536"/>
              <a:gd name="T9" fmla="*/ 0 w 42728"/>
              <a:gd name="T10" fmla="*/ 0 h 21600"/>
              <a:gd name="T11" fmla="*/ 42728 w 42728"/>
              <a:gd name="T12" fmla="*/ 21600 h 21600"/>
            </a:gdLst>
            <a:ahLst/>
            <a:cxnLst>
              <a:cxn ang="T6">
                <a:pos x="T0" y="T1"/>
              </a:cxn>
              <a:cxn ang="T7">
                <a:pos x="T2" y="T3"/>
              </a:cxn>
              <a:cxn ang="T8">
                <a:pos x="T4" y="T5"/>
              </a:cxn>
            </a:cxnLst>
            <a:rect l="T9" t="T10" r="T11" b="T12"/>
            <a:pathLst>
              <a:path w="42728" h="21600" fill="none" extrusionOk="0">
                <a:moveTo>
                  <a:pt x="-1" y="17913"/>
                </a:moveTo>
                <a:cubicBezTo>
                  <a:pt x="1792" y="7560"/>
                  <a:pt x="10775" y="-1"/>
                  <a:pt x="21283" y="0"/>
                </a:cubicBezTo>
                <a:cubicBezTo>
                  <a:pt x="32212" y="0"/>
                  <a:pt x="41420" y="8164"/>
                  <a:pt x="42727" y="19016"/>
                </a:cubicBezTo>
              </a:path>
              <a:path w="42728" h="21600" stroke="0" extrusionOk="0">
                <a:moveTo>
                  <a:pt x="-1" y="17913"/>
                </a:moveTo>
                <a:cubicBezTo>
                  <a:pt x="1792" y="7560"/>
                  <a:pt x="10775" y="-1"/>
                  <a:pt x="21283" y="0"/>
                </a:cubicBezTo>
                <a:cubicBezTo>
                  <a:pt x="32212" y="0"/>
                  <a:pt x="41420" y="8164"/>
                  <a:pt x="42727" y="19016"/>
                </a:cubicBezTo>
                <a:lnTo>
                  <a:pt x="21283" y="21600"/>
                </a:lnTo>
                <a:lnTo>
                  <a:pt x="-1" y="17913"/>
                </a:lnTo>
                <a:close/>
              </a:path>
            </a:pathLst>
          </a:custGeom>
          <a:noFill/>
          <a:ln w="28575">
            <a:solidFill>
              <a:srgbClr val="C3874B"/>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graphicFrame>
        <p:nvGraphicFramePr>
          <p:cNvPr id="34" name="Object 43"/>
          <p:cNvGraphicFramePr>
            <a:graphicFrameLocks noChangeAspect="1"/>
          </p:cNvGraphicFramePr>
          <p:nvPr>
            <p:extLst>
              <p:ext uri="{D42A27DB-BD31-4B8C-83A1-F6EECF244321}">
                <p14:modId xmlns:p14="http://schemas.microsoft.com/office/powerpoint/2010/main" val="2204399012"/>
              </p:ext>
            </p:extLst>
          </p:nvPr>
        </p:nvGraphicFramePr>
        <p:xfrm>
          <a:off x="9496425" y="2154238"/>
          <a:ext cx="804863" cy="239712"/>
        </p:xfrm>
        <a:graphic>
          <a:graphicData uri="http://schemas.openxmlformats.org/presentationml/2006/ole">
            <mc:AlternateContent xmlns:mc="http://schemas.openxmlformats.org/markup-compatibility/2006">
              <mc:Choice xmlns:v="urn:schemas-microsoft-com:vml" Requires="v">
                <p:oleObj spid="_x0000_s51293" name="公式" r:id="rId9" imgW="685800" imgH="203200" progId="Equations">
                  <p:embed/>
                </p:oleObj>
              </mc:Choice>
              <mc:Fallback>
                <p:oleObj name="公式" r:id="rId9" imgW="685800" imgH="203200" progId="Equations">
                  <p:embed/>
                  <p:pic>
                    <p:nvPicPr>
                      <p:cNvPr id="50181" name="Object 4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496425" y="2154238"/>
                        <a:ext cx="804863" cy="239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 name="Object 44"/>
          <p:cNvGraphicFramePr>
            <a:graphicFrameLocks noChangeAspect="1"/>
          </p:cNvGraphicFramePr>
          <p:nvPr>
            <p:extLst>
              <p:ext uri="{D42A27DB-BD31-4B8C-83A1-F6EECF244321}">
                <p14:modId xmlns:p14="http://schemas.microsoft.com/office/powerpoint/2010/main" val="3460324814"/>
              </p:ext>
            </p:extLst>
          </p:nvPr>
        </p:nvGraphicFramePr>
        <p:xfrm>
          <a:off x="9507538" y="5249863"/>
          <a:ext cx="804862" cy="239712"/>
        </p:xfrm>
        <a:graphic>
          <a:graphicData uri="http://schemas.openxmlformats.org/presentationml/2006/ole">
            <mc:AlternateContent xmlns:mc="http://schemas.openxmlformats.org/markup-compatibility/2006">
              <mc:Choice xmlns:v="urn:schemas-microsoft-com:vml" Requires="v">
                <p:oleObj spid="_x0000_s51294" name="公式" r:id="rId11" imgW="685800" imgH="203200" progId="Equations">
                  <p:embed/>
                </p:oleObj>
              </mc:Choice>
              <mc:Fallback>
                <p:oleObj name="公式" r:id="rId11" imgW="685800" imgH="203200" progId="Equations">
                  <p:embed/>
                  <p:pic>
                    <p:nvPicPr>
                      <p:cNvPr id="50182" name="Object 4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507538" y="5249863"/>
                        <a:ext cx="804862" cy="239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6" name="Object 45"/>
          <p:cNvGraphicFramePr>
            <a:graphicFrameLocks noChangeAspect="1"/>
          </p:cNvGraphicFramePr>
          <p:nvPr>
            <p:extLst>
              <p:ext uri="{D42A27DB-BD31-4B8C-83A1-F6EECF244321}">
                <p14:modId xmlns:p14="http://schemas.microsoft.com/office/powerpoint/2010/main" val="2769747053"/>
              </p:ext>
            </p:extLst>
          </p:nvPr>
        </p:nvGraphicFramePr>
        <p:xfrm>
          <a:off x="3820318" y="1335088"/>
          <a:ext cx="1795463" cy="552450"/>
        </p:xfrm>
        <a:graphic>
          <a:graphicData uri="http://schemas.openxmlformats.org/presentationml/2006/ole">
            <mc:AlternateContent xmlns:mc="http://schemas.openxmlformats.org/markup-compatibility/2006">
              <mc:Choice xmlns:v="urn:schemas-microsoft-com:vml" Requires="v">
                <p:oleObj spid="_x0000_s51295" name="公式" r:id="rId13" imgW="1282700" imgH="393700" progId="Equations">
                  <p:embed/>
                </p:oleObj>
              </mc:Choice>
              <mc:Fallback>
                <p:oleObj name="公式" r:id="rId13" imgW="1282700" imgH="393700" progId="Equations">
                  <p:embed/>
                  <p:pic>
                    <p:nvPicPr>
                      <p:cNvPr id="50183" name="Object 4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820318" y="1335088"/>
                        <a:ext cx="1795463" cy="552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7" name="Text Box 63"/>
          <p:cNvSpPr txBox="1">
            <a:spLocks noChangeArrowheads="1"/>
          </p:cNvSpPr>
          <p:nvPr/>
        </p:nvSpPr>
        <p:spPr bwMode="auto">
          <a:xfrm>
            <a:off x="515938" y="1382713"/>
            <a:ext cx="33845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联立</a:t>
            </a:r>
            <a:r>
              <a:rPr lang="zh-CN" altLang="en-US" sz="2000" dirty="0" smtClean="0">
                <a:latin typeface="+mn-ea"/>
                <a:ea typeface="+mn-ea"/>
              </a:rPr>
              <a:t>计算                      </a:t>
            </a:r>
            <a:r>
              <a:rPr lang="zh-CN" altLang="en-US" sz="2000" dirty="0">
                <a:latin typeface="+mn-ea"/>
                <a:ea typeface="+mn-ea"/>
              </a:rPr>
              <a:t>和</a:t>
            </a:r>
          </a:p>
        </p:txBody>
      </p:sp>
      <p:graphicFrame>
        <p:nvGraphicFramePr>
          <p:cNvPr id="38" name="Object 8"/>
          <p:cNvGraphicFramePr>
            <a:graphicFrameLocks noChangeAspect="1"/>
          </p:cNvGraphicFramePr>
          <p:nvPr>
            <p:extLst>
              <p:ext uri="{D42A27DB-BD31-4B8C-83A1-F6EECF244321}">
                <p14:modId xmlns:p14="http://schemas.microsoft.com/office/powerpoint/2010/main" val="884338198"/>
              </p:ext>
            </p:extLst>
          </p:nvPr>
        </p:nvGraphicFramePr>
        <p:xfrm>
          <a:off x="1739900" y="1455738"/>
          <a:ext cx="1546225" cy="338137"/>
        </p:xfrm>
        <a:graphic>
          <a:graphicData uri="http://schemas.openxmlformats.org/presentationml/2006/ole">
            <mc:AlternateContent xmlns:mc="http://schemas.openxmlformats.org/markup-compatibility/2006">
              <mc:Choice xmlns:v="urn:schemas-microsoft-com:vml" Requires="v">
                <p:oleObj spid="_x0000_s51296" name="公式" r:id="rId15" imgW="1104900" imgH="241300" progId="Equations">
                  <p:embed/>
                </p:oleObj>
              </mc:Choice>
              <mc:Fallback>
                <p:oleObj name="公式" r:id="rId15" imgW="1104900" imgH="241300" progId="Equations">
                  <p:embed/>
                  <p:pic>
                    <p:nvPicPr>
                      <p:cNvPr id="50184" name="Object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739900" y="1455738"/>
                        <a:ext cx="1546225" cy="338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9" name="Text Box 63"/>
          <p:cNvSpPr txBox="1">
            <a:spLocks noChangeArrowheads="1"/>
          </p:cNvSpPr>
          <p:nvPr/>
        </p:nvSpPr>
        <p:spPr bwMode="auto">
          <a:xfrm>
            <a:off x="515938" y="2147888"/>
            <a:ext cx="47529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可得根轨迹与直线交点的坐标为</a:t>
            </a:r>
          </a:p>
        </p:txBody>
      </p:sp>
      <p:graphicFrame>
        <p:nvGraphicFramePr>
          <p:cNvPr id="40" name="Object 9"/>
          <p:cNvGraphicFramePr>
            <a:graphicFrameLocks noChangeAspect="1"/>
          </p:cNvGraphicFramePr>
          <p:nvPr>
            <p:extLst>
              <p:ext uri="{D42A27DB-BD31-4B8C-83A1-F6EECF244321}">
                <p14:modId xmlns:p14="http://schemas.microsoft.com/office/powerpoint/2010/main" val="2543160091"/>
              </p:ext>
            </p:extLst>
          </p:nvPr>
        </p:nvGraphicFramePr>
        <p:xfrm>
          <a:off x="4768058" y="2487581"/>
          <a:ext cx="1928812" cy="360363"/>
        </p:xfrm>
        <a:graphic>
          <a:graphicData uri="http://schemas.openxmlformats.org/presentationml/2006/ole">
            <mc:AlternateContent xmlns:mc="http://schemas.openxmlformats.org/markup-compatibility/2006">
              <mc:Choice xmlns:v="urn:schemas-microsoft-com:vml" Requires="v">
                <p:oleObj spid="_x0000_s51297" name="公式" r:id="rId17" imgW="1091726" imgH="203112" progId="Equations">
                  <p:embed/>
                </p:oleObj>
              </mc:Choice>
              <mc:Fallback>
                <p:oleObj name="公式" r:id="rId17" imgW="1091726" imgH="203112" progId="Equations">
                  <p:embed/>
                  <p:pic>
                    <p:nvPicPr>
                      <p:cNvPr id="50185" name="Object 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768058" y="2487581"/>
                        <a:ext cx="1928812" cy="360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1" name="Object 10"/>
          <p:cNvGraphicFramePr>
            <a:graphicFrameLocks noChangeAspect="1"/>
          </p:cNvGraphicFramePr>
          <p:nvPr>
            <p:extLst>
              <p:ext uri="{D42A27DB-BD31-4B8C-83A1-F6EECF244321}">
                <p14:modId xmlns:p14="http://schemas.microsoft.com/office/powerpoint/2010/main" val="4189622154"/>
              </p:ext>
            </p:extLst>
          </p:nvPr>
        </p:nvGraphicFramePr>
        <p:xfrm>
          <a:off x="2777681" y="3490914"/>
          <a:ext cx="3006725" cy="792162"/>
        </p:xfrm>
        <a:graphic>
          <a:graphicData uri="http://schemas.openxmlformats.org/presentationml/2006/ole">
            <mc:AlternateContent xmlns:mc="http://schemas.openxmlformats.org/markup-compatibility/2006">
              <mc:Choice xmlns:v="urn:schemas-microsoft-com:vml" Requires="v">
                <p:oleObj spid="_x0000_s51298" name="公式" r:id="rId19" imgW="1688367" imgH="444307" progId="Equations">
                  <p:embed/>
                </p:oleObj>
              </mc:Choice>
              <mc:Fallback>
                <p:oleObj name="公式" r:id="rId19" imgW="1688367" imgH="444307" progId="Equations">
                  <p:embed/>
                  <p:pic>
                    <p:nvPicPr>
                      <p:cNvPr id="50186" name="Object 1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777681" y="3490914"/>
                        <a:ext cx="3006725" cy="792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2" name="Text Box 63"/>
          <p:cNvSpPr txBox="1">
            <a:spLocks noChangeArrowheads="1"/>
          </p:cNvSpPr>
          <p:nvPr/>
        </p:nvSpPr>
        <p:spPr bwMode="auto">
          <a:xfrm>
            <a:off x="515938" y="4495801"/>
            <a:ext cx="32400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计算有</a:t>
            </a:r>
            <a:r>
              <a:rPr lang="zh-CN" altLang="en-US" sz="2000" b="1" dirty="0">
                <a:latin typeface="+mj-ea"/>
                <a:ea typeface="+mj-ea"/>
              </a:rPr>
              <a:t>（</a:t>
            </a:r>
            <a:r>
              <a:rPr lang="en-US" altLang="zh-CN" sz="2000" b="1" dirty="0">
                <a:latin typeface="+mj-ea"/>
                <a:ea typeface="+mj-ea"/>
              </a:rPr>
              <a:t>K</a:t>
            </a:r>
            <a:r>
              <a:rPr lang="en-US" altLang="zh-CN" sz="2000" b="1" baseline="-25000" dirty="0">
                <a:latin typeface="+mj-ea"/>
                <a:ea typeface="+mj-ea"/>
              </a:rPr>
              <a:t>1</a:t>
            </a:r>
            <a:r>
              <a:rPr lang="en-US" altLang="zh-CN" sz="2000" b="1" dirty="0">
                <a:latin typeface="+mj-ea"/>
                <a:ea typeface="+mj-ea"/>
              </a:rPr>
              <a:t>=20</a:t>
            </a:r>
            <a:r>
              <a:rPr lang="zh-CN" altLang="en-US" sz="2000" b="1" dirty="0">
                <a:latin typeface="+mj-ea"/>
                <a:ea typeface="+mj-ea"/>
              </a:rPr>
              <a:t>）</a:t>
            </a:r>
          </a:p>
        </p:txBody>
      </p:sp>
      <p:cxnSp>
        <p:nvCxnSpPr>
          <p:cNvPr id="43" name="直接连接符 42"/>
          <p:cNvCxnSpPr/>
          <p:nvPr/>
        </p:nvCxnSpPr>
        <p:spPr>
          <a:xfrm>
            <a:off x="4754563" y="2860643"/>
            <a:ext cx="1944687"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flipV="1">
            <a:off x="6808916" y="1793876"/>
            <a:ext cx="1835022" cy="1004535"/>
          </a:xfrm>
          <a:prstGeom prst="straightConnector1">
            <a:avLst/>
          </a:prstGeom>
          <a:ln w="12700">
            <a:solidFill>
              <a:srgbClr val="0070C0"/>
            </a:solidFill>
            <a:headEnd type="arrow"/>
            <a:tailEnd type="arrow"/>
          </a:ln>
        </p:spPr>
        <p:style>
          <a:lnRef idx="1">
            <a:schemeClr val="accent1"/>
          </a:lnRef>
          <a:fillRef idx="0">
            <a:schemeClr val="accent1"/>
          </a:fillRef>
          <a:effectRef idx="0">
            <a:schemeClr val="accent1"/>
          </a:effectRef>
          <a:fontRef idx="minor">
            <a:schemeClr val="tx1"/>
          </a:fontRef>
        </p:style>
      </p:cxnSp>
      <p:graphicFrame>
        <p:nvGraphicFramePr>
          <p:cNvPr id="45" name="Object 11"/>
          <p:cNvGraphicFramePr>
            <a:graphicFrameLocks noChangeAspect="1"/>
          </p:cNvGraphicFramePr>
          <p:nvPr>
            <p:extLst>
              <p:ext uri="{D42A27DB-BD31-4B8C-83A1-F6EECF244321}">
                <p14:modId xmlns:p14="http://schemas.microsoft.com/office/powerpoint/2010/main" val="3672182039"/>
              </p:ext>
            </p:extLst>
          </p:nvPr>
        </p:nvGraphicFramePr>
        <p:xfrm>
          <a:off x="10802938" y="3881438"/>
          <a:ext cx="212725" cy="195262"/>
        </p:xfrm>
        <a:graphic>
          <a:graphicData uri="http://schemas.openxmlformats.org/presentationml/2006/ole">
            <mc:AlternateContent xmlns:mc="http://schemas.openxmlformats.org/markup-compatibility/2006">
              <mc:Choice xmlns:v="urn:schemas-microsoft-com:vml" Requires="v">
                <p:oleObj spid="_x0000_s51299" name="公式" r:id="rId21" imgW="152334" imgH="139639" progId="Equations">
                  <p:embed/>
                </p:oleObj>
              </mc:Choice>
              <mc:Fallback>
                <p:oleObj name="公式" r:id="rId21" imgW="152334" imgH="139639" progId="Equations">
                  <p:embed/>
                  <p:pic>
                    <p:nvPicPr>
                      <p:cNvPr id="50187" name="Object 1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0802938" y="3881438"/>
                        <a:ext cx="212725" cy="195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 name="Object 12"/>
          <p:cNvGraphicFramePr>
            <a:graphicFrameLocks noChangeAspect="1"/>
          </p:cNvGraphicFramePr>
          <p:nvPr>
            <p:extLst>
              <p:ext uri="{D42A27DB-BD31-4B8C-83A1-F6EECF244321}">
                <p14:modId xmlns:p14="http://schemas.microsoft.com/office/powerpoint/2010/main" val="409149317"/>
              </p:ext>
            </p:extLst>
          </p:nvPr>
        </p:nvGraphicFramePr>
        <p:xfrm>
          <a:off x="10515600" y="1433513"/>
          <a:ext cx="320675" cy="266700"/>
        </p:xfrm>
        <a:graphic>
          <a:graphicData uri="http://schemas.openxmlformats.org/presentationml/2006/ole">
            <mc:AlternateContent xmlns:mc="http://schemas.openxmlformats.org/markup-compatibility/2006">
              <mc:Choice xmlns:v="urn:schemas-microsoft-com:vml" Requires="v">
                <p:oleObj spid="_x0000_s51300" name="公式" r:id="rId23" imgW="228600" imgH="190500" progId="Equations">
                  <p:embed/>
                </p:oleObj>
              </mc:Choice>
              <mc:Fallback>
                <p:oleObj name="公式" r:id="rId23" imgW="228600" imgH="190500" progId="Equations">
                  <p:embed/>
                  <p:pic>
                    <p:nvPicPr>
                      <p:cNvPr id="50188" name="Object 12"/>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0515600" y="1433513"/>
                        <a:ext cx="320675" cy="266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24679418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4.4 </a:t>
            </a:r>
            <a:r>
              <a:rPr lang="zh-CN" altLang="en-US" dirty="0"/>
              <a:t>控制系统的根轨迹</a:t>
            </a:r>
            <a:r>
              <a:rPr lang="zh-CN" altLang="en-US" dirty="0" smtClean="0"/>
              <a:t>分析</a:t>
            </a:r>
            <a:endParaRPr lang="zh-CN" altLang="en-US" dirty="0"/>
          </a:p>
        </p:txBody>
      </p:sp>
      <p:sp>
        <p:nvSpPr>
          <p:cNvPr id="3" name="Text Box 12"/>
          <p:cNvSpPr txBox="1">
            <a:spLocks noChangeArrowheads="1"/>
          </p:cNvSpPr>
          <p:nvPr/>
        </p:nvSpPr>
        <p:spPr bwMode="auto">
          <a:xfrm>
            <a:off x="508001" y="1089025"/>
            <a:ext cx="7704137"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spcBef>
                <a:spcPct val="50000"/>
              </a:spcBef>
            </a:pPr>
            <a:r>
              <a:rPr lang="zh-CN" altLang="en-US" sz="2000" dirty="0">
                <a:latin typeface="+mn-ea"/>
                <a:ea typeface="+mn-ea"/>
              </a:rPr>
              <a:t>例</a:t>
            </a:r>
            <a:r>
              <a:rPr lang="en-US" altLang="zh-CN" sz="2000" b="1" dirty="0">
                <a:latin typeface="+mj-ea"/>
                <a:ea typeface="+mj-ea"/>
              </a:rPr>
              <a:t>12</a:t>
            </a:r>
            <a:r>
              <a:rPr lang="zh-CN" altLang="en-US" sz="2000" dirty="0">
                <a:latin typeface="+mn-ea"/>
                <a:ea typeface="+mn-ea"/>
              </a:rPr>
              <a:t>：已知闭环控制系统的开环传递函数为</a:t>
            </a:r>
          </a:p>
        </p:txBody>
      </p:sp>
      <p:graphicFrame>
        <p:nvGraphicFramePr>
          <p:cNvPr id="4" name="Object 13"/>
          <p:cNvGraphicFramePr>
            <a:graphicFrameLocks noChangeAspect="1"/>
          </p:cNvGraphicFramePr>
          <p:nvPr>
            <p:extLst>
              <p:ext uri="{D42A27DB-BD31-4B8C-83A1-F6EECF244321}">
                <p14:modId xmlns:p14="http://schemas.microsoft.com/office/powerpoint/2010/main" val="2271985206"/>
              </p:ext>
            </p:extLst>
          </p:nvPr>
        </p:nvGraphicFramePr>
        <p:xfrm>
          <a:off x="5242587" y="1548382"/>
          <a:ext cx="1717938" cy="674713"/>
        </p:xfrm>
        <a:graphic>
          <a:graphicData uri="http://schemas.openxmlformats.org/presentationml/2006/ole">
            <mc:AlternateContent xmlns:mc="http://schemas.openxmlformats.org/markup-compatibility/2006">
              <mc:Choice xmlns:v="urn:schemas-microsoft-com:vml" Requires="v">
                <p:oleObj spid="_x0000_s52266" name="公式" r:id="rId3" imgW="1066800" imgH="419100" progId="Equations">
                  <p:embed/>
                </p:oleObj>
              </mc:Choice>
              <mc:Fallback>
                <p:oleObj name="公式" r:id="rId3" imgW="1066800" imgH="419100" progId="Equations">
                  <p:embed/>
                  <p:pic>
                    <p:nvPicPr>
                      <p:cNvPr id="51202"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42587" y="1548382"/>
                        <a:ext cx="1717938" cy="674713"/>
                      </a:xfrm>
                      <a:prstGeom prst="rect">
                        <a:avLst/>
                      </a:prstGeom>
                      <a:noFill/>
                      <a:ln>
                        <a:noFill/>
                      </a:ln>
                      <a:effectLst/>
                    </p:spPr>
                  </p:pic>
                </p:oleObj>
              </mc:Fallback>
            </mc:AlternateContent>
          </a:graphicData>
        </a:graphic>
      </p:graphicFrame>
      <p:sp>
        <p:nvSpPr>
          <p:cNvPr id="5" name="Text Box 15"/>
          <p:cNvSpPr txBox="1">
            <a:spLocks noChangeArrowheads="1"/>
          </p:cNvSpPr>
          <p:nvPr/>
        </p:nvSpPr>
        <p:spPr bwMode="auto">
          <a:xfrm>
            <a:off x="515938" y="2371312"/>
            <a:ext cx="11171237"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spcBef>
                <a:spcPct val="50000"/>
              </a:spcBef>
            </a:pPr>
            <a:r>
              <a:rPr lang="zh-CN" altLang="en-US" sz="2000" dirty="0">
                <a:latin typeface="+mn-ea"/>
                <a:ea typeface="+mn-ea"/>
              </a:rPr>
              <a:t>试绘制根轨迹，并计算系统最小阻尼比及对应的系统极点，</a:t>
            </a:r>
            <a:r>
              <a:rPr lang="zh-CN" altLang="en-US" sz="2000" dirty="0" smtClean="0">
                <a:latin typeface="+mn-ea"/>
                <a:ea typeface="+mn-ea"/>
              </a:rPr>
              <a:t>此时 </a:t>
            </a:r>
            <a:r>
              <a:rPr lang="en-US" altLang="zh-CN" sz="2000" b="1" dirty="0" smtClean="0">
                <a:latin typeface="+mj-ea"/>
                <a:ea typeface="+mj-ea"/>
              </a:rPr>
              <a:t>K </a:t>
            </a:r>
            <a:r>
              <a:rPr lang="zh-CN" altLang="en-US" sz="2000" dirty="0" smtClean="0">
                <a:latin typeface="+mn-ea"/>
                <a:ea typeface="+mn-ea"/>
              </a:rPr>
              <a:t>取</a:t>
            </a:r>
            <a:r>
              <a:rPr lang="zh-CN" altLang="en-US" sz="2000" dirty="0">
                <a:latin typeface="+mn-ea"/>
                <a:ea typeface="+mn-ea"/>
              </a:rPr>
              <a:t>什么数值。</a:t>
            </a:r>
          </a:p>
        </p:txBody>
      </p:sp>
      <p:sp>
        <p:nvSpPr>
          <p:cNvPr id="6" name="Line 16"/>
          <p:cNvSpPr>
            <a:spLocks noChangeShapeType="1"/>
          </p:cNvSpPr>
          <p:nvPr/>
        </p:nvSpPr>
        <p:spPr bwMode="auto">
          <a:xfrm>
            <a:off x="7076544" y="4908549"/>
            <a:ext cx="36734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 name="Line 17"/>
          <p:cNvSpPr>
            <a:spLocks noChangeShapeType="1"/>
          </p:cNvSpPr>
          <p:nvPr/>
        </p:nvSpPr>
        <p:spPr bwMode="auto">
          <a:xfrm flipV="1">
            <a:off x="10245194" y="3684587"/>
            <a:ext cx="0" cy="216058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 name="Oval 18"/>
          <p:cNvSpPr>
            <a:spLocks noChangeArrowheads="1"/>
          </p:cNvSpPr>
          <p:nvPr/>
        </p:nvSpPr>
        <p:spPr bwMode="auto">
          <a:xfrm>
            <a:off x="8086194" y="4116387"/>
            <a:ext cx="1728788" cy="1584325"/>
          </a:xfrm>
          <a:prstGeom prst="ellipse">
            <a:avLst/>
          </a:prstGeom>
          <a:noFill/>
          <a:ln w="28575">
            <a:solidFill>
              <a:srgbClr val="FF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 name="Line 19"/>
          <p:cNvSpPr>
            <a:spLocks noChangeShapeType="1"/>
          </p:cNvSpPr>
          <p:nvPr/>
        </p:nvSpPr>
        <p:spPr bwMode="auto">
          <a:xfrm>
            <a:off x="9597494" y="4837112"/>
            <a:ext cx="0" cy="714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Line 20"/>
          <p:cNvSpPr>
            <a:spLocks noChangeShapeType="1"/>
          </p:cNvSpPr>
          <p:nvPr/>
        </p:nvSpPr>
        <p:spPr bwMode="auto">
          <a:xfrm>
            <a:off x="8949794" y="4837112"/>
            <a:ext cx="0" cy="714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Line 24"/>
          <p:cNvSpPr>
            <a:spLocks noChangeShapeType="1"/>
          </p:cNvSpPr>
          <p:nvPr/>
        </p:nvSpPr>
        <p:spPr bwMode="auto">
          <a:xfrm>
            <a:off x="10173757" y="4837112"/>
            <a:ext cx="142875" cy="144462"/>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Line 25"/>
          <p:cNvSpPr>
            <a:spLocks noChangeShapeType="1"/>
          </p:cNvSpPr>
          <p:nvPr/>
        </p:nvSpPr>
        <p:spPr bwMode="auto">
          <a:xfrm flipH="1">
            <a:off x="10173757" y="4837112"/>
            <a:ext cx="142875" cy="144462"/>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Line 26"/>
          <p:cNvSpPr>
            <a:spLocks noChangeShapeType="1"/>
          </p:cNvSpPr>
          <p:nvPr/>
        </p:nvSpPr>
        <p:spPr bwMode="auto">
          <a:xfrm>
            <a:off x="9526057" y="4837112"/>
            <a:ext cx="142875" cy="144462"/>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Line 27"/>
          <p:cNvSpPr>
            <a:spLocks noChangeShapeType="1"/>
          </p:cNvSpPr>
          <p:nvPr/>
        </p:nvSpPr>
        <p:spPr bwMode="auto">
          <a:xfrm flipH="1">
            <a:off x="9526057" y="4837112"/>
            <a:ext cx="142875" cy="144462"/>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 name="Line 28"/>
          <p:cNvSpPr>
            <a:spLocks noChangeShapeType="1"/>
          </p:cNvSpPr>
          <p:nvPr/>
        </p:nvSpPr>
        <p:spPr bwMode="auto">
          <a:xfrm>
            <a:off x="9597494" y="4908549"/>
            <a:ext cx="647700" cy="0"/>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Oval 29"/>
          <p:cNvSpPr>
            <a:spLocks noChangeArrowheads="1"/>
          </p:cNvSpPr>
          <p:nvPr/>
        </p:nvSpPr>
        <p:spPr bwMode="auto">
          <a:xfrm>
            <a:off x="8878357" y="4837112"/>
            <a:ext cx="144462" cy="144462"/>
          </a:xfrm>
          <a:prstGeom prst="ellipse">
            <a:avLst/>
          </a:prstGeom>
          <a:noFill/>
          <a:ln w="28575">
            <a:solidFill>
              <a:srgbClr val="FF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 name="Line 30"/>
          <p:cNvSpPr>
            <a:spLocks noChangeShapeType="1"/>
          </p:cNvSpPr>
          <p:nvPr/>
        </p:nvSpPr>
        <p:spPr bwMode="auto">
          <a:xfrm>
            <a:off x="8086194" y="4908549"/>
            <a:ext cx="792163" cy="0"/>
          </a:xfrm>
          <a:prstGeom prst="line">
            <a:avLst/>
          </a:prstGeom>
          <a:noFill/>
          <a:ln w="28575">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 name="Line 31"/>
          <p:cNvSpPr>
            <a:spLocks noChangeShapeType="1"/>
          </p:cNvSpPr>
          <p:nvPr/>
        </p:nvSpPr>
        <p:spPr bwMode="auto">
          <a:xfrm flipH="1">
            <a:off x="7365469" y="4908549"/>
            <a:ext cx="720725" cy="0"/>
          </a:xfrm>
          <a:prstGeom prst="line">
            <a:avLst/>
          </a:prstGeom>
          <a:noFill/>
          <a:ln w="28575">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9" name="Text Box 32"/>
          <p:cNvSpPr txBox="1">
            <a:spLocks noChangeArrowheads="1"/>
          </p:cNvSpPr>
          <p:nvPr/>
        </p:nvSpPr>
        <p:spPr bwMode="auto">
          <a:xfrm>
            <a:off x="9454619" y="4981574"/>
            <a:ext cx="3603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-2</a:t>
            </a:r>
          </a:p>
        </p:txBody>
      </p:sp>
      <p:sp>
        <p:nvSpPr>
          <p:cNvPr id="20" name="Text Box 33"/>
          <p:cNvSpPr txBox="1">
            <a:spLocks noChangeArrowheads="1"/>
          </p:cNvSpPr>
          <p:nvPr/>
        </p:nvSpPr>
        <p:spPr bwMode="auto">
          <a:xfrm>
            <a:off x="8805332" y="4981574"/>
            <a:ext cx="3603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-4</a:t>
            </a:r>
          </a:p>
        </p:txBody>
      </p:sp>
      <p:sp>
        <p:nvSpPr>
          <p:cNvPr id="21" name="Text Box 34"/>
          <p:cNvSpPr txBox="1">
            <a:spLocks noChangeArrowheads="1"/>
          </p:cNvSpPr>
          <p:nvPr/>
        </p:nvSpPr>
        <p:spPr bwMode="auto">
          <a:xfrm>
            <a:off x="10245194" y="4981574"/>
            <a:ext cx="3603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0</a:t>
            </a:r>
          </a:p>
        </p:txBody>
      </p:sp>
      <p:sp>
        <p:nvSpPr>
          <p:cNvPr id="22" name="Text Box 35"/>
          <p:cNvSpPr txBox="1">
            <a:spLocks noChangeArrowheads="1"/>
          </p:cNvSpPr>
          <p:nvPr/>
        </p:nvSpPr>
        <p:spPr bwMode="auto">
          <a:xfrm>
            <a:off x="10534119" y="4946649"/>
            <a:ext cx="3603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cs typeface="Arial" panose="020B0604020202020204" pitchFamily="34" charset="0"/>
              </a:rPr>
              <a:t>σ</a:t>
            </a:r>
          </a:p>
        </p:txBody>
      </p:sp>
      <p:sp>
        <p:nvSpPr>
          <p:cNvPr id="23" name="Text Box 36"/>
          <p:cNvSpPr txBox="1">
            <a:spLocks noChangeArrowheads="1"/>
          </p:cNvSpPr>
          <p:nvPr/>
        </p:nvSpPr>
        <p:spPr bwMode="auto">
          <a:xfrm>
            <a:off x="10318219" y="3613149"/>
            <a:ext cx="5032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cs typeface="Arial" panose="020B0604020202020204" pitchFamily="34" charset="0"/>
              </a:rPr>
              <a:t>j</a:t>
            </a:r>
            <a:r>
              <a:rPr lang="el-GR" altLang="zh-CN" sz="1400">
                <a:cs typeface="Arial" panose="020B0604020202020204" pitchFamily="34" charset="0"/>
              </a:rPr>
              <a:t>ω</a:t>
            </a:r>
          </a:p>
        </p:txBody>
      </p:sp>
      <p:sp>
        <p:nvSpPr>
          <p:cNvPr id="24" name="Text Box 37"/>
          <p:cNvSpPr txBox="1">
            <a:spLocks noChangeArrowheads="1"/>
          </p:cNvSpPr>
          <p:nvPr/>
        </p:nvSpPr>
        <p:spPr bwMode="auto">
          <a:xfrm>
            <a:off x="1012825" y="3141662"/>
            <a:ext cx="28797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解：</a:t>
            </a:r>
            <a:r>
              <a:rPr lang="en-US" altLang="zh-CN" sz="2000" dirty="0">
                <a:latin typeface="+mn-ea"/>
                <a:ea typeface="+mn-ea"/>
              </a:rPr>
              <a:t>(1</a:t>
            </a:r>
            <a:r>
              <a:rPr lang="en-US" altLang="zh-CN" sz="2000" dirty="0" smtClean="0">
                <a:latin typeface="+mn-ea"/>
                <a:ea typeface="+mn-ea"/>
              </a:rPr>
              <a:t>) </a:t>
            </a:r>
            <a:r>
              <a:rPr lang="zh-CN" altLang="en-US" sz="2000" dirty="0" smtClean="0">
                <a:latin typeface="+mn-ea"/>
                <a:ea typeface="+mn-ea"/>
              </a:rPr>
              <a:t>绘制</a:t>
            </a:r>
            <a:r>
              <a:rPr lang="zh-CN" altLang="en-US" sz="2000" dirty="0">
                <a:latin typeface="+mn-ea"/>
                <a:ea typeface="+mn-ea"/>
              </a:rPr>
              <a:t>根轨迹</a:t>
            </a:r>
          </a:p>
        </p:txBody>
      </p:sp>
      <p:sp>
        <p:nvSpPr>
          <p:cNvPr id="25" name="Text Box 43"/>
          <p:cNvSpPr txBox="1">
            <a:spLocks noChangeArrowheads="1"/>
          </p:cNvSpPr>
          <p:nvPr/>
        </p:nvSpPr>
        <p:spPr bwMode="auto">
          <a:xfrm>
            <a:off x="1529926" y="5429251"/>
            <a:ext cx="28797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rPr>
              <a:t>根轨迹交点：</a:t>
            </a:r>
          </a:p>
        </p:txBody>
      </p:sp>
      <p:graphicFrame>
        <p:nvGraphicFramePr>
          <p:cNvPr id="26" name="Object 44"/>
          <p:cNvGraphicFramePr>
            <a:graphicFrameLocks noChangeAspect="1"/>
          </p:cNvGraphicFramePr>
          <p:nvPr>
            <p:extLst>
              <p:ext uri="{D42A27DB-BD31-4B8C-83A1-F6EECF244321}">
                <p14:modId xmlns:p14="http://schemas.microsoft.com/office/powerpoint/2010/main" val="1310495988"/>
              </p:ext>
            </p:extLst>
          </p:nvPr>
        </p:nvGraphicFramePr>
        <p:xfrm>
          <a:off x="3474613" y="5475289"/>
          <a:ext cx="2609850" cy="314325"/>
        </p:xfrm>
        <a:graphic>
          <a:graphicData uri="http://schemas.openxmlformats.org/presentationml/2006/ole">
            <mc:AlternateContent xmlns:mc="http://schemas.openxmlformats.org/markup-compatibility/2006">
              <mc:Choice xmlns:v="urn:schemas-microsoft-com:vml" Requires="v">
                <p:oleObj spid="_x0000_s52267" name="公式" r:id="rId5" imgW="1993900" imgH="241300" progId="Equation.3">
                  <p:embed/>
                </p:oleObj>
              </mc:Choice>
              <mc:Fallback>
                <p:oleObj name="公式" r:id="rId5" imgW="1993900" imgH="241300" progId="Equation.3">
                  <p:embed/>
                  <p:pic>
                    <p:nvPicPr>
                      <p:cNvPr id="235564" name="Object 4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74613" y="5475289"/>
                        <a:ext cx="2609850" cy="314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46"/>
          <p:cNvGraphicFramePr>
            <a:graphicFrameLocks noChangeAspect="1"/>
          </p:cNvGraphicFramePr>
          <p:nvPr>
            <p:extLst>
              <p:ext uri="{D42A27DB-BD31-4B8C-83A1-F6EECF244321}">
                <p14:modId xmlns:p14="http://schemas.microsoft.com/office/powerpoint/2010/main" val="211808765"/>
              </p:ext>
            </p:extLst>
          </p:nvPr>
        </p:nvGraphicFramePr>
        <p:xfrm>
          <a:off x="4685876" y="5905110"/>
          <a:ext cx="3468687" cy="642937"/>
        </p:xfrm>
        <a:graphic>
          <a:graphicData uri="http://schemas.openxmlformats.org/presentationml/2006/ole">
            <mc:AlternateContent xmlns:mc="http://schemas.openxmlformats.org/markup-compatibility/2006">
              <mc:Choice xmlns:v="urn:schemas-microsoft-com:vml" Requires="v">
                <p:oleObj spid="_x0000_s52268" name="公式" r:id="rId7" imgW="2603500" imgH="482600" progId="Equation.3">
                  <p:embed/>
                </p:oleObj>
              </mc:Choice>
              <mc:Fallback>
                <p:oleObj name="公式" r:id="rId7" imgW="2603500" imgH="482600" progId="Equation.3">
                  <p:embed/>
                  <p:pic>
                    <p:nvPicPr>
                      <p:cNvPr id="235566" name="Object 4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85876" y="5905110"/>
                        <a:ext cx="3468687" cy="642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8" name="Object 36"/>
          <p:cNvGraphicFramePr>
            <a:graphicFrameLocks noChangeAspect="1"/>
          </p:cNvGraphicFramePr>
          <p:nvPr>
            <p:extLst>
              <p:ext uri="{D42A27DB-BD31-4B8C-83A1-F6EECF244321}">
                <p14:modId xmlns:p14="http://schemas.microsoft.com/office/powerpoint/2010/main" val="3781108769"/>
              </p:ext>
            </p:extLst>
          </p:nvPr>
        </p:nvGraphicFramePr>
        <p:xfrm>
          <a:off x="2203450" y="3690938"/>
          <a:ext cx="1531938" cy="601662"/>
        </p:xfrm>
        <a:graphic>
          <a:graphicData uri="http://schemas.openxmlformats.org/presentationml/2006/ole">
            <mc:AlternateContent xmlns:mc="http://schemas.openxmlformats.org/markup-compatibility/2006">
              <mc:Choice xmlns:v="urn:schemas-microsoft-com:vml" Requires="v">
                <p:oleObj spid="_x0000_s52269" name="公式" r:id="rId9" imgW="1066800" imgH="419100" progId="Equations">
                  <p:embed/>
                </p:oleObj>
              </mc:Choice>
              <mc:Fallback>
                <p:oleObj name="公式" r:id="rId9" imgW="1066800" imgH="419100" progId="Equations">
                  <p:embed/>
                  <p:pic>
                    <p:nvPicPr>
                      <p:cNvPr id="36" name="Object 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3450" y="3690938"/>
                        <a:ext cx="1531938" cy="601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9" name="Text Box 43"/>
          <p:cNvSpPr txBox="1">
            <a:spLocks noChangeArrowheads="1"/>
          </p:cNvSpPr>
          <p:nvPr/>
        </p:nvSpPr>
        <p:spPr bwMode="auto">
          <a:xfrm>
            <a:off x="1529926" y="4333876"/>
            <a:ext cx="467296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开环零点是：</a:t>
            </a:r>
            <a:r>
              <a:rPr lang="en-US" altLang="zh-CN" dirty="0">
                <a:latin typeface="+mn-ea"/>
                <a:ea typeface="+mn-ea"/>
              </a:rPr>
              <a:t>-4</a:t>
            </a:r>
            <a:r>
              <a:rPr lang="zh-CN" altLang="en-US" dirty="0">
                <a:latin typeface="+mn-ea"/>
                <a:ea typeface="+mn-ea"/>
              </a:rPr>
              <a:t>；开环极点是：</a:t>
            </a:r>
            <a:r>
              <a:rPr lang="en-US" altLang="zh-CN" dirty="0">
                <a:latin typeface="+mn-ea"/>
                <a:ea typeface="+mn-ea"/>
              </a:rPr>
              <a:t>0</a:t>
            </a:r>
            <a:r>
              <a:rPr lang="zh-CN" altLang="en-US" dirty="0">
                <a:latin typeface="+mn-ea"/>
                <a:ea typeface="+mn-ea"/>
              </a:rPr>
              <a:t>，</a:t>
            </a:r>
            <a:r>
              <a:rPr lang="en-US" altLang="zh-CN" dirty="0">
                <a:latin typeface="+mn-ea"/>
                <a:ea typeface="+mn-ea"/>
              </a:rPr>
              <a:t>-2</a:t>
            </a:r>
            <a:endParaRPr lang="zh-CN" altLang="en-US" dirty="0">
              <a:latin typeface="+mn-ea"/>
              <a:ea typeface="+mn-ea"/>
            </a:endParaRPr>
          </a:p>
        </p:txBody>
      </p:sp>
      <p:sp>
        <p:nvSpPr>
          <p:cNvPr id="30" name="Text Box 43"/>
          <p:cNvSpPr txBox="1">
            <a:spLocks noChangeArrowheads="1"/>
          </p:cNvSpPr>
          <p:nvPr/>
        </p:nvSpPr>
        <p:spPr bwMode="auto">
          <a:xfrm>
            <a:off x="1529926" y="6022585"/>
            <a:ext cx="33131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根轨迹交点对应的</a:t>
            </a:r>
            <a:r>
              <a:rPr lang="en-US" altLang="zh-CN" sz="2000" dirty="0">
                <a:latin typeface="+mn-ea"/>
                <a:ea typeface="+mn-ea"/>
              </a:rPr>
              <a:t>K</a:t>
            </a:r>
            <a:r>
              <a:rPr lang="zh-CN" altLang="en-US" sz="2000" dirty="0">
                <a:latin typeface="+mn-ea"/>
                <a:ea typeface="+mn-ea"/>
              </a:rPr>
              <a:t>值：</a:t>
            </a:r>
          </a:p>
        </p:txBody>
      </p:sp>
      <p:graphicFrame>
        <p:nvGraphicFramePr>
          <p:cNvPr id="31" name="Object 6"/>
          <p:cNvGraphicFramePr>
            <a:graphicFrameLocks noChangeAspect="1"/>
          </p:cNvGraphicFramePr>
          <p:nvPr>
            <p:extLst>
              <p:ext uri="{D42A27DB-BD31-4B8C-83A1-F6EECF244321}">
                <p14:modId xmlns:p14="http://schemas.microsoft.com/office/powerpoint/2010/main" val="3253619183"/>
              </p:ext>
            </p:extLst>
          </p:nvPr>
        </p:nvGraphicFramePr>
        <p:xfrm>
          <a:off x="1890289" y="4795838"/>
          <a:ext cx="4741862" cy="565150"/>
        </p:xfrm>
        <a:graphic>
          <a:graphicData uri="http://schemas.openxmlformats.org/presentationml/2006/ole">
            <mc:AlternateContent xmlns:mc="http://schemas.openxmlformats.org/markup-compatibility/2006">
              <mc:Choice xmlns:v="urn:schemas-microsoft-com:vml" Requires="v">
                <p:oleObj spid="_x0000_s52270" name="公式" r:id="rId10" imgW="3302000" imgH="393700" progId="Equations">
                  <p:embed/>
                </p:oleObj>
              </mc:Choice>
              <mc:Fallback>
                <p:oleObj name="公式" r:id="rId10" imgW="3302000" imgH="393700" progId="Equations">
                  <p:embed/>
                  <p:pic>
                    <p:nvPicPr>
                      <p:cNvPr id="39" name="Object 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90289" y="4795838"/>
                        <a:ext cx="4741862" cy="565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Text Box 43"/>
          <p:cNvSpPr txBox="1">
            <a:spLocks noChangeArrowheads="1"/>
          </p:cNvSpPr>
          <p:nvPr/>
        </p:nvSpPr>
        <p:spPr bwMode="auto">
          <a:xfrm>
            <a:off x="1529926" y="4867276"/>
            <a:ext cx="503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由</a:t>
            </a:r>
          </a:p>
        </p:txBody>
      </p:sp>
    </p:spTree>
    <p:extLst>
      <p:ext uri="{BB962C8B-B14F-4D97-AF65-F5344CB8AC3E}">
        <p14:creationId xmlns:p14="http://schemas.microsoft.com/office/powerpoint/2010/main" val="652648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blinds(horizontal)">
                                      <p:cBhvr>
                                        <p:cTn id="11" dur="500"/>
                                        <p:tgtEl>
                                          <p:spTgt spid="28"/>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blinds(horizontal)">
                                      <p:cBhvr>
                                        <p:cTn id="15" dur="500"/>
                                        <p:tgtEl>
                                          <p:spTgt spid="29"/>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par>
                          <p:cTn id="20" fill="hold">
                            <p:stCondLst>
                              <p:cond delay="2000"/>
                            </p:stCondLst>
                            <p:childTnLst>
                              <p:par>
                                <p:cTn id="21" presetID="3" presetClass="entr" presetSubtype="1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linds(horizontal)">
                                      <p:cBhvr>
                                        <p:cTn id="26" dur="500"/>
                                        <p:tgtEl>
                                          <p:spTgt spid="22"/>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linds(horizontal)">
                                      <p:cBhvr>
                                        <p:cTn id="29" dur="500"/>
                                        <p:tgtEl>
                                          <p:spTgt spid="23"/>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linds(horizontal)">
                                      <p:cBhvr>
                                        <p:cTn id="32" dur="500"/>
                                        <p:tgtEl>
                                          <p:spTgt spid="21"/>
                                        </p:tgtEl>
                                      </p:cBhvr>
                                    </p:animEffect>
                                  </p:childTnLst>
                                </p:cTn>
                              </p:par>
                              <p:par>
                                <p:cTn id="33" presetID="3" presetClass="entr" presetSubtype="10"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blinds(horizontal)">
                                      <p:cBhvr>
                                        <p:cTn id="35" dur="500"/>
                                        <p:tgtEl>
                                          <p:spTgt spid="9"/>
                                        </p:tgtEl>
                                      </p:cBhvr>
                                    </p:animEffect>
                                  </p:childTnLst>
                                </p:cTn>
                              </p:par>
                              <p:par>
                                <p:cTn id="36" presetID="3" presetClass="entr" presetSubtype="10"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linds(horizontal)">
                                      <p:cBhvr>
                                        <p:cTn id="38" dur="500"/>
                                        <p:tgtEl>
                                          <p:spTgt spid="10"/>
                                        </p:tgtEl>
                                      </p:cBhvr>
                                    </p:animEffect>
                                  </p:childTnLst>
                                </p:cTn>
                              </p:par>
                              <p:par>
                                <p:cTn id="39" presetID="3" presetClass="entr" presetSubtype="1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blinds(horizontal)">
                                      <p:cBhvr>
                                        <p:cTn id="41" dur="500"/>
                                        <p:tgtEl>
                                          <p:spTgt spid="13"/>
                                        </p:tgtEl>
                                      </p:cBhvr>
                                    </p:animEffect>
                                  </p:childTnLst>
                                </p:cTn>
                              </p:par>
                              <p:par>
                                <p:cTn id="42" presetID="3" presetClass="entr" presetSubtype="10" fill="hold"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blinds(horizontal)">
                                      <p:cBhvr>
                                        <p:cTn id="44" dur="500"/>
                                        <p:tgtEl>
                                          <p:spTgt spid="14"/>
                                        </p:tgtEl>
                                      </p:cBhvr>
                                    </p:animEffect>
                                  </p:childTnLst>
                                </p:cTn>
                              </p:par>
                              <p:par>
                                <p:cTn id="45" presetID="3" presetClass="entr" presetSubtype="1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linds(horizontal)">
                                      <p:cBhvr>
                                        <p:cTn id="47" dur="500"/>
                                        <p:tgtEl>
                                          <p:spTgt spid="11"/>
                                        </p:tgtEl>
                                      </p:cBhvr>
                                    </p:animEffect>
                                  </p:childTnLst>
                                </p:cTn>
                              </p:par>
                              <p:par>
                                <p:cTn id="48" presetID="3" presetClass="entr" presetSubtype="10" fill="hold"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blinds(horizontal)">
                                      <p:cBhvr>
                                        <p:cTn id="50" dur="500"/>
                                        <p:tgtEl>
                                          <p:spTgt spid="12"/>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blinds(horizontal)">
                                      <p:cBhvr>
                                        <p:cTn id="53" dur="500"/>
                                        <p:tgtEl>
                                          <p:spTgt spid="16"/>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blinds(horizontal)">
                                      <p:cBhvr>
                                        <p:cTn id="56" dur="500"/>
                                        <p:tgtEl>
                                          <p:spTgt spid="19"/>
                                        </p:tgtEl>
                                      </p:cBhvr>
                                    </p:animEffect>
                                  </p:childTnLst>
                                </p:cTn>
                              </p:par>
                              <p:par>
                                <p:cTn id="57" presetID="3" presetClass="entr" presetSubtype="10"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blinds(horizontal)">
                                      <p:cBhvr>
                                        <p:cTn id="59" dur="500"/>
                                        <p:tgtEl>
                                          <p:spTgt spid="20"/>
                                        </p:tgtEl>
                                      </p:cBhvr>
                                    </p:animEffec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blinds(horizontal)">
                                      <p:cBhvr>
                                        <p:cTn id="64" dur="500"/>
                                        <p:tgtEl>
                                          <p:spTgt spid="8"/>
                                        </p:tgtEl>
                                      </p:cBhvr>
                                    </p:animEffect>
                                  </p:childTnLst>
                                </p:cTn>
                              </p:par>
                              <p:par>
                                <p:cTn id="65" presetID="3" presetClass="entr" presetSubtype="10" fill="hold" nodeType="with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blinds(horizontal)">
                                      <p:cBhvr>
                                        <p:cTn id="67" dur="500"/>
                                        <p:tgtEl>
                                          <p:spTgt spid="15"/>
                                        </p:tgtEl>
                                      </p:cBhvr>
                                    </p:animEffect>
                                  </p:childTnLst>
                                </p:cTn>
                              </p:par>
                              <p:par>
                                <p:cTn id="68" presetID="3" presetClass="entr" presetSubtype="10" fill="hold" nodeType="with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blinds(horizontal)">
                                      <p:cBhvr>
                                        <p:cTn id="70" dur="500"/>
                                        <p:tgtEl>
                                          <p:spTgt spid="17"/>
                                        </p:tgtEl>
                                      </p:cBhvr>
                                    </p:animEffect>
                                  </p:childTnLst>
                                </p:cTn>
                              </p:par>
                              <p:par>
                                <p:cTn id="71" presetID="3" presetClass="entr" presetSubtype="10" fill="hold"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blinds(horizontal)">
                                      <p:cBhvr>
                                        <p:cTn id="73" dur="500"/>
                                        <p:tgtEl>
                                          <p:spTgt spid="18"/>
                                        </p:tgtEl>
                                      </p:cBhvr>
                                    </p:animEffect>
                                  </p:childTnLst>
                                </p:cTn>
                              </p:par>
                            </p:childTnLst>
                          </p:cTn>
                        </p:par>
                      </p:childTnLst>
                    </p:cTn>
                  </p:par>
                  <p:par>
                    <p:cTn id="74" fill="hold">
                      <p:stCondLst>
                        <p:cond delay="indefinite"/>
                      </p:stCondLst>
                      <p:childTnLst>
                        <p:par>
                          <p:cTn id="75" fill="hold">
                            <p:stCondLst>
                              <p:cond delay="0"/>
                            </p:stCondLst>
                            <p:childTnLst>
                              <p:par>
                                <p:cTn id="76" presetID="3" presetClass="entr" presetSubtype="10" fill="hold" nodeType="click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blinds(horizontal)">
                                      <p:cBhvr>
                                        <p:cTn id="78" dur="500"/>
                                        <p:tgtEl>
                                          <p:spTgt spid="31"/>
                                        </p:tgtEl>
                                      </p:cBhvr>
                                    </p:animEffect>
                                  </p:childTnLst>
                                </p:cTn>
                              </p:par>
                            </p:childTnLst>
                          </p:cTn>
                        </p:par>
                        <p:par>
                          <p:cTn id="79" fill="hold">
                            <p:stCondLst>
                              <p:cond delay="500"/>
                            </p:stCondLst>
                            <p:childTnLst>
                              <p:par>
                                <p:cTn id="80" presetID="3" presetClass="entr" presetSubtype="10" fill="hold" grpId="0" nodeType="after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blinds(horizontal)">
                                      <p:cBhvr>
                                        <p:cTn id="82" dur="500"/>
                                        <p:tgtEl>
                                          <p:spTgt spid="32"/>
                                        </p:tgtEl>
                                      </p:cBhvr>
                                    </p:animEffect>
                                  </p:childTnLst>
                                </p:cTn>
                              </p:par>
                            </p:childTnLst>
                          </p:cTn>
                        </p:par>
                        <p:par>
                          <p:cTn id="83" fill="hold">
                            <p:stCondLst>
                              <p:cond delay="1000"/>
                            </p:stCondLst>
                            <p:childTnLst>
                              <p:par>
                                <p:cTn id="84" presetID="3" presetClass="entr" presetSubtype="10" fill="hold" grpId="0" nodeType="afterEffect">
                                  <p:stCondLst>
                                    <p:cond delay="0"/>
                                  </p:stCondLst>
                                  <p:childTnLst>
                                    <p:set>
                                      <p:cBhvr>
                                        <p:cTn id="85" dur="1" fill="hold">
                                          <p:stCondLst>
                                            <p:cond delay="0"/>
                                          </p:stCondLst>
                                        </p:cTn>
                                        <p:tgtEl>
                                          <p:spTgt spid="25"/>
                                        </p:tgtEl>
                                        <p:attrNameLst>
                                          <p:attrName>style.visibility</p:attrName>
                                        </p:attrNameLst>
                                      </p:cBhvr>
                                      <p:to>
                                        <p:strVal val="visible"/>
                                      </p:to>
                                    </p:set>
                                    <p:animEffect transition="in" filter="blinds(horizontal)">
                                      <p:cBhvr>
                                        <p:cTn id="86" dur="500"/>
                                        <p:tgtEl>
                                          <p:spTgt spid="25"/>
                                        </p:tgtEl>
                                      </p:cBhvr>
                                    </p:animEffect>
                                  </p:childTnLst>
                                </p:cTn>
                              </p:par>
                              <p:par>
                                <p:cTn id="87" presetID="3" presetClass="entr" presetSubtype="10" fill="hold" nodeType="with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blinds(horizontal)">
                                      <p:cBhvr>
                                        <p:cTn id="89" dur="500"/>
                                        <p:tgtEl>
                                          <p:spTgt spid="26"/>
                                        </p:tgtEl>
                                      </p:cBhvr>
                                    </p:animEffect>
                                  </p:childTnLst>
                                </p:cTn>
                              </p:par>
                            </p:childTnLst>
                          </p:cTn>
                        </p:par>
                      </p:childTnLst>
                    </p:cTn>
                  </p:par>
                  <p:par>
                    <p:cTn id="90" fill="hold">
                      <p:stCondLst>
                        <p:cond delay="indefinite"/>
                      </p:stCondLst>
                      <p:childTnLst>
                        <p:par>
                          <p:cTn id="91" fill="hold">
                            <p:stCondLst>
                              <p:cond delay="0"/>
                            </p:stCondLst>
                            <p:childTnLst>
                              <p:par>
                                <p:cTn id="92" presetID="3" presetClass="entr" presetSubtype="10" fill="hold" grpId="0" nodeType="click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blinds(horizontal)">
                                      <p:cBhvr>
                                        <p:cTn id="94" dur="500"/>
                                        <p:tgtEl>
                                          <p:spTgt spid="30"/>
                                        </p:tgtEl>
                                      </p:cBhvr>
                                    </p:animEffect>
                                  </p:childTnLst>
                                </p:cTn>
                              </p:par>
                            </p:childTnLst>
                          </p:cTn>
                        </p:par>
                        <p:par>
                          <p:cTn id="95" fill="hold">
                            <p:stCondLst>
                              <p:cond delay="500"/>
                            </p:stCondLst>
                            <p:childTnLst>
                              <p:par>
                                <p:cTn id="96" presetID="3" presetClass="entr" presetSubtype="10" fill="hold" nodeType="afterEffect">
                                  <p:stCondLst>
                                    <p:cond delay="0"/>
                                  </p:stCondLst>
                                  <p:childTnLst>
                                    <p:set>
                                      <p:cBhvr>
                                        <p:cTn id="97" dur="1" fill="hold">
                                          <p:stCondLst>
                                            <p:cond delay="0"/>
                                          </p:stCondLst>
                                        </p:cTn>
                                        <p:tgtEl>
                                          <p:spTgt spid="27"/>
                                        </p:tgtEl>
                                        <p:attrNameLst>
                                          <p:attrName>style.visibility</p:attrName>
                                        </p:attrNameLst>
                                      </p:cBhvr>
                                      <p:to>
                                        <p:strVal val="visible"/>
                                      </p:to>
                                    </p:set>
                                    <p:animEffect transition="in" filter="blinds(horizontal)">
                                      <p:cBhvr>
                                        <p:cTn id="9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6" grpId="0" animBg="1"/>
      <p:bldP spid="19" grpId="0"/>
      <p:bldP spid="20" grpId="0"/>
      <p:bldP spid="21" grpId="0"/>
      <p:bldP spid="22" grpId="0"/>
      <p:bldP spid="23" grpId="0"/>
      <p:bldP spid="24" grpId="0"/>
      <p:bldP spid="25" grpId="0"/>
      <p:bldP spid="29" grpId="0"/>
      <p:bldP spid="30" grpId="0"/>
      <p:bldP spid="3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4.4 </a:t>
            </a:r>
            <a:r>
              <a:rPr lang="zh-CN" altLang="en-US" dirty="0"/>
              <a:t>控制系统的根轨迹</a:t>
            </a:r>
            <a:r>
              <a:rPr lang="zh-CN" altLang="en-US" dirty="0" smtClean="0"/>
              <a:t>分析</a:t>
            </a:r>
            <a:endParaRPr lang="zh-CN" altLang="en-US" dirty="0"/>
          </a:p>
        </p:txBody>
      </p:sp>
      <p:sp>
        <p:nvSpPr>
          <p:cNvPr id="3" name="Line 16"/>
          <p:cNvSpPr>
            <a:spLocks noChangeShapeType="1"/>
          </p:cNvSpPr>
          <p:nvPr/>
        </p:nvSpPr>
        <p:spPr bwMode="auto">
          <a:xfrm>
            <a:off x="7248523" y="5400675"/>
            <a:ext cx="36734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 name="Line 17"/>
          <p:cNvSpPr>
            <a:spLocks noChangeShapeType="1"/>
          </p:cNvSpPr>
          <p:nvPr/>
        </p:nvSpPr>
        <p:spPr bwMode="auto">
          <a:xfrm flipV="1">
            <a:off x="10056811" y="4176712"/>
            <a:ext cx="0" cy="21605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 name="Oval 18"/>
          <p:cNvSpPr>
            <a:spLocks noChangeArrowheads="1"/>
          </p:cNvSpPr>
          <p:nvPr/>
        </p:nvSpPr>
        <p:spPr bwMode="auto">
          <a:xfrm>
            <a:off x="7897811" y="4608512"/>
            <a:ext cx="1728787" cy="1584325"/>
          </a:xfrm>
          <a:prstGeom prst="ellipse">
            <a:avLst/>
          </a:prstGeom>
          <a:noFill/>
          <a:ln w="28575">
            <a:solidFill>
              <a:srgbClr val="FF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 name="Line 19"/>
          <p:cNvSpPr>
            <a:spLocks noChangeShapeType="1"/>
          </p:cNvSpPr>
          <p:nvPr/>
        </p:nvSpPr>
        <p:spPr bwMode="auto">
          <a:xfrm>
            <a:off x="9409111" y="5329237"/>
            <a:ext cx="0" cy="714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Line 20"/>
          <p:cNvSpPr>
            <a:spLocks noChangeShapeType="1"/>
          </p:cNvSpPr>
          <p:nvPr/>
        </p:nvSpPr>
        <p:spPr bwMode="auto">
          <a:xfrm>
            <a:off x="8761411" y="5329237"/>
            <a:ext cx="0" cy="714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 name="Line 24"/>
          <p:cNvSpPr>
            <a:spLocks noChangeShapeType="1"/>
          </p:cNvSpPr>
          <p:nvPr/>
        </p:nvSpPr>
        <p:spPr bwMode="auto">
          <a:xfrm>
            <a:off x="9985373" y="5329237"/>
            <a:ext cx="142875" cy="144463"/>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Line 25"/>
          <p:cNvSpPr>
            <a:spLocks noChangeShapeType="1"/>
          </p:cNvSpPr>
          <p:nvPr/>
        </p:nvSpPr>
        <p:spPr bwMode="auto">
          <a:xfrm flipH="1">
            <a:off x="9985373" y="5329237"/>
            <a:ext cx="142875" cy="144463"/>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Line 26"/>
          <p:cNvSpPr>
            <a:spLocks noChangeShapeType="1"/>
          </p:cNvSpPr>
          <p:nvPr/>
        </p:nvSpPr>
        <p:spPr bwMode="auto">
          <a:xfrm>
            <a:off x="9337673" y="5329237"/>
            <a:ext cx="142875" cy="144463"/>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Line 27"/>
          <p:cNvSpPr>
            <a:spLocks noChangeShapeType="1"/>
          </p:cNvSpPr>
          <p:nvPr/>
        </p:nvSpPr>
        <p:spPr bwMode="auto">
          <a:xfrm flipH="1">
            <a:off x="9337673" y="5329237"/>
            <a:ext cx="142875" cy="144463"/>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Line 28"/>
          <p:cNvSpPr>
            <a:spLocks noChangeShapeType="1"/>
          </p:cNvSpPr>
          <p:nvPr/>
        </p:nvSpPr>
        <p:spPr bwMode="auto">
          <a:xfrm>
            <a:off x="9409111" y="5400675"/>
            <a:ext cx="647700" cy="0"/>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Oval 29"/>
          <p:cNvSpPr>
            <a:spLocks noChangeArrowheads="1"/>
          </p:cNvSpPr>
          <p:nvPr/>
        </p:nvSpPr>
        <p:spPr bwMode="auto">
          <a:xfrm>
            <a:off x="8689973" y="5329237"/>
            <a:ext cx="144463" cy="144463"/>
          </a:xfrm>
          <a:prstGeom prst="ellipse">
            <a:avLst/>
          </a:prstGeom>
          <a:noFill/>
          <a:ln w="28575">
            <a:solidFill>
              <a:srgbClr val="FF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 name="Line 30"/>
          <p:cNvSpPr>
            <a:spLocks noChangeShapeType="1"/>
          </p:cNvSpPr>
          <p:nvPr/>
        </p:nvSpPr>
        <p:spPr bwMode="auto">
          <a:xfrm>
            <a:off x="7897811" y="5400675"/>
            <a:ext cx="792162" cy="0"/>
          </a:xfrm>
          <a:prstGeom prst="line">
            <a:avLst/>
          </a:prstGeom>
          <a:noFill/>
          <a:ln w="28575">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 name="Line 31"/>
          <p:cNvSpPr>
            <a:spLocks noChangeShapeType="1"/>
          </p:cNvSpPr>
          <p:nvPr/>
        </p:nvSpPr>
        <p:spPr bwMode="auto">
          <a:xfrm flipH="1">
            <a:off x="7177086" y="5400675"/>
            <a:ext cx="720725" cy="0"/>
          </a:xfrm>
          <a:prstGeom prst="line">
            <a:avLst/>
          </a:prstGeom>
          <a:noFill/>
          <a:ln w="28575">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 name="Text Box 32"/>
          <p:cNvSpPr txBox="1">
            <a:spLocks noChangeArrowheads="1"/>
          </p:cNvSpPr>
          <p:nvPr/>
        </p:nvSpPr>
        <p:spPr bwMode="auto">
          <a:xfrm>
            <a:off x="9266236" y="5473700"/>
            <a:ext cx="3603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-2</a:t>
            </a:r>
          </a:p>
        </p:txBody>
      </p:sp>
      <p:sp>
        <p:nvSpPr>
          <p:cNvPr id="17" name="Text Box 33"/>
          <p:cNvSpPr txBox="1">
            <a:spLocks noChangeArrowheads="1"/>
          </p:cNvSpPr>
          <p:nvPr/>
        </p:nvSpPr>
        <p:spPr bwMode="auto">
          <a:xfrm>
            <a:off x="8616948" y="5473700"/>
            <a:ext cx="3603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-4</a:t>
            </a:r>
          </a:p>
        </p:txBody>
      </p:sp>
      <p:sp>
        <p:nvSpPr>
          <p:cNvPr id="18" name="Text Box 34"/>
          <p:cNvSpPr txBox="1">
            <a:spLocks noChangeArrowheads="1"/>
          </p:cNvSpPr>
          <p:nvPr/>
        </p:nvSpPr>
        <p:spPr bwMode="auto">
          <a:xfrm>
            <a:off x="10056811" y="5473700"/>
            <a:ext cx="3603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0</a:t>
            </a:r>
          </a:p>
        </p:txBody>
      </p:sp>
      <p:sp>
        <p:nvSpPr>
          <p:cNvPr id="19" name="Text Box 35"/>
          <p:cNvSpPr txBox="1">
            <a:spLocks noChangeArrowheads="1"/>
          </p:cNvSpPr>
          <p:nvPr/>
        </p:nvSpPr>
        <p:spPr bwMode="auto">
          <a:xfrm>
            <a:off x="10744198" y="5095875"/>
            <a:ext cx="3603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cs typeface="Arial" panose="020B0604020202020204" pitchFamily="34" charset="0"/>
              </a:rPr>
              <a:t>σ</a:t>
            </a:r>
          </a:p>
        </p:txBody>
      </p:sp>
      <p:sp>
        <p:nvSpPr>
          <p:cNvPr id="20" name="Text Box 36"/>
          <p:cNvSpPr txBox="1">
            <a:spLocks noChangeArrowheads="1"/>
          </p:cNvSpPr>
          <p:nvPr/>
        </p:nvSpPr>
        <p:spPr bwMode="auto">
          <a:xfrm>
            <a:off x="10129836" y="4105275"/>
            <a:ext cx="50323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cs typeface="Arial" panose="020B0604020202020204" pitchFamily="34" charset="0"/>
              </a:rPr>
              <a:t>j</a:t>
            </a:r>
            <a:r>
              <a:rPr lang="el-GR" altLang="zh-CN" sz="1400">
                <a:cs typeface="Arial" panose="020B0604020202020204" pitchFamily="34" charset="0"/>
              </a:rPr>
              <a:t>ω</a:t>
            </a:r>
          </a:p>
        </p:txBody>
      </p:sp>
      <p:sp>
        <p:nvSpPr>
          <p:cNvPr id="21" name="Text Box 37"/>
          <p:cNvSpPr txBox="1">
            <a:spLocks noChangeArrowheads="1"/>
          </p:cNvSpPr>
          <p:nvPr/>
        </p:nvSpPr>
        <p:spPr bwMode="auto">
          <a:xfrm>
            <a:off x="515938" y="1089025"/>
            <a:ext cx="4108448"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dirty="0">
                <a:latin typeface="+mn-ea"/>
                <a:ea typeface="+mn-ea"/>
              </a:rPr>
              <a:t>(2</a:t>
            </a:r>
            <a:r>
              <a:rPr lang="en-US" altLang="zh-CN" sz="2000" dirty="0" smtClean="0">
                <a:latin typeface="+mn-ea"/>
                <a:ea typeface="+mn-ea"/>
              </a:rPr>
              <a:t>) </a:t>
            </a:r>
            <a:r>
              <a:rPr lang="zh-CN" altLang="en-US" sz="2000" dirty="0" smtClean="0">
                <a:latin typeface="+mn-ea"/>
                <a:ea typeface="+mn-ea"/>
              </a:rPr>
              <a:t>复平面</a:t>
            </a:r>
            <a:r>
              <a:rPr lang="zh-CN" altLang="en-US" sz="2000" dirty="0">
                <a:latin typeface="+mn-ea"/>
                <a:ea typeface="+mn-ea"/>
              </a:rPr>
              <a:t>上的根轨迹：</a:t>
            </a:r>
          </a:p>
          <a:p>
            <a:pPr marL="387350" indent="6350" eaLnBrk="1" hangingPunct="1">
              <a:spcBef>
                <a:spcPct val="50000"/>
              </a:spcBef>
            </a:pPr>
            <a:r>
              <a:rPr lang="zh-CN" altLang="en-US" sz="2000" dirty="0">
                <a:latin typeface="+mn-ea"/>
                <a:ea typeface="+mn-ea"/>
              </a:rPr>
              <a:t>已知系统的开环传递函数</a:t>
            </a:r>
          </a:p>
        </p:txBody>
      </p:sp>
      <p:graphicFrame>
        <p:nvGraphicFramePr>
          <p:cNvPr id="22" name="Object 38"/>
          <p:cNvGraphicFramePr>
            <a:graphicFrameLocks noChangeAspect="1"/>
          </p:cNvGraphicFramePr>
          <p:nvPr>
            <p:extLst>
              <p:ext uri="{D42A27DB-BD31-4B8C-83A1-F6EECF244321}">
                <p14:modId xmlns:p14="http://schemas.microsoft.com/office/powerpoint/2010/main" val="2858630471"/>
              </p:ext>
            </p:extLst>
          </p:nvPr>
        </p:nvGraphicFramePr>
        <p:xfrm>
          <a:off x="4052886" y="2369357"/>
          <a:ext cx="4311650" cy="360362"/>
        </p:xfrm>
        <a:graphic>
          <a:graphicData uri="http://schemas.openxmlformats.org/presentationml/2006/ole">
            <mc:AlternateContent xmlns:mc="http://schemas.openxmlformats.org/markup-compatibility/2006">
              <mc:Choice xmlns:v="urn:schemas-microsoft-com:vml" Requires="v">
                <p:oleObj spid="_x0000_s53292" name="公式" r:id="rId3" imgW="2730500" imgH="228600" progId="Equations">
                  <p:embed/>
                </p:oleObj>
              </mc:Choice>
              <mc:Fallback>
                <p:oleObj name="公式" r:id="rId3" imgW="2730500" imgH="228600" progId="Equations">
                  <p:embed/>
                  <p:pic>
                    <p:nvPicPr>
                      <p:cNvPr id="52226" name="Object 3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2886" y="2369357"/>
                        <a:ext cx="4311650" cy="360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3" name="Text Box 39"/>
          <p:cNvSpPr txBox="1">
            <a:spLocks noChangeArrowheads="1"/>
          </p:cNvSpPr>
          <p:nvPr/>
        </p:nvSpPr>
        <p:spPr bwMode="auto">
          <a:xfrm>
            <a:off x="1423986" y="2974314"/>
            <a:ext cx="35290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smtClean="0">
                <a:latin typeface="+mn-ea"/>
                <a:ea typeface="+mn-ea"/>
              </a:rPr>
              <a:t>令 </a:t>
            </a:r>
            <a:r>
              <a:rPr lang="en-US" altLang="zh-CN" sz="2000" b="1" i="1" dirty="0" smtClean="0">
                <a:latin typeface="+mj-ea"/>
                <a:ea typeface="+mj-ea"/>
                <a:cs typeface="Times New Roman" panose="02020603050405020304" pitchFamily="18" charset="0"/>
              </a:rPr>
              <a:t>s=</a:t>
            </a:r>
            <a:r>
              <a:rPr lang="el-GR" altLang="zh-CN" sz="2000" b="1" i="1" dirty="0">
                <a:latin typeface="+mj-ea"/>
                <a:ea typeface="+mj-ea"/>
                <a:cs typeface="Times New Roman" panose="02020603050405020304" pitchFamily="18" charset="0"/>
              </a:rPr>
              <a:t>σ</a:t>
            </a:r>
            <a:r>
              <a:rPr lang="en-US" altLang="zh-CN" sz="2000" b="1" i="1" dirty="0">
                <a:latin typeface="+mj-ea"/>
                <a:ea typeface="+mj-ea"/>
                <a:cs typeface="Times New Roman" panose="02020603050405020304" pitchFamily="18" charset="0"/>
              </a:rPr>
              <a:t>+j</a:t>
            </a:r>
            <a:r>
              <a:rPr lang="el-GR" altLang="zh-CN" sz="2000" b="1" i="1" dirty="0" smtClean="0">
                <a:latin typeface="+mj-ea"/>
                <a:ea typeface="+mj-ea"/>
                <a:cs typeface="Times New Roman" panose="02020603050405020304" pitchFamily="18" charset="0"/>
              </a:rPr>
              <a:t>ω</a:t>
            </a:r>
            <a:r>
              <a:rPr lang="en-US" altLang="zh-CN" sz="2000" b="1" i="1" dirty="0" smtClean="0">
                <a:latin typeface="+mj-ea"/>
                <a:ea typeface="+mj-ea"/>
                <a:cs typeface="Times New Roman" panose="02020603050405020304" pitchFamily="18" charset="0"/>
              </a:rPr>
              <a:t> </a:t>
            </a:r>
            <a:r>
              <a:rPr lang="zh-CN" altLang="en-US" sz="2000" dirty="0" smtClean="0">
                <a:latin typeface="+mn-ea"/>
                <a:ea typeface="+mn-ea"/>
                <a:cs typeface="Arial" panose="020B0604020202020204" pitchFamily="34" charset="0"/>
              </a:rPr>
              <a:t>，</a:t>
            </a:r>
            <a:r>
              <a:rPr lang="zh-CN" altLang="en-US" sz="2000" dirty="0">
                <a:latin typeface="+mn-ea"/>
                <a:ea typeface="+mn-ea"/>
                <a:cs typeface="Arial" panose="020B0604020202020204" pitchFamily="34" charset="0"/>
              </a:rPr>
              <a:t>代入特征方程</a:t>
            </a:r>
            <a:endParaRPr lang="el-GR" altLang="zh-CN" sz="2000" dirty="0">
              <a:latin typeface="+mn-ea"/>
              <a:ea typeface="+mn-ea"/>
              <a:cs typeface="Arial" panose="020B0604020202020204" pitchFamily="34" charset="0"/>
            </a:endParaRPr>
          </a:p>
        </p:txBody>
      </p:sp>
      <p:graphicFrame>
        <p:nvGraphicFramePr>
          <p:cNvPr id="24" name="Object 40"/>
          <p:cNvGraphicFramePr>
            <a:graphicFrameLocks noChangeAspect="1"/>
          </p:cNvGraphicFramePr>
          <p:nvPr>
            <p:extLst>
              <p:ext uri="{D42A27DB-BD31-4B8C-83A1-F6EECF244321}">
                <p14:modId xmlns:p14="http://schemas.microsoft.com/office/powerpoint/2010/main" val="1189797770"/>
              </p:ext>
            </p:extLst>
          </p:nvPr>
        </p:nvGraphicFramePr>
        <p:xfrm>
          <a:off x="2313780" y="3541463"/>
          <a:ext cx="5327036" cy="386241"/>
        </p:xfrm>
        <a:graphic>
          <a:graphicData uri="http://schemas.openxmlformats.org/presentationml/2006/ole">
            <mc:AlternateContent xmlns:mc="http://schemas.openxmlformats.org/markup-compatibility/2006">
              <mc:Choice xmlns:v="urn:schemas-microsoft-com:vml" Requires="v">
                <p:oleObj spid="_x0000_s53293" name="公式" r:id="rId5" imgW="3136900" imgH="228600" progId="Equation.3">
                  <p:embed/>
                </p:oleObj>
              </mc:Choice>
              <mc:Fallback>
                <p:oleObj name="公式" r:id="rId5" imgW="3136900" imgH="228600" progId="Equation.3">
                  <p:embed/>
                  <p:pic>
                    <p:nvPicPr>
                      <p:cNvPr id="52227" name="Object 4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13780" y="3541463"/>
                        <a:ext cx="5327036" cy="386241"/>
                      </a:xfrm>
                      <a:prstGeom prst="rect">
                        <a:avLst/>
                      </a:prstGeom>
                      <a:noFill/>
                      <a:ln>
                        <a:noFill/>
                      </a:ln>
                      <a:effectLst/>
                      <a:extLst/>
                    </p:spPr>
                  </p:pic>
                </p:oleObj>
              </mc:Fallback>
            </mc:AlternateContent>
          </a:graphicData>
        </a:graphic>
      </p:graphicFrame>
      <p:graphicFrame>
        <p:nvGraphicFramePr>
          <p:cNvPr id="25" name="Object 41"/>
          <p:cNvGraphicFramePr>
            <a:graphicFrameLocks noChangeAspect="1"/>
          </p:cNvGraphicFramePr>
          <p:nvPr>
            <p:extLst>
              <p:ext uri="{D42A27DB-BD31-4B8C-83A1-F6EECF244321}">
                <p14:modId xmlns:p14="http://schemas.microsoft.com/office/powerpoint/2010/main" val="287068378"/>
              </p:ext>
            </p:extLst>
          </p:nvPr>
        </p:nvGraphicFramePr>
        <p:xfrm>
          <a:off x="2313780" y="4040946"/>
          <a:ext cx="4073525" cy="720725"/>
        </p:xfrm>
        <a:graphic>
          <a:graphicData uri="http://schemas.openxmlformats.org/presentationml/2006/ole">
            <mc:AlternateContent xmlns:mc="http://schemas.openxmlformats.org/markup-compatibility/2006">
              <mc:Choice xmlns:v="urn:schemas-microsoft-com:vml" Requires="v">
                <p:oleObj spid="_x0000_s53294" name="公式" r:id="rId7" imgW="2578100" imgH="457200" progId="Equation.3">
                  <p:embed/>
                </p:oleObj>
              </mc:Choice>
              <mc:Fallback>
                <p:oleObj name="公式" r:id="rId7" imgW="2578100" imgH="457200" progId="Equation.3">
                  <p:embed/>
                  <p:pic>
                    <p:nvPicPr>
                      <p:cNvPr id="52228" name="Object 4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13780" y="4040946"/>
                        <a:ext cx="4073525" cy="720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6" name="Object 42"/>
          <p:cNvGraphicFramePr>
            <a:graphicFrameLocks noChangeAspect="1"/>
          </p:cNvGraphicFramePr>
          <p:nvPr>
            <p:extLst>
              <p:ext uri="{D42A27DB-BD31-4B8C-83A1-F6EECF244321}">
                <p14:modId xmlns:p14="http://schemas.microsoft.com/office/powerpoint/2010/main" val="1436884840"/>
              </p:ext>
            </p:extLst>
          </p:nvPr>
        </p:nvGraphicFramePr>
        <p:xfrm>
          <a:off x="2313780" y="4885531"/>
          <a:ext cx="2487612" cy="420688"/>
        </p:xfrm>
        <a:graphic>
          <a:graphicData uri="http://schemas.openxmlformats.org/presentationml/2006/ole">
            <mc:AlternateContent xmlns:mc="http://schemas.openxmlformats.org/markup-compatibility/2006">
              <mc:Choice xmlns:v="urn:schemas-microsoft-com:vml" Requires="v">
                <p:oleObj spid="_x0000_s53295" name="公式" r:id="rId9" imgW="1422400" imgH="241300" progId="Equation.3">
                  <p:embed/>
                </p:oleObj>
              </mc:Choice>
              <mc:Fallback>
                <p:oleObj name="公式" r:id="rId9" imgW="1422400" imgH="241300" progId="Equation.3">
                  <p:embed/>
                  <p:pic>
                    <p:nvPicPr>
                      <p:cNvPr id="52229" name="Object 4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13780" y="4885531"/>
                        <a:ext cx="2487612" cy="420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7" name="Object 13"/>
          <p:cNvGraphicFramePr>
            <a:graphicFrameLocks noChangeAspect="1"/>
          </p:cNvGraphicFramePr>
          <p:nvPr>
            <p:extLst>
              <p:ext uri="{D42A27DB-BD31-4B8C-83A1-F6EECF244321}">
                <p14:modId xmlns:p14="http://schemas.microsoft.com/office/powerpoint/2010/main" val="1725960695"/>
              </p:ext>
            </p:extLst>
          </p:nvPr>
        </p:nvGraphicFramePr>
        <p:xfrm>
          <a:off x="4264024" y="1495425"/>
          <a:ext cx="1531937" cy="601663"/>
        </p:xfrm>
        <a:graphic>
          <a:graphicData uri="http://schemas.openxmlformats.org/presentationml/2006/ole">
            <mc:AlternateContent xmlns:mc="http://schemas.openxmlformats.org/markup-compatibility/2006">
              <mc:Choice xmlns:v="urn:schemas-microsoft-com:vml" Requires="v">
                <p:oleObj spid="_x0000_s53296" name="公式" r:id="rId11" imgW="1066800" imgH="419100" progId="Equations">
                  <p:embed/>
                </p:oleObj>
              </mc:Choice>
              <mc:Fallback>
                <p:oleObj name="公式" r:id="rId11" imgW="1066800" imgH="419100" progId="Equations">
                  <p:embed/>
                  <p:pic>
                    <p:nvPicPr>
                      <p:cNvPr id="52230" name="Object 1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264024" y="1495425"/>
                        <a:ext cx="1531937" cy="601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 name="Text Box 37"/>
          <p:cNvSpPr txBox="1">
            <a:spLocks noChangeArrowheads="1"/>
          </p:cNvSpPr>
          <p:nvPr/>
        </p:nvSpPr>
        <p:spPr bwMode="auto">
          <a:xfrm>
            <a:off x="1423986" y="2352097"/>
            <a:ext cx="1350964"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特征方程</a:t>
            </a:r>
          </a:p>
        </p:txBody>
      </p:sp>
      <p:sp>
        <p:nvSpPr>
          <p:cNvPr id="29" name="Text Box 37"/>
          <p:cNvSpPr txBox="1">
            <a:spLocks noChangeArrowheads="1"/>
          </p:cNvSpPr>
          <p:nvPr/>
        </p:nvSpPr>
        <p:spPr bwMode="auto">
          <a:xfrm>
            <a:off x="1423986" y="5486737"/>
            <a:ext cx="538956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sz="2000" dirty="0">
                <a:latin typeface="+mn-ea"/>
                <a:ea typeface="+mn-ea"/>
              </a:rPr>
              <a:t>复平面上的根轨迹是圆。依圆的方程也可确定根轨迹交点坐标：</a:t>
            </a:r>
            <a:endParaRPr lang="zh-CN" altLang="en-US" sz="2000" i="1" dirty="0">
              <a:latin typeface="+mn-ea"/>
              <a:ea typeface="+mn-ea"/>
              <a:cs typeface="Times New Roman" panose="02020603050405020304" pitchFamily="18" charset="0"/>
            </a:endParaRPr>
          </a:p>
        </p:txBody>
      </p:sp>
      <p:graphicFrame>
        <p:nvGraphicFramePr>
          <p:cNvPr id="30" name="Object 44"/>
          <p:cNvGraphicFramePr>
            <a:graphicFrameLocks noChangeAspect="1"/>
          </p:cNvGraphicFramePr>
          <p:nvPr>
            <p:extLst>
              <p:ext uri="{D42A27DB-BD31-4B8C-83A1-F6EECF244321}">
                <p14:modId xmlns:p14="http://schemas.microsoft.com/office/powerpoint/2010/main" val="382233387"/>
              </p:ext>
            </p:extLst>
          </p:nvPr>
        </p:nvGraphicFramePr>
        <p:xfrm>
          <a:off x="3727448" y="5997912"/>
          <a:ext cx="1576388" cy="503237"/>
        </p:xfrm>
        <a:graphic>
          <a:graphicData uri="http://schemas.openxmlformats.org/presentationml/2006/ole">
            <mc:AlternateContent xmlns:mc="http://schemas.openxmlformats.org/markup-compatibility/2006">
              <mc:Choice xmlns:v="urn:schemas-microsoft-com:vml" Requires="v">
                <p:oleObj spid="_x0000_s53297" name="公式" r:id="rId13" imgW="672840" imgH="215640" progId="Equations">
                  <p:embed/>
                </p:oleObj>
              </mc:Choice>
              <mc:Fallback>
                <p:oleObj name="公式" r:id="rId13" imgW="672840" imgH="215640" progId="Equations">
                  <p:embed/>
                  <p:pic>
                    <p:nvPicPr>
                      <p:cNvPr id="52231" name="Object 4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27448" y="5997912"/>
                        <a:ext cx="1576388"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9670061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4.1 </a:t>
            </a:r>
            <a:r>
              <a:rPr lang="zh-CN" altLang="en-US" dirty="0"/>
              <a:t>根轨迹的基本</a:t>
            </a:r>
            <a:r>
              <a:rPr lang="zh-CN" altLang="en-US" dirty="0" smtClean="0"/>
              <a:t>概念</a:t>
            </a:r>
            <a:endParaRPr lang="zh-CN" altLang="en-US" dirty="0"/>
          </a:p>
        </p:txBody>
      </p:sp>
      <p:sp>
        <p:nvSpPr>
          <p:cNvPr id="3" name="Text Box 224"/>
          <p:cNvSpPr txBox="1">
            <a:spLocks noChangeArrowheads="1"/>
          </p:cNvSpPr>
          <p:nvPr/>
        </p:nvSpPr>
        <p:spPr bwMode="auto">
          <a:xfrm>
            <a:off x="515939" y="1387475"/>
            <a:ext cx="61960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400" dirty="0">
                <a:latin typeface="+mn-ea"/>
                <a:ea typeface="+mn-ea"/>
              </a:rPr>
              <a:t>根轨迹分析法具有直观的特点，主要用于</a:t>
            </a:r>
            <a:r>
              <a:rPr kumimoji="1" lang="zh-CN" altLang="en-US" sz="2400" dirty="0" smtClean="0">
                <a:latin typeface="+mn-ea"/>
                <a:ea typeface="+mn-ea"/>
              </a:rPr>
              <a:t>：</a:t>
            </a:r>
            <a:endParaRPr kumimoji="1" lang="en-US" altLang="zh-CN" sz="2400" dirty="0">
              <a:latin typeface="+mn-ea"/>
              <a:ea typeface="+mn-ea"/>
            </a:endParaRPr>
          </a:p>
        </p:txBody>
      </p:sp>
      <p:graphicFrame>
        <p:nvGraphicFramePr>
          <p:cNvPr id="6" name="图示 5"/>
          <p:cNvGraphicFramePr/>
          <p:nvPr>
            <p:extLst>
              <p:ext uri="{D42A27DB-BD31-4B8C-83A1-F6EECF244321}">
                <p14:modId xmlns:p14="http://schemas.microsoft.com/office/powerpoint/2010/main" val="1294556649"/>
              </p:ext>
            </p:extLst>
          </p:nvPr>
        </p:nvGraphicFramePr>
        <p:xfrm>
          <a:off x="1433115" y="2209801"/>
          <a:ext cx="9321800" cy="32639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矩形 4"/>
          <p:cNvSpPr/>
          <p:nvPr/>
        </p:nvSpPr>
        <p:spPr>
          <a:xfrm>
            <a:off x="515938" y="5596235"/>
            <a:ext cx="11156155" cy="646331"/>
          </a:xfrm>
          <a:prstGeom prst="rect">
            <a:avLst/>
          </a:prstGeom>
        </p:spPr>
        <p:txBody>
          <a:bodyPr wrap="square">
            <a:spAutoFit/>
          </a:bodyPr>
          <a:lstStyle/>
          <a:p>
            <a:pPr>
              <a:lnSpc>
                <a:spcPct val="150000"/>
              </a:lnSpc>
            </a:pPr>
            <a:r>
              <a:rPr kumimoji="1" lang="zh-CN" altLang="en-US" sz="2400" b="1" dirty="0"/>
              <a:t>根轨迹法可用于解决（连续、离散）线性定常系统的分析与综合问题。</a:t>
            </a:r>
            <a:endParaRPr lang="zh-CN" altLang="en-US" sz="2400" dirty="0"/>
          </a:p>
        </p:txBody>
      </p:sp>
    </p:spTree>
    <p:extLst>
      <p:ext uri="{BB962C8B-B14F-4D97-AF65-F5344CB8AC3E}">
        <p14:creationId xmlns:p14="http://schemas.microsoft.com/office/powerpoint/2010/main" val="229019050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4.4 </a:t>
            </a:r>
            <a:r>
              <a:rPr lang="zh-CN" altLang="en-US" dirty="0"/>
              <a:t>控制系统的根轨迹</a:t>
            </a:r>
            <a:r>
              <a:rPr lang="zh-CN" altLang="en-US" dirty="0" smtClean="0"/>
              <a:t>分析</a:t>
            </a:r>
            <a:endParaRPr lang="zh-CN" altLang="en-US" dirty="0"/>
          </a:p>
        </p:txBody>
      </p:sp>
      <p:sp>
        <p:nvSpPr>
          <p:cNvPr id="3" name="Text Box 10"/>
          <p:cNvSpPr txBox="1">
            <a:spLocks noChangeArrowheads="1"/>
          </p:cNvSpPr>
          <p:nvPr/>
        </p:nvSpPr>
        <p:spPr bwMode="auto">
          <a:xfrm>
            <a:off x="515938" y="1089025"/>
            <a:ext cx="32400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dirty="0">
                <a:latin typeface="+mn-ea"/>
                <a:ea typeface="+mn-ea"/>
              </a:rPr>
              <a:t>(3</a:t>
            </a:r>
            <a:r>
              <a:rPr lang="en-US" altLang="zh-CN" sz="2000" dirty="0" smtClean="0">
                <a:latin typeface="+mn-ea"/>
                <a:ea typeface="+mn-ea"/>
              </a:rPr>
              <a:t>) </a:t>
            </a:r>
            <a:r>
              <a:rPr lang="zh-CN" altLang="en-US" sz="2000" dirty="0" smtClean="0">
                <a:latin typeface="+mn-ea"/>
                <a:ea typeface="+mn-ea"/>
              </a:rPr>
              <a:t>最小</a:t>
            </a:r>
            <a:r>
              <a:rPr lang="zh-CN" altLang="en-US" sz="2000" dirty="0">
                <a:latin typeface="+mn-ea"/>
                <a:ea typeface="+mn-ea"/>
              </a:rPr>
              <a:t>阻尼比及对应极点：</a:t>
            </a:r>
          </a:p>
        </p:txBody>
      </p:sp>
      <p:sp>
        <p:nvSpPr>
          <p:cNvPr id="4" name="Line 11"/>
          <p:cNvSpPr>
            <a:spLocks noChangeShapeType="1"/>
          </p:cNvSpPr>
          <p:nvPr/>
        </p:nvSpPr>
        <p:spPr bwMode="auto">
          <a:xfrm>
            <a:off x="7237413" y="5099054"/>
            <a:ext cx="367347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 name="Line 12"/>
          <p:cNvSpPr>
            <a:spLocks noChangeShapeType="1"/>
          </p:cNvSpPr>
          <p:nvPr/>
        </p:nvSpPr>
        <p:spPr bwMode="auto">
          <a:xfrm flipV="1">
            <a:off x="10045700" y="3875091"/>
            <a:ext cx="0" cy="25923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 name="Oval 13"/>
          <p:cNvSpPr>
            <a:spLocks noChangeArrowheads="1"/>
          </p:cNvSpPr>
          <p:nvPr/>
        </p:nvSpPr>
        <p:spPr bwMode="auto">
          <a:xfrm>
            <a:off x="7742238" y="4164016"/>
            <a:ext cx="1944687" cy="1871663"/>
          </a:xfrm>
          <a:prstGeom prst="ellipse">
            <a:avLst/>
          </a:prstGeom>
          <a:noFill/>
          <a:ln w="28575">
            <a:solidFill>
              <a:srgbClr val="FF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Line 14"/>
          <p:cNvSpPr>
            <a:spLocks noChangeShapeType="1"/>
          </p:cNvSpPr>
          <p:nvPr/>
        </p:nvSpPr>
        <p:spPr bwMode="auto">
          <a:xfrm>
            <a:off x="9398000" y="5027616"/>
            <a:ext cx="0" cy="714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 name="Line 15"/>
          <p:cNvSpPr>
            <a:spLocks noChangeShapeType="1"/>
          </p:cNvSpPr>
          <p:nvPr/>
        </p:nvSpPr>
        <p:spPr bwMode="auto">
          <a:xfrm>
            <a:off x="8750300" y="5027616"/>
            <a:ext cx="0" cy="714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Line 16"/>
          <p:cNvSpPr>
            <a:spLocks noChangeShapeType="1"/>
          </p:cNvSpPr>
          <p:nvPr/>
        </p:nvSpPr>
        <p:spPr bwMode="auto">
          <a:xfrm>
            <a:off x="9974263" y="5027616"/>
            <a:ext cx="142875" cy="144463"/>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Line 17"/>
          <p:cNvSpPr>
            <a:spLocks noChangeShapeType="1"/>
          </p:cNvSpPr>
          <p:nvPr/>
        </p:nvSpPr>
        <p:spPr bwMode="auto">
          <a:xfrm flipH="1">
            <a:off x="9974263" y="5027616"/>
            <a:ext cx="142875" cy="144463"/>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Line 18"/>
          <p:cNvSpPr>
            <a:spLocks noChangeShapeType="1"/>
          </p:cNvSpPr>
          <p:nvPr/>
        </p:nvSpPr>
        <p:spPr bwMode="auto">
          <a:xfrm>
            <a:off x="9326563" y="5027616"/>
            <a:ext cx="142875" cy="144463"/>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Line 19"/>
          <p:cNvSpPr>
            <a:spLocks noChangeShapeType="1"/>
          </p:cNvSpPr>
          <p:nvPr/>
        </p:nvSpPr>
        <p:spPr bwMode="auto">
          <a:xfrm flipH="1">
            <a:off x="9326563" y="5027616"/>
            <a:ext cx="142875" cy="144463"/>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Line 20"/>
          <p:cNvSpPr>
            <a:spLocks noChangeShapeType="1"/>
          </p:cNvSpPr>
          <p:nvPr/>
        </p:nvSpPr>
        <p:spPr bwMode="auto">
          <a:xfrm>
            <a:off x="9398000" y="5099054"/>
            <a:ext cx="647700" cy="0"/>
          </a:xfrm>
          <a:prstGeom prst="line">
            <a:avLst/>
          </a:prstGeom>
          <a:noFill/>
          <a:ln w="28575">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Oval 21"/>
          <p:cNvSpPr>
            <a:spLocks noChangeArrowheads="1"/>
          </p:cNvSpPr>
          <p:nvPr/>
        </p:nvSpPr>
        <p:spPr bwMode="auto">
          <a:xfrm>
            <a:off x="8678863" y="5027616"/>
            <a:ext cx="144462" cy="144463"/>
          </a:xfrm>
          <a:prstGeom prst="ellipse">
            <a:avLst/>
          </a:prstGeom>
          <a:noFill/>
          <a:ln w="28575">
            <a:solidFill>
              <a:srgbClr val="FF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 name="Line 22"/>
          <p:cNvSpPr>
            <a:spLocks noChangeShapeType="1"/>
          </p:cNvSpPr>
          <p:nvPr/>
        </p:nvSpPr>
        <p:spPr bwMode="auto">
          <a:xfrm>
            <a:off x="7886700" y="5099054"/>
            <a:ext cx="792163" cy="0"/>
          </a:xfrm>
          <a:prstGeom prst="line">
            <a:avLst/>
          </a:prstGeom>
          <a:noFill/>
          <a:ln w="28575">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 name="Line 23"/>
          <p:cNvSpPr>
            <a:spLocks noChangeShapeType="1"/>
          </p:cNvSpPr>
          <p:nvPr/>
        </p:nvSpPr>
        <p:spPr bwMode="auto">
          <a:xfrm flipH="1" flipV="1">
            <a:off x="7112000" y="5097466"/>
            <a:ext cx="917575" cy="1588"/>
          </a:xfrm>
          <a:prstGeom prst="line">
            <a:avLst/>
          </a:prstGeom>
          <a:noFill/>
          <a:ln w="28575">
            <a:solidFill>
              <a:srgbClr val="FF00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7" name="Text Box 24"/>
          <p:cNvSpPr txBox="1">
            <a:spLocks noChangeArrowheads="1"/>
          </p:cNvSpPr>
          <p:nvPr/>
        </p:nvSpPr>
        <p:spPr bwMode="auto">
          <a:xfrm>
            <a:off x="9255125" y="5172079"/>
            <a:ext cx="3603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-2</a:t>
            </a:r>
          </a:p>
        </p:txBody>
      </p:sp>
      <p:sp>
        <p:nvSpPr>
          <p:cNvPr id="18" name="Text Box 25"/>
          <p:cNvSpPr txBox="1">
            <a:spLocks noChangeArrowheads="1"/>
          </p:cNvSpPr>
          <p:nvPr/>
        </p:nvSpPr>
        <p:spPr bwMode="auto">
          <a:xfrm>
            <a:off x="8605838" y="5172079"/>
            <a:ext cx="3603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-4</a:t>
            </a:r>
          </a:p>
        </p:txBody>
      </p:sp>
      <p:sp>
        <p:nvSpPr>
          <p:cNvPr id="19" name="Text Box 26"/>
          <p:cNvSpPr txBox="1">
            <a:spLocks noChangeArrowheads="1"/>
          </p:cNvSpPr>
          <p:nvPr/>
        </p:nvSpPr>
        <p:spPr bwMode="auto">
          <a:xfrm>
            <a:off x="10045700" y="5172079"/>
            <a:ext cx="3603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0</a:t>
            </a:r>
          </a:p>
        </p:txBody>
      </p:sp>
      <p:sp>
        <p:nvSpPr>
          <p:cNvPr id="20" name="Text Box 27"/>
          <p:cNvSpPr txBox="1">
            <a:spLocks noChangeArrowheads="1"/>
          </p:cNvSpPr>
          <p:nvPr/>
        </p:nvSpPr>
        <p:spPr bwMode="auto">
          <a:xfrm>
            <a:off x="10694988" y="5099054"/>
            <a:ext cx="3603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1400">
                <a:cs typeface="Arial" panose="020B0604020202020204" pitchFamily="34" charset="0"/>
              </a:rPr>
              <a:t>σ</a:t>
            </a:r>
          </a:p>
        </p:txBody>
      </p:sp>
      <p:sp>
        <p:nvSpPr>
          <p:cNvPr id="21" name="Text Box 28"/>
          <p:cNvSpPr txBox="1">
            <a:spLocks noChangeArrowheads="1"/>
          </p:cNvSpPr>
          <p:nvPr/>
        </p:nvSpPr>
        <p:spPr bwMode="auto">
          <a:xfrm>
            <a:off x="10118725" y="3803654"/>
            <a:ext cx="5032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cs typeface="Arial" panose="020B0604020202020204" pitchFamily="34" charset="0"/>
              </a:rPr>
              <a:t>j</a:t>
            </a:r>
            <a:r>
              <a:rPr lang="el-GR" altLang="zh-CN" sz="1400">
                <a:cs typeface="Arial" panose="020B0604020202020204" pitchFamily="34" charset="0"/>
              </a:rPr>
              <a:t>ω</a:t>
            </a:r>
          </a:p>
        </p:txBody>
      </p:sp>
      <p:sp>
        <p:nvSpPr>
          <p:cNvPr id="22" name="Line 29"/>
          <p:cNvSpPr>
            <a:spLocks noChangeShapeType="1"/>
          </p:cNvSpPr>
          <p:nvPr/>
        </p:nvSpPr>
        <p:spPr bwMode="auto">
          <a:xfrm flipH="1" flipV="1">
            <a:off x="8894763" y="3875091"/>
            <a:ext cx="1150937" cy="12239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 name="Line 30"/>
          <p:cNvSpPr>
            <a:spLocks noChangeShapeType="1"/>
          </p:cNvSpPr>
          <p:nvPr/>
        </p:nvSpPr>
        <p:spPr bwMode="auto">
          <a:xfrm>
            <a:off x="9398000" y="4451354"/>
            <a:ext cx="0" cy="576262"/>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 name="Line 31"/>
          <p:cNvSpPr>
            <a:spLocks noChangeShapeType="1"/>
          </p:cNvSpPr>
          <p:nvPr/>
        </p:nvSpPr>
        <p:spPr bwMode="auto">
          <a:xfrm>
            <a:off x="9398000" y="4451354"/>
            <a:ext cx="647700" cy="0"/>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 name="Text Box 32"/>
          <p:cNvSpPr txBox="1">
            <a:spLocks noChangeArrowheads="1"/>
          </p:cNvSpPr>
          <p:nvPr/>
        </p:nvSpPr>
        <p:spPr bwMode="auto">
          <a:xfrm>
            <a:off x="9326563" y="4164016"/>
            <a:ext cx="3603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s</a:t>
            </a:r>
          </a:p>
        </p:txBody>
      </p:sp>
      <p:sp>
        <p:nvSpPr>
          <p:cNvPr id="26" name="Line 33"/>
          <p:cNvSpPr>
            <a:spLocks noChangeShapeType="1"/>
          </p:cNvSpPr>
          <p:nvPr/>
        </p:nvSpPr>
        <p:spPr bwMode="auto">
          <a:xfrm flipV="1">
            <a:off x="9829800" y="4956179"/>
            <a:ext cx="73025" cy="1428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 name="Text Box 34"/>
          <p:cNvSpPr txBox="1">
            <a:spLocks noChangeArrowheads="1"/>
          </p:cNvSpPr>
          <p:nvPr/>
        </p:nvSpPr>
        <p:spPr bwMode="auto">
          <a:xfrm>
            <a:off x="9758363" y="4595816"/>
            <a:ext cx="10080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cs typeface="Arial" panose="020B0604020202020204" pitchFamily="34" charset="0"/>
              </a:rPr>
              <a:t>β</a:t>
            </a:r>
            <a:r>
              <a:rPr lang="en-US" altLang="zh-CN">
                <a:cs typeface="Arial" panose="020B0604020202020204" pitchFamily="34" charset="0"/>
              </a:rPr>
              <a:t>=</a:t>
            </a:r>
            <a:r>
              <a:rPr lang="en-US" altLang="zh-CN" sz="1600">
                <a:cs typeface="Arial" panose="020B0604020202020204" pitchFamily="34" charset="0"/>
              </a:rPr>
              <a:t>45</a:t>
            </a:r>
            <a:r>
              <a:rPr lang="en-US" altLang="zh-CN" sz="1600" baseline="30000">
                <a:cs typeface="Arial" panose="020B0604020202020204" pitchFamily="34" charset="0"/>
              </a:rPr>
              <a:t>0</a:t>
            </a:r>
            <a:endParaRPr lang="el-GR" altLang="zh-CN" sz="1600">
              <a:cs typeface="Arial" panose="020B0604020202020204" pitchFamily="34" charset="0"/>
            </a:endParaRPr>
          </a:p>
        </p:txBody>
      </p:sp>
      <p:graphicFrame>
        <p:nvGraphicFramePr>
          <p:cNvPr id="28" name="Object 35"/>
          <p:cNvGraphicFramePr>
            <a:graphicFrameLocks noChangeAspect="1"/>
          </p:cNvGraphicFramePr>
          <p:nvPr>
            <p:extLst>
              <p:ext uri="{D42A27DB-BD31-4B8C-83A1-F6EECF244321}">
                <p14:modId xmlns:p14="http://schemas.microsoft.com/office/powerpoint/2010/main" val="372560870"/>
              </p:ext>
            </p:extLst>
          </p:nvPr>
        </p:nvGraphicFramePr>
        <p:xfrm>
          <a:off x="5365751" y="3071814"/>
          <a:ext cx="3311525" cy="641350"/>
        </p:xfrm>
        <a:graphic>
          <a:graphicData uri="http://schemas.openxmlformats.org/presentationml/2006/ole">
            <mc:AlternateContent xmlns:mc="http://schemas.openxmlformats.org/markup-compatibility/2006">
              <mc:Choice xmlns:v="urn:schemas-microsoft-com:vml" Requires="v">
                <p:oleObj spid="_x0000_s54323" name="公式" r:id="rId3" imgW="2222500" imgH="431800" progId="Equation.3">
                  <p:embed/>
                </p:oleObj>
              </mc:Choice>
              <mc:Fallback>
                <p:oleObj name="公式" r:id="rId3" imgW="2222500" imgH="431800" progId="Equation.3">
                  <p:embed/>
                  <p:pic>
                    <p:nvPicPr>
                      <p:cNvPr id="53250" name="Object 3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5751" y="3071814"/>
                        <a:ext cx="3311525"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9" name="Object 39"/>
          <p:cNvGraphicFramePr>
            <a:graphicFrameLocks noChangeAspect="1"/>
          </p:cNvGraphicFramePr>
          <p:nvPr>
            <p:extLst>
              <p:ext uri="{D42A27DB-BD31-4B8C-83A1-F6EECF244321}">
                <p14:modId xmlns:p14="http://schemas.microsoft.com/office/powerpoint/2010/main" val="620739284"/>
              </p:ext>
            </p:extLst>
          </p:nvPr>
        </p:nvGraphicFramePr>
        <p:xfrm>
          <a:off x="2523331" y="4160048"/>
          <a:ext cx="2330450" cy="788988"/>
        </p:xfrm>
        <a:graphic>
          <a:graphicData uri="http://schemas.openxmlformats.org/presentationml/2006/ole">
            <mc:AlternateContent xmlns:mc="http://schemas.openxmlformats.org/markup-compatibility/2006">
              <mc:Choice xmlns:v="urn:schemas-microsoft-com:vml" Requires="v">
                <p:oleObj spid="_x0000_s54324" name="公式" r:id="rId5" imgW="1422400" imgH="482600" progId="Equations">
                  <p:embed/>
                </p:oleObj>
              </mc:Choice>
              <mc:Fallback>
                <p:oleObj name="公式" r:id="rId5" imgW="1422400" imgH="482600" progId="Equations">
                  <p:embed/>
                  <p:pic>
                    <p:nvPicPr>
                      <p:cNvPr id="53251" name="Object 3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23331" y="4160048"/>
                        <a:ext cx="2330450" cy="788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 name="Text Box 40"/>
          <p:cNvSpPr txBox="1">
            <a:spLocks noChangeArrowheads="1"/>
          </p:cNvSpPr>
          <p:nvPr/>
        </p:nvSpPr>
        <p:spPr bwMode="auto">
          <a:xfrm>
            <a:off x="1393030" y="3766348"/>
            <a:ext cx="296941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对于</a:t>
            </a:r>
            <a:r>
              <a:rPr lang="zh-CN" altLang="en-US" sz="2000" dirty="0" smtClean="0">
                <a:latin typeface="+mn-ea"/>
                <a:ea typeface="+mn-ea"/>
              </a:rPr>
              <a:t>切点 </a:t>
            </a:r>
            <a:r>
              <a:rPr lang="en-US" altLang="zh-CN" sz="2000" b="1" i="1" dirty="0" smtClean="0">
                <a:latin typeface="+mj-ea"/>
                <a:ea typeface="+mj-ea"/>
                <a:cs typeface="Times New Roman" panose="02020603050405020304" pitchFamily="18" charset="0"/>
              </a:rPr>
              <a:t>s=</a:t>
            </a:r>
            <a:r>
              <a:rPr lang="el-GR" altLang="zh-CN" sz="2000" b="1" i="1" dirty="0">
                <a:latin typeface="+mj-ea"/>
                <a:ea typeface="+mj-ea"/>
                <a:cs typeface="Times New Roman" panose="02020603050405020304" pitchFamily="18" charset="0"/>
              </a:rPr>
              <a:t>σ</a:t>
            </a:r>
            <a:r>
              <a:rPr lang="en-US" altLang="zh-CN" sz="2000" b="1" i="1" dirty="0">
                <a:latin typeface="+mj-ea"/>
                <a:ea typeface="+mj-ea"/>
                <a:cs typeface="Times New Roman" panose="02020603050405020304" pitchFamily="18" charset="0"/>
              </a:rPr>
              <a:t>+j</a:t>
            </a:r>
            <a:r>
              <a:rPr lang="el-GR" altLang="zh-CN" sz="2000" b="1" i="1" dirty="0" smtClean="0">
                <a:latin typeface="+mj-ea"/>
                <a:ea typeface="+mj-ea"/>
                <a:cs typeface="Times New Roman" panose="02020603050405020304" pitchFamily="18" charset="0"/>
              </a:rPr>
              <a:t>ω</a:t>
            </a:r>
            <a:r>
              <a:rPr lang="en-US" altLang="zh-CN" sz="2000" b="1" i="1" dirty="0" smtClean="0">
                <a:latin typeface="+mj-ea"/>
                <a:ea typeface="+mj-ea"/>
                <a:cs typeface="Times New Roman" panose="02020603050405020304" pitchFamily="18" charset="0"/>
              </a:rPr>
              <a:t> </a:t>
            </a:r>
            <a:r>
              <a:rPr lang="zh-CN" altLang="en-US" sz="2000" dirty="0" smtClean="0">
                <a:latin typeface="+mn-ea"/>
                <a:ea typeface="+mn-ea"/>
                <a:cs typeface="Arial" panose="020B0604020202020204" pitchFamily="34" charset="0"/>
              </a:rPr>
              <a:t>，</a:t>
            </a:r>
            <a:r>
              <a:rPr lang="zh-CN" altLang="en-US" sz="2000" dirty="0">
                <a:latin typeface="+mn-ea"/>
                <a:ea typeface="+mn-ea"/>
                <a:cs typeface="Arial" panose="020B0604020202020204" pitchFamily="34" charset="0"/>
              </a:rPr>
              <a:t>由</a:t>
            </a:r>
            <a:endParaRPr lang="el-GR" altLang="zh-CN" sz="2000" dirty="0">
              <a:latin typeface="+mn-ea"/>
              <a:ea typeface="+mn-ea"/>
              <a:cs typeface="Arial" panose="020B0604020202020204" pitchFamily="34" charset="0"/>
            </a:endParaRPr>
          </a:p>
        </p:txBody>
      </p:sp>
      <p:graphicFrame>
        <p:nvGraphicFramePr>
          <p:cNvPr id="31" name="Object 41"/>
          <p:cNvGraphicFramePr>
            <a:graphicFrameLocks noChangeAspect="1"/>
          </p:cNvGraphicFramePr>
          <p:nvPr>
            <p:extLst>
              <p:ext uri="{D42A27DB-BD31-4B8C-83A1-F6EECF244321}">
                <p14:modId xmlns:p14="http://schemas.microsoft.com/office/powerpoint/2010/main" val="508877501"/>
              </p:ext>
            </p:extLst>
          </p:nvPr>
        </p:nvGraphicFramePr>
        <p:xfrm>
          <a:off x="5843587" y="4248158"/>
          <a:ext cx="708025" cy="663575"/>
        </p:xfrm>
        <a:graphic>
          <a:graphicData uri="http://schemas.openxmlformats.org/presentationml/2006/ole">
            <mc:AlternateContent xmlns:mc="http://schemas.openxmlformats.org/markup-compatibility/2006">
              <mc:Choice xmlns:v="urn:schemas-microsoft-com:vml" Requires="v">
                <p:oleObj spid="_x0000_s54325" name="公式" r:id="rId7" imgW="431613" imgH="406224" progId="Equations">
                  <p:embed/>
                </p:oleObj>
              </mc:Choice>
              <mc:Fallback>
                <p:oleObj name="公式" r:id="rId7" imgW="431613" imgH="406224" progId="Equations">
                  <p:embed/>
                  <p:pic>
                    <p:nvPicPr>
                      <p:cNvPr id="53252" name="Object 4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43587" y="4248158"/>
                        <a:ext cx="708025" cy="663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 name="AutoShape 42"/>
          <p:cNvSpPr>
            <a:spLocks noChangeArrowheads="1"/>
          </p:cNvSpPr>
          <p:nvPr/>
        </p:nvSpPr>
        <p:spPr bwMode="auto">
          <a:xfrm>
            <a:off x="5168106" y="4375948"/>
            <a:ext cx="431800" cy="287338"/>
          </a:xfrm>
          <a:prstGeom prst="rightArrow">
            <a:avLst>
              <a:gd name="adj1" fmla="val 50000"/>
              <a:gd name="adj2" fmla="val 37569"/>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 name="Text Box 43"/>
          <p:cNvSpPr txBox="1">
            <a:spLocks noChangeArrowheads="1"/>
          </p:cNvSpPr>
          <p:nvPr/>
        </p:nvSpPr>
        <p:spPr bwMode="auto">
          <a:xfrm>
            <a:off x="515938" y="5061748"/>
            <a:ext cx="38163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dirty="0">
                <a:latin typeface="+mn-ea"/>
                <a:ea typeface="+mn-ea"/>
              </a:rPr>
              <a:t>(4</a:t>
            </a:r>
            <a:r>
              <a:rPr lang="en-US" altLang="zh-CN" sz="2000" dirty="0" smtClean="0">
                <a:latin typeface="+mn-ea"/>
                <a:ea typeface="+mn-ea"/>
              </a:rPr>
              <a:t>) </a:t>
            </a:r>
            <a:r>
              <a:rPr lang="zh-CN" altLang="en-US" sz="2000" dirty="0" smtClean="0">
                <a:latin typeface="+mn-ea"/>
                <a:ea typeface="+mn-ea"/>
              </a:rPr>
              <a:t>切点</a:t>
            </a:r>
            <a:r>
              <a:rPr lang="zh-CN" altLang="en-US" sz="2000" dirty="0">
                <a:latin typeface="+mn-ea"/>
                <a:ea typeface="+mn-ea"/>
              </a:rPr>
              <a:t>对应</a:t>
            </a:r>
            <a:r>
              <a:rPr lang="zh-CN" altLang="en-US" sz="2000" dirty="0" smtClean="0">
                <a:latin typeface="+mn-ea"/>
                <a:ea typeface="+mn-ea"/>
              </a:rPr>
              <a:t>的 </a:t>
            </a:r>
            <a:r>
              <a:rPr lang="en-US" altLang="zh-CN" sz="2000" b="1" dirty="0" smtClean="0">
                <a:latin typeface="+mj-ea"/>
                <a:ea typeface="+mj-ea"/>
              </a:rPr>
              <a:t>K</a:t>
            </a:r>
            <a:r>
              <a:rPr lang="zh-CN" altLang="en-US" sz="2000" dirty="0">
                <a:latin typeface="+mn-ea"/>
                <a:ea typeface="+mn-ea"/>
              </a:rPr>
              <a:t>：由幅值条件</a:t>
            </a:r>
          </a:p>
        </p:txBody>
      </p:sp>
      <p:graphicFrame>
        <p:nvGraphicFramePr>
          <p:cNvPr id="34" name="Object 45"/>
          <p:cNvGraphicFramePr>
            <a:graphicFrameLocks noChangeAspect="1"/>
          </p:cNvGraphicFramePr>
          <p:nvPr>
            <p:extLst>
              <p:ext uri="{D42A27DB-BD31-4B8C-83A1-F6EECF244321}">
                <p14:modId xmlns:p14="http://schemas.microsoft.com/office/powerpoint/2010/main" val="2550635769"/>
              </p:ext>
            </p:extLst>
          </p:nvPr>
        </p:nvGraphicFramePr>
        <p:xfrm>
          <a:off x="2040731" y="5585623"/>
          <a:ext cx="3536950" cy="811213"/>
        </p:xfrm>
        <a:graphic>
          <a:graphicData uri="http://schemas.openxmlformats.org/presentationml/2006/ole">
            <mc:AlternateContent xmlns:mc="http://schemas.openxmlformats.org/markup-compatibility/2006">
              <mc:Choice xmlns:v="urn:schemas-microsoft-com:vml" Requires="v">
                <p:oleObj spid="_x0000_s54326" name="公式" r:id="rId9" imgW="2159000" imgH="495300" progId="Equation.3">
                  <p:embed/>
                </p:oleObj>
              </mc:Choice>
              <mc:Fallback>
                <p:oleObj name="公式" r:id="rId9" imgW="2159000" imgH="495300" progId="Equation.3">
                  <p:embed/>
                  <p:pic>
                    <p:nvPicPr>
                      <p:cNvPr id="53253" name="Object 4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40731" y="5585623"/>
                        <a:ext cx="3536950" cy="811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 name="Text Box 10"/>
          <p:cNvSpPr txBox="1">
            <a:spLocks noChangeArrowheads="1"/>
          </p:cNvSpPr>
          <p:nvPr/>
        </p:nvSpPr>
        <p:spPr bwMode="auto">
          <a:xfrm>
            <a:off x="901701" y="1532732"/>
            <a:ext cx="7704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过坐标原点，做一条与圆根轨迹相切的直线，切点坐标为</a:t>
            </a:r>
          </a:p>
        </p:txBody>
      </p:sp>
      <p:graphicFrame>
        <p:nvGraphicFramePr>
          <p:cNvPr id="36" name="Object 40"/>
          <p:cNvGraphicFramePr>
            <a:graphicFrameLocks noChangeAspect="1"/>
          </p:cNvGraphicFramePr>
          <p:nvPr>
            <p:extLst>
              <p:ext uri="{D42A27DB-BD31-4B8C-83A1-F6EECF244321}">
                <p14:modId xmlns:p14="http://schemas.microsoft.com/office/powerpoint/2010/main" val="2213454495"/>
              </p:ext>
            </p:extLst>
          </p:nvPr>
        </p:nvGraphicFramePr>
        <p:xfrm>
          <a:off x="4465638" y="1984377"/>
          <a:ext cx="3124200" cy="431800"/>
        </p:xfrm>
        <a:graphic>
          <a:graphicData uri="http://schemas.openxmlformats.org/presentationml/2006/ole">
            <mc:AlternateContent xmlns:mc="http://schemas.openxmlformats.org/markup-compatibility/2006">
              <mc:Choice xmlns:v="urn:schemas-microsoft-com:vml" Requires="v">
                <p:oleObj spid="_x0000_s54327" name="公式" r:id="rId11" imgW="2019300" imgH="279400" progId="Equations">
                  <p:embed/>
                </p:oleObj>
              </mc:Choice>
              <mc:Fallback>
                <p:oleObj name="公式" r:id="rId11" imgW="2019300" imgH="279400" progId="Equations">
                  <p:embed/>
                  <p:pic>
                    <p:nvPicPr>
                      <p:cNvPr id="53254" name="Object 4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465638" y="1984377"/>
                        <a:ext cx="3124200" cy="43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7" name="Object 7"/>
          <p:cNvGraphicFramePr>
            <a:graphicFrameLocks noChangeAspect="1"/>
          </p:cNvGraphicFramePr>
          <p:nvPr>
            <p:extLst>
              <p:ext uri="{D42A27DB-BD31-4B8C-83A1-F6EECF244321}">
                <p14:modId xmlns:p14="http://schemas.microsoft.com/office/powerpoint/2010/main" val="443974005"/>
              </p:ext>
            </p:extLst>
          </p:nvPr>
        </p:nvGraphicFramePr>
        <p:xfrm>
          <a:off x="3817938" y="2468564"/>
          <a:ext cx="3681412" cy="671513"/>
        </p:xfrm>
        <a:graphic>
          <a:graphicData uri="http://schemas.openxmlformats.org/presentationml/2006/ole">
            <mc:AlternateContent xmlns:mc="http://schemas.openxmlformats.org/markup-compatibility/2006">
              <mc:Choice xmlns:v="urn:schemas-microsoft-com:vml" Requires="v">
                <p:oleObj spid="_x0000_s54328" name="公式" r:id="rId13" imgW="2362200" imgH="431800" progId="Equations">
                  <p:embed/>
                </p:oleObj>
              </mc:Choice>
              <mc:Fallback>
                <p:oleObj name="公式" r:id="rId13" imgW="2362200" imgH="431800" progId="Equations">
                  <p:embed/>
                  <p:pic>
                    <p:nvPicPr>
                      <p:cNvPr id="53255"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817938" y="2468564"/>
                        <a:ext cx="3681412" cy="671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38" name="直接连接符 37"/>
          <p:cNvCxnSpPr/>
          <p:nvPr/>
        </p:nvCxnSpPr>
        <p:spPr>
          <a:xfrm flipV="1">
            <a:off x="8750300" y="4451354"/>
            <a:ext cx="647700" cy="64770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39" name="Text Box 10"/>
          <p:cNvSpPr txBox="1">
            <a:spLocks noChangeArrowheads="1"/>
          </p:cNvSpPr>
          <p:nvPr/>
        </p:nvSpPr>
        <p:spPr bwMode="auto">
          <a:xfrm>
            <a:off x="901702" y="2611438"/>
            <a:ext cx="29257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依据直角三角形计算有：</a:t>
            </a:r>
          </a:p>
        </p:txBody>
      </p:sp>
      <p:sp>
        <p:nvSpPr>
          <p:cNvPr id="40" name="Text Box 10"/>
          <p:cNvSpPr txBox="1">
            <a:spLocks noChangeArrowheads="1"/>
          </p:cNvSpPr>
          <p:nvPr/>
        </p:nvSpPr>
        <p:spPr bwMode="auto">
          <a:xfrm>
            <a:off x="901701" y="3201989"/>
            <a:ext cx="7704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切点对应的阻尼比就是最小阻尼比，有</a:t>
            </a:r>
          </a:p>
        </p:txBody>
      </p:sp>
      <p:graphicFrame>
        <p:nvGraphicFramePr>
          <p:cNvPr id="41" name="Object 42"/>
          <p:cNvGraphicFramePr>
            <a:graphicFrameLocks noChangeAspect="1"/>
          </p:cNvGraphicFramePr>
          <p:nvPr>
            <p:extLst>
              <p:ext uri="{D42A27DB-BD31-4B8C-83A1-F6EECF244321}">
                <p14:modId xmlns:p14="http://schemas.microsoft.com/office/powerpoint/2010/main" val="3708464896"/>
              </p:ext>
            </p:extLst>
          </p:nvPr>
        </p:nvGraphicFramePr>
        <p:xfrm>
          <a:off x="7958138" y="6107116"/>
          <a:ext cx="1728787" cy="292100"/>
        </p:xfrm>
        <a:graphic>
          <a:graphicData uri="http://schemas.openxmlformats.org/presentationml/2006/ole">
            <mc:AlternateContent xmlns:mc="http://schemas.openxmlformats.org/markup-compatibility/2006">
              <mc:Choice xmlns:v="urn:schemas-microsoft-com:vml" Requires="v">
                <p:oleObj spid="_x0000_s54329" name="公式" r:id="rId15" imgW="1422400" imgH="241300" progId="Equation.3">
                  <p:embed/>
                </p:oleObj>
              </mc:Choice>
              <mc:Fallback>
                <p:oleObj name="公式" r:id="rId15" imgW="1422400" imgH="241300" progId="Equation.3">
                  <p:embed/>
                  <p:pic>
                    <p:nvPicPr>
                      <p:cNvPr id="53256" name="Object 4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958138" y="6107116"/>
                        <a:ext cx="1728787" cy="29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13928433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515939" y="1549400"/>
            <a:ext cx="11160124" cy="3892550"/>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26B99AE8-F96D-4095-8325-2DBA8CC06AE6}"/>
              </a:ext>
            </a:extLst>
          </p:cNvPr>
          <p:cNvGrpSpPr>
            <a:grpSpLocks noChangeAspect="1"/>
          </p:cNvGrpSpPr>
          <p:nvPr/>
        </p:nvGrpSpPr>
        <p:grpSpPr>
          <a:xfrm>
            <a:off x="5854701" y="3975121"/>
            <a:ext cx="4399536" cy="2373828"/>
            <a:chOff x="2865438" y="1662113"/>
            <a:chExt cx="6540500" cy="3529013"/>
          </a:xfrm>
        </p:grpSpPr>
        <p:sp>
          <p:nvSpPr>
            <p:cNvPr id="6" name="ï$ļiḓê">
              <a:extLst>
                <a:ext uri="{FF2B5EF4-FFF2-40B4-BE49-F238E27FC236}">
                  <a16:creationId xmlns:a16="http://schemas.microsoft.com/office/drawing/2014/main" id="{9537B7C2-AF4A-4B97-BBB9-ADD8685BEB2B}"/>
                </a:ext>
              </a:extLst>
            </p:cNvPr>
            <p:cNvSpPr/>
            <p:nvPr/>
          </p:nvSpPr>
          <p:spPr bwMode="auto">
            <a:xfrm>
              <a:off x="2865438" y="1662113"/>
              <a:ext cx="6540500" cy="3529013"/>
            </a:xfrm>
            <a:custGeom>
              <a:avLst/>
              <a:gdLst>
                <a:gd name="T0" fmla="*/ 4551 w 4655"/>
                <a:gd name="T1" fmla="*/ 2333 h 2514"/>
                <a:gd name="T2" fmla="*/ 4486 w 4655"/>
                <a:gd name="T3" fmla="*/ 2459 h 2514"/>
                <a:gd name="T4" fmla="*/ 4446 w 4655"/>
                <a:gd name="T5" fmla="*/ 2514 h 2514"/>
                <a:gd name="T6" fmla="*/ 4445 w 4655"/>
                <a:gd name="T7" fmla="*/ 2514 h 2514"/>
                <a:gd name="T8" fmla="*/ 0 w 4655"/>
                <a:gd name="T9" fmla="*/ 2514 h 2514"/>
                <a:gd name="T10" fmla="*/ 1 w 4655"/>
                <a:gd name="T11" fmla="*/ 2514 h 2514"/>
                <a:gd name="T12" fmla="*/ 65 w 4655"/>
                <a:gd name="T13" fmla="*/ 2459 h 2514"/>
                <a:gd name="T14" fmla="*/ 161 w 4655"/>
                <a:gd name="T15" fmla="*/ 2369 h 2514"/>
                <a:gd name="T16" fmla="*/ 560 w 4655"/>
                <a:gd name="T17" fmla="*/ 725 h 2514"/>
                <a:gd name="T18" fmla="*/ 913 w 4655"/>
                <a:gd name="T19" fmla="*/ 5 h 2514"/>
                <a:gd name="T20" fmla="*/ 1272 w 4655"/>
                <a:gd name="T21" fmla="*/ 64 h 2514"/>
                <a:gd name="T22" fmla="*/ 2040 w 4655"/>
                <a:gd name="T23" fmla="*/ 245 h 2514"/>
                <a:gd name="T24" fmla="*/ 2075 w 4655"/>
                <a:gd name="T25" fmla="*/ 249 h 2514"/>
                <a:gd name="T26" fmla="*/ 2634 w 4655"/>
                <a:gd name="T27" fmla="*/ 259 h 2514"/>
                <a:gd name="T28" fmla="*/ 2650 w 4655"/>
                <a:gd name="T29" fmla="*/ 258 h 2514"/>
                <a:gd name="T30" fmla="*/ 3197 w 4655"/>
                <a:gd name="T31" fmla="*/ 173 h 2514"/>
                <a:gd name="T32" fmla="*/ 3232 w 4655"/>
                <a:gd name="T33" fmla="*/ 165 h 2514"/>
                <a:gd name="T34" fmla="*/ 4244 w 4655"/>
                <a:gd name="T35" fmla="*/ 1032 h 2514"/>
                <a:gd name="T36" fmla="*/ 4376 w 4655"/>
                <a:gd name="T37" fmla="*/ 1609 h 2514"/>
                <a:gd name="T38" fmla="*/ 4551 w 4655"/>
                <a:gd name="T39" fmla="*/ 2333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55" h="2514">
                  <a:moveTo>
                    <a:pt x="4551" y="2333"/>
                  </a:moveTo>
                  <a:cubicBezTo>
                    <a:pt x="4533" y="2377"/>
                    <a:pt x="4511" y="2419"/>
                    <a:pt x="4486" y="2459"/>
                  </a:cubicBezTo>
                  <a:cubicBezTo>
                    <a:pt x="4473" y="2478"/>
                    <a:pt x="4460" y="2496"/>
                    <a:pt x="4446" y="2514"/>
                  </a:cubicBezTo>
                  <a:cubicBezTo>
                    <a:pt x="4445" y="2514"/>
                    <a:pt x="4445" y="2514"/>
                    <a:pt x="4445" y="2514"/>
                  </a:cubicBezTo>
                  <a:cubicBezTo>
                    <a:pt x="0" y="2514"/>
                    <a:pt x="0" y="2514"/>
                    <a:pt x="0" y="2514"/>
                  </a:cubicBezTo>
                  <a:cubicBezTo>
                    <a:pt x="1" y="2514"/>
                    <a:pt x="1" y="2514"/>
                    <a:pt x="1" y="2514"/>
                  </a:cubicBezTo>
                  <a:cubicBezTo>
                    <a:pt x="5" y="2511"/>
                    <a:pt x="28" y="2492"/>
                    <a:pt x="65" y="2459"/>
                  </a:cubicBezTo>
                  <a:cubicBezTo>
                    <a:pt x="91" y="2436"/>
                    <a:pt x="124" y="2405"/>
                    <a:pt x="161" y="2369"/>
                  </a:cubicBezTo>
                  <a:cubicBezTo>
                    <a:pt x="463" y="2072"/>
                    <a:pt x="1043" y="1369"/>
                    <a:pt x="560" y="725"/>
                  </a:cubicBezTo>
                  <a:cubicBezTo>
                    <a:pt x="110" y="126"/>
                    <a:pt x="594" y="18"/>
                    <a:pt x="913" y="5"/>
                  </a:cubicBezTo>
                  <a:cubicBezTo>
                    <a:pt x="1035" y="0"/>
                    <a:pt x="1158" y="20"/>
                    <a:pt x="1272" y="64"/>
                  </a:cubicBezTo>
                  <a:cubicBezTo>
                    <a:pt x="1420" y="120"/>
                    <a:pt x="1689" y="205"/>
                    <a:pt x="2040" y="245"/>
                  </a:cubicBezTo>
                  <a:cubicBezTo>
                    <a:pt x="2051" y="246"/>
                    <a:pt x="2063" y="247"/>
                    <a:pt x="2075" y="249"/>
                  </a:cubicBezTo>
                  <a:cubicBezTo>
                    <a:pt x="2261" y="267"/>
                    <a:pt x="2448" y="271"/>
                    <a:pt x="2634" y="259"/>
                  </a:cubicBezTo>
                  <a:cubicBezTo>
                    <a:pt x="2639" y="258"/>
                    <a:pt x="2645" y="258"/>
                    <a:pt x="2650" y="258"/>
                  </a:cubicBezTo>
                  <a:cubicBezTo>
                    <a:pt x="2835" y="245"/>
                    <a:pt x="3018" y="216"/>
                    <a:pt x="3197" y="173"/>
                  </a:cubicBezTo>
                  <a:cubicBezTo>
                    <a:pt x="3209" y="170"/>
                    <a:pt x="3220" y="167"/>
                    <a:pt x="3232" y="165"/>
                  </a:cubicBezTo>
                  <a:cubicBezTo>
                    <a:pt x="3830" y="26"/>
                    <a:pt x="4382" y="498"/>
                    <a:pt x="4244" y="1032"/>
                  </a:cubicBezTo>
                  <a:cubicBezTo>
                    <a:pt x="4193" y="1229"/>
                    <a:pt x="4206" y="1439"/>
                    <a:pt x="4376" y="1609"/>
                  </a:cubicBezTo>
                  <a:cubicBezTo>
                    <a:pt x="4655" y="1887"/>
                    <a:pt x="4621" y="2160"/>
                    <a:pt x="4551" y="2333"/>
                  </a:cubicBezTo>
                </a:path>
              </a:pathLst>
            </a:custGeom>
            <a:solidFill>
              <a:srgbClr val="4285F4">
                <a:alpha val="20000"/>
              </a:srgbClr>
            </a:solidFill>
            <a:ln>
              <a:noFill/>
            </a:ln>
          </p:spPr>
          <p:txBody>
            <a:bodyPr anchor="ctr"/>
            <a:lstStyle/>
            <a:p>
              <a:pPr algn="ctr"/>
              <a:endParaRPr/>
            </a:p>
          </p:txBody>
        </p:sp>
        <p:sp>
          <p:nvSpPr>
            <p:cNvPr id="7" name="îṥlíḓé">
              <a:extLst>
                <a:ext uri="{FF2B5EF4-FFF2-40B4-BE49-F238E27FC236}">
                  <a16:creationId xmlns:a16="http://schemas.microsoft.com/office/drawing/2014/main" id="{80DCD153-404A-4A2F-A63A-0FD2449A21FE}"/>
                </a:ext>
              </a:extLst>
            </p:cNvPr>
            <p:cNvSpPr/>
            <p:nvPr/>
          </p:nvSpPr>
          <p:spPr bwMode="auto">
            <a:xfrm>
              <a:off x="2867026" y="4841875"/>
              <a:ext cx="6392863" cy="349250"/>
            </a:xfrm>
            <a:custGeom>
              <a:avLst/>
              <a:gdLst>
                <a:gd name="T0" fmla="*/ 4550 w 4550"/>
                <a:gd name="T1" fmla="*/ 68 h 249"/>
                <a:gd name="T2" fmla="*/ 4485 w 4550"/>
                <a:gd name="T3" fmla="*/ 194 h 249"/>
                <a:gd name="T4" fmla="*/ 4445 w 4550"/>
                <a:gd name="T5" fmla="*/ 249 h 249"/>
                <a:gd name="T6" fmla="*/ 0 w 4550"/>
                <a:gd name="T7" fmla="*/ 249 h 249"/>
                <a:gd name="T8" fmla="*/ 64 w 4550"/>
                <a:gd name="T9" fmla="*/ 194 h 249"/>
                <a:gd name="T10" fmla="*/ 160 w 4550"/>
                <a:gd name="T11" fmla="*/ 104 h 249"/>
                <a:gd name="T12" fmla="*/ 628 w 4550"/>
                <a:gd name="T13" fmla="*/ 7 h 249"/>
                <a:gd name="T14" fmla="*/ 647 w 4550"/>
                <a:gd name="T15" fmla="*/ 5 h 249"/>
                <a:gd name="T16" fmla="*/ 1146 w 4550"/>
                <a:gd name="T17" fmla="*/ 4 h 249"/>
                <a:gd name="T18" fmla="*/ 1147 w 4550"/>
                <a:gd name="T19" fmla="*/ 4 h 249"/>
                <a:gd name="T20" fmla="*/ 1394 w 4550"/>
                <a:gd name="T21" fmla="*/ 4 h 249"/>
                <a:gd name="T22" fmla="*/ 1394 w 4550"/>
                <a:gd name="T23" fmla="*/ 4 h 249"/>
                <a:gd name="T24" fmla="*/ 1603 w 4550"/>
                <a:gd name="T25" fmla="*/ 4 h 249"/>
                <a:gd name="T26" fmla="*/ 1740 w 4550"/>
                <a:gd name="T27" fmla="*/ 4 h 249"/>
                <a:gd name="T28" fmla="*/ 1880 w 4550"/>
                <a:gd name="T29" fmla="*/ 4 h 249"/>
                <a:gd name="T30" fmla="*/ 2454 w 4550"/>
                <a:gd name="T31" fmla="*/ 3 h 249"/>
                <a:gd name="T32" fmla="*/ 2455 w 4550"/>
                <a:gd name="T33" fmla="*/ 3 h 249"/>
                <a:gd name="T34" fmla="*/ 2499 w 4550"/>
                <a:gd name="T35" fmla="*/ 3 h 249"/>
                <a:gd name="T36" fmla="*/ 2577 w 4550"/>
                <a:gd name="T37" fmla="*/ 3 h 249"/>
                <a:gd name="T38" fmla="*/ 2675 w 4550"/>
                <a:gd name="T39" fmla="*/ 3 h 249"/>
                <a:gd name="T40" fmla="*/ 2700 w 4550"/>
                <a:gd name="T41" fmla="*/ 3 h 249"/>
                <a:gd name="T42" fmla="*/ 2799 w 4550"/>
                <a:gd name="T43" fmla="*/ 2 h 249"/>
                <a:gd name="T44" fmla="*/ 2832 w 4550"/>
                <a:gd name="T45" fmla="*/ 2 h 249"/>
                <a:gd name="T46" fmla="*/ 3118 w 4550"/>
                <a:gd name="T47" fmla="*/ 2 h 249"/>
                <a:gd name="T48" fmla="*/ 3210 w 4550"/>
                <a:gd name="T49" fmla="*/ 2 h 249"/>
                <a:gd name="T50" fmla="*/ 3254 w 4550"/>
                <a:gd name="T51" fmla="*/ 2 h 249"/>
                <a:gd name="T52" fmla="*/ 3585 w 4550"/>
                <a:gd name="T53" fmla="*/ 1 h 249"/>
                <a:gd name="T54" fmla="*/ 3683 w 4550"/>
                <a:gd name="T55" fmla="*/ 1 h 249"/>
                <a:gd name="T56" fmla="*/ 3997 w 4550"/>
                <a:gd name="T57" fmla="*/ 1 h 249"/>
                <a:gd name="T58" fmla="*/ 4261 w 4550"/>
                <a:gd name="T59" fmla="*/ 0 h 249"/>
                <a:gd name="T60" fmla="*/ 4283 w 4550"/>
                <a:gd name="T61" fmla="*/ 3 h 249"/>
                <a:gd name="T62" fmla="*/ 4550 w 4550"/>
                <a:gd name="T63" fmla="*/ 68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50" h="249">
                  <a:moveTo>
                    <a:pt x="4550" y="68"/>
                  </a:moveTo>
                  <a:cubicBezTo>
                    <a:pt x="4532" y="112"/>
                    <a:pt x="4510" y="154"/>
                    <a:pt x="4485" y="194"/>
                  </a:cubicBezTo>
                  <a:cubicBezTo>
                    <a:pt x="4472" y="213"/>
                    <a:pt x="4459" y="231"/>
                    <a:pt x="4445" y="249"/>
                  </a:cubicBezTo>
                  <a:cubicBezTo>
                    <a:pt x="0" y="249"/>
                    <a:pt x="0" y="249"/>
                    <a:pt x="0" y="249"/>
                  </a:cubicBezTo>
                  <a:cubicBezTo>
                    <a:pt x="4" y="246"/>
                    <a:pt x="27" y="227"/>
                    <a:pt x="64" y="194"/>
                  </a:cubicBezTo>
                  <a:cubicBezTo>
                    <a:pt x="90" y="171"/>
                    <a:pt x="123" y="140"/>
                    <a:pt x="160" y="104"/>
                  </a:cubicBezTo>
                  <a:cubicBezTo>
                    <a:pt x="628" y="7"/>
                    <a:pt x="628" y="7"/>
                    <a:pt x="628" y="7"/>
                  </a:cubicBezTo>
                  <a:cubicBezTo>
                    <a:pt x="634" y="6"/>
                    <a:pt x="640" y="5"/>
                    <a:pt x="647" y="5"/>
                  </a:cubicBezTo>
                  <a:cubicBezTo>
                    <a:pt x="1146" y="4"/>
                    <a:pt x="1146" y="4"/>
                    <a:pt x="1146" y="4"/>
                  </a:cubicBezTo>
                  <a:cubicBezTo>
                    <a:pt x="1147" y="4"/>
                    <a:pt x="1147" y="4"/>
                    <a:pt x="1147" y="4"/>
                  </a:cubicBezTo>
                  <a:cubicBezTo>
                    <a:pt x="1394" y="4"/>
                    <a:pt x="1394" y="4"/>
                    <a:pt x="1394" y="4"/>
                  </a:cubicBezTo>
                  <a:cubicBezTo>
                    <a:pt x="1394" y="4"/>
                    <a:pt x="1394" y="4"/>
                    <a:pt x="1394" y="4"/>
                  </a:cubicBezTo>
                  <a:cubicBezTo>
                    <a:pt x="1603" y="4"/>
                    <a:pt x="1603" y="4"/>
                    <a:pt x="1603" y="4"/>
                  </a:cubicBezTo>
                  <a:cubicBezTo>
                    <a:pt x="1740" y="4"/>
                    <a:pt x="1740" y="4"/>
                    <a:pt x="1740" y="4"/>
                  </a:cubicBezTo>
                  <a:cubicBezTo>
                    <a:pt x="1880" y="4"/>
                    <a:pt x="1880" y="4"/>
                    <a:pt x="1880" y="4"/>
                  </a:cubicBezTo>
                  <a:cubicBezTo>
                    <a:pt x="2454" y="3"/>
                    <a:pt x="2454" y="3"/>
                    <a:pt x="2454" y="3"/>
                  </a:cubicBezTo>
                  <a:cubicBezTo>
                    <a:pt x="2455" y="3"/>
                    <a:pt x="2455" y="3"/>
                    <a:pt x="2455" y="3"/>
                  </a:cubicBezTo>
                  <a:cubicBezTo>
                    <a:pt x="2499" y="3"/>
                    <a:pt x="2499" y="3"/>
                    <a:pt x="2499" y="3"/>
                  </a:cubicBezTo>
                  <a:cubicBezTo>
                    <a:pt x="2577" y="3"/>
                    <a:pt x="2577" y="3"/>
                    <a:pt x="2577" y="3"/>
                  </a:cubicBezTo>
                  <a:cubicBezTo>
                    <a:pt x="2675" y="3"/>
                    <a:pt x="2675" y="3"/>
                    <a:pt x="2675" y="3"/>
                  </a:cubicBezTo>
                  <a:cubicBezTo>
                    <a:pt x="2700" y="3"/>
                    <a:pt x="2700" y="3"/>
                    <a:pt x="2700" y="3"/>
                  </a:cubicBezTo>
                  <a:cubicBezTo>
                    <a:pt x="2799" y="2"/>
                    <a:pt x="2799" y="2"/>
                    <a:pt x="2799" y="2"/>
                  </a:cubicBezTo>
                  <a:cubicBezTo>
                    <a:pt x="2832" y="2"/>
                    <a:pt x="2832" y="2"/>
                    <a:pt x="2832" y="2"/>
                  </a:cubicBezTo>
                  <a:cubicBezTo>
                    <a:pt x="3118" y="2"/>
                    <a:pt x="3118" y="2"/>
                    <a:pt x="3118" y="2"/>
                  </a:cubicBezTo>
                  <a:cubicBezTo>
                    <a:pt x="3210" y="2"/>
                    <a:pt x="3210" y="2"/>
                    <a:pt x="3210" y="2"/>
                  </a:cubicBezTo>
                  <a:cubicBezTo>
                    <a:pt x="3254" y="2"/>
                    <a:pt x="3254" y="2"/>
                    <a:pt x="3254" y="2"/>
                  </a:cubicBezTo>
                  <a:cubicBezTo>
                    <a:pt x="3585" y="1"/>
                    <a:pt x="3585" y="1"/>
                    <a:pt x="3585" y="1"/>
                  </a:cubicBezTo>
                  <a:cubicBezTo>
                    <a:pt x="3683" y="1"/>
                    <a:pt x="3683" y="1"/>
                    <a:pt x="3683" y="1"/>
                  </a:cubicBezTo>
                  <a:cubicBezTo>
                    <a:pt x="3997" y="1"/>
                    <a:pt x="3997" y="1"/>
                    <a:pt x="3997" y="1"/>
                  </a:cubicBezTo>
                  <a:cubicBezTo>
                    <a:pt x="4261" y="0"/>
                    <a:pt x="4261" y="0"/>
                    <a:pt x="4261" y="0"/>
                  </a:cubicBezTo>
                  <a:cubicBezTo>
                    <a:pt x="4269" y="0"/>
                    <a:pt x="4276" y="1"/>
                    <a:pt x="4283" y="3"/>
                  </a:cubicBezTo>
                  <a:cubicBezTo>
                    <a:pt x="4550" y="68"/>
                    <a:pt x="4550" y="68"/>
                    <a:pt x="4550" y="68"/>
                  </a:cubicBezTo>
                </a:path>
              </a:pathLst>
            </a:custGeom>
            <a:solidFill>
              <a:srgbClr val="454B6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iṧlïḓe">
              <a:extLst>
                <a:ext uri="{FF2B5EF4-FFF2-40B4-BE49-F238E27FC236}">
                  <a16:creationId xmlns:a16="http://schemas.microsoft.com/office/drawing/2014/main" id="{F941308F-3236-4DD2-BBBF-B223A6A6A425}"/>
                </a:ext>
              </a:extLst>
            </p:cNvPr>
            <p:cNvSpPr/>
            <p:nvPr/>
          </p:nvSpPr>
          <p:spPr bwMode="auto">
            <a:xfrm>
              <a:off x="2867026" y="5113338"/>
              <a:ext cx="90488" cy="77788"/>
            </a:xfrm>
            <a:custGeom>
              <a:avLst/>
              <a:gdLst>
                <a:gd name="T0" fmla="*/ 64 w 64"/>
                <a:gd name="T1" fmla="*/ 0 h 55"/>
                <a:gd name="T2" fmla="*/ 64 w 64"/>
                <a:gd name="T3" fmla="*/ 0 h 55"/>
                <a:gd name="T4" fmla="*/ 0 w 64"/>
                <a:gd name="T5" fmla="*/ 55 h 55"/>
                <a:gd name="T6" fmla="*/ 0 w 64"/>
                <a:gd name="T7" fmla="*/ 55 h 55"/>
                <a:gd name="T8" fmla="*/ 64 w 64"/>
                <a:gd name="T9" fmla="*/ 0 h 55"/>
                <a:gd name="T10" fmla="*/ 64 w 64"/>
                <a:gd name="T11" fmla="*/ 0 h 55"/>
              </a:gdLst>
              <a:ahLst/>
              <a:cxnLst>
                <a:cxn ang="0">
                  <a:pos x="T0" y="T1"/>
                </a:cxn>
                <a:cxn ang="0">
                  <a:pos x="T2" y="T3"/>
                </a:cxn>
                <a:cxn ang="0">
                  <a:pos x="T4" y="T5"/>
                </a:cxn>
                <a:cxn ang="0">
                  <a:pos x="T6" y="T7"/>
                </a:cxn>
                <a:cxn ang="0">
                  <a:pos x="T8" y="T9"/>
                </a:cxn>
                <a:cxn ang="0">
                  <a:pos x="T10" y="T11"/>
                </a:cxn>
              </a:cxnLst>
              <a:rect l="0" t="0" r="r" b="b"/>
              <a:pathLst>
                <a:path w="64" h="55">
                  <a:moveTo>
                    <a:pt x="64" y="0"/>
                  </a:moveTo>
                  <a:cubicBezTo>
                    <a:pt x="64" y="0"/>
                    <a:pt x="64" y="0"/>
                    <a:pt x="64" y="0"/>
                  </a:cubicBezTo>
                  <a:cubicBezTo>
                    <a:pt x="27" y="32"/>
                    <a:pt x="4" y="51"/>
                    <a:pt x="0" y="55"/>
                  </a:cubicBezTo>
                  <a:cubicBezTo>
                    <a:pt x="0" y="55"/>
                    <a:pt x="0" y="55"/>
                    <a:pt x="0" y="55"/>
                  </a:cubicBezTo>
                  <a:cubicBezTo>
                    <a:pt x="4" y="52"/>
                    <a:pt x="27" y="33"/>
                    <a:pt x="64" y="0"/>
                  </a:cubicBezTo>
                  <a:cubicBezTo>
                    <a:pt x="64" y="0"/>
                    <a:pt x="64" y="0"/>
                    <a:pt x="64" y="0"/>
                  </a:cubicBezTo>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ïşlïḍè">
              <a:extLst>
                <a:ext uri="{FF2B5EF4-FFF2-40B4-BE49-F238E27FC236}">
                  <a16:creationId xmlns:a16="http://schemas.microsoft.com/office/drawing/2014/main" id="{49EEA3BB-C8A4-4607-AEE6-FFD34F4F4C6F}"/>
                </a:ext>
              </a:extLst>
            </p:cNvPr>
            <p:cNvSpPr/>
            <p:nvPr/>
          </p:nvSpPr>
          <p:spPr bwMode="auto">
            <a:xfrm>
              <a:off x="2867026" y="5113338"/>
              <a:ext cx="6300788" cy="77788"/>
            </a:xfrm>
            <a:custGeom>
              <a:avLst/>
              <a:gdLst>
                <a:gd name="T0" fmla="*/ 4485 w 4485"/>
                <a:gd name="T1" fmla="*/ 0 h 55"/>
                <a:gd name="T2" fmla="*/ 64 w 4485"/>
                <a:gd name="T3" fmla="*/ 0 h 55"/>
                <a:gd name="T4" fmla="*/ 64 w 4485"/>
                <a:gd name="T5" fmla="*/ 0 h 55"/>
                <a:gd name="T6" fmla="*/ 0 w 4485"/>
                <a:gd name="T7" fmla="*/ 55 h 55"/>
                <a:gd name="T8" fmla="*/ 4445 w 4485"/>
                <a:gd name="T9" fmla="*/ 55 h 55"/>
                <a:gd name="T10" fmla="*/ 4485 w 4485"/>
                <a:gd name="T11" fmla="*/ 0 h 55"/>
              </a:gdLst>
              <a:ahLst/>
              <a:cxnLst>
                <a:cxn ang="0">
                  <a:pos x="T0" y="T1"/>
                </a:cxn>
                <a:cxn ang="0">
                  <a:pos x="T2" y="T3"/>
                </a:cxn>
                <a:cxn ang="0">
                  <a:pos x="T4" y="T5"/>
                </a:cxn>
                <a:cxn ang="0">
                  <a:pos x="T6" y="T7"/>
                </a:cxn>
                <a:cxn ang="0">
                  <a:pos x="T8" y="T9"/>
                </a:cxn>
                <a:cxn ang="0">
                  <a:pos x="T10" y="T11"/>
                </a:cxn>
              </a:cxnLst>
              <a:rect l="0" t="0" r="r" b="b"/>
              <a:pathLst>
                <a:path w="4485" h="55">
                  <a:moveTo>
                    <a:pt x="4485" y="0"/>
                  </a:moveTo>
                  <a:cubicBezTo>
                    <a:pt x="64" y="0"/>
                    <a:pt x="64" y="0"/>
                    <a:pt x="64" y="0"/>
                  </a:cubicBezTo>
                  <a:cubicBezTo>
                    <a:pt x="64" y="0"/>
                    <a:pt x="64" y="0"/>
                    <a:pt x="64" y="0"/>
                  </a:cubicBezTo>
                  <a:cubicBezTo>
                    <a:pt x="27" y="33"/>
                    <a:pt x="4" y="52"/>
                    <a:pt x="0" y="55"/>
                  </a:cubicBezTo>
                  <a:cubicBezTo>
                    <a:pt x="4445" y="55"/>
                    <a:pt x="4445" y="55"/>
                    <a:pt x="4445" y="55"/>
                  </a:cubicBezTo>
                  <a:cubicBezTo>
                    <a:pt x="4459" y="37"/>
                    <a:pt x="4472" y="19"/>
                    <a:pt x="4485" y="0"/>
                  </a:cubicBezTo>
                </a:path>
              </a:pathLst>
            </a:custGeom>
            <a:solidFill>
              <a:srgbClr val="292D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ïṧlïďè">
              <a:extLst>
                <a:ext uri="{FF2B5EF4-FFF2-40B4-BE49-F238E27FC236}">
                  <a16:creationId xmlns:a16="http://schemas.microsoft.com/office/drawing/2014/main" id="{1657C365-114A-430B-BCE1-07687CBE78D6}"/>
                </a:ext>
              </a:extLst>
            </p:cNvPr>
            <p:cNvSpPr/>
            <p:nvPr/>
          </p:nvSpPr>
          <p:spPr bwMode="auto">
            <a:xfrm>
              <a:off x="5365751" y="1755775"/>
              <a:ext cx="1620838" cy="1785938"/>
            </a:xfrm>
            <a:custGeom>
              <a:avLst/>
              <a:gdLst>
                <a:gd name="T0" fmla="*/ 1153 w 1153"/>
                <a:gd name="T1" fmla="*/ 1149 h 1273"/>
                <a:gd name="T2" fmla="*/ 1144 w 1153"/>
                <a:gd name="T3" fmla="*/ 1151 h 1273"/>
                <a:gd name="T4" fmla="*/ 743 w 1153"/>
                <a:gd name="T5" fmla="*/ 1228 h 1273"/>
                <a:gd name="T6" fmla="*/ 389 w 1153"/>
                <a:gd name="T7" fmla="*/ 1264 h 1273"/>
                <a:gd name="T8" fmla="*/ 141 w 1153"/>
                <a:gd name="T9" fmla="*/ 1210 h 1273"/>
                <a:gd name="T10" fmla="*/ 29 w 1153"/>
                <a:gd name="T11" fmla="*/ 1140 h 1273"/>
                <a:gd name="T12" fmla="*/ 51 w 1153"/>
                <a:gd name="T13" fmla="*/ 889 h 1273"/>
                <a:gd name="T14" fmla="*/ 50 w 1153"/>
                <a:gd name="T15" fmla="*/ 673 h 1273"/>
                <a:gd name="T16" fmla="*/ 37 w 1153"/>
                <a:gd name="T17" fmla="*/ 626 h 1273"/>
                <a:gd name="T18" fmla="*/ 12 w 1153"/>
                <a:gd name="T19" fmla="*/ 497 h 1273"/>
                <a:gd name="T20" fmla="*/ 78 w 1153"/>
                <a:gd name="T21" fmla="*/ 416 h 1273"/>
                <a:gd name="T22" fmla="*/ 208 w 1153"/>
                <a:gd name="T23" fmla="*/ 256 h 1273"/>
                <a:gd name="T24" fmla="*/ 231 w 1153"/>
                <a:gd name="T25" fmla="*/ 158 h 1273"/>
                <a:gd name="T26" fmla="*/ 365 w 1153"/>
                <a:gd name="T27" fmla="*/ 29 h 1273"/>
                <a:gd name="T28" fmla="*/ 554 w 1153"/>
                <a:gd name="T29" fmla="*/ 0 h 1273"/>
                <a:gd name="T30" fmla="*/ 723 w 1153"/>
                <a:gd name="T31" fmla="*/ 11 h 1273"/>
                <a:gd name="T32" fmla="*/ 899 w 1153"/>
                <a:gd name="T33" fmla="*/ 62 h 1273"/>
                <a:gd name="T34" fmla="*/ 1011 w 1153"/>
                <a:gd name="T35" fmla="*/ 203 h 1273"/>
                <a:gd name="T36" fmla="*/ 1006 w 1153"/>
                <a:gd name="T37" fmla="*/ 463 h 1273"/>
                <a:gd name="T38" fmla="*/ 1071 w 1153"/>
                <a:gd name="T39" fmla="*/ 577 h 1273"/>
                <a:gd name="T40" fmla="*/ 1091 w 1153"/>
                <a:gd name="T41" fmla="*/ 789 h 1273"/>
                <a:gd name="T42" fmla="*/ 1035 w 1153"/>
                <a:gd name="T43" fmla="*/ 1025 h 1273"/>
                <a:gd name="T44" fmla="*/ 1144 w 1153"/>
                <a:gd name="T45" fmla="*/ 1139 h 1273"/>
                <a:gd name="T46" fmla="*/ 1153 w 1153"/>
                <a:gd name="T47" fmla="*/ 1149 h 1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53" h="1273">
                  <a:moveTo>
                    <a:pt x="1153" y="1149"/>
                  </a:moveTo>
                  <a:cubicBezTo>
                    <a:pt x="1144" y="1151"/>
                    <a:pt x="1144" y="1151"/>
                    <a:pt x="1144" y="1151"/>
                  </a:cubicBezTo>
                  <a:cubicBezTo>
                    <a:pt x="743" y="1228"/>
                    <a:pt x="743" y="1228"/>
                    <a:pt x="743" y="1228"/>
                  </a:cubicBezTo>
                  <a:cubicBezTo>
                    <a:pt x="626" y="1250"/>
                    <a:pt x="508" y="1273"/>
                    <a:pt x="389" y="1264"/>
                  </a:cubicBezTo>
                  <a:cubicBezTo>
                    <a:pt x="303" y="1258"/>
                    <a:pt x="223" y="1232"/>
                    <a:pt x="141" y="1210"/>
                  </a:cubicBezTo>
                  <a:cubicBezTo>
                    <a:pt x="94" y="1198"/>
                    <a:pt x="45" y="1192"/>
                    <a:pt x="29" y="1140"/>
                  </a:cubicBezTo>
                  <a:cubicBezTo>
                    <a:pt x="7" y="1068"/>
                    <a:pt x="43" y="962"/>
                    <a:pt x="51" y="889"/>
                  </a:cubicBezTo>
                  <a:cubicBezTo>
                    <a:pt x="59" y="817"/>
                    <a:pt x="64" y="744"/>
                    <a:pt x="50" y="673"/>
                  </a:cubicBezTo>
                  <a:cubicBezTo>
                    <a:pt x="46" y="657"/>
                    <a:pt x="42" y="641"/>
                    <a:pt x="37" y="626"/>
                  </a:cubicBezTo>
                  <a:cubicBezTo>
                    <a:pt x="23" y="584"/>
                    <a:pt x="0" y="540"/>
                    <a:pt x="12" y="497"/>
                  </a:cubicBezTo>
                  <a:cubicBezTo>
                    <a:pt x="22" y="463"/>
                    <a:pt x="51" y="438"/>
                    <a:pt x="78" y="416"/>
                  </a:cubicBezTo>
                  <a:cubicBezTo>
                    <a:pt x="132" y="372"/>
                    <a:pt x="186" y="322"/>
                    <a:pt x="208" y="256"/>
                  </a:cubicBezTo>
                  <a:cubicBezTo>
                    <a:pt x="218" y="224"/>
                    <a:pt x="220" y="190"/>
                    <a:pt x="231" y="158"/>
                  </a:cubicBezTo>
                  <a:cubicBezTo>
                    <a:pt x="252" y="98"/>
                    <a:pt x="306" y="53"/>
                    <a:pt x="365" y="29"/>
                  </a:cubicBezTo>
                  <a:cubicBezTo>
                    <a:pt x="425" y="5"/>
                    <a:pt x="490" y="0"/>
                    <a:pt x="554" y="0"/>
                  </a:cubicBezTo>
                  <a:cubicBezTo>
                    <a:pt x="610" y="0"/>
                    <a:pt x="667" y="3"/>
                    <a:pt x="723" y="11"/>
                  </a:cubicBezTo>
                  <a:cubicBezTo>
                    <a:pt x="784" y="19"/>
                    <a:pt x="846" y="32"/>
                    <a:pt x="899" y="62"/>
                  </a:cubicBezTo>
                  <a:cubicBezTo>
                    <a:pt x="953" y="93"/>
                    <a:pt x="998" y="142"/>
                    <a:pt x="1011" y="203"/>
                  </a:cubicBezTo>
                  <a:cubicBezTo>
                    <a:pt x="1029" y="289"/>
                    <a:pt x="980" y="380"/>
                    <a:pt x="1006" y="463"/>
                  </a:cubicBezTo>
                  <a:cubicBezTo>
                    <a:pt x="1019" y="505"/>
                    <a:pt x="1050" y="539"/>
                    <a:pt x="1071" y="577"/>
                  </a:cubicBezTo>
                  <a:cubicBezTo>
                    <a:pt x="1106" y="642"/>
                    <a:pt x="1114" y="719"/>
                    <a:pt x="1091" y="789"/>
                  </a:cubicBezTo>
                  <a:cubicBezTo>
                    <a:pt x="1066" y="868"/>
                    <a:pt x="1003" y="948"/>
                    <a:pt x="1035" y="1025"/>
                  </a:cubicBezTo>
                  <a:cubicBezTo>
                    <a:pt x="1056" y="1074"/>
                    <a:pt x="1108" y="1100"/>
                    <a:pt x="1144" y="1139"/>
                  </a:cubicBezTo>
                  <a:cubicBezTo>
                    <a:pt x="1147" y="1142"/>
                    <a:pt x="1150" y="1146"/>
                    <a:pt x="1153" y="1149"/>
                  </a:cubicBezTo>
                </a:path>
              </a:pathLst>
            </a:custGeom>
            <a:solidFill>
              <a:srgbClr val="454B6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iSľïḑe">
              <a:extLst>
                <a:ext uri="{FF2B5EF4-FFF2-40B4-BE49-F238E27FC236}">
                  <a16:creationId xmlns:a16="http://schemas.microsoft.com/office/drawing/2014/main" id="{D4548F9C-1103-4A79-82AD-558AC73E9F7F}"/>
                </a:ext>
              </a:extLst>
            </p:cNvPr>
            <p:cNvSpPr/>
            <p:nvPr/>
          </p:nvSpPr>
          <p:spPr bwMode="auto">
            <a:xfrm>
              <a:off x="6804026" y="2860675"/>
              <a:ext cx="96838" cy="279400"/>
            </a:xfrm>
            <a:custGeom>
              <a:avLst/>
              <a:gdLst>
                <a:gd name="T0" fmla="*/ 69 w 69"/>
                <a:gd name="T1" fmla="*/ 0 h 199"/>
                <a:gd name="T2" fmla="*/ 68 w 69"/>
                <a:gd name="T3" fmla="*/ 1 h 199"/>
                <a:gd name="T4" fmla="*/ 4 w 69"/>
                <a:gd name="T5" fmla="*/ 199 h 199"/>
                <a:gd name="T6" fmla="*/ 4 w 69"/>
                <a:gd name="T7" fmla="*/ 199 h 199"/>
                <a:gd name="T8" fmla="*/ 68 w 69"/>
                <a:gd name="T9" fmla="*/ 2 h 199"/>
                <a:gd name="T10" fmla="*/ 69 w 69"/>
                <a:gd name="T11" fmla="*/ 0 h 199"/>
              </a:gdLst>
              <a:ahLst/>
              <a:cxnLst>
                <a:cxn ang="0">
                  <a:pos x="T0" y="T1"/>
                </a:cxn>
                <a:cxn ang="0">
                  <a:pos x="T2" y="T3"/>
                </a:cxn>
                <a:cxn ang="0">
                  <a:pos x="T4" y="T5"/>
                </a:cxn>
                <a:cxn ang="0">
                  <a:pos x="T6" y="T7"/>
                </a:cxn>
                <a:cxn ang="0">
                  <a:pos x="T8" y="T9"/>
                </a:cxn>
                <a:cxn ang="0">
                  <a:pos x="T10" y="T11"/>
                </a:cxn>
              </a:cxnLst>
              <a:rect l="0" t="0" r="r" b="b"/>
              <a:pathLst>
                <a:path w="69" h="199">
                  <a:moveTo>
                    <a:pt x="69" y="0"/>
                  </a:moveTo>
                  <a:cubicBezTo>
                    <a:pt x="69" y="0"/>
                    <a:pt x="68" y="1"/>
                    <a:pt x="68" y="1"/>
                  </a:cubicBezTo>
                  <a:cubicBezTo>
                    <a:pt x="47" y="67"/>
                    <a:pt x="0" y="134"/>
                    <a:pt x="4" y="199"/>
                  </a:cubicBezTo>
                  <a:cubicBezTo>
                    <a:pt x="4" y="199"/>
                    <a:pt x="4" y="199"/>
                    <a:pt x="4" y="199"/>
                  </a:cubicBezTo>
                  <a:cubicBezTo>
                    <a:pt x="0" y="134"/>
                    <a:pt x="47" y="68"/>
                    <a:pt x="68" y="2"/>
                  </a:cubicBezTo>
                  <a:cubicBezTo>
                    <a:pt x="69" y="1"/>
                    <a:pt x="69" y="0"/>
                    <a:pt x="69"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í$ļiḍé">
              <a:extLst>
                <a:ext uri="{FF2B5EF4-FFF2-40B4-BE49-F238E27FC236}">
                  <a16:creationId xmlns:a16="http://schemas.microsoft.com/office/drawing/2014/main" id="{5B67E470-88F0-4B5F-BDE5-39F30CBF2A71}"/>
                </a:ext>
              </a:extLst>
            </p:cNvPr>
            <p:cNvSpPr/>
            <p:nvPr/>
          </p:nvSpPr>
          <p:spPr bwMode="auto">
            <a:xfrm>
              <a:off x="5397501" y="2646363"/>
              <a:ext cx="1504950" cy="655638"/>
            </a:xfrm>
            <a:custGeom>
              <a:avLst/>
              <a:gdLst>
                <a:gd name="T0" fmla="*/ 339 w 1072"/>
                <a:gd name="T1" fmla="*/ 218 h 467"/>
                <a:gd name="T2" fmla="*/ 371 w 1072"/>
                <a:gd name="T3" fmla="*/ 314 h 467"/>
                <a:gd name="T4" fmla="*/ 370 w 1072"/>
                <a:gd name="T5" fmla="*/ 306 h 467"/>
                <a:gd name="T6" fmla="*/ 350 w 1072"/>
                <a:gd name="T7" fmla="*/ 227 h 467"/>
                <a:gd name="T8" fmla="*/ 339 w 1072"/>
                <a:gd name="T9" fmla="*/ 218 h 467"/>
                <a:gd name="T10" fmla="*/ 779 w 1072"/>
                <a:gd name="T11" fmla="*/ 216 h 467"/>
                <a:gd name="T12" fmla="*/ 699 w 1072"/>
                <a:gd name="T13" fmla="*/ 267 h 467"/>
                <a:gd name="T14" fmla="*/ 769 w 1072"/>
                <a:gd name="T15" fmla="*/ 338 h 467"/>
                <a:gd name="T16" fmla="*/ 787 w 1072"/>
                <a:gd name="T17" fmla="*/ 350 h 467"/>
                <a:gd name="T18" fmla="*/ 796 w 1072"/>
                <a:gd name="T19" fmla="*/ 348 h 467"/>
                <a:gd name="T20" fmla="*/ 801 w 1072"/>
                <a:gd name="T21" fmla="*/ 349 h 467"/>
                <a:gd name="T22" fmla="*/ 823 w 1072"/>
                <a:gd name="T23" fmla="*/ 350 h 467"/>
                <a:gd name="T24" fmla="*/ 795 w 1072"/>
                <a:gd name="T25" fmla="*/ 281 h 467"/>
                <a:gd name="T26" fmla="*/ 795 w 1072"/>
                <a:gd name="T27" fmla="*/ 281 h 467"/>
                <a:gd name="T28" fmla="*/ 795 w 1072"/>
                <a:gd name="T29" fmla="*/ 280 h 467"/>
                <a:gd name="T30" fmla="*/ 779 w 1072"/>
                <a:gd name="T31" fmla="*/ 216 h 467"/>
                <a:gd name="T32" fmla="*/ 987 w 1072"/>
                <a:gd name="T33" fmla="*/ 24 h 467"/>
                <a:gd name="T34" fmla="*/ 982 w 1072"/>
                <a:gd name="T35" fmla="*/ 56 h 467"/>
                <a:gd name="T36" fmla="*/ 982 w 1072"/>
                <a:gd name="T37" fmla="*/ 56 h 467"/>
                <a:gd name="T38" fmla="*/ 965 w 1072"/>
                <a:gd name="T39" fmla="*/ 108 h 467"/>
                <a:gd name="T40" fmla="*/ 939 w 1072"/>
                <a:gd name="T41" fmla="*/ 184 h 467"/>
                <a:gd name="T42" fmla="*/ 939 w 1072"/>
                <a:gd name="T43" fmla="*/ 184 h 467"/>
                <a:gd name="T44" fmla="*/ 935 w 1072"/>
                <a:gd name="T45" fmla="*/ 207 h 467"/>
                <a:gd name="T46" fmla="*/ 935 w 1072"/>
                <a:gd name="T47" fmla="*/ 207 h 467"/>
                <a:gd name="T48" fmla="*/ 962 w 1072"/>
                <a:gd name="T49" fmla="*/ 343 h 467"/>
                <a:gd name="T50" fmla="*/ 1005 w 1072"/>
                <a:gd name="T51" fmla="*/ 352 h 467"/>
                <a:gd name="T52" fmla="*/ 1069 w 1072"/>
                <a:gd name="T53" fmla="*/ 154 h 467"/>
                <a:gd name="T54" fmla="*/ 1070 w 1072"/>
                <a:gd name="T55" fmla="*/ 153 h 467"/>
                <a:gd name="T56" fmla="*/ 987 w 1072"/>
                <a:gd name="T57" fmla="*/ 24 h 467"/>
                <a:gd name="T58" fmla="*/ 114 w 1072"/>
                <a:gd name="T59" fmla="*/ 0 h 467"/>
                <a:gd name="T60" fmla="*/ 29 w 1072"/>
                <a:gd name="T61" fmla="*/ 254 h 467"/>
                <a:gd name="T62" fmla="*/ 29 w 1072"/>
                <a:gd name="T63" fmla="*/ 254 h 467"/>
                <a:gd name="T64" fmla="*/ 0 w 1072"/>
                <a:gd name="T65" fmla="*/ 451 h 467"/>
                <a:gd name="T66" fmla="*/ 1 w 1072"/>
                <a:gd name="T67" fmla="*/ 467 h 467"/>
                <a:gd name="T68" fmla="*/ 16 w 1072"/>
                <a:gd name="T69" fmla="*/ 452 h 467"/>
                <a:gd name="T70" fmla="*/ 145 w 1072"/>
                <a:gd name="T71" fmla="*/ 382 h 467"/>
                <a:gd name="T72" fmla="*/ 145 w 1072"/>
                <a:gd name="T73" fmla="*/ 329 h 467"/>
                <a:gd name="T74" fmla="*/ 145 w 1072"/>
                <a:gd name="T75" fmla="*/ 319 h 467"/>
                <a:gd name="T76" fmla="*/ 145 w 1072"/>
                <a:gd name="T77" fmla="*/ 327 h 467"/>
                <a:gd name="T78" fmla="*/ 119 w 1072"/>
                <a:gd name="T79" fmla="*/ 21 h 467"/>
                <a:gd name="T80" fmla="*/ 114 w 1072"/>
                <a:gd name="T81" fmla="*/ 0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2" h="467">
                  <a:moveTo>
                    <a:pt x="339" y="218"/>
                  </a:moveTo>
                  <a:cubicBezTo>
                    <a:pt x="352" y="249"/>
                    <a:pt x="364" y="281"/>
                    <a:pt x="371" y="314"/>
                  </a:cubicBezTo>
                  <a:cubicBezTo>
                    <a:pt x="371" y="311"/>
                    <a:pt x="370" y="309"/>
                    <a:pt x="370" y="306"/>
                  </a:cubicBezTo>
                  <a:cubicBezTo>
                    <a:pt x="365" y="279"/>
                    <a:pt x="359" y="253"/>
                    <a:pt x="350" y="227"/>
                  </a:cubicBezTo>
                  <a:cubicBezTo>
                    <a:pt x="346" y="224"/>
                    <a:pt x="342" y="221"/>
                    <a:pt x="339" y="218"/>
                  </a:cubicBezTo>
                  <a:moveTo>
                    <a:pt x="779" y="216"/>
                  </a:moveTo>
                  <a:cubicBezTo>
                    <a:pt x="755" y="236"/>
                    <a:pt x="728" y="254"/>
                    <a:pt x="699" y="267"/>
                  </a:cubicBezTo>
                  <a:cubicBezTo>
                    <a:pt x="716" y="295"/>
                    <a:pt x="742" y="319"/>
                    <a:pt x="769" y="338"/>
                  </a:cubicBezTo>
                  <a:cubicBezTo>
                    <a:pt x="775" y="342"/>
                    <a:pt x="781" y="346"/>
                    <a:pt x="787" y="350"/>
                  </a:cubicBezTo>
                  <a:cubicBezTo>
                    <a:pt x="790" y="349"/>
                    <a:pt x="793" y="348"/>
                    <a:pt x="796" y="348"/>
                  </a:cubicBezTo>
                  <a:cubicBezTo>
                    <a:pt x="798" y="348"/>
                    <a:pt x="799" y="348"/>
                    <a:pt x="801" y="349"/>
                  </a:cubicBezTo>
                  <a:cubicBezTo>
                    <a:pt x="808" y="349"/>
                    <a:pt x="815" y="349"/>
                    <a:pt x="823" y="350"/>
                  </a:cubicBezTo>
                  <a:cubicBezTo>
                    <a:pt x="812" y="328"/>
                    <a:pt x="803" y="304"/>
                    <a:pt x="795" y="281"/>
                  </a:cubicBezTo>
                  <a:cubicBezTo>
                    <a:pt x="795" y="281"/>
                    <a:pt x="795" y="281"/>
                    <a:pt x="795" y="281"/>
                  </a:cubicBezTo>
                  <a:cubicBezTo>
                    <a:pt x="795" y="281"/>
                    <a:pt x="795" y="280"/>
                    <a:pt x="795" y="280"/>
                  </a:cubicBezTo>
                  <a:cubicBezTo>
                    <a:pt x="789" y="259"/>
                    <a:pt x="783" y="238"/>
                    <a:pt x="779" y="216"/>
                  </a:cubicBezTo>
                  <a:moveTo>
                    <a:pt x="987" y="24"/>
                  </a:moveTo>
                  <a:cubicBezTo>
                    <a:pt x="986" y="35"/>
                    <a:pt x="984" y="46"/>
                    <a:pt x="982" y="56"/>
                  </a:cubicBezTo>
                  <a:cubicBezTo>
                    <a:pt x="982" y="56"/>
                    <a:pt x="982" y="56"/>
                    <a:pt x="982" y="56"/>
                  </a:cubicBezTo>
                  <a:cubicBezTo>
                    <a:pt x="977" y="74"/>
                    <a:pt x="971" y="91"/>
                    <a:pt x="965" y="108"/>
                  </a:cubicBezTo>
                  <a:cubicBezTo>
                    <a:pt x="955" y="133"/>
                    <a:pt x="944" y="158"/>
                    <a:pt x="939" y="184"/>
                  </a:cubicBezTo>
                  <a:cubicBezTo>
                    <a:pt x="939" y="184"/>
                    <a:pt x="939" y="184"/>
                    <a:pt x="939" y="184"/>
                  </a:cubicBezTo>
                  <a:cubicBezTo>
                    <a:pt x="937" y="192"/>
                    <a:pt x="936" y="199"/>
                    <a:pt x="935" y="207"/>
                  </a:cubicBezTo>
                  <a:cubicBezTo>
                    <a:pt x="935" y="207"/>
                    <a:pt x="935" y="207"/>
                    <a:pt x="935" y="207"/>
                  </a:cubicBezTo>
                  <a:cubicBezTo>
                    <a:pt x="931" y="253"/>
                    <a:pt x="943" y="299"/>
                    <a:pt x="962" y="343"/>
                  </a:cubicBezTo>
                  <a:cubicBezTo>
                    <a:pt x="976" y="345"/>
                    <a:pt x="991" y="348"/>
                    <a:pt x="1005" y="352"/>
                  </a:cubicBezTo>
                  <a:cubicBezTo>
                    <a:pt x="1001" y="287"/>
                    <a:pt x="1048" y="220"/>
                    <a:pt x="1069" y="154"/>
                  </a:cubicBezTo>
                  <a:cubicBezTo>
                    <a:pt x="1069" y="154"/>
                    <a:pt x="1070" y="153"/>
                    <a:pt x="1070" y="153"/>
                  </a:cubicBezTo>
                  <a:cubicBezTo>
                    <a:pt x="1072" y="132"/>
                    <a:pt x="1031" y="79"/>
                    <a:pt x="987" y="24"/>
                  </a:cubicBezTo>
                  <a:moveTo>
                    <a:pt x="114" y="0"/>
                  </a:moveTo>
                  <a:cubicBezTo>
                    <a:pt x="81" y="98"/>
                    <a:pt x="34" y="210"/>
                    <a:pt x="29" y="254"/>
                  </a:cubicBezTo>
                  <a:cubicBezTo>
                    <a:pt x="29" y="254"/>
                    <a:pt x="29" y="254"/>
                    <a:pt x="29" y="254"/>
                  </a:cubicBezTo>
                  <a:cubicBezTo>
                    <a:pt x="23" y="310"/>
                    <a:pt x="0" y="386"/>
                    <a:pt x="0" y="451"/>
                  </a:cubicBezTo>
                  <a:cubicBezTo>
                    <a:pt x="0" y="457"/>
                    <a:pt x="0" y="462"/>
                    <a:pt x="1" y="467"/>
                  </a:cubicBezTo>
                  <a:cubicBezTo>
                    <a:pt x="6" y="462"/>
                    <a:pt x="11" y="457"/>
                    <a:pt x="16" y="452"/>
                  </a:cubicBezTo>
                  <a:cubicBezTo>
                    <a:pt x="54" y="420"/>
                    <a:pt x="98" y="397"/>
                    <a:pt x="145" y="382"/>
                  </a:cubicBezTo>
                  <a:cubicBezTo>
                    <a:pt x="145" y="365"/>
                    <a:pt x="146" y="347"/>
                    <a:pt x="145" y="329"/>
                  </a:cubicBezTo>
                  <a:cubicBezTo>
                    <a:pt x="145" y="326"/>
                    <a:pt x="145" y="323"/>
                    <a:pt x="145" y="319"/>
                  </a:cubicBezTo>
                  <a:cubicBezTo>
                    <a:pt x="145" y="322"/>
                    <a:pt x="145" y="325"/>
                    <a:pt x="145" y="327"/>
                  </a:cubicBezTo>
                  <a:cubicBezTo>
                    <a:pt x="144" y="225"/>
                    <a:pt x="143" y="121"/>
                    <a:pt x="119" y="21"/>
                  </a:cubicBezTo>
                  <a:cubicBezTo>
                    <a:pt x="118" y="14"/>
                    <a:pt x="116" y="7"/>
                    <a:pt x="114" y="0"/>
                  </a:cubicBezTo>
                </a:path>
              </a:pathLst>
            </a:custGeom>
            <a:solidFill>
              <a:srgbClr val="3E43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íš1iḓè">
              <a:extLst>
                <a:ext uri="{FF2B5EF4-FFF2-40B4-BE49-F238E27FC236}">
                  <a16:creationId xmlns:a16="http://schemas.microsoft.com/office/drawing/2014/main" id="{FB3D5FF1-AABA-4D47-A5A8-9C29B252E7A3}"/>
                </a:ext>
              </a:extLst>
            </p:cNvPr>
            <p:cNvSpPr/>
            <p:nvPr/>
          </p:nvSpPr>
          <p:spPr bwMode="auto">
            <a:xfrm>
              <a:off x="5575301" y="2743200"/>
              <a:ext cx="1157288" cy="1474788"/>
            </a:xfrm>
            <a:custGeom>
              <a:avLst/>
              <a:gdLst>
                <a:gd name="T0" fmla="*/ 243 w 824"/>
                <a:gd name="T1" fmla="*/ 237 h 1051"/>
                <a:gd name="T2" fmla="*/ 237 w 824"/>
                <a:gd name="T3" fmla="*/ 311 h 1051"/>
                <a:gd name="T4" fmla="*/ 151 w 824"/>
                <a:gd name="T5" fmla="*/ 355 h 1051"/>
                <a:gd name="T6" fmla="*/ 37 w 824"/>
                <a:gd name="T7" fmla="*/ 378 h 1051"/>
                <a:gd name="T8" fmla="*/ 15 w 824"/>
                <a:gd name="T9" fmla="*/ 387 h 1051"/>
                <a:gd name="T10" fmla="*/ 5 w 824"/>
                <a:gd name="T11" fmla="*/ 412 h 1051"/>
                <a:gd name="T12" fmla="*/ 28 w 824"/>
                <a:gd name="T13" fmla="*/ 533 h 1051"/>
                <a:gd name="T14" fmla="*/ 112 w 824"/>
                <a:gd name="T15" fmla="*/ 771 h 1051"/>
                <a:gd name="T16" fmla="*/ 259 w 824"/>
                <a:gd name="T17" fmla="*/ 972 h 1051"/>
                <a:gd name="T18" fmla="*/ 496 w 824"/>
                <a:gd name="T19" fmla="*/ 1031 h 1051"/>
                <a:gd name="T20" fmla="*/ 675 w 824"/>
                <a:gd name="T21" fmla="*/ 910 h 1051"/>
                <a:gd name="T22" fmla="*/ 776 w 824"/>
                <a:gd name="T23" fmla="*/ 761 h 1051"/>
                <a:gd name="T24" fmla="*/ 798 w 824"/>
                <a:gd name="T25" fmla="*/ 639 h 1051"/>
                <a:gd name="T26" fmla="*/ 819 w 824"/>
                <a:gd name="T27" fmla="*/ 448 h 1051"/>
                <a:gd name="T28" fmla="*/ 805 w 824"/>
                <a:gd name="T29" fmla="*/ 362 h 1051"/>
                <a:gd name="T30" fmla="*/ 773 w 824"/>
                <a:gd name="T31" fmla="*/ 339 h 1051"/>
                <a:gd name="T32" fmla="*/ 642 w 824"/>
                <a:gd name="T33" fmla="*/ 269 h 1051"/>
                <a:gd name="T34" fmla="*/ 553 w 824"/>
                <a:gd name="T35" fmla="*/ 155 h 1051"/>
                <a:gd name="T36" fmla="*/ 534 w 824"/>
                <a:gd name="T37" fmla="*/ 68 h 1051"/>
                <a:gd name="T38" fmla="*/ 458 w 824"/>
                <a:gd name="T39" fmla="*/ 9 h 1051"/>
                <a:gd name="T40" fmla="*/ 360 w 824"/>
                <a:gd name="T41" fmla="*/ 5 h 1051"/>
                <a:gd name="T42" fmla="*/ 186 w 824"/>
                <a:gd name="T43" fmla="*/ 55 h 1051"/>
                <a:gd name="T44" fmla="*/ 216 w 824"/>
                <a:gd name="T45" fmla="*/ 138 h 1051"/>
                <a:gd name="T46" fmla="*/ 243 w 824"/>
                <a:gd name="T47" fmla="*/ 237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4" h="1051">
                  <a:moveTo>
                    <a:pt x="243" y="237"/>
                  </a:moveTo>
                  <a:cubicBezTo>
                    <a:pt x="247" y="262"/>
                    <a:pt x="250" y="289"/>
                    <a:pt x="237" y="311"/>
                  </a:cubicBezTo>
                  <a:cubicBezTo>
                    <a:pt x="220" y="340"/>
                    <a:pt x="183" y="349"/>
                    <a:pt x="151" y="355"/>
                  </a:cubicBezTo>
                  <a:cubicBezTo>
                    <a:pt x="37" y="378"/>
                    <a:pt x="37" y="378"/>
                    <a:pt x="37" y="378"/>
                  </a:cubicBezTo>
                  <a:cubicBezTo>
                    <a:pt x="29" y="380"/>
                    <a:pt x="21" y="381"/>
                    <a:pt x="15" y="387"/>
                  </a:cubicBezTo>
                  <a:cubicBezTo>
                    <a:pt x="8" y="393"/>
                    <a:pt x="6" y="403"/>
                    <a:pt x="5" y="412"/>
                  </a:cubicBezTo>
                  <a:cubicBezTo>
                    <a:pt x="0" y="453"/>
                    <a:pt x="15" y="494"/>
                    <a:pt x="28" y="533"/>
                  </a:cubicBezTo>
                  <a:cubicBezTo>
                    <a:pt x="55" y="613"/>
                    <a:pt x="78" y="694"/>
                    <a:pt x="112" y="771"/>
                  </a:cubicBezTo>
                  <a:cubicBezTo>
                    <a:pt x="146" y="848"/>
                    <a:pt x="192" y="921"/>
                    <a:pt x="259" y="972"/>
                  </a:cubicBezTo>
                  <a:cubicBezTo>
                    <a:pt x="326" y="1024"/>
                    <a:pt x="414" y="1051"/>
                    <a:pt x="496" y="1031"/>
                  </a:cubicBezTo>
                  <a:cubicBezTo>
                    <a:pt x="567" y="1014"/>
                    <a:pt x="625" y="963"/>
                    <a:pt x="675" y="910"/>
                  </a:cubicBezTo>
                  <a:cubicBezTo>
                    <a:pt x="717" y="866"/>
                    <a:pt x="756" y="818"/>
                    <a:pt x="776" y="761"/>
                  </a:cubicBezTo>
                  <a:cubicBezTo>
                    <a:pt x="790" y="722"/>
                    <a:pt x="794" y="680"/>
                    <a:pt x="798" y="639"/>
                  </a:cubicBezTo>
                  <a:cubicBezTo>
                    <a:pt x="805" y="575"/>
                    <a:pt x="812" y="512"/>
                    <a:pt x="819" y="448"/>
                  </a:cubicBezTo>
                  <a:cubicBezTo>
                    <a:pt x="822" y="419"/>
                    <a:pt x="824" y="385"/>
                    <a:pt x="805" y="362"/>
                  </a:cubicBezTo>
                  <a:cubicBezTo>
                    <a:pt x="796" y="352"/>
                    <a:pt x="785" y="346"/>
                    <a:pt x="773" y="339"/>
                  </a:cubicBezTo>
                  <a:cubicBezTo>
                    <a:pt x="729" y="316"/>
                    <a:pt x="683" y="297"/>
                    <a:pt x="642" y="269"/>
                  </a:cubicBezTo>
                  <a:cubicBezTo>
                    <a:pt x="602" y="241"/>
                    <a:pt x="565" y="202"/>
                    <a:pt x="553" y="155"/>
                  </a:cubicBezTo>
                  <a:cubicBezTo>
                    <a:pt x="546" y="126"/>
                    <a:pt x="547" y="95"/>
                    <a:pt x="534" y="68"/>
                  </a:cubicBezTo>
                  <a:cubicBezTo>
                    <a:pt x="520" y="38"/>
                    <a:pt x="490" y="18"/>
                    <a:pt x="458" y="9"/>
                  </a:cubicBezTo>
                  <a:cubicBezTo>
                    <a:pt x="426" y="0"/>
                    <a:pt x="393" y="1"/>
                    <a:pt x="360" y="5"/>
                  </a:cubicBezTo>
                  <a:cubicBezTo>
                    <a:pt x="327" y="8"/>
                    <a:pt x="200" y="18"/>
                    <a:pt x="186" y="55"/>
                  </a:cubicBezTo>
                  <a:cubicBezTo>
                    <a:pt x="179" y="75"/>
                    <a:pt x="209" y="118"/>
                    <a:pt x="216" y="138"/>
                  </a:cubicBezTo>
                  <a:cubicBezTo>
                    <a:pt x="228" y="170"/>
                    <a:pt x="237" y="203"/>
                    <a:pt x="243" y="237"/>
                  </a:cubicBezTo>
                </a:path>
              </a:pathLst>
            </a:custGeom>
            <a:solidFill>
              <a:srgbClr val="EFB7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ïṣľîḋè">
              <a:extLst>
                <a:ext uri="{FF2B5EF4-FFF2-40B4-BE49-F238E27FC236}">
                  <a16:creationId xmlns:a16="http://schemas.microsoft.com/office/drawing/2014/main" id="{EEC3298E-88F1-4C98-8026-721A63C9CC3E}"/>
                </a:ext>
              </a:extLst>
            </p:cNvPr>
            <p:cNvSpPr/>
            <p:nvPr/>
          </p:nvSpPr>
          <p:spPr bwMode="auto">
            <a:xfrm>
              <a:off x="5881688" y="2965450"/>
              <a:ext cx="620713" cy="1112838"/>
            </a:xfrm>
            <a:custGeom>
              <a:avLst/>
              <a:gdLst>
                <a:gd name="T0" fmla="*/ 5 w 442"/>
                <a:gd name="T1" fmla="*/ 0 h 793"/>
                <a:gd name="T2" fmla="*/ 25 w 442"/>
                <a:gd name="T3" fmla="*/ 79 h 793"/>
                <a:gd name="T4" fmla="*/ 26 w 442"/>
                <a:gd name="T5" fmla="*/ 87 h 793"/>
                <a:gd name="T6" fmla="*/ 33 w 442"/>
                <a:gd name="T7" fmla="*/ 184 h 793"/>
                <a:gd name="T8" fmla="*/ 32 w 442"/>
                <a:gd name="T9" fmla="*/ 186 h 793"/>
                <a:gd name="T10" fmla="*/ 32 w 442"/>
                <a:gd name="T11" fmla="*/ 189 h 793"/>
                <a:gd name="T12" fmla="*/ 0 w 442"/>
                <a:gd name="T13" fmla="*/ 278 h 793"/>
                <a:gd name="T14" fmla="*/ 201 w 442"/>
                <a:gd name="T15" fmla="*/ 716 h 793"/>
                <a:gd name="T16" fmla="*/ 233 w 442"/>
                <a:gd name="T17" fmla="*/ 793 h 793"/>
                <a:gd name="T18" fmla="*/ 244 w 442"/>
                <a:gd name="T19" fmla="*/ 653 h 793"/>
                <a:gd name="T20" fmla="*/ 299 w 442"/>
                <a:gd name="T21" fmla="*/ 514 h 793"/>
                <a:gd name="T22" fmla="*/ 366 w 442"/>
                <a:gd name="T23" fmla="*/ 372 h 793"/>
                <a:gd name="T24" fmla="*/ 426 w 442"/>
                <a:gd name="T25" fmla="*/ 163 h 793"/>
                <a:gd name="T26" fmla="*/ 438 w 442"/>
                <a:gd name="T27" fmla="*/ 124 h 793"/>
                <a:gd name="T28" fmla="*/ 442 w 442"/>
                <a:gd name="T29" fmla="*/ 123 h 793"/>
                <a:gd name="T30" fmla="*/ 424 w 442"/>
                <a:gd name="T31" fmla="*/ 111 h 793"/>
                <a:gd name="T32" fmla="*/ 354 w 442"/>
                <a:gd name="T33" fmla="*/ 40 h 793"/>
                <a:gd name="T34" fmla="*/ 213 w 442"/>
                <a:gd name="T35" fmla="*/ 70 h 793"/>
                <a:gd name="T36" fmla="*/ 5 w 442"/>
                <a:gd name="T37" fmla="*/ 0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2" h="793">
                  <a:moveTo>
                    <a:pt x="5" y="0"/>
                  </a:moveTo>
                  <a:cubicBezTo>
                    <a:pt x="14" y="26"/>
                    <a:pt x="20" y="52"/>
                    <a:pt x="25" y="79"/>
                  </a:cubicBezTo>
                  <a:cubicBezTo>
                    <a:pt x="25" y="82"/>
                    <a:pt x="26" y="84"/>
                    <a:pt x="26" y="87"/>
                  </a:cubicBezTo>
                  <a:cubicBezTo>
                    <a:pt x="33" y="119"/>
                    <a:pt x="36" y="151"/>
                    <a:pt x="33" y="184"/>
                  </a:cubicBezTo>
                  <a:cubicBezTo>
                    <a:pt x="33" y="185"/>
                    <a:pt x="33" y="185"/>
                    <a:pt x="32" y="186"/>
                  </a:cubicBezTo>
                  <a:cubicBezTo>
                    <a:pt x="32" y="187"/>
                    <a:pt x="32" y="188"/>
                    <a:pt x="32" y="189"/>
                  </a:cubicBezTo>
                  <a:cubicBezTo>
                    <a:pt x="28" y="219"/>
                    <a:pt x="17" y="250"/>
                    <a:pt x="0" y="278"/>
                  </a:cubicBezTo>
                  <a:cubicBezTo>
                    <a:pt x="201" y="716"/>
                    <a:pt x="201" y="716"/>
                    <a:pt x="201" y="716"/>
                  </a:cubicBezTo>
                  <a:cubicBezTo>
                    <a:pt x="212" y="742"/>
                    <a:pt x="222" y="768"/>
                    <a:pt x="233" y="793"/>
                  </a:cubicBezTo>
                  <a:cubicBezTo>
                    <a:pt x="244" y="750"/>
                    <a:pt x="231" y="700"/>
                    <a:pt x="244" y="653"/>
                  </a:cubicBezTo>
                  <a:cubicBezTo>
                    <a:pt x="257" y="605"/>
                    <a:pt x="278" y="559"/>
                    <a:pt x="299" y="514"/>
                  </a:cubicBezTo>
                  <a:cubicBezTo>
                    <a:pt x="366" y="372"/>
                    <a:pt x="366" y="372"/>
                    <a:pt x="366" y="372"/>
                  </a:cubicBezTo>
                  <a:cubicBezTo>
                    <a:pt x="398" y="306"/>
                    <a:pt x="430" y="236"/>
                    <a:pt x="426" y="163"/>
                  </a:cubicBezTo>
                  <a:cubicBezTo>
                    <a:pt x="426" y="149"/>
                    <a:pt x="425" y="130"/>
                    <a:pt x="438" y="124"/>
                  </a:cubicBezTo>
                  <a:cubicBezTo>
                    <a:pt x="439" y="123"/>
                    <a:pt x="441" y="123"/>
                    <a:pt x="442" y="123"/>
                  </a:cubicBezTo>
                  <a:cubicBezTo>
                    <a:pt x="436" y="119"/>
                    <a:pt x="430" y="115"/>
                    <a:pt x="424" y="111"/>
                  </a:cubicBezTo>
                  <a:cubicBezTo>
                    <a:pt x="397" y="92"/>
                    <a:pt x="371" y="68"/>
                    <a:pt x="354" y="40"/>
                  </a:cubicBezTo>
                  <a:cubicBezTo>
                    <a:pt x="311" y="59"/>
                    <a:pt x="263" y="70"/>
                    <a:pt x="213" y="70"/>
                  </a:cubicBezTo>
                  <a:cubicBezTo>
                    <a:pt x="135" y="70"/>
                    <a:pt x="63" y="44"/>
                    <a:pt x="5" y="0"/>
                  </a:cubicBezTo>
                </a:path>
              </a:pathLst>
            </a:custGeom>
            <a:solidFill>
              <a:srgbClr val="D7A4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isḻiḋê">
              <a:extLst>
                <a:ext uri="{FF2B5EF4-FFF2-40B4-BE49-F238E27FC236}">
                  <a16:creationId xmlns:a16="http://schemas.microsoft.com/office/drawing/2014/main" id="{641EEEE1-4F00-4266-8E89-A17505C82972}"/>
                </a:ext>
              </a:extLst>
            </p:cNvPr>
            <p:cNvSpPr/>
            <p:nvPr/>
          </p:nvSpPr>
          <p:spPr bwMode="auto">
            <a:xfrm>
              <a:off x="5483226" y="3135313"/>
              <a:ext cx="1447800" cy="1343025"/>
            </a:xfrm>
            <a:custGeom>
              <a:avLst/>
              <a:gdLst>
                <a:gd name="T0" fmla="*/ 583 w 1031"/>
                <a:gd name="T1" fmla="*/ 393 h 957"/>
                <a:gd name="T2" fmla="*/ 650 w 1031"/>
                <a:gd name="T3" fmla="*/ 251 h 957"/>
                <a:gd name="T4" fmla="*/ 710 w 1031"/>
                <a:gd name="T5" fmla="*/ 42 h 957"/>
                <a:gd name="T6" fmla="*/ 722 w 1031"/>
                <a:gd name="T7" fmla="*/ 3 h 957"/>
                <a:gd name="T8" fmla="*/ 740 w 1031"/>
                <a:gd name="T9" fmla="*/ 1 h 957"/>
                <a:gd name="T10" fmla="*/ 946 w 1031"/>
                <a:gd name="T11" fmla="*/ 42 h 957"/>
                <a:gd name="T12" fmla="*/ 981 w 1031"/>
                <a:gd name="T13" fmla="*/ 63 h 957"/>
                <a:gd name="T14" fmla="*/ 997 w 1031"/>
                <a:gd name="T15" fmla="*/ 100 h 957"/>
                <a:gd name="T16" fmla="*/ 1019 w 1031"/>
                <a:gd name="T17" fmla="*/ 235 h 957"/>
                <a:gd name="T18" fmla="*/ 1019 w 1031"/>
                <a:gd name="T19" fmla="*/ 575 h 957"/>
                <a:gd name="T20" fmla="*/ 1002 w 1031"/>
                <a:gd name="T21" fmla="*/ 921 h 957"/>
                <a:gd name="T22" fmla="*/ 999 w 1031"/>
                <a:gd name="T23" fmla="*/ 935 h 957"/>
                <a:gd name="T24" fmla="*/ 976 w 1031"/>
                <a:gd name="T25" fmla="*/ 947 h 957"/>
                <a:gd name="T26" fmla="*/ 871 w 1031"/>
                <a:gd name="T27" fmla="*/ 951 h 957"/>
                <a:gd name="T28" fmla="*/ 137 w 1031"/>
                <a:gd name="T29" fmla="*/ 957 h 957"/>
                <a:gd name="T30" fmla="*/ 135 w 1031"/>
                <a:gd name="T31" fmla="*/ 849 h 957"/>
                <a:gd name="T32" fmla="*/ 46 w 1031"/>
                <a:gd name="T33" fmla="*/ 391 h 957"/>
                <a:gd name="T34" fmla="*/ 38 w 1031"/>
                <a:gd name="T35" fmla="*/ 124 h 957"/>
                <a:gd name="T36" fmla="*/ 61 w 1031"/>
                <a:gd name="T37" fmla="*/ 89 h 957"/>
                <a:gd name="T38" fmla="*/ 119 w 1031"/>
                <a:gd name="T39" fmla="*/ 59 h 957"/>
                <a:gd name="T40" fmla="*/ 233 w 1031"/>
                <a:gd name="T41" fmla="*/ 46 h 957"/>
                <a:gd name="T42" fmla="*/ 485 w 1031"/>
                <a:gd name="T43" fmla="*/ 595 h 957"/>
                <a:gd name="T44" fmla="*/ 517 w 1031"/>
                <a:gd name="T45" fmla="*/ 672 h 957"/>
                <a:gd name="T46" fmla="*/ 528 w 1031"/>
                <a:gd name="T47" fmla="*/ 532 h 957"/>
                <a:gd name="T48" fmla="*/ 583 w 1031"/>
                <a:gd name="T49" fmla="*/ 393 h 9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31" h="957">
                  <a:moveTo>
                    <a:pt x="583" y="393"/>
                  </a:moveTo>
                  <a:cubicBezTo>
                    <a:pt x="650" y="251"/>
                    <a:pt x="650" y="251"/>
                    <a:pt x="650" y="251"/>
                  </a:cubicBezTo>
                  <a:cubicBezTo>
                    <a:pt x="682" y="185"/>
                    <a:pt x="714" y="115"/>
                    <a:pt x="710" y="42"/>
                  </a:cubicBezTo>
                  <a:cubicBezTo>
                    <a:pt x="710" y="28"/>
                    <a:pt x="709" y="9"/>
                    <a:pt x="722" y="3"/>
                  </a:cubicBezTo>
                  <a:cubicBezTo>
                    <a:pt x="728" y="1"/>
                    <a:pt x="734" y="0"/>
                    <a:pt x="740" y="1"/>
                  </a:cubicBezTo>
                  <a:cubicBezTo>
                    <a:pt x="810" y="4"/>
                    <a:pt x="880" y="18"/>
                    <a:pt x="946" y="42"/>
                  </a:cubicBezTo>
                  <a:cubicBezTo>
                    <a:pt x="959" y="47"/>
                    <a:pt x="972" y="52"/>
                    <a:pt x="981" y="63"/>
                  </a:cubicBezTo>
                  <a:cubicBezTo>
                    <a:pt x="990" y="73"/>
                    <a:pt x="993" y="87"/>
                    <a:pt x="997" y="100"/>
                  </a:cubicBezTo>
                  <a:cubicBezTo>
                    <a:pt x="1007" y="144"/>
                    <a:pt x="1015" y="190"/>
                    <a:pt x="1019" y="235"/>
                  </a:cubicBezTo>
                  <a:cubicBezTo>
                    <a:pt x="1031" y="348"/>
                    <a:pt x="1025" y="462"/>
                    <a:pt x="1019" y="575"/>
                  </a:cubicBezTo>
                  <a:cubicBezTo>
                    <a:pt x="1002" y="921"/>
                    <a:pt x="1002" y="921"/>
                    <a:pt x="1002" y="921"/>
                  </a:cubicBezTo>
                  <a:cubicBezTo>
                    <a:pt x="1002" y="926"/>
                    <a:pt x="1001" y="931"/>
                    <a:pt x="999" y="935"/>
                  </a:cubicBezTo>
                  <a:cubicBezTo>
                    <a:pt x="994" y="943"/>
                    <a:pt x="984" y="946"/>
                    <a:pt x="976" y="947"/>
                  </a:cubicBezTo>
                  <a:cubicBezTo>
                    <a:pt x="941" y="953"/>
                    <a:pt x="906" y="952"/>
                    <a:pt x="871" y="951"/>
                  </a:cubicBezTo>
                  <a:cubicBezTo>
                    <a:pt x="626" y="941"/>
                    <a:pt x="380" y="927"/>
                    <a:pt x="137" y="957"/>
                  </a:cubicBezTo>
                  <a:cubicBezTo>
                    <a:pt x="138" y="921"/>
                    <a:pt x="138" y="885"/>
                    <a:pt x="135" y="849"/>
                  </a:cubicBezTo>
                  <a:cubicBezTo>
                    <a:pt x="126" y="693"/>
                    <a:pt x="85" y="542"/>
                    <a:pt x="46" y="391"/>
                  </a:cubicBezTo>
                  <a:cubicBezTo>
                    <a:pt x="23" y="303"/>
                    <a:pt x="0" y="207"/>
                    <a:pt x="38" y="124"/>
                  </a:cubicBezTo>
                  <a:cubicBezTo>
                    <a:pt x="43" y="111"/>
                    <a:pt x="51" y="99"/>
                    <a:pt x="61" y="89"/>
                  </a:cubicBezTo>
                  <a:cubicBezTo>
                    <a:pt x="77" y="73"/>
                    <a:pt x="98" y="65"/>
                    <a:pt x="119" y="59"/>
                  </a:cubicBezTo>
                  <a:cubicBezTo>
                    <a:pt x="156" y="49"/>
                    <a:pt x="194" y="45"/>
                    <a:pt x="233" y="46"/>
                  </a:cubicBezTo>
                  <a:cubicBezTo>
                    <a:pt x="485" y="595"/>
                    <a:pt x="485" y="595"/>
                    <a:pt x="485" y="595"/>
                  </a:cubicBezTo>
                  <a:cubicBezTo>
                    <a:pt x="496" y="621"/>
                    <a:pt x="506" y="647"/>
                    <a:pt x="517" y="672"/>
                  </a:cubicBezTo>
                  <a:cubicBezTo>
                    <a:pt x="528" y="629"/>
                    <a:pt x="515" y="579"/>
                    <a:pt x="528" y="532"/>
                  </a:cubicBezTo>
                  <a:cubicBezTo>
                    <a:pt x="541" y="484"/>
                    <a:pt x="562" y="438"/>
                    <a:pt x="583" y="3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îšḷïdé">
              <a:extLst>
                <a:ext uri="{FF2B5EF4-FFF2-40B4-BE49-F238E27FC236}">
                  <a16:creationId xmlns:a16="http://schemas.microsoft.com/office/drawing/2014/main" id="{2786CD57-53AD-4BBE-B67A-C2A773F8E17B}"/>
                </a:ext>
              </a:extLst>
            </p:cNvPr>
            <p:cNvSpPr/>
            <p:nvPr/>
          </p:nvSpPr>
          <p:spPr bwMode="auto">
            <a:xfrm>
              <a:off x="5102226" y="3117850"/>
              <a:ext cx="2166938" cy="1720850"/>
            </a:xfrm>
            <a:custGeom>
              <a:avLst/>
              <a:gdLst>
                <a:gd name="T0" fmla="*/ 828 w 1542"/>
                <a:gd name="T1" fmla="*/ 783 h 1226"/>
                <a:gd name="T2" fmla="*/ 948 w 1542"/>
                <a:gd name="T3" fmla="*/ 730 h 1226"/>
                <a:gd name="T4" fmla="*/ 1017 w 1542"/>
                <a:gd name="T5" fmla="*/ 614 h 1226"/>
                <a:gd name="T6" fmla="*/ 1076 w 1542"/>
                <a:gd name="T7" fmla="*/ 429 h 1226"/>
                <a:gd name="T8" fmla="*/ 1088 w 1542"/>
                <a:gd name="T9" fmla="*/ 266 h 1226"/>
                <a:gd name="T10" fmla="*/ 1027 w 1542"/>
                <a:gd name="T11" fmla="*/ 47 h 1226"/>
                <a:gd name="T12" fmla="*/ 1037 w 1542"/>
                <a:gd name="T13" fmla="*/ 11 h 1226"/>
                <a:gd name="T14" fmla="*/ 1061 w 1542"/>
                <a:gd name="T15" fmla="*/ 5 h 1226"/>
                <a:gd name="T16" fmla="*/ 1277 w 1542"/>
                <a:gd name="T17" fmla="*/ 49 h 1226"/>
                <a:gd name="T18" fmla="*/ 1327 w 1542"/>
                <a:gd name="T19" fmla="*/ 97 h 1226"/>
                <a:gd name="T20" fmla="*/ 1454 w 1542"/>
                <a:gd name="T21" fmla="*/ 199 h 1226"/>
                <a:gd name="T22" fmla="*/ 1474 w 1542"/>
                <a:gd name="T23" fmla="*/ 252 h 1226"/>
                <a:gd name="T24" fmla="*/ 1542 w 1542"/>
                <a:gd name="T25" fmla="*/ 368 h 1226"/>
                <a:gd name="T26" fmla="*/ 1462 w 1542"/>
                <a:gd name="T27" fmla="*/ 691 h 1226"/>
                <a:gd name="T28" fmla="*/ 1408 w 1542"/>
                <a:gd name="T29" fmla="*/ 878 h 1226"/>
                <a:gd name="T30" fmla="*/ 1378 w 1542"/>
                <a:gd name="T31" fmla="*/ 1000 h 1226"/>
                <a:gd name="T32" fmla="*/ 1391 w 1542"/>
                <a:gd name="T33" fmla="*/ 1049 h 1226"/>
                <a:gd name="T34" fmla="*/ 1414 w 1542"/>
                <a:gd name="T35" fmla="*/ 1223 h 1226"/>
                <a:gd name="T36" fmla="*/ 273 w 1542"/>
                <a:gd name="T37" fmla="*/ 1226 h 1226"/>
                <a:gd name="T38" fmla="*/ 338 w 1542"/>
                <a:gd name="T39" fmla="*/ 956 h 1226"/>
                <a:gd name="T40" fmla="*/ 302 w 1542"/>
                <a:gd name="T41" fmla="*/ 825 h 1226"/>
                <a:gd name="T42" fmla="*/ 139 w 1542"/>
                <a:gd name="T43" fmla="*/ 688 h 1226"/>
                <a:gd name="T44" fmla="*/ 69 w 1542"/>
                <a:gd name="T45" fmla="*/ 735 h 1226"/>
                <a:gd name="T46" fmla="*/ 0 w 1542"/>
                <a:gd name="T47" fmla="*/ 783 h 1226"/>
                <a:gd name="T48" fmla="*/ 8 w 1542"/>
                <a:gd name="T49" fmla="*/ 465 h 1226"/>
                <a:gd name="T50" fmla="*/ 11 w 1542"/>
                <a:gd name="T51" fmla="*/ 411 h 1226"/>
                <a:gd name="T52" fmla="*/ 26 w 1542"/>
                <a:gd name="T53" fmla="*/ 378 h 1226"/>
                <a:gd name="T54" fmla="*/ 58 w 1542"/>
                <a:gd name="T55" fmla="*/ 235 h 1226"/>
                <a:gd name="T56" fmla="*/ 145 w 1542"/>
                <a:gd name="T57" fmla="*/ 183 h 1226"/>
                <a:gd name="T58" fmla="*/ 226 w 1542"/>
                <a:gd name="T59" fmla="*/ 116 h 1226"/>
                <a:gd name="T60" fmla="*/ 411 w 1542"/>
                <a:gd name="T61" fmla="*/ 34 h 1226"/>
                <a:gd name="T62" fmla="*/ 446 w 1542"/>
                <a:gd name="T63" fmla="*/ 138 h 1226"/>
                <a:gd name="T64" fmla="*/ 450 w 1542"/>
                <a:gd name="T65" fmla="*/ 208 h 1226"/>
                <a:gd name="T66" fmla="*/ 480 w 1542"/>
                <a:gd name="T67" fmla="*/ 298 h 1226"/>
                <a:gd name="T68" fmla="*/ 655 w 1542"/>
                <a:gd name="T69" fmla="*/ 653 h 1226"/>
                <a:gd name="T70" fmla="*/ 723 w 1542"/>
                <a:gd name="T71" fmla="*/ 742 h 1226"/>
                <a:gd name="T72" fmla="*/ 828 w 1542"/>
                <a:gd name="T73" fmla="*/ 783 h 1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42" h="1226">
                  <a:moveTo>
                    <a:pt x="828" y="783"/>
                  </a:moveTo>
                  <a:cubicBezTo>
                    <a:pt x="873" y="786"/>
                    <a:pt x="917" y="762"/>
                    <a:pt x="948" y="730"/>
                  </a:cubicBezTo>
                  <a:cubicBezTo>
                    <a:pt x="979" y="697"/>
                    <a:pt x="1000" y="656"/>
                    <a:pt x="1017" y="614"/>
                  </a:cubicBezTo>
                  <a:cubicBezTo>
                    <a:pt x="1042" y="554"/>
                    <a:pt x="1062" y="492"/>
                    <a:pt x="1076" y="429"/>
                  </a:cubicBezTo>
                  <a:cubicBezTo>
                    <a:pt x="1088" y="376"/>
                    <a:pt x="1097" y="320"/>
                    <a:pt x="1088" y="266"/>
                  </a:cubicBezTo>
                  <a:cubicBezTo>
                    <a:pt x="1077" y="191"/>
                    <a:pt x="1034" y="123"/>
                    <a:pt x="1027" y="47"/>
                  </a:cubicBezTo>
                  <a:cubicBezTo>
                    <a:pt x="1026" y="34"/>
                    <a:pt x="1027" y="19"/>
                    <a:pt x="1037" y="11"/>
                  </a:cubicBezTo>
                  <a:cubicBezTo>
                    <a:pt x="1044" y="6"/>
                    <a:pt x="1052" y="5"/>
                    <a:pt x="1061" y="5"/>
                  </a:cubicBezTo>
                  <a:cubicBezTo>
                    <a:pt x="1136" y="0"/>
                    <a:pt x="1219" y="1"/>
                    <a:pt x="1277" y="49"/>
                  </a:cubicBezTo>
                  <a:cubicBezTo>
                    <a:pt x="1295" y="63"/>
                    <a:pt x="1310" y="82"/>
                    <a:pt x="1327" y="97"/>
                  </a:cubicBezTo>
                  <a:cubicBezTo>
                    <a:pt x="1368" y="133"/>
                    <a:pt x="1427" y="151"/>
                    <a:pt x="1454" y="199"/>
                  </a:cubicBezTo>
                  <a:cubicBezTo>
                    <a:pt x="1463" y="215"/>
                    <a:pt x="1467" y="234"/>
                    <a:pt x="1474" y="252"/>
                  </a:cubicBezTo>
                  <a:cubicBezTo>
                    <a:pt x="1489" y="295"/>
                    <a:pt x="1516" y="332"/>
                    <a:pt x="1542" y="368"/>
                  </a:cubicBezTo>
                  <a:cubicBezTo>
                    <a:pt x="1516" y="476"/>
                    <a:pt x="1487" y="584"/>
                    <a:pt x="1462" y="691"/>
                  </a:cubicBezTo>
                  <a:cubicBezTo>
                    <a:pt x="1447" y="754"/>
                    <a:pt x="1432" y="818"/>
                    <a:pt x="1408" y="878"/>
                  </a:cubicBezTo>
                  <a:cubicBezTo>
                    <a:pt x="1393" y="918"/>
                    <a:pt x="1374" y="958"/>
                    <a:pt x="1378" y="1000"/>
                  </a:cubicBezTo>
                  <a:cubicBezTo>
                    <a:pt x="1380" y="1017"/>
                    <a:pt x="1386" y="1033"/>
                    <a:pt x="1391" y="1049"/>
                  </a:cubicBezTo>
                  <a:cubicBezTo>
                    <a:pt x="1407" y="1105"/>
                    <a:pt x="1415" y="1164"/>
                    <a:pt x="1414" y="1223"/>
                  </a:cubicBezTo>
                  <a:cubicBezTo>
                    <a:pt x="273" y="1226"/>
                    <a:pt x="273" y="1226"/>
                    <a:pt x="273" y="1226"/>
                  </a:cubicBezTo>
                  <a:cubicBezTo>
                    <a:pt x="327" y="1148"/>
                    <a:pt x="343" y="1051"/>
                    <a:pt x="338" y="956"/>
                  </a:cubicBezTo>
                  <a:cubicBezTo>
                    <a:pt x="335" y="910"/>
                    <a:pt x="325" y="864"/>
                    <a:pt x="302" y="825"/>
                  </a:cubicBezTo>
                  <a:cubicBezTo>
                    <a:pt x="266" y="763"/>
                    <a:pt x="202" y="722"/>
                    <a:pt x="139" y="688"/>
                  </a:cubicBezTo>
                  <a:cubicBezTo>
                    <a:pt x="116" y="675"/>
                    <a:pt x="93" y="705"/>
                    <a:pt x="69" y="735"/>
                  </a:cubicBezTo>
                  <a:cubicBezTo>
                    <a:pt x="46" y="763"/>
                    <a:pt x="23" y="791"/>
                    <a:pt x="0" y="783"/>
                  </a:cubicBezTo>
                  <a:cubicBezTo>
                    <a:pt x="8" y="729"/>
                    <a:pt x="11" y="519"/>
                    <a:pt x="8" y="465"/>
                  </a:cubicBezTo>
                  <a:cubicBezTo>
                    <a:pt x="7" y="447"/>
                    <a:pt x="6" y="428"/>
                    <a:pt x="11" y="411"/>
                  </a:cubicBezTo>
                  <a:cubicBezTo>
                    <a:pt x="15" y="399"/>
                    <a:pt x="22" y="389"/>
                    <a:pt x="26" y="378"/>
                  </a:cubicBezTo>
                  <a:cubicBezTo>
                    <a:pt x="45" y="332"/>
                    <a:pt x="27" y="274"/>
                    <a:pt x="58" y="235"/>
                  </a:cubicBezTo>
                  <a:cubicBezTo>
                    <a:pt x="79" y="208"/>
                    <a:pt x="115" y="200"/>
                    <a:pt x="145" y="183"/>
                  </a:cubicBezTo>
                  <a:cubicBezTo>
                    <a:pt x="176" y="166"/>
                    <a:pt x="200" y="139"/>
                    <a:pt x="226" y="116"/>
                  </a:cubicBezTo>
                  <a:cubicBezTo>
                    <a:pt x="279" y="72"/>
                    <a:pt x="343" y="43"/>
                    <a:pt x="411" y="34"/>
                  </a:cubicBezTo>
                  <a:cubicBezTo>
                    <a:pt x="431" y="65"/>
                    <a:pt x="443" y="101"/>
                    <a:pt x="446" y="138"/>
                  </a:cubicBezTo>
                  <a:cubicBezTo>
                    <a:pt x="448" y="161"/>
                    <a:pt x="447" y="185"/>
                    <a:pt x="450" y="208"/>
                  </a:cubicBezTo>
                  <a:cubicBezTo>
                    <a:pt x="455" y="239"/>
                    <a:pt x="467" y="269"/>
                    <a:pt x="480" y="298"/>
                  </a:cubicBezTo>
                  <a:cubicBezTo>
                    <a:pt x="534" y="418"/>
                    <a:pt x="587" y="539"/>
                    <a:pt x="655" y="653"/>
                  </a:cubicBezTo>
                  <a:cubicBezTo>
                    <a:pt x="674" y="685"/>
                    <a:pt x="695" y="717"/>
                    <a:pt x="723" y="742"/>
                  </a:cubicBezTo>
                  <a:cubicBezTo>
                    <a:pt x="751" y="767"/>
                    <a:pt x="791" y="785"/>
                    <a:pt x="828" y="783"/>
                  </a:cubicBezTo>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iSliḍé">
              <a:extLst>
                <a:ext uri="{FF2B5EF4-FFF2-40B4-BE49-F238E27FC236}">
                  <a16:creationId xmlns:a16="http://schemas.microsoft.com/office/drawing/2014/main" id="{9594AA96-EBAF-4C76-951E-F5937F66232D}"/>
                </a:ext>
              </a:extLst>
            </p:cNvPr>
            <p:cNvSpPr/>
            <p:nvPr/>
          </p:nvSpPr>
          <p:spPr bwMode="auto">
            <a:xfrm>
              <a:off x="5102226" y="3127375"/>
              <a:ext cx="2166938" cy="1711325"/>
            </a:xfrm>
            <a:custGeom>
              <a:avLst/>
              <a:gdLst>
                <a:gd name="T0" fmla="*/ 1209 w 1542"/>
                <a:gd name="T1" fmla="*/ 75 h 1219"/>
                <a:gd name="T2" fmla="*/ 1217 w 1542"/>
                <a:gd name="T3" fmla="*/ 89 h 1219"/>
                <a:gd name="T4" fmla="*/ 1226 w 1542"/>
                <a:gd name="T5" fmla="*/ 105 h 1219"/>
                <a:gd name="T6" fmla="*/ 1226 w 1542"/>
                <a:gd name="T7" fmla="*/ 105 h 1219"/>
                <a:gd name="T8" fmla="*/ 1222 w 1542"/>
                <a:gd name="T9" fmla="*/ 107 h 1219"/>
                <a:gd name="T10" fmla="*/ 1196 w 1542"/>
                <a:gd name="T11" fmla="*/ 114 h 1219"/>
                <a:gd name="T12" fmla="*/ 1081 w 1542"/>
                <a:gd name="T13" fmla="*/ 74 h 1219"/>
                <a:gd name="T14" fmla="*/ 1027 w 1542"/>
                <a:gd name="T15" fmla="*/ 32 h 1219"/>
                <a:gd name="T16" fmla="*/ 1088 w 1542"/>
                <a:gd name="T17" fmla="*/ 259 h 1219"/>
                <a:gd name="T18" fmla="*/ 1076 w 1542"/>
                <a:gd name="T19" fmla="*/ 422 h 1219"/>
                <a:gd name="T20" fmla="*/ 948 w 1542"/>
                <a:gd name="T21" fmla="*/ 723 h 1219"/>
                <a:gd name="T22" fmla="*/ 828 w 1542"/>
                <a:gd name="T23" fmla="*/ 776 h 1219"/>
                <a:gd name="T24" fmla="*/ 723 w 1542"/>
                <a:gd name="T25" fmla="*/ 735 h 1219"/>
                <a:gd name="T26" fmla="*/ 480 w 1542"/>
                <a:gd name="T27" fmla="*/ 291 h 1219"/>
                <a:gd name="T28" fmla="*/ 441 w 1542"/>
                <a:gd name="T29" fmla="*/ 235 h 1219"/>
                <a:gd name="T30" fmla="*/ 331 w 1542"/>
                <a:gd name="T31" fmla="*/ 179 h 1219"/>
                <a:gd name="T32" fmla="*/ 355 w 1542"/>
                <a:gd name="T33" fmla="*/ 39 h 1219"/>
                <a:gd name="T34" fmla="*/ 145 w 1542"/>
                <a:gd name="T35" fmla="*/ 176 h 1219"/>
                <a:gd name="T36" fmla="*/ 26 w 1542"/>
                <a:gd name="T37" fmla="*/ 371 h 1219"/>
                <a:gd name="T38" fmla="*/ 7 w 1542"/>
                <a:gd name="T39" fmla="*/ 433 h 1219"/>
                <a:gd name="T40" fmla="*/ 9 w 1542"/>
                <a:gd name="T41" fmla="*/ 523 h 1219"/>
                <a:gd name="T42" fmla="*/ 8 w 1542"/>
                <a:gd name="T43" fmla="*/ 778 h 1219"/>
                <a:gd name="T44" fmla="*/ 128 w 1542"/>
                <a:gd name="T45" fmla="*/ 678 h 1219"/>
                <a:gd name="T46" fmla="*/ 302 w 1542"/>
                <a:gd name="T47" fmla="*/ 818 h 1219"/>
                <a:gd name="T48" fmla="*/ 339 w 1542"/>
                <a:gd name="T49" fmla="*/ 984 h 1219"/>
                <a:gd name="T50" fmla="*/ 863 w 1542"/>
                <a:gd name="T51" fmla="*/ 1218 h 1219"/>
                <a:gd name="T52" fmla="*/ 849 w 1542"/>
                <a:gd name="T53" fmla="*/ 1136 h 1219"/>
                <a:gd name="T54" fmla="*/ 789 w 1542"/>
                <a:gd name="T55" fmla="*/ 1054 h 1219"/>
                <a:gd name="T56" fmla="*/ 930 w 1542"/>
                <a:gd name="T57" fmla="*/ 1003 h 1219"/>
                <a:gd name="T58" fmla="*/ 1019 w 1542"/>
                <a:gd name="T59" fmla="*/ 1011 h 1219"/>
                <a:gd name="T60" fmla="*/ 1019 w 1542"/>
                <a:gd name="T61" fmla="*/ 1011 h 1219"/>
                <a:gd name="T62" fmla="*/ 1249 w 1542"/>
                <a:gd name="T63" fmla="*/ 971 h 1219"/>
                <a:gd name="T64" fmla="*/ 1330 w 1542"/>
                <a:gd name="T65" fmla="*/ 754 h 1219"/>
                <a:gd name="T66" fmla="*/ 1283 w 1542"/>
                <a:gd name="T67" fmla="*/ 541 h 1219"/>
                <a:gd name="T68" fmla="*/ 1308 w 1542"/>
                <a:gd name="T69" fmla="*/ 444 h 1219"/>
                <a:gd name="T70" fmla="*/ 1451 w 1542"/>
                <a:gd name="T71" fmla="*/ 346 h 1219"/>
                <a:gd name="T72" fmla="*/ 1539 w 1542"/>
                <a:gd name="T73" fmla="*/ 375 h 1219"/>
                <a:gd name="T74" fmla="*/ 1474 w 1542"/>
                <a:gd name="T75" fmla="*/ 245 h 1219"/>
                <a:gd name="T76" fmla="*/ 1327 w 1542"/>
                <a:gd name="T77" fmla="*/ 90 h 1219"/>
                <a:gd name="T78" fmla="*/ 1172 w 1542"/>
                <a:gd name="T79" fmla="*/ 0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42" h="1219">
                  <a:moveTo>
                    <a:pt x="1172" y="0"/>
                  </a:moveTo>
                  <a:cubicBezTo>
                    <a:pt x="1182" y="25"/>
                    <a:pt x="1196" y="51"/>
                    <a:pt x="1209" y="75"/>
                  </a:cubicBezTo>
                  <a:cubicBezTo>
                    <a:pt x="1209" y="75"/>
                    <a:pt x="1209" y="75"/>
                    <a:pt x="1209" y="75"/>
                  </a:cubicBezTo>
                  <a:cubicBezTo>
                    <a:pt x="1212" y="80"/>
                    <a:pt x="1215" y="85"/>
                    <a:pt x="1217" y="89"/>
                  </a:cubicBezTo>
                  <a:cubicBezTo>
                    <a:pt x="1220" y="94"/>
                    <a:pt x="1223" y="100"/>
                    <a:pt x="1226" y="105"/>
                  </a:cubicBezTo>
                  <a:cubicBezTo>
                    <a:pt x="1226" y="105"/>
                    <a:pt x="1226" y="105"/>
                    <a:pt x="1226" y="105"/>
                  </a:cubicBezTo>
                  <a:cubicBezTo>
                    <a:pt x="1226" y="105"/>
                    <a:pt x="1226" y="105"/>
                    <a:pt x="1226" y="105"/>
                  </a:cubicBezTo>
                  <a:cubicBezTo>
                    <a:pt x="1226" y="105"/>
                    <a:pt x="1226" y="105"/>
                    <a:pt x="1226" y="105"/>
                  </a:cubicBezTo>
                  <a:cubicBezTo>
                    <a:pt x="1225" y="105"/>
                    <a:pt x="1224" y="106"/>
                    <a:pt x="1222" y="106"/>
                  </a:cubicBezTo>
                  <a:cubicBezTo>
                    <a:pt x="1222" y="107"/>
                    <a:pt x="1222" y="107"/>
                    <a:pt x="1222" y="107"/>
                  </a:cubicBezTo>
                  <a:cubicBezTo>
                    <a:pt x="1221" y="107"/>
                    <a:pt x="1221" y="107"/>
                    <a:pt x="1221" y="107"/>
                  </a:cubicBezTo>
                  <a:cubicBezTo>
                    <a:pt x="1213" y="110"/>
                    <a:pt x="1205" y="113"/>
                    <a:pt x="1196" y="114"/>
                  </a:cubicBezTo>
                  <a:cubicBezTo>
                    <a:pt x="1191" y="115"/>
                    <a:pt x="1185" y="115"/>
                    <a:pt x="1180" y="115"/>
                  </a:cubicBezTo>
                  <a:cubicBezTo>
                    <a:pt x="1144" y="115"/>
                    <a:pt x="1108" y="99"/>
                    <a:pt x="1081" y="74"/>
                  </a:cubicBezTo>
                  <a:cubicBezTo>
                    <a:pt x="1061" y="55"/>
                    <a:pt x="1045" y="32"/>
                    <a:pt x="1033" y="8"/>
                  </a:cubicBezTo>
                  <a:cubicBezTo>
                    <a:pt x="1028" y="14"/>
                    <a:pt x="1027" y="23"/>
                    <a:pt x="1027" y="32"/>
                  </a:cubicBezTo>
                  <a:cubicBezTo>
                    <a:pt x="1027" y="35"/>
                    <a:pt x="1027" y="37"/>
                    <a:pt x="1027" y="40"/>
                  </a:cubicBezTo>
                  <a:cubicBezTo>
                    <a:pt x="1034" y="116"/>
                    <a:pt x="1077" y="184"/>
                    <a:pt x="1088" y="259"/>
                  </a:cubicBezTo>
                  <a:cubicBezTo>
                    <a:pt x="1091" y="274"/>
                    <a:pt x="1092" y="289"/>
                    <a:pt x="1092" y="304"/>
                  </a:cubicBezTo>
                  <a:cubicBezTo>
                    <a:pt x="1092" y="344"/>
                    <a:pt x="1085" y="384"/>
                    <a:pt x="1076" y="422"/>
                  </a:cubicBezTo>
                  <a:cubicBezTo>
                    <a:pt x="1062" y="485"/>
                    <a:pt x="1042" y="547"/>
                    <a:pt x="1017" y="607"/>
                  </a:cubicBezTo>
                  <a:cubicBezTo>
                    <a:pt x="1000" y="649"/>
                    <a:pt x="979" y="690"/>
                    <a:pt x="948" y="723"/>
                  </a:cubicBezTo>
                  <a:cubicBezTo>
                    <a:pt x="919" y="754"/>
                    <a:pt x="878" y="776"/>
                    <a:pt x="836" y="776"/>
                  </a:cubicBezTo>
                  <a:cubicBezTo>
                    <a:pt x="833" y="776"/>
                    <a:pt x="831" y="776"/>
                    <a:pt x="828" y="776"/>
                  </a:cubicBezTo>
                  <a:cubicBezTo>
                    <a:pt x="826" y="776"/>
                    <a:pt x="825" y="776"/>
                    <a:pt x="823" y="776"/>
                  </a:cubicBezTo>
                  <a:cubicBezTo>
                    <a:pt x="787" y="776"/>
                    <a:pt x="749" y="759"/>
                    <a:pt x="723" y="735"/>
                  </a:cubicBezTo>
                  <a:cubicBezTo>
                    <a:pt x="695" y="710"/>
                    <a:pt x="674" y="678"/>
                    <a:pt x="655" y="646"/>
                  </a:cubicBezTo>
                  <a:cubicBezTo>
                    <a:pt x="587" y="532"/>
                    <a:pt x="534" y="411"/>
                    <a:pt x="480" y="291"/>
                  </a:cubicBezTo>
                  <a:cubicBezTo>
                    <a:pt x="472" y="272"/>
                    <a:pt x="464" y="254"/>
                    <a:pt x="458" y="234"/>
                  </a:cubicBezTo>
                  <a:cubicBezTo>
                    <a:pt x="452" y="235"/>
                    <a:pt x="447" y="235"/>
                    <a:pt x="441" y="235"/>
                  </a:cubicBezTo>
                  <a:cubicBezTo>
                    <a:pt x="400" y="235"/>
                    <a:pt x="353" y="220"/>
                    <a:pt x="317" y="212"/>
                  </a:cubicBezTo>
                  <a:cubicBezTo>
                    <a:pt x="322" y="202"/>
                    <a:pt x="327" y="191"/>
                    <a:pt x="331" y="179"/>
                  </a:cubicBezTo>
                  <a:cubicBezTo>
                    <a:pt x="331" y="179"/>
                    <a:pt x="331" y="180"/>
                    <a:pt x="331" y="180"/>
                  </a:cubicBezTo>
                  <a:cubicBezTo>
                    <a:pt x="347" y="134"/>
                    <a:pt x="353" y="87"/>
                    <a:pt x="355" y="39"/>
                  </a:cubicBezTo>
                  <a:cubicBezTo>
                    <a:pt x="308" y="54"/>
                    <a:pt x="264" y="77"/>
                    <a:pt x="226" y="109"/>
                  </a:cubicBezTo>
                  <a:cubicBezTo>
                    <a:pt x="200" y="132"/>
                    <a:pt x="176" y="159"/>
                    <a:pt x="145" y="176"/>
                  </a:cubicBezTo>
                  <a:cubicBezTo>
                    <a:pt x="115" y="193"/>
                    <a:pt x="79" y="201"/>
                    <a:pt x="58" y="228"/>
                  </a:cubicBezTo>
                  <a:cubicBezTo>
                    <a:pt x="27" y="267"/>
                    <a:pt x="45" y="325"/>
                    <a:pt x="26" y="371"/>
                  </a:cubicBezTo>
                  <a:cubicBezTo>
                    <a:pt x="22" y="382"/>
                    <a:pt x="15" y="392"/>
                    <a:pt x="11" y="404"/>
                  </a:cubicBezTo>
                  <a:cubicBezTo>
                    <a:pt x="8" y="414"/>
                    <a:pt x="7" y="423"/>
                    <a:pt x="7" y="433"/>
                  </a:cubicBezTo>
                  <a:cubicBezTo>
                    <a:pt x="7" y="441"/>
                    <a:pt x="8" y="450"/>
                    <a:pt x="8" y="458"/>
                  </a:cubicBezTo>
                  <a:cubicBezTo>
                    <a:pt x="9" y="471"/>
                    <a:pt x="9" y="495"/>
                    <a:pt x="9" y="523"/>
                  </a:cubicBezTo>
                  <a:cubicBezTo>
                    <a:pt x="9" y="607"/>
                    <a:pt x="6" y="736"/>
                    <a:pt x="0" y="776"/>
                  </a:cubicBezTo>
                  <a:cubicBezTo>
                    <a:pt x="3" y="777"/>
                    <a:pt x="5" y="778"/>
                    <a:pt x="8" y="778"/>
                  </a:cubicBezTo>
                  <a:cubicBezTo>
                    <a:pt x="29" y="778"/>
                    <a:pt x="49" y="753"/>
                    <a:pt x="69" y="728"/>
                  </a:cubicBezTo>
                  <a:cubicBezTo>
                    <a:pt x="89" y="703"/>
                    <a:pt x="109" y="678"/>
                    <a:pt x="128" y="678"/>
                  </a:cubicBezTo>
                  <a:cubicBezTo>
                    <a:pt x="132" y="678"/>
                    <a:pt x="135" y="679"/>
                    <a:pt x="139" y="681"/>
                  </a:cubicBezTo>
                  <a:cubicBezTo>
                    <a:pt x="202" y="715"/>
                    <a:pt x="266" y="756"/>
                    <a:pt x="302" y="818"/>
                  </a:cubicBezTo>
                  <a:cubicBezTo>
                    <a:pt x="325" y="857"/>
                    <a:pt x="335" y="903"/>
                    <a:pt x="338" y="949"/>
                  </a:cubicBezTo>
                  <a:cubicBezTo>
                    <a:pt x="339" y="961"/>
                    <a:pt x="339" y="972"/>
                    <a:pt x="339" y="984"/>
                  </a:cubicBezTo>
                  <a:cubicBezTo>
                    <a:pt x="339" y="1068"/>
                    <a:pt x="321" y="1150"/>
                    <a:pt x="273" y="1219"/>
                  </a:cubicBezTo>
                  <a:cubicBezTo>
                    <a:pt x="863" y="1218"/>
                    <a:pt x="863" y="1218"/>
                    <a:pt x="863" y="1218"/>
                  </a:cubicBezTo>
                  <a:cubicBezTo>
                    <a:pt x="863" y="1215"/>
                    <a:pt x="863" y="1212"/>
                    <a:pt x="863" y="1210"/>
                  </a:cubicBezTo>
                  <a:cubicBezTo>
                    <a:pt x="862" y="1185"/>
                    <a:pt x="855" y="1160"/>
                    <a:pt x="849" y="1136"/>
                  </a:cubicBezTo>
                  <a:cubicBezTo>
                    <a:pt x="846" y="1123"/>
                    <a:pt x="841" y="1109"/>
                    <a:pt x="835" y="1097"/>
                  </a:cubicBezTo>
                  <a:cubicBezTo>
                    <a:pt x="824" y="1079"/>
                    <a:pt x="805" y="1067"/>
                    <a:pt x="789" y="1054"/>
                  </a:cubicBezTo>
                  <a:cubicBezTo>
                    <a:pt x="819" y="1033"/>
                    <a:pt x="851" y="1015"/>
                    <a:pt x="887" y="1008"/>
                  </a:cubicBezTo>
                  <a:cubicBezTo>
                    <a:pt x="901" y="1005"/>
                    <a:pt x="916" y="1003"/>
                    <a:pt x="930" y="1003"/>
                  </a:cubicBezTo>
                  <a:cubicBezTo>
                    <a:pt x="964" y="1003"/>
                    <a:pt x="998" y="1010"/>
                    <a:pt x="1032" y="1016"/>
                  </a:cubicBezTo>
                  <a:cubicBezTo>
                    <a:pt x="1028" y="1014"/>
                    <a:pt x="1024" y="1012"/>
                    <a:pt x="1019" y="1011"/>
                  </a:cubicBezTo>
                  <a:cubicBezTo>
                    <a:pt x="1019" y="1011"/>
                    <a:pt x="1019" y="1011"/>
                    <a:pt x="1019" y="1011"/>
                  </a:cubicBezTo>
                  <a:cubicBezTo>
                    <a:pt x="1019" y="1011"/>
                    <a:pt x="1019" y="1011"/>
                    <a:pt x="1019" y="1011"/>
                  </a:cubicBezTo>
                  <a:cubicBezTo>
                    <a:pt x="1079" y="1005"/>
                    <a:pt x="1125" y="994"/>
                    <a:pt x="1185" y="988"/>
                  </a:cubicBezTo>
                  <a:cubicBezTo>
                    <a:pt x="1207" y="986"/>
                    <a:pt x="1230" y="983"/>
                    <a:pt x="1249" y="971"/>
                  </a:cubicBezTo>
                  <a:cubicBezTo>
                    <a:pt x="1273" y="957"/>
                    <a:pt x="1286" y="930"/>
                    <a:pt x="1296" y="905"/>
                  </a:cubicBezTo>
                  <a:cubicBezTo>
                    <a:pt x="1316" y="857"/>
                    <a:pt x="1330" y="805"/>
                    <a:pt x="1330" y="754"/>
                  </a:cubicBezTo>
                  <a:cubicBezTo>
                    <a:pt x="1330" y="737"/>
                    <a:pt x="1329" y="720"/>
                    <a:pt x="1325" y="704"/>
                  </a:cubicBezTo>
                  <a:cubicBezTo>
                    <a:pt x="1314" y="648"/>
                    <a:pt x="1283" y="597"/>
                    <a:pt x="1283" y="541"/>
                  </a:cubicBezTo>
                  <a:cubicBezTo>
                    <a:pt x="1283" y="541"/>
                    <a:pt x="1283" y="541"/>
                    <a:pt x="1283" y="541"/>
                  </a:cubicBezTo>
                  <a:cubicBezTo>
                    <a:pt x="1283" y="507"/>
                    <a:pt x="1295" y="474"/>
                    <a:pt x="1308" y="444"/>
                  </a:cubicBezTo>
                  <a:cubicBezTo>
                    <a:pt x="1322" y="411"/>
                    <a:pt x="1341" y="378"/>
                    <a:pt x="1373" y="362"/>
                  </a:cubicBezTo>
                  <a:cubicBezTo>
                    <a:pt x="1394" y="351"/>
                    <a:pt x="1423" y="346"/>
                    <a:pt x="1451" y="346"/>
                  </a:cubicBezTo>
                  <a:cubicBezTo>
                    <a:pt x="1465" y="346"/>
                    <a:pt x="1478" y="347"/>
                    <a:pt x="1490" y="349"/>
                  </a:cubicBezTo>
                  <a:cubicBezTo>
                    <a:pt x="1509" y="351"/>
                    <a:pt x="1525" y="362"/>
                    <a:pt x="1539" y="375"/>
                  </a:cubicBezTo>
                  <a:cubicBezTo>
                    <a:pt x="1540" y="371"/>
                    <a:pt x="1541" y="366"/>
                    <a:pt x="1542" y="361"/>
                  </a:cubicBezTo>
                  <a:cubicBezTo>
                    <a:pt x="1516" y="325"/>
                    <a:pt x="1489" y="288"/>
                    <a:pt x="1474" y="245"/>
                  </a:cubicBezTo>
                  <a:cubicBezTo>
                    <a:pt x="1467" y="227"/>
                    <a:pt x="1463" y="208"/>
                    <a:pt x="1454" y="192"/>
                  </a:cubicBezTo>
                  <a:cubicBezTo>
                    <a:pt x="1427" y="144"/>
                    <a:pt x="1368" y="126"/>
                    <a:pt x="1327" y="90"/>
                  </a:cubicBezTo>
                  <a:cubicBezTo>
                    <a:pt x="1310" y="75"/>
                    <a:pt x="1295" y="56"/>
                    <a:pt x="1277" y="42"/>
                  </a:cubicBezTo>
                  <a:cubicBezTo>
                    <a:pt x="1247" y="17"/>
                    <a:pt x="1210" y="5"/>
                    <a:pt x="1172"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îṧļîḍè">
              <a:extLst>
                <a:ext uri="{FF2B5EF4-FFF2-40B4-BE49-F238E27FC236}">
                  <a16:creationId xmlns:a16="http://schemas.microsoft.com/office/drawing/2014/main" id="{FF481D9A-DD15-44C3-B110-B82702D06192}"/>
                </a:ext>
              </a:extLst>
            </p:cNvPr>
            <p:cNvSpPr/>
            <p:nvPr/>
          </p:nvSpPr>
          <p:spPr bwMode="auto">
            <a:xfrm>
              <a:off x="5699126" y="2100263"/>
              <a:ext cx="963613" cy="963613"/>
            </a:xfrm>
            <a:prstGeom prst="ellipse">
              <a:avLst/>
            </a:prstGeom>
            <a:solidFill>
              <a:srgbClr val="EFB7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íŝ1îḓe">
              <a:extLst>
                <a:ext uri="{FF2B5EF4-FFF2-40B4-BE49-F238E27FC236}">
                  <a16:creationId xmlns:a16="http://schemas.microsoft.com/office/drawing/2014/main" id="{5CB1CB6D-94F9-439C-827D-215FF4050E3D}"/>
                </a:ext>
              </a:extLst>
            </p:cNvPr>
            <p:cNvSpPr/>
            <p:nvPr/>
          </p:nvSpPr>
          <p:spPr bwMode="auto">
            <a:xfrm>
              <a:off x="5545138" y="1868488"/>
              <a:ext cx="1279525" cy="1606550"/>
            </a:xfrm>
            <a:custGeom>
              <a:avLst/>
              <a:gdLst>
                <a:gd name="T0" fmla="*/ 273 w 911"/>
                <a:gd name="T1" fmla="*/ 965 h 1144"/>
                <a:gd name="T2" fmla="*/ 203 w 911"/>
                <a:gd name="T3" fmla="*/ 711 h 1144"/>
                <a:gd name="T4" fmla="*/ 152 w 911"/>
                <a:gd name="T5" fmla="*/ 594 h 1144"/>
                <a:gd name="T6" fmla="*/ 171 w 911"/>
                <a:gd name="T7" fmla="*/ 472 h 1144"/>
                <a:gd name="T8" fmla="*/ 259 w 911"/>
                <a:gd name="T9" fmla="*/ 410 h 1144"/>
                <a:gd name="T10" fmla="*/ 472 w 911"/>
                <a:gd name="T11" fmla="*/ 197 h 1144"/>
                <a:gd name="T12" fmla="*/ 475 w 911"/>
                <a:gd name="T13" fmla="*/ 262 h 1144"/>
                <a:gd name="T14" fmla="*/ 546 w 911"/>
                <a:gd name="T15" fmla="*/ 289 h 1144"/>
                <a:gd name="T16" fmla="*/ 732 w 911"/>
                <a:gd name="T17" fmla="*/ 489 h 1144"/>
                <a:gd name="T18" fmla="*/ 746 w 911"/>
                <a:gd name="T19" fmla="*/ 532 h 1144"/>
                <a:gd name="T20" fmla="*/ 731 w 911"/>
                <a:gd name="T21" fmla="*/ 573 h 1144"/>
                <a:gd name="T22" fmla="*/ 675 w 911"/>
                <a:gd name="T23" fmla="*/ 689 h 1144"/>
                <a:gd name="T24" fmla="*/ 690 w 911"/>
                <a:gd name="T25" fmla="*/ 835 h 1144"/>
                <a:gd name="T26" fmla="*/ 766 w 911"/>
                <a:gd name="T27" fmla="*/ 971 h 1144"/>
                <a:gd name="T28" fmla="*/ 911 w 911"/>
                <a:gd name="T29" fmla="*/ 1002 h 1144"/>
                <a:gd name="T30" fmla="*/ 834 w 911"/>
                <a:gd name="T31" fmla="*/ 738 h 1144"/>
                <a:gd name="T32" fmla="*/ 877 w 911"/>
                <a:gd name="T33" fmla="*/ 610 h 1144"/>
                <a:gd name="T34" fmla="*/ 832 w 911"/>
                <a:gd name="T35" fmla="*/ 361 h 1144"/>
                <a:gd name="T36" fmla="*/ 737 w 911"/>
                <a:gd name="T37" fmla="*/ 123 h 1144"/>
                <a:gd name="T38" fmla="*/ 673 w 911"/>
                <a:gd name="T39" fmla="*/ 28 h 1144"/>
                <a:gd name="T40" fmla="*/ 598 w 911"/>
                <a:gd name="T41" fmla="*/ 8 h 1144"/>
                <a:gd name="T42" fmla="*/ 347 w 911"/>
                <a:gd name="T43" fmla="*/ 34 h 1144"/>
                <a:gd name="T44" fmla="*/ 43 w 911"/>
                <a:gd name="T45" fmla="*/ 369 h 1144"/>
                <a:gd name="T46" fmla="*/ 1 w 911"/>
                <a:gd name="T47" fmla="*/ 500 h 1144"/>
                <a:gd name="T48" fmla="*/ 14 w 911"/>
                <a:gd name="T49" fmla="*/ 575 h 1144"/>
                <a:gd name="T50" fmla="*/ 40 w 911"/>
                <a:gd name="T51" fmla="*/ 883 h 1144"/>
                <a:gd name="T52" fmla="*/ 2 w 911"/>
                <a:gd name="T53" fmla="*/ 1109 h 1144"/>
                <a:gd name="T54" fmla="*/ 166 w 911"/>
                <a:gd name="T55" fmla="*/ 1126 h 1144"/>
                <a:gd name="T56" fmla="*/ 273 w 911"/>
                <a:gd name="T57" fmla="*/ 965 h 1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11" h="1144">
                  <a:moveTo>
                    <a:pt x="273" y="965"/>
                  </a:moveTo>
                  <a:cubicBezTo>
                    <a:pt x="282" y="876"/>
                    <a:pt x="245" y="789"/>
                    <a:pt x="203" y="711"/>
                  </a:cubicBezTo>
                  <a:cubicBezTo>
                    <a:pt x="183" y="673"/>
                    <a:pt x="162" y="635"/>
                    <a:pt x="152" y="594"/>
                  </a:cubicBezTo>
                  <a:cubicBezTo>
                    <a:pt x="142" y="553"/>
                    <a:pt x="145" y="506"/>
                    <a:pt x="171" y="472"/>
                  </a:cubicBezTo>
                  <a:cubicBezTo>
                    <a:pt x="192" y="443"/>
                    <a:pt x="227" y="427"/>
                    <a:pt x="259" y="410"/>
                  </a:cubicBezTo>
                  <a:cubicBezTo>
                    <a:pt x="349" y="362"/>
                    <a:pt x="432" y="291"/>
                    <a:pt x="472" y="197"/>
                  </a:cubicBezTo>
                  <a:cubicBezTo>
                    <a:pt x="449" y="209"/>
                    <a:pt x="455" y="246"/>
                    <a:pt x="475" y="262"/>
                  </a:cubicBezTo>
                  <a:cubicBezTo>
                    <a:pt x="495" y="278"/>
                    <a:pt x="522" y="281"/>
                    <a:pt x="546" y="289"/>
                  </a:cubicBezTo>
                  <a:cubicBezTo>
                    <a:pt x="635" y="317"/>
                    <a:pt x="689" y="406"/>
                    <a:pt x="732" y="489"/>
                  </a:cubicBezTo>
                  <a:cubicBezTo>
                    <a:pt x="739" y="502"/>
                    <a:pt x="746" y="516"/>
                    <a:pt x="746" y="532"/>
                  </a:cubicBezTo>
                  <a:cubicBezTo>
                    <a:pt x="745" y="547"/>
                    <a:pt x="739" y="560"/>
                    <a:pt x="731" y="573"/>
                  </a:cubicBezTo>
                  <a:cubicBezTo>
                    <a:pt x="710" y="611"/>
                    <a:pt x="684" y="647"/>
                    <a:pt x="675" y="689"/>
                  </a:cubicBezTo>
                  <a:cubicBezTo>
                    <a:pt x="664" y="737"/>
                    <a:pt x="675" y="788"/>
                    <a:pt x="690" y="835"/>
                  </a:cubicBezTo>
                  <a:cubicBezTo>
                    <a:pt x="706" y="885"/>
                    <a:pt x="728" y="935"/>
                    <a:pt x="766" y="971"/>
                  </a:cubicBezTo>
                  <a:cubicBezTo>
                    <a:pt x="804" y="1007"/>
                    <a:pt x="864" y="1025"/>
                    <a:pt x="911" y="1002"/>
                  </a:cubicBezTo>
                  <a:cubicBezTo>
                    <a:pt x="864" y="921"/>
                    <a:pt x="815" y="830"/>
                    <a:pt x="834" y="738"/>
                  </a:cubicBezTo>
                  <a:cubicBezTo>
                    <a:pt x="842" y="694"/>
                    <a:pt x="866" y="654"/>
                    <a:pt x="877" y="610"/>
                  </a:cubicBezTo>
                  <a:cubicBezTo>
                    <a:pt x="896" y="527"/>
                    <a:pt x="864" y="441"/>
                    <a:pt x="832" y="361"/>
                  </a:cubicBezTo>
                  <a:cubicBezTo>
                    <a:pt x="737" y="123"/>
                    <a:pt x="737" y="123"/>
                    <a:pt x="737" y="123"/>
                  </a:cubicBezTo>
                  <a:cubicBezTo>
                    <a:pt x="723" y="87"/>
                    <a:pt x="707" y="48"/>
                    <a:pt x="673" y="28"/>
                  </a:cubicBezTo>
                  <a:cubicBezTo>
                    <a:pt x="651" y="14"/>
                    <a:pt x="624" y="10"/>
                    <a:pt x="598" y="8"/>
                  </a:cubicBezTo>
                  <a:cubicBezTo>
                    <a:pt x="513" y="0"/>
                    <a:pt x="426" y="3"/>
                    <a:pt x="347" y="34"/>
                  </a:cubicBezTo>
                  <a:cubicBezTo>
                    <a:pt x="204" y="91"/>
                    <a:pt x="114" y="232"/>
                    <a:pt x="43" y="369"/>
                  </a:cubicBezTo>
                  <a:cubicBezTo>
                    <a:pt x="21" y="410"/>
                    <a:pt x="0" y="454"/>
                    <a:pt x="1" y="500"/>
                  </a:cubicBezTo>
                  <a:cubicBezTo>
                    <a:pt x="2" y="525"/>
                    <a:pt x="9" y="550"/>
                    <a:pt x="14" y="575"/>
                  </a:cubicBezTo>
                  <a:cubicBezTo>
                    <a:pt x="38" y="676"/>
                    <a:pt x="39" y="780"/>
                    <a:pt x="40" y="883"/>
                  </a:cubicBezTo>
                  <a:cubicBezTo>
                    <a:pt x="41" y="962"/>
                    <a:pt x="37" y="1037"/>
                    <a:pt x="2" y="1109"/>
                  </a:cubicBezTo>
                  <a:cubicBezTo>
                    <a:pt x="50" y="1119"/>
                    <a:pt x="119" y="1144"/>
                    <a:pt x="166" y="1126"/>
                  </a:cubicBezTo>
                  <a:cubicBezTo>
                    <a:pt x="227" y="1101"/>
                    <a:pt x="265" y="1027"/>
                    <a:pt x="273" y="965"/>
                  </a:cubicBezTo>
                </a:path>
              </a:pathLst>
            </a:custGeom>
            <a:solidFill>
              <a:srgbClr val="454B6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ïṥḷiḓè">
              <a:extLst>
                <a:ext uri="{FF2B5EF4-FFF2-40B4-BE49-F238E27FC236}">
                  <a16:creationId xmlns:a16="http://schemas.microsoft.com/office/drawing/2014/main" id="{45664F5C-D4BC-4308-9F81-ECB26B0D75E3}"/>
                </a:ext>
              </a:extLst>
            </p:cNvPr>
            <p:cNvSpPr/>
            <p:nvPr/>
          </p:nvSpPr>
          <p:spPr bwMode="auto">
            <a:xfrm>
              <a:off x="5546726" y="2543175"/>
              <a:ext cx="11113" cy="103188"/>
            </a:xfrm>
            <a:custGeom>
              <a:avLst/>
              <a:gdLst>
                <a:gd name="T0" fmla="*/ 1 w 8"/>
                <a:gd name="T1" fmla="*/ 0 h 74"/>
                <a:gd name="T2" fmla="*/ 0 w 8"/>
                <a:gd name="T3" fmla="*/ 20 h 74"/>
                <a:gd name="T4" fmla="*/ 8 w 8"/>
                <a:gd name="T5" fmla="*/ 74 h 74"/>
                <a:gd name="T6" fmla="*/ 8 w 8"/>
                <a:gd name="T7" fmla="*/ 73 h 74"/>
                <a:gd name="T8" fmla="*/ 0 w 8"/>
                <a:gd name="T9" fmla="*/ 20 h 74"/>
                <a:gd name="T10" fmla="*/ 1 w 8"/>
                <a:gd name="T11" fmla="*/ 0 h 74"/>
                <a:gd name="T12" fmla="*/ 1 w 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8" h="74">
                  <a:moveTo>
                    <a:pt x="1" y="0"/>
                  </a:moveTo>
                  <a:cubicBezTo>
                    <a:pt x="0" y="6"/>
                    <a:pt x="0" y="13"/>
                    <a:pt x="0" y="20"/>
                  </a:cubicBezTo>
                  <a:cubicBezTo>
                    <a:pt x="0" y="38"/>
                    <a:pt x="4" y="56"/>
                    <a:pt x="8" y="74"/>
                  </a:cubicBezTo>
                  <a:cubicBezTo>
                    <a:pt x="8" y="74"/>
                    <a:pt x="8" y="73"/>
                    <a:pt x="8" y="73"/>
                  </a:cubicBezTo>
                  <a:cubicBezTo>
                    <a:pt x="4" y="56"/>
                    <a:pt x="0" y="38"/>
                    <a:pt x="0" y="20"/>
                  </a:cubicBezTo>
                  <a:cubicBezTo>
                    <a:pt x="0" y="13"/>
                    <a:pt x="0" y="7"/>
                    <a:pt x="1" y="0"/>
                  </a:cubicBezTo>
                  <a:cubicBezTo>
                    <a:pt x="1" y="0"/>
                    <a:pt x="1" y="0"/>
                    <a:pt x="1" y="0"/>
                  </a:cubicBezTo>
                </a:path>
              </a:pathLst>
            </a:custGeom>
            <a:solidFill>
              <a:srgbClr val="3E43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iśḻîḍè">
              <a:extLst>
                <a:ext uri="{FF2B5EF4-FFF2-40B4-BE49-F238E27FC236}">
                  <a16:creationId xmlns:a16="http://schemas.microsoft.com/office/drawing/2014/main" id="{83D9FA45-A9F2-4D72-A59B-81CA061A924B}"/>
                </a:ext>
              </a:extLst>
            </p:cNvPr>
            <p:cNvSpPr/>
            <p:nvPr/>
          </p:nvSpPr>
          <p:spPr bwMode="auto">
            <a:xfrm>
              <a:off x="5557838" y="2644775"/>
              <a:ext cx="42863" cy="460375"/>
            </a:xfrm>
            <a:custGeom>
              <a:avLst/>
              <a:gdLst>
                <a:gd name="T0" fmla="*/ 0 w 31"/>
                <a:gd name="T1" fmla="*/ 0 h 328"/>
                <a:gd name="T2" fmla="*/ 0 w 31"/>
                <a:gd name="T3" fmla="*/ 1 h 328"/>
                <a:gd name="T4" fmla="*/ 5 w 31"/>
                <a:gd name="T5" fmla="*/ 22 h 328"/>
                <a:gd name="T6" fmla="*/ 31 w 31"/>
                <a:gd name="T7" fmla="*/ 328 h 328"/>
                <a:gd name="T8" fmla="*/ 31 w 31"/>
                <a:gd name="T9" fmla="*/ 320 h 328"/>
                <a:gd name="T10" fmla="*/ 5 w 31"/>
                <a:gd name="T11" fmla="*/ 22 h 328"/>
                <a:gd name="T12" fmla="*/ 0 w 31"/>
                <a:gd name="T13" fmla="*/ 0 h 328"/>
              </a:gdLst>
              <a:ahLst/>
              <a:cxnLst>
                <a:cxn ang="0">
                  <a:pos x="T0" y="T1"/>
                </a:cxn>
                <a:cxn ang="0">
                  <a:pos x="T2" y="T3"/>
                </a:cxn>
                <a:cxn ang="0">
                  <a:pos x="T4" y="T5"/>
                </a:cxn>
                <a:cxn ang="0">
                  <a:pos x="T6" y="T7"/>
                </a:cxn>
                <a:cxn ang="0">
                  <a:pos x="T8" y="T9"/>
                </a:cxn>
                <a:cxn ang="0">
                  <a:pos x="T10" y="T11"/>
                </a:cxn>
                <a:cxn ang="0">
                  <a:pos x="T12" y="T13"/>
                </a:cxn>
              </a:cxnLst>
              <a:rect l="0" t="0" r="r" b="b"/>
              <a:pathLst>
                <a:path w="31" h="328">
                  <a:moveTo>
                    <a:pt x="0" y="0"/>
                  </a:moveTo>
                  <a:cubicBezTo>
                    <a:pt x="0" y="0"/>
                    <a:pt x="0" y="1"/>
                    <a:pt x="0" y="1"/>
                  </a:cubicBezTo>
                  <a:cubicBezTo>
                    <a:pt x="2" y="8"/>
                    <a:pt x="4" y="15"/>
                    <a:pt x="5" y="22"/>
                  </a:cubicBezTo>
                  <a:cubicBezTo>
                    <a:pt x="29" y="122"/>
                    <a:pt x="30" y="226"/>
                    <a:pt x="31" y="328"/>
                  </a:cubicBezTo>
                  <a:cubicBezTo>
                    <a:pt x="31" y="326"/>
                    <a:pt x="31" y="323"/>
                    <a:pt x="31" y="320"/>
                  </a:cubicBezTo>
                  <a:cubicBezTo>
                    <a:pt x="30" y="220"/>
                    <a:pt x="28" y="119"/>
                    <a:pt x="5" y="22"/>
                  </a:cubicBezTo>
                  <a:cubicBezTo>
                    <a:pt x="4" y="15"/>
                    <a:pt x="2" y="8"/>
                    <a:pt x="0" y="0"/>
                  </a:cubicBezTo>
                </a:path>
              </a:pathLst>
            </a:custGeom>
            <a:solidFill>
              <a:srgbClr val="383C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ïṩḷídé">
              <a:extLst>
                <a:ext uri="{FF2B5EF4-FFF2-40B4-BE49-F238E27FC236}">
                  <a16:creationId xmlns:a16="http://schemas.microsoft.com/office/drawing/2014/main" id="{45B2D4AE-E48C-441D-919A-3F9BA20A323A}"/>
                </a:ext>
              </a:extLst>
            </p:cNvPr>
            <p:cNvSpPr/>
            <p:nvPr/>
          </p:nvSpPr>
          <p:spPr bwMode="auto">
            <a:xfrm>
              <a:off x="5546726" y="2543175"/>
              <a:ext cx="53975" cy="550863"/>
            </a:xfrm>
            <a:custGeom>
              <a:avLst/>
              <a:gdLst>
                <a:gd name="T0" fmla="*/ 1 w 39"/>
                <a:gd name="T1" fmla="*/ 0 h 393"/>
                <a:gd name="T2" fmla="*/ 0 w 39"/>
                <a:gd name="T3" fmla="*/ 20 h 393"/>
                <a:gd name="T4" fmla="*/ 8 w 39"/>
                <a:gd name="T5" fmla="*/ 73 h 393"/>
                <a:gd name="T6" fmla="*/ 13 w 39"/>
                <a:gd name="T7" fmla="*/ 95 h 393"/>
                <a:gd name="T8" fmla="*/ 39 w 39"/>
                <a:gd name="T9" fmla="*/ 393 h 393"/>
                <a:gd name="T10" fmla="*/ 39 w 39"/>
                <a:gd name="T11" fmla="*/ 367 h 393"/>
                <a:gd name="T12" fmla="*/ 13 w 39"/>
                <a:gd name="T13" fmla="*/ 59 h 393"/>
                <a:gd name="T14" fmla="*/ 1 w 39"/>
                <a:gd name="T15" fmla="*/ 0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393">
                  <a:moveTo>
                    <a:pt x="1" y="0"/>
                  </a:moveTo>
                  <a:cubicBezTo>
                    <a:pt x="0" y="7"/>
                    <a:pt x="0" y="13"/>
                    <a:pt x="0" y="20"/>
                  </a:cubicBezTo>
                  <a:cubicBezTo>
                    <a:pt x="0" y="38"/>
                    <a:pt x="4" y="56"/>
                    <a:pt x="8" y="73"/>
                  </a:cubicBezTo>
                  <a:cubicBezTo>
                    <a:pt x="10" y="81"/>
                    <a:pt x="12" y="88"/>
                    <a:pt x="13" y="95"/>
                  </a:cubicBezTo>
                  <a:cubicBezTo>
                    <a:pt x="36" y="192"/>
                    <a:pt x="38" y="293"/>
                    <a:pt x="39" y="393"/>
                  </a:cubicBezTo>
                  <a:cubicBezTo>
                    <a:pt x="39" y="385"/>
                    <a:pt x="39" y="376"/>
                    <a:pt x="39" y="367"/>
                  </a:cubicBezTo>
                  <a:cubicBezTo>
                    <a:pt x="38" y="264"/>
                    <a:pt x="37" y="160"/>
                    <a:pt x="13" y="59"/>
                  </a:cubicBezTo>
                  <a:cubicBezTo>
                    <a:pt x="8" y="40"/>
                    <a:pt x="4" y="20"/>
                    <a:pt x="1" y="0"/>
                  </a:cubicBezTo>
                </a:path>
              </a:pathLst>
            </a:custGeom>
            <a:solidFill>
              <a:srgbClr val="3E43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iṧlïďè">
              <a:extLst>
                <a:ext uri="{FF2B5EF4-FFF2-40B4-BE49-F238E27FC236}">
                  <a16:creationId xmlns:a16="http://schemas.microsoft.com/office/drawing/2014/main" id="{BEB2ECA8-1C4C-4E20-B5FE-27236FA1CFAD}"/>
                </a:ext>
              </a:extLst>
            </p:cNvPr>
            <p:cNvSpPr/>
            <p:nvPr/>
          </p:nvSpPr>
          <p:spPr bwMode="auto">
            <a:xfrm>
              <a:off x="6783388" y="2630488"/>
              <a:ext cx="1588" cy="39688"/>
            </a:xfrm>
            <a:custGeom>
              <a:avLst/>
              <a:gdLst>
                <a:gd name="T0" fmla="*/ 0 w 1"/>
                <a:gd name="T1" fmla="*/ 0 h 29"/>
                <a:gd name="T2" fmla="*/ 0 w 1"/>
                <a:gd name="T3" fmla="*/ 29 h 29"/>
                <a:gd name="T4" fmla="*/ 0 w 1"/>
                <a:gd name="T5" fmla="*/ 0 h 29"/>
              </a:gdLst>
              <a:ahLst/>
              <a:cxnLst>
                <a:cxn ang="0">
                  <a:pos x="T0" y="T1"/>
                </a:cxn>
                <a:cxn ang="0">
                  <a:pos x="T2" y="T3"/>
                </a:cxn>
                <a:cxn ang="0">
                  <a:pos x="T4" y="T5"/>
                </a:cxn>
              </a:cxnLst>
              <a:rect l="0" t="0" r="r" b="b"/>
              <a:pathLst>
                <a:path w="1" h="29">
                  <a:moveTo>
                    <a:pt x="0" y="0"/>
                  </a:moveTo>
                  <a:cubicBezTo>
                    <a:pt x="0" y="10"/>
                    <a:pt x="1" y="19"/>
                    <a:pt x="0" y="29"/>
                  </a:cubicBezTo>
                  <a:cubicBezTo>
                    <a:pt x="1" y="19"/>
                    <a:pt x="1" y="10"/>
                    <a:pt x="0" y="0"/>
                  </a:cubicBezTo>
                </a:path>
              </a:pathLst>
            </a:custGeom>
            <a:solidFill>
              <a:srgbClr val="3E43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ïṣḷíďé">
              <a:extLst>
                <a:ext uri="{FF2B5EF4-FFF2-40B4-BE49-F238E27FC236}">
                  <a16:creationId xmlns:a16="http://schemas.microsoft.com/office/drawing/2014/main" id="{210D0AB4-6ACC-4BB6-B019-6B4A4628FB72}"/>
                </a:ext>
              </a:extLst>
            </p:cNvPr>
            <p:cNvSpPr/>
            <p:nvPr/>
          </p:nvSpPr>
          <p:spPr bwMode="auto">
            <a:xfrm>
              <a:off x="6710363" y="2725738"/>
              <a:ext cx="66675" cy="211138"/>
            </a:xfrm>
            <a:custGeom>
              <a:avLst/>
              <a:gdLst>
                <a:gd name="T0" fmla="*/ 4 w 47"/>
                <a:gd name="T1" fmla="*/ 128 h 151"/>
                <a:gd name="T2" fmla="*/ 0 w 47"/>
                <a:gd name="T3" fmla="*/ 151 h 151"/>
                <a:gd name="T4" fmla="*/ 0 w 47"/>
                <a:gd name="T5" fmla="*/ 151 h 151"/>
                <a:gd name="T6" fmla="*/ 4 w 47"/>
                <a:gd name="T7" fmla="*/ 128 h 151"/>
                <a:gd name="T8" fmla="*/ 47 w 47"/>
                <a:gd name="T9" fmla="*/ 0 h 151"/>
                <a:gd name="T10" fmla="*/ 30 w 47"/>
                <a:gd name="T11" fmla="*/ 52 h 151"/>
                <a:gd name="T12" fmla="*/ 47 w 47"/>
                <a:gd name="T13" fmla="*/ 0 h 151"/>
              </a:gdLst>
              <a:ahLst/>
              <a:cxnLst>
                <a:cxn ang="0">
                  <a:pos x="T0" y="T1"/>
                </a:cxn>
                <a:cxn ang="0">
                  <a:pos x="T2" y="T3"/>
                </a:cxn>
                <a:cxn ang="0">
                  <a:pos x="T4" y="T5"/>
                </a:cxn>
                <a:cxn ang="0">
                  <a:pos x="T6" y="T7"/>
                </a:cxn>
                <a:cxn ang="0">
                  <a:pos x="T8" y="T9"/>
                </a:cxn>
                <a:cxn ang="0">
                  <a:pos x="T10" y="T11"/>
                </a:cxn>
                <a:cxn ang="0">
                  <a:pos x="T12" y="T13"/>
                </a:cxn>
              </a:cxnLst>
              <a:rect l="0" t="0" r="r" b="b"/>
              <a:pathLst>
                <a:path w="47" h="151">
                  <a:moveTo>
                    <a:pt x="4" y="128"/>
                  </a:moveTo>
                  <a:cubicBezTo>
                    <a:pt x="2" y="136"/>
                    <a:pt x="1" y="143"/>
                    <a:pt x="0" y="151"/>
                  </a:cubicBezTo>
                  <a:cubicBezTo>
                    <a:pt x="0" y="151"/>
                    <a:pt x="0" y="151"/>
                    <a:pt x="0" y="151"/>
                  </a:cubicBezTo>
                  <a:cubicBezTo>
                    <a:pt x="1" y="143"/>
                    <a:pt x="2" y="136"/>
                    <a:pt x="4" y="128"/>
                  </a:cubicBezTo>
                  <a:moveTo>
                    <a:pt x="47" y="0"/>
                  </a:moveTo>
                  <a:cubicBezTo>
                    <a:pt x="42" y="18"/>
                    <a:pt x="36" y="35"/>
                    <a:pt x="30" y="52"/>
                  </a:cubicBezTo>
                  <a:cubicBezTo>
                    <a:pt x="36" y="35"/>
                    <a:pt x="42" y="18"/>
                    <a:pt x="47" y="0"/>
                  </a:cubicBezTo>
                </a:path>
              </a:pathLst>
            </a:custGeom>
            <a:solidFill>
              <a:srgbClr val="383C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ïṧ1îdé">
              <a:extLst>
                <a:ext uri="{FF2B5EF4-FFF2-40B4-BE49-F238E27FC236}">
                  <a16:creationId xmlns:a16="http://schemas.microsoft.com/office/drawing/2014/main" id="{7B799127-BC94-4BC8-9479-A4B9C935FCF4}"/>
                </a:ext>
              </a:extLst>
            </p:cNvPr>
            <p:cNvSpPr/>
            <p:nvPr/>
          </p:nvSpPr>
          <p:spPr bwMode="auto">
            <a:xfrm>
              <a:off x="6708776" y="2625725"/>
              <a:ext cx="76200" cy="311150"/>
            </a:xfrm>
            <a:custGeom>
              <a:avLst/>
              <a:gdLst>
                <a:gd name="T0" fmla="*/ 53 w 54"/>
                <a:gd name="T1" fmla="*/ 0 h 222"/>
                <a:gd name="T2" fmla="*/ 48 w 54"/>
                <a:gd name="T3" fmla="*/ 35 h 222"/>
                <a:gd name="T4" fmla="*/ 5 w 54"/>
                <a:gd name="T5" fmla="*/ 163 h 222"/>
                <a:gd name="T6" fmla="*/ 1 w 54"/>
                <a:gd name="T7" fmla="*/ 222 h 222"/>
                <a:gd name="T8" fmla="*/ 5 w 54"/>
                <a:gd name="T9" fmla="*/ 199 h 222"/>
                <a:gd name="T10" fmla="*/ 5 w 54"/>
                <a:gd name="T11" fmla="*/ 199 h 222"/>
                <a:gd name="T12" fmla="*/ 31 w 54"/>
                <a:gd name="T13" fmla="*/ 123 h 222"/>
                <a:gd name="T14" fmla="*/ 48 w 54"/>
                <a:gd name="T15" fmla="*/ 71 h 222"/>
                <a:gd name="T16" fmla="*/ 48 w 54"/>
                <a:gd name="T17" fmla="*/ 71 h 222"/>
                <a:gd name="T18" fmla="*/ 53 w 54"/>
                <a:gd name="T19" fmla="*/ 32 h 222"/>
                <a:gd name="T20" fmla="*/ 53 w 54"/>
                <a:gd name="T21" fmla="*/ 3 h 222"/>
                <a:gd name="T22" fmla="*/ 53 w 54"/>
                <a:gd name="T23" fmla="*/ 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222">
                  <a:moveTo>
                    <a:pt x="53" y="0"/>
                  </a:moveTo>
                  <a:cubicBezTo>
                    <a:pt x="52" y="12"/>
                    <a:pt x="50" y="24"/>
                    <a:pt x="48" y="35"/>
                  </a:cubicBezTo>
                  <a:cubicBezTo>
                    <a:pt x="37" y="79"/>
                    <a:pt x="13" y="119"/>
                    <a:pt x="5" y="163"/>
                  </a:cubicBezTo>
                  <a:cubicBezTo>
                    <a:pt x="1" y="182"/>
                    <a:pt x="0" y="202"/>
                    <a:pt x="1" y="222"/>
                  </a:cubicBezTo>
                  <a:cubicBezTo>
                    <a:pt x="2" y="214"/>
                    <a:pt x="3" y="207"/>
                    <a:pt x="5" y="199"/>
                  </a:cubicBezTo>
                  <a:cubicBezTo>
                    <a:pt x="5" y="199"/>
                    <a:pt x="5" y="199"/>
                    <a:pt x="5" y="199"/>
                  </a:cubicBezTo>
                  <a:cubicBezTo>
                    <a:pt x="10" y="173"/>
                    <a:pt x="21" y="148"/>
                    <a:pt x="31" y="123"/>
                  </a:cubicBezTo>
                  <a:cubicBezTo>
                    <a:pt x="37" y="106"/>
                    <a:pt x="43" y="89"/>
                    <a:pt x="48" y="71"/>
                  </a:cubicBezTo>
                  <a:cubicBezTo>
                    <a:pt x="48" y="71"/>
                    <a:pt x="48" y="71"/>
                    <a:pt x="48" y="71"/>
                  </a:cubicBezTo>
                  <a:cubicBezTo>
                    <a:pt x="50" y="58"/>
                    <a:pt x="52" y="45"/>
                    <a:pt x="53" y="32"/>
                  </a:cubicBezTo>
                  <a:cubicBezTo>
                    <a:pt x="54" y="22"/>
                    <a:pt x="53" y="13"/>
                    <a:pt x="53" y="3"/>
                  </a:cubicBezTo>
                  <a:cubicBezTo>
                    <a:pt x="53" y="2"/>
                    <a:pt x="53" y="1"/>
                    <a:pt x="53" y="0"/>
                  </a:cubicBezTo>
                </a:path>
              </a:pathLst>
            </a:custGeom>
            <a:solidFill>
              <a:srgbClr val="3E43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ïşľïďe">
              <a:extLst>
                <a:ext uri="{FF2B5EF4-FFF2-40B4-BE49-F238E27FC236}">
                  <a16:creationId xmlns:a16="http://schemas.microsoft.com/office/drawing/2014/main" id="{59D23653-1BEB-4385-BA96-49FC49560A7C}"/>
                </a:ext>
              </a:extLst>
            </p:cNvPr>
            <p:cNvSpPr/>
            <p:nvPr/>
          </p:nvSpPr>
          <p:spPr bwMode="auto">
            <a:xfrm>
              <a:off x="5753101" y="2289175"/>
              <a:ext cx="833438" cy="327025"/>
            </a:xfrm>
            <a:custGeom>
              <a:avLst/>
              <a:gdLst>
                <a:gd name="T0" fmla="*/ 0 w 594"/>
                <a:gd name="T1" fmla="*/ 232 h 233"/>
                <a:gd name="T2" fmla="*/ 0 w 594"/>
                <a:gd name="T3" fmla="*/ 233 h 233"/>
                <a:gd name="T4" fmla="*/ 0 w 594"/>
                <a:gd name="T5" fmla="*/ 233 h 233"/>
                <a:gd name="T6" fmla="*/ 0 w 594"/>
                <a:gd name="T7" fmla="*/ 232 h 233"/>
                <a:gd name="T8" fmla="*/ 589 w 594"/>
                <a:gd name="T9" fmla="*/ 201 h 233"/>
                <a:gd name="T10" fmla="*/ 594 w 594"/>
                <a:gd name="T11" fmla="*/ 214 h 233"/>
                <a:gd name="T12" fmla="*/ 594 w 594"/>
                <a:gd name="T13" fmla="*/ 214 h 233"/>
                <a:gd name="T14" fmla="*/ 589 w 594"/>
                <a:gd name="T15" fmla="*/ 201 h 233"/>
                <a:gd name="T16" fmla="*/ 23 w 594"/>
                <a:gd name="T17" fmla="*/ 173 h 233"/>
                <a:gd name="T18" fmla="*/ 6 w 594"/>
                <a:gd name="T19" fmla="*/ 204 h 233"/>
                <a:gd name="T20" fmla="*/ 23 w 594"/>
                <a:gd name="T21" fmla="*/ 173 h 233"/>
                <a:gd name="T22" fmla="*/ 258 w 594"/>
                <a:gd name="T23" fmla="*/ 0 h 233"/>
                <a:gd name="T24" fmla="*/ 111 w 594"/>
                <a:gd name="T25" fmla="*/ 111 h 233"/>
                <a:gd name="T26" fmla="*/ 258 w 594"/>
                <a:gd name="T27"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4" h="233">
                  <a:moveTo>
                    <a:pt x="0" y="232"/>
                  </a:moveTo>
                  <a:cubicBezTo>
                    <a:pt x="0" y="233"/>
                    <a:pt x="0" y="233"/>
                    <a:pt x="0" y="233"/>
                  </a:cubicBezTo>
                  <a:cubicBezTo>
                    <a:pt x="0" y="233"/>
                    <a:pt x="0" y="233"/>
                    <a:pt x="0" y="233"/>
                  </a:cubicBezTo>
                  <a:cubicBezTo>
                    <a:pt x="0" y="233"/>
                    <a:pt x="0" y="233"/>
                    <a:pt x="0" y="232"/>
                  </a:cubicBezTo>
                  <a:moveTo>
                    <a:pt x="589" y="201"/>
                  </a:moveTo>
                  <a:cubicBezTo>
                    <a:pt x="591" y="205"/>
                    <a:pt x="593" y="210"/>
                    <a:pt x="594" y="214"/>
                  </a:cubicBezTo>
                  <a:cubicBezTo>
                    <a:pt x="594" y="214"/>
                    <a:pt x="594" y="214"/>
                    <a:pt x="594" y="214"/>
                  </a:cubicBezTo>
                  <a:cubicBezTo>
                    <a:pt x="593" y="209"/>
                    <a:pt x="591" y="205"/>
                    <a:pt x="589" y="201"/>
                  </a:cubicBezTo>
                  <a:moveTo>
                    <a:pt x="23" y="173"/>
                  </a:moveTo>
                  <a:cubicBezTo>
                    <a:pt x="15" y="182"/>
                    <a:pt x="10" y="193"/>
                    <a:pt x="6" y="204"/>
                  </a:cubicBezTo>
                  <a:cubicBezTo>
                    <a:pt x="10" y="193"/>
                    <a:pt x="16" y="182"/>
                    <a:pt x="23" y="173"/>
                  </a:cubicBezTo>
                  <a:moveTo>
                    <a:pt x="258" y="0"/>
                  </a:moveTo>
                  <a:cubicBezTo>
                    <a:pt x="217" y="45"/>
                    <a:pt x="165" y="82"/>
                    <a:pt x="111" y="111"/>
                  </a:cubicBezTo>
                  <a:cubicBezTo>
                    <a:pt x="165" y="82"/>
                    <a:pt x="217" y="45"/>
                    <a:pt x="258" y="0"/>
                  </a:cubicBezTo>
                </a:path>
              </a:pathLst>
            </a:custGeom>
            <a:solidFill>
              <a:srgbClr val="D7A4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îšliḓê">
              <a:extLst>
                <a:ext uri="{FF2B5EF4-FFF2-40B4-BE49-F238E27FC236}">
                  <a16:creationId xmlns:a16="http://schemas.microsoft.com/office/drawing/2014/main" id="{C60CE5FD-28C2-4E19-9EFA-D53EEE381C6B}"/>
                </a:ext>
              </a:extLst>
            </p:cNvPr>
            <p:cNvSpPr/>
            <p:nvPr/>
          </p:nvSpPr>
          <p:spPr bwMode="auto">
            <a:xfrm>
              <a:off x="5746751" y="2136775"/>
              <a:ext cx="846138" cy="479425"/>
            </a:xfrm>
            <a:custGeom>
              <a:avLst/>
              <a:gdLst>
                <a:gd name="T0" fmla="*/ 314 w 602"/>
                <a:gd name="T1" fmla="*/ 0 h 341"/>
                <a:gd name="T2" fmla="*/ 115 w 602"/>
                <a:gd name="T3" fmla="*/ 183 h 341"/>
                <a:gd name="T4" fmla="*/ 27 w 602"/>
                <a:gd name="T5" fmla="*/ 245 h 341"/>
                <a:gd name="T6" fmla="*/ 4 w 602"/>
                <a:gd name="T7" fmla="*/ 341 h 341"/>
                <a:gd name="T8" fmla="*/ 4 w 602"/>
                <a:gd name="T9" fmla="*/ 340 h 341"/>
                <a:gd name="T10" fmla="*/ 10 w 602"/>
                <a:gd name="T11" fmla="*/ 312 h 341"/>
                <a:gd name="T12" fmla="*/ 27 w 602"/>
                <a:gd name="T13" fmla="*/ 281 h 341"/>
                <a:gd name="T14" fmla="*/ 27 w 602"/>
                <a:gd name="T15" fmla="*/ 281 h 341"/>
                <a:gd name="T16" fmla="*/ 115 w 602"/>
                <a:gd name="T17" fmla="*/ 219 h 341"/>
                <a:gd name="T18" fmla="*/ 115 w 602"/>
                <a:gd name="T19" fmla="*/ 219 h 341"/>
                <a:gd name="T20" fmla="*/ 262 w 602"/>
                <a:gd name="T21" fmla="*/ 108 h 341"/>
                <a:gd name="T22" fmla="*/ 314 w 602"/>
                <a:gd name="T23" fmla="*/ 36 h 341"/>
                <a:gd name="T24" fmla="*/ 331 w 602"/>
                <a:gd name="T25" fmla="*/ 71 h 341"/>
                <a:gd name="T26" fmla="*/ 402 w 602"/>
                <a:gd name="T27" fmla="*/ 98 h 341"/>
                <a:gd name="T28" fmla="*/ 588 w 602"/>
                <a:gd name="T29" fmla="*/ 298 h 341"/>
                <a:gd name="T30" fmla="*/ 593 w 602"/>
                <a:gd name="T31" fmla="*/ 309 h 341"/>
                <a:gd name="T32" fmla="*/ 598 w 602"/>
                <a:gd name="T33" fmla="*/ 322 h 341"/>
                <a:gd name="T34" fmla="*/ 602 w 602"/>
                <a:gd name="T35" fmla="*/ 305 h 341"/>
                <a:gd name="T36" fmla="*/ 588 w 602"/>
                <a:gd name="T37" fmla="*/ 262 h 341"/>
                <a:gd name="T38" fmla="*/ 402 w 602"/>
                <a:gd name="T39" fmla="*/ 62 h 341"/>
                <a:gd name="T40" fmla="*/ 331 w 602"/>
                <a:gd name="T41" fmla="*/ 35 h 341"/>
                <a:gd name="T42" fmla="*/ 314 w 602"/>
                <a:gd name="T43" fmla="*/ 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02" h="341">
                  <a:moveTo>
                    <a:pt x="314" y="0"/>
                  </a:moveTo>
                  <a:cubicBezTo>
                    <a:pt x="270" y="79"/>
                    <a:pt x="196" y="140"/>
                    <a:pt x="115" y="183"/>
                  </a:cubicBezTo>
                  <a:cubicBezTo>
                    <a:pt x="83" y="200"/>
                    <a:pt x="48" y="216"/>
                    <a:pt x="27" y="245"/>
                  </a:cubicBezTo>
                  <a:cubicBezTo>
                    <a:pt x="6" y="272"/>
                    <a:pt x="0" y="307"/>
                    <a:pt x="4" y="341"/>
                  </a:cubicBezTo>
                  <a:cubicBezTo>
                    <a:pt x="4" y="341"/>
                    <a:pt x="4" y="341"/>
                    <a:pt x="4" y="340"/>
                  </a:cubicBezTo>
                  <a:cubicBezTo>
                    <a:pt x="5" y="330"/>
                    <a:pt x="7" y="321"/>
                    <a:pt x="10" y="312"/>
                  </a:cubicBezTo>
                  <a:cubicBezTo>
                    <a:pt x="14" y="301"/>
                    <a:pt x="19" y="290"/>
                    <a:pt x="27" y="281"/>
                  </a:cubicBezTo>
                  <a:cubicBezTo>
                    <a:pt x="27" y="281"/>
                    <a:pt x="27" y="281"/>
                    <a:pt x="27" y="281"/>
                  </a:cubicBezTo>
                  <a:cubicBezTo>
                    <a:pt x="48" y="252"/>
                    <a:pt x="83" y="236"/>
                    <a:pt x="115" y="219"/>
                  </a:cubicBezTo>
                  <a:cubicBezTo>
                    <a:pt x="115" y="219"/>
                    <a:pt x="115" y="219"/>
                    <a:pt x="115" y="219"/>
                  </a:cubicBezTo>
                  <a:cubicBezTo>
                    <a:pt x="169" y="190"/>
                    <a:pt x="221" y="153"/>
                    <a:pt x="262" y="108"/>
                  </a:cubicBezTo>
                  <a:cubicBezTo>
                    <a:pt x="282" y="86"/>
                    <a:pt x="299" y="62"/>
                    <a:pt x="314" y="36"/>
                  </a:cubicBezTo>
                  <a:cubicBezTo>
                    <a:pt x="314" y="49"/>
                    <a:pt x="321" y="62"/>
                    <a:pt x="331" y="71"/>
                  </a:cubicBezTo>
                  <a:cubicBezTo>
                    <a:pt x="351" y="87"/>
                    <a:pt x="378" y="90"/>
                    <a:pt x="402" y="98"/>
                  </a:cubicBezTo>
                  <a:cubicBezTo>
                    <a:pt x="491" y="126"/>
                    <a:pt x="545" y="215"/>
                    <a:pt x="588" y="298"/>
                  </a:cubicBezTo>
                  <a:cubicBezTo>
                    <a:pt x="589" y="301"/>
                    <a:pt x="591" y="305"/>
                    <a:pt x="593" y="309"/>
                  </a:cubicBezTo>
                  <a:cubicBezTo>
                    <a:pt x="595" y="313"/>
                    <a:pt x="597" y="317"/>
                    <a:pt x="598" y="322"/>
                  </a:cubicBezTo>
                  <a:cubicBezTo>
                    <a:pt x="600" y="316"/>
                    <a:pt x="601" y="311"/>
                    <a:pt x="602" y="305"/>
                  </a:cubicBezTo>
                  <a:cubicBezTo>
                    <a:pt x="602" y="289"/>
                    <a:pt x="595" y="275"/>
                    <a:pt x="588" y="262"/>
                  </a:cubicBezTo>
                  <a:cubicBezTo>
                    <a:pt x="545" y="179"/>
                    <a:pt x="492" y="90"/>
                    <a:pt x="402" y="62"/>
                  </a:cubicBezTo>
                  <a:cubicBezTo>
                    <a:pt x="378" y="54"/>
                    <a:pt x="351" y="51"/>
                    <a:pt x="331" y="35"/>
                  </a:cubicBezTo>
                  <a:cubicBezTo>
                    <a:pt x="321" y="26"/>
                    <a:pt x="314" y="13"/>
                    <a:pt x="314" y="0"/>
                  </a:cubicBezTo>
                </a:path>
              </a:pathLst>
            </a:custGeom>
            <a:solidFill>
              <a:srgbClr val="3E43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ïšļíḑe">
              <a:extLst>
                <a:ext uri="{FF2B5EF4-FFF2-40B4-BE49-F238E27FC236}">
                  <a16:creationId xmlns:a16="http://schemas.microsoft.com/office/drawing/2014/main" id="{51FE38E0-F861-40F4-9560-F9DE6C6AB0BD}"/>
                </a:ext>
              </a:extLst>
            </p:cNvPr>
            <p:cNvSpPr/>
            <p:nvPr/>
          </p:nvSpPr>
          <p:spPr bwMode="auto">
            <a:xfrm>
              <a:off x="6781801" y="3233738"/>
              <a:ext cx="36513" cy="53975"/>
            </a:xfrm>
            <a:custGeom>
              <a:avLst/>
              <a:gdLst>
                <a:gd name="T0" fmla="*/ 25 w 26"/>
                <a:gd name="T1" fmla="*/ 32 h 39"/>
                <a:gd name="T2" fmla="*/ 0 w 26"/>
                <a:gd name="T3" fmla="*/ 39 h 39"/>
                <a:gd name="T4" fmla="*/ 25 w 26"/>
                <a:gd name="T5" fmla="*/ 32 h 39"/>
                <a:gd name="T6" fmla="*/ 26 w 26"/>
                <a:gd name="T7" fmla="*/ 31 h 39"/>
                <a:gd name="T8" fmla="*/ 26 w 26"/>
                <a:gd name="T9" fmla="*/ 32 h 39"/>
                <a:gd name="T10" fmla="*/ 26 w 26"/>
                <a:gd name="T11" fmla="*/ 31 h 39"/>
                <a:gd name="T12" fmla="*/ 13 w 26"/>
                <a:gd name="T13" fmla="*/ 0 h 39"/>
                <a:gd name="T14" fmla="*/ 13 w 26"/>
                <a:gd name="T15" fmla="*/ 0 h 39"/>
                <a:gd name="T16" fmla="*/ 21 w 26"/>
                <a:gd name="T17" fmla="*/ 14 h 39"/>
                <a:gd name="T18" fmla="*/ 13 w 26"/>
                <a:gd name="T1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9">
                  <a:moveTo>
                    <a:pt x="25" y="32"/>
                  </a:moveTo>
                  <a:cubicBezTo>
                    <a:pt x="17" y="35"/>
                    <a:pt x="9" y="38"/>
                    <a:pt x="0" y="39"/>
                  </a:cubicBezTo>
                  <a:cubicBezTo>
                    <a:pt x="9" y="38"/>
                    <a:pt x="17" y="35"/>
                    <a:pt x="25" y="32"/>
                  </a:cubicBezTo>
                  <a:moveTo>
                    <a:pt x="26" y="31"/>
                  </a:moveTo>
                  <a:cubicBezTo>
                    <a:pt x="26" y="32"/>
                    <a:pt x="26" y="32"/>
                    <a:pt x="26" y="32"/>
                  </a:cubicBezTo>
                  <a:cubicBezTo>
                    <a:pt x="26" y="32"/>
                    <a:pt x="26" y="32"/>
                    <a:pt x="26" y="31"/>
                  </a:cubicBezTo>
                  <a:moveTo>
                    <a:pt x="13" y="0"/>
                  </a:moveTo>
                  <a:cubicBezTo>
                    <a:pt x="13" y="0"/>
                    <a:pt x="13" y="0"/>
                    <a:pt x="13" y="0"/>
                  </a:cubicBezTo>
                  <a:cubicBezTo>
                    <a:pt x="16" y="5"/>
                    <a:pt x="19" y="10"/>
                    <a:pt x="21" y="14"/>
                  </a:cubicBezTo>
                  <a:cubicBezTo>
                    <a:pt x="19" y="10"/>
                    <a:pt x="16" y="5"/>
                    <a:pt x="13" y="0"/>
                  </a:cubicBezTo>
                </a:path>
              </a:pathLst>
            </a:custGeom>
            <a:solidFill>
              <a:srgbClr val="356B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ïşļíḍe">
              <a:extLst>
                <a:ext uri="{FF2B5EF4-FFF2-40B4-BE49-F238E27FC236}">
                  <a16:creationId xmlns:a16="http://schemas.microsoft.com/office/drawing/2014/main" id="{2DD6CDFE-BD69-42C3-920D-49AC77C527F8}"/>
                </a:ext>
              </a:extLst>
            </p:cNvPr>
            <p:cNvSpPr/>
            <p:nvPr/>
          </p:nvSpPr>
          <p:spPr bwMode="auto">
            <a:xfrm>
              <a:off x="6481763" y="2868613"/>
              <a:ext cx="342900" cy="420688"/>
            </a:xfrm>
            <a:custGeom>
              <a:avLst/>
              <a:gdLst>
                <a:gd name="T0" fmla="*/ 4 w 244"/>
                <a:gd name="T1" fmla="*/ 0 h 300"/>
                <a:gd name="T2" fmla="*/ 23 w 244"/>
                <a:gd name="T3" fmla="*/ 122 h 300"/>
                <a:gd name="T4" fmla="*/ 23 w 244"/>
                <a:gd name="T5" fmla="*/ 123 h 300"/>
                <a:gd name="T6" fmla="*/ 23 w 244"/>
                <a:gd name="T7" fmla="*/ 123 h 300"/>
                <a:gd name="T8" fmla="*/ 99 w 244"/>
                <a:gd name="T9" fmla="*/ 259 h 300"/>
                <a:gd name="T10" fmla="*/ 198 w 244"/>
                <a:gd name="T11" fmla="*/ 300 h 300"/>
                <a:gd name="T12" fmla="*/ 214 w 244"/>
                <a:gd name="T13" fmla="*/ 299 h 300"/>
                <a:gd name="T14" fmla="*/ 239 w 244"/>
                <a:gd name="T15" fmla="*/ 292 h 300"/>
                <a:gd name="T16" fmla="*/ 240 w 244"/>
                <a:gd name="T17" fmla="*/ 292 h 300"/>
                <a:gd name="T18" fmla="*/ 240 w 244"/>
                <a:gd name="T19" fmla="*/ 291 h 300"/>
                <a:gd name="T20" fmla="*/ 244 w 244"/>
                <a:gd name="T21" fmla="*/ 290 h 300"/>
                <a:gd name="T22" fmla="*/ 244 w 244"/>
                <a:gd name="T23" fmla="*/ 290 h 300"/>
                <a:gd name="T24" fmla="*/ 235 w 244"/>
                <a:gd name="T25" fmla="*/ 274 h 300"/>
                <a:gd name="T26" fmla="*/ 227 w 244"/>
                <a:gd name="T27" fmla="*/ 260 h 300"/>
                <a:gd name="T28" fmla="*/ 198 w 244"/>
                <a:gd name="T29" fmla="*/ 264 h 300"/>
                <a:gd name="T30" fmla="*/ 99 w 244"/>
                <a:gd name="T31" fmla="*/ 223 h 300"/>
                <a:gd name="T32" fmla="*/ 23 w 244"/>
                <a:gd name="T33" fmla="*/ 87 h 300"/>
                <a:gd name="T34" fmla="*/ 4 w 244"/>
                <a:gd name="T35"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300">
                  <a:moveTo>
                    <a:pt x="4" y="0"/>
                  </a:moveTo>
                  <a:cubicBezTo>
                    <a:pt x="0" y="41"/>
                    <a:pt x="11" y="83"/>
                    <a:pt x="23" y="122"/>
                  </a:cubicBezTo>
                  <a:cubicBezTo>
                    <a:pt x="23" y="122"/>
                    <a:pt x="23" y="123"/>
                    <a:pt x="23" y="123"/>
                  </a:cubicBezTo>
                  <a:cubicBezTo>
                    <a:pt x="23" y="123"/>
                    <a:pt x="23" y="123"/>
                    <a:pt x="23" y="123"/>
                  </a:cubicBezTo>
                  <a:cubicBezTo>
                    <a:pt x="39" y="173"/>
                    <a:pt x="61" y="223"/>
                    <a:pt x="99" y="259"/>
                  </a:cubicBezTo>
                  <a:cubicBezTo>
                    <a:pt x="126" y="284"/>
                    <a:pt x="162" y="300"/>
                    <a:pt x="198" y="300"/>
                  </a:cubicBezTo>
                  <a:cubicBezTo>
                    <a:pt x="203" y="300"/>
                    <a:pt x="209" y="300"/>
                    <a:pt x="214" y="299"/>
                  </a:cubicBezTo>
                  <a:cubicBezTo>
                    <a:pt x="223" y="298"/>
                    <a:pt x="231" y="295"/>
                    <a:pt x="239" y="292"/>
                  </a:cubicBezTo>
                  <a:cubicBezTo>
                    <a:pt x="239" y="292"/>
                    <a:pt x="239" y="292"/>
                    <a:pt x="240" y="292"/>
                  </a:cubicBezTo>
                  <a:cubicBezTo>
                    <a:pt x="240" y="292"/>
                    <a:pt x="240" y="292"/>
                    <a:pt x="240" y="291"/>
                  </a:cubicBezTo>
                  <a:cubicBezTo>
                    <a:pt x="242" y="291"/>
                    <a:pt x="243" y="290"/>
                    <a:pt x="244" y="290"/>
                  </a:cubicBezTo>
                  <a:cubicBezTo>
                    <a:pt x="244" y="290"/>
                    <a:pt x="244" y="290"/>
                    <a:pt x="244" y="290"/>
                  </a:cubicBezTo>
                  <a:cubicBezTo>
                    <a:pt x="241" y="285"/>
                    <a:pt x="238" y="279"/>
                    <a:pt x="235" y="274"/>
                  </a:cubicBezTo>
                  <a:cubicBezTo>
                    <a:pt x="233" y="270"/>
                    <a:pt x="230" y="265"/>
                    <a:pt x="227" y="260"/>
                  </a:cubicBezTo>
                  <a:cubicBezTo>
                    <a:pt x="218" y="263"/>
                    <a:pt x="208" y="264"/>
                    <a:pt x="198" y="264"/>
                  </a:cubicBezTo>
                  <a:cubicBezTo>
                    <a:pt x="162" y="264"/>
                    <a:pt x="126" y="248"/>
                    <a:pt x="99" y="223"/>
                  </a:cubicBezTo>
                  <a:cubicBezTo>
                    <a:pt x="61" y="187"/>
                    <a:pt x="39" y="137"/>
                    <a:pt x="23" y="87"/>
                  </a:cubicBezTo>
                  <a:cubicBezTo>
                    <a:pt x="14" y="58"/>
                    <a:pt x="7" y="29"/>
                    <a:pt x="4" y="0"/>
                  </a:cubicBezTo>
                </a:path>
              </a:pathLst>
            </a:custGeom>
            <a:solidFill>
              <a:srgbClr val="3E43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îṧľíďé">
              <a:extLst>
                <a:ext uri="{FF2B5EF4-FFF2-40B4-BE49-F238E27FC236}">
                  <a16:creationId xmlns:a16="http://schemas.microsoft.com/office/drawing/2014/main" id="{08957D39-5D24-4810-9017-0D35E6714434}"/>
                </a:ext>
              </a:extLst>
            </p:cNvPr>
            <p:cNvSpPr/>
            <p:nvPr/>
          </p:nvSpPr>
          <p:spPr bwMode="auto">
            <a:xfrm>
              <a:off x="5745163" y="3405188"/>
              <a:ext cx="95250" cy="50800"/>
            </a:xfrm>
            <a:custGeom>
              <a:avLst/>
              <a:gdLst>
                <a:gd name="T0" fmla="*/ 68 w 68"/>
                <a:gd name="T1" fmla="*/ 0 h 36"/>
                <a:gd name="T2" fmla="*/ 23 w 68"/>
                <a:gd name="T3" fmla="*/ 31 h 36"/>
                <a:gd name="T4" fmla="*/ 0 w 68"/>
                <a:gd name="T5" fmla="*/ 36 h 36"/>
                <a:gd name="T6" fmla="*/ 0 w 68"/>
                <a:gd name="T7" fmla="*/ 36 h 36"/>
                <a:gd name="T8" fmla="*/ 23 w 68"/>
                <a:gd name="T9" fmla="*/ 31 h 36"/>
                <a:gd name="T10" fmla="*/ 68 w 68"/>
                <a:gd name="T11" fmla="*/ 0 h 36"/>
              </a:gdLst>
              <a:ahLst/>
              <a:cxnLst>
                <a:cxn ang="0">
                  <a:pos x="T0" y="T1"/>
                </a:cxn>
                <a:cxn ang="0">
                  <a:pos x="T2" y="T3"/>
                </a:cxn>
                <a:cxn ang="0">
                  <a:pos x="T4" y="T5"/>
                </a:cxn>
                <a:cxn ang="0">
                  <a:pos x="T6" y="T7"/>
                </a:cxn>
                <a:cxn ang="0">
                  <a:pos x="T8" y="T9"/>
                </a:cxn>
                <a:cxn ang="0">
                  <a:pos x="T10" y="T11"/>
                </a:cxn>
              </a:cxnLst>
              <a:rect l="0" t="0" r="r" b="b"/>
              <a:pathLst>
                <a:path w="68" h="36">
                  <a:moveTo>
                    <a:pt x="68" y="0"/>
                  </a:moveTo>
                  <a:cubicBezTo>
                    <a:pt x="55" y="13"/>
                    <a:pt x="40" y="24"/>
                    <a:pt x="23" y="31"/>
                  </a:cubicBezTo>
                  <a:cubicBezTo>
                    <a:pt x="16" y="33"/>
                    <a:pt x="8" y="35"/>
                    <a:pt x="0" y="36"/>
                  </a:cubicBezTo>
                  <a:cubicBezTo>
                    <a:pt x="0" y="36"/>
                    <a:pt x="0" y="36"/>
                    <a:pt x="0" y="36"/>
                  </a:cubicBezTo>
                  <a:cubicBezTo>
                    <a:pt x="8" y="35"/>
                    <a:pt x="16" y="34"/>
                    <a:pt x="23" y="31"/>
                  </a:cubicBezTo>
                  <a:cubicBezTo>
                    <a:pt x="40" y="24"/>
                    <a:pt x="55" y="13"/>
                    <a:pt x="6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íṡľiḑe">
              <a:extLst>
                <a:ext uri="{FF2B5EF4-FFF2-40B4-BE49-F238E27FC236}">
                  <a16:creationId xmlns:a16="http://schemas.microsoft.com/office/drawing/2014/main" id="{853A9AA2-DC54-4FC6-9D9D-7A4709B6D529}"/>
                </a:ext>
              </a:extLst>
            </p:cNvPr>
            <p:cNvSpPr/>
            <p:nvPr/>
          </p:nvSpPr>
          <p:spPr bwMode="auto">
            <a:xfrm>
              <a:off x="5546726" y="3379788"/>
              <a:ext cx="198438" cy="77788"/>
            </a:xfrm>
            <a:custGeom>
              <a:avLst/>
              <a:gdLst>
                <a:gd name="T0" fmla="*/ 14 w 141"/>
                <a:gd name="T1" fmla="*/ 0 h 56"/>
                <a:gd name="T2" fmla="*/ 0 w 141"/>
                <a:gd name="T3" fmla="*/ 33 h 56"/>
                <a:gd name="T4" fmla="*/ 124 w 141"/>
                <a:gd name="T5" fmla="*/ 56 h 56"/>
                <a:gd name="T6" fmla="*/ 141 w 141"/>
                <a:gd name="T7" fmla="*/ 55 h 56"/>
                <a:gd name="T8" fmla="*/ 141 w 141"/>
                <a:gd name="T9" fmla="*/ 55 h 56"/>
                <a:gd name="T10" fmla="*/ 124 w 141"/>
                <a:gd name="T11" fmla="*/ 56 h 56"/>
                <a:gd name="T12" fmla="*/ 0 w 141"/>
                <a:gd name="T13" fmla="*/ 33 h 56"/>
                <a:gd name="T14" fmla="*/ 14 w 141"/>
                <a:gd name="T15" fmla="*/ 1 h 56"/>
                <a:gd name="T16" fmla="*/ 14 w 141"/>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56">
                  <a:moveTo>
                    <a:pt x="14" y="0"/>
                  </a:moveTo>
                  <a:cubicBezTo>
                    <a:pt x="10" y="12"/>
                    <a:pt x="5" y="23"/>
                    <a:pt x="0" y="33"/>
                  </a:cubicBezTo>
                  <a:cubicBezTo>
                    <a:pt x="36" y="41"/>
                    <a:pt x="83" y="56"/>
                    <a:pt x="124" y="56"/>
                  </a:cubicBezTo>
                  <a:cubicBezTo>
                    <a:pt x="130" y="56"/>
                    <a:pt x="135" y="56"/>
                    <a:pt x="141" y="55"/>
                  </a:cubicBezTo>
                  <a:cubicBezTo>
                    <a:pt x="141" y="55"/>
                    <a:pt x="141" y="55"/>
                    <a:pt x="141" y="55"/>
                  </a:cubicBezTo>
                  <a:cubicBezTo>
                    <a:pt x="135" y="56"/>
                    <a:pt x="130" y="56"/>
                    <a:pt x="124" y="56"/>
                  </a:cubicBezTo>
                  <a:cubicBezTo>
                    <a:pt x="83" y="56"/>
                    <a:pt x="36" y="40"/>
                    <a:pt x="0" y="33"/>
                  </a:cubicBezTo>
                  <a:cubicBezTo>
                    <a:pt x="6" y="22"/>
                    <a:pt x="10" y="12"/>
                    <a:pt x="14" y="1"/>
                  </a:cubicBezTo>
                  <a:cubicBezTo>
                    <a:pt x="14" y="1"/>
                    <a:pt x="14" y="0"/>
                    <a:pt x="14" y="0"/>
                  </a:cubicBezTo>
                </a:path>
              </a:pathLst>
            </a:custGeom>
            <a:solidFill>
              <a:srgbClr val="356B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í$ḷiḋe">
              <a:extLst>
                <a:ext uri="{FF2B5EF4-FFF2-40B4-BE49-F238E27FC236}">
                  <a16:creationId xmlns:a16="http://schemas.microsoft.com/office/drawing/2014/main" id="{C3F71D65-ACB5-4704-8FCD-579C3866A335}"/>
                </a:ext>
              </a:extLst>
            </p:cNvPr>
            <p:cNvSpPr/>
            <p:nvPr/>
          </p:nvSpPr>
          <p:spPr bwMode="auto">
            <a:xfrm>
              <a:off x="5546726" y="3157538"/>
              <a:ext cx="384175" cy="300038"/>
            </a:xfrm>
            <a:custGeom>
              <a:avLst/>
              <a:gdLst>
                <a:gd name="T0" fmla="*/ 272 w 273"/>
                <a:gd name="T1" fmla="*/ 0 h 214"/>
                <a:gd name="T2" fmla="*/ 271 w 273"/>
                <a:gd name="T3" fmla="*/ 11 h 214"/>
                <a:gd name="T4" fmla="*/ 164 w 273"/>
                <a:gd name="T5" fmla="*/ 172 h 214"/>
                <a:gd name="T6" fmla="*/ 124 w 273"/>
                <a:gd name="T7" fmla="*/ 178 h 214"/>
                <a:gd name="T8" fmla="*/ 14 w 273"/>
                <a:gd name="T9" fmla="*/ 159 h 214"/>
                <a:gd name="T10" fmla="*/ 0 w 273"/>
                <a:gd name="T11" fmla="*/ 191 h 214"/>
                <a:gd name="T12" fmla="*/ 124 w 273"/>
                <a:gd name="T13" fmla="*/ 214 h 214"/>
                <a:gd name="T14" fmla="*/ 141 w 273"/>
                <a:gd name="T15" fmla="*/ 213 h 214"/>
                <a:gd name="T16" fmla="*/ 141 w 273"/>
                <a:gd name="T17" fmla="*/ 213 h 214"/>
                <a:gd name="T18" fmla="*/ 164 w 273"/>
                <a:gd name="T19" fmla="*/ 208 h 214"/>
                <a:gd name="T20" fmla="*/ 209 w 273"/>
                <a:gd name="T21" fmla="*/ 177 h 214"/>
                <a:gd name="T22" fmla="*/ 270 w 273"/>
                <a:gd name="T23" fmla="*/ 52 h 214"/>
                <a:gd name="T24" fmla="*/ 270 w 273"/>
                <a:gd name="T25" fmla="*/ 49 h 214"/>
                <a:gd name="T26" fmla="*/ 271 w 273"/>
                <a:gd name="T27" fmla="*/ 47 h 214"/>
                <a:gd name="T28" fmla="*/ 272 w 273"/>
                <a:gd name="T29"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3" h="214">
                  <a:moveTo>
                    <a:pt x="272" y="0"/>
                  </a:moveTo>
                  <a:cubicBezTo>
                    <a:pt x="271" y="4"/>
                    <a:pt x="271" y="7"/>
                    <a:pt x="271" y="11"/>
                  </a:cubicBezTo>
                  <a:cubicBezTo>
                    <a:pt x="263" y="73"/>
                    <a:pt x="225" y="147"/>
                    <a:pt x="164" y="172"/>
                  </a:cubicBezTo>
                  <a:cubicBezTo>
                    <a:pt x="152" y="177"/>
                    <a:pt x="138" y="178"/>
                    <a:pt x="124" y="178"/>
                  </a:cubicBezTo>
                  <a:cubicBezTo>
                    <a:pt x="88" y="178"/>
                    <a:pt x="47" y="166"/>
                    <a:pt x="14" y="159"/>
                  </a:cubicBezTo>
                  <a:cubicBezTo>
                    <a:pt x="10" y="170"/>
                    <a:pt x="6" y="180"/>
                    <a:pt x="0" y="191"/>
                  </a:cubicBezTo>
                  <a:cubicBezTo>
                    <a:pt x="36" y="198"/>
                    <a:pt x="83" y="214"/>
                    <a:pt x="124" y="214"/>
                  </a:cubicBezTo>
                  <a:cubicBezTo>
                    <a:pt x="130" y="214"/>
                    <a:pt x="135" y="214"/>
                    <a:pt x="141" y="213"/>
                  </a:cubicBezTo>
                  <a:cubicBezTo>
                    <a:pt x="141" y="213"/>
                    <a:pt x="141" y="213"/>
                    <a:pt x="141" y="213"/>
                  </a:cubicBezTo>
                  <a:cubicBezTo>
                    <a:pt x="149" y="212"/>
                    <a:pt x="157" y="210"/>
                    <a:pt x="164" y="208"/>
                  </a:cubicBezTo>
                  <a:cubicBezTo>
                    <a:pt x="181" y="201"/>
                    <a:pt x="196" y="190"/>
                    <a:pt x="209" y="177"/>
                  </a:cubicBezTo>
                  <a:cubicBezTo>
                    <a:pt x="243" y="144"/>
                    <a:pt x="263" y="95"/>
                    <a:pt x="270" y="52"/>
                  </a:cubicBezTo>
                  <a:cubicBezTo>
                    <a:pt x="270" y="51"/>
                    <a:pt x="270" y="50"/>
                    <a:pt x="270" y="49"/>
                  </a:cubicBezTo>
                  <a:cubicBezTo>
                    <a:pt x="271" y="48"/>
                    <a:pt x="271" y="48"/>
                    <a:pt x="271" y="47"/>
                  </a:cubicBezTo>
                  <a:cubicBezTo>
                    <a:pt x="272" y="32"/>
                    <a:pt x="273" y="16"/>
                    <a:pt x="272" y="0"/>
                  </a:cubicBezTo>
                </a:path>
              </a:pathLst>
            </a:custGeom>
            <a:solidFill>
              <a:srgbClr val="3E435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iŝḻïḑê">
              <a:extLst>
                <a:ext uri="{FF2B5EF4-FFF2-40B4-BE49-F238E27FC236}">
                  <a16:creationId xmlns:a16="http://schemas.microsoft.com/office/drawing/2014/main" id="{795337D2-8762-4FCF-A12B-D0BB1236B5AA}"/>
                </a:ext>
              </a:extLst>
            </p:cNvPr>
            <p:cNvSpPr/>
            <p:nvPr/>
          </p:nvSpPr>
          <p:spPr bwMode="auto">
            <a:xfrm>
              <a:off x="6210301" y="4524375"/>
              <a:ext cx="455613" cy="411163"/>
            </a:xfrm>
            <a:custGeom>
              <a:avLst/>
              <a:gdLst>
                <a:gd name="T0" fmla="*/ 283 w 324"/>
                <a:gd name="T1" fmla="*/ 29 h 293"/>
                <a:gd name="T2" fmla="*/ 98 w 324"/>
                <a:gd name="T3" fmla="*/ 13 h 293"/>
                <a:gd name="T4" fmla="*/ 0 w 324"/>
                <a:gd name="T5" fmla="*/ 59 h 293"/>
                <a:gd name="T6" fmla="*/ 46 w 324"/>
                <a:gd name="T7" fmla="*/ 102 h 293"/>
                <a:gd name="T8" fmla="*/ 60 w 324"/>
                <a:gd name="T9" fmla="*/ 141 h 293"/>
                <a:gd name="T10" fmla="*/ 74 w 324"/>
                <a:gd name="T11" fmla="*/ 215 h 293"/>
                <a:gd name="T12" fmla="*/ 55 w 324"/>
                <a:gd name="T13" fmla="*/ 286 h 293"/>
                <a:gd name="T14" fmla="*/ 284 w 324"/>
                <a:gd name="T15" fmla="*/ 256 h 293"/>
                <a:gd name="T16" fmla="*/ 309 w 324"/>
                <a:gd name="T17" fmla="*/ 246 h 293"/>
                <a:gd name="T18" fmla="*/ 324 w 324"/>
                <a:gd name="T19" fmla="*/ 204 h 293"/>
                <a:gd name="T20" fmla="*/ 309 w 324"/>
                <a:gd name="T21" fmla="*/ 124 h 293"/>
                <a:gd name="T22" fmla="*/ 283 w 324"/>
                <a:gd name="T23" fmla="*/ 2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4" h="293">
                  <a:moveTo>
                    <a:pt x="283" y="29"/>
                  </a:moveTo>
                  <a:cubicBezTo>
                    <a:pt x="222" y="19"/>
                    <a:pt x="159" y="0"/>
                    <a:pt x="98" y="13"/>
                  </a:cubicBezTo>
                  <a:cubicBezTo>
                    <a:pt x="62" y="20"/>
                    <a:pt x="30" y="38"/>
                    <a:pt x="0" y="59"/>
                  </a:cubicBezTo>
                  <a:cubicBezTo>
                    <a:pt x="16" y="72"/>
                    <a:pt x="35" y="84"/>
                    <a:pt x="46" y="102"/>
                  </a:cubicBezTo>
                  <a:cubicBezTo>
                    <a:pt x="52" y="114"/>
                    <a:pt x="57" y="128"/>
                    <a:pt x="60" y="141"/>
                  </a:cubicBezTo>
                  <a:cubicBezTo>
                    <a:pt x="66" y="165"/>
                    <a:pt x="73" y="190"/>
                    <a:pt x="74" y="215"/>
                  </a:cubicBezTo>
                  <a:cubicBezTo>
                    <a:pt x="75" y="240"/>
                    <a:pt x="70" y="266"/>
                    <a:pt x="55" y="286"/>
                  </a:cubicBezTo>
                  <a:cubicBezTo>
                    <a:pt x="133" y="293"/>
                    <a:pt x="208" y="274"/>
                    <a:pt x="284" y="256"/>
                  </a:cubicBezTo>
                  <a:cubicBezTo>
                    <a:pt x="293" y="254"/>
                    <a:pt x="301" y="251"/>
                    <a:pt x="309" y="246"/>
                  </a:cubicBezTo>
                  <a:cubicBezTo>
                    <a:pt x="321" y="236"/>
                    <a:pt x="324" y="219"/>
                    <a:pt x="324" y="204"/>
                  </a:cubicBezTo>
                  <a:cubicBezTo>
                    <a:pt x="324" y="177"/>
                    <a:pt x="317" y="150"/>
                    <a:pt x="309" y="124"/>
                  </a:cubicBezTo>
                  <a:cubicBezTo>
                    <a:pt x="300" y="92"/>
                    <a:pt x="293" y="60"/>
                    <a:pt x="283" y="2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ïṥlïḑe">
              <a:extLst>
                <a:ext uri="{FF2B5EF4-FFF2-40B4-BE49-F238E27FC236}">
                  <a16:creationId xmlns:a16="http://schemas.microsoft.com/office/drawing/2014/main" id="{0E2A2B7C-3580-4C7C-B1EE-47B02B9214C1}"/>
                </a:ext>
              </a:extLst>
            </p:cNvPr>
            <p:cNvSpPr/>
            <p:nvPr/>
          </p:nvSpPr>
          <p:spPr bwMode="auto">
            <a:xfrm>
              <a:off x="6534151" y="3611563"/>
              <a:ext cx="1135063" cy="1296988"/>
            </a:xfrm>
            <a:custGeom>
              <a:avLst/>
              <a:gdLst>
                <a:gd name="T0" fmla="*/ 471 w 808"/>
                <a:gd name="T1" fmla="*/ 5 h 925"/>
                <a:gd name="T2" fmla="*/ 543 w 808"/>
                <a:gd name="T3" fmla="*/ 59 h 925"/>
                <a:gd name="T4" fmla="*/ 637 w 808"/>
                <a:gd name="T5" fmla="*/ 299 h 925"/>
                <a:gd name="T6" fmla="*/ 740 w 808"/>
                <a:gd name="T7" fmla="*/ 603 h 925"/>
                <a:gd name="T8" fmla="*/ 771 w 808"/>
                <a:gd name="T9" fmla="*/ 670 h 925"/>
                <a:gd name="T10" fmla="*/ 797 w 808"/>
                <a:gd name="T11" fmla="*/ 721 h 925"/>
                <a:gd name="T12" fmla="*/ 732 w 808"/>
                <a:gd name="T13" fmla="*/ 835 h 925"/>
                <a:gd name="T14" fmla="*/ 664 w 808"/>
                <a:gd name="T15" fmla="*/ 867 h 925"/>
                <a:gd name="T16" fmla="*/ 592 w 808"/>
                <a:gd name="T17" fmla="*/ 879 h 925"/>
                <a:gd name="T18" fmla="*/ 370 w 808"/>
                <a:gd name="T19" fmla="*/ 903 h 925"/>
                <a:gd name="T20" fmla="*/ 63 w 808"/>
                <a:gd name="T21" fmla="*/ 915 h 925"/>
                <a:gd name="T22" fmla="*/ 68 w 808"/>
                <a:gd name="T23" fmla="*/ 853 h 925"/>
                <a:gd name="T24" fmla="*/ 54 w 808"/>
                <a:gd name="T25" fmla="*/ 806 h 925"/>
                <a:gd name="T26" fmla="*/ 30 w 808"/>
                <a:gd name="T27" fmla="*/ 720 h 925"/>
                <a:gd name="T28" fmla="*/ 24 w 808"/>
                <a:gd name="T29" fmla="*/ 687 h 925"/>
                <a:gd name="T30" fmla="*/ 0 w 808"/>
                <a:gd name="T31" fmla="*/ 667 h 925"/>
                <a:gd name="T32" fmla="*/ 166 w 808"/>
                <a:gd name="T33" fmla="*/ 644 h 925"/>
                <a:gd name="T34" fmla="*/ 230 w 808"/>
                <a:gd name="T35" fmla="*/ 627 h 925"/>
                <a:gd name="T36" fmla="*/ 277 w 808"/>
                <a:gd name="T37" fmla="*/ 561 h 925"/>
                <a:gd name="T38" fmla="*/ 306 w 808"/>
                <a:gd name="T39" fmla="*/ 360 h 925"/>
                <a:gd name="T40" fmla="*/ 264 w 808"/>
                <a:gd name="T41" fmla="*/ 197 h 925"/>
                <a:gd name="T42" fmla="*/ 289 w 808"/>
                <a:gd name="T43" fmla="*/ 100 h 925"/>
                <a:gd name="T44" fmla="*/ 354 w 808"/>
                <a:gd name="T45" fmla="*/ 18 h 925"/>
                <a:gd name="T46" fmla="*/ 471 w 808"/>
                <a:gd name="T47" fmla="*/ 5 h 9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8" h="925">
                  <a:moveTo>
                    <a:pt x="471" y="5"/>
                  </a:moveTo>
                  <a:cubicBezTo>
                    <a:pt x="501" y="9"/>
                    <a:pt x="525" y="34"/>
                    <a:pt x="543" y="59"/>
                  </a:cubicBezTo>
                  <a:cubicBezTo>
                    <a:pt x="592" y="130"/>
                    <a:pt x="613" y="216"/>
                    <a:pt x="637" y="299"/>
                  </a:cubicBezTo>
                  <a:cubicBezTo>
                    <a:pt x="666" y="402"/>
                    <a:pt x="700" y="503"/>
                    <a:pt x="740" y="603"/>
                  </a:cubicBezTo>
                  <a:cubicBezTo>
                    <a:pt x="749" y="626"/>
                    <a:pt x="759" y="649"/>
                    <a:pt x="771" y="670"/>
                  </a:cubicBezTo>
                  <a:cubicBezTo>
                    <a:pt x="781" y="687"/>
                    <a:pt x="793" y="702"/>
                    <a:pt x="797" y="721"/>
                  </a:cubicBezTo>
                  <a:cubicBezTo>
                    <a:pt x="808" y="767"/>
                    <a:pt x="771" y="809"/>
                    <a:pt x="732" y="835"/>
                  </a:cubicBezTo>
                  <a:cubicBezTo>
                    <a:pt x="711" y="849"/>
                    <a:pt x="688" y="859"/>
                    <a:pt x="664" y="867"/>
                  </a:cubicBezTo>
                  <a:cubicBezTo>
                    <a:pt x="641" y="874"/>
                    <a:pt x="617" y="877"/>
                    <a:pt x="592" y="879"/>
                  </a:cubicBezTo>
                  <a:cubicBezTo>
                    <a:pt x="370" y="903"/>
                    <a:pt x="370" y="903"/>
                    <a:pt x="370" y="903"/>
                  </a:cubicBezTo>
                  <a:cubicBezTo>
                    <a:pt x="268" y="914"/>
                    <a:pt x="165" y="925"/>
                    <a:pt x="63" y="915"/>
                  </a:cubicBezTo>
                  <a:cubicBezTo>
                    <a:pt x="56" y="892"/>
                    <a:pt x="69" y="877"/>
                    <a:pt x="68" y="853"/>
                  </a:cubicBezTo>
                  <a:cubicBezTo>
                    <a:pt x="68" y="837"/>
                    <a:pt x="60" y="821"/>
                    <a:pt x="54" y="806"/>
                  </a:cubicBezTo>
                  <a:cubicBezTo>
                    <a:pt x="42" y="778"/>
                    <a:pt x="34" y="749"/>
                    <a:pt x="30" y="720"/>
                  </a:cubicBezTo>
                  <a:cubicBezTo>
                    <a:pt x="29" y="709"/>
                    <a:pt x="28" y="697"/>
                    <a:pt x="24" y="687"/>
                  </a:cubicBezTo>
                  <a:cubicBezTo>
                    <a:pt x="20" y="677"/>
                    <a:pt x="11" y="668"/>
                    <a:pt x="0" y="667"/>
                  </a:cubicBezTo>
                  <a:cubicBezTo>
                    <a:pt x="60" y="661"/>
                    <a:pt x="106" y="650"/>
                    <a:pt x="166" y="644"/>
                  </a:cubicBezTo>
                  <a:cubicBezTo>
                    <a:pt x="188" y="642"/>
                    <a:pt x="211" y="639"/>
                    <a:pt x="230" y="627"/>
                  </a:cubicBezTo>
                  <a:cubicBezTo>
                    <a:pt x="254" y="613"/>
                    <a:pt x="267" y="586"/>
                    <a:pt x="277" y="561"/>
                  </a:cubicBezTo>
                  <a:cubicBezTo>
                    <a:pt x="303" y="497"/>
                    <a:pt x="320" y="427"/>
                    <a:pt x="306" y="360"/>
                  </a:cubicBezTo>
                  <a:cubicBezTo>
                    <a:pt x="295" y="304"/>
                    <a:pt x="264" y="253"/>
                    <a:pt x="264" y="197"/>
                  </a:cubicBezTo>
                  <a:cubicBezTo>
                    <a:pt x="264" y="163"/>
                    <a:pt x="276" y="130"/>
                    <a:pt x="289" y="100"/>
                  </a:cubicBezTo>
                  <a:cubicBezTo>
                    <a:pt x="303" y="67"/>
                    <a:pt x="322" y="34"/>
                    <a:pt x="354" y="18"/>
                  </a:cubicBezTo>
                  <a:cubicBezTo>
                    <a:pt x="385" y="1"/>
                    <a:pt x="435" y="0"/>
                    <a:pt x="471" y="5"/>
                  </a:cubicBezTo>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ïṥļíḍe">
              <a:extLst>
                <a:ext uri="{FF2B5EF4-FFF2-40B4-BE49-F238E27FC236}">
                  <a16:creationId xmlns:a16="http://schemas.microsoft.com/office/drawing/2014/main" id="{A8D0E50E-05E8-451B-A94D-D87C5C008C27}"/>
                </a:ext>
              </a:extLst>
            </p:cNvPr>
            <p:cNvSpPr/>
            <p:nvPr/>
          </p:nvSpPr>
          <p:spPr bwMode="auto">
            <a:xfrm>
              <a:off x="6534151" y="3613150"/>
              <a:ext cx="1122363" cy="1287463"/>
            </a:xfrm>
            <a:custGeom>
              <a:avLst/>
              <a:gdLst>
                <a:gd name="T0" fmla="*/ 432 w 799"/>
                <a:gd name="T1" fmla="*/ 0 h 917"/>
                <a:gd name="T2" fmla="*/ 354 w 799"/>
                <a:gd name="T3" fmla="*/ 16 h 917"/>
                <a:gd name="T4" fmla="*/ 289 w 799"/>
                <a:gd name="T5" fmla="*/ 98 h 917"/>
                <a:gd name="T6" fmla="*/ 264 w 799"/>
                <a:gd name="T7" fmla="*/ 195 h 917"/>
                <a:gd name="T8" fmla="*/ 264 w 799"/>
                <a:gd name="T9" fmla="*/ 195 h 917"/>
                <a:gd name="T10" fmla="*/ 306 w 799"/>
                <a:gd name="T11" fmla="*/ 358 h 917"/>
                <a:gd name="T12" fmla="*/ 311 w 799"/>
                <a:gd name="T13" fmla="*/ 408 h 917"/>
                <a:gd name="T14" fmla="*/ 277 w 799"/>
                <a:gd name="T15" fmla="*/ 559 h 917"/>
                <a:gd name="T16" fmla="*/ 230 w 799"/>
                <a:gd name="T17" fmla="*/ 625 h 917"/>
                <a:gd name="T18" fmla="*/ 166 w 799"/>
                <a:gd name="T19" fmla="*/ 642 h 917"/>
                <a:gd name="T20" fmla="*/ 0 w 799"/>
                <a:gd name="T21" fmla="*/ 665 h 917"/>
                <a:gd name="T22" fmla="*/ 24 w 799"/>
                <a:gd name="T23" fmla="*/ 685 h 917"/>
                <a:gd name="T24" fmla="*/ 30 w 799"/>
                <a:gd name="T25" fmla="*/ 718 h 917"/>
                <a:gd name="T26" fmla="*/ 54 w 799"/>
                <a:gd name="T27" fmla="*/ 804 h 917"/>
                <a:gd name="T28" fmla="*/ 68 w 799"/>
                <a:gd name="T29" fmla="*/ 851 h 917"/>
                <a:gd name="T30" fmla="*/ 68 w 799"/>
                <a:gd name="T31" fmla="*/ 854 h 917"/>
                <a:gd name="T32" fmla="*/ 61 w 799"/>
                <a:gd name="T33" fmla="*/ 900 h 917"/>
                <a:gd name="T34" fmla="*/ 63 w 799"/>
                <a:gd name="T35" fmla="*/ 913 h 917"/>
                <a:gd name="T36" fmla="*/ 151 w 799"/>
                <a:gd name="T37" fmla="*/ 917 h 917"/>
                <a:gd name="T38" fmla="*/ 226 w 799"/>
                <a:gd name="T39" fmla="*/ 915 h 917"/>
                <a:gd name="T40" fmla="*/ 189 w 799"/>
                <a:gd name="T41" fmla="*/ 895 h 917"/>
                <a:gd name="T42" fmla="*/ 189 w 799"/>
                <a:gd name="T43" fmla="*/ 860 h 917"/>
                <a:gd name="T44" fmla="*/ 189 w 799"/>
                <a:gd name="T45" fmla="*/ 860 h 917"/>
                <a:gd name="T46" fmla="*/ 189 w 799"/>
                <a:gd name="T47" fmla="*/ 860 h 917"/>
                <a:gd name="T48" fmla="*/ 774 w 799"/>
                <a:gd name="T49" fmla="*/ 796 h 917"/>
                <a:gd name="T50" fmla="*/ 799 w 799"/>
                <a:gd name="T51" fmla="*/ 735 h 917"/>
                <a:gd name="T52" fmla="*/ 797 w 799"/>
                <a:gd name="T53" fmla="*/ 719 h 917"/>
                <a:gd name="T54" fmla="*/ 771 w 799"/>
                <a:gd name="T55" fmla="*/ 668 h 917"/>
                <a:gd name="T56" fmla="*/ 740 w 799"/>
                <a:gd name="T57" fmla="*/ 601 h 917"/>
                <a:gd name="T58" fmla="*/ 637 w 799"/>
                <a:gd name="T59" fmla="*/ 297 h 917"/>
                <a:gd name="T60" fmla="*/ 543 w 799"/>
                <a:gd name="T61" fmla="*/ 57 h 917"/>
                <a:gd name="T62" fmla="*/ 471 w 799"/>
                <a:gd name="T63" fmla="*/ 3 h 917"/>
                <a:gd name="T64" fmla="*/ 432 w 799"/>
                <a:gd name="T65" fmla="*/ 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9" h="917">
                  <a:moveTo>
                    <a:pt x="432" y="0"/>
                  </a:moveTo>
                  <a:cubicBezTo>
                    <a:pt x="404" y="0"/>
                    <a:pt x="375" y="5"/>
                    <a:pt x="354" y="16"/>
                  </a:cubicBezTo>
                  <a:cubicBezTo>
                    <a:pt x="322" y="32"/>
                    <a:pt x="303" y="65"/>
                    <a:pt x="289" y="98"/>
                  </a:cubicBezTo>
                  <a:cubicBezTo>
                    <a:pt x="276" y="128"/>
                    <a:pt x="264" y="161"/>
                    <a:pt x="264" y="195"/>
                  </a:cubicBezTo>
                  <a:cubicBezTo>
                    <a:pt x="264" y="195"/>
                    <a:pt x="264" y="195"/>
                    <a:pt x="264" y="195"/>
                  </a:cubicBezTo>
                  <a:cubicBezTo>
                    <a:pt x="264" y="251"/>
                    <a:pt x="295" y="302"/>
                    <a:pt x="306" y="358"/>
                  </a:cubicBezTo>
                  <a:cubicBezTo>
                    <a:pt x="310" y="374"/>
                    <a:pt x="311" y="391"/>
                    <a:pt x="311" y="408"/>
                  </a:cubicBezTo>
                  <a:cubicBezTo>
                    <a:pt x="311" y="459"/>
                    <a:pt x="297" y="511"/>
                    <a:pt x="277" y="559"/>
                  </a:cubicBezTo>
                  <a:cubicBezTo>
                    <a:pt x="267" y="584"/>
                    <a:pt x="254" y="611"/>
                    <a:pt x="230" y="625"/>
                  </a:cubicBezTo>
                  <a:cubicBezTo>
                    <a:pt x="211" y="637"/>
                    <a:pt x="188" y="640"/>
                    <a:pt x="166" y="642"/>
                  </a:cubicBezTo>
                  <a:cubicBezTo>
                    <a:pt x="106" y="648"/>
                    <a:pt x="60" y="659"/>
                    <a:pt x="0" y="665"/>
                  </a:cubicBezTo>
                  <a:cubicBezTo>
                    <a:pt x="11" y="666"/>
                    <a:pt x="20" y="675"/>
                    <a:pt x="24" y="685"/>
                  </a:cubicBezTo>
                  <a:cubicBezTo>
                    <a:pt x="28" y="695"/>
                    <a:pt x="29" y="707"/>
                    <a:pt x="30" y="718"/>
                  </a:cubicBezTo>
                  <a:cubicBezTo>
                    <a:pt x="34" y="747"/>
                    <a:pt x="42" y="776"/>
                    <a:pt x="54" y="804"/>
                  </a:cubicBezTo>
                  <a:cubicBezTo>
                    <a:pt x="60" y="819"/>
                    <a:pt x="68" y="835"/>
                    <a:pt x="68" y="851"/>
                  </a:cubicBezTo>
                  <a:cubicBezTo>
                    <a:pt x="68" y="852"/>
                    <a:pt x="68" y="853"/>
                    <a:pt x="68" y="854"/>
                  </a:cubicBezTo>
                  <a:cubicBezTo>
                    <a:pt x="68" y="871"/>
                    <a:pt x="61" y="884"/>
                    <a:pt x="61" y="900"/>
                  </a:cubicBezTo>
                  <a:cubicBezTo>
                    <a:pt x="61" y="904"/>
                    <a:pt x="62" y="908"/>
                    <a:pt x="63" y="913"/>
                  </a:cubicBezTo>
                  <a:cubicBezTo>
                    <a:pt x="92" y="916"/>
                    <a:pt x="122" y="917"/>
                    <a:pt x="151" y="917"/>
                  </a:cubicBezTo>
                  <a:cubicBezTo>
                    <a:pt x="176" y="917"/>
                    <a:pt x="201" y="916"/>
                    <a:pt x="226" y="915"/>
                  </a:cubicBezTo>
                  <a:cubicBezTo>
                    <a:pt x="189" y="895"/>
                    <a:pt x="189" y="895"/>
                    <a:pt x="189" y="895"/>
                  </a:cubicBezTo>
                  <a:cubicBezTo>
                    <a:pt x="189" y="860"/>
                    <a:pt x="189" y="860"/>
                    <a:pt x="189" y="860"/>
                  </a:cubicBezTo>
                  <a:cubicBezTo>
                    <a:pt x="189" y="860"/>
                    <a:pt x="189" y="860"/>
                    <a:pt x="189" y="860"/>
                  </a:cubicBezTo>
                  <a:cubicBezTo>
                    <a:pt x="189" y="860"/>
                    <a:pt x="189" y="860"/>
                    <a:pt x="189" y="860"/>
                  </a:cubicBezTo>
                  <a:cubicBezTo>
                    <a:pt x="774" y="796"/>
                    <a:pt x="774" y="796"/>
                    <a:pt x="774" y="796"/>
                  </a:cubicBezTo>
                  <a:cubicBezTo>
                    <a:pt x="789" y="778"/>
                    <a:pt x="799" y="757"/>
                    <a:pt x="799" y="735"/>
                  </a:cubicBezTo>
                  <a:cubicBezTo>
                    <a:pt x="799" y="730"/>
                    <a:pt x="799" y="725"/>
                    <a:pt x="797" y="719"/>
                  </a:cubicBezTo>
                  <a:cubicBezTo>
                    <a:pt x="793" y="700"/>
                    <a:pt x="781" y="685"/>
                    <a:pt x="771" y="668"/>
                  </a:cubicBezTo>
                  <a:cubicBezTo>
                    <a:pt x="759" y="647"/>
                    <a:pt x="749" y="624"/>
                    <a:pt x="740" y="601"/>
                  </a:cubicBezTo>
                  <a:cubicBezTo>
                    <a:pt x="700" y="501"/>
                    <a:pt x="666" y="400"/>
                    <a:pt x="637" y="297"/>
                  </a:cubicBezTo>
                  <a:cubicBezTo>
                    <a:pt x="613" y="214"/>
                    <a:pt x="592" y="128"/>
                    <a:pt x="543" y="57"/>
                  </a:cubicBezTo>
                  <a:cubicBezTo>
                    <a:pt x="525" y="32"/>
                    <a:pt x="501" y="7"/>
                    <a:pt x="471" y="3"/>
                  </a:cubicBezTo>
                  <a:cubicBezTo>
                    <a:pt x="459" y="1"/>
                    <a:pt x="446" y="0"/>
                    <a:pt x="432" y="0"/>
                  </a:cubicBezTo>
                </a:path>
              </a:pathLst>
            </a:custGeom>
            <a:solidFill>
              <a:srgbClr val="3D7B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î$1îḑè">
              <a:extLst>
                <a:ext uri="{FF2B5EF4-FFF2-40B4-BE49-F238E27FC236}">
                  <a16:creationId xmlns:a16="http://schemas.microsoft.com/office/drawing/2014/main" id="{68AF367C-0C75-44CB-8982-526D05CE487A}"/>
                </a:ext>
              </a:extLst>
            </p:cNvPr>
            <p:cNvSpPr/>
            <p:nvPr/>
          </p:nvSpPr>
          <p:spPr bwMode="auto">
            <a:xfrm>
              <a:off x="5197476" y="2674938"/>
              <a:ext cx="577850" cy="957263"/>
            </a:xfrm>
            <a:custGeom>
              <a:avLst/>
              <a:gdLst>
                <a:gd name="T0" fmla="*/ 31 w 411"/>
                <a:gd name="T1" fmla="*/ 620 h 682"/>
                <a:gd name="T2" fmla="*/ 61 w 411"/>
                <a:gd name="T3" fmla="*/ 513 h 682"/>
                <a:gd name="T4" fmla="*/ 32 w 411"/>
                <a:gd name="T5" fmla="*/ 395 h 682"/>
                <a:gd name="T6" fmla="*/ 2 w 411"/>
                <a:gd name="T7" fmla="*/ 251 h 682"/>
                <a:gd name="T8" fmla="*/ 4 w 411"/>
                <a:gd name="T9" fmla="*/ 237 h 682"/>
                <a:gd name="T10" fmla="*/ 19 w 411"/>
                <a:gd name="T11" fmla="*/ 230 h 682"/>
                <a:gd name="T12" fmla="*/ 85 w 411"/>
                <a:gd name="T13" fmla="*/ 179 h 682"/>
                <a:gd name="T14" fmla="*/ 152 w 411"/>
                <a:gd name="T15" fmla="*/ 66 h 682"/>
                <a:gd name="T16" fmla="*/ 216 w 411"/>
                <a:gd name="T17" fmla="*/ 0 h 682"/>
                <a:gd name="T18" fmla="*/ 167 w 411"/>
                <a:gd name="T19" fmla="*/ 181 h 682"/>
                <a:gd name="T20" fmla="*/ 267 w 411"/>
                <a:gd name="T21" fmla="*/ 151 h 682"/>
                <a:gd name="T22" fmla="*/ 288 w 411"/>
                <a:gd name="T23" fmla="*/ 149 h 682"/>
                <a:gd name="T24" fmla="*/ 308 w 411"/>
                <a:gd name="T25" fmla="*/ 195 h 682"/>
                <a:gd name="T26" fmla="*/ 374 w 411"/>
                <a:gd name="T27" fmla="*/ 233 h 682"/>
                <a:gd name="T28" fmla="*/ 392 w 411"/>
                <a:gd name="T29" fmla="*/ 296 h 682"/>
                <a:gd name="T30" fmla="*/ 381 w 411"/>
                <a:gd name="T31" fmla="*/ 305 h 682"/>
                <a:gd name="T32" fmla="*/ 392 w 411"/>
                <a:gd name="T33" fmla="*/ 353 h 682"/>
                <a:gd name="T34" fmla="*/ 359 w 411"/>
                <a:gd name="T35" fmla="*/ 370 h 682"/>
                <a:gd name="T36" fmla="*/ 323 w 411"/>
                <a:gd name="T37" fmla="*/ 348 h 682"/>
                <a:gd name="T38" fmla="*/ 284 w 411"/>
                <a:gd name="T39" fmla="*/ 344 h 682"/>
                <a:gd name="T40" fmla="*/ 261 w 411"/>
                <a:gd name="T41" fmla="*/ 454 h 682"/>
                <a:gd name="T42" fmla="*/ 243 w 411"/>
                <a:gd name="T43" fmla="*/ 492 h 682"/>
                <a:gd name="T44" fmla="*/ 235 w 411"/>
                <a:gd name="T45" fmla="*/ 535 h 682"/>
                <a:gd name="T46" fmla="*/ 220 w 411"/>
                <a:gd name="T47" fmla="*/ 668 h 682"/>
                <a:gd name="T48" fmla="*/ 31 w 411"/>
                <a:gd name="T49" fmla="*/ 62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1" h="682">
                  <a:moveTo>
                    <a:pt x="31" y="620"/>
                  </a:moveTo>
                  <a:cubicBezTo>
                    <a:pt x="46" y="586"/>
                    <a:pt x="61" y="550"/>
                    <a:pt x="61" y="513"/>
                  </a:cubicBezTo>
                  <a:cubicBezTo>
                    <a:pt x="61" y="472"/>
                    <a:pt x="45" y="434"/>
                    <a:pt x="32" y="395"/>
                  </a:cubicBezTo>
                  <a:cubicBezTo>
                    <a:pt x="17" y="348"/>
                    <a:pt x="6" y="300"/>
                    <a:pt x="2" y="251"/>
                  </a:cubicBezTo>
                  <a:cubicBezTo>
                    <a:pt x="0" y="246"/>
                    <a:pt x="1" y="241"/>
                    <a:pt x="4" y="237"/>
                  </a:cubicBezTo>
                  <a:cubicBezTo>
                    <a:pt x="7" y="232"/>
                    <a:pt x="13" y="231"/>
                    <a:pt x="19" y="230"/>
                  </a:cubicBezTo>
                  <a:cubicBezTo>
                    <a:pt x="47" y="224"/>
                    <a:pt x="67" y="201"/>
                    <a:pt x="85" y="179"/>
                  </a:cubicBezTo>
                  <a:cubicBezTo>
                    <a:pt x="112" y="144"/>
                    <a:pt x="134" y="106"/>
                    <a:pt x="152" y="66"/>
                  </a:cubicBezTo>
                  <a:cubicBezTo>
                    <a:pt x="165" y="37"/>
                    <a:pt x="183" y="1"/>
                    <a:pt x="216" y="0"/>
                  </a:cubicBezTo>
                  <a:cubicBezTo>
                    <a:pt x="203" y="61"/>
                    <a:pt x="187" y="122"/>
                    <a:pt x="167" y="181"/>
                  </a:cubicBezTo>
                  <a:cubicBezTo>
                    <a:pt x="201" y="173"/>
                    <a:pt x="233" y="160"/>
                    <a:pt x="267" y="151"/>
                  </a:cubicBezTo>
                  <a:cubicBezTo>
                    <a:pt x="274" y="149"/>
                    <a:pt x="281" y="148"/>
                    <a:pt x="288" y="149"/>
                  </a:cubicBezTo>
                  <a:cubicBezTo>
                    <a:pt x="308" y="151"/>
                    <a:pt x="320" y="178"/>
                    <a:pt x="308" y="195"/>
                  </a:cubicBezTo>
                  <a:cubicBezTo>
                    <a:pt x="325" y="214"/>
                    <a:pt x="352" y="219"/>
                    <a:pt x="374" y="233"/>
                  </a:cubicBezTo>
                  <a:cubicBezTo>
                    <a:pt x="396" y="246"/>
                    <a:pt x="411" y="279"/>
                    <a:pt x="392" y="296"/>
                  </a:cubicBezTo>
                  <a:cubicBezTo>
                    <a:pt x="388" y="299"/>
                    <a:pt x="383" y="301"/>
                    <a:pt x="381" y="305"/>
                  </a:cubicBezTo>
                  <a:cubicBezTo>
                    <a:pt x="371" y="320"/>
                    <a:pt x="394" y="336"/>
                    <a:pt x="392" y="353"/>
                  </a:cubicBezTo>
                  <a:cubicBezTo>
                    <a:pt x="391" y="367"/>
                    <a:pt x="373" y="373"/>
                    <a:pt x="359" y="370"/>
                  </a:cubicBezTo>
                  <a:cubicBezTo>
                    <a:pt x="346" y="366"/>
                    <a:pt x="335" y="356"/>
                    <a:pt x="323" y="348"/>
                  </a:cubicBezTo>
                  <a:cubicBezTo>
                    <a:pt x="311" y="341"/>
                    <a:pt x="296" y="336"/>
                    <a:pt x="284" y="344"/>
                  </a:cubicBezTo>
                  <a:cubicBezTo>
                    <a:pt x="281" y="382"/>
                    <a:pt x="278" y="420"/>
                    <a:pt x="261" y="454"/>
                  </a:cubicBezTo>
                  <a:cubicBezTo>
                    <a:pt x="255" y="467"/>
                    <a:pt x="248" y="479"/>
                    <a:pt x="243" y="492"/>
                  </a:cubicBezTo>
                  <a:cubicBezTo>
                    <a:pt x="238" y="506"/>
                    <a:pt x="236" y="520"/>
                    <a:pt x="235" y="535"/>
                  </a:cubicBezTo>
                  <a:cubicBezTo>
                    <a:pt x="220" y="668"/>
                    <a:pt x="220" y="668"/>
                    <a:pt x="220" y="668"/>
                  </a:cubicBezTo>
                  <a:cubicBezTo>
                    <a:pt x="151" y="682"/>
                    <a:pt x="89" y="661"/>
                    <a:pt x="31" y="620"/>
                  </a:cubicBezTo>
                  <a:close/>
                </a:path>
              </a:pathLst>
            </a:custGeom>
            <a:solidFill>
              <a:srgbClr val="EFB7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îṣlíďè">
              <a:extLst>
                <a:ext uri="{FF2B5EF4-FFF2-40B4-BE49-F238E27FC236}">
                  <a16:creationId xmlns:a16="http://schemas.microsoft.com/office/drawing/2014/main" id="{825F4AFB-C710-4CB7-AEE0-C21B7B4285B4}"/>
                </a:ext>
              </a:extLst>
            </p:cNvPr>
            <p:cNvSpPr/>
            <p:nvPr/>
          </p:nvSpPr>
          <p:spPr bwMode="auto">
            <a:xfrm>
              <a:off x="5197476" y="3479800"/>
              <a:ext cx="398463" cy="269875"/>
            </a:xfrm>
            <a:custGeom>
              <a:avLst/>
              <a:gdLst>
                <a:gd name="T0" fmla="*/ 14 w 284"/>
                <a:gd name="T1" fmla="*/ 165 h 192"/>
                <a:gd name="T2" fmla="*/ 2 w 284"/>
                <a:gd name="T3" fmla="*/ 79 h 192"/>
                <a:gd name="T4" fmla="*/ 0 w 284"/>
                <a:gd name="T5" fmla="*/ 57 h 192"/>
                <a:gd name="T6" fmla="*/ 17 w 284"/>
                <a:gd name="T7" fmla="*/ 0 h 192"/>
                <a:gd name="T8" fmla="*/ 242 w 284"/>
                <a:gd name="T9" fmla="*/ 45 h 192"/>
                <a:gd name="T10" fmla="*/ 270 w 284"/>
                <a:gd name="T11" fmla="*/ 36 h 192"/>
                <a:gd name="T12" fmla="*/ 278 w 284"/>
                <a:gd name="T13" fmla="*/ 95 h 192"/>
                <a:gd name="T14" fmla="*/ 254 w 284"/>
                <a:gd name="T15" fmla="*/ 151 h 192"/>
                <a:gd name="T16" fmla="*/ 241 w 284"/>
                <a:gd name="T17" fmla="*/ 178 h 192"/>
                <a:gd name="T18" fmla="*/ 197 w 284"/>
                <a:gd name="T19" fmla="*/ 192 h 192"/>
                <a:gd name="T20" fmla="*/ 147 w 284"/>
                <a:gd name="T21" fmla="*/ 187 h 192"/>
                <a:gd name="T22" fmla="*/ 14 w 284"/>
                <a:gd name="T23" fmla="*/ 16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4" h="192">
                  <a:moveTo>
                    <a:pt x="14" y="165"/>
                  </a:moveTo>
                  <a:cubicBezTo>
                    <a:pt x="2" y="79"/>
                    <a:pt x="2" y="79"/>
                    <a:pt x="2" y="79"/>
                  </a:cubicBezTo>
                  <a:cubicBezTo>
                    <a:pt x="0" y="72"/>
                    <a:pt x="0" y="65"/>
                    <a:pt x="0" y="57"/>
                  </a:cubicBezTo>
                  <a:cubicBezTo>
                    <a:pt x="0" y="37"/>
                    <a:pt x="8" y="18"/>
                    <a:pt x="17" y="0"/>
                  </a:cubicBezTo>
                  <a:cubicBezTo>
                    <a:pt x="87" y="33"/>
                    <a:pt x="164" y="45"/>
                    <a:pt x="242" y="45"/>
                  </a:cubicBezTo>
                  <a:cubicBezTo>
                    <a:pt x="252" y="45"/>
                    <a:pt x="264" y="44"/>
                    <a:pt x="270" y="36"/>
                  </a:cubicBezTo>
                  <a:cubicBezTo>
                    <a:pt x="283" y="51"/>
                    <a:pt x="284" y="76"/>
                    <a:pt x="278" y="95"/>
                  </a:cubicBezTo>
                  <a:cubicBezTo>
                    <a:pt x="272" y="114"/>
                    <a:pt x="262" y="132"/>
                    <a:pt x="254" y="151"/>
                  </a:cubicBezTo>
                  <a:cubicBezTo>
                    <a:pt x="251" y="160"/>
                    <a:pt x="248" y="171"/>
                    <a:pt x="241" y="178"/>
                  </a:cubicBezTo>
                  <a:cubicBezTo>
                    <a:pt x="230" y="190"/>
                    <a:pt x="212" y="192"/>
                    <a:pt x="197" y="192"/>
                  </a:cubicBezTo>
                  <a:cubicBezTo>
                    <a:pt x="180" y="191"/>
                    <a:pt x="163" y="190"/>
                    <a:pt x="147" y="187"/>
                  </a:cubicBezTo>
                  <a:cubicBezTo>
                    <a:pt x="104" y="179"/>
                    <a:pt x="57" y="157"/>
                    <a:pt x="14" y="1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işḷíḋé">
              <a:extLst>
                <a:ext uri="{FF2B5EF4-FFF2-40B4-BE49-F238E27FC236}">
                  <a16:creationId xmlns:a16="http://schemas.microsoft.com/office/drawing/2014/main" id="{A0830BE3-91B4-4EAF-97CE-FA9B33668A2A}"/>
                </a:ext>
              </a:extLst>
            </p:cNvPr>
            <p:cNvSpPr/>
            <p:nvPr/>
          </p:nvSpPr>
          <p:spPr bwMode="auto">
            <a:xfrm>
              <a:off x="5040313" y="3648075"/>
              <a:ext cx="582613" cy="1309688"/>
            </a:xfrm>
            <a:custGeom>
              <a:avLst/>
              <a:gdLst>
                <a:gd name="T0" fmla="*/ 390 w 415"/>
                <a:gd name="T1" fmla="*/ 42 h 933"/>
                <a:gd name="T2" fmla="*/ 226 w 415"/>
                <a:gd name="T3" fmla="*/ 15 h 933"/>
                <a:gd name="T4" fmla="*/ 146 w 415"/>
                <a:gd name="T5" fmla="*/ 4 h 933"/>
                <a:gd name="T6" fmla="*/ 94 w 415"/>
                <a:gd name="T7" fmla="*/ 0 h 933"/>
                <a:gd name="T8" fmla="*/ 92 w 415"/>
                <a:gd name="T9" fmla="*/ 156 h 933"/>
                <a:gd name="T10" fmla="*/ 57 w 415"/>
                <a:gd name="T11" fmla="*/ 245 h 933"/>
                <a:gd name="T12" fmla="*/ 43 w 415"/>
                <a:gd name="T13" fmla="*/ 443 h 933"/>
                <a:gd name="T14" fmla="*/ 31 w 415"/>
                <a:gd name="T15" fmla="*/ 465 h 933"/>
                <a:gd name="T16" fmla="*/ 10 w 415"/>
                <a:gd name="T17" fmla="*/ 480 h 933"/>
                <a:gd name="T18" fmla="*/ 1 w 415"/>
                <a:gd name="T19" fmla="*/ 515 h 933"/>
                <a:gd name="T20" fmla="*/ 1 w 415"/>
                <a:gd name="T21" fmla="*/ 626 h 933"/>
                <a:gd name="T22" fmla="*/ 38 w 415"/>
                <a:gd name="T23" fmla="*/ 830 h 933"/>
                <a:gd name="T24" fmla="*/ 247 w 415"/>
                <a:gd name="T25" fmla="*/ 912 h 933"/>
                <a:gd name="T26" fmla="*/ 304 w 415"/>
                <a:gd name="T27" fmla="*/ 884 h 933"/>
                <a:gd name="T28" fmla="*/ 364 w 415"/>
                <a:gd name="T29" fmla="*/ 802 h 933"/>
                <a:gd name="T30" fmla="*/ 411 w 415"/>
                <a:gd name="T31" fmla="*/ 689 h 933"/>
                <a:gd name="T32" fmla="*/ 409 w 415"/>
                <a:gd name="T33" fmla="*/ 602 h 933"/>
                <a:gd name="T34" fmla="*/ 361 w 415"/>
                <a:gd name="T35" fmla="*/ 123 h 933"/>
                <a:gd name="T36" fmla="*/ 390 w 415"/>
                <a:gd name="T37" fmla="*/ 42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5" h="933">
                  <a:moveTo>
                    <a:pt x="390" y="42"/>
                  </a:moveTo>
                  <a:cubicBezTo>
                    <a:pt x="335" y="35"/>
                    <a:pt x="280" y="27"/>
                    <a:pt x="226" y="15"/>
                  </a:cubicBezTo>
                  <a:cubicBezTo>
                    <a:pt x="200" y="10"/>
                    <a:pt x="173" y="3"/>
                    <a:pt x="146" y="4"/>
                  </a:cubicBezTo>
                  <a:cubicBezTo>
                    <a:pt x="128" y="5"/>
                    <a:pt x="109" y="9"/>
                    <a:pt x="94" y="0"/>
                  </a:cubicBezTo>
                  <a:cubicBezTo>
                    <a:pt x="109" y="51"/>
                    <a:pt x="110" y="105"/>
                    <a:pt x="92" y="156"/>
                  </a:cubicBezTo>
                  <a:cubicBezTo>
                    <a:pt x="81" y="186"/>
                    <a:pt x="65" y="214"/>
                    <a:pt x="57" y="245"/>
                  </a:cubicBezTo>
                  <a:cubicBezTo>
                    <a:pt x="41" y="309"/>
                    <a:pt x="63" y="380"/>
                    <a:pt x="43" y="443"/>
                  </a:cubicBezTo>
                  <a:cubicBezTo>
                    <a:pt x="41" y="451"/>
                    <a:pt x="36" y="459"/>
                    <a:pt x="31" y="465"/>
                  </a:cubicBezTo>
                  <a:cubicBezTo>
                    <a:pt x="24" y="471"/>
                    <a:pt x="16" y="474"/>
                    <a:pt x="10" y="480"/>
                  </a:cubicBezTo>
                  <a:cubicBezTo>
                    <a:pt x="2" y="489"/>
                    <a:pt x="1" y="503"/>
                    <a:pt x="1" y="515"/>
                  </a:cubicBezTo>
                  <a:cubicBezTo>
                    <a:pt x="1" y="626"/>
                    <a:pt x="1" y="626"/>
                    <a:pt x="1" y="626"/>
                  </a:cubicBezTo>
                  <a:cubicBezTo>
                    <a:pt x="0" y="696"/>
                    <a:pt x="1" y="770"/>
                    <a:pt x="38" y="830"/>
                  </a:cubicBezTo>
                  <a:cubicBezTo>
                    <a:pt x="81" y="898"/>
                    <a:pt x="169" y="933"/>
                    <a:pt x="247" y="912"/>
                  </a:cubicBezTo>
                  <a:cubicBezTo>
                    <a:pt x="267" y="907"/>
                    <a:pt x="287" y="897"/>
                    <a:pt x="304" y="884"/>
                  </a:cubicBezTo>
                  <a:cubicBezTo>
                    <a:pt x="330" y="863"/>
                    <a:pt x="348" y="832"/>
                    <a:pt x="364" y="802"/>
                  </a:cubicBezTo>
                  <a:cubicBezTo>
                    <a:pt x="384" y="766"/>
                    <a:pt x="404" y="729"/>
                    <a:pt x="411" y="689"/>
                  </a:cubicBezTo>
                  <a:cubicBezTo>
                    <a:pt x="415" y="660"/>
                    <a:pt x="413" y="631"/>
                    <a:pt x="409" y="602"/>
                  </a:cubicBezTo>
                  <a:cubicBezTo>
                    <a:pt x="391" y="442"/>
                    <a:pt x="352" y="283"/>
                    <a:pt x="361" y="123"/>
                  </a:cubicBezTo>
                  <a:cubicBezTo>
                    <a:pt x="362" y="93"/>
                    <a:pt x="372" y="65"/>
                    <a:pt x="390" y="42"/>
                  </a:cubicBezTo>
                  <a:close/>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iṣlîḍè">
              <a:extLst>
                <a:ext uri="{FF2B5EF4-FFF2-40B4-BE49-F238E27FC236}">
                  <a16:creationId xmlns:a16="http://schemas.microsoft.com/office/drawing/2014/main" id="{08234C85-3A7D-466B-99E4-DDBD8CBDCDE8}"/>
                </a:ext>
              </a:extLst>
            </p:cNvPr>
            <p:cNvSpPr/>
            <p:nvPr/>
          </p:nvSpPr>
          <p:spPr bwMode="auto">
            <a:xfrm>
              <a:off x="5229226" y="4598988"/>
              <a:ext cx="1168400" cy="422275"/>
            </a:xfrm>
            <a:custGeom>
              <a:avLst/>
              <a:gdLst>
                <a:gd name="T0" fmla="*/ 485 w 832"/>
                <a:gd name="T1" fmla="*/ 29 h 301"/>
                <a:gd name="T2" fmla="*/ 401 w 832"/>
                <a:gd name="T3" fmla="*/ 29 h 301"/>
                <a:gd name="T4" fmla="*/ 342 w 832"/>
                <a:gd name="T5" fmla="*/ 18 h 301"/>
                <a:gd name="T6" fmla="*/ 35 w 832"/>
                <a:gd name="T7" fmla="*/ 103 h 301"/>
                <a:gd name="T8" fmla="*/ 13 w 832"/>
                <a:gd name="T9" fmla="*/ 155 h 301"/>
                <a:gd name="T10" fmla="*/ 72 w 832"/>
                <a:gd name="T11" fmla="*/ 170 h 301"/>
                <a:gd name="T12" fmla="*/ 12 w 832"/>
                <a:gd name="T13" fmla="*/ 217 h 301"/>
                <a:gd name="T14" fmla="*/ 1 w 832"/>
                <a:gd name="T15" fmla="*/ 243 h 301"/>
                <a:gd name="T16" fmla="*/ 50 w 832"/>
                <a:gd name="T17" fmla="*/ 264 h 301"/>
                <a:gd name="T18" fmla="*/ 56 w 832"/>
                <a:gd name="T19" fmla="*/ 288 h 301"/>
                <a:gd name="T20" fmla="*/ 84 w 832"/>
                <a:gd name="T21" fmla="*/ 290 h 301"/>
                <a:gd name="T22" fmla="*/ 143 w 832"/>
                <a:gd name="T23" fmla="*/ 270 h 301"/>
                <a:gd name="T24" fmla="*/ 155 w 832"/>
                <a:gd name="T25" fmla="*/ 296 h 301"/>
                <a:gd name="T26" fmla="*/ 186 w 832"/>
                <a:gd name="T27" fmla="*/ 299 h 301"/>
                <a:gd name="T28" fmla="*/ 323 w 832"/>
                <a:gd name="T29" fmla="*/ 243 h 301"/>
                <a:gd name="T30" fmla="*/ 559 w 832"/>
                <a:gd name="T31" fmla="*/ 259 h 301"/>
                <a:gd name="T32" fmla="*/ 631 w 832"/>
                <a:gd name="T33" fmla="*/ 247 h 301"/>
                <a:gd name="T34" fmla="*/ 711 w 832"/>
                <a:gd name="T35" fmla="*/ 202 h 301"/>
                <a:gd name="T36" fmla="*/ 810 w 832"/>
                <a:gd name="T37" fmla="*/ 187 h 301"/>
                <a:gd name="T38" fmla="*/ 807 w 832"/>
                <a:gd name="T39" fmla="*/ 69 h 301"/>
                <a:gd name="T40" fmla="*/ 753 w 832"/>
                <a:gd name="T41" fmla="*/ 13 h 301"/>
                <a:gd name="T42" fmla="*/ 485 w 832"/>
                <a:gd name="T43" fmla="*/ 29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32" h="301">
                  <a:moveTo>
                    <a:pt x="485" y="29"/>
                  </a:moveTo>
                  <a:cubicBezTo>
                    <a:pt x="457" y="30"/>
                    <a:pt x="429" y="32"/>
                    <a:pt x="401" y="29"/>
                  </a:cubicBezTo>
                  <a:cubicBezTo>
                    <a:pt x="381" y="26"/>
                    <a:pt x="362" y="21"/>
                    <a:pt x="342" y="18"/>
                  </a:cubicBezTo>
                  <a:cubicBezTo>
                    <a:pt x="232" y="0"/>
                    <a:pt x="120" y="31"/>
                    <a:pt x="35" y="103"/>
                  </a:cubicBezTo>
                  <a:cubicBezTo>
                    <a:pt x="20" y="116"/>
                    <a:pt x="5" y="136"/>
                    <a:pt x="13" y="155"/>
                  </a:cubicBezTo>
                  <a:cubicBezTo>
                    <a:pt x="22" y="174"/>
                    <a:pt x="50" y="174"/>
                    <a:pt x="72" y="170"/>
                  </a:cubicBezTo>
                  <a:cubicBezTo>
                    <a:pt x="48" y="181"/>
                    <a:pt x="28" y="197"/>
                    <a:pt x="12" y="217"/>
                  </a:cubicBezTo>
                  <a:cubicBezTo>
                    <a:pt x="6" y="224"/>
                    <a:pt x="0" y="233"/>
                    <a:pt x="1" y="243"/>
                  </a:cubicBezTo>
                  <a:cubicBezTo>
                    <a:pt x="3" y="262"/>
                    <a:pt x="30" y="266"/>
                    <a:pt x="50" y="264"/>
                  </a:cubicBezTo>
                  <a:cubicBezTo>
                    <a:pt x="44" y="271"/>
                    <a:pt x="48" y="283"/>
                    <a:pt x="56" y="288"/>
                  </a:cubicBezTo>
                  <a:cubicBezTo>
                    <a:pt x="65" y="293"/>
                    <a:pt x="75" y="292"/>
                    <a:pt x="84" y="290"/>
                  </a:cubicBezTo>
                  <a:cubicBezTo>
                    <a:pt x="105" y="286"/>
                    <a:pt x="125" y="280"/>
                    <a:pt x="143" y="270"/>
                  </a:cubicBezTo>
                  <a:cubicBezTo>
                    <a:pt x="139" y="280"/>
                    <a:pt x="146" y="291"/>
                    <a:pt x="155" y="296"/>
                  </a:cubicBezTo>
                  <a:cubicBezTo>
                    <a:pt x="164" y="301"/>
                    <a:pt x="176" y="300"/>
                    <a:pt x="186" y="299"/>
                  </a:cubicBezTo>
                  <a:cubicBezTo>
                    <a:pt x="235" y="291"/>
                    <a:pt x="276" y="257"/>
                    <a:pt x="323" y="243"/>
                  </a:cubicBezTo>
                  <a:cubicBezTo>
                    <a:pt x="400" y="222"/>
                    <a:pt x="479" y="256"/>
                    <a:pt x="559" y="259"/>
                  </a:cubicBezTo>
                  <a:cubicBezTo>
                    <a:pt x="583" y="259"/>
                    <a:pt x="609" y="257"/>
                    <a:pt x="631" y="247"/>
                  </a:cubicBezTo>
                  <a:cubicBezTo>
                    <a:pt x="659" y="234"/>
                    <a:pt x="682" y="210"/>
                    <a:pt x="711" y="202"/>
                  </a:cubicBezTo>
                  <a:cubicBezTo>
                    <a:pt x="743" y="193"/>
                    <a:pt x="781" y="203"/>
                    <a:pt x="810" y="187"/>
                  </a:cubicBezTo>
                  <a:cubicBezTo>
                    <a:pt x="832" y="176"/>
                    <a:pt x="813" y="86"/>
                    <a:pt x="807" y="69"/>
                  </a:cubicBezTo>
                  <a:cubicBezTo>
                    <a:pt x="797" y="37"/>
                    <a:pt x="787" y="16"/>
                    <a:pt x="753" y="13"/>
                  </a:cubicBezTo>
                  <a:cubicBezTo>
                    <a:pt x="668" y="4"/>
                    <a:pt x="571" y="24"/>
                    <a:pt x="485" y="29"/>
                  </a:cubicBezTo>
                  <a:close/>
                </a:path>
              </a:pathLst>
            </a:custGeom>
            <a:solidFill>
              <a:srgbClr val="EFB7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íṩḻide">
              <a:extLst>
                <a:ext uri="{FF2B5EF4-FFF2-40B4-BE49-F238E27FC236}">
                  <a16:creationId xmlns:a16="http://schemas.microsoft.com/office/drawing/2014/main" id="{986DAF10-6343-4145-85D9-A62F016D4811}"/>
                </a:ext>
              </a:extLst>
            </p:cNvPr>
            <p:cNvSpPr/>
            <p:nvPr/>
          </p:nvSpPr>
          <p:spPr bwMode="auto">
            <a:xfrm>
              <a:off x="6208713" y="4583113"/>
              <a:ext cx="277813" cy="342900"/>
            </a:xfrm>
            <a:custGeom>
              <a:avLst/>
              <a:gdLst>
                <a:gd name="T0" fmla="*/ 0 w 198"/>
                <a:gd name="T1" fmla="*/ 15 h 244"/>
                <a:gd name="T2" fmla="*/ 54 w 198"/>
                <a:gd name="T3" fmla="*/ 244 h 244"/>
                <a:gd name="T4" fmla="*/ 198 w 198"/>
                <a:gd name="T5" fmla="*/ 194 h 244"/>
                <a:gd name="T6" fmla="*/ 198 w 198"/>
                <a:gd name="T7" fmla="*/ 90 h 244"/>
                <a:gd name="T8" fmla="*/ 143 w 198"/>
                <a:gd name="T9" fmla="*/ 10 h 244"/>
                <a:gd name="T10" fmla="*/ 79 w 198"/>
                <a:gd name="T11" fmla="*/ 0 h 244"/>
                <a:gd name="T12" fmla="*/ 0 w 198"/>
                <a:gd name="T13" fmla="*/ 15 h 244"/>
              </a:gdLst>
              <a:ahLst/>
              <a:cxnLst>
                <a:cxn ang="0">
                  <a:pos x="T0" y="T1"/>
                </a:cxn>
                <a:cxn ang="0">
                  <a:pos x="T2" y="T3"/>
                </a:cxn>
                <a:cxn ang="0">
                  <a:pos x="T4" y="T5"/>
                </a:cxn>
                <a:cxn ang="0">
                  <a:pos x="T6" y="T7"/>
                </a:cxn>
                <a:cxn ang="0">
                  <a:pos x="T8" y="T9"/>
                </a:cxn>
                <a:cxn ang="0">
                  <a:pos x="T10" y="T11"/>
                </a:cxn>
                <a:cxn ang="0">
                  <a:pos x="T12" y="T13"/>
                </a:cxn>
              </a:cxnLst>
              <a:rect l="0" t="0" r="r" b="b"/>
              <a:pathLst>
                <a:path w="198" h="244">
                  <a:moveTo>
                    <a:pt x="0" y="15"/>
                  </a:moveTo>
                  <a:cubicBezTo>
                    <a:pt x="0" y="15"/>
                    <a:pt x="129" y="124"/>
                    <a:pt x="54" y="244"/>
                  </a:cubicBezTo>
                  <a:cubicBezTo>
                    <a:pt x="198" y="194"/>
                    <a:pt x="198" y="194"/>
                    <a:pt x="198" y="194"/>
                  </a:cubicBezTo>
                  <a:cubicBezTo>
                    <a:pt x="198" y="90"/>
                    <a:pt x="198" y="90"/>
                    <a:pt x="198" y="90"/>
                  </a:cubicBezTo>
                  <a:cubicBezTo>
                    <a:pt x="198" y="85"/>
                    <a:pt x="143" y="10"/>
                    <a:pt x="143" y="10"/>
                  </a:cubicBezTo>
                  <a:cubicBezTo>
                    <a:pt x="79" y="0"/>
                    <a:pt x="79" y="0"/>
                    <a:pt x="79" y="0"/>
                  </a:cubicBez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îsḷîḍe">
              <a:extLst>
                <a:ext uri="{FF2B5EF4-FFF2-40B4-BE49-F238E27FC236}">
                  <a16:creationId xmlns:a16="http://schemas.microsoft.com/office/drawing/2014/main" id="{4F71DC8F-113F-4B19-B3C0-186F264AB747}"/>
                </a:ext>
              </a:extLst>
            </p:cNvPr>
            <p:cNvSpPr/>
            <p:nvPr/>
          </p:nvSpPr>
          <p:spPr bwMode="auto">
            <a:xfrm>
              <a:off x="4167188" y="4594225"/>
              <a:ext cx="350838" cy="349250"/>
            </a:xfrm>
            <a:custGeom>
              <a:avLst/>
              <a:gdLst>
                <a:gd name="T0" fmla="*/ 100 w 249"/>
                <a:gd name="T1" fmla="*/ 0 h 249"/>
                <a:gd name="T2" fmla="*/ 149 w 249"/>
                <a:gd name="T3" fmla="*/ 0 h 249"/>
                <a:gd name="T4" fmla="*/ 249 w 249"/>
                <a:gd name="T5" fmla="*/ 100 h 249"/>
                <a:gd name="T6" fmla="*/ 249 w 249"/>
                <a:gd name="T7" fmla="*/ 249 h 249"/>
                <a:gd name="T8" fmla="*/ 0 w 249"/>
                <a:gd name="T9" fmla="*/ 249 h 249"/>
                <a:gd name="T10" fmla="*/ 0 w 249"/>
                <a:gd name="T11" fmla="*/ 100 h 249"/>
                <a:gd name="T12" fmla="*/ 100 w 249"/>
                <a:gd name="T13" fmla="*/ 0 h 249"/>
              </a:gdLst>
              <a:ahLst/>
              <a:cxnLst>
                <a:cxn ang="0">
                  <a:pos x="T0" y="T1"/>
                </a:cxn>
                <a:cxn ang="0">
                  <a:pos x="T2" y="T3"/>
                </a:cxn>
                <a:cxn ang="0">
                  <a:pos x="T4" y="T5"/>
                </a:cxn>
                <a:cxn ang="0">
                  <a:pos x="T6" y="T7"/>
                </a:cxn>
                <a:cxn ang="0">
                  <a:pos x="T8" y="T9"/>
                </a:cxn>
                <a:cxn ang="0">
                  <a:pos x="T10" y="T11"/>
                </a:cxn>
                <a:cxn ang="0">
                  <a:pos x="T12" y="T13"/>
                </a:cxn>
              </a:cxnLst>
              <a:rect l="0" t="0" r="r" b="b"/>
              <a:pathLst>
                <a:path w="249" h="249">
                  <a:moveTo>
                    <a:pt x="100" y="0"/>
                  </a:moveTo>
                  <a:cubicBezTo>
                    <a:pt x="149" y="0"/>
                    <a:pt x="149" y="0"/>
                    <a:pt x="149" y="0"/>
                  </a:cubicBezTo>
                  <a:cubicBezTo>
                    <a:pt x="204" y="0"/>
                    <a:pt x="249" y="45"/>
                    <a:pt x="249" y="100"/>
                  </a:cubicBezTo>
                  <a:cubicBezTo>
                    <a:pt x="249" y="249"/>
                    <a:pt x="249" y="249"/>
                    <a:pt x="249" y="249"/>
                  </a:cubicBezTo>
                  <a:cubicBezTo>
                    <a:pt x="0" y="249"/>
                    <a:pt x="0" y="249"/>
                    <a:pt x="0" y="249"/>
                  </a:cubicBezTo>
                  <a:cubicBezTo>
                    <a:pt x="0" y="100"/>
                    <a:pt x="0" y="100"/>
                    <a:pt x="0" y="100"/>
                  </a:cubicBezTo>
                  <a:cubicBezTo>
                    <a:pt x="0" y="45"/>
                    <a:pt x="45" y="0"/>
                    <a:pt x="100" y="0"/>
                  </a:cubicBezTo>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iṩ1îḍê">
              <a:extLst>
                <a:ext uri="{FF2B5EF4-FFF2-40B4-BE49-F238E27FC236}">
                  <a16:creationId xmlns:a16="http://schemas.microsoft.com/office/drawing/2014/main" id="{A92668EE-582C-4978-80D8-1BC3662D5727}"/>
                </a:ext>
              </a:extLst>
            </p:cNvPr>
            <p:cNvSpPr/>
            <p:nvPr/>
          </p:nvSpPr>
          <p:spPr bwMode="auto">
            <a:xfrm>
              <a:off x="4167188" y="4594225"/>
              <a:ext cx="350838" cy="349250"/>
            </a:xfrm>
            <a:custGeom>
              <a:avLst/>
              <a:gdLst>
                <a:gd name="T0" fmla="*/ 149 w 249"/>
                <a:gd name="T1" fmla="*/ 0 h 249"/>
                <a:gd name="T2" fmla="*/ 100 w 249"/>
                <a:gd name="T3" fmla="*/ 0 h 249"/>
                <a:gd name="T4" fmla="*/ 0 w 249"/>
                <a:gd name="T5" fmla="*/ 100 h 249"/>
                <a:gd name="T6" fmla="*/ 0 w 249"/>
                <a:gd name="T7" fmla="*/ 249 h 249"/>
                <a:gd name="T8" fmla="*/ 249 w 249"/>
                <a:gd name="T9" fmla="*/ 249 h 249"/>
                <a:gd name="T10" fmla="*/ 249 w 249"/>
                <a:gd name="T11" fmla="*/ 180 h 249"/>
                <a:gd name="T12" fmla="*/ 249 w 249"/>
                <a:gd name="T13" fmla="*/ 100 h 249"/>
                <a:gd name="T14" fmla="*/ 149 w 249"/>
                <a:gd name="T15" fmla="*/ 0 h 2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9" h="249">
                  <a:moveTo>
                    <a:pt x="149" y="0"/>
                  </a:moveTo>
                  <a:cubicBezTo>
                    <a:pt x="100" y="0"/>
                    <a:pt x="100" y="0"/>
                    <a:pt x="100" y="0"/>
                  </a:cubicBezTo>
                  <a:cubicBezTo>
                    <a:pt x="45" y="0"/>
                    <a:pt x="0" y="45"/>
                    <a:pt x="0" y="100"/>
                  </a:cubicBezTo>
                  <a:cubicBezTo>
                    <a:pt x="0" y="249"/>
                    <a:pt x="0" y="249"/>
                    <a:pt x="0" y="249"/>
                  </a:cubicBezTo>
                  <a:cubicBezTo>
                    <a:pt x="249" y="249"/>
                    <a:pt x="249" y="249"/>
                    <a:pt x="249" y="249"/>
                  </a:cubicBezTo>
                  <a:cubicBezTo>
                    <a:pt x="249" y="180"/>
                    <a:pt x="249" y="180"/>
                    <a:pt x="249" y="180"/>
                  </a:cubicBezTo>
                  <a:cubicBezTo>
                    <a:pt x="249" y="100"/>
                    <a:pt x="249" y="100"/>
                    <a:pt x="249" y="100"/>
                  </a:cubicBezTo>
                  <a:cubicBezTo>
                    <a:pt x="249" y="45"/>
                    <a:pt x="204" y="0"/>
                    <a:pt x="149"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îṩļïḓé">
              <a:extLst>
                <a:ext uri="{FF2B5EF4-FFF2-40B4-BE49-F238E27FC236}">
                  <a16:creationId xmlns:a16="http://schemas.microsoft.com/office/drawing/2014/main" id="{DE3C1176-99F1-4E59-88D2-484FF6E3FCE6}"/>
                </a:ext>
              </a:extLst>
            </p:cNvPr>
            <p:cNvSpPr/>
            <p:nvPr/>
          </p:nvSpPr>
          <p:spPr bwMode="auto">
            <a:xfrm>
              <a:off x="4300538" y="4616450"/>
              <a:ext cx="55563" cy="55563"/>
            </a:xfrm>
            <a:prstGeom prst="ellipse">
              <a:avLst/>
            </a:pr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íṥlïdê">
              <a:extLst>
                <a:ext uri="{FF2B5EF4-FFF2-40B4-BE49-F238E27FC236}">
                  <a16:creationId xmlns:a16="http://schemas.microsoft.com/office/drawing/2014/main" id="{8D4853B7-62BA-4352-BB50-E92119136E82}"/>
                </a:ext>
              </a:extLst>
            </p:cNvPr>
            <p:cNvSpPr/>
            <p:nvPr/>
          </p:nvSpPr>
          <p:spPr bwMode="auto">
            <a:xfrm>
              <a:off x="4300538" y="4579938"/>
              <a:ext cx="55563" cy="57150"/>
            </a:xfrm>
            <a:prstGeom prst="ellipse">
              <a:avLst/>
            </a:pr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ïsḷîḋe">
              <a:extLst>
                <a:ext uri="{FF2B5EF4-FFF2-40B4-BE49-F238E27FC236}">
                  <a16:creationId xmlns:a16="http://schemas.microsoft.com/office/drawing/2014/main" id="{A53675FB-74AB-44A4-9603-A2DF65D1BE2A}"/>
                </a:ext>
              </a:extLst>
            </p:cNvPr>
            <p:cNvSpPr/>
            <p:nvPr/>
          </p:nvSpPr>
          <p:spPr bwMode="auto">
            <a:xfrm>
              <a:off x="4300538" y="4546600"/>
              <a:ext cx="55563" cy="55563"/>
            </a:xfrm>
            <a:prstGeom prst="ellipse">
              <a:avLst/>
            </a:pr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îśļiďê">
              <a:extLst>
                <a:ext uri="{FF2B5EF4-FFF2-40B4-BE49-F238E27FC236}">
                  <a16:creationId xmlns:a16="http://schemas.microsoft.com/office/drawing/2014/main" id="{BF1F95D7-A145-42A1-96CF-9B31120AD754}"/>
                </a:ext>
              </a:extLst>
            </p:cNvPr>
            <p:cNvSpPr/>
            <p:nvPr/>
          </p:nvSpPr>
          <p:spPr bwMode="auto">
            <a:xfrm>
              <a:off x="4300538" y="4511675"/>
              <a:ext cx="55563" cy="55563"/>
            </a:xfrm>
            <a:prstGeom prst="ellipse">
              <a:avLst/>
            </a:pr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îṥļîḋê">
              <a:extLst>
                <a:ext uri="{FF2B5EF4-FFF2-40B4-BE49-F238E27FC236}">
                  <a16:creationId xmlns:a16="http://schemas.microsoft.com/office/drawing/2014/main" id="{F40CAAE4-5849-4E12-91E1-A499C9CB18A6}"/>
                </a:ext>
              </a:extLst>
            </p:cNvPr>
            <p:cNvSpPr/>
            <p:nvPr/>
          </p:nvSpPr>
          <p:spPr bwMode="auto">
            <a:xfrm>
              <a:off x="4300538" y="4476750"/>
              <a:ext cx="55563" cy="55563"/>
            </a:xfrm>
            <a:prstGeom prst="ellipse">
              <a:avLst/>
            </a:pr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îŝliďe">
              <a:extLst>
                <a:ext uri="{FF2B5EF4-FFF2-40B4-BE49-F238E27FC236}">
                  <a16:creationId xmlns:a16="http://schemas.microsoft.com/office/drawing/2014/main" id="{FDE34D87-2632-4E48-940A-4C081F432615}"/>
                </a:ext>
              </a:extLst>
            </p:cNvPr>
            <p:cNvSpPr/>
            <p:nvPr/>
          </p:nvSpPr>
          <p:spPr bwMode="auto">
            <a:xfrm>
              <a:off x="4300538" y="4441825"/>
              <a:ext cx="55563" cy="55563"/>
            </a:xfrm>
            <a:prstGeom prst="ellipse">
              <a:avLst/>
            </a:pr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îṥḷíḓé">
              <a:extLst>
                <a:ext uri="{FF2B5EF4-FFF2-40B4-BE49-F238E27FC236}">
                  <a16:creationId xmlns:a16="http://schemas.microsoft.com/office/drawing/2014/main" id="{2C3E8ABA-09A7-45CA-A9CF-75D6FF96015A}"/>
                </a:ext>
              </a:extLst>
            </p:cNvPr>
            <p:cNvSpPr/>
            <p:nvPr/>
          </p:nvSpPr>
          <p:spPr bwMode="auto">
            <a:xfrm>
              <a:off x="4300538" y="4406900"/>
              <a:ext cx="55563" cy="55563"/>
            </a:xfrm>
            <a:prstGeom prst="ellipse">
              <a:avLst/>
            </a:pr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ïṣ1ïḓe">
              <a:extLst>
                <a:ext uri="{FF2B5EF4-FFF2-40B4-BE49-F238E27FC236}">
                  <a16:creationId xmlns:a16="http://schemas.microsoft.com/office/drawing/2014/main" id="{3D587EE5-60EF-4AC0-82C1-DBCAF2D0E54C}"/>
                </a:ext>
              </a:extLst>
            </p:cNvPr>
            <p:cNvSpPr/>
            <p:nvPr/>
          </p:nvSpPr>
          <p:spPr bwMode="auto">
            <a:xfrm>
              <a:off x="4341813" y="4421188"/>
              <a:ext cx="57150" cy="55563"/>
            </a:xfrm>
            <a:prstGeom prst="ellipse">
              <a:avLst/>
            </a:pr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íṡ1ïde">
              <a:extLst>
                <a:ext uri="{FF2B5EF4-FFF2-40B4-BE49-F238E27FC236}">
                  <a16:creationId xmlns:a16="http://schemas.microsoft.com/office/drawing/2014/main" id="{CA131DB6-2E31-4E94-8837-A0723C858313}"/>
                </a:ext>
              </a:extLst>
            </p:cNvPr>
            <p:cNvSpPr/>
            <p:nvPr/>
          </p:nvSpPr>
          <p:spPr bwMode="auto">
            <a:xfrm>
              <a:off x="4370388" y="4406900"/>
              <a:ext cx="55563" cy="55563"/>
            </a:xfrm>
            <a:prstGeom prst="ellipse">
              <a:avLst/>
            </a:pr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íṡļïḋe">
              <a:extLst>
                <a:ext uri="{FF2B5EF4-FFF2-40B4-BE49-F238E27FC236}">
                  <a16:creationId xmlns:a16="http://schemas.microsoft.com/office/drawing/2014/main" id="{86497FE5-25B4-4693-9538-DAF2C000EEC2}"/>
                </a:ext>
              </a:extLst>
            </p:cNvPr>
            <p:cNvSpPr/>
            <p:nvPr/>
          </p:nvSpPr>
          <p:spPr bwMode="auto">
            <a:xfrm>
              <a:off x="4398963" y="4392613"/>
              <a:ext cx="55563" cy="55563"/>
            </a:xfrm>
            <a:prstGeom prst="ellipse">
              <a:avLst/>
            </a:pr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iŝlîḍè">
              <a:extLst>
                <a:ext uri="{FF2B5EF4-FFF2-40B4-BE49-F238E27FC236}">
                  <a16:creationId xmlns:a16="http://schemas.microsoft.com/office/drawing/2014/main" id="{B9F5DCD9-5107-4E79-BB97-DD2383F321FF}"/>
                </a:ext>
              </a:extLst>
            </p:cNvPr>
            <p:cNvSpPr/>
            <p:nvPr/>
          </p:nvSpPr>
          <p:spPr bwMode="auto">
            <a:xfrm>
              <a:off x="4300538" y="4371975"/>
              <a:ext cx="55563" cy="55563"/>
            </a:xfrm>
            <a:prstGeom prst="ellipse">
              <a:avLst/>
            </a:pr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îŝlîdê">
              <a:extLst>
                <a:ext uri="{FF2B5EF4-FFF2-40B4-BE49-F238E27FC236}">
                  <a16:creationId xmlns:a16="http://schemas.microsoft.com/office/drawing/2014/main" id="{3B2A6905-BBC9-4490-8EC3-67569FF170D7}"/>
                </a:ext>
              </a:extLst>
            </p:cNvPr>
            <p:cNvSpPr/>
            <p:nvPr/>
          </p:nvSpPr>
          <p:spPr bwMode="auto">
            <a:xfrm>
              <a:off x="4300538" y="4337050"/>
              <a:ext cx="55563" cy="55563"/>
            </a:xfrm>
            <a:prstGeom prst="ellipse">
              <a:avLst/>
            </a:pr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î$ļïḍe">
              <a:extLst>
                <a:ext uri="{FF2B5EF4-FFF2-40B4-BE49-F238E27FC236}">
                  <a16:creationId xmlns:a16="http://schemas.microsoft.com/office/drawing/2014/main" id="{8CCC49D8-5529-448E-A761-4E4B4999E6D2}"/>
                </a:ext>
              </a:extLst>
            </p:cNvPr>
            <p:cNvSpPr/>
            <p:nvPr/>
          </p:nvSpPr>
          <p:spPr bwMode="auto">
            <a:xfrm>
              <a:off x="4300538" y="4302125"/>
              <a:ext cx="55563" cy="55563"/>
            </a:xfrm>
            <a:prstGeom prst="ellipse">
              <a:avLst/>
            </a:pr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ïṣḷíḍê">
              <a:extLst>
                <a:ext uri="{FF2B5EF4-FFF2-40B4-BE49-F238E27FC236}">
                  <a16:creationId xmlns:a16="http://schemas.microsoft.com/office/drawing/2014/main" id="{0A0721DB-A2FA-4933-90A7-4BB0E24BDF40}"/>
                </a:ext>
              </a:extLst>
            </p:cNvPr>
            <p:cNvSpPr/>
            <p:nvPr/>
          </p:nvSpPr>
          <p:spPr bwMode="auto">
            <a:xfrm>
              <a:off x="4300538" y="4267200"/>
              <a:ext cx="55563" cy="57150"/>
            </a:xfrm>
            <a:prstGeom prst="ellipse">
              <a:avLst/>
            </a:pr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îŝḷiḓé">
              <a:extLst>
                <a:ext uri="{FF2B5EF4-FFF2-40B4-BE49-F238E27FC236}">
                  <a16:creationId xmlns:a16="http://schemas.microsoft.com/office/drawing/2014/main" id="{361E9B64-9A3F-4B06-AED5-1622E80EB3F9}"/>
                </a:ext>
              </a:extLst>
            </p:cNvPr>
            <p:cNvSpPr/>
            <p:nvPr/>
          </p:nvSpPr>
          <p:spPr bwMode="auto">
            <a:xfrm>
              <a:off x="4197351" y="4094163"/>
              <a:ext cx="249238" cy="263525"/>
            </a:xfrm>
            <a:custGeom>
              <a:avLst/>
              <a:gdLst>
                <a:gd name="T0" fmla="*/ 176 w 178"/>
                <a:gd name="T1" fmla="*/ 80 h 188"/>
                <a:gd name="T2" fmla="*/ 161 w 178"/>
                <a:gd name="T3" fmla="*/ 81 h 188"/>
                <a:gd name="T4" fmla="*/ 174 w 178"/>
                <a:gd name="T5" fmla="*/ 68 h 188"/>
                <a:gd name="T6" fmla="*/ 162 w 178"/>
                <a:gd name="T7" fmla="*/ 45 h 188"/>
                <a:gd name="T8" fmla="*/ 146 w 178"/>
                <a:gd name="T9" fmla="*/ 50 h 188"/>
                <a:gd name="T10" fmla="*/ 131 w 178"/>
                <a:gd name="T11" fmla="*/ 51 h 188"/>
                <a:gd name="T12" fmla="*/ 150 w 178"/>
                <a:gd name="T13" fmla="*/ 31 h 188"/>
                <a:gd name="T14" fmla="*/ 31 w 178"/>
                <a:gd name="T15" fmla="*/ 37 h 188"/>
                <a:gd name="T16" fmla="*/ 37 w 178"/>
                <a:gd name="T17" fmla="*/ 156 h 188"/>
                <a:gd name="T18" fmla="*/ 156 w 178"/>
                <a:gd name="T19" fmla="*/ 150 h 188"/>
                <a:gd name="T20" fmla="*/ 178 w 178"/>
                <a:gd name="T21" fmla="*/ 94 h 188"/>
                <a:gd name="T22" fmla="*/ 177 w 178"/>
                <a:gd name="T23" fmla="*/ 79 h 188"/>
                <a:gd name="T24" fmla="*/ 176 w 178"/>
                <a:gd name="T25" fmla="*/ 8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 h="188">
                  <a:moveTo>
                    <a:pt x="176" y="80"/>
                  </a:moveTo>
                  <a:cubicBezTo>
                    <a:pt x="171" y="80"/>
                    <a:pt x="166" y="81"/>
                    <a:pt x="161" y="81"/>
                  </a:cubicBezTo>
                  <a:cubicBezTo>
                    <a:pt x="166" y="77"/>
                    <a:pt x="170" y="73"/>
                    <a:pt x="174" y="68"/>
                  </a:cubicBezTo>
                  <a:cubicBezTo>
                    <a:pt x="171" y="60"/>
                    <a:pt x="167" y="52"/>
                    <a:pt x="162" y="45"/>
                  </a:cubicBezTo>
                  <a:cubicBezTo>
                    <a:pt x="157" y="47"/>
                    <a:pt x="152" y="49"/>
                    <a:pt x="146" y="50"/>
                  </a:cubicBezTo>
                  <a:cubicBezTo>
                    <a:pt x="141" y="50"/>
                    <a:pt x="136" y="51"/>
                    <a:pt x="131" y="51"/>
                  </a:cubicBezTo>
                  <a:cubicBezTo>
                    <a:pt x="138" y="46"/>
                    <a:pt x="144" y="38"/>
                    <a:pt x="150" y="31"/>
                  </a:cubicBezTo>
                  <a:cubicBezTo>
                    <a:pt x="116" y="0"/>
                    <a:pt x="62" y="3"/>
                    <a:pt x="31" y="37"/>
                  </a:cubicBezTo>
                  <a:cubicBezTo>
                    <a:pt x="0" y="72"/>
                    <a:pt x="2" y="125"/>
                    <a:pt x="37" y="156"/>
                  </a:cubicBezTo>
                  <a:cubicBezTo>
                    <a:pt x="71" y="188"/>
                    <a:pt x="125" y="185"/>
                    <a:pt x="156" y="150"/>
                  </a:cubicBezTo>
                  <a:cubicBezTo>
                    <a:pt x="170" y="135"/>
                    <a:pt x="178" y="115"/>
                    <a:pt x="178" y="94"/>
                  </a:cubicBezTo>
                  <a:cubicBezTo>
                    <a:pt x="178" y="89"/>
                    <a:pt x="177" y="84"/>
                    <a:pt x="177" y="79"/>
                  </a:cubicBezTo>
                  <a:cubicBezTo>
                    <a:pt x="176" y="80"/>
                    <a:pt x="176" y="80"/>
                    <a:pt x="176" y="80"/>
                  </a:cubicBezTo>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íšlíḋe">
              <a:extLst>
                <a:ext uri="{FF2B5EF4-FFF2-40B4-BE49-F238E27FC236}">
                  <a16:creationId xmlns:a16="http://schemas.microsoft.com/office/drawing/2014/main" id="{EC62EBC9-F8C6-405E-9F62-21AC0445D8E4}"/>
                </a:ext>
              </a:extLst>
            </p:cNvPr>
            <p:cNvSpPr/>
            <p:nvPr/>
          </p:nvSpPr>
          <p:spPr bwMode="auto">
            <a:xfrm>
              <a:off x="4419601" y="4322763"/>
              <a:ext cx="150813" cy="153988"/>
            </a:xfrm>
            <a:custGeom>
              <a:avLst/>
              <a:gdLst>
                <a:gd name="T0" fmla="*/ 84 w 108"/>
                <a:gd name="T1" fmla="*/ 15 h 110"/>
                <a:gd name="T2" fmla="*/ 68 w 108"/>
                <a:gd name="T3" fmla="*/ 21 h 110"/>
                <a:gd name="T4" fmla="*/ 53 w 108"/>
                <a:gd name="T5" fmla="*/ 22 h 110"/>
                <a:gd name="T6" fmla="*/ 67 w 108"/>
                <a:gd name="T7" fmla="*/ 7 h 110"/>
                <a:gd name="T8" fmla="*/ 7 w 108"/>
                <a:gd name="T9" fmla="*/ 43 h 110"/>
                <a:gd name="T10" fmla="*/ 42 w 108"/>
                <a:gd name="T11" fmla="*/ 103 h 110"/>
                <a:gd name="T12" fmla="*/ 103 w 108"/>
                <a:gd name="T13" fmla="*/ 68 h 110"/>
                <a:gd name="T14" fmla="*/ 84 w 108"/>
                <a:gd name="T15" fmla="*/ 15 h 110"/>
                <a:gd name="T16" fmla="*/ 84 w 108"/>
                <a:gd name="T17" fmla="*/ 1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110">
                  <a:moveTo>
                    <a:pt x="84" y="15"/>
                  </a:moveTo>
                  <a:cubicBezTo>
                    <a:pt x="79" y="18"/>
                    <a:pt x="73" y="20"/>
                    <a:pt x="68" y="21"/>
                  </a:cubicBezTo>
                  <a:cubicBezTo>
                    <a:pt x="63" y="22"/>
                    <a:pt x="58" y="22"/>
                    <a:pt x="53" y="22"/>
                  </a:cubicBezTo>
                  <a:cubicBezTo>
                    <a:pt x="58" y="18"/>
                    <a:pt x="63" y="13"/>
                    <a:pt x="67" y="7"/>
                  </a:cubicBezTo>
                  <a:cubicBezTo>
                    <a:pt x="41" y="0"/>
                    <a:pt x="14" y="16"/>
                    <a:pt x="7" y="43"/>
                  </a:cubicBezTo>
                  <a:cubicBezTo>
                    <a:pt x="0" y="69"/>
                    <a:pt x="16" y="97"/>
                    <a:pt x="42" y="103"/>
                  </a:cubicBezTo>
                  <a:cubicBezTo>
                    <a:pt x="69" y="110"/>
                    <a:pt x="96" y="94"/>
                    <a:pt x="103" y="68"/>
                  </a:cubicBezTo>
                  <a:cubicBezTo>
                    <a:pt x="108" y="48"/>
                    <a:pt x="101" y="27"/>
                    <a:pt x="84" y="15"/>
                  </a:cubicBezTo>
                  <a:cubicBezTo>
                    <a:pt x="84" y="15"/>
                    <a:pt x="84" y="15"/>
                    <a:pt x="84" y="15"/>
                  </a:cubicBezTo>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íślîḋe">
              <a:extLst>
                <a:ext uri="{FF2B5EF4-FFF2-40B4-BE49-F238E27FC236}">
                  <a16:creationId xmlns:a16="http://schemas.microsoft.com/office/drawing/2014/main" id="{746A7F76-7ED5-48B2-8607-7AEEB8794FE9}"/>
                </a:ext>
              </a:extLst>
            </p:cNvPr>
            <p:cNvSpPr/>
            <p:nvPr/>
          </p:nvSpPr>
          <p:spPr bwMode="auto">
            <a:xfrm>
              <a:off x="4259263" y="4421188"/>
              <a:ext cx="55563" cy="55563"/>
            </a:xfrm>
            <a:prstGeom prst="ellipse">
              <a:avLst/>
            </a:pr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iṥlíḍê">
              <a:extLst>
                <a:ext uri="{FF2B5EF4-FFF2-40B4-BE49-F238E27FC236}">
                  <a16:creationId xmlns:a16="http://schemas.microsoft.com/office/drawing/2014/main" id="{4743AEFB-CCC1-422C-ADF4-94AB82B099F9}"/>
                </a:ext>
              </a:extLst>
            </p:cNvPr>
            <p:cNvSpPr/>
            <p:nvPr/>
          </p:nvSpPr>
          <p:spPr bwMode="auto">
            <a:xfrm>
              <a:off x="4230688" y="4406900"/>
              <a:ext cx="57150" cy="55563"/>
            </a:xfrm>
            <a:prstGeom prst="ellipse">
              <a:avLst/>
            </a:pr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îṥḻíďé">
              <a:extLst>
                <a:ext uri="{FF2B5EF4-FFF2-40B4-BE49-F238E27FC236}">
                  <a16:creationId xmlns:a16="http://schemas.microsoft.com/office/drawing/2014/main" id="{5CDF8D1C-E045-4B46-A075-4AED6BBDC43E}"/>
                </a:ext>
              </a:extLst>
            </p:cNvPr>
            <p:cNvSpPr/>
            <p:nvPr/>
          </p:nvSpPr>
          <p:spPr bwMode="auto">
            <a:xfrm>
              <a:off x="4203701" y="4392613"/>
              <a:ext cx="55563" cy="55563"/>
            </a:xfrm>
            <a:prstGeom prst="ellipse">
              <a:avLst/>
            </a:pr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îŝlíďé">
              <a:extLst>
                <a:ext uri="{FF2B5EF4-FFF2-40B4-BE49-F238E27FC236}">
                  <a16:creationId xmlns:a16="http://schemas.microsoft.com/office/drawing/2014/main" id="{266362A8-882B-4C21-88D6-516175E03082}"/>
                </a:ext>
              </a:extLst>
            </p:cNvPr>
            <p:cNvSpPr/>
            <p:nvPr/>
          </p:nvSpPr>
          <p:spPr bwMode="auto">
            <a:xfrm>
              <a:off x="4086226" y="4322763"/>
              <a:ext cx="152400" cy="153988"/>
            </a:xfrm>
            <a:custGeom>
              <a:avLst/>
              <a:gdLst>
                <a:gd name="T0" fmla="*/ 24 w 108"/>
                <a:gd name="T1" fmla="*/ 15 h 110"/>
                <a:gd name="T2" fmla="*/ 40 w 108"/>
                <a:gd name="T3" fmla="*/ 21 h 110"/>
                <a:gd name="T4" fmla="*/ 55 w 108"/>
                <a:gd name="T5" fmla="*/ 22 h 110"/>
                <a:gd name="T6" fmla="*/ 40 w 108"/>
                <a:gd name="T7" fmla="*/ 7 h 110"/>
                <a:gd name="T8" fmla="*/ 101 w 108"/>
                <a:gd name="T9" fmla="*/ 43 h 110"/>
                <a:gd name="T10" fmla="*/ 66 w 108"/>
                <a:gd name="T11" fmla="*/ 103 h 110"/>
                <a:gd name="T12" fmla="*/ 5 w 108"/>
                <a:gd name="T13" fmla="*/ 68 h 110"/>
                <a:gd name="T14" fmla="*/ 24 w 108"/>
                <a:gd name="T15" fmla="*/ 15 h 110"/>
                <a:gd name="T16" fmla="*/ 24 w 108"/>
                <a:gd name="T17" fmla="*/ 1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110">
                  <a:moveTo>
                    <a:pt x="24" y="15"/>
                  </a:moveTo>
                  <a:cubicBezTo>
                    <a:pt x="29" y="18"/>
                    <a:pt x="34" y="20"/>
                    <a:pt x="40" y="21"/>
                  </a:cubicBezTo>
                  <a:cubicBezTo>
                    <a:pt x="45" y="22"/>
                    <a:pt x="50" y="22"/>
                    <a:pt x="55" y="22"/>
                  </a:cubicBezTo>
                  <a:cubicBezTo>
                    <a:pt x="50" y="18"/>
                    <a:pt x="45" y="13"/>
                    <a:pt x="40" y="7"/>
                  </a:cubicBezTo>
                  <a:cubicBezTo>
                    <a:pt x="67" y="0"/>
                    <a:pt x="94" y="16"/>
                    <a:pt x="101" y="43"/>
                  </a:cubicBezTo>
                  <a:cubicBezTo>
                    <a:pt x="108" y="69"/>
                    <a:pt x="92" y="97"/>
                    <a:pt x="66" y="103"/>
                  </a:cubicBezTo>
                  <a:cubicBezTo>
                    <a:pt x="39" y="110"/>
                    <a:pt x="12" y="94"/>
                    <a:pt x="5" y="68"/>
                  </a:cubicBezTo>
                  <a:cubicBezTo>
                    <a:pt x="0" y="48"/>
                    <a:pt x="7" y="27"/>
                    <a:pt x="24" y="15"/>
                  </a:cubicBezTo>
                  <a:cubicBezTo>
                    <a:pt x="24" y="15"/>
                    <a:pt x="24" y="15"/>
                    <a:pt x="24" y="15"/>
                  </a:cubicBezTo>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îṥḻîḋe">
              <a:extLst>
                <a:ext uri="{FF2B5EF4-FFF2-40B4-BE49-F238E27FC236}">
                  <a16:creationId xmlns:a16="http://schemas.microsoft.com/office/drawing/2014/main" id="{08200838-3BD4-4E7D-8A5E-E676DEEDA4FC}"/>
                </a:ext>
              </a:extLst>
            </p:cNvPr>
            <p:cNvSpPr/>
            <p:nvPr/>
          </p:nvSpPr>
          <p:spPr bwMode="auto">
            <a:xfrm>
              <a:off x="4167188" y="4616450"/>
              <a:ext cx="350838" cy="347663"/>
            </a:xfrm>
            <a:custGeom>
              <a:avLst/>
              <a:gdLst>
                <a:gd name="T0" fmla="*/ 100 w 249"/>
                <a:gd name="T1" fmla="*/ 0 h 248"/>
                <a:gd name="T2" fmla="*/ 149 w 249"/>
                <a:gd name="T3" fmla="*/ 0 h 248"/>
                <a:gd name="T4" fmla="*/ 249 w 249"/>
                <a:gd name="T5" fmla="*/ 100 h 248"/>
                <a:gd name="T6" fmla="*/ 249 w 249"/>
                <a:gd name="T7" fmla="*/ 232 h 248"/>
                <a:gd name="T8" fmla="*/ 232 w 249"/>
                <a:gd name="T9" fmla="*/ 248 h 248"/>
                <a:gd name="T10" fmla="*/ 17 w 249"/>
                <a:gd name="T11" fmla="*/ 248 h 248"/>
                <a:gd name="T12" fmla="*/ 0 w 249"/>
                <a:gd name="T13" fmla="*/ 232 h 248"/>
                <a:gd name="T14" fmla="*/ 0 w 249"/>
                <a:gd name="T15" fmla="*/ 100 h 248"/>
                <a:gd name="T16" fmla="*/ 100 w 249"/>
                <a:gd name="T17"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9" h="248">
                  <a:moveTo>
                    <a:pt x="100" y="0"/>
                  </a:moveTo>
                  <a:cubicBezTo>
                    <a:pt x="149" y="0"/>
                    <a:pt x="149" y="0"/>
                    <a:pt x="149" y="0"/>
                  </a:cubicBezTo>
                  <a:cubicBezTo>
                    <a:pt x="204" y="0"/>
                    <a:pt x="249" y="45"/>
                    <a:pt x="249" y="100"/>
                  </a:cubicBezTo>
                  <a:cubicBezTo>
                    <a:pt x="249" y="232"/>
                    <a:pt x="249" y="232"/>
                    <a:pt x="249" y="232"/>
                  </a:cubicBezTo>
                  <a:cubicBezTo>
                    <a:pt x="249" y="241"/>
                    <a:pt x="241" y="248"/>
                    <a:pt x="232" y="248"/>
                  </a:cubicBezTo>
                  <a:cubicBezTo>
                    <a:pt x="17" y="248"/>
                    <a:pt x="17" y="248"/>
                    <a:pt x="17" y="248"/>
                  </a:cubicBezTo>
                  <a:cubicBezTo>
                    <a:pt x="8" y="248"/>
                    <a:pt x="0" y="241"/>
                    <a:pt x="0" y="232"/>
                  </a:cubicBezTo>
                  <a:cubicBezTo>
                    <a:pt x="0" y="100"/>
                    <a:pt x="0" y="100"/>
                    <a:pt x="0" y="100"/>
                  </a:cubicBezTo>
                  <a:cubicBezTo>
                    <a:pt x="0" y="45"/>
                    <a:pt x="45" y="0"/>
                    <a:pt x="100" y="0"/>
                  </a:cubicBez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îSḻíḑe">
              <a:extLst>
                <a:ext uri="{FF2B5EF4-FFF2-40B4-BE49-F238E27FC236}">
                  <a16:creationId xmlns:a16="http://schemas.microsoft.com/office/drawing/2014/main" id="{CF75E06C-F648-4324-B17A-D415CB724BB8}"/>
                </a:ext>
              </a:extLst>
            </p:cNvPr>
            <p:cNvSpPr/>
            <p:nvPr/>
          </p:nvSpPr>
          <p:spPr bwMode="auto">
            <a:xfrm>
              <a:off x="4446588" y="4213225"/>
              <a:ext cx="0" cy="6350"/>
            </a:xfrm>
            <a:custGeom>
              <a:avLst/>
              <a:gdLst>
                <a:gd name="T0" fmla="*/ 0 w 1"/>
                <a:gd name="T1" fmla="*/ 0 h 5"/>
                <a:gd name="T2" fmla="*/ 0 w 1"/>
                <a:gd name="T3" fmla="*/ 0 h 5"/>
                <a:gd name="T4" fmla="*/ 1 w 1"/>
                <a:gd name="T5" fmla="*/ 5 h 5"/>
                <a:gd name="T6" fmla="*/ 1 w 1"/>
                <a:gd name="T7" fmla="*/ 5 h 5"/>
                <a:gd name="T8" fmla="*/ 0 w 1"/>
                <a:gd name="T9" fmla="*/ 0 h 5"/>
              </a:gdLst>
              <a:ahLst/>
              <a:cxnLst>
                <a:cxn ang="0">
                  <a:pos x="T0" y="T1"/>
                </a:cxn>
                <a:cxn ang="0">
                  <a:pos x="T2" y="T3"/>
                </a:cxn>
                <a:cxn ang="0">
                  <a:pos x="T4" y="T5"/>
                </a:cxn>
                <a:cxn ang="0">
                  <a:pos x="T6" y="T7"/>
                </a:cxn>
                <a:cxn ang="0">
                  <a:pos x="T8" y="T9"/>
                </a:cxn>
              </a:cxnLst>
              <a:rect l="0" t="0" r="r" b="b"/>
              <a:pathLst>
                <a:path w="1" h="5">
                  <a:moveTo>
                    <a:pt x="0" y="0"/>
                  </a:moveTo>
                  <a:cubicBezTo>
                    <a:pt x="0" y="0"/>
                    <a:pt x="0" y="0"/>
                    <a:pt x="0" y="0"/>
                  </a:cubicBezTo>
                  <a:cubicBezTo>
                    <a:pt x="1" y="2"/>
                    <a:pt x="1" y="4"/>
                    <a:pt x="1" y="5"/>
                  </a:cubicBezTo>
                  <a:cubicBezTo>
                    <a:pt x="1" y="5"/>
                    <a:pt x="1" y="5"/>
                    <a:pt x="1" y="5"/>
                  </a:cubicBezTo>
                  <a:cubicBezTo>
                    <a:pt x="1" y="4"/>
                    <a:pt x="1" y="2"/>
                    <a:pt x="0"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ïslîḋê">
              <a:extLst>
                <a:ext uri="{FF2B5EF4-FFF2-40B4-BE49-F238E27FC236}">
                  <a16:creationId xmlns:a16="http://schemas.microsoft.com/office/drawing/2014/main" id="{49178412-B25E-4C0F-947F-A750C55CA34B}"/>
                </a:ext>
              </a:extLst>
            </p:cNvPr>
            <p:cNvSpPr/>
            <p:nvPr/>
          </p:nvSpPr>
          <p:spPr bwMode="auto">
            <a:xfrm>
              <a:off x="4437063" y="4213225"/>
              <a:ext cx="9525" cy="7938"/>
            </a:xfrm>
            <a:custGeom>
              <a:avLst/>
              <a:gdLst>
                <a:gd name="T0" fmla="*/ 6 w 7"/>
                <a:gd name="T1" fmla="*/ 0 h 6"/>
                <a:gd name="T2" fmla="*/ 0 w 7"/>
                <a:gd name="T3" fmla="*/ 6 h 6"/>
                <a:gd name="T4" fmla="*/ 7 w 7"/>
                <a:gd name="T5" fmla="*/ 5 h 6"/>
                <a:gd name="T6" fmla="*/ 6 w 7"/>
                <a:gd name="T7" fmla="*/ 0 h 6"/>
              </a:gdLst>
              <a:ahLst/>
              <a:cxnLst>
                <a:cxn ang="0">
                  <a:pos x="T0" y="T1"/>
                </a:cxn>
                <a:cxn ang="0">
                  <a:pos x="T2" y="T3"/>
                </a:cxn>
                <a:cxn ang="0">
                  <a:pos x="T4" y="T5"/>
                </a:cxn>
                <a:cxn ang="0">
                  <a:pos x="T6" y="T7"/>
                </a:cxn>
              </a:cxnLst>
              <a:rect l="0" t="0" r="r" b="b"/>
              <a:pathLst>
                <a:path w="7" h="6">
                  <a:moveTo>
                    <a:pt x="6" y="0"/>
                  </a:moveTo>
                  <a:cubicBezTo>
                    <a:pt x="4" y="2"/>
                    <a:pt x="2" y="4"/>
                    <a:pt x="0" y="6"/>
                  </a:cubicBezTo>
                  <a:cubicBezTo>
                    <a:pt x="2" y="6"/>
                    <a:pt x="4" y="6"/>
                    <a:pt x="7" y="5"/>
                  </a:cubicBezTo>
                  <a:cubicBezTo>
                    <a:pt x="7" y="4"/>
                    <a:pt x="7" y="2"/>
                    <a:pt x="6"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îślïḑe">
              <a:extLst>
                <a:ext uri="{FF2B5EF4-FFF2-40B4-BE49-F238E27FC236}">
                  <a16:creationId xmlns:a16="http://schemas.microsoft.com/office/drawing/2014/main" id="{2EA5CC09-178D-4F9B-BF70-02874E6F2B8C}"/>
                </a:ext>
              </a:extLst>
            </p:cNvPr>
            <p:cNvSpPr/>
            <p:nvPr/>
          </p:nvSpPr>
          <p:spPr bwMode="auto">
            <a:xfrm>
              <a:off x="4413251" y="4156075"/>
              <a:ext cx="14288" cy="4763"/>
            </a:xfrm>
            <a:custGeom>
              <a:avLst/>
              <a:gdLst>
                <a:gd name="T0" fmla="*/ 0 w 10"/>
                <a:gd name="T1" fmla="*/ 3 h 3"/>
                <a:gd name="T2" fmla="*/ 0 w 10"/>
                <a:gd name="T3" fmla="*/ 3 h 3"/>
                <a:gd name="T4" fmla="*/ 0 w 10"/>
                <a:gd name="T5" fmla="*/ 3 h 3"/>
                <a:gd name="T6" fmla="*/ 0 w 10"/>
                <a:gd name="T7" fmla="*/ 3 h 3"/>
                <a:gd name="T8" fmla="*/ 8 w 10"/>
                <a:gd name="T9" fmla="*/ 0 h 3"/>
                <a:gd name="T10" fmla="*/ 8 w 10"/>
                <a:gd name="T11" fmla="*/ 0 h 3"/>
                <a:gd name="T12" fmla="*/ 10 w 10"/>
                <a:gd name="T13" fmla="*/ 3 h 3"/>
                <a:gd name="T14" fmla="*/ 8 w 10"/>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3">
                  <a:moveTo>
                    <a:pt x="0" y="3"/>
                  </a:moveTo>
                  <a:cubicBezTo>
                    <a:pt x="0" y="3"/>
                    <a:pt x="0" y="3"/>
                    <a:pt x="0" y="3"/>
                  </a:cubicBezTo>
                  <a:cubicBezTo>
                    <a:pt x="0" y="3"/>
                    <a:pt x="0" y="3"/>
                    <a:pt x="0" y="3"/>
                  </a:cubicBezTo>
                  <a:cubicBezTo>
                    <a:pt x="0" y="3"/>
                    <a:pt x="0" y="3"/>
                    <a:pt x="0" y="3"/>
                  </a:cubicBezTo>
                  <a:moveTo>
                    <a:pt x="8" y="0"/>
                  </a:moveTo>
                  <a:cubicBezTo>
                    <a:pt x="8" y="0"/>
                    <a:pt x="8" y="0"/>
                    <a:pt x="8" y="0"/>
                  </a:cubicBezTo>
                  <a:cubicBezTo>
                    <a:pt x="9" y="1"/>
                    <a:pt x="9" y="2"/>
                    <a:pt x="10" y="3"/>
                  </a:cubicBezTo>
                  <a:cubicBezTo>
                    <a:pt x="9" y="2"/>
                    <a:pt x="9" y="1"/>
                    <a:pt x="8"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îsḻîďé">
              <a:extLst>
                <a:ext uri="{FF2B5EF4-FFF2-40B4-BE49-F238E27FC236}">
                  <a16:creationId xmlns:a16="http://schemas.microsoft.com/office/drawing/2014/main" id="{BFD91006-AC2F-49AA-AD49-75E977DFEFC7}"/>
                </a:ext>
              </a:extLst>
            </p:cNvPr>
            <p:cNvSpPr/>
            <p:nvPr/>
          </p:nvSpPr>
          <p:spPr bwMode="auto">
            <a:xfrm>
              <a:off x="4395788" y="4156075"/>
              <a:ext cx="39688" cy="23813"/>
            </a:xfrm>
            <a:custGeom>
              <a:avLst/>
              <a:gdLst>
                <a:gd name="T0" fmla="*/ 21 w 28"/>
                <a:gd name="T1" fmla="*/ 0 h 16"/>
                <a:gd name="T2" fmla="*/ 13 w 28"/>
                <a:gd name="T3" fmla="*/ 3 h 16"/>
                <a:gd name="T4" fmla="*/ 13 w 28"/>
                <a:gd name="T5" fmla="*/ 3 h 16"/>
                <a:gd name="T6" fmla="*/ 0 w 28"/>
                <a:gd name="T7" fmla="*/ 16 h 16"/>
                <a:gd name="T8" fmla="*/ 15 w 28"/>
                <a:gd name="T9" fmla="*/ 15 h 16"/>
                <a:gd name="T10" fmla="*/ 28 w 28"/>
                <a:gd name="T11" fmla="*/ 11 h 16"/>
                <a:gd name="T12" fmla="*/ 23 w 28"/>
                <a:gd name="T13" fmla="*/ 3 h 16"/>
                <a:gd name="T14" fmla="*/ 21 w 28"/>
                <a:gd name="T15" fmla="*/ 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6">
                  <a:moveTo>
                    <a:pt x="21" y="0"/>
                  </a:moveTo>
                  <a:cubicBezTo>
                    <a:pt x="19" y="1"/>
                    <a:pt x="16" y="2"/>
                    <a:pt x="13" y="3"/>
                  </a:cubicBezTo>
                  <a:cubicBezTo>
                    <a:pt x="13" y="3"/>
                    <a:pt x="13" y="3"/>
                    <a:pt x="13" y="3"/>
                  </a:cubicBezTo>
                  <a:cubicBezTo>
                    <a:pt x="9" y="8"/>
                    <a:pt x="5" y="12"/>
                    <a:pt x="0" y="16"/>
                  </a:cubicBezTo>
                  <a:cubicBezTo>
                    <a:pt x="5" y="16"/>
                    <a:pt x="10" y="15"/>
                    <a:pt x="15" y="15"/>
                  </a:cubicBezTo>
                  <a:cubicBezTo>
                    <a:pt x="19" y="14"/>
                    <a:pt x="24" y="13"/>
                    <a:pt x="28" y="11"/>
                  </a:cubicBezTo>
                  <a:cubicBezTo>
                    <a:pt x="26" y="8"/>
                    <a:pt x="25" y="5"/>
                    <a:pt x="23" y="3"/>
                  </a:cubicBezTo>
                  <a:cubicBezTo>
                    <a:pt x="22" y="2"/>
                    <a:pt x="22" y="1"/>
                    <a:pt x="21"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ïSľîďê">
              <a:extLst>
                <a:ext uri="{FF2B5EF4-FFF2-40B4-BE49-F238E27FC236}">
                  <a16:creationId xmlns:a16="http://schemas.microsoft.com/office/drawing/2014/main" id="{2D0F2427-A36A-49F9-BC8E-FFF0CFED20DE}"/>
                </a:ext>
              </a:extLst>
            </p:cNvPr>
            <p:cNvSpPr/>
            <p:nvPr/>
          </p:nvSpPr>
          <p:spPr bwMode="auto">
            <a:xfrm>
              <a:off x="4243388" y="4137025"/>
              <a:ext cx="165100" cy="177800"/>
            </a:xfrm>
            <a:custGeom>
              <a:avLst/>
              <a:gdLst>
                <a:gd name="T0" fmla="*/ 0 w 117"/>
                <a:gd name="T1" fmla="*/ 122 h 127"/>
                <a:gd name="T2" fmla="*/ 5 w 117"/>
                <a:gd name="T3" fmla="*/ 127 h 127"/>
                <a:gd name="T4" fmla="*/ 6 w 117"/>
                <a:gd name="T5" fmla="*/ 127 h 127"/>
                <a:gd name="T6" fmla="*/ 6 w 117"/>
                <a:gd name="T7" fmla="*/ 127 h 127"/>
                <a:gd name="T8" fmla="*/ 4 w 117"/>
                <a:gd name="T9" fmla="*/ 125 h 127"/>
                <a:gd name="T10" fmla="*/ 0 w 117"/>
                <a:gd name="T11" fmla="*/ 122 h 127"/>
                <a:gd name="T12" fmla="*/ 117 w 117"/>
                <a:gd name="T13" fmla="*/ 0 h 127"/>
                <a:gd name="T14" fmla="*/ 116 w 117"/>
                <a:gd name="T15" fmla="*/ 2 h 127"/>
                <a:gd name="T16" fmla="*/ 116 w 117"/>
                <a:gd name="T17" fmla="*/ 2 h 127"/>
                <a:gd name="T18" fmla="*/ 117 w 117"/>
                <a:gd name="T19" fmla="*/ 0 h 127"/>
                <a:gd name="T20" fmla="*/ 117 w 117"/>
                <a:gd name="T21" fmla="*/ 0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127">
                  <a:moveTo>
                    <a:pt x="0" y="122"/>
                  </a:moveTo>
                  <a:cubicBezTo>
                    <a:pt x="2" y="124"/>
                    <a:pt x="3" y="125"/>
                    <a:pt x="5" y="127"/>
                  </a:cubicBezTo>
                  <a:cubicBezTo>
                    <a:pt x="6" y="127"/>
                    <a:pt x="6" y="127"/>
                    <a:pt x="6" y="127"/>
                  </a:cubicBezTo>
                  <a:cubicBezTo>
                    <a:pt x="6" y="127"/>
                    <a:pt x="6" y="127"/>
                    <a:pt x="6" y="127"/>
                  </a:cubicBezTo>
                  <a:cubicBezTo>
                    <a:pt x="5" y="126"/>
                    <a:pt x="4" y="126"/>
                    <a:pt x="4" y="125"/>
                  </a:cubicBezTo>
                  <a:cubicBezTo>
                    <a:pt x="2" y="124"/>
                    <a:pt x="1" y="123"/>
                    <a:pt x="0" y="122"/>
                  </a:cubicBezTo>
                  <a:moveTo>
                    <a:pt x="117" y="0"/>
                  </a:moveTo>
                  <a:cubicBezTo>
                    <a:pt x="117" y="1"/>
                    <a:pt x="116" y="1"/>
                    <a:pt x="116" y="2"/>
                  </a:cubicBezTo>
                  <a:cubicBezTo>
                    <a:pt x="116" y="2"/>
                    <a:pt x="116" y="2"/>
                    <a:pt x="116" y="2"/>
                  </a:cubicBezTo>
                  <a:cubicBezTo>
                    <a:pt x="117" y="0"/>
                    <a:pt x="117" y="0"/>
                    <a:pt x="117" y="0"/>
                  </a:cubicBezTo>
                  <a:cubicBezTo>
                    <a:pt x="117" y="0"/>
                    <a:pt x="117" y="0"/>
                    <a:pt x="117"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iśľiḓè">
              <a:extLst>
                <a:ext uri="{FF2B5EF4-FFF2-40B4-BE49-F238E27FC236}">
                  <a16:creationId xmlns:a16="http://schemas.microsoft.com/office/drawing/2014/main" id="{86EA275A-ABF2-4087-B74F-AD06DEAEE4F9}"/>
                </a:ext>
              </a:extLst>
            </p:cNvPr>
            <p:cNvSpPr/>
            <p:nvPr/>
          </p:nvSpPr>
          <p:spPr bwMode="auto">
            <a:xfrm>
              <a:off x="4200526" y="4108450"/>
              <a:ext cx="207963" cy="206375"/>
            </a:xfrm>
            <a:custGeom>
              <a:avLst/>
              <a:gdLst>
                <a:gd name="T0" fmla="*/ 92 w 148"/>
                <a:gd name="T1" fmla="*/ 0 h 148"/>
                <a:gd name="T2" fmla="*/ 29 w 148"/>
                <a:gd name="T3" fmla="*/ 28 h 148"/>
                <a:gd name="T4" fmla="*/ 31 w 148"/>
                <a:gd name="T5" fmla="*/ 143 h 148"/>
                <a:gd name="T6" fmla="*/ 35 w 148"/>
                <a:gd name="T7" fmla="*/ 146 h 148"/>
                <a:gd name="T8" fmla="*/ 37 w 148"/>
                <a:gd name="T9" fmla="*/ 148 h 148"/>
                <a:gd name="T10" fmla="*/ 17 w 148"/>
                <a:gd name="T11" fmla="*/ 94 h 148"/>
                <a:gd name="T12" fmla="*/ 101 w 148"/>
                <a:gd name="T13" fmla="*/ 9 h 148"/>
                <a:gd name="T14" fmla="*/ 101 w 148"/>
                <a:gd name="T15" fmla="*/ 9 h 148"/>
                <a:gd name="T16" fmla="*/ 147 w 148"/>
                <a:gd name="T17" fmla="*/ 23 h 148"/>
                <a:gd name="T18" fmla="*/ 148 w 148"/>
                <a:gd name="T19" fmla="*/ 21 h 148"/>
                <a:gd name="T20" fmla="*/ 92 w 148"/>
                <a:gd name="T21"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8" h="148">
                  <a:moveTo>
                    <a:pt x="92" y="0"/>
                  </a:moveTo>
                  <a:cubicBezTo>
                    <a:pt x="69" y="0"/>
                    <a:pt x="46" y="10"/>
                    <a:pt x="29" y="28"/>
                  </a:cubicBezTo>
                  <a:cubicBezTo>
                    <a:pt x="0" y="62"/>
                    <a:pt x="1" y="111"/>
                    <a:pt x="31" y="143"/>
                  </a:cubicBezTo>
                  <a:cubicBezTo>
                    <a:pt x="32" y="144"/>
                    <a:pt x="33" y="145"/>
                    <a:pt x="35" y="146"/>
                  </a:cubicBezTo>
                  <a:cubicBezTo>
                    <a:pt x="35" y="147"/>
                    <a:pt x="36" y="147"/>
                    <a:pt x="37" y="148"/>
                  </a:cubicBezTo>
                  <a:cubicBezTo>
                    <a:pt x="24" y="133"/>
                    <a:pt x="17" y="114"/>
                    <a:pt x="17" y="94"/>
                  </a:cubicBezTo>
                  <a:cubicBezTo>
                    <a:pt x="17" y="47"/>
                    <a:pt x="55" y="9"/>
                    <a:pt x="101" y="9"/>
                  </a:cubicBezTo>
                  <a:cubicBezTo>
                    <a:pt x="101" y="9"/>
                    <a:pt x="101" y="9"/>
                    <a:pt x="101" y="9"/>
                  </a:cubicBezTo>
                  <a:cubicBezTo>
                    <a:pt x="117" y="9"/>
                    <a:pt x="133" y="14"/>
                    <a:pt x="147" y="23"/>
                  </a:cubicBezTo>
                  <a:cubicBezTo>
                    <a:pt x="147" y="22"/>
                    <a:pt x="148" y="22"/>
                    <a:pt x="148" y="21"/>
                  </a:cubicBezTo>
                  <a:cubicBezTo>
                    <a:pt x="132" y="7"/>
                    <a:pt x="112" y="0"/>
                    <a:pt x="92"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ïSḻîḍê">
              <a:extLst>
                <a:ext uri="{FF2B5EF4-FFF2-40B4-BE49-F238E27FC236}">
                  <a16:creationId xmlns:a16="http://schemas.microsoft.com/office/drawing/2014/main" id="{B47006CD-8B10-478A-8F7A-3CB727E37E11}"/>
                </a:ext>
              </a:extLst>
            </p:cNvPr>
            <p:cNvSpPr/>
            <p:nvPr/>
          </p:nvSpPr>
          <p:spPr bwMode="auto">
            <a:xfrm>
              <a:off x="4508501" y="4343400"/>
              <a:ext cx="55563" cy="41275"/>
            </a:xfrm>
            <a:custGeom>
              <a:avLst/>
              <a:gdLst>
                <a:gd name="T0" fmla="*/ 15 w 39"/>
                <a:gd name="T1" fmla="*/ 3 h 29"/>
                <a:gd name="T2" fmla="*/ 4 w 39"/>
                <a:gd name="T3" fmla="*/ 6 h 29"/>
                <a:gd name="T4" fmla="*/ 0 w 39"/>
                <a:gd name="T5" fmla="*/ 6 h 29"/>
                <a:gd name="T6" fmla="*/ 0 w 39"/>
                <a:gd name="T7" fmla="*/ 6 h 29"/>
                <a:gd name="T8" fmla="*/ 4 w 39"/>
                <a:gd name="T9" fmla="*/ 6 h 29"/>
                <a:gd name="T10" fmla="*/ 15 w 39"/>
                <a:gd name="T11" fmla="*/ 3 h 29"/>
                <a:gd name="T12" fmla="*/ 21 w 39"/>
                <a:gd name="T13" fmla="*/ 0 h 29"/>
                <a:gd name="T14" fmla="*/ 20 w 39"/>
                <a:gd name="T15" fmla="*/ 0 h 29"/>
                <a:gd name="T16" fmla="*/ 39 w 39"/>
                <a:gd name="T17" fmla="*/ 29 h 29"/>
                <a:gd name="T18" fmla="*/ 21 w 39"/>
                <a:gd name="T1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29">
                  <a:moveTo>
                    <a:pt x="15" y="3"/>
                  </a:moveTo>
                  <a:cubicBezTo>
                    <a:pt x="12" y="4"/>
                    <a:pt x="8" y="5"/>
                    <a:pt x="4" y="6"/>
                  </a:cubicBezTo>
                  <a:cubicBezTo>
                    <a:pt x="0" y="6"/>
                    <a:pt x="0" y="6"/>
                    <a:pt x="0" y="6"/>
                  </a:cubicBezTo>
                  <a:cubicBezTo>
                    <a:pt x="0" y="6"/>
                    <a:pt x="0" y="6"/>
                    <a:pt x="0" y="6"/>
                  </a:cubicBezTo>
                  <a:cubicBezTo>
                    <a:pt x="1" y="6"/>
                    <a:pt x="2" y="6"/>
                    <a:pt x="4" y="6"/>
                  </a:cubicBezTo>
                  <a:cubicBezTo>
                    <a:pt x="8" y="5"/>
                    <a:pt x="12" y="4"/>
                    <a:pt x="15" y="3"/>
                  </a:cubicBezTo>
                  <a:moveTo>
                    <a:pt x="21" y="0"/>
                  </a:moveTo>
                  <a:cubicBezTo>
                    <a:pt x="21" y="0"/>
                    <a:pt x="20" y="0"/>
                    <a:pt x="20" y="0"/>
                  </a:cubicBezTo>
                  <a:cubicBezTo>
                    <a:pt x="30" y="7"/>
                    <a:pt x="37" y="18"/>
                    <a:pt x="39" y="29"/>
                  </a:cubicBezTo>
                  <a:cubicBezTo>
                    <a:pt x="37" y="17"/>
                    <a:pt x="30" y="7"/>
                    <a:pt x="21"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íšľíḑé">
              <a:extLst>
                <a:ext uri="{FF2B5EF4-FFF2-40B4-BE49-F238E27FC236}">
                  <a16:creationId xmlns:a16="http://schemas.microsoft.com/office/drawing/2014/main" id="{6C57BB64-C8DE-477F-8C1F-16BDE14C359B}"/>
                </a:ext>
              </a:extLst>
            </p:cNvPr>
            <p:cNvSpPr/>
            <p:nvPr/>
          </p:nvSpPr>
          <p:spPr bwMode="auto">
            <a:xfrm>
              <a:off x="4494213" y="4343400"/>
              <a:ext cx="73025" cy="63500"/>
            </a:xfrm>
            <a:custGeom>
              <a:avLst/>
              <a:gdLst>
                <a:gd name="T0" fmla="*/ 31 w 52"/>
                <a:gd name="T1" fmla="*/ 0 h 45"/>
                <a:gd name="T2" fmla="*/ 26 w 52"/>
                <a:gd name="T3" fmla="*/ 3 h 45"/>
                <a:gd name="T4" fmla="*/ 15 w 52"/>
                <a:gd name="T5" fmla="*/ 6 h 45"/>
                <a:gd name="T6" fmla="*/ 11 w 52"/>
                <a:gd name="T7" fmla="*/ 6 h 45"/>
                <a:gd name="T8" fmla="*/ 0 w 52"/>
                <a:gd name="T9" fmla="*/ 17 h 45"/>
                <a:gd name="T10" fmla="*/ 15 w 52"/>
                <a:gd name="T11" fmla="*/ 16 h 45"/>
                <a:gd name="T12" fmla="*/ 31 w 52"/>
                <a:gd name="T13" fmla="*/ 10 h 45"/>
                <a:gd name="T14" fmla="*/ 51 w 52"/>
                <a:gd name="T15" fmla="*/ 45 h 45"/>
                <a:gd name="T16" fmla="*/ 52 w 52"/>
                <a:gd name="T17" fmla="*/ 40 h 45"/>
                <a:gd name="T18" fmla="*/ 50 w 52"/>
                <a:gd name="T19" fmla="*/ 29 h 45"/>
                <a:gd name="T20" fmla="*/ 31 w 52"/>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5">
                  <a:moveTo>
                    <a:pt x="31" y="0"/>
                  </a:moveTo>
                  <a:cubicBezTo>
                    <a:pt x="30" y="1"/>
                    <a:pt x="28" y="2"/>
                    <a:pt x="26" y="3"/>
                  </a:cubicBezTo>
                  <a:cubicBezTo>
                    <a:pt x="23" y="4"/>
                    <a:pt x="19" y="5"/>
                    <a:pt x="15" y="6"/>
                  </a:cubicBezTo>
                  <a:cubicBezTo>
                    <a:pt x="13" y="6"/>
                    <a:pt x="12" y="6"/>
                    <a:pt x="11" y="6"/>
                  </a:cubicBezTo>
                  <a:cubicBezTo>
                    <a:pt x="7" y="10"/>
                    <a:pt x="4" y="14"/>
                    <a:pt x="0" y="17"/>
                  </a:cubicBezTo>
                  <a:cubicBezTo>
                    <a:pt x="5" y="17"/>
                    <a:pt x="10" y="17"/>
                    <a:pt x="15" y="16"/>
                  </a:cubicBezTo>
                  <a:cubicBezTo>
                    <a:pt x="20" y="15"/>
                    <a:pt x="26" y="13"/>
                    <a:pt x="31" y="10"/>
                  </a:cubicBezTo>
                  <a:cubicBezTo>
                    <a:pt x="43" y="19"/>
                    <a:pt x="50" y="31"/>
                    <a:pt x="51" y="45"/>
                  </a:cubicBezTo>
                  <a:cubicBezTo>
                    <a:pt x="51" y="44"/>
                    <a:pt x="52" y="42"/>
                    <a:pt x="52" y="40"/>
                  </a:cubicBezTo>
                  <a:cubicBezTo>
                    <a:pt x="52" y="36"/>
                    <a:pt x="51" y="33"/>
                    <a:pt x="50" y="29"/>
                  </a:cubicBezTo>
                  <a:cubicBezTo>
                    <a:pt x="48" y="18"/>
                    <a:pt x="41" y="7"/>
                    <a:pt x="31"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íṧḻîde">
              <a:extLst>
                <a:ext uri="{FF2B5EF4-FFF2-40B4-BE49-F238E27FC236}">
                  <a16:creationId xmlns:a16="http://schemas.microsoft.com/office/drawing/2014/main" id="{3AA22ABC-74CD-4E2A-9D7D-E0980481DB5A}"/>
                </a:ext>
              </a:extLst>
            </p:cNvPr>
            <p:cNvSpPr/>
            <p:nvPr/>
          </p:nvSpPr>
          <p:spPr bwMode="auto">
            <a:xfrm>
              <a:off x="4425951" y="4329113"/>
              <a:ext cx="87313" cy="63500"/>
            </a:xfrm>
            <a:custGeom>
              <a:avLst/>
              <a:gdLst>
                <a:gd name="T0" fmla="*/ 50 w 62"/>
                <a:gd name="T1" fmla="*/ 0 h 45"/>
                <a:gd name="T2" fmla="*/ 2 w 62"/>
                <a:gd name="T3" fmla="*/ 37 h 45"/>
                <a:gd name="T4" fmla="*/ 0 w 62"/>
                <a:gd name="T5" fmla="*/ 45 h 45"/>
                <a:gd name="T6" fmla="*/ 0 w 62"/>
                <a:gd name="T7" fmla="*/ 45 h 45"/>
                <a:gd name="T8" fmla="*/ 2 w 62"/>
                <a:gd name="T9" fmla="*/ 38 h 45"/>
                <a:gd name="T10" fmla="*/ 50 w 62"/>
                <a:gd name="T11" fmla="*/ 1 h 45"/>
                <a:gd name="T12" fmla="*/ 62 w 62"/>
                <a:gd name="T13" fmla="*/ 2 h 45"/>
                <a:gd name="T14" fmla="*/ 62 w 62"/>
                <a:gd name="T15" fmla="*/ 2 h 45"/>
                <a:gd name="T16" fmla="*/ 50 w 62"/>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5">
                  <a:moveTo>
                    <a:pt x="50" y="0"/>
                  </a:moveTo>
                  <a:cubicBezTo>
                    <a:pt x="28" y="0"/>
                    <a:pt x="8" y="15"/>
                    <a:pt x="2" y="37"/>
                  </a:cubicBezTo>
                  <a:cubicBezTo>
                    <a:pt x="1" y="40"/>
                    <a:pt x="1" y="43"/>
                    <a:pt x="0" y="45"/>
                  </a:cubicBezTo>
                  <a:cubicBezTo>
                    <a:pt x="0" y="45"/>
                    <a:pt x="0" y="45"/>
                    <a:pt x="0" y="45"/>
                  </a:cubicBezTo>
                  <a:cubicBezTo>
                    <a:pt x="1" y="43"/>
                    <a:pt x="1" y="40"/>
                    <a:pt x="2" y="38"/>
                  </a:cubicBezTo>
                  <a:cubicBezTo>
                    <a:pt x="8" y="15"/>
                    <a:pt x="28" y="1"/>
                    <a:pt x="50" y="1"/>
                  </a:cubicBezTo>
                  <a:cubicBezTo>
                    <a:pt x="54" y="1"/>
                    <a:pt x="58" y="1"/>
                    <a:pt x="62" y="2"/>
                  </a:cubicBezTo>
                  <a:cubicBezTo>
                    <a:pt x="62" y="2"/>
                    <a:pt x="62" y="2"/>
                    <a:pt x="62" y="2"/>
                  </a:cubicBezTo>
                  <a:cubicBezTo>
                    <a:pt x="58" y="1"/>
                    <a:pt x="54" y="0"/>
                    <a:pt x="50"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ís1íḓé">
              <a:extLst>
                <a:ext uri="{FF2B5EF4-FFF2-40B4-BE49-F238E27FC236}">
                  <a16:creationId xmlns:a16="http://schemas.microsoft.com/office/drawing/2014/main" id="{614DD8BC-F6E2-464D-9A47-5A5B3A4F19E6}"/>
                </a:ext>
              </a:extLst>
            </p:cNvPr>
            <p:cNvSpPr/>
            <p:nvPr/>
          </p:nvSpPr>
          <p:spPr bwMode="auto">
            <a:xfrm>
              <a:off x="4425951" y="4392613"/>
              <a:ext cx="0" cy="14288"/>
            </a:xfrm>
            <a:custGeom>
              <a:avLst/>
              <a:gdLst>
                <a:gd name="T0" fmla="*/ 0 h 10"/>
                <a:gd name="T1" fmla="*/ 5 h 10"/>
                <a:gd name="T2" fmla="*/ 10 h 10"/>
                <a:gd name="T3" fmla="*/ 10 h 10"/>
                <a:gd name="T4" fmla="*/ 0 h 10"/>
                <a:gd name="T5" fmla="*/ 0 h 10"/>
              </a:gdLst>
              <a:ahLst/>
              <a:cxnLst>
                <a:cxn ang="0">
                  <a:pos x="0" y="T0"/>
                </a:cxn>
                <a:cxn ang="0">
                  <a:pos x="0" y="T1"/>
                </a:cxn>
                <a:cxn ang="0">
                  <a:pos x="0" y="T2"/>
                </a:cxn>
                <a:cxn ang="0">
                  <a:pos x="0" y="T3"/>
                </a:cxn>
                <a:cxn ang="0">
                  <a:pos x="0" y="T4"/>
                </a:cxn>
                <a:cxn ang="0">
                  <a:pos x="0" y="T5"/>
                </a:cxn>
              </a:cxnLst>
              <a:rect l="0" t="0" r="r" b="b"/>
              <a:pathLst>
                <a:path h="10">
                  <a:moveTo>
                    <a:pt x="0" y="0"/>
                  </a:moveTo>
                  <a:cubicBezTo>
                    <a:pt x="0" y="2"/>
                    <a:pt x="0" y="4"/>
                    <a:pt x="0" y="5"/>
                  </a:cubicBezTo>
                  <a:cubicBezTo>
                    <a:pt x="0" y="7"/>
                    <a:pt x="0" y="8"/>
                    <a:pt x="0" y="10"/>
                  </a:cubicBezTo>
                  <a:cubicBezTo>
                    <a:pt x="0" y="10"/>
                    <a:pt x="0" y="10"/>
                    <a:pt x="0" y="10"/>
                  </a:cubicBezTo>
                  <a:cubicBezTo>
                    <a:pt x="0" y="7"/>
                    <a:pt x="0" y="3"/>
                    <a:pt x="0" y="0"/>
                  </a:cubicBezTo>
                  <a:cubicBezTo>
                    <a:pt x="0" y="0"/>
                    <a:pt x="0" y="0"/>
                    <a:pt x="0"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ïṡ1íḍê">
              <a:extLst>
                <a:ext uri="{FF2B5EF4-FFF2-40B4-BE49-F238E27FC236}">
                  <a16:creationId xmlns:a16="http://schemas.microsoft.com/office/drawing/2014/main" id="{3D08B480-51A6-4944-A365-DCA98FB53F4B}"/>
                </a:ext>
              </a:extLst>
            </p:cNvPr>
            <p:cNvSpPr/>
            <p:nvPr/>
          </p:nvSpPr>
          <p:spPr bwMode="auto">
            <a:xfrm>
              <a:off x="4425951" y="4330700"/>
              <a:ext cx="87313" cy="76200"/>
            </a:xfrm>
            <a:custGeom>
              <a:avLst/>
              <a:gdLst>
                <a:gd name="T0" fmla="*/ 50 w 62"/>
                <a:gd name="T1" fmla="*/ 0 h 54"/>
                <a:gd name="T2" fmla="*/ 2 w 62"/>
                <a:gd name="T3" fmla="*/ 37 h 54"/>
                <a:gd name="T4" fmla="*/ 0 w 62"/>
                <a:gd name="T5" fmla="*/ 44 h 54"/>
                <a:gd name="T6" fmla="*/ 0 w 62"/>
                <a:gd name="T7" fmla="*/ 54 h 54"/>
                <a:gd name="T8" fmla="*/ 50 w 62"/>
                <a:gd name="T9" fmla="*/ 9 h 54"/>
                <a:gd name="T10" fmla="*/ 55 w 62"/>
                <a:gd name="T11" fmla="*/ 10 h 54"/>
                <a:gd name="T12" fmla="*/ 62 w 62"/>
                <a:gd name="T13" fmla="*/ 1 h 54"/>
                <a:gd name="T14" fmla="*/ 50 w 62"/>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54">
                  <a:moveTo>
                    <a:pt x="50" y="0"/>
                  </a:moveTo>
                  <a:cubicBezTo>
                    <a:pt x="28" y="0"/>
                    <a:pt x="8" y="14"/>
                    <a:pt x="2" y="37"/>
                  </a:cubicBezTo>
                  <a:cubicBezTo>
                    <a:pt x="1" y="39"/>
                    <a:pt x="1" y="42"/>
                    <a:pt x="0" y="44"/>
                  </a:cubicBezTo>
                  <a:cubicBezTo>
                    <a:pt x="0" y="47"/>
                    <a:pt x="0" y="51"/>
                    <a:pt x="0" y="54"/>
                  </a:cubicBezTo>
                  <a:cubicBezTo>
                    <a:pt x="3" y="29"/>
                    <a:pt x="24" y="9"/>
                    <a:pt x="50" y="9"/>
                  </a:cubicBezTo>
                  <a:cubicBezTo>
                    <a:pt x="51" y="9"/>
                    <a:pt x="53" y="10"/>
                    <a:pt x="55" y="10"/>
                  </a:cubicBezTo>
                  <a:cubicBezTo>
                    <a:pt x="57" y="7"/>
                    <a:pt x="60" y="4"/>
                    <a:pt x="62" y="1"/>
                  </a:cubicBezTo>
                  <a:cubicBezTo>
                    <a:pt x="58" y="0"/>
                    <a:pt x="54" y="0"/>
                    <a:pt x="50"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îṣļidé">
              <a:extLst>
                <a:ext uri="{FF2B5EF4-FFF2-40B4-BE49-F238E27FC236}">
                  <a16:creationId xmlns:a16="http://schemas.microsoft.com/office/drawing/2014/main" id="{D05A79CE-74ED-45F4-AE32-A64F814D5677}"/>
                </a:ext>
              </a:extLst>
            </p:cNvPr>
            <p:cNvSpPr/>
            <p:nvPr/>
          </p:nvSpPr>
          <p:spPr bwMode="auto">
            <a:xfrm>
              <a:off x="4092576" y="4343400"/>
              <a:ext cx="55563" cy="41275"/>
            </a:xfrm>
            <a:custGeom>
              <a:avLst/>
              <a:gdLst>
                <a:gd name="T0" fmla="*/ 24 w 39"/>
                <a:gd name="T1" fmla="*/ 3 h 29"/>
                <a:gd name="T2" fmla="*/ 35 w 39"/>
                <a:gd name="T3" fmla="*/ 6 h 29"/>
                <a:gd name="T4" fmla="*/ 39 w 39"/>
                <a:gd name="T5" fmla="*/ 6 h 29"/>
                <a:gd name="T6" fmla="*/ 39 w 39"/>
                <a:gd name="T7" fmla="*/ 6 h 29"/>
                <a:gd name="T8" fmla="*/ 35 w 39"/>
                <a:gd name="T9" fmla="*/ 6 h 29"/>
                <a:gd name="T10" fmla="*/ 24 w 39"/>
                <a:gd name="T11" fmla="*/ 3 h 29"/>
                <a:gd name="T12" fmla="*/ 18 w 39"/>
                <a:gd name="T13" fmla="*/ 0 h 29"/>
                <a:gd name="T14" fmla="*/ 0 w 39"/>
                <a:gd name="T15" fmla="*/ 29 h 29"/>
                <a:gd name="T16" fmla="*/ 19 w 39"/>
                <a:gd name="T17" fmla="*/ 0 h 29"/>
                <a:gd name="T18" fmla="*/ 18 w 39"/>
                <a:gd name="T1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29">
                  <a:moveTo>
                    <a:pt x="24" y="3"/>
                  </a:moveTo>
                  <a:cubicBezTo>
                    <a:pt x="27" y="4"/>
                    <a:pt x="31" y="5"/>
                    <a:pt x="35" y="6"/>
                  </a:cubicBezTo>
                  <a:cubicBezTo>
                    <a:pt x="37" y="6"/>
                    <a:pt x="38" y="6"/>
                    <a:pt x="39" y="6"/>
                  </a:cubicBezTo>
                  <a:cubicBezTo>
                    <a:pt x="39" y="6"/>
                    <a:pt x="39" y="6"/>
                    <a:pt x="39" y="6"/>
                  </a:cubicBezTo>
                  <a:cubicBezTo>
                    <a:pt x="35" y="6"/>
                    <a:pt x="35" y="6"/>
                    <a:pt x="35" y="6"/>
                  </a:cubicBezTo>
                  <a:cubicBezTo>
                    <a:pt x="31" y="5"/>
                    <a:pt x="27" y="4"/>
                    <a:pt x="24" y="3"/>
                  </a:cubicBezTo>
                  <a:moveTo>
                    <a:pt x="18" y="0"/>
                  </a:moveTo>
                  <a:cubicBezTo>
                    <a:pt x="9" y="7"/>
                    <a:pt x="2" y="18"/>
                    <a:pt x="0" y="29"/>
                  </a:cubicBezTo>
                  <a:cubicBezTo>
                    <a:pt x="2" y="18"/>
                    <a:pt x="9" y="7"/>
                    <a:pt x="19" y="0"/>
                  </a:cubicBezTo>
                  <a:cubicBezTo>
                    <a:pt x="18" y="0"/>
                    <a:pt x="18" y="0"/>
                    <a:pt x="18"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íšḷïde">
              <a:extLst>
                <a:ext uri="{FF2B5EF4-FFF2-40B4-BE49-F238E27FC236}">
                  <a16:creationId xmlns:a16="http://schemas.microsoft.com/office/drawing/2014/main" id="{42567938-3A66-40E6-B002-97698B612AD6}"/>
                </a:ext>
              </a:extLst>
            </p:cNvPr>
            <p:cNvSpPr/>
            <p:nvPr/>
          </p:nvSpPr>
          <p:spPr bwMode="auto">
            <a:xfrm>
              <a:off x="4090988" y="4343400"/>
              <a:ext cx="73025" cy="63500"/>
            </a:xfrm>
            <a:custGeom>
              <a:avLst/>
              <a:gdLst>
                <a:gd name="T0" fmla="*/ 21 w 52"/>
                <a:gd name="T1" fmla="*/ 0 h 45"/>
                <a:gd name="T2" fmla="*/ 2 w 52"/>
                <a:gd name="T3" fmla="*/ 29 h 45"/>
                <a:gd name="T4" fmla="*/ 0 w 52"/>
                <a:gd name="T5" fmla="*/ 40 h 45"/>
                <a:gd name="T6" fmla="*/ 1 w 52"/>
                <a:gd name="T7" fmla="*/ 45 h 45"/>
                <a:gd name="T8" fmla="*/ 21 w 52"/>
                <a:gd name="T9" fmla="*/ 10 h 45"/>
                <a:gd name="T10" fmla="*/ 37 w 52"/>
                <a:gd name="T11" fmla="*/ 16 h 45"/>
                <a:gd name="T12" fmla="*/ 52 w 52"/>
                <a:gd name="T13" fmla="*/ 17 h 45"/>
                <a:gd name="T14" fmla="*/ 41 w 52"/>
                <a:gd name="T15" fmla="*/ 6 h 45"/>
                <a:gd name="T16" fmla="*/ 37 w 52"/>
                <a:gd name="T17" fmla="*/ 6 h 45"/>
                <a:gd name="T18" fmla="*/ 26 w 52"/>
                <a:gd name="T19" fmla="*/ 3 h 45"/>
                <a:gd name="T20" fmla="*/ 21 w 52"/>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45">
                  <a:moveTo>
                    <a:pt x="21" y="0"/>
                  </a:moveTo>
                  <a:cubicBezTo>
                    <a:pt x="11" y="7"/>
                    <a:pt x="4" y="18"/>
                    <a:pt x="2" y="29"/>
                  </a:cubicBezTo>
                  <a:cubicBezTo>
                    <a:pt x="1" y="33"/>
                    <a:pt x="0" y="36"/>
                    <a:pt x="0" y="40"/>
                  </a:cubicBezTo>
                  <a:cubicBezTo>
                    <a:pt x="0" y="42"/>
                    <a:pt x="0" y="44"/>
                    <a:pt x="1" y="45"/>
                  </a:cubicBezTo>
                  <a:cubicBezTo>
                    <a:pt x="2" y="31"/>
                    <a:pt x="9" y="19"/>
                    <a:pt x="21" y="10"/>
                  </a:cubicBezTo>
                  <a:cubicBezTo>
                    <a:pt x="26" y="13"/>
                    <a:pt x="31" y="15"/>
                    <a:pt x="37" y="16"/>
                  </a:cubicBezTo>
                  <a:cubicBezTo>
                    <a:pt x="42" y="17"/>
                    <a:pt x="47" y="17"/>
                    <a:pt x="52" y="17"/>
                  </a:cubicBezTo>
                  <a:cubicBezTo>
                    <a:pt x="48" y="14"/>
                    <a:pt x="45" y="10"/>
                    <a:pt x="41" y="6"/>
                  </a:cubicBezTo>
                  <a:cubicBezTo>
                    <a:pt x="40" y="6"/>
                    <a:pt x="39" y="6"/>
                    <a:pt x="37" y="6"/>
                  </a:cubicBezTo>
                  <a:cubicBezTo>
                    <a:pt x="33" y="5"/>
                    <a:pt x="29" y="4"/>
                    <a:pt x="26" y="3"/>
                  </a:cubicBezTo>
                  <a:cubicBezTo>
                    <a:pt x="24" y="2"/>
                    <a:pt x="22" y="1"/>
                    <a:pt x="21"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iśľïḋe">
              <a:extLst>
                <a:ext uri="{FF2B5EF4-FFF2-40B4-BE49-F238E27FC236}">
                  <a16:creationId xmlns:a16="http://schemas.microsoft.com/office/drawing/2014/main" id="{7C596A2A-ACE4-4CCF-BA06-CECD7DBA3C24}"/>
                </a:ext>
              </a:extLst>
            </p:cNvPr>
            <p:cNvSpPr/>
            <p:nvPr/>
          </p:nvSpPr>
          <p:spPr bwMode="auto">
            <a:xfrm>
              <a:off x="4141788" y="4329113"/>
              <a:ext cx="88900" cy="63500"/>
            </a:xfrm>
            <a:custGeom>
              <a:avLst/>
              <a:gdLst>
                <a:gd name="T0" fmla="*/ 8 w 63"/>
                <a:gd name="T1" fmla="*/ 10 h 45"/>
                <a:gd name="T2" fmla="*/ 8 w 63"/>
                <a:gd name="T3" fmla="*/ 11 h 45"/>
                <a:gd name="T4" fmla="*/ 8 w 63"/>
                <a:gd name="T5" fmla="*/ 11 h 45"/>
                <a:gd name="T6" fmla="*/ 8 w 63"/>
                <a:gd name="T7" fmla="*/ 10 h 45"/>
                <a:gd name="T8" fmla="*/ 13 w 63"/>
                <a:gd name="T9" fmla="*/ 0 h 45"/>
                <a:gd name="T10" fmla="*/ 0 w 63"/>
                <a:gd name="T11" fmla="*/ 2 h 45"/>
                <a:gd name="T12" fmla="*/ 0 w 63"/>
                <a:gd name="T13" fmla="*/ 2 h 45"/>
                <a:gd name="T14" fmla="*/ 13 w 63"/>
                <a:gd name="T15" fmla="*/ 1 h 45"/>
                <a:gd name="T16" fmla="*/ 61 w 63"/>
                <a:gd name="T17" fmla="*/ 38 h 45"/>
                <a:gd name="T18" fmla="*/ 63 w 63"/>
                <a:gd name="T19" fmla="*/ 45 h 45"/>
                <a:gd name="T20" fmla="*/ 63 w 63"/>
                <a:gd name="T21" fmla="*/ 45 h 45"/>
                <a:gd name="T22" fmla="*/ 61 w 63"/>
                <a:gd name="T23" fmla="*/ 37 h 45"/>
                <a:gd name="T24" fmla="*/ 13 w 63"/>
                <a:gd name="T2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45">
                  <a:moveTo>
                    <a:pt x="8" y="10"/>
                  </a:moveTo>
                  <a:cubicBezTo>
                    <a:pt x="8" y="11"/>
                    <a:pt x="8" y="11"/>
                    <a:pt x="8" y="11"/>
                  </a:cubicBezTo>
                  <a:cubicBezTo>
                    <a:pt x="8" y="11"/>
                    <a:pt x="8" y="11"/>
                    <a:pt x="8" y="11"/>
                  </a:cubicBezTo>
                  <a:cubicBezTo>
                    <a:pt x="8" y="11"/>
                    <a:pt x="8" y="11"/>
                    <a:pt x="8" y="10"/>
                  </a:cubicBezTo>
                  <a:moveTo>
                    <a:pt x="13" y="0"/>
                  </a:moveTo>
                  <a:cubicBezTo>
                    <a:pt x="9" y="0"/>
                    <a:pt x="5" y="1"/>
                    <a:pt x="0" y="2"/>
                  </a:cubicBezTo>
                  <a:cubicBezTo>
                    <a:pt x="0" y="2"/>
                    <a:pt x="0" y="2"/>
                    <a:pt x="0" y="2"/>
                  </a:cubicBezTo>
                  <a:cubicBezTo>
                    <a:pt x="5" y="1"/>
                    <a:pt x="9" y="1"/>
                    <a:pt x="13" y="1"/>
                  </a:cubicBezTo>
                  <a:cubicBezTo>
                    <a:pt x="35" y="1"/>
                    <a:pt x="55" y="15"/>
                    <a:pt x="61" y="38"/>
                  </a:cubicBezTo>
                  <a:cubicBezTo>
                    <a:pt x="62" y="40"/>
                    <a:pt x="62" y="43"/>
                    <a:pt x="63" y="45"/>
                  </a:cubicBezTo>
                  <a:cubicBezTo>
                    <a:pt x="63" y="45"/>
                    <a:pt x="63" y="45"/>
                    <a:pt x="63" y="45"/>
                  </a:cubicBezTo>
                  <a:cubicBezTo>
                    <a:pt x="62" y="43"/>
                    <a:pt x="62" y="40"/>
                    <a:pt x="61" y="37"/>
                  </a:cubicBezTo>
                  <a:cubicBezTo>
                    <a:pt x="55" y="15"/>
                    <a:pt x="35" y="0"/>
                    <a:pt x="13"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ïṩliḑé">
              <a:extLst>
                <a:ext uri="{FF2B5EF4-FFF2-40B4-BE49-F238E27FC236}">
                  <a16:creationId xmlns:a16="http://schemas.microsoft.com/office/drawing/2014/main" id="{107AE869-88CD-4FE9-AA9F-C52254C37B5C}"/>
                </a:ext>
              </a:extLst>
            </p:cNvPr>
            <p:cNvSpPr/>
            <p:nvPr/>
          </p:nvSpPr>
          <p:spPr bwMode="auto">
            <a:xfrm>
              <a:off x="4230688" y="4392613"/>
              <a:ext cx="0" cy="14288"/>
            </a:xfrm>
            <a:custGeom>
              <a:avLst/>
              <a:gdLst>
                <a:gd name="T0" fmla="*/ 0 h 10"/>
                <a:gd name="T1" fmla="*/ 0 h 10"/>
                <a:gd name="T2" fmla="*/ 10 h 10"/>
                <a:gd name="T3" fmla="*/ 10 h 10"/>
                <a:gd name="T4" fmla="*/ 5 h 10"/>
                <a:gd name="T5" fmla="*/ 0 h 10"/>
              </a:gdLst>
              <a:ahLst/>
              <a:cxnLst>
                <a:cxn ang="0">
                  <a:pos x="0" y="T0"/>
                </a:cxn>
                <a:cxn ang="0">
                  <a:pos x="0" y="T1"/>
                </a:cxn>
                <a:cxn ang="0">
                  <a:pos x="0" y="T2"/>
                </a:cxn>
                <a:cxn ang="0">
                  <a:pos x="0" y="T3"/>
                </a:cxn>
                <a:cxn ang="0">
                  <a:pos x="0" y="T4"/>
                </a:cxn>
                <a:cxn ang="0">
                  <a:pos x="0" y="T5"/>
                </a:cxn>
              </a:cxnLst>
              <a:rect l="0" t="0" r="r" b="b"/>
              <a:pathLst>
                <a:path h="10">
                  <a:moveTo>
                    <a:pt x="0" y="0"/>
                  </a:moveTo>
                  <a:cubicBezTo>
                    <a:pt x="0" y="0"/>
                    <a:pt x="0" y="0"/>
                    <a:pt x="0" y="0"/>
                  </a:cubicBezTo>
                  <a:cubicBezTo>
                    <a:pt x="0" y="3"/>
                    <a:pt x="0" y="7"/>
                    <a:pt x="0" y="10"/>
                  </a:cubicBezTo>
                  <a:cubicBezTo>
                    <a:pt x="0" y="10"/>
                    <a:pt x="0" y="10"/>
                    <a:pt x="0" y="10"/>
                  </a:cubicBezTo>
                  <a:cubicBezTo>
                    <a:pt x="0" y="8"/>
                    <a:pt x="0" y="7"/>
                    <a:pt x="0" y="5"/>
                  </a:cubicBezTo>
                  <a:cubicBezTo>
                    <a:pt x="0" y="4"/>
                    <a:pt x="0" y="2"/>
                    <a:pt x="0"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iṡľíďe">
              <a:extLst>
                <a:ext uri="{FF2B5EF4-FFF2-40B4-BE49-F238E27FC236}">
                  <a16:creationId xmlns:a16="http://schemas.microsoft.com/office/drawing/2014/main" id="{A3657038-5B8E-48E5-ACB0-26B41419DBA2}"/>
                </a:ext>
              </a:extLst>
            </p:cNvPr>
            <p:cNvSpPr/>
            <p:nvPr/>
          </p:nvSpPr>
          <p:spPr bwMode="auto">
            <a:xfrm>
              <a:off x="4141788" y="4330700"/>
              <a:ext cx="88900" cy="76200"/>
            </a:xfrm>
            <a:custGeom>
              <a:avLst/>
              <a:gdLst>
                <a:gd name="T0" fmla="*/ 13 w 63"/>
                <a:gd name="T1" fmla="*/ 0 h 54"/>
                <a:gd name="T2" fmla="*/ 0 w 63"/>
                <a:gd name="T3" fmla="*/ 1 h 54"/>
                <a:gd name="T4" fmla="*/ 8 w 63"/>
                <a:gd name="T5" fmla="*/ 9 h 54"/>
                <a:gd name="T6" fmla="*/ 8 w 63"/>
                <a:gd name="T7" fmla="*/ 10 h 54"/>
                <a:gd name="T8" fmla="*/ 13 w 63"/>
                <a:gd name="T9" fmla="*/ 9 h 54"/>
                <a:gd name="T10" fmla="*/ 13 w 63"/>
                <a:gd name="T11" fmla="*/ 9 h 54"/>
                <a:gd name="T12" fmla="*/ 63 w 63"/>
                <a:gd name="T13" fmla="*/ 54 h 54"/>
                <a:gd name="T14" fmla="*/ 63 w 63"/>
                <a:gd name="T15" fmla="*/ 44 h 54"/>
                <a:gd name="T16" fmla="*/ 61 w 63"/>
                <a:gd name="T17" fmla="*/ 37 h 54"/>
                <a:gd name="T18" fmla="*/ 13 w 63"/>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54">
                  <a:moveTo>
                    <a:pt x="13" y="0"/>
                  </a:moveTo>
                  <a:cubicBezTo>
                    <a:pt x="9" y="0"/>
                    <a:pt x="5" y="0"/>
                    <a:pt x="0" y="1"/>
                  </a:cubicBezTo>
                  <a:cubicBezTo>
                    <a:pt x="3" y="4"/>
                    <a:pt x="5" y="7"/>
                    <a:pt x="8" y="9"/>
                  </a:cubicBezTo>
                  <a:cubicBezTo>
                    <a:pt x="8" y="10"/>
                    <a:pt x="8" y="10"/>
                    <a:pt x="8" y="10"/>
                  </a:cubicBezTo>
                  <a:cubicBezTo>
                    <a:pt x="10" y="10"/>
                    <a:pt x="12" y="9"/>
                    <a:pt x="13" y="9"/>
                  </a:cubicBezTo>
                  <a:cubicBezTo>
                    <a:pt x="13" y="9"/>
                    <a:pt x="13" y="9"/>
                    <a:pt x="13" y="9"/>
                  </a:cubicBezTo>
                  <a:cubicBezTo>
                    <a:pt x="39" y="9"/>
                    <a:pt x="60" y="29"/>
                    <a:pt x="63" y="54"/>
                  </a:cubicBezTo>
                  <a:cubicBezTo>
                    <a:pt x="63" y="51"/>
                    <a:pt x="63" y="47"/>
                    <a:pt x="63" y="44"/>
                  </a:cubicBezTo>
                  <a:cubicBezTo>
                    <a:pt x="62" y="42"/>
                    <a:pt x="62" y="39"/>
                    <a:pt x="61" y="37"/>
                  </a:cubicBezTo>
                  <a:cubicBezTo>
                    <a:pt x="55" y="14"/>
                    <a:pt x="35" y="0"/>
                    <a:pt x="13"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ïšľíďe">
              <a:extLst>
                <a:ext uri="{FF2B5EF4-FFF2-40B4-BE49-F238E27FC236}">
                  <a16:creationId xmlns:a16="http://schemas.microsoft.com/office/drawing/2014/main" id="{1C90B922-819E-42F8-AFE3-DA98C290F51F}"/>
                </a:ext>
              </a:extLst>
            </p:cNvPr>
            <p:cNvSpPr/>
            <p:nvPr/>
          </p:nvSpPr>
          <p:spPr bwMode="auto">
            <a:xfrm>
              <a:off x="3398838" y="4724400"/>
              <a:ext cx="596900" cy="307975"/>
            </a:xfrm>
            <a:custGeom>
              <a:avLst/>
              <a:gdLst>
                <a:gd name="T0" fmla="*/ 407 w 424"/>
                <a:gd name="T1" fmla="*/ 220 h 220"/>
                <a:gd name="T2" fmla="*/ 17 w 424"/>
                <a:gd name="T3" fmla="*/ 220 h 220"/>
                <a:gd name="T4" fmla="*/ 0 w 424"/>
                <a:gd name="T5" fmla="*/ 203 h 220"/>
                <a:gd name="T6" fmla="*/ 0 w 424"/>
                <a:gd name="T7" fmla="*/ 18 h 220"/>
                <a:gd name="T8" fmla="*/ 17 w 424"/>
                <a:gd name="T9" fmla="*/ 1 h 220"/>
                <a:gd name="T10" fmla="*/ 24 w 424"/>
                <a:gd name="T11" fmla="*/ 3 h 220"/>
                <a:gd name="T12" fmla="*/ 400 w 424"/>
                <a:gd name="T13" fmla="*/ 4 h 220"/>
                <a:gd name="T14" fmla="*/ 422 w 424"/>
                <a:gd name="T15" fmla="*/ 11 h 220"/>
                <a:gd name="T16" fmla="*/ 424 w 424"/>
                <a:gd name="T17" fmla="*/ 19 h 220"/>
                <a:gd name="T18" fmla="*/ 424 w 424"/>
                <a:gd name="T19" fmla="*/ 203 h 220"/>
                <a:gd name="T20" fmla="*/ 407 w 424"/>
                <a:gd name="T21" fmla="*/ 220 h 220"/>
                <a:gd name="T22" fmla="*/ 407 w 424"/>
                <a:gd name="T23"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4" h="220">
                  <a:moveTo>
                    <a:pt x="407" y="220"/>
                  </a:moveTo>
                  <a:cubicBezTo>
                    <a:pt x="17" y="220"/>
                    <a:pt x="17" y="220"/>
                    <a:pt x="17" y="220"/>
                  </a:cubicBezTo>
                  <a:cubicBezTo>
                    <a:pt x="7" y="220"/>
                    <a:pt x="0" y="212"/>
                    <a:pt x="0" y="203"/>
                  </a:cubicBezTo>
                  <a:cubicBezTo>
                    <a:pt x="0" y="18"/>
                    <a:pt x="0" y="18"/>
                    <a:pt x="0" y="18"/>
                  </a:cubicBezTo>
                  <a:cubicBezTo>
                    <a:pt x="0" y="9"/>
                    <a:pt x="7" y="1"/>
                    <a:pt x="17" y="1"/>
                  </a:cubicBezTo>
                  <a:cubicBezTo>
                    <a:pt x="19" y="1"/>
                    <a:pt x="21" y="2"/>
                    <a:pt x="24" y="3"/>
                  </a:cubicBezTo>
                  <a:cubicBezTo>
                    <a:pt x="136" y="56"/>
                    <a:pt x="257" y="75"/>
                    <a:pt x="400" y="4"/>
                  </a:cubicBezTo>
                  <a:cubicBezTo>
                    <a:pt x="408" y="0"/>
                    <a:pt x="418" y="3"/>
                    <a:pt x="422" y="11"/>
                  </a:cubicBezTo>
                  <a:cubicBezTo>
                    <a:pt x="423" y="14"/>
                    <a:pt x="424" y="16"/>
                    <a:pt x="424" y="19"/>
                  </a:cubicBezTo>
                  <a:cubicBezTo>
                    <a:pt x="424" y="203"/>
                    <a:pt x="424" y="203"/>
                    <a:pt x="424" y="203"/>
                  </a:cubicBezTo>
                  <a:cubicBezTo>
                    <a:pt x="424" y="212"/>
                    <a:pt x="417" y="219"/>
                    <a:pt x="407" y="220"/>
                  </a:cubicBezTo>
                  <a:cubicBezTo>
                    <a:pt x="407" y="220"/>
                    <a:pt x="407" y="220"/>
                    <a:pt x="407" y="220"/>
                  </a:cubicBezTo>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ïśļíḍe">
              <a:extLst>
                <a:ext uri="{FF2B5EF4-FFF2-40B4-BE49-F238E27FC236}">
                  <a16:creationId xmlns:a16="http://schemas.microsoft.com/office/drawing/2014/main" id="{ACBD4B94-5072-45B2-B104-0FCB5FDBA2FF}"/>
                </a:ext>
              </a:extLst>
            </p:cNvPr>
            <p:cNvSpPr/>
            <p:nvPr/>
          </p:nvSpPr>
          <p:spPr bwMode="auto">
            <a:xfrm>
              <a:off x="3398838" y="4725988"/>
              <a:ext cx="596900" cy="306388"/>
            </a:xfrm>
            <a:custGeom>
              <a:avLst/>
              <a:gdLst>
                <a:gd name="T0" fmla="*/ 17 w 424"/>
                <a:gd name="T1" fmla="*/ 0 h 219"/>
                <a:gd name="T2" fmla="*/ 0 w 424"/>
                <a:gd name="T3" fmla="*/ 17 h 219"/>
                <a:gd name="T4" fmla="*/ 0 w 424"/>
                <a:gd name="T5" fmla="*/ 202 h 219"/>
                <a:gd name="T6" fmla="*/ 17 w 424"/>
                <a:gd name="T7" fmla="*/ 219 h 219"/>
                <a:gd name="T8" fmla="*/ 407 w 424"/>
                <a:gd name="T9" fmla="*/ 219 h 219"/>
                <a:gd name="T10" fmla="*/ 407 w 424"/>
                <a:gd name="T11" fmla="*/ 219 h 219"/>
                <a:gd name="T12" fmla="*/ 424 w 424"/>
                <a:gd name="T13" fmla="*/ 202 h 219"/>
                <a:gd name="T14" fmla="*/ 424 w 424"/>
                <a:gd name="T15" fmla="*/ 202 h 219"/>
                <a:gd name="T16" fmla="*/ 424 w 424"/>
                <a:gd name="T17" fmla="*/ 88 h 219"/>
                <a:gd name="T18" fmla="*/ 424 w 424"/>
                <a:gd name="T19" fmla="*/ 18 h 219"/>
                <a:gd name="T20" fmla="*/ 422 w 424"/>
                <a:gd name="T21" fmla="*/ 10 h 219"/>
                <a:gd name="T22" fmla="*/ 407 w 424"/>
                <a:gd name="T23" fmla="*/ 1 h 219"/>
                <a:gd name="T24" fmla="*/ 400 w 424"/>
                <a:gd name="T25" fmla="*/ 3 h 219"/>
                <a:gd name="T26" fmla="*/ 214 w 424"/>
                <a:gd name="T27" fmla="*/ 49 h 219"/>
                <a:gd name="T28" fmla="*/ 24 w 424"/>
                <a:gd name="T29" fmla="*/ 2 h 219"/>
                <a:gd name="T30" fmla="*/ 17 w 424"/>
                <a:gd name="T31"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4" h="219">
                  <a:moveTo>
                    <a:pt x="17" y="0"/>
                  </a:moveTo>
                  <a:cubicBezTo>
                    <a:pt x="7" y="0"/>
                    <a:pt x="0" y="8"/>
                    <a:pt x="0" y="17"/>
                  </a:cubicBezTo>
                  <a:cubicBezTo>
                    <a:pt x="0" y="202"/>
                    <a:pt x="0" y="202"/>
                    <a:pt x="0" y="202"/>
                  </a:cubicBezTo>
                  <a:cubicBezTo>
                    <a:pt x="0" y="211"/>
                    <a:pt x="7" y="219"/>
                    <a:pt x="17" y="219"/>
                  </a:cubicBezTo>
                  <a:cubicBezTo>
                    <a:pt x="407" y="219"/>
                    <a:pt x="407" y="219"/>
                    <a:pt x="407" y="219"/>
                  </a:cubicBezTo>
                  <a:cubicBezTo>
                    <a:pt x="407" y="219"/>
                    <a:pt x="407" y="219"/>
                    <a:pt x="407" y="219"/>
                  </a:cubicBezTo>
                  <a:cubicBezTo>
                    <a:pt x="416" y="218"/>
                    <a:pt x="424" y="211"/>
                    <a:pt x="424" y="202"/>
                  </a:cubicBezTo>
                  <a:cubicBezTo>
                    <a:pt x="424" y="202"/>
                    <a:pt x="424" y="202"/>
                    <a:pt x="424" y="202"/>
                  </a:cubicBezTo>
                  <a:cubicBezTo>
                    <a:pt x="424" y="88"/>
                    <a:pt x="424" y="88"/>
                    <a:pt x="424" y="88"/>
                  </a:cubicBezTo>
                  <a:cubicBezTo>
                    <a:pt x="424" y="18"/>
                    <a:pt x="424" y="18"/>
                    <a:pt x="424" y="18"/>
                  </a:cubicBezTo>
                  <a:cubicBezTo>
                    <a:pt x="424" y="15"/>
                    <a:pt x="423" y="13"/>
                    <a:pt x="422" y="10"/>
                  </a:cubicBezTo>
                  <a:cubicBezTo>
                    <a:pt x="419" y="5"/>
                    <a:pt x="413" y="1"/>
                    <a:pt x="407" y="1"/>
                  </a:cubicBezTo>
                  <a:cubicBezTo>
                    <a:pt x="405" y="1"/>
                    <a:pt x="402" y="2"/>
                    <a:pt x="400" y="3"/>
                  </a:cubicBezTo>
                  <a:cubicBezTo>
                    <a:pt x="334" y="36"/>
                    <a:pt x="272" y="49"/>
                    <a:pt x="214" y="49"/>
                  </a:cubicBezTo>
                  <a:cubicBezTo>
                    <a:pt x="147" y="49"/>
                    <a:pt x="84" y="31"/>
                    <a:pt x="24" y="2"/>
                  </a:cubicBezTo>
                  <a:cubicBezTo>
                    <a:pt x="21" y="1"/>
                    <a:pt x="19" y="0"/>
                    <a:pt x="17"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íṡḻiḋè">
              <a:extLst>
                <a:ext uri="{FF2B5EF4-FFF2-40B4-BE49-F238E27FC236}">
                  <a16:creationId xmlns:a16="http://schemas.microsoft.com/office/drawing/2014/main" id="{32882886-3834-475D-8B3D-F3CB26841568}"/>
                </a:ext>
              </a:extLst>
            </p:cNvPr>
            <p:cNvSpPr/>
            <p:nvPr/>
          </p:nvSpPr>
          <p:spPr bwMode="auto">
            <a:xfrm>
              <a:off x="3660776" y="4749800"/>
              <a:ext cx="65088" cy="84138"/>
            </a:xfrm>
            <a:prstGeom prst="ellipse">
              <a:avLst/>
            </a:pr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iš1ïḑe">
              <a:extLst>
                <a:ext uri="{FF2B5EF4-FFF2-40B4-BE49-F238E27FC236}">
                  <a16:creationId xmlns:a16="http://schemas.microsoft.com/office/drawing/2014/main" id="{EC29F180-2518-4104-9708-C23C6C45811A}"/>
                </a:ext>
              </a:extLst>
            </p:cNvPr>
            <p:cNvSpPr/>
            <p:nvPr/>
          </p:nvSpPr>
          <p:spPr bwMode="auto">
            <a:xfrm>
              <a:off x="3660776" y="4697413"/>
              <a:ext cx="65088" cy="85725"/>
            </a:xfrm>
            <a:prstGeom prst="ellipse">
              <a:avLst/>
            </a:pr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îśḻïďê">
              <a:extLst>
                <a:ext uri="{FF2B5EF4-FFF2-40B4-BE49-F238E27FC236}">
                  <a16:creationId xmlns:a16="http://schemas.microsoft.com/office/drawing/2014/main" id="{AF0CF609-371B-4743-8A28-823F6259D0E2}"/>
                </a:ext>
              </a:extLst>
            </p:cNvPr>
            <p:cNvSpPr/>
            <p:nvPr/>
          </p:nvSpPr>
          <p:spPr bwMode="auto">
            <a:xfrm>
              <a:off x="3660776" y="4645025"/>
              <a:ext cx="65088" cy="85725"/>
            </a:xfrm>
            <a:prstGeom prst="ellipse">
              <a:avLst/>
            </a:pr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išḻîḋe">
              <a:extLst>
                <a:ext uri="{FF2B5EF4-FFF2-40B4-BE49-F238E27FC236}">
                  <a16:creationId xmlns:a16="http://schemas.microsoft.com/office/drawing/2014/main" id="{66E583F5-021C-4B18-8E99-0CCB8858E9DC}"/>
                </a:ext>
              </a:extLst>
            </p:cNvPr>
            <p:cNvSpPr/>
            <p:nvPr/>
          </p:nvSpPr>
          <p:spPr bwMode="auto">
            <a:xfrm>
              <a:off x="3660776" y="4592638"/>
              <a:ext cx="65088" cy="85725"/>
            </a:xfrm>
            <a:prstGeom prst="ellipse">
              <a:avLst/>
            </a:pr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îŝľíďê">
              <a:extLst>
                <a:ext uri="{FF2B5EF4-FFF2-40B4-BE49-F238E27FC236}">
                  <a16:creationId xmlns:a16="http://schemas.microsoft.com/office/drawing/2014/main" id="{9050EF2C-CC0D-4768-9CC2-D9702CAEE383}"/>
                </a:ext>
              </a:extLst>
            </p:cNvPr>
            <p:cNvSpPr/>
            <p:nvPr/>
          </p:nvSpPr>
          <p:spPr bwMode="auto">
            <a:xfrm>
              <a:off x="3660776" y="4541838"/>
              <a:ext cx="65088" cy="85725"/>
            </a:xfrm>
            <a:prstGeom prst="ellipse">
              <a:avLst/>
            </a:pr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îṡḻiḓe">
              <a:extLst>
                <a:ext uri="{FF2B5EF4-FFF2-40B4-BE49-F238E27FC236}">
                  <a16:creationId xmlns:a16="http://schemas.microsoft.com/office/drawing/2014/main" id="{DFA2559D-D153-40C9-8D01-CDDD77B8E480}"/>
                </a:ext>
              </a:extLst>
            </p:cNvPr>
            <p:cNvSpPr/>
            <p:nvPr/>
          </p:nvSpPr>
          <p:spPr bwMode="auto">
            <a:xfrm>
              <a:off x="3660776" y="4489450"/>
              <a:ext cx="65088" cy="85725"/>
            </a:xfrm>
            <a:prstGeom prst="ellipse">
              <a:avLst/>
            </a:pr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îS1ïḋe">
              <a:extLst>
                <a:ext uri="{FF2B5EF4-FFF2-40B4-BE49-F238E27FC236}">
                  <a16:creationId xmlns:a16="http://schemas.microsoft.com/office/drawing/2014/main" id="{4552EFAF-EEBC-449B-9954-BA20C81428AF}"/>
                </a:ext>
              </a:extLst>
            </p:cNvPr>
            <p:cNvSpPr/>
            <p:nvPr/>
          </p:nvSpPr>
          <p:spPr bwMode="auto">
            <a:xfrm>
              <a:off x="3660776" y="4437063"/>
              <a:ext cx="65088" cy="85725"/>
            </a:xfrm>
            <a:prstGeom prst="ellipse">
              <a:avLst/>
            </a:pr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išlíḓé">
              <a:extLst>
                <a:ext uri="{FF2B5EF4-FFF2-40B4-BE49-F238E27FC236}">
                  <a16:creationId xmlns:a16="http://schemas.microsoft.com/office/drawing/2014/main" id="{BA32B494-0846-44D1-8C36-705D0466076E}"/>
                </a:ext>
              </a:extLst>
            </p:cNvPr>
            <p:cNvSpPr/>
            <p:nvPr/>
          </p:nvSpPr>
          <p:spPr bwMode="auto">
            <a:xfrm>
              <a:off x="3514726" y="3851275"/>
              <a:ext cx="346075" cy="736600"/>
            </a:xfrm>
            <a:custGeom>
              <a:avLst/>
              <a:gdLst>
                <a:gd name="T0" fmla="*/ 214 w 246"/>
                <a:gd name="T1" fmla="*/ 195 h 525"/>
                <a:gd name="T2" fmla="*/ 223 w 246"/>
                <a:gd name="T3" fmla="*/ 183 h 525"/>
                <a:gd name="T4" fmla="*/ 162 w 246"/>
                <a:gd name="T5" fmla="*/ 173 h 525"/>
                <a:gd name="T6" fmla="*/ 228 w 246"/>
                <a:gd name="T7" fmla="*/ 173 h 525"/>
                <a:gd name="T8" fmla="*/ 230 w 246"/>
                <a:gd name="T9" fmla="*/ 85 h 525"/>
                <a:gd name="T10" fmla="*/ 141 w 246"/>
                <a:gd name="T11" fmla="*/ 131 h 525"/>
                <a:gd name="T12" fmla="*/ 223 w 246"/>
                <a:gd name="T13" fmla="*/ 71 h 525"/>
                <a:gd name="T14" fmla="*/ 71 w 246"/>
                <a:gd name="T15" fmla="*/ 30 h 525"/>
                <a:gd name="T16" fmla="*/ 31 w 246"/>
                <a:gd name="T17" fmla="*/ 182 h 525"/>
                <a:gd name="T18" fmla="*/ 40 w 246"/>
                <a:gd name="T19" fmla="*/ 195 h 525"/>
                <a:gd name="T20" fmla="*/ 27 w 246"/>
                <a:gd name="T21" fmla="*/ 215 h 525"/>
                <a:gd name="T22" fmla="*/ 106 w 246"/>
                <a:gd name="T23" fmla="*/ 256 h 525"/>
                <a:gd name="T24" fmla="*/ 22 w 246"/>
                <a:gd name="T25" fmla="*/ 228 h 525"/>
                <a:gd name="T26" fmla="*/ 40 w 246"/>
                <a:gd name="T27" fmla="*/ 332 h 525"/>
                <a:gd name="T28" fmla="*/ 58 w 246"/>
                <a:gd name="T29" fmla="*/ 488 h 525"/>
                <a:gd name="T30" fmla="*/ 214 w 246"/>
                <a:gd name="T31" fmla="*/ 469 h 525"/>
                <a:gd name="T32" fmla="*/ 214 w 246"/>
                <a:gd name="T33" fmla="*/ 332 h 525"/>
                <a:gd name="T34" fmla="*/ 214 w 246"/>
                <a:gd name="T35" fmla="*/ 195 h 525"/>
                <a:gd name="T36" fmla="*/ 214 w 246"/>
                <a:gd name="T37" fmla="*/ 19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6" h="525">
                  <a:moveTo>
                    <a:pt x="214" y="195"/>
                  </a:moveTo>
                  <a:cubicBezTo>
                    <a:pt x="217" y="191"/>
                    <a:pt x="220" y="187"/>
                    <a:pt x="223" y="183"/>
                  </a:cubicBezTo>
                  <a:cubicBezTo>
                    <a:pt x="162" y="173"/>
                    <a:pt x="162" y="173"/>
                    <a:pt x="162" y="173"/>
                  </a:cubicBezTo>
                  <a:cubicBezTo>
                    <a:pt x="228" y="173"/>
                    <a:pt x="228" y="173"/>
                    <a:pt x="228" y="173"/>
                  </a:cubicBezTo>
                  <a:cubicBezTo>
                    <a:pt x="240" y="145"/>
                    <a:pt x="241" y="113"/>
                    <a:pt x="230" y="85"/>
                  </a:cubicBezTo>
                  <a:cubicBezTo>
                    <a:pt x="141" y="131"/>
                    <a:pt x="141" y="131"/>
                    <a:pt x="141" y="131"/>
                  </a:cubicBezTo>
                  <a:cubicBezTo>
                    <a:pt x="223" y="71"/>
                    <a:pt x="223" y="71"/>
                    <a:pt x="223" y="71"/>
                  </a:cubicBezTo>
                  <a:cubicBezTo>
                    <a:pt x="192" y="18"/>
                    <a:pt x="124" y="0"/>
                    <a:pt x="71" y="30"/>
                  </a:cubicBezTo>
                  <a:cubicBezTo>
                    <a:pt x="18" y="61"/>
                    <a:pt x="0" y="129"/>
                    <a:pt x="31" y="182"/>
                  </a:cubicBezTo>
                  <a:cubicBezTo>
                    <a:pt x="34" y="186"/>
                    <a:pt x="37" y="191"/>
                    <a:pt x="40" y="195"/>
                  </a:cubicBezTo>
                  <a:cubicBezTo>
                    <a:pt x="35" y="201"/>
                    <a:pt x="31" y="208"/>
                    <a:pt x="27" y="215"/>
                  </a:cubicBezTo>
                  <a:cubicBezTo>
                    <a:pt x="106" y="256"/>
                    <a:pt x="106" y="256"/>
                    <a:pt x="106" y="256"/>
                  </a:cubicBezTo>
                  <a:cubicBezTo>
                    <a:pt x="22" y="228"/>
                    <a:pt x="22" y="228"/>
                    <a:pt x="22" y="228"/>
                  </a:cubicBezTo>
                  <a:cubicBezTo>
                    <a:pt x="10" y="263"/>
                    <a:pt x="17" y="303"/>
                    <a:pt x="40" y="332"/>
                  </a:cubicBezTo>
                  <a:cubicBezTo>
                    <a:pt x="2" y="380"/>
                    <a:pt x="10" y="450"/>
                    <a:pt x="58" y="488"/>
                  </a:cubicBezTo>
                  <a:cubicBezTo>
                    <a:pt x="107" y="525"/>
                    <a:pt x="176" y="517"/>
                    <a:pt x="214" y="469"/>
                  </a:cubicBezTo>
                  <a:cubicBezTo>
                    <a:pt x="246" y="429"/>
                    <a:pt x="246" y="372"/>
                    <a:pt x="214" y="332"/>
                  </a:cubicBezTo>
                  <a:cubicBezTo>
                    <a:pt x="246" y="292"/>
                    <a:pt x="246" y="235"/>
                    <a:pt x="214" y="195"/>
                  </a:cubicBezTo>
                  <a:cubicBezTo>
                    <a:pt x="214" y="195"/>
                    <a:pt x="214" y="195"/>
                    <a:pt x="214" y="195"/>
                  </a:cubicBezTo>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isľïḋé">
              <a:extLst>
                <a:ext uri="{FF2B5EF4-FFF2-40B4-BE49-F238E27FC236}">
                  <a16:creationId xmlns:a16="http://schemas.microsoft.com/office/drawing/2014/main" id="{22C0645A-5DD0-4429-B027-C00E98C357CC}"/>
                </a:ext>
              </a:extLst>
            </p:cNvPr>
            <p:cNvSpPr/>
            <p:nvPr/>
          </p:nvSpPr>
          <p:spPr bwMode="auto">
            <a:xfrm>
              <a:off x="3530601" y="4219575"/>
              <a:ext cx="39688" cy="234950"/>
            </a:xfrm>
            <a:custGeom>
              <a:avLst/>
              <a:gdLst>
                <a:gd name="T0" fmla="*/ 5 w 29"/>
                <a:gd name="T1" fmla="*/ 0 h 167"/>
                <a:gd name="T2" fmla="*/ 5 w 29"/>
                <a:gd name="T3" fmla="*/ 1 h 167"/>
                <a:gd name="T4" fmla="*/ 29 w 29"/>
                <a:gd name="T5" fmla="*/ 69 h 167"/>
                <a:gd name="T6" fmla="*/ 9 w 29"/>
                <a:gd name="T7" fmla="*/ 167 h 167"/>
                <a:gd name="T8" fmla="*/ 9 w 29"/>
                <a:gd name="T9" fmla="*/ 167 h 167"/>
                <a:gd name="T10" fmla="*/ 29 w 29"/>
                <a:gd name="T11" fmla="*/ 69 h 167"/>
                <a:gd name="T12" fmla="*/ 5 w 29"/>
                <a:gd name="T13" fmla="*/ 0 h 167"/>
              </a:gdLst>
              <a:ahLst/>
              <a:cxnLst>
                <a:cxn ang="0">
                  <a:pos x="T0" y="T1"/>
                </a:cxn>
                <a:cxn ang="0">
                  <a:pos x="T2" y="T3"/>
                </a:cxn>
                <a:cxn ang="0">
                  <a:pos x="T4" y="T5"/>
                </a:cxn>
                <a:cxn ang="0">
                  <a:pos x="T6" y="T7"/>
                </a:cxn>
                <a:cxn ang="0">
                  <a:pos x="T8" y="T9"/>
                </a:cxn>
                <a:cxn ang="0">
                  <a:pos x="T10" y="T11"/>
                </a:cxn>
                <a:cxn ang="0">
                  <a:pos x="T12" y="T13"/>
                </a:cxn>
              </a:cxnLst>
              <a:rect l="0" t="0" r="r" b="b"/>
              <a:pathLst>
                <a:path w="29" h="167">
                  <a:moveTo>
                    <a:pt x="5" y="0"/>
                  </a:moveTo>
                  <a:cubicBezTo>
                    <a:pt x="5" y="0"/>
                    <a:pt x="5" y="0"/>
                    <a:pt x="5" y="1"/>
                  </a:cubicBezTo>
                  <a:cubicBezTo>
                    <a:pt x="5" y="26"/>
                    <a:pt x="13" y="50"/>
                    <a:pt x="29" y="69"/>
                  </a:cubicBezTo>
                  <a:cubicBezTo>
                    <a:pt x="6" y="98"/>
                    <a:pt x="0" y="134"/>
                    <a:pt x="9" y="167"/>
                  </a:cubicBezTo>
                  <a:cubicBezTo>
                    <a:pt x="9" y="167"/>
                    <a:pt x="9" y="167"/>
                    <a:pt x="9" y="167"/>
                  </a:cubicBezTo>
                  <a:cubicBezTo>
                    <a:pt x="0" y="134"/>
                    <a:pt x="6" y="98"/>
                    <a:pt x="29" y="69"/>
                  </a:cubicBezTo>
                  <a:cubicBezTo>
                    <a:pt x="13" y="49"/>
                    <a:pt x="5" y="25"/>
                    <a:pt x="5"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iṧlïḍé">
              <a:extLst>
                <a:ext uri="{FF2B5EF4-FFF2-40B4-BE49-F238E27FC236}">
                  <a16:creationId xmlns:a16="http://schemas.microsoft.com/office/drawing/2014/main" id="{FEA69098-1BBD-43AC-9D0E-255722CC8090}"/>
                </a:ext>
              </a:extLst>
            </p:cNvPr>
            <p:cNvSpPr/>
            <p:nvPr/>
          </p:nvSpPr>
          <p:spPr bwMode="auto">
            <a:xfrm>
              <a:off x="3543301" y="4454525"/>
              <a:ext cx="268288" cy="112713"/>
            </a:xfrm>
            <a:custGeom>
              <a:avLst/>
              <a:gdLst>
                <a:gd name="T0" fmla="*/ 192 w 192"/>
                <a:gd name="T1" fmla="*/ 41 h 80"/>
                <a:gd name="T2" fmla="*/ 128 w 192"/>
                <a:gd name="T3" fmla="*/ 79 h 80"/>
                <a:gd name="T4" fmla="*/ 128 w 192"/>
                <a:gd name="T5" fmla="*/ 80 h 80"/>
                <a:gd name="T6" fmla="*/ 192 w 192"/>
                <a:gd name="T7" fmla="*/ 41 h 80"/>
                <a:gd name="T8" fmla="*/ 0 w 192"/>
                <a:gd name="T9" fmla="*/ 0 h 80"/>
                <a:gd name="T10" fmla="*/ 0 w 192"/>
                <a:gd name="T11" fmla="*/ 0 h 80"/>
                <a:gd name="T12" fmla="*/ 38 w 192"/>
                <a:gd name="T13" fmla="*/ 58 h 80"/>
                <a:gd name="T14" fmla="*/ 86 w 192"/>
                <a:gd name="T15" fmla="*/ 80 h 80"/>
                <a:gd name="T16" fmla="*/ 86 w 192"/>
                <a:gd name="T17" fmla="*/ 79 h 80"/>
                <a:gd name="T18" fmla="*/ 38 w 192"/>
                <a:gd name="T19" fmla="*/ 58 h 80"/>
                <a:gd name="T20" fmla="*/ 0 w 192"/>
                <a:gd name="T21"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80">
                  <a:moveTo>
                    <a:pt x="192" y="41"/>
                  </a:moveTo>
                  <a:cubicBezTo>
                    <a:pt x="175" y="62"/>
                    <a:pt x="152" y="75"/>
                    <a:pt x="128" y="79"/>
                  </a:cubicBezTo>
                  <a:cubicBezTo>
                    <a:pt x="128" y="79"/>
                    <a:pt x="128" y="79"/>
                    <a:pt x="128" y="80"/>
                  </a:cubicBezTo>
                  <a:cubicBezTo>
                    <a:pt x="153" y="75"/>
                    <a:pt x="175" y="62"/>
                    <a:pt x="192" y="41"/>
                  </a:cubicBezTo>
                  <a:moveTo>
                    <a:pt x="0" y="0"/>
                  </a:moveTo>
                  <a:cubicBezTo>
                    <a:pt x="0" y="0"/>
                    <a:pt x="0" y="0"/>
                    <a:pt x="0" y="0"/>
                  </a:cubicBezTo>
                  <a:cubicBezTo>
                    <a:pt x="6" y="22"/>
                    <a:pt x="19" y="43"/>
                    <a:pt x="38" y="58"/>
                  </a:cubicBezTo>
                  <a:cubicBezTo>
                    <a:pt x="53" y="69"/>
                    <a:pt x="69" y="77"/>
                    <a:pt x="86" y="80"/>
                  </a:cubicBezTo>
                  <a:cubicBezTo>
                    <a:pt x="86" y="80"/>
                    <a:pt x="86" y="80"/>
                    <a:pt x="86" y="79"/>
                  </a:cubicBezTo>
                  <a:cubicBezTo>
                    <a:pt x="69" y="76"/>
                    <a:pt x="53" y="69"/>
                    <a:pt x="38" y="58"/>
                  </a:cubicBezTo>
                  <a:cubicBezTo>
                    <a:pt x="19" y="42"/>
                    <a:pt x="6" y="22"/>
                    <a:pt x="0"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ïṧ1iḋè">
              <a:extLst>
                <a:ext uri="{FF2B5EF4-FFF2-40B4-BE49-F238E27FC236}">
                  <a16:creationId xmlns:a16="http://schemas.microsoft.com/office/drawing/2014/main" id="{75EA8BE2-E081-4526-BE23-6FFBC0DFFAF1}"/>
                </a:ext>
              </a:extLst>
            </p:cNvPr>
            <p:cNvSpPr/>
            <p:nvPr/>
          </p:nvSpPr>
          <p:spPr bwMode="auto">
            <a:xfrm>
              <a:off x="3663951" y="4565650"/>
              <a:ext cx="58738" cy="3175"/>
            </a:xfrm>
            <a:custGeom>
              <a:avLst/>
              <a:gdLst>
                <a:gd name="T0" fmla="*/ 0 w 42"/>
                <a:gd name="T1" fmla="*/ 0 h 2"/>
                <a:gd name="T2" fmla="*/ 0 w 42"/>
                <a:gd name="T3" fmla="*/ 1 h 2"/>
                <a:gd name="T4" fmla="*/ 9 w 42"/>
                <a:gd name="T5" fmla="*/ 2 h 2"/>
                <a:gd name="T6" fmla="*/ 8 w 42"/>
                <a:gd name="T7" fmla="*/ 2 h 2"/>
                <a:gd name="T8" fmla="*/ 0 w 42"/>
                <a:gd name="T9" fmla="*/ 0 h 2"/>
                <a:gd name="T10" fmla="*/ 42 w 42"/>
                <a:gd name="T11" fmla="*/ 0 h 2"/>
                <a:gd name="T12" fmla="*/ 34 w 42"/>
                <a:gd name="T13" fmla="*/ 2 h 2"/>
                <a:gd name="T14" fmla="*/ 34 w 42"/>
                <a:gd name="T15" fmla="*/ 2 h 2"/>
                <a:gd name="T16" fmla="*/ 42 w 42"/>
                <a:gd name="T17" fmla="*/ 1 h 2"/>
                <a:gd name="T18" fmla="*/ 42 w 42"/>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 h="2">
                  <a:moveTo>
                    <a:pt x="0" y="0"/>
                  </a:moveTo>
                  <a:cubicBezTo>
                    <a:pt x="0" y="1"/>
                    <a:pt x="0" y="1"/>
                    <a:pt x="0" y="1"/>
                  </a:cubicBezTo>
                  <a:cubicBezTo>
                    <a:pt x="3" y="1"/>
                    <a:pt x="6" y="2"/>
                    <a:pt x="9" y="2"/>
                  </a:cubicBezTo>
                  <a:cubicBezTo>
                    <a:pt x="9" y="2"/>
                    <a:pt x="8" y="2"/>
                    <a:pt x="8" y="2"/>
                  </a:cubicBezTo>
                  <a:cubicBezTo>
                    <a:pt x="6" y="1"/>
                    <a:pt x="3" y="1"/>
                    <a:pt x="0" y="0"/>
                  </a:cubicBezTo>
                  <a:moveTo>
                    <a:pt x="42" y="0"/>
                  </a:moveTo>
                  <a:cubicBezTo>
                    <a:pt x="40" y="1"/>
                    <a:pt x="37" y="1"/>
                    <a:pt x="34" y="2"/>
                  </a:cubicBezTo>
                  <a:cubicBezTo>
                    <a:pt x="34" y="2"/>
                    <a:pt x="34" y="2"/>
                    <a:pt x="34" y="2"/>
                  </a:cubicBezTo>
                  <a:cubicBezTo>
                    <a:pt x="37" y="1"/>
                    <a:pt x="39" y="1"/>
                    <a:pt x="42" y="1"/>
                  </a:cubicBezTo>
                  <a:cubicBezTo>
                    <a:pt x="42" y="0"/>
                    <a:pt x="42" y="0"/>
                    <a:pt x="42"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iṣļîḋê">
              <a:extLst>
                <a:ext uri="{FF2B5EF4-FFF2-40B4-BE49-F238E27FC236}">
                  <a16:creationId xmlns:a16="http://schemas.microsoft.com/office/drawing/2014/main" id="{5C9C050B-83CD-4111-A847-1740B0E04D02}"/>
                </a:ext>
              </a:extLst>
            </p:cNvPr>
            <p:cNvSpPr/>
            <p:nvPr/>
          </p:nvSpPr>
          <p:spPr bwMode="auto">
            <a:xfrm>
              <a:off x="3675063" y="4568825"/>
              <a:ext cx="36513" cy="0"/>
            </a:xfrm>
            <a:custGeom>
              <a:avLst/>
              <a:gdLst>
                <a:gd name="T0" fmla="*/ 26 w 26"/>
                <a:gd name="T1" fmla="*/ 0 h 1"/>
                <a:gd name="T2" fmla="*/ 13 w 26"/>
                <a:gd name="T3" fmla="*/ 0 h 1"/>
                <a:gd name="T4" fmla="*/ 0 w 26"/>
                <a:gd name="T5" fmla="*/ 0 h 1"/>
                <a:gd name="T6" fmla="*/ 1 w 26"/>
                <a:gd name="T7" fmla="*/ 0 h 1"/>
                <a:gd name="T8" fmla="*/ 13 w 26"/>
                <a:gd name="T9" fmla="*/ 1 h 1"/>
                <a:gd name="T10" fmla="*/ 26 w 26"/>
                <a:gd name="T11" fmla="*/ 0 h 1"/>
                <a:gd name="T12" fmla="*/ 26 w 26"/>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26" h="1">
                  <a:moveTo>
                    <a:pt x="26" y="0"/>
                  </a:moveTo>
                  <a:cubicBezTo>
                    <a:pt x="22" y="0"/>
                    <a:pt x="17" y="0"/>
                    <a:pt x="13" y="0"/>
                  </a:cubicBezTo>
                  <a:cubicBezTo>
                    <a:pt x="9" y="0"/>
                    <a:pt x="5" y="0"/>
                    <a:pt x="0" y="0"/>
                  </a:cubicBezTo>
                  <a:cubicBezTo>
                    <a:pt x="0" y="0"/>
                    <a:pt x="1" y="0"/>
                    <a:pt x="1" y="0"/>
                  </a:cubicBezTo>
                  <a:cubicBezTo>
                    <a:pt x="5" y="0"/>
                    <a:pt x="9" y="1"/>
                    <a:pt x="13" y="1"/>
                  </a:cubicBezTo>
                  <a:cubicBezTo>
                    <a:pt x="17" y="1"/>
                    <a:pt x="22" y="0"/>
                    <a:pt x="26" y="0"/>
                  </a:cubicBezTo>
                  <a:cubicBezTo>
                    <a:pt x="26" y="0"/>
                    <a:pt x="26" y="0"/>
                    <a:pt x="26" y="0"/>
                  </a:cubicBezTo>
                </a:path>
              </a:pathLst>
            </a:custGeom>
            <a:solidFill>
              <a:srgbClr val="3937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ï$ļïḑè">
              <a:extLst>
                <a:ext uri="{FF2B5EF4-FFF2-40B4-BE49-F238E27FC236}">
                  <a16:creationId xmlns:a16="http://schemas.microsoft.com/office/drawing/2014/main" id="{CFD5915B-E4A4-455F-8C6B-A5ABFBE9F85F}"/>
                </a:ext>
              </a:extLst>
            </p:cNvPr>
            <p:cNvSpPr/>
            <p:nvPr/>
          </p:nvSpPr>
          <p:spPr bwMode="auto">
            <a:xfrm>
              <a:off x="3530601" y="4217988"/>
              <a:ext cx="330200" cy="350838"/>
            </a:xfrm>
            <a:custGeom>
              <a:avLst/>
              <a:gdLst>
                <a:gd name="T0" fmla="*/ 10 w 235"/>
                <a:gd name="T1" fmla="*/ 0 h 249"/>
                <a:gd name="T2" fmla="*/ 5 w 235"/>
                <a:gd name="T3" fmla="*/ 1 h 249"/>
                <a:gd name="T4" fmla="*/ 29 w 235"/>
                <a:gd name="T5" fmla="*/ 70 h 249"/>
                <a:gd name="T6" fmla="*/ 9 w 235"/>
                <a:gd name="T7" fmla="*/ 168 h 249"/>
                <a:gd name="T8" fmla="*/ 47 w 235"/>
                <a:gd name="T9" fmla="*/ 226 h 249"/>
                <a:gd name="T10" fmla="*/ 95 w 235"/>
                <a:gd name="T11" fmla="*/ 247 h 249"/>
                <a:gd name="T12" fmla="*/ 103 w 235"/>
                <a:gd name="T13" fmla="*/ 249 h 249"/>
                <a:gd name="T14" fmla="*/ 116 w 235"/>
                <a:gd name="T15" fmla="*/ 249 h 249"/>
                <a:gd name="T16" fmla="*/ 129 w 235"/>
                <a:gd name="T17" fmla="*/ 249 h 249"/>
                <a:gd name="T18" fmla="*/ 137 w 235"/>
                <a:gd name="T19" fmla="*/ 247 h 249"/>
                <a:gd name="T20" fmla="*/ 201 w 235"/>
                <a:gd name="T21" fmla="*/ 209 h 249"/>
                <a:gd name="T22" fmla="*/ 203 w 235"/>
                <a:gd name="T23" fmla="*/ 207 h 249"/>
                <a:gd name="T24" fmla="*/ 203 w 235"/>
                <a:gd name="T25" fmla="*/ 70 h 249"/>
                <a:gd name="T26" fmla="*/ 10 w 235"/>
                <a:gd name="T27" fmla="*/ 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5" h="249">
                  <a:moveTo>
                    <a:pt x="10" y="0"/>
                  </a:moveTo>
                  <a:cubicBezTo>
                    <a:pt x="7" y="0"/>
                    <a:pt x="6" y="0"/>
                    <a:pt x="5" y="1"/>
                  </a:cubicBezTo>
                  <a:cubicBezTo>
                    <a:pt x="5" y="26"/>
                    <a:pt x="13" y="50"/>
                    <a:pt x="29" y="70"/>
                  </a:cubicBezTo>
                  <a:cubicBezTo>
                    <a:pt x="6" y="99"/>
                    <a:pt x="0" y="135"/>
                    <a:pt x="9" y="168"/>
                  </a:cubicBezTo>
                  <a:cubicBezTo>
                    <a:pt x="15" y="190"/>
                    <a:pt x="28" y="210"/>
                    <a:pt x="47" y="226"/>
                  </a:cubicBezTo>
                  <a:cubicBezTo>
                    <a:pt x="62" y="237"/>
                    <a:pt x="78" y="244"/>
                    <a:pt x="95" y="247"/>
                  </a:cubicBezTo>
                  <a:cubicBezTo>
                    <a:pt x="98" y="248"/>
                    <a:pt x="101" y="248"/>
                    <a:pt x="103" y="249"/>
                  </a:cubicBezTo>
                  <a:cubicBezTo>
                    <a:pt x="108" y="249"/>
                    <a:pt x="112" y="249"/>
                    <a:pt x="116" y="249"/>
                  </a:cubicBezTo>
                  <a:cubicBezTo>
                    <a:pt x="120" y="249"/>
                    <a:pt x="125" y="249"/>
                    <a:pt x="129" y="249"/>
                  </a:cubicBezTo>
                  <a:cubicBezTo>
                    <a:pt x="132" y="248"/>
                    <a:pt x="135" y="248"/>
                    <a:pt x="137" y="247"/>
                  </a:cubicBezTo>
                  <a:cubicBezTo>
                    <a:pt x="161" y="243"/>
                    <a:pt x="184" y="230"/>
                    <a:pt x="201" y="209"/>
                  </a:cubicBezTo>
                  <a:cubicBezTo>
                    <a:pt x="202" y="209"/>
                    <a:pt x="202" y="208"/>
                    <a:pt x="203" y="207"/>
                  </a:cubicBezTo>
                  <a:cubicBezTo>
                    <a:pt x="235" y="167"/>
                    <a:pt x="235" y="110"/>
                    <a:pt x="203" y="70"/>
                  </a:cubicBezTo>
                  <a:cubicBezTo>
                    <a:pt x="216" y="53"/>
                    <a:pt x="41" y="0"/>
                    <a:pt x="10"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ï$1ïḋê">
              <a:extLst>
                <a:ext uri="{FF2B5EF4-FFF2-40B4-BE49-F238E27FC236}">
                  <a16:creationId xmlns:a16="http://schemas.microsoft.com/office/drawing/2014/main" id="{0A2452CC-62B1-439A-AE2B-9B688D348522}"/>
                </a:ext>
              </a:extLst>
            </p:cNvPr>
            <p:cNvSpPr/>
            <p:nvPr/>
          </p:nvSpPr>
          <p:spPr bwMode="auto">
            <a:xfrm>
              <a:off x="3398838" y="4719638"/>
              <a:ext cx="596900" cy="325438"/>
            </a:xfrm>
            <a:custGeom>
              <a:avLst/>
              <a:gdLst>
                <a:gd name="T0" fmla="*/ 407 w 424"/>
                <a:gd name="T1" fmla="*/ 232 h 232"/>
                <a:gd name="T2" fmla="*/ 17 w 424"/>
                <a:gd name="T3" fmla="*/ 232 h 232"/>
                <a:gd name="T4" fmla="*/ 0 w 424"/>
                <a:gd name="T5" fmla="*/ 216 h 232"/>
                <a:gd name="T6" fmla="*/ 0 w 424"/>
                <a:gd name="T7" fmla="*/ 21 h 232"/>
                <a:gd name="T8" fmla="*/ 17 w 424"/>
                <a:gd name="T9" fmla="*/ 4 h 232"/>
                <a:gd name="T10" fmla="*/ 24 w 424"/>
                <a:gd name="T11" fmla="*/ 6 h 232"/>
                <a:gd name="T12" fmla="*/ 400 w 424"/>
                <a:gd name="T13" fmla="*/ 7 h 232"/>
                <a:gd name="T14" fmla="*/ 424 w 424"/>
                <a:gd name="T15" fmla="*/ 22 h 232"/>
                <a:gd name="T16" fmla="*/ 424 w 424"/>
                <a:gd name="T17" fmla="*/ 216 h 232"/>
                <a:gd name="T18" fmla="*/ 407 w 424"/>
                <a:gd name="T19"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4" h="232">
                  <a:moveTo>
                    <a:pt x="407" y="232"/>
                  </a:moveTo>
                  <a:cubicBezTo>
                    <a:pt x="17" y="232"/>
                    <a:pt x="17" y="232"/>
                    <a:pt x="17" y="232"/>
                  </a:cubicBezTo>
                  <a:cubicBezTo>
                    <a:pt x="7" y="232"/>
                    <a:pt x="0" y="225"/>
                    <a:pt x="0" y="216"/>
                  </a:cubicBezTo>
                  <a:cubicBezTo>
                    <a:pt x="0" y="21"/>
                    <a:pt x="0" y="21"/>
                    <a:pt x="0" y="21"/>
                  </a:cubicBezTo>
                  <a:cubicBezTo>
                    <a:pt x="0" y="12"/>
                    <a:pt x="7" y="4"/>
                    <a:pt x="17" y="4"/>
                  </a:cubicBezTo>
                  <a:cubicBezTo>
                    <a:pt x="19" y="4"/>
                    <a:pt x="21" y="5"/>
                    <a:pt x="24" y="6"/>
                  </a:cubicBezTo>
                  <a:cubicBezTo>
                    <a:pt x="136" y="59"/>
                    <a:pt x="225" y="121"/>
                    <a:pt x="400" y="7"/>
                  </a:cubicBezTo>
                  <a:cubicBezTo>
                    <a:pt x="410" y="0"/>
                    <a:pt x="424" y="9"/>
                    <a:pt x="424" y="22"/>
                  </a:cubicBezTo>
                  <a:cubicBezTo>
                    <a:pt x="424" y="216"/>
                    <a:pt x="424" y="216"/>
                    <a:pt x="424" y="216"/>
                  </a:cubicBezTo>
                  <a:cubicBezTo>
                    <a:pt x="424" y="225"/>
                    <a:pt x="416" y="232"/>
                    <a:pt x="407" y="232"/>
                  </a:cubicBezTo>
                  <a:close/>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îṧ1íďe">
              <a:extLst>
                <a:ext uri="{FF2B5EF4-FFF2-40B4-BE49-F238E27FC236}">
                  <a16:creationId xmlns:a16="http://schemas.microsoft.com/office/drawing/2014/main" id="{8C330434-9ACB-4E2C-9EAC-E83294EF7728}"/>
                </a:ext>
              </a:extLst>
            </p:cNvPr>
            <p:cNvSpPr/>
            <p:nvPr/>
          </p:nvSpPr>
          <p:spPr bwMode="auto">
            <a:xfrm>
              <a:off x="6799263" y="4684713"/>
              <a:ext cx="1246188" cy="395288"/>
            </a:xfrm>
            <a:custGeom>
              <a:avLst/>
              <a:gdLst>
                <a:gd name="T0" fmla="*/ 785 w 785"/>
                <a:gd name="T1" fmla="*/ 178 h 249"/>
                <a:gd name="T2" fmla="*/ 275 w 785"/>
                <a:gd name="T3" fmla="*/ 247 h 249"/>
                <a:gd name="T4" fmla="*/ 250 w 785"/>
                <a:gd name="T5" fmla="*/ 249 h 249"/>
                <a:gd name="T6" fmla="*/ 0 w 785"/>
                <a:gd name="T7" fmla="*/ 117 h 249"/>
                <a:gd name="T8" fmla="*/ 0 w 785"/>
                <a:gd name="T9" fmla="*/ 86 h 249"/>
                <a:gd name="T10" fmla="*/ 780 w 785"/>
                <a:gd name="T11" fmla="*/ 0 h 249"/>
                <a:gd name="T12" fmla="*/ 785 w 785"/>
                <a:gd name="T13" fmla="*/ 178 h 249"/>
              </a:gdLst>
              <a:ahLst/>
              <a:cxnLst>
                <a:cxn ang="0">
                  <a:pos x="T0" y="T1"/>
                </a:cxn>
                <a:cxn ang="0">
                  <a:pos x="T2" y="T3"/>
                </a:cxn>
                <a:cxn ang="0">
                  <a:pos x="T4" y="T5"/>
                </a:cxn>
                <a:cxn ang="0">
                  <a:pos x="T6" y="T7"/>
                </a:cxn>
                <a:cxn ang="0">
                  <a:pos x="T8" y="T9"/>
                </a:cxn>
                <a:cxn ang="0">
                  <a:pos x="T10" y="T11"/>
                </a:cxn>
                <a:cxn ang="0">
                  <a:pos x="T12" y="T13"/>
                </a:cxn>
              </a:cxnLst>
              <a:rect l="0" t="0" r="r" b="b"/>
              <a:pathLst>
                <a:path w="785" h="249">
                  <a:moveTo>
                    <a:pt x="785" y="178"/>
                  </a:moveTo>
                  <a:lnTo>
                    <a:pt x="275" y="247"/>
                  </a:lnTo>
                  <a:lnTo>
                    <a:pt x="250" y="249"/>
                  </a:lnTo>
                  <a:lnTo>
                    <a:pt x="0" y="117"/>
                  </a:lnTo>
                  <a:lnTo>
                    <a:pt x="0" y="86"/>
                  </a:lnTo>
                  <a:lnTo>
                    <a:pt x="780" y="0"/>
                  </a:lnTo>
                  <a:lnTo>
                    <a:pt x="785" y="178"/>
                  </a:lnTo>
                  <a:close/>
                </a:path>
              </a:pathLst>
            </a:custGeom>
            <a:solidFill>
              <a:srgbClr val="9C9C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išļíďè">
              <a:extLst>
                <a:ext uri="{FF2B5EF4-FFF2-40B4-BE49-F238E27FC236}">
                  <a16:creationId xmlns:a16="http://schemas.microsoft.com/office/drawing/2014/main" id="{94EA0977-98A4-495C-877A-6951D025F8FC}"/>
                </a:ext>
              </a:extLst>
            </p:cNvPr>
            <p:cNvSpPr/>
            <p:nvPr/>
          </p:nvSpPr>
          <p:spPr bwMode="auto">
            <a:xfrm>
              <a:off x="6799263" y="4684713"/>
              <a:ext cx="1246188" cy="395288"/>
            </a:xfrm>
            <a:custGeom>
              <a:avLst/>
              <a:gdLst>
                <a:gd name="T0" fmla="*/ 785 w 785"/>
                <a:gd name="T1" fmla="*/ 178 h 249"/>
                <a:gd name="T2" fmla="*/ 275 w 785"/>
                <a:gd name="T3" fmla="*/ 247 h 249"/>
                <a:gd name="T4" fmla="*/ 250 w 785"/>
                <a:gd name="T5" fmla="*/ 249 h 249"/>
                <a:gd name="T6" fmla="*/ 0 w 785"/>
                <a:gd name="T7" fmla="*/ 117 h 249"/>
                <a:gd name="T8" fmla="*/ 0 w 785"/>
                <a:gd name="T9" fmla="*/ 86 h 249"/>
                <a:gd name="T10" fmla="*/ 780 w 785"/>
                <a:gd name="T11" fmla="*/ 0 h 249"/>
                <a:gd name="T12" fmla="*/ 785 w 785"/>
                <a:gd name="T13" fmla="*/ 178 h 249"/>
              </a:gdLst>
              <a:ahLst/>
              <a:cxnLst>
                <a:cxn ang="0">
                  <a:pos x="T0" y="T1"/>
                </a:cxn>
                <a:cxn ang="0">
                  <a:pos x="T2" y="T3"/>
                </a:cxn>
                <a:cxn ang="0">
                  <a:pos x="T4" y="T5"/>
                </a:cxn>
                <a:cxn ang="0">
                  <a:pos x="T6" y="T7"/>
                </a:cxn>
                <a:cxn ang="0">
                  <a:pos x="T8" y="T9"/>
                </a:cxn>
                <a:cxn ang="0">
                  <a:pos x="T10" y="T11"/>
                </a:cxn>
                <a:cxn ang="0">
                  <a:pos x="T12" y="T13"/>
                </a:cxn>
              </a:cxnLst>
              <a:rect l="0" t="0" r="r" b="b"/>
              <a:pathLst>
                <a:path w="785" h="249">
                  <a:moveTo>
                    <a:pt x="785" y="178"/>
                  </a:moveTo>
                  <a:lnTo>
                    <a:pt x="275" y="247"/>
                  </a:lnTo>
                  <a:lnTo>
                    <a:pt x="250" y="249"/>
                  </a:lnTo>
                  <a:lnTo>
                    <a:pt x="0" y="117"/>
                  </a:lnTo>
                  <a:lnTo>
                    <a:pt x="0" y="86"/>
                  </a:lnTo>
                  <a:lnTo>
                    <a:pt x="780" y="0"/>
                  </a:lnTo>
                  <a:lnTo>
                    <a:pt x="785" y="17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işļïḋe">
              <a:extLst>
                <a:ext uri="{FF2B5EF4-FFF2-40B4-BE49-F238E27FC236}">
                  <a16:creationId xmlns:a16="http://schemas.microsoft.com/office/drawing/2014/main" id="{E50639B2-674C-48E1-9E80-32FB1B7D4654}"/>
                </a:ext>
              </a:extLst>
            </p:cNvPr>
            <p:cNvSpPr/>
            <p:nvPr/>
          </p:nvSpPr>
          <p:spPr bwMode="auto">
            <a:xfrm>
              <a:off x="7027863" y="4787900"/>
              <a:ext cx="877888" cy="212725"/>
            </a:xfrm>
            <a:custGeom>
              <a:avLst/>
              <a:gdLst>
                <a:gd name="T0" fmla="*/ 0 w 553"/>
                <a:gd name="T1" fmla="*/ 66 h 134"/>
                <a:gd name="T2" fmla="*/ 553 w 553"/>
                <a:gd name="T3" fmla="*/ 0 h 134"/>
                <a:gd name="T4" fmla="*/ 548 w 553"/>
                <a:gd name="T5" fmla="*/ 102 h 134"/>
                <a:gd name="T6" fmla="*/ 117 w 553"/>
                <a:gd name="T7" fmla="*/ 134 h 134"/>
                <a:gd name="T8" fmla="*/ 0 w 553"/>
                <a:gd name="T9" fmla="*/ 66 h 134"/>
              </a:gdLst>
              <a:ahLst/>
              <a:cxnLst>
                <a:cxn ang="0">
                  <a:pos x="T0" y="T1"/>
                </a:cxn>
                <a:cxn ang="0">
                  <a:pos x="T2" y="T3"/>
                </a:cxn>
                <a:cxn ang="0">
                  <a:pos x="T4" y="T5"/>
                </a:cxn>
                <a:cxn ang="0">
                  <a:pos x="T6" y="T7"/>
                </a:cxn>
                <a:cxn ang="0">
                  <a:pos x="T8" y="T9"/>
                </a:cxn>
              </a:cxnLst>
              <a:rect l="0" t="0" r="r" b="b"/>
              <a:pathLst>
                <a:path w="553" h="134">
                  <a:moveTo>
                    <a:pt x="0" y="66"/>
                  </a:moveTo>
                  <a:lnTo>
                    <a:pt x="553" y="0"/>
                  </a:lnTo>
                  <a:lnTo>
                    <a:pt x="548" y="102"/>
                  </a:lnTo>
                  <a:lnTo>
                    <a:pt x="117" y="134"/>
                  </a:lnTo>
                  <a:lnTo>
                    <a:pt x="0" y="66"/>
                  </a:lnTo>
                  <a:close/>
                </a:path>
              </a:pathLst>
            </a:custGeom>
            <a:solidFill>
              <a:srgbClr val="9394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iṩḻîde">
              <a:extLst>
                <a:ext uri="{FF2B5EF4-FFF2-40B4-BE49-F238E27FC236}">
                  <a16:creationId xmlns:a16="http://schemas.microsoft.com/office/drawing/2014/main" id="{C6DC66A2-5C86-4547-9714-3C5A0F8046AF}"/>
                </a:ext>
              </a:extLst>
            </p:cNvPr>
            <p:cNvSpPr/>
            <p:nvPr/>
          </p:nvSpPr>
          <p:spPr bwMode="auto">
            <a:xfrm>
              <a:off x="6851651" y="4897438"/>
              <a:ext cx="376238" cy="184150"/>
            </a:xfrm>
            <a:custGeom>
              <a:avLst/>
              <a:gdLst>
                <a:gd name="T0" fmla="*/ 0 w 268"/>
                <a:gd name="T1" fmla="*/ 0 h 131"/>
                <a:gd name="T2" fmla="*/ 0 w 268"/>
                <a:gd name="T3" fmla="*/ 0 h 131"/>
                <a:gd name="T4" fmla="*/ 245 w 268"/>
                <a:gd name="T5" fmla="*/ 131 h 131"/>
                <a:gd name="T6" fmla="*/ 268 w 268"/>
                <a:gd name="T7" fmla="*/ 127 h 131"/>
                <a:gd name="T8" fmla="*/ 245 w 268"/>
                <a:gd name="T9" fmla="*/ 130 h 131"/>
                <a:gd name="T10" fmla="*/ 0 w 268"/>
                <a:gd name="T11" fmla="*/ 0 h 131"/>
              </a:gdLst>
              <a:ahLst/>
              <a:cxnLst>
                <a:cxn ang="0">
                  <a:pos x="T0" y="T1"/>
                </a:cxn>
                <a:cxn ang="0">
                  <a:pos x="T2" y="T3"/>
                </a:cxn>
                <a:cxn ang="0">
                  <a:pos x="T4" y="T5"/>
                </a:cxn>
                <a:cxn ang="0">
                  <a:pos x="T6" y="T7"/>
                </a:cxn>
                <a:cxn ang="0">
                  <a:pos x="T8" y="T9"/>
                </a:cxn>
                <a:cxn ang="0">
                  <a:pos x="T10" y="T11"/>
                </a:cxn>
              </a:cxnLst>
              <a:rect l="0" t="0" r="r" b="b"/>
              <a:pathLst>
                <a:path w="268" h="131">
                  <a:moveTo>
                    <a:pt x="0" y="0"/>
                  </a:moveTo>
                  <a:cubicBezTo>
                    <a:pt x="0" y="0"/>
                    <a:pt x="0" y="0"/>
                    <a:pt x="0" y="0"/>
                  </a:cubicBezTo>
                  <a:cubicBezTo>
                    <a:pt x="245" y="131"/>
                    <a:pt x="245" y="131"/>
                    <a:pt x="245" y="131"/>
                  </a:cubicBezTo>
                  <a:cubicBezTo>
                    <a:pt x="268" y="127"/>
                    <a:pt x="268" y="127"/>
                    <a:pt x="268" y="127"/>
                  </a:cubicBezTo>
                  <a:cubicBezTo>
                    <a:pt x="245" y="130"/>
                    <a:pt x="245" y="130"/>
                    <a:pt x="245" y="130"/>
                  </a:cubicBezTo>
                  <a:cubicBezTo>
                    <a:pt x="0" y="0"/>
                    <a:pt x="0" y="0"/>
                    <a:pt x="0" y="0"/>
                  </a:cubicBezTo>
                </a:path>
              </a:pathLst>
            </a:custGeom>
            <a:solidFill>
              <a:srgbClr val="292D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ïṡ1ïďè">
              <a:extLst>
                <a:ext uri="{FF2B5EF4-FFF2-40B4-BE49-F238E27FC236}">
                  <a16:creationId xmlns:a16="http://schemas.microsoft.com/office/drawing/2014/main" id="{D6939DD5-36FF-4D39-8E4D-21EF4FAD81E1}"/>
                </a:ext>
              </a:extLst>
            </p:cNvPr>
            <p:cNvSpPr/>
            <p:nvPr/>
          </p:nvSpPr>
          <p:spPr bwMode="auto">
            <a:xfrm>
              <a:off x="6799263" y="4821238"/>
              <a:ext cx="52388" cy="76200"/>
            </a:xfrm>
            <a:custGeom>
              <a:avLst/>
              <a:gdLst>
                <a:gd name="T0" fmla="*/ 0 w 37"/>
                <a:gd name="T1" fmla="*/ 0 h 55"/>
                <a:gd name="T2" fmla="*/ 0 w 37"/>
                <a:gd name="T3" fmla="*/ 35 h 55"/>
                <a:gd name="T4" fmla="*/ 37 w 37"/>
                <a:gd name="T5" fmla="*/ 55 h 55"/>
                <a:gd name="T6" fmla="*/ 37 w 37"/>
                <a:gd name="T7" fmla="*/ 55 h 55"/>
                <a:gd name="T8" fmla="*/ 0 w 37"/>
                <a:gd name="T9" fmla="*/ 35 h 55"/>
                <a:gd name="T10" fmla="*/ 0 w 37"/>
                <a:gd name="T11" fmla="*/ 0 h 55"/>
                <a:gd name="T12" fmla="*/ 0 w 37"/>
                <a:gd name="T13" fmla="*/ 0 h 55"/>
              </a:gdLst>
              <a:ahLst/>
              <a:cxnLst>
                <a:cxn ang="0">
                  <a:pos x="T0" y="T1"/>
                </a:cxn>
                <a:cxn ang="0">
                  <a:pos x="T2" y="T3"/>
                </a:cxn>
                <a:cxn ang="0">
                  <a:pos x="T4" y="T5"/>
                </a:cxn>
                <a:cxn ang="0">
                  <a:pos x="T6" y="T7"/>
                </a:cxn>
                <a:cxn ang="0">
                  <a:pos x="T8" y="T9"/>
                </a:cxn>
                <a:cxn ang="0">
                  <a:pos x="T10" y="T11"/>
                </a:cxn>
                <a:cxn ang="0">
                  <a:pos x="T12" y="T13"/>
                </a:cxn>
              </a:cxnLst>
              <a:rect l="0" t="0" r="r" b="b"/>
              <a:pathLst>
                <a:path w="37" h="55">
                  <a:moveTo>
                    <a:pt x="0" y="0"/>
                  </a:moveTo>
                  <a:cubicBezTo>
                    <a:pt x="0" y="35"/>
                    <a:pt x="0" y="35"/>
                    <a:pt x="0" y="35"/>
                  </a:cubicBezTo>
                  <a:cubicBezTo>
                    <a:pt x="37" y="55"/>
                    <a:pt x="37" y="55"/>
                    <a:pt x="37" y="55"/>
                  </a:cubicBezTo>
                  <a:cubicBezTo>
                    <a:pt x="37" y="55"/>
                    <a:pt x="37" y="55"/>
                    <a:pt x="37" y="55"/>
                  </a:cubicBezTo>
                  <a:cubicBezTo>
                    <a:pt x="0" y="35"/>
                    <a:pt x="0" y="35"/>
                    <a:pt x="0" y="35"/>
                  </a:cubicBezTo>
                  <a:cubicBezTo>
                    <a:pt x="0" y="0"/>
                    <a:pt x="0" y="0"/>
                    <a:pt x="0" y="0"/>
                  </a:cubicBezTo>
                  <a:cubicBezTo>
                    <a:pt x="0" y="0"/>
                    <a:pt x="0" y="0"/>
                    <a:pt x="0" y="0"/>
                  </a:cubicBezTo>
                </a:path>
              </a:pathLst>
            </a:custGeom>
            <a:solidFill>
              <a:srgbClr val="254A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î$ļiḍè">
              <a:extLst>
                <a:ext uri="{FF2B5EF4-FFF2-40B4-BE49-F238E27FC236}">
                  <a16:creationId xmlns:a16="http://schemas.microsoft.com/office/drawing/2014/main" id="{248E922A-18D6-42E8-AAA4-AAD6E19C76C9}"/>
                </a:ext>
              </a:extLst>
            </p:cNvPr>
            <p:cNvSpPr/>
            <p:nvPr/>
          </p:nvSpPr>
          <p:spPr bwMode="auto">
            <a:xfrm>
              <a:off x="6799263" y="4821238"/>
              <a:ext cx="436563" cy="258763"/>
            </a:xfrm>
            <a:custGeom>
              <a:avLst/>
              <a:gdLst>
                <a:gd name="T0" fmla="*/ 0 w 311"/>
                <a:gd name="T1" fmla="*/ 0 h 185"/>
                <a:gd name="T2" fmla="*/ 0 w 311"/>
                <a:gd name="T3" fmla="*/ 35 h 185"/>
                <a:gd name="T4" fmla="*/ 37 w 311"/>
                <a:gd name="T5" fmla="*/ 55 h 185"/>
                <a:gd name="T6" fmla="*/ 282 w 311"/>
                <a:gd name="T7" fmla="*/ 185 h 185"/>
                <a:gd name="T8" fmla="*/ 305 w 311"/>
                <a:gd name="T9" fmla="*/ 182 h 185"/>
                <a:gd name="T10" fmla="*/ 311 w 311"/>
                <a:gd name="T11" fmla="*/ 182 h 185"/>
                <a:gd name="T12" fmla="*/ 311 w 311"/>
                <a:gd name="T13" fmla="*/ 144 h 185"/>
                <a:gd name="T14" fmla="*/ 298 w 311"/>
                <a:gd name="T15" fmla="*/ 145 h 185"/>
                <a:gd name="T16" fmla="*/ 269 w 311"/>
                <a:gd name="T17" fmla="*/ 144 h 185"/>
                <a:gd name="T18" fmla="*/ 0 w 311"/>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1" h="185">
                  <a:moveTo>
                    <a:pt x="0" y="0"/>
                  </a:moveTo>
                  <a:cubicBezTo>
                    <a:pt x="0" y="35"/>
                    <a:pt x="0" y="35"/>
                    <a:pt x="0" y="35"/>
                  </a:cubicBezTo>
                  <a:cubicBezTo>
                    <a:pt x="37" y="55"/>
                    <a:pt x="37" y="55"/>
                    <a:pt x="37" y="55"/>
                  </a:cubicBezTo>
                  <a:cubicBezTo>
                    <a:pt x="282" y="185"/>
                    <a:pt x="282" y="185"/>
                    <a:pt x="282" y="185"/>
                  </a:cubicBezTo>
                  <a:cubicBezTo>
                    <a:pt x="305" y="182"/>
                    <a:pt x="305" y="182"/>
                    <a:pt x="305" y="182"/>
                  </a:cubicBezTo>
                  <a:cubicBezTo>
                    <a:pt x="311" y="182"/>
                    <a:pt x="311" y="182"/>
                    <a:pt x="311" y="182"/>
                  </a:cubicBezTo>
                  <a:cubicBezTo>
                    <a:pt x="311" y="144"/>
                    <a:pt x="311" y="144"/>
                    <a:pt x="311" y="144"/>
                  </a:cubicBezTo>
                  <a:cubicBezTo>
                    <a:pt x="309" y="145"/>
                    <a:pt x="304" y="145"/>
                    <a:pt x="298" y="145"/>
                  </a:cubicBezTo>
                  <a:cubicBezTo>
                    <a:pt x="285" y="145"/>
                    <a:pt x="269" y="144"/>
                    <a:pt x="269" y="144"/>
                  </a:cubicBezTo>
                  <a:cubicBezTo>
                    <a:pt x="0" y="0"/>
                    <a:pt x="0" y="0"/>
                    <a:pt x="0" y="0"/>
                  </a:cubicBezTo>
                </a:path>
              </a:pathLst>
            </a:custGeom>
            <a:solidFill>
              <a:srgbClr val="5E5E6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íŝḷîḑè">
              <a:extLst>
                <a:ext uri="{FF2B5EF4-FFF2-40B4-BE49-F238E27FC236}">
                  <a16:creationId xmlns:a16="http://schemas.microsoft.com/office/drawing/2014/main" id="{A814334C-2DEC-4239-99E9-F1241CAD219E}"/>
                </a:ext>
              </a:extLst>
            </p:cNvPr>
            <p:cNvSpPr/>
            <p:nvPr/>
          </p:nvSpPr>
          <p:spPr bwMode="auto">
            <a:xfrm>
              <a:off x="7204076" y="4079875"/>
              <a:ext cx="1517650" cy="1008063"/>
            </a:xfrm>
            <a:custGeom>
              <a:avLst/>
              <a:gdLst>
                <a:gd name="T0" fmla="*/ 133 w 1080"/>
                <a:gd name="T1" fmla="*/ 71 h 718"/>
                <a:gd name="T2" fmla="*/ 4 w 1080"/>
                <a:gd name="T3" fmla="*/ 671 h 718"/>
                <a:gd name="T4" fmla="*/ 33 w 1080"/>
                <a:gd name="T5" fmla="*/ 717 h 718"/>
                <a:gd name="T6" fmla="*/ 46 w 1080"/>
                <a:gd name="T7" fmla="*/ 717 h 718"/>
                <a:gd name="T8" fmla="*/ 865 w 1080"/>
                <a:gd name="T9" fmla="*/ 609 h 718"/>
                <a:gd name="T10" fmla="*/ 897 w 1080"/>
                <a:gd name="T11" fmla="*/ 583 h 718"/>
                <a:gd name="T12" fmla="*/ 1073 w 1080"/>
                <a:gd name="T13" fmla="*/ 50 h 718"/>
                <a:gd name="T14" fmla="*/ 1049 w 1080"/>
                <a:gd name="T15" fmla="*/ 2 h 718"/>
                <a:gd name="T16" fmla="*/ 1035 w 1080"/>
                <a:gd name="T17" fmla="*/ 0 h 718"/>
                <a:gd name="T18" fmla="*/ 169 w 1080"/>
                <a:gd name="T19" fmla="*/ 41 h 718"/>
                <a:gd name="T20" fmla="*/ 133 w 1080"/>
                <a:gd name="T21" fmla="*/ 71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0" h="718">
                  <a:moveTo>
                    <a:pt x="133" y="71"/>
                  </a:moveTo>
                  <a:cubicBezTo>
                    <a:pt x="4" y="671"/>
                    <a:pt x="4" y="671"/>
                    <a:pt x="4" y="671"/>
                  </a:cubicBezTo>
                  <a:cubicBezTo>
                    <a:pt x="0" y="692"/>
                    <a:pt x="13" y="712"/>
                    <a:pt x="33" y="717"/>
                  </a:cubicBezTo>
                  <a:cubicBezTo>
                    <a:pt x="38" y="718"/>
                    <a:pt x="42" y="718"/>
                    <a:pt x="46" y="717"/>
                  </a:cubicBezTo>
                  <a:cubicBezTo>
                    <a:pt x="865" y="609"/>
                    <a:pt x="865" y="609"/>
                    <a:pt x="865" y="609"/>
                  </a:cubicBezTo>
                  <a:cubicBezTo>
                    <a:pt x="880" y="607"/>
                    <a:pt x="892" y="597"/>
                    <a:pt x="897" y="583"/>
                  </a:cubicBezTo>
                  <a:cubicBezTo>
                    <a:pt x="1073" y="50"/>
                    <a:pt x="1073" y="50"/>
                    <a:pt x="1073" y="50"/>
                  </a:cubicBezTo>
                  <a:cubicBezTo>
                    <a:pt x="1080" y="30"/>
                    <a:pt x="1069" y="8"/>
                    <a:pt x="1049" y="2"/>
                  </a:cubicBezTo>
                  <a:cubicBezTo>
                    <a:pt x="1045" y="0"/>
                    <a:pt x="1040" y="0"/>
                    <a:pt x="1035" y="0"/>
                  </a:cubicBezTo>
                  <a:cubicBezTo>
                    <a:pt x="169" y="41"/>
                    <a:pt x="169" y="41"/>
                    <a:pt x="169" y="41"/>
                  </a:cubicBezTo>
                  <a:cubicBezTo>
                    <a:pt x="152" y="42"/>
                    <a:pt x="137" y="54"/>
                    <a:pt x="133" y="71"/>
                  </a:cubicBezTo>
                  <a:close/>
                </a:path>
              </a:pathLst>
            </a:custGeom>
            <a:solidFill>
              <a:srgbClr val="3F3D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íśliḓé">
              <a:extLst>
                <a:ext uri="{FF2B5EF4-FFF2-40B4-BE49-F238E27FC236}">
                  <a16:creationId xmlns:a16="http://schemas.microsoft.com/office/drawing/2014/main" id="{E3D73FF0-56C6-415F-8D74-E651B9616277}"/>
                </a:ext>
              </a:extLst>
            </p:cNvPr>
            <p:cNvSpPr/>
            <p:nvPr/>
          </p:nvSpPr>
          <p:spPr bwMode="auto">
            <a:xfrm>
              <a:off x="7958138" y="4435475"/>
              <a:ext cx="68263" cy="101600"/>
            </a:xfrm>
            <a:custGeom>
              <a:avLst/>
              <a:gdLst>
                <a:gd name="T0" fmla="*/ 2 w 48"/>
                <a:gd name="T1" fmla="*/ 34 h 72"/>
                <a:gd name="T2" fmla="*/ 28 w 48"/>
                <a:gd name="T3" fmla="*/ 2 h 72"/>
                <a:gd name="T4" fmla="*/ 46 w 48"/>
                <a:gd name="T5" fmla="*/ 39 h 72"/>
                <a:gd name="T6" fmla="*/ 21 w 48"/>
                <a:gd name="T7" fmla="*/ 71 h 72"/>
                <a:gd name="T8" fmla="*/ 2 w 48"/>
                <a:gd name="T9" fmla="*/ 34 h 72"/>
              </a:gdLst>
              <a:ahLst/>
              <a:cxnLst>
                <a:cxn ang="0">
                  <a:pos x="T0" y="T1"/>
                </a:cxn>
                <a:cxn ang="0">
                  <a:pos x="T2" y="T3"/>
                </a:cxn>
                <a:cxn ang="0">
                  <a:pos x="T4" y="T5"/>
                </a:cxn>
                <a:cxn ang="0">
                  <a:pos x="T6" y="T7"/>
                </a:cxn>
                <a:cxn ang="0">
                  <a:pos x="T8" y="T9"/>
                </a:cxn>
              </a:cxnLst>
              <a:rect l="0" t="0" r="r" b="b"/>
              <a:pathLst>
                <a:path w="48" h="72">
                  <a:moveTo>
                    <a:pt x="2" y="34"/>
                  </a:moveTo>
                  <a:cubicBezTo>
                    <a:pt x="4" y="15"/>
                    <a:pt x="16" y="0"/>
                    <a:pt x="28" y="2"/>
                  </a:cubicBezTo>
                  <a:cubicBezTo>
                    <a:pt x="40" y="3"/>
                    <a:pt x="48" y="19"/>
                    <a:pt x="46" y="39"/>
                  </a:cubicBezTo>
                  <a:cubicBezTo>
                    <a:pt x="44" y="58"/>
                    <a:pt x="33" y="72"/>
                    <a:pt x="21" y="71"/>
                  </a:cubicBezTo>
                  <a:cubicBezTo>
                    <a:pt x="8" y="69"/>
                    <a:pt x="0" y="53"/>
                    <a:pt x="2"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2" name="文本占位符 1"/>
          <p:cNvSpPr>
            <a:spLocks noGrp="1"/>
          </p:cNvSpPr>
          <p:nvPr>
            <p:ph type="body" sz="quarter" idx="10"/>
          </p:nvPr>
        </p:nvSpPr>
        <p:spPr>
          <a:xfrm>
            <a:off x="1168399" y="345168"/>
            <a:ext cx="8729133" cy="523220"/>
          </a:xfrm>
        </p:spPr>
        <p:txBody>
          <a:bodyPr/>
          <a:lstStyle/>
          <a:p>
            <a:r>
              <a:rPr lang="zh-CN" altLang="en-US" dirty="0" smtClean="0"/>
              <a:t>总 结</a:t>
            </a:r>
            <a:endParaRPr lang="zh-CN" altLang="en-US" dirty="0"/>
          </a:p>
        </p:txBody>
      </p:sp>
      <p:sp>
        <p:nvSpPr>
          <p:cNvPr id="3" name="TextBox 3"/>
          <p:cNvSpPr txBox="1">
            <a:spLocks noChangeArrowheads="1"/>
          </p:cNvSpPr>
          <p:nvPr/>
        </p:nvSpPr>
        <p:spPr bwMode="auto">
          <a:xfrm>
            <a:off x="927100" y="1969922"/>
            <a:ext cx="10337801" cy="2769989"/>
          </a:xfrm>
          <a:prstGeom prst="rect">
            <a:avLst/>
          </a:prstGeom>
          <a:noFill/>
          <a:ln w="9525" cap="flat" cmpd="sng" algn="ctr">
            <a:no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wrap="square">
            <a:spAutoFit/>
          </a:bodyPr>
          <a:lstStyle>
            <a:lvl1pPr marL="457200" indent="-4572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eaLnBrk="1" hangingPunct="1">
              <a:lnSpc>
                <a:spcPct val="150000"/>
              </a:lnSpc>
              <a:spcBef>
                <a:spcPts val="1200"/>
              </a:spcBef>
              <a:buFont typeface="Arial" panose="020B0604020202020204" pitchFamily="34" charset="0"/>
              <a:buChar char="•"/>
            </a:pPr>
            <a:r>
              <a:rPr lang="zh-CN" altLang="en-US" sz="2400" dirty="0">
                <a:latin typeface="+mn-ea"/>
                <a:ea typeface="+mn-ea"/>
              </a:rPr>
              <a:t>根轨迹是系统参数变化引起的系统特征根（极点）在复平面上描绘的曲线</a:t>
            </a:r>
            <a:endParaRPr lang="en-US" altLang="zh-CN" sz="2400" dirty="0">
              <a:latin typeface="+mn-ea"/>
              <a:ea typeface="+mn-ea"/>
            </a:endParaRPr>
          </a:p>
          <a:p>
            <a:pPr marL="342900" indent="-342900" eaLnBrk="1" hangingPunct="1">
              <a:lnSpc>
                <a:spcPct val="150000"/>
              </a:lnSpc>
              <a:spcBef>
                <a:spcPts val="1200"/>
              </a:spcBef>
              <a:buFont typeface="Arial" panose="020B0604020202020204" pitchFamily="34" charset="0"/>
              <a:buChar char="•"/>
            </a:pPr>
            <a:r>
              <a:rPr lang="zh-CN" altLang="en-US" sz="2400" dirty="0">
                <a:latin typeface="+mn-ea"/>
                <a:ea typeface="+mn-ea"/>
              </a:rPr>
              <a:t>最小相位系统根轨迹的绘制规则</a:t>
            </a:r>
            <a:endParaRPr lang="en-US" altLang="zh-CN" sz="2400" dirty="0">
              <a:latin typeface="+mn-ea"/>
              <a:ea typeface="+mn-ea"/>
            </a:endParaRPr>
          </a:p>
          <a:p>
            <a:pPr marL="342900" indent="-342900" eaLnBrk="1" hangingPunct="1">
              <a:lnSpc>
                <a:spcPct val="150000"/>
              </a:lnSpc>
              <a:spcBef>
                <a:spcPts val="1200"/>
              </a:spcBef>
              <a:buFont typeface="Arial" panose="020B0604020202020204" pitchFamily="34" charset="0"/>
              <a:buChar char="•"/>
            </a:pPr>
            <a:r>
              <a:rPr lang="zh-CN" altLang="en-US" sz="2400" dirty="0">
                <a:latin typeface="+mn-ea"/>
                <a:ea typeface="+mn-ea"/>
              </a:rPr>
              <a:t>非最小相位系统根轨迹的绘制需先确定属于零度根轨迹还是</a:t>
            </a:r>
            <a:r>
              <a:rPr lang="en-US" altLang="zh-CN" sz="2400" dirty="0">
                <a:latin typeface="+mn-ea"/>
                <a:ea typeface="+mn-ea"/>
              </a:rPr>
              <a:t>180</a:t>
            </a:r>
            <a:r>
              <a:rPr lang="zh-CN" altLang="en-US" sz="2400" dirty="0">
                <a:latin typeface="+mn-ea"/>
                <a:ea typeface="+mn-ea"/>
              </a:rPr>
              <a:t>度根轨迹</a:t>
            </a:r>
            <a:endParaRPr lang="en-US" altLang="zh-CN" sz="2400" dirty="0">
              <a:latin typeface="+mn-ea"/>
              <a:ea typeface="+mn-ea"/>
            </a:endParaRPr>
          </a:p>
          <a:p>
            <a:pPr marL="342900" indent="-342900" eaLnBrk="1" hangingPunct="1">
              <a:lnSpc>
                <a:spcPct val="150000"/>
              </a:lnSpc>
              <a:spcBef>
                <a:spcPts val="1200"/>
              </a:spcBef>
              <a:buFont typeface="Arial" panose="020B0604020202020204" pitchFamily="34" charset="0"/>
              <a:buChar char="•"/>
            </a:pPr>
            <a:r>
              <a:rPr lang="zh-CN" altLang="en-US" sz="2400" dirty="0">
                <a:latin typeface="+mn-ea"/>
                <a:ea typeface="+mn-ea"/>
              </a:rPr>
              <a:t>依据根轨迹的计算分析</a:t>
            </a:r>
          </a:p>
        </p:txBody>
      </p:sp>
    </p:spTree>
    <p:custDataLst>
      <p:tags r:id="rId1"/>
    </p:custDataLst>
    <p:extLst>
      <p:ext uri="{BB962C8B-B14F-4D97-AF65-F5344CB8AC3E}">
        <p14:creationId xmlns:p14="http://schemas.microsoft.com/office/powerpoint/2010/main" val="153116144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21190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4.1 </a:t>
            </a:r>
            <a:r>
              <a:rPr lang="zh-CN" altLang="en-US" dirty="0"/>
              <a:t>根轨迹的基本</a:t>
            </a:r>
            <a:r>
              <a:rPr lang="zh-CN" altLang="en-US" dirty="0" smtClean="0"/>
              <a:t>概念</a:t>
            </a:r>
            <a:endParaRPr lang="zh-CN" altLang="en-US" dirty="0"/>
          </a:p>
        </p:txBody>
      </p:sp>
      <p:graphicFrame>
        <p:nvGraphicFramePr>
          <p:cNvPr id="3" name="Object 26"/>
          <p:cNvGraphicFramePr>
            <a:graphicFrameLocks noChangeAspect="1"/>
          </p:cNvGraphicFramePr>
          <p:nvPr>
            <p:extLst>
              <p:ext uri="{D42A27DB-BD31-4B8C-83A1-F6EECF244321}">
                <p14:modId xmlns:p14="http://schemas.microsoft.com/office/powerpoint/2010/main" val="2659500962"/>
              </p:ext>
            </p:extLst>
          </p:nvPr>
        </p:nvGraphicFramePr>
        <p:xfrm>
          <a:off x="6539289" y="4837449"/>
          <a:ext cx="2406650" cy="579437"/>
        </p:xfrm>
        <a:graphic>
          <a:graphicData uri="http://schemas.openxmlformats.org/presentationml/2006/ole">
            <mc:AlternateContent xmlns:mc="http://schemas.openxmlformats.org/markup-compatibility/2006">
              <mc:Choice xmlns:v="urn:schemas-microsoft-com:vml" Requires="v">
                <p:oleObj spid="_x0000_s3120" name="公式" r:id="rId3" imgW="1739900" imgH="419100" progId="Equation.3">
                  <p:embed/>
                </p:oleObj>
              </mc:Choice>
              <mc:Fallback>
                <p:oleObj name="公式" r:id="rId3" imgW="1739900" imgH="419100" progId="Equation.3">
                  <p:embed/>
                  <p:pic>
                    <p:nvPicPr>
                      <p:cNvPr id="2050" name="Object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9289" y="4837449"/>
                        <a:ext cx="2406650" cy="5794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 name="TextBox 24"/>
          <p:cNvSpPr txBox="1">
            <a:spLocks noChangeArrowheads="1"/>
          </p:cNvSpPr>
          <p:nvPr/>
        </p:nvSpPr>
        <p:spPr bwMode="auto">
          <a:xfrm>
            <a:off x="2760245" y="4911725"/>
            <a:ext cx="34873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dirty="0">
                <a:latin typeface="+mn-ea"/>
                <a:ea typeface="+mn-ea"/>
              </a:rPr>
              <a:t>系统的</a:t>
            </a:r>
            <a:r>
              <a:rPr lang="zh-CN" altLang="en-US" sz="2200" b="1" dirty="0">
                <a:solidFill>
                  <a:srgbClr val="C00000"/>
                </a:solidFill>
                <a:latin typeface="+mj-ea"/>
                <a:ea typeface="+mj-ea"/>
              </a:rPr>
              <a:t>闭环</a:t>
            </a:r>
            <a:r>
              <a:rPr lang="zh-CN" altLang="en-US" sz="2200" dirty="0">
                <a:latin typeface="+mn-ea"/>
                <a:ea typeface="+mn-ea"/>
              </a:rPr>
              <a:t>传递函数</a:t>
            </a:r>
          </a:p>
        </p:txBody>
      </p:sp>
      <p:pic>
        <p:nvPicPr>
          <p:cNvPr id="5" name="Picture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94389" y="2999836"/>
            <a:ext cx="3951587" cy="1592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Object 32"/>
          <p:cNvGraphicFramePr>
            <a:graphicFrameLocks noChangeAspect="1"/>
          </p:cNvGraphicFramePr>
          <p:nvPr>
            <p:extLst>
              <p:ext uri="{D42A27DB-BD31-4B8C-83A1-F6EECF244321}">
                <p14:modId xmlns:p14="http://schemas.microsoft.com/office/powerpoint/2010/main" val="382891709"/>
              </p:ext>
            </p:extLst>
          </p:nvPr>
        </p:nvGraphicFramePr>
        <p:xfrm>
          <a:off x="6539289" y="5630405"/>
          <a:ext cx="2844800" cy="720725"/>
        </p:xfrm>
        <a:graphic>
          <a:graphicData uri="http://schemas.openxmlformats.org/presentationml/2006/ole">
            <mc:AlternateContent xmlns:mc="http://schemas.openxmlformats.org/markup-compatibility/2006">
              <mc:Choice xmlns:v="urn:schemas-microsoft-com:vml" Requires="v">
                <p:oleObj spid="_x0000_s3121" name="公式" r:id="rId6" imgW="1256755" imgH="317362" progId="Equations">
                  <p:embed/>
                </p:oleObj>
              </mc:Choice>
              <mc:Fallback>
                <p:oleObj name="公式" r:id="rId6" imgW="1256755" imgH="317362" progId="Equations">
                  <p:embed/>
                  <p:pic>
                    <p:nvPicPr>
                      <p:cNvPr id="2051" name="Object 3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39289" y="5630405"/>
                        <a:ext cx="2844800" cy="720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 name="TextBox 24"/>
          <p:cNvSpPr txBox="1">
            <a:spLocks noChangeArrowheads="1"/>
          </p:cNvSpPr>
          <p:nvPr/>
        </p:nvSpPr>
        <p:spPr bwMode="auto">
          <a:xfrm>
            <a:off x="2760246" y="5775325"/>
            <a:ext cx="330993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dirty="0">
                <a:latin typeface="+mn-ea"/>
                <a:ea typeface="+mn-ea"/>
              </a:rPr>
              <a:t>系统的</a:t>
            </a:r>
            <a:r>
              <a:rPr lang="zh-CN" altLang="en-US" sz="2200" b="1" dirty="0">
                <a:solidFill>
                  <a:srgbClr val="C00000"/>
                </a:solidFill>
                <a:latin typeface="+mj-ea"/>
                <a:ea typeface="+mj-ea"/>
              </a:rPr>
              <a:t>开环</a:t>
            </a:r>
            <a:r>
              <a:rPr lang="zh-CN" altLang="en-US" sz="2200" dirty="0">
                <a:latin typeface="+mn-ea"/>
                <a:ea typeface="+mn-ea"/>
              </a:rPr>
              <a:t>传递函数</a:t>
            </a:r>
          </a:p>
        </p:txBody>
      </p:sp>
      <p:sp>
        <p:nvSpPr>
          <p:cNvPr id="8" name="TextBox 36"/>
          <p:cNvSpPr txBox="1"/>
          <p:nvPr/>
        </p:nvSpPr>
        <p:spPr>
          <a:xfrm>
            <a:off x="515938" y="1121888"/>
            <a:ext cx="2663825" cy="461963"/>
          </a:xfrm>
          <a:prstGeom prst="rect">
            <a:avLst/>
          </a:prstGeom>
          <a:noFill/>
        </p:spPr>
        <p:txBody>
          <a:bodyPr>
            <a:spAutoFit/>
          </a:bodyPr>
          <a:lstStyle/>
          <a:p>
            <a:pPr eaLnBrk="1" hangingPunct="1">
              <a:defRPr/>
            </a:pPr>
            <a:r>
              <a:rPr lang="zh-CN" altLang="en-US" sz="2400" b="1" dirty="0">
                <a:solidFill>
                  <a:srgbClr val="C00000"/>
                </a:solidFill>
                <a:latin typeface="+mj-ea"/>
                <a:ea typeface="+mj-ea"/>
              </a:rPr>
              <a:t>（</a:t>
            </a:r>
            <a:r>
              <a:rPr lang="en-US" altLang="zh-CN" sz="2400" b="1" dirty="0">
                <a:solidFill>
                  <a:srgbClr val="C00000"/>
                </a:solidFill>
                <a:latin typeface="+mj-ea"/>
                <a:ea typeface="+mj-ea"/>
              </a:rPr>
              <a:t>2</a:t>
            </a:r>
            <a:r>
              <a:rPr lang="zh-CN" altLang="en-US" sz="2400" b="1" dirty="0">
                <a:solidFill>
                  <a:srgbClr val="C00000"/>
                </a:solidFill>
                <a:latin typeface="+mj-ea"/>
                <a:ea typeface="+mj-ea"/>
              </a:rPr>
              <a:t>）根轨迹方程</a:t>
            </a:r>
          </a:p>
        </p:txBody>
      </p:sp>
      <p:sp>
        <p:nvSpPr>
          <p:cNvPr id="9" name="TextBox 37"/>
          <p:cNvSpPr txBox="1">
            <a:spLocks noChangeArrowheads="1"/>
          </p:cNvSpPr>
          <p:nvPr/>
        </p:nvSpPr>
        <p:spPr bwMode="auto">
          <a:xfrm>
            <a:off x="1301750" y="1686221"/>
            <a:ext cx="103743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622300" eaLnBrk="1" hangingPunct="1">
              <a:lnSpc>
                <a:spcPct val="150000"/>
              </a:lnSpc>
            </a:pPr>
            <a:r>
              <a:rPr lang="zh-CN" altLang="en-US" sz="2400" dirty="0" smtClean="0">
                <a:latin typeface="+mn-ea"/>
                <a:ea typeface="+mn-ea"/>
              </a:rPr>
              <a:t>按照</a:t>
            </a:r>
            <a:r>
              <a:rPr lang="zh-CN" altLang="en-US" sz="2400" dirty="0">
                <a:latin typeface="+mn-ea"/>
                <a:ea typeface="+mn-ea"/>
              </a:rPr>
              <a:t>系统的根轨迹概念，</a:t>
            </a:r>
            <a:r>
              <a:rPr lang="zh-CN" altLang="en-US" sz="2400" b="1" dirty="0">
                <a:solidFill>
                  <a:srgbClr val="0070C0"/>
                </a:solidFill>
                <a:latin typeface="+mj-ea"/>
                <a:ea typeface="+mj-ea"/>
              </a:rPr>
              <a:t>系统的特征方程式就是系统的根轨迹方程</a:t>
            </a:r>
            <a:r>
              <a:rPr lang="zh-CN" altLang="en-US" sz="2400" dirty="0">
                <a:latin typeface="+mn-ea"/>
                <a:ea typeface="+mn-ea"/>
              </a:rPr>
              <a:t>。闭环控制系统的特征方程与其开环传递函数具有确定的对应关系。</a:t>
            </a:r>
          </a:p>
        </p:txBody>
      </p:sp>
    </p:spTree>
    <p:extLst>
      <p:ext uri="{BB962C8B-B14F-4D97-AF65-F5344CB8AC3E}">
        <p14:creationId xmlns:p14="http://schemas.microsoft.com/office/powerpoint/2010/main" val="9942052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4.1 </a:t>
            </a:r>
            <a:r>
              <a:rPr lang="zh-CN" altLang="en-US" dirty="0"/>
              <a:t>根轨迹的基本</a:t>
            </a:r>
            <a:r>
              <a:rPr lang="zh-CN" altLang="en-US" dirty="0" smtClean="0"/>
              <a:t>概念</a:t>
            </a:r>
            <a:endParaRPr lang="zh-CN" altLang="en-US" dirty="0"/>
          </a:p>
        </p:txBody>
      </p:sp>
      <p:sp>
        <p:nvSpPr>
          <p:cNvPr id="3" name="Text Box 116"/>
          <p:cNvSpPr txBox="1">
            <a:spLocks noChangeArrowheads="1"/>
          </p:cNvSpPr>
          <p:nvPr/>
        </p:nvSpPr>
        <p:spPr bwMode="auto">
          <a:xfrm>
            <a:off x="530226" y="1111538"/>
            <a:ext cx="681037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b="1" dirty="0">
                <a:solidFill>
                  <a:srgbClr val="0070C0"/>
                </a:solidFill>
                <a:latin typeface="+mj-ea"/>
                <a:ea typeface="+mj-ea"/>
              </a:rPr>
              <a:t>闭环控制系统的特征方程为：</a:t>
            </a:r>
            <a:r>
              <a:rPr lang="en-US" altLang="zh-CN" sz="2000" b="1" dirty="0">
                <a:solidFill>
                  <a:srgbClr val="C00000"/>
                </a:solidFill>
                <a:latin typeface="+mj-ea"/>
                <a:ea typeface="+mj-ea"/>
              </a:rPr>
              <a:t>1+</a:t>
            </a:r>
            <a:r>
              <a:rPr lang="zh-CN" altLang="en-US" sz="2000" b="1" dirty="0">
                <a:solidFill>
                  <a:srgbClr val="C00000"/>
                </a:solidFill>
                <a:latin typeface="+mj-ea"/>
                <a:ea typeface="+mj-ea"/>
              </a:rPr>
              <a:t>开环传递函数</a:t>
            </a:r>
            <a:r>
              <a:rPr lang="en-US" altLang="zh-CN" sz="2000" b="1" dirty="0">
                <a:solidFill>
                  <a:srgbClr val="C00000"/>
                </a:solidFill>
                <a:latin typeface="+mj-ea"/>
                <a:ea typeface="+mj-ea"/>
              </a:rPr>
              <a:t>=0</a:t>
            </a:r>
            <a:r>
              <a:rPr lang="zh-CN" altLang="en-US" sz="2000" dirty="0">
                <a:latin typeface="+mn-ea"/>
                <a:ea typeface="+mn-ea"/>
              </a:rPr>
              <a:t>，即</a:t>
            </a:r>
          </a:p>
        </p:txBody>
      </p:sp>
      <p:graphicFrame>
        <p:nvGraphicFramePr>
          <p:cNvPr id="4" name="Object 117"/>
          <p:cNvGraphicFramePr>
            <a:graphicFrameLocks noChangeAspect="1"/>
          </p:cNvGraphicFramePr>
          <p:nvPr>
            <p:extLst>
              <p:ext uri="{D42A27DB-BD31-4B8C-83A1-F6EECF244321}">
                <p14:modId xmlns:p14="http://schemas.microsoft.com/office/powerpoint/2010/main" val="887674674"/>
              </p:ext>
            </p:extLst>
          </p:nvPr>
        </p:nvGraphicFramePr>
        <p:xfrm>
          <a:off x="4666760" y="1676167"/>
          <a:ext cx="2718290" cy="566604"/>
        </p:xfrm>
        <a:graphic>
          <a:graphicData uri="http://schemas.openxmlformats.org/presentationml/2006/ole">
            <mc:AlternateContent xmlns:mc="http://schemas.openxmlformats.org/markup-compatibility/2006">
              <mc:Choice xmlns:v="urn:schemas-microsoft-com:vml" Requires="v">
                <p:oleObj spid="_x0000_s4213" name="公式" r:id="rId3" imgW="1459866" imgH="304668" progId="Equation.3">
                  <p:embed/>
                </p:oleObj>
              </mc:Choice>
              <mc:Fallback>
                <p:oleObj name="公式" r:id="rId3" imgW="1459866" imgH="304668" progId="Equation.3">
                  <p:embed/>
                  <p:pic>
                    <p:nvPicPr>
                      <p:cNvPr id="3074" name="Object 1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66760" y="1676167"/>
                        <a:ext cx="2718290" cy="566604"/>
                      </a:xfrm>
                      <a:prstGeom prst="rect">
                        <a:avLst/>
                      </a:prstGeom>
                      <a:noFill/>
                      <a:ln>
                        <a:noFill/>
                      </a:ln>
                      <a:effectLst/>
                    </p:spPr>
                  </p:pic>
                </p:oleObj>
              </mc:Fallback>
            </mc:AlternateContent>
          </a:graphicData>
        </a:graphic>
      </p:graphicFrame>
      <p:sp>
        <p:nvSpPr>
          <p:cNvPr id="5" name="Text Box 119"/>
          <p:cNvSpPr txBox="1">
            <a:spLocks noChangeArrowheads="1"/>
          </p:cNvSpPr>
          <p:nvPr/>
        </p:nvSpPr>
        <p:spPr bwMode="auto">
          <a:xfrm>
            <a:off x="523876" y="2540685"/>
            <a:ext cx="511175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b="1" dirty="0" smtClean="0">
                <a:solidFill>
                  <a:srgbClr val="0070C0"/>
                </a:solidFill>
                <a:latin typeface="+mj-ea"/>
                <a:ea typeface="+mj-ea"/>
              </a:rPr>
              <a:t>开环传递函数 </a:t>
            </a:r>
            <a:r>
              <a:rPr lang="en-US" altLang="zh-CN" sz="2000" b="1" dirty="0" smtClean="0">
                <a:solidFill>
                  <a:srgbClr val="0070C0"/>
                </a:solidFill>
                <a:latin typeface="+mj-ea"/>
                <a:ea typeface="+mj-ea"/>
              </a:rPr>
              <a:t>G(s)H(s) </a:t>
            </a:r>
            <a:r>
              <a:rPr lang="zh-CN" altLang="en-US" sz="2000" b="1" dirty="0" smtClean="0">
                <a:solidFill>
                  <a:srgbClr val="0070C0"/>
                </a:solidFill>
                <a:latin typeface="+mj-ea"/>
                <a:ea typeface="+mj-ea"/>
              </a:rPr>
              <a:t>一般</a:t>
            </a:r>
            <a:r>
              <a:rPr lang="zh-CN" altLang="en-US" sz="2000" b="1" dirty="0">
                <a:solidFill>
                  <a:srgbClr val="0070C0"/>
                </a:solidFill>
                <a:latin typeface="+mj-ea"/>
                <a:ea typeface="+mj-ea"/>
              </a:rPr>
              <a:t>可以表示为</a:t>
            </a:r>
          </a:p>
        </p:txBody>
      </p:sp>
      <p:graphicFrame>
        <p:nvGraphicFramePr>
          <p:cNvPr id="6" name="Object 120"/>
          <p:cNvGraphicFramePr>
            <a:graphicFrameLocks noChangeAspect="1"/>
          </p:cNvGraphicFramePr>
          <p:nvPr>
            <p:extLst>
              <p:ext uri="{D42A27DB-BD31-4B8C-83A1-F6EECF244321}">
                <p14:modId xmlns:p14="http://schemas.microsoft.com/office/powerpoint/2010/main" val="717762471"/>
              </p:ext>
            </p:extLst>
          </p:nvPr>
        </p:nvGraphicFramePr>
        <p:xfrm>
          <a:off x="2354263" y="3106301"/>
          <a:ext cx="5400675" cy="1350963"/>
        </p:xfrm>
        <a:graphic>
          <a:graphicData uri="http://schemas.openxmlformats.org/presentationml/2006/ole">
            <mc:AlternateContent xmlns:mc="http://schemas.openxmlformats.org/markup-compatibility/2006">
              <mc:Choice xmlns:v="urn:schemas-microsoft-com:vml" Requires="v">
                <p:oleObj spid="_x0000_s4214" name="公式" r:id="rId5" imgW="3657600" imgH="914400" progId="Equation.3">
                  <p:embed/>
                </p:oleObj>
              </mc:Choice>
              <mc:Fallback>
                <p:oleObj name="公式" r:id="rId5" imgW="3657600" imgH="914400" progId="Equation.3">
                  <p:embed/>
                  <p:pic>
                    <p:nvPicPr>
                      <p:cNvPr id="3075" name="Object 1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54263" y="3106301"/>
                        <a:ext cx="5400675" cy="1350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 name="Object 124"/>
          <p:cNvGraphicFramePr>
            <a:graphicFrameLocks noChangeAspect="1"/>
          </p:cNvGraphicFramePr>
          <p:nvPr>
            <p:extLst>
              <p:ext uri="{D42A27DB-BD31-4B8C-83A1-F6EECF244321}">
                <p14:modId xmlns:p14="http://schemas.microsoft.com/office/powerpoint/2010/main" val="705040419"/>
              </p:ext>
            </p:extLst>
          </p:nvPr>
        </p:nvGraphicFramePr>
        <p:xfrm>
          <a:off x="8213725" y="3303151"/>
          <a:ext cx="1330325" cy="855663"/>
        </p:xfrm>
        <a:graphic>
          <a:graphicData uri="http://schemas.openxmlformats.org/presentationml/2006/ole">
            <mc:AlternateContent xmlns:mc="http://schemas.openxmlformats.org/markup-compatibility/2006">
              <mc:Choice xmlns:v="urn:schemas-microsoft-com:vml" Requires="v">
                <p:oleObj spid="_x0000_s4215" name="公式" r:id="rId7" imgW="1104900" imgH="711200" progId="Equation.3">
                  <p:embed/>
                </p:oleObj>
              </mc:Choice>
              <mc:Fallback>
                <p:oleObj name="公式" r:id="rId7" imgW="1104900" imgH="711200" progId="Equation.3">
                  <p:embed/>
                  <p:pic>
                    <p:nvPicPr>
                      <p:cNvPr id="3076" name="Object 1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13725" y="3303151"/>
                        <a:ext cx="1330325" cy="855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 name="Text Box 121"/>
          <p:cNvSpPr txBox="1">
            <a:spLocks noChangeArrowheads="1"/>
          </p:cNvSpPr>
          <p:nvPr/>
        </p:nvSpPr>
        <p:spPr bwMode="auto">
          <a:xfrm>
            <a:off x="515938" y="4797604"/>
            <a:ext cx="7848600" cy="453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en-US" altLang="zh-CN" sz="2000" b="1" dirty="0" smtClean="0">
                <a:latin typeface="+mj-ea"/>
                <a:ea typeface="+mj-ea"/>
              </a:rPr>
              <a:t>K </a:t>
            </a:r>
            <a:r>
              <a:rPr lang="zh-CN" altLang="en-US" sz="2000" dirty="0" smtClean="0">
                <a:latin typeface="+mn-ea"/>
                <a:ea typeface="+mn-ea"/>
              </a:rPr>
              <a:t>是</a:t>
            </a:r>
            <a:r>
              <a:rPr lang="zh-CN" altLang="en-US" sz="2000" dirty="0">
                <a:latin typeface="+mn-ea"/>
                <a:ea typeface="+mn-ea"/>
              </a:rPr>
              <a:t>系统的开环增益，</a:t>
            </a:r>
            <a:r>
              <a:rPr lang="en-US" altLang="zh-CN" sz="2000" b="1" dirty="0">
                <a:latin typeface="+mj-ea"/>
                <a:ea typeface="+mj-ea"/>
              </a:rPr>
              <a:t>N(s)</a:t>
            </a:r>
            <a:r>
              <a:rPr lang="zh-CN" altLang="en-US" sz="2000" dirty="0">
                <a:latin typeface="+mn-ea"/>
                <a:ea typeface="+mn-ea"/>
              </a:rPr>
              <a:t>、</a:t>
            </a:r>
            <a:r>
              <a:rPr lang="en-US" altLang="zh-CN" sz="2000" b="1" dirty="0">
                <a:latin typeface="+mj-ea"/>
                <a:ea typeface="+mj-ea"/>
              </a:rPr>
              <a:t>D(s</a:t>
            </a:r>
            <a:r>
              <a:rPr lang="en-US" altLang="zh-CN" sz="2000" b="1" dirty="0" smtClean="0">
                <a:latin typeface="+mj-ea"/>
                <a:ea typeface="+mj-ea"/>
              </a:rPr>
              <a:t>) </a:t>
            </a:r>
            <a:r>
              <a:rPr lang="zh-CN" altLang="en-US" sz="2000" dirty="0" smtClean="0">
                <a:latin typeface="+mn-ea"/>
                <a:ea typeface="+mn-ea"/>
              </a:rPr>
              <a:t>分别</a:t>
            </a:r>
            <a:r>
              <a:rPr lang="zh-CN" altLang="en-US" sz="2000" dirty="0">
                <a:latin typeface="+mn-ea"/>
                <a:ea typeface="+mn-ea"/>
              </a:rPr>
              <a:t>是</a:t>
            </a:r>
            <a:r>
              <a:rPr lang="zh-CN" altLang="en-US" sz="2000" dirty="0" smtClean="0">
                <a:latin typeface="+mn-ea"/>
                <a:ea typeface="+mn-ea"/>
              </a:rPr>
              <a:t>关于 </a:t>
            </a:r>
            <a:r>
              <a:rPr lang="en-US" altLang="zh-CN" sz="2000" b="1" dirty="0" smtClean="0">
                <a:latin typeface="+mj-ea"/>
                <a:ea typeface="+mj-ea"/>
              </a:rPr>
              <a:t>s </a:t>
            </a:r>
            <a:r>
              <a:rPr lang="zh-CN" altLang="en-US" sz="2000" dirty="0" smtClean="0">
                <a:latin typeface="+mn-ea"/>
                <a:ea typeface="+mn-ea"/>
              </a:rPr>
              <a:t>的</a:t>
            </a:r>
            <a:r>
              <a:rPr lang="zh-CN" altLang="en-US" sz="2000" dirty="0">
                <a:latin typeface="+mn-ea"/>
                <a:ea typeface="+mn-ea"/>
              </a:rPr>
              <a:t>多项式</a:t>
            </a:r>
          </a:p>
        </p:txBody>
      </p:sp>
      <p:graphicFrame>
        <p:nvGraphicFramePr>
          <p:cNvPr id="9" name="Object 5"/>
          <p:cNvGraphicFramePr>
            <a:graphicFrameLocks noChangeAspect="1"/>
          </p:cNvGraphicFramePr>
          <p:nvPr>
            <p:extLst>
              <p:ext uri="{D42A27DB-BD31-4B8C-83A1-F6EECF244321}">
                <p14:modId xmlns:p14="http://schemas.microsoft.com/office/powerpoint/2010/main" val="3143399767"/>
              </p:ext>
            </p:extLst>
          </p:nvPr>
        </p:nvGraphicFramePr>
        <p:xfrm>
          <a:off x="1822451" y="5408580"/>
          <a:ext cx="3721100" cy="936625"/>
        </p:xfrm>
        <a:graphic>
          <a:graphicData uri="http://schemas.openxmlformats.org/presentationml/2006/ole">
            <mc:AlternateContent xmlns:mc="http://schemas.openxmlformats.org/markup-compatibility/2006">
              <mc:Choice xmlns:v="urn:schemas-microsoft-com:vml" Requires="v">
                <p:oleObj spid="_x0000_s4216" name="公式" r:id="rId9" imgW="1866900" imgH="469900" progId="Equations">
                  <p:embed/>
                </p:oleObj>
              </mc:Choice>
              <mc:Fallback>
                <p:oleObj name="公式" r:id="rId9" imgW="1866900" imgH="469900" progId="Equations">
                  <p:embed/>
                  <p:pic>
                    <p:nvPicPr>
                      <p:cNvPr id="3077"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22451" y="5408580"/>
                        <a:ext cx="3721100" cy="936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6"/>
          <p:cNvGraphicFramePr>
            <a:graphicFrameLocks noChangeAspect="1"/>
          </p:cNvGraphicFramePr>
          <p:nvPr>
            <p:extLst>
              <p:ext uri="{D42A27DB-BD31-4B8C-83A1-F6EECF244321}">
                <p14:modId xmlns:p14="http://schemas.microsoft.com/office/powerpoint/2010/main" val="1907334131"/>
              </p:ext>
            </p:extLst>
          </p:nvPr>
        </p:nvGraphicFramePr>
        <p:xfrm>
          <a:off x="6427788" y="5433981"/>
          <a:ext cx="3873500" cy="885825"/>
        </p:xfrm>
        <a:graphic>
          <a:graphicData uri="http://schemas.openxmlformats.org/presentationml/2006/ole">
            <mc:AlternateContent xmlns:mc="http://schemas.openxmlformats.org/markup-compatibility/2006">
              <mc:Choice xmlns:v="urn:schemas-microsoft-com:vml" Requires="v">
                <p:oleObj spid="_x0000_s4217" name="公式" r:id="rId11" imgW="1943100" imgH="444500" progId="Equations">
                  <p:embed/>
                </p:oleObj>
              </mc:Choice>
              <mc:Fallback>
                <p:oleObj name="公式" r:id="rId11" imgW="1943100" imgH="444500" progId="Equations">
                  <p:embed/>
                  <p:pic>
                    <p:nvPicPr>
                      <p:cNvPr id="3078"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27788" y="5433981"/>
                        <a:ext cx="3873500" cy="885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1525164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126"/>
          <p:cNvSpPr>
            <a:spLocks noChangeArrowheads="1"/>
          </p:cNvSpPr>
          <p:nvPr/>
        </p:nvSpPr>
        <p:spPr bwMode="auto">
          <a:xfrm>
            <a:off x="4016374" y="3473460"/>
            <a:ext cx="4248150" cy="504825"/>
          </a:xfrm>
          <a:prstGeom prst="rect">
            <a:avLst/>
          </a:prstGeom>
          <a:solidFill>
            <a:schemeClr val="accent1">
              <a:lumMod val="10000"/>
              <a:lumOff val="90000"/>
            </a:schemeClr>
          </a:solidFill>
          <a:ln w="9525">
            <a:no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4.1 </a:t>
            </a:r>
            <a:r>
              <a:rPr lang="zh-CN" altLang="en-US" dirty="0"/>
              <a:t>根轨迹的基本</a:t>
            </a:r>
            <a:r>
              <a:rPr lang="zh-CN" altLang="en-US" dirty="0" smtClean="0"/>
              <a:t>概念</a:t>
            </a:r>
            <a:endParaRPr lang="zh-CN" altLang="en-US" dirty="0"/>
          </a:p>
        </p:txBody>
      </p:sp>
      <p:sp>
        <p:nvSpPr>
          <p:cNvPr id="4" name="Text Box 121"/>
          <p:cNvSpPr txBox="1">
            <a:spLocks noChangeArrowheads="1"/>
          </p:cNvSpPr>
          <p:nvPr/>
        </p:nvSpPr>
        <p:spPr bwMode="auto">
          <a:xfrm>
            <a:off x="515938" y="1101725"/>
            <a:ext cx="78486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那么，对于闭环系统的开环传递函数</a:t>
            </a:r>
          </a:p>
        </p:txBody>
      </p:sp>
      <p:graphicFrame>
        <p:nvGraphicFramePr>
          <p:cNvPr id="5" name="Object 122"/>
          <p:cNvGraphicFramePr>
            <a:graphicFrameLocks noChangeAspect="1"/>
          </p:cNvGraphicFramePr>
          <p:nvPr>
            <p:extLst>
              <p:ext uri="{D42A27DB-BD31-4B8C-83A1-F6EECF244321}">
                <p14:modId xmlns:p14="http://schemas.microsoft.com/office/powerpoint/2010/main" val="3878035168"/>
              </p:ext>
            </p:extLst>
          </p:nvPr>
        </p:nvGraphicFramePr>
        <p:xfrm>
          <a:off x="4087812" y="2670185"/>
          <a:ext cx="2038350" cy="1241425"/>
        </p:xfrm>
        <a:graphic>
          <a:graphicData uri="http://schemas.openxmlformats.org/presentationml/2006/ole">
            <mc:AlternateContent xmlns:mc="http://schemas.openxmlformats.org/markup-compatibility/2006">
              <mc:Choice xmlns:v="urn:schemas-microsoft-com:vml" Requires="v">
                <p:oleObj spid="_x0000_s5168" name="公式" r:id="rId3" imgW="1104900" imgH="673100" progId="Equation.3">
                  <p:embed/>
                </p:oleObj>
              </mc:Choice>
              <mc:Fallback>
                <p:oleObj name="公式" r:id="rId3" imgW="1104900" imgH="673100" progId="Equation.3">
                  <p:embed/>
                  <p:pic>
                    <p:nvPicPr>
                      <p:cNvPr id="4098" name="Object 1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87812" y="2670185"/>
                        <a:ext cx="2038350" cy="1241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 name="Text Box 123"/>
          <p:cNvSpPr txBox="1">
            <a:spLocks noChangeArrowheads="1"/>
          </p:cNvSpPr>
          <p:nvPr/>
        </p:nvSpPr>
        <p:spPr bwMode="auto">
          <a:xfrm>
            <a:off x="515938" y="4176986"/>
            <a:ext cx="11160125" cy="853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508000" eaLnBrk="1" hangingPunct="1">
              <a:lnSpc>
                <a:spcPct val="130000"/>
              </a:lnSpc>
              <a:spcBef>
                <a:spcPct val="50000"/>
              </a:spcBef>
            </a:pPr>
            <a:r>
              <a:rPr lang="zh-CN" altLang="en-US" sz="2000" dirty="0" smtClean="0">
                <a:latin typeface="+mn-ea"/>
                <a:ea typeface="+mn-ea"/>
              </a:rPr>
              <a:t>显然</a:t>
            </a:r>
            <a:r>
              <a:rPr lang="zh-CN" altLang="en-US" sz="2000" dirty="0">
                <a:latin typeface="+mn-ea"/>
                <a:ea typeface="+mn-ea"/>
              </a:rPr>
              <a:t>，当</a:t>
            </a:r>
            <a:r>
              <a:rPr lang="zh-CN" altLang="en-US" sz="2000" dirty="0" smtClean="0">
                <a:latin typeface="+mn-ea"/>
                <a:ea typeface="+mn-ea"/>
              </a:rPr>
              <a:t>开环增益 </a:t>
            </a:r>
            <a:r>
              <a:rPr lang="en-US" altLang="zh-CN" sz="2000" b="1" dirty="0" smtClean="0">
                <a:latin typeface="+mj-ea"/>
                <a:ea typeface="+mj-ea"/>
              </a:rPr>
              <a:t>K=0</a:t>
            </a:r>
            <a:r>
              <a:rPr lang="en-US" altLang="zh-CN" sz="2000" b="1" dirty="0" smtClean="0">
                <a:latin typeface="+mj-ea"/>
                <a:ea typeface="+mj-ea"/>
                <a:cs typeface="Arial" panose="020B0604020202020204" pitchFamily="34" charset="0"/>
              </a:rPr>
              <a:t>→∞ </a:t>
            </a:r>
            <a:r>
              <a:rPr lang="zh-CN" altLang="en-US" sz="2000" dirty="0" smtClean="0">
                <a:latin typeface="+mn-ea"/>
                <a:ea typeface="+mn-ea"/>
                <a:cs typeface="Arial" panose="020B0604020202020204" pitchFamily="34" charset="0"/>
              </a:rPr>
              <a:t>时</a:t>
            </a:r>
            <a:r>
              <a:rPr lang="zh-CN" altLang="en-US" sz="2000" dirty="0">
                <a:latin typeface="+mn-ea"/>
                <a:ea typeface="+mn-ea"/>
                <a:cs typeface="Arial" panose="020B0604020202020204" pitchFamily="34" charset="0"/>
              </a:rPr>
              <a:t>，闭环系统极点（特征根）就在</a:t>
            </a:r>
            <a:r>
              <a:rPr lang="zh-CN" altLang="en-US" sz="2000" dirty="0" smtClean="0">
                <a:latin typeface="+mn-ea"/>
                <a:ea typeface="+mn-ea"/>
                <a:cs typeface="Arial" panose="020B0604020202020204" pitchFamily="34" charset="0"/>
              </a:rPr>
              <a:t>复平面 </a:t>
            </a:r>
            <a:r>
              <a:rPr lang="en-US" altLang="zh-CN" sz="2000" b="1" dirty="0" smtClean="0">
                <a:latin typeface="+mj-ea"/>
                <a:ea typeface="+mj-ea"/>
                <a:cs typeface="Arial" panose="020B0604020202020204" pitchFamily="34" charset="0"/>
              </a:rPr>
              <a:t>s </a:t>
            </a:r>
            <a:r>
              <a:rPr lang="zh-CN" altLang="en-US" sz="2000" dirty="0" smtClean="0">
                <a:latin typeface="+mn-ea"/>
                <a:ea typeface="+mn-ea"/>
                <a:cs typeface="Arial" panose="020B0604020202020204" pitchFamily="34" charset="0"/>
              </a:rPr>
              <a:t>上</a:t>
            </a:r>
            <a:r>
              <a:rPr lang="zh-CN" altLang="en-US" sz="2000" dirty="0">
                <a:latin typeface="+mn-ea"/>
                <a:ea typeface="+mn-ea"/>
                <a:cs typeface="Arial" panose="020B0604020202020204" pitchFamily="34" charset="0"/>
              </a:rPr>
              <a:t>描绘出闭环系统极点（特征根）的变化曲线</a:t>
            </a:r>
            <a:r>
              <a:rPr lang="en-US" altLang="zh-CN" sz="2000" dirty="0">
                <a:latin typeface="+mn-ea"/>
                <a:ea typeface="+mn-ea"/>
                <a:cs typeface="Arial" panose="020B0604020202020204" pitchFamily="34" charset="0"/>
              </a:rPr>
              <a:t>——</a:t>
            </a:r>
            <a:r>
              <a:rPr lang="zh-CN" altLang="en-US" sz="2000" b="1" dirty="0">
                <a:solidFill>
                  <a:srgbClr val="C00000"/>
                </a:solidFill>
                <a:latin typeface="+mj-ea"/>
                <a:ea typeface="+mj-ea"/>
                <a:cs typeface="Arial" panose="020B0604020202020204" pitchFamily="34" charset="0"/>
              </a:rPr>
              <a:t>根轨迹</a:t>
            </a:r>
            <a:r>
              <a:rPr lang="zh-CN" altLang="en-US" sz="2000" dirty="0">
                <a:latin typeface="+mn-ea"/>
                <a:ea typeface="+mn-ea"/>
                <a:cs typeface="Arial" panose="020B0604020202020204" pitchFamily="34" charset="0"/>
              </a:rPr>
              <a:t>。</a:t>
            </a:r>
            <a:r>
              <a:rPr lang="en-US" altLang="zh-CN" sz="2000" dirty="0">
                <a:latin typeface="+mn-ea"/>
                <a:ea typeface="+mn-ea"/>
                <a:cs typeface="Arial" panose="020B0604020202020204" pitchFamily="34" charset="0"/>
              </a:rPr>
              <a:t>   </a:t>
            </a:r>
            <a:endParaRPr lang="zh-CN" altLang="en-US" sz="2000" dirty="0">
              <a:latin typeface="+mn-ea"/>
              <a:ea typeface="+mn-ea"/>
            </a:endParaRPr>
          </a:p>
        </p:txBody>
      </p:sp>
      <p:sp>
        <p:nvSpPr>
          <p:cNvPr id="7" name="Text Box 125"/>
          <p:cNvSpPr txBox="1">
            <a:spLocks noChangeArrowheads="1"/>
          </p:cNvSpPr>
          <p:nvPr/>
        </p:nvSpPr>
        <p:spPr bwMode="auto">
          <a:xfrm>
            <a:off x="6602412" y="3540135"/>
            <a:ext cx="15843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2000" b="1" dirty="0">
                <a:solidFill>
                  <a:srgbClr val="0070C0"/>
                </a:solidFill>
                <a:latin typeface="+mj-ea"/>
                <a:ea typeface="+mj-ea"/>
              </a:rPr>
              <a:t>根轨迹方程</a:t>
            </a:r>
          </a:p>
        </p:txBody>
      </p:sp>
      <p:graphicFrame>
        <p:nvGraphicFramePr>
          <p:cNvPr id="9" name="对象 10"/>
          <p:cNvGraphicFramePr>
            <a:graphicFrameLocks noChangeAspect="1"/>
          </p:cNvGraphicFramePr>
          <p:nvPr>
            <p:extLst>
              <p:ext uri="{D42A27DB-BD31-4B8C-83A1-F6EECF244321}">
                <p14:modId xmlns:p14="http://schemas.microsoft.com/office/powerpoint/2010/main" val="238823679"/>
              </p:ext>
            </p:extLst>
          </p:nvPr>
        </p:nvGraphicFramePr>
        <p:xfrm>
          <a:off x="5073649" y="1593850"/>
          <a:ext cx="1800225" cy="619125"/>
        </p:xfrm>
        <a:graphic>
          <a:graphicData uri="http://schemas.openxmlformats.org/presentationml/2006/ole">
            <mc:AlternateContent xmlns:mc="http://schemas.openxmlformats.org/markup-compatibility/2006">
              <mc:Choice xmlns:v="urn:schemas-microsoft-com:vml" Requires="v">
                <p:oleObj spid="_x0000_s5169" name="公式" r:id="rId5" imgW="1219200" imgH="419100" progId="Equation.3">
                  <p:embed/>
                </p:oleObj>
              </mc:Choice>
              <mc:Fallback>
                <p:oleObj name="公式" r:id="rId5" imgW="1219200" imgH="419100" progId="Equation.3">
                  <p:embed/>
                  <p:pic>
                    <p:nvPicPr>
                      <p:cNvPr id="4099" name="对象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3649" y="1593850"/>
                        <a:ext cx="1800225" cy="619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 name="Text Box 121"/>
          <p:cNvSpPr txBox="1">
            <a:spLocks noChangeArrowheads="1"/>
          </p:cNvSpPr>
          <p:nvPr/>
        </p:nvSpPr>
        <p:spPr bwMode="auto">
          <a:xfrm>
            <a:off x="1238249" y="2134742"/>
            <a:ext cx="3600450" cy="453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a:latin typeface="+mn-ea"/>
                <a:ea typeface="+mn-ea"/>
              </a:rPr>
              <a:t>闭环系统的特征方程</a:t>
            </a:r>
          </a:p>
        </p:txBody>
      </p:sp>
      <p:graphicFrame>
        <p:nvGraphicFramePr>
          <p:cNvPr id="12" name="图示 11"/>
          <p:cNvGraphicFramePr/>
          <p:nvPr>
            <p:extLst>
              <p:ext uri="{D42A27DB-BD31-4B8C-83A1-F6EECF244321}">
                <p14:modId xmlns:p14="http://schemas.microsoft.com/office/powerpoint/2010/main" val="1987195317"/>
              </p:ext>
            </p:extLst>
          </p:nvPr>
        </p:nvGraphicFramePr>
        <p:xfrm>
          <a:off x="781050" y="5326346"/>
          <a:ext cx="10598149" cy="11938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59645231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VECTOR" val="#906388;"/>
</p:tagLst>
</file>

<file path=ppt/tags/tag2.xml><?xml version="1.0" encoding="utf-8"?>
<p:tagLst xmlns:a="http://schemas.openxmlformats.org/drawingml/2006/main" xmlns:r="http://schemas.openxmlformats.org/officeDocument/2006/relationships" xmlns:p="http://schemas.openxmlformats.org/presentationml/2006/main">
  <p:tag name="ISLIDE.VECTOR" val="#919065;"/>
</p:tagLst>
</file>

<file path=ppt/tags/tag3.xml><?xml version="1.0" encoding="utf-8"?>
<p:tagLst xmlns:a="http://schemas.openxmlformats.org/drawingml/2006/main" xmlns:r="http://schemas.openxmlformats.org/officeDocument/2006/relationships" xmlns:p="http://schemas.openxmlformats.org/presentationml/2006/main">
  <p:tag name="ISLIDE.VECTOR" val="#184191;"/>
</p:tagLst>
</file>

<file path=ppt/tags/tag4.xml><?xml version="1.0" encoding="utf-8"?>
<p:tagLst xmlns:a="http://schemas.openxmlformats.org/drawingml/2006/main" xmlns:r="http://schemas.openxmlformats.org/officeDocument/2006/relationships" xmlns:p="http://schemas.openxmlformats.org/presentationml/2006/main">
  <p:tag name="ISLIDE.VECTOR" val="#418774;"/>
</p:tagLst>
</file>

<file path=ppt/tags/tag5.xml><?xml version="1.0" encoding="utf-8"?>
<p:tagLst xmlns:a="http://schemas.openxmlformats.org/drawingml/2006/main" xmlns:r="http://schemas.openxmlformats.org/officeDocument/2006/relationships" xmlns:p="http://schemas.openxmlformats.org/presentationml/2006/main">
  <p:tag name="ISLIDE.VECTOR" val="#251037;"/>
</p:tagLst>
</file>

<file path=ppt/tags/tag6.xml><?xml version="1.0" encoding="utf-8"?>
<p:tagLst xmlns:a="http://schemas.openxmlformats.org/drawingml/2006/main" xmlns:r="http://schemas.openxmlformats.org/officeDocument/2006/relationships" xmlns:p="http://schemas.openxmlformats.org/presentationml/2006/main">
  <p:tag name="ISLIDE.VECTOR" val="#185174;"/>
</p:tagLst>
</file>

<file path=ppt/tags/tag7.xml><?xml version="1.0" encoding="utf-8"?>
<p:tagLst xmlns:a="http://schemas.openxmlformats.org/drawingml/2006/main" xmlns:r="http://schemas.openxmlformats.org/officeDocument/2006/relationships" xmlns:p="http://schemas.openxmlformats.org/presentationml/2006/main">
  <p:tag name="ISLIDE.VECTOR" val="#189966;"/>
</p:tagLst>
</file>

<file path=ppt/tags/tag8.xml><?xml version="1.0" encoding="utf-8"?>
<p:tagLst xmlns:a="http://schemas.openxmlformats.org/drawingml/2006/main" xmlns:r="http://schemas.openxmlformats.org/officeDocument/2006/relationships" xmlns:p="http://schemas.openxmlformats.org/presentationml/2006/main">
  <p:tag name="ISLIDE.VECTOR" val="#242578;"/>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003460"/>
      </a:accent1>
      <a:accent2>
        <a:srgbClr val="06436F"/>
      </a:accent2>
      <a:accent3>
        <a:srgbClr val="124F7B"/>
      </a:accent3>
      <a:accent4>
        <a:srgbClr val="0D6897"/>
      </a:accent4>
      <a:accent5>
        <a:srgbClr val="B4B4B4"/>
      </a:accent5>
      <a:accent6>
        <a:srgbClr val="D8D8D8"/>
      </a:accent6>
      <a:hlink>
        <a:srgbClr val="4472C4"/>
      </a:hlink>
      <a:folHlink>
        <a:srgbClr val="BFBFBF"/>
      </a:folHlink>
    </a:clrScheme>
    <a:fontScheme name="自定义">
      <a:majorFont>
        <a:latin typeface="Times New Roman"/>
        <a:ea typeface="微软雅黑"/>
        <a:cs typeface=""/>
      </a:majorFont>
      <a:minorFont>
        <a:latin typeface="Times New Roman"/>
        <a:ea typeface="华文中宋"/>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441</TotalTime>
  <Words>4298</Words>
  <Application>Microsoft Office PowerPoint</Application>
  <PresentationFormat>宽屏</PresentationFormat>
  <Paragraphs>534</Paragraphs>
  <Slides>62</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2</vt:i4>
      </vt:variant>
      <vt:variant>
        <vt:lpstr>幻灯片标题</vt:lpstr>
      </vt:variant>
      <vt:variant>
        <vt:i4>62</vt:i4>
      </vt:variant>
    </vt:vector>
  </HeadingPairs>
  <TitlesOfParts>
    <vt:vector size="75" baseType="lpstr">
      <vt:lpstr>PMingLiU</vt:lpstr>
      <vt:lpstr>华文中宋</vt:lpstr>
      <vt:lpstr>宋体</vt:lpstr>
      <vt:lpstr>微软雅黑</vt:lpstr>
      <vt:lpstr>优设标题黑</vt:lpstr>
      <vt:lpstr>字体圈欣意冠黑体</vt:lpstr>
      <vt:lpstr>Arial</vt:lpstr>
      <vt:lpstr>Calibri</vt:lpstr>
      <vt:lpstr>Times New Roman</vt:lpstr>
      <vt:lpstr>Wingdings</vt:lpstr>
      <vt:lpstr>Office 主题​​</vt:lpstr>
      <vt:lpstr>公式</vt:lpstr>
      <vt:lpstr>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Happy</dc:creator>
  <cp:lastModifiedBy>Administrator</cp:lastModifiedBy>
  <cp:revision>46</cp:revision>
  <dcterms:created xsi:type="dcterms:W3CDTF">2022-11-21T13:21:31Z</dcterms:created>
  <dcterms:modified xsi:type="dcterms:W3CDTF">2022-11-28T06:35:21Z</dcterms:modified>
</cp:coreProperties>
</file>